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  <p:sldId id="265" r:id="rId10"/>
    <p:sldId id="262" r:id="rId11"/>
    <p:sldId id="266" r:id="rId12"/>
    <p:sldId id="267" r:id="rId13"/>
    <p:sldId id="268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4262-B853-48EC-9E33-6DF6E9710D0F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A2A0-5E7F-44FA-B3E8-6072BCA31C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6836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4262-B853-48EC-9E33-6DF6E9710D0F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A2A0-5E7F-44FA-B3E8-6072BCA31C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938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4262-B853-48EC-9E33-6DF6E9710D0F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A2A0-5E7F-44FA-B3E8-6072BCA31C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1008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4262-B853-48EC-9E33-6DF6E9710D0F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A2A0-5E7F-44FA-B3E8-6072BCA31C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6281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4262-B853-48EC-9E33-6DF6E9710D0F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A2A0-5E7F-44FA-B3E8-6072BCA31C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723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4262-B853-48EC-9E33-6DF6E9710D0F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A2A0-5E7F-44FA-B3E8-6072BCA31C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4352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4262-B853-48EC-9E33-6DF6E9710D0F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A2A0-5E7F-44FA-B3E8-6072BCA31C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0358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4262-B853-48EC-9E33-6DF6E9710D0F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A2A0-5E7F-44FA-B3E8-6072BCA31C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3564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4262-B853-48EC-9E33-6DF6E9710D0F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A2A0-5E7F-44FA-B3E8-6072BCA31C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1211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4262-B853-48EC-9E33-6DF6E9710D0F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A2A0-5E7F-44FA-B3E8-6072BCA31C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9205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04262-B853-48EC-9E33-6DF6E9710D0F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A2A0-5E7F-44FA-B3E8-6072BCA31C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7430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04262-B853-48EC-9E33-6DF6E9710D0F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3A2A0-5E7F-44FA-B3E8-6072BCA31C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7513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D3857-D7A5-4DD1-9BA7-6699399D2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Eras Bold ITC" panose="020B0907030504020204" pitchFamily="34" charset="0"/>
              </a:rPr>
              <a:t>Gambar Dasar</a:t>
            </a:r>
            <a:endParaRPr lang="en-ID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9723A-A5F3-41E3-93B3-0CF2624440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solidFill>
                  <a:schemeClr val="bg1"/>
                </a:solidFill>
              </a:rPr>
              <a:t>Pertemuan</a:t>
            </a:r>
            <a:r>
              <a:rPr lang="en-US" sz="2000" dirty="0">
                <a:solidFill>
                  <a:schemeClr val="bg1"/>
                </a:solidFill>
              </a:rPr>
              <a:t> 1</a:t>
            </a:r>
            <a:endParaRPr lang="en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684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77D3B-CD8E-4990-A575-65122D624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14482"/>
            <a:ext cx="7886700" cy="1325563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Teknik Gambar</a:t>
            </a:r>
            <a:endParaRPr lang="en-ID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55DCB-7855-493D-A5B4-155BA2D00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501487"/>
            <a:ext cx="3943350" cy="1964497"/>
          </a:xfrm>
        </p:spPr>
        <p:txBody>
          <a:bodyPr>
            <a:noAutofit/>
          </a:bodyPr>
          <a:lstStyle/>
          <a:p>
            <a:r>
              <a:rPr lang="en-ID" sz="1800" dirty="0">
                <a:solidFill>
                  <a:schemeClr val="bg1"/>
                </a:solidFill>
              </a:rPr>
              <a:t>Teknik linear</a:t>
            </a:r>
          </a:p>
          <a:p>
            <a:r>
              <a:rPr lang="en-ID" sz="1800" dirty="0">
                <a:solidFill>
                  <a:schemeClr val="bg1"/>
                </a:solidFill>
              </a:rPr>
              <a:t>Teknik </a:t>
            </a:r>
            <a:r>
              <a:rPr lang="en-ID" sz="1800" dirty="0" err="1">
                <a:solidFill>
                  <a:schemeClr val="bg1"/>
                </a:solidFill>
              </a:rPr>
              <a:t>blok</a:t>
            </a:r>
            <a:endParaRPr lang="en-ID" sz="1800" dirty="0">
              <a:solidFill>
                <a:schemeClr val="bg1"/>
              </a:solidFill>
            </a:endParaRPr>
          </a:p>
          <a:p>
            <a:r>
              <a:rPr lang="en-ID" sz="1800" dirty="0">
                <a:solidFill>
                  <a:schemeClr val="bg1"/>
                </a:solidFill>
              </a:rPr>
              <a:t>Teknik </a:t>
            </a:r>
            <a:r>
              <a:rPr lang="en-ID" sz="1800" dirty="0" err="1">
                <a:solidFill>
                  <a:schemeClr val="bg1"/>
                </a:solidFill>
              </a:rPr>
              <a:t>arsir</a:t>
            </a:r>
            <a:endParaRPr lang="en-ID" sz="1800" dirty="0">
              <a:solidFill>
                <a:schemeClr val="bg1"/>
              </a:solidFill>
            </a:endParaRPr>
          </a:p>
          <a:p>
            <a:r>
              <a:rPr lang="en-ID" sz="1800" dirty="0">
                <a:solidFill>
                  <a:schemeClr val="bg1"/>
                </a:solidFill>
              </a:rPr>
              <a:t>Teknik </a:t>
            </a:r>
            <a:r>
              <a:rPr lang="en-ID" sz="1800" dirty="0" err="1">
                <a:solidFill>
                  <a:schemeClr val="bg1"/>
                </a:solidFill>
              </a:rPr>
              <a:t>dusel</a:t>
            </a:r>
            <a:endParaRPr lang="en-ID" sz="1800" dirty="0">
              <a:solidFill>
                <a:schemeClr val="bg1"/>
              </a:solidFill>
            </a:endParaRPr>
          </a:p>
          <a:p>
            <a:r>
              <a:rPr lang="en-ID" sz="1800" dirty="0">
                <a:solidFill>
                  <a:schemeClr val="bg1"/>
                </a:solidFill>
              </a:rPr>
              <a:t>Teknik </a:t>
            </a:r>
            <a:r>
              <a:rPr lang="en-ID" sz="1800" dirty="0" err="1">
                <a:solidFill>
                  <a:schemeClr val="bg1"/>
                </a:solidFill>
              </a:rPr>
              <a:t>pointilis</a:t>
            </a:r>
            <a:br>
              <a:rPr lang="en-ID" sz="1800" dirty="0">
                <a:solidFill>
                  <a:schemeClr val="bg1"/>
                </a:solidFill>
              </a:rPr>
            </a:br>
            <a:endParaRPr lang="en-ID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250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94BA8-5069-412F-9866-114769FA9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04882"/>
            <a:ext cx="7886700" cy="1325563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Teknik Linear</a:t>
            </a:r>
            <a:endParaRPr lang="en-ID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6148D-1A6E-4311-B528-FD1CD635B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1800" dirty="0" err="1">
                <a:solidFill>
                  <a:schemeClr val="bg1"/>
                </a:solidFill>
              </a:rPr>
              <a:t>Merupakan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cara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menggambar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objek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gambar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dengan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garis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sebagai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unsur</a:t>
            </a:r>
            <a:r>
              <a:rPr lang="en-ID" sz="1800" dirty="0">
                <a:solidFill>
                  <a:schemeClr val="bg1"/>
                </a:solidFill>
              </a:rPr>
              <a:t> yang paling </a:t>
            </a:r>
            <a:r>
              <a:rPr lang="en-ID" sz="1800" dirty="0" err="1">
                <a:solidFill>
                  <a:schemeClr val="bg1"/>
                </a:solidFill>
              </a:rPr>
              <a:t>menentukan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baik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garis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lurus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maupun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lengkung</a:t>
            </a:r>
            <a:r>
              <a:rPr lang="en-ID" sz="1800" dirty="0">
                <a:solidFill>
                  <a:schemeClr val="bg1"/>
                </a:solidFill>
              </a:rPr>
              <a:t>.</a:t>
            </a:r>
          </a:p>
          <a:p>
            <a:endParaRPr lang="en-ID" sz="18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37FAE0-1F43-4948-A7D3-5B81F9A0F3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404" y="2619038"/>
            <a:ext cx="2001333" cy="3557925"/>
          </a:xfrm>
          <a:prstGeom prst="rect">
            <a:avLst/>
          </a:prstGeo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C69FFD-AE36-43A8-BF87-E7B5CA0A50C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6" t="2100" b="9701"/>
          <a:stretch/>
        </p:blipFill>
        <p:spPr>
          <a:xfrm>
            <a:off x="4455879" y="2619038"/>
            <a:ext cx="2139638" cy="3557925"/>
          </a:xfrm>
          <a:prstGeom prst="rect">
            <a:avLst/>
          </a:prstGeo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54314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3C194-942F-4E9F-AB40-7FD520E43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7159"/>
            <a:ext cx="7886700" cy="1325563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Teknik Blok</a:t>
            </a:r>
            <a:endParaRPr lang="en-ID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7BCE0-90EA-4F16-B9EC-92F6E4467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169366"/>
          </a:xfrm>
        </p:spPr>
        <p:txBody>
          <a:bodyPr>
            <a:normAutofit/>
          </a:bodyPr>
          <a:lstStyle/>
          <a:p>
            <a:r>
              <a:rPr lang="en-ID" sz="1800" dirty="0" err="1">
                <a:solidFill>
                  <a:schemeClr val="bg1"/>
                </a:solidFill>
              </a:rPr>
              <a:t>Merupakan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cara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menggambar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dengan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menutup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objek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gambar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menggunakan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satu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warna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sehingga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hanya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terlihat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bentuk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globalnya</a:t>
            </a:r>
            <a:r>
              <a:rPr lang="en-ID" sz="1800" dirty="0">
                <a:solidFill>
                  <a:schemeClr val="bg1"/>
                </a:solidFill>
              </a:rPr>
              <a:t> (</a:t>
            </a:r>
            <a:r>
              <a:rPr lang="en-ID" sz="1800" dirty="0" err="1">
                <a:solidFill>
                  <a:schemeClr val="bg1"/>
                </a:solidFill>
              </a:rPr>
              <a:t>siluet</a:t>
            </a:r>
            <a:r>
              <a:rPr lang="en-ID" sz="1800" dirty="0">
                <a:solidFill>
                  <a:schemeClr val="bg1"/>
                </a:solidFill>
              </a:rPr>
              <a:t>).</a:t>
            </a:r>
          </a:p>
          <a:p>
            <a:endParaRPr lang="en-ID" sz="18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90EBCA-E675-4841-A83F-156BD82A4A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592" y="2604442"/>
            <a:ext cx="3264816" cy="3888432"/>
          </a:xfrm>
          <a:prstGeom prst="rect">
            <a:avLst/>
          </a:prstGeo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68695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AE11C-BF1A-4EDF-B01D-791AE508D090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Teknik </a:t>
            </a:r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Arsir</a:t>
            </a:r>
            <a:endParaRPr lang="en-ID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E8C96-4B73-4C56-A476-68FECEF7C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997088"/>
          </a:xfrm>
        </p:spPr>
        <p:txBody>
          <a:bodyPr>
            <a:normAutofit/>
          </a:bodyPr>
          <a:lstStyle/>
          <a:p>
            <a:r>
              <a:rPr lang="en-ID" sz="1800" dirty="0" err="1">
                <a:solidFill>
                  <a:schemeClr val="bg1"/>
                </a:solidFill>
              </a:rPr>
              <a:t>Merupakan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cara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menggambar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dengan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garis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saling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menyilang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atau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sejajar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untuk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menentukan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gelap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terang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objek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gambar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sehingga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tampak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tiga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dimensi</a:t>
            </a:r>
            <a:r>
              <a:rPr lang="en-ID" sz="1800" dirty="0">
                <a:solidFill>
                  <a:schemeClr val="bg1"/>
                </a:solidFill>
              </a:rPr>
              <a:t>.</a:t>
            </a:r>
          </a:p>
          <a:p>
            <a:endParaRPr lang="en-ID" sz="1800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s://www.dictio.id/uploads/db3342/original/3X/b/b/bbff8f3960fb65d8cddcd277993d48d93fd3e22a.png">
            <a:extLst>
              <a:ext uri="{FF2B5EF4-FFF2-40B4-BE49-F238E27FC236}">
                <a16:creationId xmlns:a16="http://schemas.microsoft.com/office/drawing/2014/main" id="{489477E6-5839-4ABB-8642-6D506B9E8A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218" y="2822713"/>
            <a:ext cx="4377564" cy="3217945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620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BD06D-3CED-4E29-AA36-18C27E3900B1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Teknik </a:t>
            </a:r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Dusel</a:t>
            </a:r>
            <a:endParaRPr lang="en-ID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AA488-B3D0-4115-AA7D-7E2FB262B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050097"/>
          </a:xfrm>
        </p:spPr>
        <p:txBody>
          <a:bodyPr>
            <a:normAutofit/>
          </a:bodyPr>
          <a:lstStyle/>
          <a:p>
            <a:r>
              <a:rPr lang="en-ID" sz="1800" dirty="0" err="1">
                <a:solidFill>
                  <a:schemeClr val="bg1"/>
                </a:solidFill>
              </a:rPr>
              <a:t>Merupakan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cara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menggambar</a:t>
            </a:r>
            <a:r>
              <a:rPr lang="en-ID" sz="1800" dirty="0">
                <a:solidFill>
                  <a:schemeClr val="bg1"/>
                </a:solidFill>
              </a:rPr>
              <a:t> yang </a:t>
            </a:r>
            <a:r>
              <a:rPr lang="en-ID" sz="1800" dirty="0" err="1">
                <a:solidFill>
                  <a:schemeClr val="bg1"/>
                </a:solidFill>
              </a:rPr>
              <a:t>dalam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menentukan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gelap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terang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objek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menggunakan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pensil</a:t>
            </a:r>
            <a:r>
              <a:rPr lang="en-ID" sz="1800" dirty="0">
                <a:solidFill>
                  <a:schemeClr val="bg1"/>
                </a:solidFill>
              </a:rPr>
              <a:t> yang </a:t>
            </a:r>
            <a:r>
              <a:rPr lang="en-ID" sz="1800" dirty="0" err="1">
                <a:solidFill>
                  <a:schemeClr val="bg1"/>
                </a:solidFill>
              </a:rPr>
              <a:t>digoreskan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secara</a:t>
            </a:r>
            <a:r>
              <a:rPr lang="en-ID" sz="1800" dirty="0">
                <a:solidFill>
                  <a:schemeClr val="bg1"/>
                </a:solidFill>
              </a:rPr>
              <a:t> miring (</a:t>
            </a:r>
            <a:r>
              <a:rPr lang="en-ID" sz="1800" dirty="0" err="1">
                <a:solidFill>
                  <a:schemeClr val="bg1"/>
                </a:solidFill>
              </a:rPr>
              <a:t>rebah</a:t>
            </a:r>
            <a:r>
              <a:rPr lang="en-ID" sz="1800" dirty="0">
                <a:solidFill>
                  <a:schemeClr val="bg1"/>
                </a:solidFill>
              </a:rPr>
              <a:t>)’ dan </a:t>
            </a:r>
            <a:r>
              <a:rPr lang="en-ID" sz="1800" dirty="0" err="1">
                <a:solidFill>
                  <a:schemeClr val="bg1"/>
                </a:solidFill>
              </a:rPr>
              <a:t>setelah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itu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diperhalus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dengan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cara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digosol</a:t>
            </a:r>
            <a:r>
              <a:rPr lang="en-ID" sz="1800" dirty="0">
                <a:solidFill>
                  <a:schemeClr val="bg1"/>
                </a:solidFill>
              </a:rPr>
              <a:t> (</a:t>
            </a:r>
            <a:r>
              <a:rPr lang="en-ID" sz="1800" dirty="0" err="1">
                <a:solidFill>
                  <a:schemeClr val="bg1"/>
                </a:solidFill>
              </a:rPr>
              <a:t>dusel</a:t>
            </a:r>
            <a:r>
              <a:rPr lang="en-ID" sz="1800" dirty="0">
                <a:solidFill>
                  <a:schemeClr val="bg1"/>
                </a:solidFill>
              </a:rPr>
              <a:t>).</a:t>
            </a:r>
          </a:p>
          <a:p>
            <a:endParaRPr lang="en-ID" sz="18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7B993D-D13C-41E3-9F93-6E84F23ED4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4" t="18500" r="14534" b="26900"/>
          <a:stretch/>
        </p:blipFill>
        <p:spPr>
          <a:xfrm>
            <a:off x="2994991" y="2743814"/>
            <a:ext cx="2739698" cy="3749060"/>
          </a:xfrm>
          <a:prstGeom prst="rect">
            <a:avLst/>
          </a:prstGeo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6475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C9DFA-49B0-4D87-BD6F-B254B7CD3FD0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Teknik </a:t>
            </a:r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Pointilis</a:t>
            </a:r>
            <a:endParaRPr lang="en-ID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BDE35-1322-4EBA-AD41-9BA7359CE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1800" dirty="0" err="1">
                <a:solidFill>
                  <a:schemeClr val="bg1"/>
                </a:solidFill>
              </a:rPr>
              <a:t>Merupakan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cara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menggambar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menggunakan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titik-titik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untuk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menentukan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gelap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terang</a:t>
            </a:r>
            <a:r>
              <a:rPr lang="en-ID" sz="1800" dirty="0">
                <a:solidFill>
                  <a:schemeClr val="bg1"/>
                </a:solidFill>
              </a:rPr>
              <a:t>.</a:t>
            </a:r>
          </a:p>
          <a:p>
            <a:endParaRPr lang="en-ID" sz="18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25FC44-754A-428B-91D1-DCB70D4C38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849" y="2749202"/>
            <a:ext cx="4224301" cy="2950411"/>
          </a:xfrm>
          <a:prstGeom prst="rect">
            <a:avLst/>
          </a:prstGeo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68021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6EEC8-3C27-4A8E-A25D-F5695C0937E6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Latihan</a:t>
            </a:r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 1</a:t>
            </a:r>
            <a:endParaRPr lang="en-ID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5E271-D44C-473D-9E5F-D70D3E326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>
                <a:solidFill>
                  <a:schemeClr val="bg1"/>
                </a:solidFill>
              </a:rPr>
              <a:t>Buatlah</a:t>
            </a:r>
            <a:r>
              <a:rPr lang="en-US" sz="1800" dirty="0">
                <a:solidFill>
                  <a:schemeClr val="bg1"/>
                </a:solidFill>
              </a:rPr>
              <a:t> garis2 di 1 </a:t>
            </a:r>
            <a:r>
              <a:rPr lang="en-US" sz="1800" dirty="0" err="1">
                <a:solidFill>
                  <a:schemeClr val="bg1"/>
                </a:solidFill>
              </a:rPr>
              <a:t>halaman</a:t>
            </a:r>
            <a:r>
              <a:rPr lang="en-US" sz="1800" dirty="0">
                <a:solidFill>
                  <a:schemeClr val="bg1"/>
                </a:solidFill>
              </a:rPr>
              <a:t> A3 </a:t>
            </a:r>
            <a:r>
              <a:rPr lang="en-US" sz="1800" dirty="0" err="1">
                <a:solidFill>
                  <a:schemeClr val="bg1"/>
                </a:solidFill>
              </a:rPr>
              <a:t>dengan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menggunakan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pensil</a:t>
            </a:r>
            <a:r>
              <a:rPr lang="en-US" sz="1800" dirty="0">
                <a:solidFill>
                  <a:schemeClr val="bg1"/>
                </a:solidFill>
              </a:rPr>
              <a:t> HB </a:t>
            </a:r>
            <a:r>
              <a:rPr lang="en-US" sz="1800" dirty="0" err="1">
                <a:solidFill>
                  <a:schemeClr val="bg1"/>
                </a:solidFill>
              </a:rPr>
              <a:t>hingga</a:t>
            </a:r>
            <a:r>
              <a:rPr lang="en-US" sz="1800" dirty="0">
                <a:solidFill>
                  <a:schemeClr val="bg1"/>
                </a:solidFill>
              </a:rPr>
              <a:t> 8B</a:t>
            </a:r>
          </a:p>
          <a:p>
            <a:r>
              <a:rPr lang="en-US" sz="1800" dirty="0" err="1">
                <a:solidFill>
                  <a:schemeClr val="bg1"/>
                </a:solidFill>
              </a:rPr>
              <a:t>Latih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sendi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tangan</a:t>
            </a:r>
            <a:r>
              <a:rPr lang="en-US" sz="1800" dirty="0">
                <a:solidFill>
                  <a:schemeClr val="bg1"/>
                </a:solidFill>
              </a:rPr>
              <a:t> dan </a:t>
            </a:r>
            <a:r>
              <a:rPr lang="en-US" sz="1800" dirty="0" err="1">
                <a:solidFill>
                  <a:schemeClr val="bg1"/>
                </a:solidFill>
              </a:rPr>
              <a:t>temukan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posisi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menggambar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nyaman</a:t>
            </a:r>
            <a:r>
              <a:rPr lang="en-US" sz="1800" dirty="0">
                <a:solidFill>
                  <a:schemeClr val="bg1"/>
                </a:solidFill>
              </a:rPr>
              <a:t> dan </a:t>
            </a:r>
            <a:r>
              <a:rPr lang="en-US" sz="1800" dirty="0" err="1">
                <a:solidFill>
                  <a:schemeClr val="bg1"/>
                </a:solidFill>
              </a:rPr>
              <a:t>baik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  <a:endParaRPr lang="en-ID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18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E7D66-2671-49A6-BAF6-4661A6962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92775"/>
            <a:ext cx="7886700" cy="1325563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Peraturan</a:t>
            </a:r>
            <a:b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</a:br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Mata </a:t>
            </a:r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Kuliah</a:t>
            </a:r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 Gambar Dasar</a:t>
            </a:r>
            <a:endParaRPr lang="en-ID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75B84-A979-4A7C-8EF1-1366F9D5D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005067"/>
            <a:ext cx="4937263" cy="2547594"/>
          </a:xfrm>
        </p:spPr>
        <p:txBody>
          <a:bodyPr>
            <a:normAutofit/>
          </a:bodyPr>
          <a:lstStyle/>
          <a:p>
            <a:r>
              <a:rPr lang="en-US" sz="1800" dirty="0" err="1">
                <a:solidFill>
                  <a:schemeClr val="bg1"/>
                </a:solidFill>
              </a:rPr>
              <a:t>Toleransi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keterlambatan</a:t>
            </a:r>
            <a:r>
              <a:rPr lang="en-US" sz="1800" dirty="0">
                <a:solidFill>
                  <a:schemeClr val="bg1"/>
                </a:solidFill>
              </a:rPr>
              <a:t> 15 </a:t>
            </a:r>
            <a:r>
              <a:rPr lang="en-US" sz="1800" dirty="0" err="1">
                <a:solidFill>
                  <a:schemeClr val="bg1"/>
                </a:solidFill>
              </a:rPr>
              <a:t>menit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 err="1">
                <a:solidFill>
                  <a:schemeClr val="bg1"/>
                </a:solidFill>
              </a:rPr>
              <a:t>Toleransi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keterlambatan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pengumpulan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tugas</a:t>
            </a:r>
            <a:r>
              <a:rPr lang="en-US" sz="1800" dirty="0">
                <a:solidFill>
                  <a:schemeClr val="bg1"/>
                </a:solidFill>
              </a:rPr>
              <a:t> 15 </a:t>
            </a:r>
            <a:r>
              <a:rPr lang="en-US" sz="1800" dirty="0" err="1">
                <a:solidFill>
                  <a:schemeClr val="bg1"/>
                </a:solidFill>
              </a:rPr>
              <a:t>menit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r>
              <a:rPr lang="en-US" sz="1800" dirty="0" err="1">
                <a:solidFill>
                  <a:schemeClr val="bg1"/>
                </a:solidFill>
              </a:rPr>
              <a:t>Diberlakukan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sistem</a:t>
            </a:r>
            <a:r>
              <a:rPr lang="en-US" sz="1800" dirty="0">
                <a:solidFill>
                  <a:schemeClr val="bg1"/>
                </a:solidFill>
              </a:rPr>
              <a:t> minus </a:t>
            </a:r>
            <a:r>
              <a:rPr lang="en-US" sz="1800" dirty="0" err="1">
                <a:solidFill>
                  <a:schemeClr val="bg1"/>
                </a:solidFill>
              </a:rPr>
              <a:t>nilai</a:t>
            </a:r>
            <a:r>
              <a:rPr lang="en-US" sz="1800" dirty="0">
                <a:solidFill>
                  <a:schemeClr val="bg1"/>
                </a:solidFill>
              </a:rPr>
              <a:t> 10 </a:t>
            </a:r>
            <a:r>
              <a:rPr lang="en-US" sz="1800" dirty="0" err="1">
                <a:solidFill>
                  <a:schemeClr val="bg1"/>
                </a:solidFill>
              </a:rPr>
              <a:t>poin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perhari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bagi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tugas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terlambat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r>
              <a:rPr lang="en-US" sz="1800" dirty="0" err="1">
                <a:solidFill>
                  <a:schemeClr val="bg1"/>
                </a:solidFill>
              </a:rPr>
              <a:t>Wajib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membawa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buku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sketsa</a:t>
            </a:r>
            <a:r>
              <a:rPr lang="en-US" sz="1800" dirty="0">
                <a:solidFill>
                  <a:schemeClr val="bg1"/>
                </a:solidFill>
              </a:rPr>
              <a:t> A3, </a:t>
            </a:r>
            <a:r>
              <a:rPr lang="en-US" sz="1800" dirty="0" err="1">
                <a:solidFill>
                  <a:schemeClr val="bg1"/>
                </a:solidFill>
              </a:rPr>
              <a:t>pensil</a:t>
            </a:r>
            <a:r>
              <a:rPr lang="en-US" sz="1800" dirty="0">
                <a:solidFill>
                  <a:schemeClr val="bg1"/>
                </a:solidFill>
              </a:rPr>
              <a:t> HB-8B, </a:t>
            </a:r>
            <a:r>
              <a:rPr lang="en-US" sz="1800" dirty="0" err="1">
                <a:solidFill>
                  <a:schemeClr val="bg1"/>
                </a:solidFill>
              </a:rPr>
              <a:t>pensil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warna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penghapus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rautan</a:t>
            </a:r>
            <a:r>
              <a:rPr lang="en-US" sz="1800" dirty="0">
                <a:solidFill>
                  <a:schemeClr val="bg1"/>
                </a:solidFill>
              </a:rPr>
              <a:t>, dan </a:t>
            </a:r>
            <a:r>
              <a:rPr lang="en-US" sz="1800" dirty="0" err="1">
                <a:solidFill>
                  <a:schemeClr val="bg1"/>
                </a:solidFill>
              </a:rPr>
              <a:t>peralatan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dibutuhkan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lainnya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endParaRPr lang="en-ID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662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29F8B-F933-4727-86F7-5FA7584EF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3752"/>
            <a:ext cx="7886700" cy="1325563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Peralatan</a:t>
            </a:r>
            <a:b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</a:br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Mata </a:t>
            </a:r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Kuliah</a:t>
            </a:r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 Gambar Dasar</a:t>
            </a:r>
            <a:endParaRPr lang="en-ID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4045F-68CA-4687-9DF1-F5BB98D08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12303"/>
            <a:ext cx="3943350" cy="2574097"/>
          </a:xfrm>
        </p:spPr>
        <p:txBody>
          <a:bodyPr>
            <a:normAutofit/>
          </a:bodyPr>
          <a:lstStyle/>
          <a:p>
            <a:r>
              <a:rPr lang="en-US" sz="1800" dirty="0" err="1">
                <a:solidFill>
                  <a:schemeClr val="bg1"/>
                </a:solidFill>
              </a:rPr>
              <a:t>Buku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sketsa</a:t>
            </a:r>
            <a:r>
              <a:rPr lang="en-US" sz="1800" dirty="0">
                <a:solidFill>
                  <a:schemeClr val="bg1"/>
                </a:solidFill>
              </a:rPr>
              <a:t> A3</a:t>
            </a:r>
          </a:p>
          <a:p>
            <a:r>
              <a:rPr lang="en-US" sz="1800" dirty="0" err="1">
                <a:solidFill>
                  <a:schemeClr val="bg1"/>
                </a:solidFill>
              </a:rPr>
              <a:t>Pensil</a:t>
            </a:r>
            <a:r>
              <a:rPr lang="en-US" sz="1800" dirty="0">
                <a:solidFill>
                  <a:schemeClr val="bg1"/>
                </a:solidFill>
              </a:rPr>
              <a:t> HB – 8B</a:t>
            </a:r>
          </a:p>
          <a:p>
            <a:r>
              <a:rPr lang="en-US" sz="1800" dirty="0" err="1">
                <a:solidFill>
                  <a:schemeClr val="bg1"/>
                </a:solidFill>
              </a:rPr>
              <a:t>Penghapus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 err="1">
                <a:solidFill>
                  <a:schemeClr val="bg1"/>
                </a:solidFill>
              </a:rPr>
              <a:t>Rautan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 err="1">
                <a:solidFill>
                  <a:schemeClr val="bg1"/>
                </a:solidFill>
              </a:rPr>
              <a:t>Pensil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warna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Cat air </a:t>
            </a:r>
            <a:endParaRPr lang="en-ID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108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95113-9C76-4022-9289-42D189232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36185"/>
            <a:ext cx="7886700" cy="1325563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Definisi</a:t>
            </a:r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Menggambar</a:t>
            </a:r>
            <a:endParaRPr lang="en-ID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F1E628F-377E-4C94-940D-0C1C5514F4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14181" y="2061748"/>
            <a:ext cx="4967450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Menggambar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adalah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bentuk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seni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visual di mana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seseorang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menggunakan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berbagai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instrumen</a:t>
            </a:r>
            <a:endParaRPr lang="en-US" altLang="en-US" sz="1800" dirty="0">
              <a:solidFill>
                <a:schemeClr val="bg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menggambar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untuk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menandai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kertas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atau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media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dua</a:t>
            </a:r>
            <a:endParaRPr lang="en-US" altLang="en-US" sz="1800" dirty="0">
              <a:solidFill>
                <a:schemeClr val="bg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dimensi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</a:rPr>
              <a:t>lainnya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71934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75100-0665-466C-B790-1EDE308F9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93996"/>
            <a:ext cx="7886700" cy="1325563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Perbedaan</a:t>
            </a:r>
            <a:b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</a:br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Menggambar</a:t>
            </a:r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 dan </a:t>
            </a:r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Melukis</a:t>
            </a:r>
            <a:endParaRPr lang="en-ID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4742F-4A5C-4B66-82D4-53F1FF5A6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703443"/>
            <a:ext cx="6222724" cy="3473520"/>
          </a:xfrm>
        </p:spPr>
        <p:txBody>
          <a:bodyPr>
            <a:normAutofit/>
          </a:bodyPr>
          <a:lstStyle/>
          <a:p>
            <a:r>
              <a:rPr lang="en-US" sz="1600" dirty="0" err="1">
                <a:solidFill>
                  <a:schemeClr val="bg1"/>
                </a:solidFill>
              </a:rPr>
              <a:t>Berdasarkan</a:t>
            </a:r>
            <a:r>
              <a:rPr lang="en-US" sz="1600" dirty="0">
                <a:solidFill>
                  <a:schemeClr val="bg1"/>
                </a:solidFill>
              </a:rPr>
              <a:t> Media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</a:rPr>
              <a:t>Menggambar</a:t>
            </a:r>
            <a:r>
              <a:rPr lang="en-US" sz="1600" dirty="0">
                <a:solidFill>
                  <a:schemeClr val="bg1"/>
                </a:solidFill>
              </a:rPr>
              <a:t> = </a:t>
            </a:r>
            <a:r>
              <a:rPr lang="en-US" sz="1600" dirty="0" err="1">
                <a:solidFill>
                  <a:schemeClr val="bg1"/>
                </a:solidFill>
              </a:rPr>
              <a:t>menggunakan</a:t>
            </a:r>
            <a:r>
              <a:rPr lang="en-US" sz="1600" dirty="0">
                <a:solidFill>
                  <a:schemeClr val="bg1"/>
                </a:solidFill>
              </a:rPr>
              <a:t> media </a:t>
            </a:r>
            <a:r>
              <a:rPr lang="en-US" sz="1600" dirty="0" err="1">
                <a:solidFill>
                  <a:schemeClr val="bg1"/>
                </a:solidFill>
              </a:rPr>
              <a:t>kering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seperti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pensil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pensil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warna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dll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</a:rPr>
              <a:t>Melukis</a:t>
            </a:r>
            <a:r>
              <a:rPr lang="en-US" sz="1600" dirty="0">
                <a:solidFill>
                  <a:schemeClr val="bg1"/>
                </a:solidFill>
              </a:rPr>
              <a:t> = </a:t>
            </a:r>
            <a:r>
              <a:rPr lang="en-US" sz="1600" dirty="0" err="1">
                <a:solidFill>
                  <a:schemeClr val="bg1"/>
                </a:solidFill>
              </a:rPr>
              <a:t>menggunakan</a:t>
            </a:r>
            <a:r>
              <a:rPr lang="en-US" sz="1600" dirty="0">
                <a:solidFill>
                  <a:schemeClr val="bg1"/>
                </a:solidFill>
              </a:rPr>
              <a:t> media </a:t>
            </a:r>
            <a:r>
              <a:rPr lang="en-US" sz="1600" dirty="0" err="1">
                <a:solidFill>
                  <a:schemeClr val="bg1"/>
                </a:solidFill>
              </a:rPr>
              <a:t>basah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seperti</a:t>
            </a:r>
            <a:r>
              <a:rPr lang="en-US" sz="1600" dirty="0">
                <a:solidFill>
                  <a:schemeClr val="bg1"/>
                </a:solidFill>
              </a:rPr>
              <a:t> cat </a:t>
            </a:r>
            <a:r>
              <a:rPr lang="en-US" sz="1600" dirty="0" err="1">
                <a:solidFill>
                  <a:schemeClr val="bg1"/>
                </a:solidFill>
              </a:rPr>
              <a:t>minyak</a:t>
            </a:r>
            <a:r>
              <a:rPr lang="en-US" sz="1600" dirty="0">
                <a:solidFill>
                  <a:schemeClr val="bg1"/>
                </a:solidFill>
              </a:rPr>
              <a:t>, cat air, </a:t>
            </a:r>
            <a:r>
              <a:rPr lang="en-US" sz="1600" dirty="0" err="1">
                <a:solidFill>
                  <a:schemeClr val="bg1"/>
                </a:solidFill>
              </a:rPr>
              <a:t>dll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 err="1">
                <a:solidFill>
                  <a:schemeClr val="bg1"/>
                </a:solidFill>
              </a:rPr>
              <a:t>Berdasarkan</a:t>
            </a:r>
            <a:r>
              <a:rPr lang="en-US" sz="1600" dirty="0">
                <a:solidFill>
                  <a:schemeClr val="bg1"/>
                </a:solidFill>
              </a:rPr>
              <a:t> Isi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</a:rPr>
              <a:t>Menggambar</a:t>
            </a:r>
            <a:r>
              <a:rPr lang="en-US" sz="1600" dirty="0">
                <a:solidFill>
                  <a:schemeClr val="bg1"/>
                </a:solidFill>
              </a:rPr>
              <a:t> = </a:t>
            </a:r>
            <a:r>
              <a:rPr lang="en-US" sz="1600" dirty="0" err="1">
                <a:solidFill>
                  <a:schemeClr val="bg1"/>
                </a:solidFill>
              </a:rPr>
              <a:t>sesuai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dengan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realita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objek</a:t>
            </a:r>
            <a:r>
              <a:rPr lang="en-US" sz="1600" dirty="0">
                <a:solidFill>
                  <a:schemeClr val="bg1"/>
                </a:solidFill>
              </a:rPr>
              <a:t> yang </a:t>
            </a:r>
            <a:r>
              <a:rPr lang="en-US" sz="1600" dirty="0" err="1">
                <a:solidFill>
                  <a:schemeClr val="bg1"/>
                </a:solidFill>
              </a:rPr>
              <a:t>digambar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</a:rPr>
              <a:t>Melukis</a:t>
            </a:r>
            <a:r>
              <a:rPr lang="en-US" sz="1600" dirty="0">
                <a:solidFill>
                  <a:schemeClr val="bg1"/>
                </a:solidFill>
              </a:rPr>
              <a:t> = </a:t>
            </a:r>
            <a:r>
              <a:rPr lang="en-US" sz="1600" dirty="0" err="1">
                <a:solidFill>
                  <a:schemeClr val="bg1"/>
                </a:solidFill>
              </a:rPr>
              <a:t>terkandung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ungkapan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pribadi</a:t>
            </a:r>
            <a:r>
              <a:rPr lang="en-US" sz="1600" dirty="0">
                <a:solidFill>
                  <a:schemeClr val="bg1"/>
                </a:solidFill>
              </a:rPr>
              <a:t> sang </a:t>
            </a:r>
            <a:r>
              <a:rPr lang="en-US" sz="1600" dirty="0" err="1">
                <a:solidFill>
                  <a:schemeClr val="bg1"/>
                </a:solidFill>
              </a:rPr>
              <a:t>pelukis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D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237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377FD-120C-40DC-AB2F-02BA611A338E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Gambar </a:t>
            </a:r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Bentuk</a:t>
            </a:r>
            <a:endParaRPr lang="en-ID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3CD36-D3C7-4E92-972D-CE82E1CF7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612995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</a:rPr>
              <a:t>Secara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garis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besar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menggambar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bentuk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adalah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merekam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sebuah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objek</a:t>
            </a:r>
            <a:r>
              <a:rPr lang="en-US" sz="1600" dirty="0">
                <a:solidFill>
                  <a:schemeClr val="bg1"/>
                </a:solidFill>
              </a:rPr>
              <a:t> dan </a:t>
            </a:r>
            <a:r>
              <a:rPr lang="en-US" sz="1600" dirty="0" err="1">
                <a:solidFill>
                  <a:schemeClr val="bg1"/>
                </a:solidFill>
              </a:rPr>
              <a:t>memindahkannya</a:t>
            </a:r>
            <a:r>
              <a:rPr lang="en-US" sz="1600" dirty="0">
                <a:solidFill>
                  <a:schemeClr val="bg1"/>
                </a:solidFill>
              </a:rPr>
              <a:t> pada </a:t>
            </a:r>
            <a:r>
              <a:rPr lang="en-US" sz="1600" dirty="0" err="1">
                <a:solidFill>
                  <a:schemeClr val="bg1"/>
                </a:solidFill>
              </a:rPr>
              <a:t>bidang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datar</a:t>
            </a:r>
            <a:r>
              <a:rPr lang="en-US" sz="1600" dirty="0">
                <a:solidFill>
                  <a:schemeClr val="bg1"/>
                </a:solidFill>
              </a:rPr>
              <a:t> 2 </a:t>
            </a:r>
            <a:r>
              <a:rPr lang="en-US" sz="1600" dirty="0" err="1">
                <a:solidFill>
                  <a:schemeClr val="bg1"/>
                </a:solidFill>
              </a:rPr>
              <a:t>dimensi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dengan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menggunakan</a:t>
            </a:r>
            <a:r>
              <a:rPr lang="en-US" sz="1600" dirty="0">
                <a:solidFill>
                  <a:schemeClr val="bg1"/>
                </a:solidFill>
              </a:rPr>
              <a:t> media </a:t>
            </a:r>
            <a:r>
              <a:rPr lang="en-US" sz="1600" dirty="0" err="1">
                <a:solidFill>
                  <a:schemeClr val="bg1"/>
                </a:solidFill>
              </a:rPr>
              <a:t>gambar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</a:p>
          <a:p>
            <a:pPr marL="0" indent="0" fontAlgn="base"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 fontAlgn="base">
              <a:buNone/>
            </a:pPr>
            <a:r>
              <a:rPr lang="en-ID" sz="1600" i="1" dirty="0" err="1">
                <a:solidFill>
                  <a:schemeClr val="bg1"/>
                </a:solidFill>
              </a:rPr>
              <a:t>Menggambar</a:t>
            </a:r>
            <a:r>
              <a:rPr lang="en-ID" sz="1600" i="1" dirty="0">
                <a:solidFill>
                  <a:schemeClr val="bg1"/>
                </a:solidFill>
              </a:rPr>
              <a:t> </a:t>
            </a:r>
            <a:r>
              <a:rPr lang="en-ID" sz="1600" i="1" dirty="0" err="1">
                <a:solidFill>
                  <a:schemeClr val="bg1"/>
                </a:solidFill>
              </a:rPr>
              <a:t>bentuk</a:t>
            </a:r>
            <a:r>
              <a:rPr lang="en-ID" sz="1600" i="1" dirty="0">
                <a:solidFill>
                  <a:schemeClr val="bg1"/>
                </a:solidFill>
              </a:rPr>
              <a:t> </a:t>
            </a:r>
            <a:r>
              <a:rPr lang="en-ID" sz="1600" dirty="0" err="1">
                <a:solidFill>
                  <a:schemeClr val="bg1"/>
                </a:solidFill>
              </a:rPr>
              <a:t>merupakan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kegiatan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menggambar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objek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benda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secara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objektif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sesuai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keadaan</a:t>
            </a:r>
            <a:r>
              <a:rPr lang="en-ID" sz="1600" dirty="0">
                <a:solidFill>
                  <a:schemeClr val="bg1"/>
                </a:solidFill>
              </a:rPr>
              <a:t> yang </a:t>
            </a:r>
            <a:r>
              <a:rPr lang="en-ID" sz="1600" dirty="0" err="1">
                <a:solidFill>
                  <a:schemeClr val="bg1"/>
                </a:solidFill>
              </a:rPr>
              <a:t>sebenarnya</a:t>
            </a:r>
            <a:r>
              <a:rPr lang="en-ID" sz="1600" dirty="0">
                <a:solidFill>
                  <a:schemeClr val="bg1"/>
                </a:solidFill>
              </a:rPr>
              <a:t>. </a:t>
            </a:r>
            <a:r>
              <a:rPr lang="en-ID" sz="1600" dirty="0" err="1">
                <a:solidFill>
                  <a:schemeClr val="bg1"/>
                </a:solidFill>
              </a:rPr>
              <a:t>Artinya</a:t>
            </a:r>
            <a:r>
              <a:rPr lang="en-ID" sz="1600" dirty="0">
                <a:solidFill>
                  <a:schemeClr val="bg1"/>
                </a:solidFill>
              </a:rPr>
              <a:t>, </a:t>
            </a:r>
            <a:r>
              <a:rPr lang="en-ID" sz="1600" dirty="0" err="1">
                <a:solidFill>
                  <a:schemeClr val="bg1"/>
                </a:solidFill>
              </a:rPr>
              <a:t>dalam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menggambar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objek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benda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digambar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sesuai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dengan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keadaan</a:t>
            </a:r>
            <a:r>
              <a:rPr lang="en-ID" sz="1600" dirty="0">
                <a:solidFill>
                  <a:schemeClr val="bg1"/>
                </a:solidFill>
              </a:rPr>
              <a:t> yang </a:t>
            </a:r>
            <a:r>
              <a:rPr lang="en-ID" sz="1600" dirty="0" err="1">
                <a:solidFill>
                  <a:schemeClr val="bg1"/>
                </a:solidFill>
              </a:rPr>
              <a:t>sebenarnya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baik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bentuk</a:t>
            </a:r>
            <a:r>
              <a:rPr lang="en-ID" sz="1600" dirty="0">
                <a:solidFill>
                  <a:schemeClr val="bg1"/>
                </a:solidFill>
              </a:rPr>
              <a:t>, </a:t>
            </a:r>
            <a:r>
              <a:rPr lang="en-ID" sz="1600" dirty="0" err="1">
                <a:solidFill>
                  <a:schemeClr val="bg1"/>
                </a:solidFill>
              </a:rPr>
              <a:t>tekstur</a:t>
            </a:r>
            <a:r>
              <a:rPr lang="en-ID" sz="1600" dirty="0">
                <a:solidFill>
                  <a:schemeClr val="bg1"/>
                </a:solidFill>
              </a:rPr>
              <a:t>, </a:t>
            </a:r>
            <a:r>
              <a:rPr lang="en-ID" sz="1600" dirty="0" err="1">
                <a:solidFill>
                  <a:schemeClr val="bg1"/>
                </a:solidFill>
              </a:rPr>
              <a:t>warna</a:t>
            </a:r>
            <a:r>
              <a:rPr lang="en-ID" sz="1600" dirty="0">
                <a:solidFill>
                  <a:schemeClr val="bg1"/>
                </a:solidFill>
              </a:rPr>
              <a:t> dan </a:t>
            </a:r>
            <a:r>
              <a:rPr lang="en-ID" sz="1600" dirty="0" err="1">
                <a:solidFill>
                  <a:schemeClr val="bg1"/>
                </a:solidFill>
              </a:rPr>
              <a:t>gelap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terangnya</a:t>
            </a:r>
            <a:r>
              <a:rPr lang="en-ID" sz="1600" dirty="0">
                <a:solidFill>
                  <a:schemeClr val="bg1"/>
                </a:solidFill>
              </a:rPr>
              <a:t>.</a:t>
            </a:r>
            <a:br>
              <a:rPr lang="en-ID" sz="1600" dirty="0">
                <a:solidFill>
                  <a:schemeClr val="bg1"/>
                </a:solidFill>
              </a:rPr>
            </a:br>
            <a:endParaRPr lang="en-ID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47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5F70E-9C3B-45D6-8299-DD06FCFD9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86761"/>
            <a:ext cx="7886700" cy="1325563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Jenis</a:t>
            </a:r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 Gambar </a:t>
            </a:r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Bentuk</a:t>
            </a:r>
            <a:endParaRPr lang="en-ID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DC5D3-9075-4BA7-AE96-E0C47B5AB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766530"/>
            <a:ext cx="5891420" cy="2030758"/>
          </a:xfrm>
        </p:spPr>
        <p:txBody>
          <a:bodyPr>
            <a:normAutofit/>
          </a:bodyPr>
          <a:lstStyle/>
          <a:p>
            <a:pPr lvl="0"/>
            <a:r>
              <a:rPr lang="en-ID" sz="1600" dirty="0">
                <a:solidFill>
                  <a:schemeClr val="bg1"/>
                </a:solidFill>
              </a:rPr>
              <a:t>Gambar Realis </a:t>
            </a:r>
            <a:r>
              <a:rPr lang="en-ID" sz="1600" dirty="0" err="1">
                <a:solidFill>
                  <a:schemeClr val="bg1"/>
                </a:solidFill>
              </a:rPr>
              <a:t>adalah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gambar</a:t>
            </a:r>
            <a:r>
              <a:rPr lang="en-ID" sz="1600" dirty="0">
                <a:solidFill>
                  <a:schemeClr val="bg1"/>
                </a:solidFill>
              </a:rPr>
              <a:t> yang </a:t>
            </a:r>
            <a:r>
              <a:rPr lang="en-ID" sz="1600" dirty="0" err="1">
                <a:solidFill>
                  <a:schemeClr val="bg1"/>
                </a:solidFill>
              </a:rPr>
              <a:t>kita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lihat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atau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apa</a:t>
            </a:r>
            <a:r>
              <a:rPr lang="en-ID" sz="1600" dirty="0">
                <a:solidFill>
                  <a:schemeClr val="bg1"/>
                </a:solidFill>
              </a:rPr>
              <a:t> yang </a:t>
            </a:r>
            <a:r>
              <a:rPr lang="en-ID" sz="1600" dirty="0" err="1">
                <a:solidFill>
                  <a:schemeClr val="bg1"/>
                </a:solidFill>
              </a:rPr>
              <a:t>kita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tangkap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dengan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mata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kita</a:t>
            </a:r>
            <a:r>
              <a:rPr lang="en-ID" sz="1600" dirty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ID" sz="1600" dirty="0">
                <a:solidFill>
                  <a:schemeClr val="bg1"/>
                </a:solidFill>
              </a:rPr>
              <a:t>Gambar </a:t>
            </a:r>
            <a:r>
              <a:rPr lang="en-ID" sz="1600" dirty="0" err="1">
                <a:solidFill>
                  <a:schemeClr val="bg1"/>
                </a:solidFill>
              </a:rPr>
              <a:t>pengembangan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adalah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mengembangkan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atau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megubah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bentuk-bentuk</a:t>
            </a:r>
            <a:r>
              <a:rPr lang="en-ID" sz="1600" dirty="0">
                <a:solidFill>
                  <a:schemeClr val="bg1"/>
                </a:solidFill>
              </a:rPr>
              <a:t> yang realis </a:t>
            </a:r>
            <a:r>
              <a:rPr lang="en-ID" sz="1600" dirty="0" err="1">
                <a:solidFill>
                  <a:schemeClr val="bg1"/>
                </a:solidFill>
              </a:rPr>
              <a:t>berdasarkan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imajinasi</a:t>
            </a:r>
            <a:r>
              <a:rPr lang="en-ID" sz="1600" dirty="0">
                <a:solidFill>
                  <a:schemeClr val="bg1"/>
                </a:solidFill>
              </a:rPr>
              <a:t>, ide </a:t>
            </a:r>
            <a:r>
              <a:rPr lang="en-ID" sz="1600" dirty="0" err="1">
                <a:solidFill>
                  <a:schemeClr val="bg1"/>
                </a:solidFill>
              </a:rPr>
              <a:t>atau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gagasan</a:t>
            </a:r>
            <a:r>
              <a:rPr lang="en-ID" sz="1600" dirty="0">
                <a:solidFill>
                  <a:schemeClr val="bg1"/>
                </a:solidFill>
              </a:rPr>
              <a:t>, </a:t>
            </a:r>
            <a:r>
              <a:rPr lang="en-ID" sz="1600" dirty="0" err="1">
                <a:solidFill>
                  <a:schemeClr val="bg1"/>
                </a:solidFill>
              </a:rPr>
              <a:t>serta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kreativitas</a:t>
            </a:r>
            <a:r>
              <a:rPr lang="en-ID" sz="1600" dirty="0">
                <a:solidFill>
                  <a:schemeClr val="bg1"/>
                </a:solidFill>
              </a:rPr>
              <a:t> </a:t>
            </a:r>
            <a:r>
              <a:rPr lang="en-ID" sz="1600" dirty="0" err="1">
                <a:solidFill>
                  <a:schemeClr val="bg1"/>
                </a:solidFill>
              </a:rPr>
              <a:t>penggambar</a:t>
            </a:r>
            <a:r>
              <a:rPr lang="en-ID" sz="1600" dirty="0">
                <a:solidFill>
                  <a:schemeClr val="bg1"/>
                </a:solidFill>
              </a:rPr>
              <a:t>.</a:t>
            </a:r>
          </a:p>
          <a:p>
            <a:endParaRPr lang="en-ID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144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F0036-3394-4B7E-88E0-453DAD1CB5B2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Objek</a:t>
            </a:r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 Gambar</a:t>
            </a:r>
            <a:endParaRPr lang="en-ID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47C84-C863-4782-AF5A-7A5EB8A15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5414341" cy="4351338"/>
          </a:xfrm>
        </p:spPr>
        <p:txBody>
          <a:bodyPr>
            <a:normAutofit/>
          </a:bodyPr>
          <a:lstStyle/>
          <a:p>
            <a:r>
              <a:rPr lang="en-US" sz="1800" dirty="0" err="1">
                <a:solidFill>
                  <a:schemeClr val="bg1"/>
                </a:solidFill>
              </a:rPr>
              <a:t>Bentuk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Kubistis</a:t>
            </a:r>
            <a:endParaRPr lang="en-US" sz="1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D" sz="1800" dirty="0" err="1">
                <a:solidFill>
                  <a:schemeClr val="bg1"/>
                </a:solidFill>
              </a:rPr>
              <a:t>Bentuk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kubistis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adalah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objek</a:t>
            </a:r>
            <a:r>
              <a:rPr lang="en-ID" sz="1800" dirty="0">
                <a:solidFill>
                  <a:schemeClr val="bg1"/>
                </a:solidFill>
              </a:rPr>
              <a:t> yang </a:t>
            </a:r>
            <a:r>
              <a:rPr lang="en-ID" sz="1800" dirty="0" err="1">
                <a:solidFill>
                  <a:schemeClr val="bg1"/>
                </a:solidFill>
              </a:rPr>
              <a:t>bentuk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dasarnya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kubus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atau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balok</a:t>
            </a:r>
            <a:r>
              <a:rPr lang="en-ID" sz="18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 err="1">
                <a:solidFill>
                  <a:schemeClr val="bg1"/>
                </a:solidFill>
              </a:rPr>
              <a:t>Bentuk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Silindris</a:t>
            </a:r>
            <a:endParaRPr lang="en-US" sz="1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D" sz="1800" dirty="0" err="1">
                <a:solidFill>
                  <a:schemeClr val="bg1"/>
                </a:solidFill>
              </a:rPr>
              <a:t>Bentuk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silindris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adalah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objek</a:t>
            </a:r>
            <a:r>
              <a:rPr lang="en-ID" sz="1800" dirty="0">
                <a:solidFill>
                  <a:schemeClr val="bg1"/>
                </a:solidFill>
              </a:rPr>
              <a:t> yang </a:t>
            </a:r>
            <a:r>
              <a:rPr lang="en-ID" sz="1800" dirty="0" err="1">
                <a:solidFill>
                  <a:schemeClr val="bg1"/>
                </a:solidFill>
              </a:rPr>
              <a:t>bentuk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dasarnya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menyerupai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silinder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atau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bulat</a:t>
            </a:r>
            <a:r>
              <a:rPr lang="en-ID" sz="18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 err="1">
                <a:solidFill>
                  <a:schemeClr val="bg1"/>
                </a:solidFill>
              </a:rPr>
              <a:t>Bentuk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Bebas</a:t>
            </a:r>
            <a:endParaRPr lang="en-US" sz="1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chemeClr val="bg1"/>
                </a:solidFill>
              </a:rPr>
              <a:t>Bentuk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bebas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adalah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objek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ID" sz="1800" dirty="0">
                <a:solidFill>
                  <a:schemeClr val="bg1"/>
                </a:solidFill>
              </a:rPr>
              <a:t>yang </a:t>
            </a:r>
            <a:r>
              <a:rPr lang="en-ID" sz="1800" dirty="0" err="1">
                <a:solidFill>
                  <a:schemeClr val="bg1"/>
                </a:solidFill>
              </a:rPr>
              <a:t>tidak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termasuk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kubistis</a:t>
            </a:r>
            <a:r>
              <a:rPr lang="en-ID" sz="1800" dirty="0">
                <a:solidFill>
                  <a:schemeClr val="bg1"/>
                </a:solidFill>
              </a:rPr>
              <a:t> dan </a:t>
            </a:r>
            <a:r>
              <a:rPr lang="en-ID" sz="1800" dirty="0" err="1">
                <a:solidFill>
                  <a:schemeClr val="bg1"/>
                </a:solidFill>
              </a:rPr>
              <a:t>tidak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termasuk</a:t>
            </a:r>
            <a:r>
              <a:rPr lang="en-ID" sz="1800" dirty="0">
                <a:solidFill>
                  <a:schemeClr val="bg1"/>
                </a:solidFill>
              </a:rPr>
              <a:t> </a:t>
            </a:r>
            <a:r>
              <a:rPr lang="en-ID" sz="1800" dirty="0" err="1">
                <a:solidFill>
                  <a:schemeClr val="bg1"/>
                </a:solidFill>
              </a:rPr>
              <a:t>silindris</a:t>
            </a:r>
            <a:r>
              <a:rPr lang="en-ID" sz="1800" dirty="0">
                <a:solidFill>
                  <a:schemeClr val="bg1"/>
                </a:solidFill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054066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49498-349B-4B62-8619-0631F8764085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Prinsip</a:t>
            </a:r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 Gambar</a:t>
            </a:r>
            <a:endParaRPr lang="en-ID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CE87C-F9B5-4DA4-A533-D2462AA0D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6925089" cy="4351338"/>
          </a:xfrm>
        </p:spPr>
        <p:txBody>
          <a:bodyPr>
            <a:noAutofit/>
          </a:bodyPr>
          <a:lstStyle/>
          <a:p>
            <a:r>
              <a:rPr lang="it-IT" sz="1600" dirty="0">
                <a:solidFill>
                  <a:schemeClr val="bg1"/>
                </a:solidFill>
              </a:rPr>
              <a:t>Perspektif</a:t>
            </a:r>
          </a:p>
          <a:p>
            <a:pPr marL="0" indent="0">
              <a:buNone/>
            </a:pPr>
            <a:r>
              <a:rPr lang="it-IT" sz="1600" dirty="0">
                <a:solidFill>
                  <a:schemeClr val="bg1"/>
                </a:solidFill>
              </a:rPr>
              <a:t>Menggunakan hukum perspektif 1 atau 2 titik hilang hingga 3 titik hilang.</a:t>
            </a:r>
          </a:p>
          <a:p>
            <a:r>
              <a:rPr lang="it-IT" sz="1600" dirty="0">
                <a:solidFill>
                  <a:schemeClr val="bg1"/>
                </a:solidFill>
              </a:rPr>
              <a:t>Proporsi</a:t>
            </a:r>
          </a:p>
          <a:p>
            <a:pPr marL="0" indent="0">
              <a:buNone/>
            </a:pPr>
            <a:r>
              <a:rPr lang="it-IT" sz="1600" dirty="0">
                <a:solidFill>
                  <a:schemeClr val="bg1"/>
                </a:solidFill>
              </a:rPr>
              <a:t>Perbandingan bagian per bagian atau bagian dengan keseluruhan.</a:t>
            </a:r>
          </a:p>
          <a:p>
            <a:r>
              <a:rPr lang="it-IT" sz="1600" dirty="0">
                <a:solidFill>
                  <a:schemeClr val="bg1"/>
                </a:solidFill>
              </a:rPr>
              <a:t>Komposisi</a:t>
            </a:r>
          </a:p>
          <a:p>
            <a:pPr marL="0" indent="0">
              <a:buNone/>
            </a:pPr>
            <a:r>
              <a:rPr lang="it-IT" sz="1600" dirty="0">
                <a:solidFill>
                  <a:schemeClr val="bg1"/>
                </a:solidFill>
              </a:rPr>
              <a:t>Susunan atau letak objek gambar yang dapat membuat objek terlihat indah.</a:t>
            </a:r>
          </a:p>
          <a:p>
            <a:r>
              <a:rPr lang="it-IT" sz="1600" dirty="0">
                <a:solidFill>
                  <a:schemeClr val="bg1"/>
                </a:solidFill>
              </a:rPr>
              <a:t>Gelap terang (half-tone)</a:t>
            </a:r>
          </a:p>
          <a:p>
            <a:pPr marL="0" indent="0">
              <a:buNone/>
            </a:pPr>
            <a:r>
              <a:rPr lang="it-IT" sz="1600" dirty="0">
                <a:solidFill>
                  <a:schemeClr val="bg1"/>
                </a:solidFill>
              </a:rPr>
              <a:t>Keadaan bidang yang dibedakan dengan warna tua untuk gelap dan warna muda untuk terang yang disebabkan oleh adanya pengaruh cahaya.</a:t>
            </a:r>
          </a:p>
          <a:p>
            <a:r>
              <a:rPr lang="it-IT" sz="1600" dirty="0">
                <a:solidFill>
                  <a:schemeClr val="bg1"/>
                </a:solidFill>
              </a:rPr>
              <a:t>Bayang-bayang (shadow)</a:t>
            </a:r>
          </a:p>
          <a:p>
            <a:pPr marL="0" indent="0">
              <a:buNone/>
            </a:pPr>
            <a:r>
              <a:rPr lang="it-IT" sz="1600" dirty="0">
                <a:solidFill>
                  <a:schemeClr val="bg1"/>
                </a:solidFill>
              </a:rPr>
              <a:t>Dalam menggambar bentuk, peran bayang-bayang akan sangat menentukan untuk terciptanya kesan tiga dimensi. 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507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</TotalTime>
  <Words>466</Words>
  <Application>Microsoft Office PowerPoint</Application>
  <PresentationFormat>On-screen Show (4:3)</PresentationFormat>
  <Paragraphs>73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Eras Bold ITC</vt:lpstr>
      <vt:lpstr>Office Theme</vt:lpstr>
      <vt:lpstr>Gambar Dasar</vt:lpstr>
      <vt:lpstr>Peraturan Mata Kuliah Gambar Dasar</vt:lpstr>
      <vt:lpstr>Peralatan Mata Kuliah Gambar Dasar</vt:lpstr>
      <vt:lpstr>Definisi Menggambar</vt:lpstr>
      <vt:lpstr>Perbedaan Menggambar dan Melukis</vt:lpstr>
      <vt:lpstr>Gambar Bentuk</vt:lpstr>
      <vt:lpstr>Jenis Gambar Bentuk</vt:lpstr>
      <vt:lpstr>Objek Gambar</vt:lpstr>
      <vt:lpstr>Prinsip Gambar</vt:lpstr>
      <vt:lpstr>Teknik Gambar</vt:lpstr>
      <vt:lpstr>Teknik Linear</vt:lpstr>
      <vt:lpstr>Teknik Blok</vt:lpstr>
      <vt:lpstr>Teknik Arsir</vt:lpstr>
      <vt:lpstr>Teknik Dusel</vt:lpstr>
      <vt:lpstr>Teknik Pointilis</vt:lpstr>
      <vt:lpstr>Latihan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Yunisa Fitri Andriani</dc:creator>
  <cp:lastModifiedBy>Yunisa Fitri Andriani</cp:lastModifiedBy>
  <cp:revision>24</cp:revision>
  <dcterms:created xsi:type="dcterms:W3CDTF">2019-08-19T02:22:10Z</dcterms:created>
  <dcterms:modified xsi:type="dcterms:W3CDTF">2019-08-23T08:07:20Z</dcterms:modified>
</cp:coreProperties>
</file>