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5" d="100"/>
          <a:sy n="75" d="100"/>
        </p:scale>
        <p:origin x="4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14A616-1262-4AC9-A1FE-FDB131CA3540}"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A39882-1EE8-4707-A61F-4CB9652BC769}" type="slidenum">
              <a:rPr lang="en-US" smtClean="0"/>
              <a:t>‹#›</a:t>
            </a:fld>
            <a:endParaRPr lang="en-US"/>
          </a:p>
        </p:txBody>
      </p:sp>
    </p:spTree>
    <p:extLst>
      <p:ext uri="{BB962C8B-B14F-4D97-AF65-F5344CB8AC3E}">
        <p14:creationId xmlns:p14="http://schemas.microsoft.com/office/powerpoint/2010/main" val="2421557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14A616-1262-4AC9-A1FE-FDB131CA3540}" type="datetimeFigureOut">
              <a:rPr lang="en-US" smtClean="0"/>
              <a:t>10/23/2018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A39882-1EE8-4707-A61F-4CB9652BC769}" type="slidenum">
              <a:rPr lang="en-US" smtClean="0"/>
              <a:t>‹#›</a:t>
            </a:fld>
            <a:endParaRPr lang="en-US"/>
          </a:p>
        </p:txBody>
      </p:sp>
    </p:spTree>
    <p:extLst>
      <p:ext uri="{BB962C8B-B14F-4D97-AF65-F5344CB8AC3E}">
        <p14:creationId xmlns:p14="http://schemas.microsoft.com/office/powerpoint/2010/main" val="2635555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14A616-1262-4AC9-A1FE-FDB131CA3540}"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A39882-1EE8-4707-A61F-4CB9652BC769}" type="slidenum">
              <a:rPr lang="en-US" smtClean="0"/>
              <a:t>‹#›</a:t>
            </a:fld>
            <a:endParaRPr lang="en-US"/>
          </a:p>
        </p:txBody>
      </p:sp>
    </p:spTree>
    <p:extLst>
      <p:ext uri="{BB962C8B-B14F-4D97-AF65-F5344CB8AC3E}">
        <p14:creationId xmlns:p14="http://schemas.microsoft.com/office/powerpoint/2010/main" val="7910127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14A616-1262-4AC9-A1FE-FDB131CA3540}"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A39882-1EE8-4707-A61F-4CB9652BC769}"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7941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14A616-1262-4AC9-A1FE-FDB131CA3540}"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A39882-1EE8-4707-A61F-4CB9652BC769}" type="slidenum">
              <a:rPr lang="en-US" smtClean="0"/>
              <a:t>‹#›</a:t>
            </a:fld>
            <a:endParaRPr lang="en-US"/>
          </a:p>
        </p:txBody>
      </p:sp>
    </p:spTree>
    <p:extLst>
      <p:ext uri="{BB962C8B-B14F-4D97-AF65-F5344CB8AC3E}">
        <p14:creationId xmlns:p14="http://schemas.microsoft.com/office/powerpoint/2010/main" val="17266791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614A616-1262-4AC9-A1FE-FDB131CA3540}" type="datetimeFigureOut">
              <a:rPr lang="en-US" smtClean="0"/>
              <a:t>10/23/2018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A39882-1EE8-4707-A61F-4CB9652BC769}" type="slidenum">
              <a:rPr lang="en-US" smtClean="0"/>
              <a:t>‹#›</a:t>
            </a:fld>
            <a:endParaRPr lang="en-US"/>
          </a:p>
        </p:txBody>
      </p:sp>
    </p:spTree>
    <p:extLst>
      <p:ext uri="{BB962C8B-B14F-4D97-AF65-F5344CB8AC3E}">
        <p14:creationId xmlns:p14="http://schemas.microsoft.com/office/powerpoint/2010/main" val="24316410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614A616-1262-4AC9-A1FE-FDB131CA3540}" type="datetimeFigureOut">
              <a:rPr lang="en-US" smtClean="0"/>
              <a:t>10/23/2018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A39882-1EE8-4707-A61F-4CB9652BC769}" type="slidenum">
              <a:rPr lang="en-US" smtClean="0"/>
              <a:t>‹#›</a:t>
            </a:fld>
            <a:endParaRPr lang="en-US"/>
          </a:p>
        </p:txBody>
      </p:sp>
    </p:spTree>
    <p:extLst>
      <p:ext uri="{BB962C8B-B14F-4D97-AF65-F5344CB8AC3E}">
        <p14:creationId xmlns:p14="http://schemas.microsoft.com/office/powerpoint/2010/main" val="31866192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14A616-1262-4AC9-A1FE-FDB131CA3540}"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A39882-1EE8-4707-A61F-4CB9652BC769}" type="slidenum">
              <a:rPr lang="en-US" smtClean="0"/>
              <a:t>‹#›</a:t>
            </a:fld>
            <a:endParaRPr lang="en-US"/>
          </a:p>
        </p:txBody>
      </p:sp>
    </p:spTree>
    <p:extLst>
      <p:ext uri="{BB962C8B-B14F-4D97-AF65-F5344CB8AC3E}">
        <p14:creationId xmlns:p14="http://schemas.microsoft.com/office/powerpoint/2010/main" val="24521787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14A616-1262-4AC9-A1FE-FDB131CA3540}"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A39882-1EE8-4707-A61F-4CB9652BC769}" type="slidenum">
              <a:rPr lang="en-US" smtClean="0"/>
              <a:t>‹#›</a:t>
            </a:fld>
            <a:endParaRPr lang="en-US"/>
          </a:p>
        </p:txBody>
      </p:sp>
    </p:spTree>
    <p:extLst>
      <p:ext uri="{BB962C8B-B14F-4D97-AF65-F5344CB8AC3E}">
        <p14:creationId xmlns:p14="http://schemas.microsoft.com/office/powerpoint/2010/main" val="790203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614A616-1262-4AC9-A1FE-FDB131CA3540}"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A39882-1EE8-4707-A61F-4CB9652BC769}" type="slidenum">
              <a:rPr lang="en-US" smtClean="0"/>
              <a:t>‹#›</a:t>
            </a:fld>
            <a:endParaRPr lang="en-US"/>
          </a:p>
        </p:txBody>
      </p:sp>
    </p:spTree>
    <p:extLst>
      <p:ext uri="{BB962C8B-B14F-4D97-AF65-F5344CB8AC3E}">
        <p14:creationId xmlns:p14="http://schemas.microsoft.com/office/powerpoint/2010/main" val="2052470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14A616-1262-4AC9-A1FE-FDB131CA3540}" type="datetimeFigureOut">
              <a:rPr lang="en-US" smtClean="0"/>
              <a:t>10/23/2018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A39882-1EE8-4707-A61F-4CB9652BC769}" type="slidenum">
              <a:rPr lang="en-US" smtClean="0"/>
              <a:t>‹#›</a:t>
            </a:fld>
            <a:endParaRPr lang="en-US"/>
          </a:p>
        </p:txBody>
      </p:sp>
    </p:spTree>
    <p:extLst>
      <p:ext uri="{BB962C8B-B14F-4D97-AF65-F5344CB8AC3E}">
        <p14:creationId xmlns:p14="http://schemas.microsoft.com/office/powerpoint/2010/main" val="2728298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614A616-1262-4AC9-A1FE-FDB131CA3540}" type="datetimeFigureOut">
              <a:rPr lang="en-US" smtClean="0"/>
              <a:t>10/23/2018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A39882-1EE8-4707-A61F-4CB9652BC769}" type="slidenum">
              <a:rPr lang="en-US" smtClean="0"/>
              <a:t>‹#›</a:t>
            </a:fld>
            <a:endParaRPr lang="en-US"/>
          </a:p>
        </p:txBody>
      </p:sp>
    </p:spTree>
    <p:extLst>
      <p:ext uri="{BB962C8B-B14F-4D97-AF65-F5344CB8AC3E}">
        <p14:creationId xmlns:p14="http://schemas.microsoft.com/office/powerpoint/2010/main" val="309553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614A616-1262-4AC9-A1FE-FDB131CA3540}" type="datetimeFigureOut">
              <a:rPr lang="en-US" smtClean="0"/>
              <a:t>10/23/2018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A39882-1EE8-4707-A61F-4CB9652BC769}" type="slidenum">
              <a:rPr lang="en-US" smtClean="0"/>
              <a:t>‹#›</a:t>
            </a:fld>
            <a:endParaRPr lang="en-US"/>
          </a:p>
        </p:txBody>
      </p:sp>
    </p:spTree>
    <p:extLst>
      <p:ext uri="{BB962C8B-B14F-4D97-AF65-F5344CB8AC3E}">
        <p14:creationId xmlns:p14="http://schemas.microsoft.com/office/powerpoint/2010/main" val="2987499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614A616-1262-4AC9-A1FE-FDB131CA3540}" type="datetimeFigureOut">
              <a:rPr lang="en-US" smtClean="0"/>
              <a:t>10/23/2018</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48A39882-1EE8-4707-A61F-4CB9652BC769}" type="slidenum">
              <a:rPr lang="en-US" smtClean="0"/>
              <a:t>‹#›</a:t>
            </a:fld>
            <a:endParaRPr lang="en-US"/>
          </a:p>
        </p:txBody>
      </p:sp>
    </p:spTree>
    <p:extLst>
      <p:ext uri="{BB962C8B-B14F-4D97-AF65-F5344CB8AC3E}">
        <p14:creationId xmlns:p14="http://schemas.microsoft.com/office/powerpoint/2010/main" val="3589029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614A616-1262-4AC9-A1FE-FDB131CA3540}" type="datetimeFigureOut">
              <a:rPr lang="en-US" smtClean="0"/>
              <a:t>10/23/2018</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48A39882-1EE8-4707-A61F-4CB9652BC769}" type="slidenum">
              <a:rPr lang="en-US" smtClean="0"/>
              <a:t>‹#›</a:t>
            </a:fld>
            <a:endParaRPr lang="en-US"/>
          </a:p>
        </p:txBody>
      </p:sp>
    </p:spTree>
    <p:extLst>
      <p:ext uri="{BB962C8B-B14F-4D97-AF65-F5344CB8AC3E}">
        <p14:creationId xmlns:p14="http://schemas.microsoft.com/office/powerpoint/2010/main" val="3439642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614A616-1262-4AC9-A1FE-FDB131CA3540}" type="datetimeFigureOut">
              <a:rPr lang="en-US" smtClean="0"/>
              <a:t>10/23/2018</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48A39882-1EE8-4707-A61F-4CB9652BC769}" type="slidenum">
              <a:rPr lang="en-US" smtClean="0"/>
              <a:t>‹#›</a:t>
            </a:fld>
            <a:endParaRPr lang="en-US"/>
          </a:p>
        </p:txBody>
      </p:sp>
    </p:spTree>
    <p:extLst>
      <p:ext uri="{BB962C8B-B14F-4D97-AF65-F5344CB8AC3E}">
        <p14:creationId xmlns:p14="http://schemas.microsoft.com/office/powerpoint/2010/main" val="4272618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14A616-1262-4AC9-A1FE-FDB131CA3540}" type="datetimeFigureOut">
              <a:rPr lang="en-US" smtClean="0"/>
              <a:t>10/23/2018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A39882-1EE8-4707-A61F-4CB9652BC769}" type="slidenum">
              <a:rPr lang="en-US" smtClean="0"/>
              <a:t>‹#›</a:t>
            </a:fld>
            <a:endParaRPr lang="en-US"/>
          </a:p>
        </p:txBody>
      </p:sp>
    </p:spTree>
    <p:extLst>
      <p:ext uri="{BB962C8B-B14F-4D97-AF65-F5344CB8AC3E}">
        <p14:creationId xmlns:p14="http://schemas.microsoft.com/office/powerpoint/2010/main" val="4235943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614A616-1262-4AC9-A1FE-FDB131CA3540}" type="datetimeFigureOut">
              <a:rPr lang="en-US" smtClean="0"/>
              <a:t>10/23/2018</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8A39882-1EE8-4707-A61F-4CB9652BC769}" type="slidenum">
              <a:rPr lang="en-US" smtClean="0"/>
              <a:t>‹#›</a:t>
            </a:fld>
            <a:endParaRPr lang="en-US"/>
          </a:p>
        </p:txBody>
      </p:sp>
    </p:spTree>
    <p:extLst>
      <p:ext uri="{BB962C8B-B14F-4D97-AF65-F5344CB8AC3E}">
        <p14:creationId xmlns:p14="http://schemas.microsoft.com/office/powerpoint/2010/main" val="13887924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685801"/>
            <a:ext cx="8825658" cy="3136900"/>
          </a:xfrm>
        </p:spPr>
        <p:txBody>
          <a:bodyPr>
            <a:noAutofit/>
          </a:bodyPr>
          <a:lstStyle/>
          <a:p>
            <a:pPr algn="l"/>
            <a:r>
              <a:rPr lang="en-US" sz="4800" b="1" smtClean="0">
                <a:solidFill>
                  <a:srgbClr val="FFFF00"/>
                </a:solidFill>
                <a:effectLst>
                  <a:outerShdw blurRad="38100" dist="38100" dir="2700000" algn="tl">
                    <a:srgbClr val="000000">
                      <a:alpha val="43137"/>
                    </a:srgbClr>
                  </a:outerShdw>
                </a:effectLst>
              </a:rPr>
              <a:t>Seminar </a:t>
            </a:r>
            <a:r>
              <a:rPr lang="en-US" sz="4800" b="1" smtClean="0">
                <a:solidFill>
                  <a:schemeClr val="tx1"/>
                </a:solidFill>
                <a:effectLst>
                  <a:outerShdw blurRad="38100" dist="38100" dir="2700000" algn="tl">
                    <a:srgbClr val="000000">
                      <a:alpha val="43137"/>
                    </a:srgbClr>
                  </a:outerShdw>
                </a:effectLst>
              </a:rPr>
              <a:t>DKV</a:t>
            </a:r>
            <a:endParaRPr lang="id-ID" sz="4800" dirty="0">
              <a:solidFill>
                <a:schemeClr val="tx1"/>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154955" y="4318000"/>
            <a:ext cx="9513045" cy="825499"/>
          </a:xfrm>
        </p:spPr>
        <p:txBody>
          <a:bodyPr/>
          <a:lstStyle/>
          <a:p>
            <a:pPr algn="l"/>
            <a:r>
              <a:rPr lang="en-US" b="1" smtClean="0"/>
              <a:t>Desi Dwi Kristanto, M.Ds.</a:t>
            </a:r>
            <a:endParaRPr lang="id-ID" b="1"/>
          </a:p>
        </p:txBody>
      </p:sp>
      <p:sp>
        <p:nvSpPr>
          <p:cNvPr id="4" name="Subtitle 2"/>
          <p:cNvSpPr txBox="1">
            <a:spLocks/>
          </p:cNvSpPr>
          <p:nvPr/>
        </p:nvSpPr>
        <p:spPr>
          <a:xfrm>
            <a:off x="1524000" y="5456238"/>
            <a:ext cx="9144000" cy="6143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mtClean="0"/>
              <a:t>Week 6</a:t>
            </a:r>
            <a:endParaRPr lang="id-ID" dirty="0"/>
          </a:p>
        </p:txBody>
      </p:sp>
      <p:pic>
        <p:nvPicPr>
          <p:cNvPr id="5"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154955" y="5183992"/>
            <a:ext cx="2462401" cy="11588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2106221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D" b="1" dirty="0" smtClean="0">
                <a:solidFill>
                  <a:srgbClr val="FFFF00"/>
                </a:solidFill>
                <a:effectLst>
                  <a:outerShdw blurRad="38100" dist="38100" dir="2700000" algn="tl">
                    <a:srgbClr val="000000">
                      <a:alpha val="43137"/>
                    </a:srgbClr>
                  </a:outerShdw>
                </a:effectLst>
              </a:rPr>
              <a:t>Based on Inquiry</a:t>
            </a:r>
            <a:endParaRPr lang="en-US" b="1" dirty="0">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en-ID" b="1" dirty="0" smtClean="0">
                <a:solidFill>
                  <a:srgbClr val="FFFF00"/>
                </a:solidFill>
              </a:rPr>
              <a:t>Quantitative - </a:t>
            </a:r>
            <a:r>
              <a:rPr lang="en-ID" b="1" dirty="0" smtClean="0"/>
              <a:t>SURVEY</a:t>
            </a:r>
          </a:p>
          <a:p>
            <a:pPr lvl="1"/>
            <a:r>
              <a:rPr lang="en-US" dirty="0"/>
              <a:t>Relates to aspects that can be quantified and expressed in terms of quantity. </a:t>
            </a:r>
            <a:endParaRPr lang="en-US" sz="1400" dirty="0"/>
          </a:p>
          <a:p>
            <a:pPr lvl="1"/>
            <a:r>
              <a:rPr lang="en-US" dirty="0"/>
              <a:t>Otherwise known as structured Research. </a:t>
            </a:r>
            <a:endParaRPr lang="en-US" sz="1400" dirty="0"/>
          </a:p>
          <a:p>
            <a:pPr lvl="1"/>
            <a:r>
              <a:rPr lang="en-US" dirty="0"/>
              <a:t>In this type of Research, the objectives, design, sample and all the other factors influencing the research is pre determined. </a:t>
            </a:r>
            <a:endParaRPr lang="en-US" sz="1400" dirty="0"/>
          </a:p>
          <a:p>
            <a:pPr lvl="1"/>
            <a:r>
              <a:rPr lang="en-US" dirty="0"/>
              <a:t>The research problem and its solution will be expressed in terms of quantity and hence statistical and economic analysis is adapted in this type of </a:t>
            </a:r>
            <a:r>
              <a:rPr lang="en-US" dirty="0" smtClean="0"/>
              <a:t>Research</a:t>
            </a:r>
          </a:p>
          <a:p>
            <a:r>
              <a:rPr lang="en-US" b="1" dirty="0" smtClean="0">
                <a:solidFill>
                  <a:srgbClr val="FFFF00"/>
                </a:solidFill>
                <a:effectLst>
                  <a:outerShdw blurRad="38100" dist="38100" dir="2700000" algn="tl">
                    <a:srgbClr val="000000">
                      <a:alpha val="43137"/>
                    </a:srgbClr>
                  </a:outerShdw>
                </a:effectLst>
              </a:rPr>
              <a:t>Qualitative - </a:t>
            </a:r>
            <a:r>
              <a:rPr lang="en-US" b="1" dirty="0" smtClean="0">
                <a:effectLst>
                  <a:outerShdw blurRad="38100" dist="38100" dir="2700000" algn="tl">
                    <a:srgbClr val="000000">
                      <a:alpha val="43137"/>
                    </a:srgbClr>
                  </a:outerShdw>
                </a:effectLst>
              </a:rPr>
              <a:t>INTERVIEW</a:t>
            </a:r>
            <a:endParaRPr lang="en-US" dirty="0" smtClean="0"/>
          </a:p>
          <a:p>
            <a:pPr lvl="1"/>
            <a:r>
              <a:rPr lang="en-US" dirty="0"/>
              <a:t>Otherwise known as unstructured research. </a:t>
            </a:r>
            <a:endParaRPr lang="en-US" sz="1400" dirty="0"/>
          </a:p>
          <a:p>
            <a:pPr lvl="1"/>
            <a:r>
              <a:rPr lang="en-US" dirty="0"/>
              <a:t>The aspects related to quality / kind or texture</a:t>
            </a:r>
            <a:endParaRPr lang="en-US" dirty="0" smtClean="0"/>
          </a:p>
        </p:txBody>
      </p:sp>
    </p:spTree>
    <p:extLst>
      <p:ext uri="{BB962C8B-B14F-4D97-AF65-F5344CB8AC3E}">
        <p14:creationId xmlns:p14="http://schemas.microsoft.com/office/powerpoint/2010/main" val="26260998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D" dirty="0" smtClean="0">
                <a:effectLst>
                  <a:outerShdw blurRad="38100" dist="38100" dir="2700000" algn="tl">
                    <a:srgbClr val="000000">
                      <a:alpha val="43137"/>
                    </a:srgbClr>
                  </a:outerShdw>
                </a:effectLst>
                <a:latin typeface="Roboto" panose="02000000000000000000" pitchFamily="2" charset="0"/>
                <a:ea typeface="Roboto" panose="02000000000000000000" pitchFamily="2" charset="0"/>
              </a:rPr>
              <a:t>Scientific </a:t>
            </a:r>
            <a:r>
              <a:rPr lang="en-ID" b="1" dirty="0" smtClean="0">
                <a:solidFill>
                  <a:srgbClr val="FFFF00"/>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rPr>
              <a:t>Method</a:t>
            </a:r>
            <a:endParaRPr lang="en-US" b="1" dirty="0">
              <a:solidFill>
                <a:srgbClr val="FFFF00"/>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endParaRPr>
          </a:p>
        </p:txBody>
      </p:sp>
      <p:sp>
        <p:nvSpPr>
          <p:cNvPr id="5" name="Content Placeholder 4"/>
          <p:cNvSpPr>
            <a:spLocks noGrp="1"/>
          </p:cNvSpPr>
          <p:nvPr>
            <p:ph idx="1"/>
          </p:nvPr>
        </p:nvSpPr>
        <p:spPr/>
        <p:txBody>
          <a:bodyPr/>
          <a:lstStyle/>
          <a:p>
            <a:r>
              <a:rPr lang="en-US" dirty="0"/>
              <a:t>Identifying the </a:t>
            </a:r>
            <a:r>
              <a:rPr lang="en-US" dirty="0" smtClean="0"/>
              <a:t>problem</a:t>
            </a:r>
          </a:p>
          <a:p>
            <a:r>
              <a:rPr lang="en-US" dirty="0" smtClean="0"/>
              <a:t>Formulating </a:t>
            </a:r>
            <a:r>
              <a:rPr lang="en-US" dirty="0"/>
              <a:t>a </a:t>
            </a:r>
            <a:r>
              <a:rPr lang="en-US" dirty="0" smtClean="0"/>
              <a:t>hypothesis</a:t>
            </a:r>
          </a:p>
          <a:p>
            <a:r>
              <a:rPr lang="en-US" dirty="0" smtClean="0"/>
              <a:t>Developing </a:t>
            </a:r>
            <a:r>
              <a:rPr lang="en-US" dirty="0"/>
              <a:t>the research </a:t>
            </a:r>
            <a:r>
              <a:rPr lang="en-US" dirty="0" smtClean="0"/>
              <a:t>plan</a:t>
            </a:r>
          </a:p>
          <a:p>
            <a:r>
              <a:rPr lang="en-US" dirty="0" smtClean="0"/>
              <a:t>Collecting </a:t>
            </a:r>
            <a:r>
              <a:rPr lang="en-US" dirty="0"/>
              <a:t>and analyzing the </a:t>
            </a:r>
            <a:r>
              <a:rPr lang="en-US" dirty="0" smtClean="0"/>
              <a:t>data</a:t>
            </a:r>
          </a:p>
          <a:p>
            <a:r>
              <a:rPr lang="en-US" dirty="0" smtClean="0"/>
              <a:t>Interpreting </a:t>
            </a:r>
            <a:r>
              <a:rPr lang="en-US" dirty="0"/>
              <a:t>results and forming conclusions</a:t>
            </a:r>
          </a:p>
        </p:txBody>
      </p:sp>
    </p:spTree>
    <p:extLst>
      <p:ext uri="{BB962C8B-B14F-4D97-AF65-F5344CB8AC3E}">
        <p14:creationId xmlns:p14="http://schemas.microsoft.com/office/powerpoint/2010/main" val="8593241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54956" y="661872"/>
            <a:ext cx="8825657" cy="1915647"/>
          </a:xfrm>
        </p:spPr>
        <p:txBody>
          <a:bodyPr/>
          <a:lstStyle/>
          <a:p>
            <a:r>
              <a:rPr lang="en-ID" b="1" dirty="0" smtClean="0">
                <a:effectLst>
                  <a:outerShdw blurRad="38100" dist="38100" dir="2700000" algn="tl">
                    <a:srgbClr val="000000">
                      <a:alpha val="43137"/>
                    </a:srgbClr>
                  </a:outerShdw>
                </a:effectLst>
              </a:rPr>
              <a:t>Research </a:t>
            </a:r>
            <a:r>
              <a:rPr lang="en-ID" b="1" dirty="0" smtClean="0">
                <a:solidFill>
                  <a:srgbClr val="FFFF00"/>
                </a:solidFill>
                <a:effectLst>
                  <a:outerShdw blurRad="38100" dist="38100" dir="2700000" algn="tl">
                    <a:srgbClr val="000000">
                      <a:alpha val="43137"/>
                    </a:srgbClr>
                  </a:outerShdw>
                </a:effectLst>
              </a:rPr>
              <a:t>TOPIC</a:t>
            </a:r>
            <a:endParaRPr lang="en-US" b="1" dirty="0">
              <a:solidFill>
                <a:srgbClr val="FFFF00"/>
              </a:solidFill>
              <a:effectLst>
                <a:outerShdw blurRad="38100" dist="38100" dir="2700000" algn="tl">
                  <a:srgbClr val="000000">
                    <a:alpha val="43137"/>
                  </a:srgbClr>
                </a:outerShdw>
              </a:effectLst>
            </a:endParaRPr>
          </a:p>
        </p:txBody>
      </p:sp>
      <p:sp>
        <p:nvSpPr>
          <p:cNvPr id="5" name="Text Placeholder 4"/>
          <p:cNvSpPr>
            <a:spLocks noGrp="1"/>
          </p:cNvSpPr>
          <p:nvPr>
            <p:ph type="body" idx="1"/>
          </p:nvPr>
        </p:nvSpPr>
        <p:spPr>
          <a:xfrm>
            <a:off x="1154955" y="2577520"/>
            <a:ext cx="8825658" cy="860400"/>
          </a:xfrm>
        </p:spPr>
        <p:txBody>
          <a:bodyPr/>
          <a:lstStyle/>
          <a:p>
            <a:endParaRPr lang="en-US"/>
          </a:p>
        </p:txBody>
      </p:sp>
    </p:spTree>
    <p:extLst>
      <p:ext uri="{BB962C8B-B14F-4D97-AF65-F5344CB8AC3E}">
        <p14:creationId xmlns:p14="http://schemas.microsoft.com/office/powerpoint/2010/main" val="827402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400" b="1" dirty="0" smtClean="0">
                <a:solidFill>
                  <a:srgbClr val="FFFF00"/>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rPr>
              <a:t>1. Define</a:t>
            </a:r>
            <a:r>
              <a:rPr lang="en-US" sz="4400" dirty="0" smtClean="0">
                <a:solidFill>
                  <a:srgbClr val="FFFF00"/>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rPr>
              <a:t> </a:t>
            </a:r>
            <a:r>
              <a:rPr lang="en-US" sz="4400" dirty="0">
                <a:effectLst>
                  <a:outerShdw blurRad="38100" dist="38100" dir="2700000" algn="tl">
                    <a:srgbClr val="000000">
                      <a:alpha val="43137"/>
                    </a:srgbClr>
                  </a:outerShdw>
                </a:effectLst>
                <a:latin typeface="Roboto" panose="02000000000000000000" pitchFamily="2" charset="0"/>
                <a:ea typeface="Roboto" panose="02000000000000000000" pitchFamily="2" charset="0"/>
              </a:rPr>
              <a:t>- </a:t>
            </a:r>
            <a:r>
              <a:rPr lang="en-US" sz="3200" dirty="0">
                <a:effectLst>
                  <a:outerShdw blurRad="38100" dist="38100" dir="2700000" algn="tl">
                    <a:srgbClr val="000000">
                      <a:alpha val="43137"/>
                    </a:srgbClr>
                  </a:outerShdw>
                </a:effectLst>
                <a:latin typeface="Roboto" panose="02000000000000000000" pitchFamily="2" charset="0"/>
                <a:ea typeface="Roboto" panose="02000000000000000000" pitchFamily="2" charset="0"/>
              </a:rPr>
              <a:t>what is the problem I have to solve?</a:t>
            </a:r>
          </a:p>
        </p:txBody>
      </p:sp>
      <p:sp>
        <p:nvSpPr>
          <p:cNvPr id="5" name="Content Placeholder 4"/>
          <p:cNvSpPr>
            <a:spLocks noGrp="1"/>
          </p:cNvSpPr>
          <p:nvPr>
            <p:ph idx="1"/>
          </p:nvPr>
        </p:nvSpPr>
        <p:spPr/>
        <p:txBody>
          <a:bodyPr>
            <a:normAutofit/>
          </a:bodyPr>
          <a:lstStyle/>
          <a:p>
            <a:pPr>
              <a:lnSpc>
                <a:spcPct val="90000"/>
              </a:lnSpc>
            </a:pPr>
            <a:r>
              <a:rPr lang="en-AU" b="1" dirty="0">
                <a:solidFill>
                  <a:srgbClr val="FFFF00"/>
                </a:solidFill>
                <a:effectLst>
                  <a:outerShdw blurRad="38100" dist="38100" dir="2700000" algn="tl">
                    <a:srgbClr val="000000">
                      <a:alpha val="43137"/>
                    </a:srgbClr>
                  </a:outerShdw>
                </a:effectLst>
              </a:rPr>
              <a:t>Why do I need the information?</a:t>
            </a:r>
            <a:r>
              <a:rPr lang="en-AU" dirty="0">
                <a:solidFill>
                  <a:srgbClr val="FFFF00"/>
                </a:solidFill>
                <a:effectLst>
                  <a:outerShdw blurRad="38100" dist="38100" dir="2700000" algn="tl">
                    <a:srgbClr val="000000">
                      <a:alpha val="43137"/>
                    </a:srgbClr>
                  </a:outerShdw>
                </a:effectLst>
              </a:rPr>
              <a:t>  </a:t>
            </a:r>
            <a:r>
              <a:rPr lang="en-AU" dirty="0">
                <a:effectLst>
                  <a:outerShdw blurRad="38100" dist="38100" dir="2700000" algn="tl">
                    <a:srgbClr val="000000">
                      <a:alpha val="43137"/>
                    </a:srgbClr>
                  </a:outerShdw>
                </a:effectLst>
              </a:rPr>
              <a:t>Is it for an essay, a report, or a speech?  </a:t>
            </a:r>
            <a:endParaRPr lang="en-AU" b="1" i="1" dirty="0">
              <a:effectLst>
                <a:outerShdw blurRad="38100" dist="38100" dir="2700000" algn="tl">
                  <a:srgbClr val="000000">
                    <a:alpha val="43137"/>
                  </a:srgbClr>
                </a:outerShdw>
              </a:effectLst>
            </a:endParaRPr>
          </a:p>
          <a:p>
            <a:pPr>
              <a:lnSpc>
                <a:spcPct val="90000"/>
              </a:lnSpc>
            </a:pPr>
            <a:r>
              <a:rPr lang="en-AU" b="1" dirty="0">
                <a:solidFill>
                  <a:srgbClr val="FFFF00"/>
                </a:solidFill>
                <a:effectLst>
                  <a:outerShdw blurRad="38100" dist="38100" dir="2700000" algn="tl">
                    <a:srgbClr val="000000">
                      <a:alpha val="43137"/>
                    </a:srgbClr>
                  </a:outerShdw>
                </a:effectLst>
              </a:rPr>
              <a:t>When is it due?</a:t>
            </a:r>
            <a:r>
              <a:rPr lang="en-AU" dirty="0">
                <a:solidFill>
                  <a:srgbClr val="FFFF00"/>
                </a:solidFill>
                <a:effectLst>
                  <a:outerShdw blurRad="38100" dist="38100" dir="2700000" algn="tl">
                    <a:srgbClr val="000000">
                      <a:alpha val="43137"/>
                    </a:srgbClr>
                  </a:outerShdw>
                </a:effectLst>
              </a:rPr>
              <a:t> </a:t>
            </a:r>
            <a:r>
              <a:rPr lang="en-AU" dirty="0">
                <a:effectLst>
                  <a:outerShdw blurRad="38100" dist="38100" dir="2700000" algn="tl">
                    <a:srgbClr val="000000">
                      <a:alpha val="43137"/>
                    </a:srgbClr>
                  </a:outerShdw>
                </a:effectLst>
              </a:rPr>
              <a:t>Give yourself plenty of time.</a:t>
            </a:r>
            <a:endParaRPr lang="en-AU" b="1" i="1" dirty="0">
              <a:effectLst>
                <a:outerShdw blurRad="38100" dist="38100" dir="2700000" algn="tl">
                  <a:srgbClr val="000000">
                    <a:alpha val="43137"/>
                  </a:srgbClr>
                </a:outerShdw>
              </a:effectLst>
            </a:endParaRPr>
          </a:p>
          <a:p>
            <a:pPr>
              <a:lnSpc>
                <a:spcPct val="90000"/>
              </a:lnSpc>
            </a:pPr>
            <a:r>
              <a:rPr lang="en-AU" b="1" dirty="0">
                <a:solidFill>
                  <a:srgbClr val="FFFF00"/>
                </a:solidFill>
                <a:effectLst>
                  <a:outerShdw blurRad="38100" dist="38100" dir="2700000" algn="tl">
                    <a:srgbClr val="000000">
                      <a:alpha val="43137"/>
                    </a:srgbClr>
                  </a:outerShdw>
                </a:effectLst>
              </a:rPr>
              <a:t>What’s my topic?</a:t>
            </a:r>
            <a:r>
              <a:rPr lang="en-AU" dirty="0">
                <a:solidFill>
                  <a:srgbClr val="FFFF00"/>
                </a:solidFill>
                <a:effectLst>
                  <a:outerShdw blurRad="38100" dist="38100" dir="2700000" algn="tl">
                    <a:srgbClr val="000000">
                      <a:alpha val="43137"/>
                    </a:srgbClr>
                  </a:outerShdw>
                </a:effectLst>
              </a:rPr>
              <a:t>  </a:t>
            </a:r>
            <a:r>
              <a:rPr lang="en-AU" dirty="0">
                <a:effectLst>
                  <a:outerShdw blurRad="38100" dist="38100" dir="2700000" algn="tl">
                    <a:srgbClr val="000000">
                      <a:alpha val="43137"/>
                    </a:srgbClr>
                  </a:outerShdw>
                </a:effectLst>
              </a:rPr>
              <a:t>You should aim to end up with a topic that’s not too broad or too narrow and you need to make sure that there’s enough material available on it.  </a:t>
            </a:r>
            <a:endParaRPr lang="en-AU" b="1" i="1" dirty="0">
              <a:effectLst>
                <a:outerShdw blurRad="38100" dist="38100" dir="2700000" algn="tl">
                  <a:srgbClr val="000000">
                    <a:alpha val="43137"/>
                  </a:srgbClr>
                </a:outerShdw>
              </a:effectLst>
            </a:endParaRPr>
          </a:p>
          <a:p>
            <a:pPr>
              <a:lnSpc>
                <a:spcPct val="90000"/>
              </a:lnSpc>
            </a:pPr>
            <a:r>
              <a:rPr lang="en-AU" b="1" dirty="0">
                <a:solidFill>
                  <a:srgbClr val="FFFF00"/>
                </a:solidFill>
                <a:effectLst>
                  <a:outerShdw blurRad="38100" dist="38100" dir="2700000" algn="tl">
                    <a:srgbClr val="000000">
                      <a:alpha val="43137"/>
                    </a:srgbClr>
                  </a:outerShdw>
                </a:effectLst>
              </a:rPr>
              <a:t>What do I already know about the topic?</a:t>
            </a:r>
            <a:r>
              <a:rPr lang="en-AU" i="1" dirty="0">
                <a:solidFill>
                  <a:srgbClr val="FFFF00"/>
                </a:solidFill>
                <a:effectLst>
                  <a:outerShdw blurRad="38100" dist="38100" dir="2700000" algn="tl">
                    <a:srgbClr val="000000">
                      <a:alpha val="43137"/>
                    </a:srgbClr>
                  </a:outerShdw>
                </a:effectLst>
              </a:rPr>
              <a:t> </a:t>
            </a:r>
            <a:r>
              <a:rPr lang="en-AU" dirty="0">
                <a:effectLst>
                  <a:outerShdw blurRad="38100" dist="38100" dir="2700000" algn="tl">
                    <a:srgbClr val="000000">
                      <a:alpha val="43137"/>
                    </a:srgbClr>
                  </a:outerShdw>
                </a:effectLst>
              </a:rPr>
              <a:t>Do you know anything about the topic that might help you define the main ideas and the key words that will help?</a:t>
            </a:r>
            <a:endParaRPr lang="en-AU" b="1" i="1" dirty="0">
              <a:effectLst>
                <a:outerShdw blurRad="38100" dist="38100" dir="2700000" algn="tl">
                  <a:srgbClr val="000000">
                    <a:alpha val="43137"/>
                  </a:srgbClr>
                </a:outerShdw>
              </a:effectLst>
            </a:endParaRPr>
          </a:p>
          <a:p>
            <a:pPr>
              <a:lnSpc>
                <a:spcPct val="90000"/>
              </a:lnSpc>
            </a:pPr>
            <a:r>
              <a:rPr lang="en-AU" b="1" dirty="0">
                <a:solidFill>
                  <a:srgbClr val="FFFF00"/>
                </a:solidFill>
                <a:effectLst>
                  <a:outerShdw blurRad="38100" dist="38100" dir="2700000" algn="tl">
                    <a:srgbClr val="000000">
                      <a:alpha val="43137"/>
                    </a:srgbClr>
                  </a:outerShdw>
                </a:effectLst>
              </a:rPr>
              <a:t>What more do I have to find out? </a:t>
            </a:r>
            <a:r>
              <a:rPr lang="en-AU" dirty="0">
                <a:effectLst>
                  <a:outerShdw blurRad="38100" dist="38100" dir="2700000" algn="tl">
                    <a:srgbClr val="000000">
                      <a:alpha val="43137"/>
                    </a:srgbClr>
                  </a:outerShdw>
                </a:effectLst>
              </a:rPr>
              <a:t>You will need to find as much information on the topic as you can from reliable sources. </a:t>
            </a:r>
          </a:p>
          <a:p>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25074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400" b="1" dirty="0" smtClean="0">
                <a:solidFill>
                  <a:srgbClr val="FFFF00"/>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rPr>
              <a:t>2. Locate </a:t>
            </a:r>
            <a:r>
              <a:rPr lang="en-US" sz="4400" b="1" dirty="0">
                <a:solidFill>
                  <a:srgbClr val="FFFF00"/>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rPr>
              <a:t>– </a:t>
            </a:r>
            <a:r>
              <a:rPr lang="en-US" sz="2800" dirty="0">
                <a:solidFill>
                  <a:schemeClr val="tx1"/>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rPr>
              <a:t>how do I find the information I need?</a:t>
            </a:r>
            <a:endParaRPr lang="en-US" sz="2000" dirty="0">
              <a:solidFill>
                <a:schemeClr val="tx1"/>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endParaRPr>
          </a:p>
        </p:txBody>
      </p:sp>
      <p:sp>
        <p:nvSpPr>
          <p:cNvPr id="5" name="Content Placeholder 4"/>
          <p:cNvSpPr>
            <a:spLocks noGrp="1"/>
          </p:cNvSpPr>
          <p:nvPr>
            <p:ph idx="1"/>
          </p:nvPr>
        </p:nvSpPr>
        <p:spPr/>
        <p:txBody>
          <a:bodyPr/>
          <a:lstStyle/>
          <a:p>
            <a:pPr>
              <a:lnSpc>
                <a:spcPct val="90000"/>
              </a:lnSpc>
              <a:buFont typeface="Wingdings" panose="05000000000000000000" pitchFamily="2" charset="2"/>
              <a:buNone/>
            </a:pPr>
            <a:r>
              <a:rPr lang="en-AU" dirty="0">
                <a:latin typeface="Open Sans" panose="020B0606030504020204" pitchFamily="34" charset="0"/>
                <a:ea typeface="Open Sans" panose="020B0606030504020204" pitchFamily="34" charset="0"/>
                <a:cs typeface="Open Sans" panose="020B0606030504020204" pitchFamily="34" charset="0"/>
              </a:rPr>
              <a:t>Use the best resources from a variety of sources </a:t>
            </a:r>
          </a:p>
          <a:p>
            <a:pPr>
              <a:lnSpc>
                <a:spcPct val="90000"/>
              </a:lnSpc>
            </a:pPr>
            <a:r>
              <a:rPr lang="en-AU" dirty="0">
                <a:latin typeface="Open Sans" panose="020B0606030504020204" pitchFamily="34" charset="0"/>
                <a:ea typeface="Open Sans" panose="020B0606030504020204" pitchFamily="34" charset="0"/>
                <a:cs typeface="Open Sans" panose="020B0606030504020204" pitchFamily="34" charset="0"/>
              </a:rPr>
              <a:t>Books </a:t>
            </a:r>
          </a:p>
          <a:p>
            <a:pPr>
              <a:lnSpc>
                <a:spcPct val="90000"/>
              </a:lnSpc>
            </a:pPr>
            <a:r>
              <a:rPr lang="en-AU" dirty="0">
                <a:latin typeface="Open Sans" panose="020B0606030504020204" pitchFamily="34" charset="0"/>
                <a:ea typeface="Open Sans" panose="020B0606030504020204" pitchFamily="34" charset="0"/>
                <a:cs typeface="Open Sans" panose="020B0606030504020204" pitchFamily="34" charset="0"/>
              </a:rPr>
              <a:t>Encyclopaedias </a:t>
            </a:r>
          </a:p>
          <a:p>
            <a:pPr>
              <a:lnSpc>
                <a:spcPct val="90000"/>
              </a:lnSpc>
            </a:pPr>
            <a:r>
              <a:rPr lang="en-AU" dirty="0">
                <a:latin typeface="Open Sans" panose="020B0606030504020204" pitchFamily="34" charset="0"/>
                <a:ea typeface="Open Sans" panose="020B0606030504020204" pitchFamily="34" charset="0"/>
                <a:cs typeface="Open Sans" panose="020B0606030504020204" pitchFamily="34" charset="0"/>
              </a:rPr>
              <a:t>Magazines </a:t>
            </a:r>
          </a:p>
          <a:p>
            <a:pPr>
              <a:lnSpc>
                <a:spcPct val="90000"/>
              </a:lnSpc>
            </a:pPr>
            <a:r>
              <a:rPr lang="en-AU" dirty="0">
                <a:latin typeface="Open Sans" panose="020B0606030504020204" pitchFamily="34" charset="0"/>
                <a:ea typeface="Open Sans" panose="020B0606030504020204" pitchFamily="34" charset="0"/>
                <a:cs typeface="Open Sans" panose="020B0606030504020204" pitchFamily="34" charset="0"/>
              </a:rPr>
              <a:t>Videos </a:t>
            </a:r>
          </a:p>
          <a:p>
            <a:pPr>
              <a:lnSpc>
                <a:spcPct val="90000"/>
              </a:lnSpc>
            </a:pPr>
            <a:r>
              <a:rPr lang="en-AU" dirty="0">
                <a:latin typeface="Open Sans" panose="020B0606030504020204" pitchFamily="34" charset="0"/>
                <a:ea typeface="Open Sans" panose="020B0606030504020204" pitchFamily="34" charset="0"/>
                <a:cs typeface="Open Sans" panose="020B0606030504020204" pitchFamily="34" charset="0"/>
              </a:rPr>
              <a:t>Internet </a:t>
            </a:r>
          </a:p>
          <a:p>
            <a:pPr>
              <a:lnSpc>
                <a:spcPct val="90000"/>
              </a:lnSpc>
            </a:pPr>
            <a:r>
              <a:rPr lang="en-AU" dirty="0">
                <a:latin typeface="Open Sans" panose="020B0606030504020204" pitchFamily="34" charset="0"/>
                <a:ea typeface="Open Sans" panose="020B0606030504020204" pitchFamily="34" charset="0"/>
                <a:cs typeface="Open Sans" panose="020B0606030504020204" pitchFamily="34" charset="0"/>
              </a:rPr>
              <a:t>People and organizations </a:t>
            </a:r>
          </a:p>
          <a:p>
            <a:endParaRPr lang="en-US"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382487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400" b="1" dirty="0">
                <a:solidFill>
                  <a:srgbClr val="FFFF00"/>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rPr>
              <a:t>3</a:t>
            </a:r>
            <a:r>
              <a:rPr lang="en-US" sz="4400" b="1" dirty="0" smtClean="0">
                <a:solidFill>
                  <a:srgbClr val="FFFF00"/>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rPr>
              <a:t>. </a:t>
            </a:r>
            <a:r>
              <a:rPr lang="en-US" sz="4400" b="1" dirty="0">
                <a:solidFill>
                  <a:srgbClr val="FFFF00"/>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rPr>
              <a:t>Select – </a:t>
            </a:r>
            <a:r>
              <a:rPr lang="en-US" sz="2800" dirty="0">
                <a:solidFill>
                  <a:schemeClr val="tx1"/>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rPr>
              <a:t>what resources will be the best to </a:t>
            </a:r>
            <a:r>
              <a:rPr lang="en-US" sz="2800" dirty="0" smtClean="0">
                <a:solidFill>
                  <a:schemeClr val="tx1"/>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rPr>
              <a:t>use</a:t>
            </a:r>
            <a:endParaRPr lang="en-US" sz="2000" dirty="0">
              <a:solidFill>
                <a:schemeClr val="tx1"/>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endParaRPr>
          </a:p>
        </p:txBody>
      </p:sp>
      <p:sp>
        <p:nvSpPr>
          <p:cNvPr id="5" name="Content Placeholder 4"/>
          <p:cNvSpPr>
            <a:spLocks noGrp="1"/>
          </p:cNvSpPr>
          <p:nvPr>
            <p:ph idx="1"/>
          </p:nvPr>
        </p:nvSpPr>
        <p:spPr/>
        <p:txBody>
          <a:bodyPr/>
          <a:lstStyle/>
          <a:p>
            <a:r>
              <a:rPr lang="en-US" b="1" dirty="0"/>
              <a:t>Is the information relevant?</a:t>
            </a:r>
          </a:p>
          <a:p>
            <a:r>
              <a:rPr lang="en-US" b="1" dirty="0"/>
              <a:t>What can I leave out?</a:t>
            </a:r>
          </a:p>
          <a:p>
            <a:r>
              <a:rPr lang="en-US" b="1" dirty="0"/>
              <a:t>Evaluate the information carefully</a:t>
            </a:r>
            <a:r>
              <a:rPr lang="en-US" dirty="0"/>
              <a:t> - </a:t>
            </a:r>
            <a:r>
              <a:rPr lang="en-AU" dirty="0"/>
              <a:t>is the material up to date, who has written it and for what audience? </a:t>
            </a:r>
            <a:endParaRPr lang="en-US" dirty="0"/>
          </a:p>
          <a:p>
            <a:r>
              <a:rPr lang="en-US" b="1" dirty="0"/>
              <a:t>Record the sources of information for your</a:t>
            </a:r>
            <a:r>
              <a:rPr lang="en-US" dirty="0"/>
              <a:t> </a:t>
            </a:r>
            <a:r>
              <a:rPr lang="en-US" b="1" dirty="0"/>
              <a:t>bibliography</a:t>
            </a:r>
            <a:r>
              <a:rPr lang="en-US" dirty="0"/>
              <a:t> - t</a:t>
            </a:r>
            <a:r>
              <a:rPr lang="en-AU" dirty="0"/>
              <a:t>his is an important step – record all your sources as you use them. This will save time at the end of your assignment</a:t>
            </a:r>
            <a:endParaRPr lang="en-US"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7616266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400" b="1" dirty="0" smtClean="0">
                <a:solidFill>
                  <a:srgbClr val="FFFF00"/>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rPr>
              <a:t>4. </a:t>
            </a:r>
            <a:r>
              <a:rPr lang="en-US" sz="4400" b="1" dirty="0" err="1" smtClean="0">
                <a:solidFill>
                  <a:srgbClr val="FFFF00"/>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rPr>
              <a:t>Organise</a:t>
            </a:r>
            <a:r>
              <a:rPr lang="en-US" sz="4400" b="1" dirty="0" smtClean="0">
                <a:solidFill>
                  <a:srgbClr val="FFFF00"/>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rPr>
              <a:t> </a:t>
            </a:r>
            <a:r>
              <a:rPr lang="en-US" sz="4400" b="1" dirty="0">
                <a:solidFill>
                  <a:srgbClr val="FFFF00"/>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rPr>
              <a:t>–</a:t>
            </a:r>
            <a:r>
              <a:rPr lang="en-US" sz="2800" dirty="0">
                <a:solidFill>
                  <a:schemeClr val="tx1"/>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rPr>
              <a:t> how best can I use my information?</a:t>
            </a:r>
            <a:endParaRPr lang="en-US" sz="2000" dirty="0">
              <a:solidFill>
                <a:schemeClr val="tx1"/>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endParaRPr>
          </a:p>
        </p:txBody>
      </p:sp>
      <p:sp>
        <p:nvSpPr>
          <p:cNvPr id="5" name="Content Placeholder 4"/>
          <p:cNvSpPr>
            <a:spLocks noGrp="1"/>
          </p:cNvSpPr>
          <p:nvPr>
            <p:ph idx="1"/>
          </p:nvPr>
        </p:nvSpPr>
        <p:spPr/>
        <p:txBody>
          <a:bodyPr/>
          <a:lstStyle/>
          <a:p>
            <a:pPr>
              <a:lnSpc>
                <a:spcPct val="90000"/>
              </a:lnSpc>
            </a:pPr>
            <a:r>
              <a:rPr lang="en-AU" b="1" dirty="0"/>
              <a:t>Have I got enough information to do my assignment?</a:t>
            </a:r>
          </a:p>
          <a:p>
            <a:pPr>
              <a:lnSpc>
                <a:spcPct val="90000"/>
              </a:lnSpc>
            </a:pPr>
            <a:r>
              <a:rPr lang="en-AU" b="1" dirty="0"/>
              <a:t>Do I need to use all of the information I have gathered? </a:t>
            </a:r>
            <a:r>
              <a:rPr lang="en-AU" dirty="0"/>
              <a:t>You may not need to use all of the information you have gathered</a:t>
            </a:r>
          </a:p>
          <a:p>
            <a:pPr>
              <a:lnSpc>
                <a:spcPct val="90000"/>
              </a:lnSpc>
            </a:pPr>
            <a:r>
              <a:rPr lang="en-AU" b="1" dirty="0"/>
              <a:t>How can I best combine information from different sources?</a:t>
            </a:r>
            <a:r>
              <a:rPr lang="en-AU" b="1" i="1" dirty="0"/>
              <a:t> </a:t>
            </a:r>
            <a:r>
              <a:rPr lang="en-AU" dirty="0"/>
              <a:t>Some formats provide information in more suitable ways than others, depending on what sort of assignment you have.</a:t>
            </a:r>
          </a:p>
          <a:p>
            <a:pPr>
              <a:lnSpc>
                <a:spcPct val="90000"/>
              </a:lnSpc>
            </a:pPr>
            <a:r>
              <a:rPr lang="en-US" b="1" dirty="0"/>
              <a:t>Have I used correct spelling and grammar?</a:t>
            </a:r>
            <a:endParaRPr lang="en-AU" b="1" dirty="0"/>
          </a:p>
        </p:txBody>
      </p:sp>
    </p:spTree>
    <p:extLst>
      <p:ext uri="{BB962C8B-B14F-4D97-AF65-F5344CB8AC3E}">
        <p14:creationId xmlns:p14="http://schemas.microsoft.com/office/powerpoint/2010/main" val="3622202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r>
              <a:rPr lang="en-US" sz="4000" b="1" dirty="0" smtClean="0">
                <a:solidFill>
                  <a:srgbClr val="FFFF00"/>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rPr>
              <a:t>5. Present </a:t>
            </a:r>
            <a:r>
              <a:rPr lang="en-US" sz="4000" b="1" dirty="0">
                <a:solidFill>
                  <a:srgbClr val="FFFF00"/>
                </a:solidFill>
                <a:effectLst>
                  <a:outerShdw blurRad="38100" dist="38100" dir="2700000" algn="tl">
                    <a:srgbClr val="000000">
                      <a:alpha val="43137"/>
                    </a:srgbClr>
                  </a:outerShdw>
                </a:effectLst>
                <a:latin typeface="Roboto" panose="02000000000000000000" pitchFamily="2" charset="0"/>
                <a:ea typeface="Roboto" panose="02000000000000000000" pitchFamily="2" charset="0"/>
              </a:rPr>
              <a:t>– </a:t>
            </a:r>
            <a:r>
              <a:rPr lang="en-US" sz="2800" dirty="0">
                <a:latin typeface="Roboto" panose="02000000000000000000" pitchFamily="2" charset="0"/>
                <a:ea typeface="Roboto" panose="02000000000000000000" pitchFamily="2" charset="0"/>
              </a:rPr>
              <a:t>how can I best present the information?</a:t>
            </a:r>
            <a:endParaRPr lang="en-AU" sz="2800" dirty="0">
              <a:latin typeface="Roboto" panose="02000000000000000000" pitchFamily="2" charset="0"/>
              <a:ea typeface="Roboto" panose="02000000000000000000" pitchFamily="2" charset="0"/>
            </a:endParaRPr>
          </a:p>
        </p:txBody>
      </p:sp>
      <p:sp>
        <p:nvSpPr>
          <p:cNvPr id="17411" name="Rectangle 3"/>
          <p:cNvSpPr>
            <a:spLocks noGrp="1" noChangeArrowheads="1"/>
          </p:cNvSpPr>
          <p:nvPr>
            <p:ph idx="1"/>
          </p:nvPr>
        </p:nvSpPr>
        <p:spPr/>
        <p:txBody>
          <a:bodyPr/>
          <a:lstStyle/>
          <a:p>
            <a:r>
              <a:rPr lang="en-US" dirty="0"/>
              <a:t>Is my presentation logical and well </a:t>
            </a:r>
            <a:r>
              <a:rPr lang="en-US" dirty="0" err="1"/>
              <a:t>organised</a:t>
            </a:r>
            <a:r>
              <a:rPr lang="en-US" dirty="0"/>
              <a:t>?</a:t>
            </a:r>
          </a:p>
          <a:p>
            <a:r>
              <a:rPr lang="en-US" dirty="0"/>
              <a:t>Have I completed the assignment?</a:t>
            </a:r>
          </a:p>
          <a:p>
            <a:r>
              <a:rPr lang="en-US" dirty="0"/>
              <a:t>Have I used my own ideas and opinions and acknowledged ideas from others?</a:t>
            </a:r>
          </a:p>
          <a:p>
            <a:r>
              <a:rPr lang="en-US" dirty="0"/>
              <a:t>Is the presentation appropriate for my audience?</a:t>
            </a:r>
            <a:endParaRPr lang="en-AU" dirty="0"/>
          </a:p>
        </p:txBody>
      </p:sp>
    </p:spTree>
    <p:extLst>
      <p:ext uri="{BB962C8B-B14F-4D97-AF65-F5344CB8AC3E}">
        <p14:creationId xmlns:p14="http://schemas.microsoft.com/office/powerpoint/2010/main" val="18399710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p:txBody>
          <a:bodyPr/>
          <a:lstStyle/>
          <a:p>
            <a:r>
              <a:rPr lang="en-US" sz="4000" b="1" dirty="0" smtClean="0">
                <a:solidFill>
                  <a:srgbClr val="FFFF00"/>
                </a:solidFill>
                <a:latin typeface="Roboto" panose="02000000000000000000" pitchFamily="2" charset="0"/>
                <a:ea typeface="Roboto" panose="02000000000000000000" pitchFamily="2" charset="0"/>
              </a:rPr>
              <a:t>6. Assess- </a:t>
            </a:r>
            <a:r>
              <a:rPr lang="en-US" sz="2800" dirty="0">
                <a:latin typeface="Roboto" panose="02000000000000000000" pitchFamily="2" charset="0"/>
                <a:ea typeface="Roboto" panose="02000000000000000000" pitchFamily="2" charset="0"/>
              </a:rPr>
              <a:t>how well did I complete the assignment?</a:t>
            </a:r>
            <a:endParaRPr lang="en-AU" sz="3600" dirty="0">
              <a:latin typeface="Roboto" panose="02000000000000000000" pitchFamily="2" charset="0"/>
              <a:ea typeface="Roboto" panose="02000000000000000000" pitchFamily="2" charset="0"/>
            </a:endParaRPr>
          </a:p>
        </p:txBody>
      </p:sp>
      <p:sp>
        <p:nvSpPr>
          <p:cNvPr id="18435" name="Rectangle 3"/>
          <p:cNvSpPr>
            <a:spLocks noGrp="1" noChangeArrowheads="1"/>
          </p:cNvSpPr>
          <p:nvPr>
            <p:ph idx="1"/>
          </p:nvPr>
        </p:nvSpPr>
        <p:spPr/>
        <p:txBody>
          <a:bodyPr/>
          <a:lstStyle/>
          <a:p>
            <a:r>
              <a:rPr lang="en-US"/>
              <a:t>What did I learn?</a:t>
            </a:r>
          </a:p>
          <a:p>
            <a:r>
              <a:rPr lang="en-US"/>
              <a:t>Is there anything I need to improve - </a:t>
            </a:r>
            <a:r>
              <a:rPr lang="en-AU"/>
              <a:t>locating, selecting, note making, time management? </a:t>
            </a:r>
          </a:p>
          <a:p>
            <a:r>
              <a:rPr lang="en-AU"/>
              <a:t>How can I improve? - do I need to ask for help? </a:t>
            </a:r>
          </a:p>
          <a:p>
            <a:r>
              <a:rPr lang="en-AU"/>
              <a:t>Who should I ask? </a:t>
            </a:r>
          </a:p>
        </p:txBody>
      </p:sp>
    </p:spTree>
    <p:extLst>
      <p:ext uri="{BB962C8B-B14F-4D97-AF65-F5344CB8AC3E}">
        <p14:creationId xmlns:p14="http://schemas.microsoft.com/office/powerpoint/2010/main" val="29417202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effectLst>
                  <a:outerShdw blurRad="38100" dist="38100" dir="2700000" algn="tl">
                    <a:srgbClr val="000000">
                      <a:alpha val="43137"/>
                    </a:srgbClr>
                  </a:outerShdw>
                </a:effectLst>
              </a:rPr>
              <a:t>To qualify a Research or study</a:t>
            </a:r>
          </a:p>
        </p:txBody>
      </p:sp>
      <p:sp>
        <p:nvSpPr>
          <p:cNvPr id="3" name="Content Placeholder 2"/>
          <p:cNvSpPr>
            <a:spLocks noGrp="1"/>
          </p:cNvSpPr>
          <p:nvPr>
            <p:ph idx="1"/>
          </p:nvPr>
        </p:nvSpPr>
        <p:spPr/>
        <p:txBody>
          <a:bodyPr/>
          <a:lstStyle/>
          <a:p>
            <a:pPr marL="0" indent="0">
              <a:buNone/>
            </a:pPr>
            <a:r>
              <a:rPr lang="en-ID" dirty="0" smtClean="0">
                <a:effectLst>
                  <a:outerShdw blurRad="38100" dist="38100" dir="2700000" algn="tl">
                    <a:srgbClr val="000000">
                      <a:alpha val="43137"/>
                    </a:srgbClr>
                  </a:outerShdw>
                </a:effectLst>
              </a:rPr>
              <a:t>Research should process certain characteristic</a:t>
            </a:r>
          </a:p>
          <a:p>
            <a:r>
              <a:rPr lang="en-US" dirty="0" smtClean="0">
                <a:effectLst>
                  <a:outerShdw blurRad="38100" dist="38100" dir="2700000" algn="tl">
                    <a:srgbClr val="000000">
                      <a:alpha val="43137"/>
                    </a:srgbClr>
                  </a:outerShdw>
                </a:effectLst>
              </a:rPr>
              <a:t>Controlled</a:t>
            </a:r>
            <a:endParaRPr lang="en-US" dirty="0">
              <a:effectLst>
                <a:outerShdw blurRad="38100" dist="38100" dir="2700000" algn="tl">
                  <a:srgbClr val="000000">
                    <a:alpha val="43137"/>
                  </a:srgbClr>
                </a:outerShdw>
              </a:effectLst>
            </a:endParaRPr>
          </a:p>
          <a:p>
            <a:r>
              <a:rPr lang="en-US" dirty="0" smtClean="0">
                <a:effectLst>
                  <a:outerShdw blurRad="38100" dist="38100" dir="2700000" algn="tl">
                    <a:srgbClr val="000000">
                      <a:alpha val="43137"/>
                    </a:srgbClr>
                  </a:outerShdw>
                </a:effectLst>
              </a:rPr>
              <a:t>Rigorous </a:t>
            </a:r>
            <a:endParaRPr lang="en-US" dirty="0">
              <a:effectLst>
                <a:outerShdw blurRad="38100" dist="38100" dir="2700000" algn="tl">
                  <a:srgbClr val="000000">
                    <a:alpha val="43137"/>
                  </a:srgbClr>
                </a:outerShdw>
              </a:effectLst>
            </a:endParaRPr>
          </a:p>
          <a:p>
            <a:r>
              <a:rPr lang="en-US" dirty="0" smtClean="0">
                <a:effectLst>
                  <a:outerShdw blurRad="38100" dist="38100" dir="2700000" algn="tl">
                    <a:srgbClr val="000000">
                      <a:alpha val="43137"/>
                    </a:srgbClr>
                  </a:outerShdw>
                </a:effectLst>
              </a:rPr>
              <a:t>Systematic</a:t>
            </a:r>
            <a:endParaRPr lang="en-US" dirty="0">
              <a:effectLst>
                <a:outerShdw blurRad="38100" dist="38100" dir="2700000" algn="tl">
                  <a:srgbClr val="000000">
                    <a:alpha val="43137"/>
                  </a:srgbClr>
                </a:outerShdw>
              </a:effectLst>
            </a:endParaRPr>
          </a:p>
          <a:p>
            <a:r>
              <a:rPr lang="en-US" dirty="0" smtClean="0">
                <a:effectLst>
                  <a:outerShdw blurRad="38100" dist="38100" dir="2700000" algn="tl">
                    <a:srgbClr val="000000">
                      <a:alpha val="43137"/>
                    </a:srgbClr>
                  </a:outerShdw>
                </a:effectLst>
              </a:rPr>
              <a:t>Valid</a:t>
            </a:r>
            <a:endParaRPr lang="en-US" dirty="0">
              <a:effectLst>
                <a:outerShdw blurRad="38100" dist="38100" dir="2700000" algn="tl">
                  <a:srgbClr val="000000">
                    <a:alpha val="43137"/>
                  </a:srgbClr>
                </a:outerShdw>
              </a:effectLst>
            </a:endParaRPr>
          </a:p>
          <a:p>
            <a:r>
              <a:rPr lang="en-US" dirty="0" smtClean="0">
                <a:effectLst>
                  <a:outerShdw blurRad="38100" dist="38100" dir="2700000" algn="tl">
                    <a:srgbClr val="000000">
                      <a:alpha val="43137"/>
                    </a:srgbClr>
                  </a:outerShdw>
                </a:effectLst>
              </a:rPr>
              <a:t>Verifiable </a:t>
            </a:r>
            <a:endParaRPr lang="en-US" dirty="0">
              <a:effectLst>
                <a:outerShdw blurRad="38100" dist="38100" dir="2700000" algn="tl">
                  <a:srgbClr val="000000">
                    <a:alpha val="43137"/>
                  </a:srgbClr>
                </a:outerShdw>
              </a:effectLst>
            </a:endParaRPr>
          </a:p>
          <a:p>
            <a:r>
              <a:rPr lang="en-US" dirty="0" smtClean="0">
                <a:effectLst>
                  <a:outerShdw blurRad="38100" dist="38100" dir="2700000" algn="tl">
                    <a:srgbClr val="000000">
                      <a:alpha val="43137"/>
                    </a:srgbClr>
                  </a:outerShdw>
                </a:effectLst>
              </a:rPr>
              <a:t>Empirical </a:t>
            </a:r>
            <a:endParaRPr lang="en-US" dirty="0">
              <a:effectLst>
                <a:outerShdw blurRad="38100" dist="38100" dir="2700000" algn="tl">
                  <a:srgbClr val="000000">
                    <a:alpha val="43137"/>
                  </a:srgbClr>
                </a:outerShdw>
              </a:effectLst>
            </a:endParaRPr>
          </a:p>
          <a:p>
            <a:r>
              <a:rPr lang="en-US" dirty="0" smtClean="0">
                <a:effectLst>
                  <a:outerShdw blurRad="38100" dist="38100" dir="2700000" algn="tl">
                    <a:srgbClr val="000000">
                      <a:alpha val="43137"/>
                    </a:srgbClr>
                  </a:outerShdw>
                </a:effectLst>
              </a:rPr>
              <a:t>Critical</a:t>
            </a:r>
            <a:endParaRPr lang="en-US" dirty="0">
              <a:effectLst>
                <a:outerShdw blurRad="38100" dist="38100" dir="2700000" algn="tl">
                  <a:srgbClr val="000000">
                    <a:alpha val="43137"/>
                  </a:srgbClr>
                </a:outerShdw>
              </a:effectLst>
            </a:endParaRPr>
          </a:p>
          <a:p>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115689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effectLst>
                  <a:outerShdw blurRad="38100" dist="38100" dir="2700000" algn="tl">
                    <a:srgbClr val="000000">
                      <a:alpha val="43137"/>
                    </a:srgbClr>
                  </a:outerShdw>
                </a:effectLst>
              </a:rPr>
              <a:t>To qualify a Research or study</a:t>
            </a:r>
            <a:endParaRPr lang="en-US" dirty="0"/>
          </a:p>
        </p:txBody>
      </p:sp>
      <p:sp>
        <p:nvSpPr>
          <p:cNvPr id="3" name="Content Placeholder 2"/>
          <p:cNvSpPr>
            <a:spLocks noGrp="1"/>
          </p:cNvSpPr>
          <p:nvPr>
            <p:ph idx="1"/>
          </p:nvPr>
        </p:nvSpPr>
        <p:spPr/>
        <p:txBody>
          <a:bodyPr/>
          <a:lstStyle/>
          <a:p>
            <a:r>
              <a:rPr lang="en-US" b="1" dirty="0" smtClean="0">
                <a:solidFill>
                  <a:srgbClr val="FFFF00"/>
                </a:solidFill>
                <a:effectLst>
                  <a:outerShdw blurRad="38100" dist="38100" dir="2700000" algn="tl">
                    <a:srgbClr val="000000">
                      <a:alpha val="43137"/>
                    </a:srgbClr>
                  </a:outerShdw>
                </a:effectLst>
              </a:rPr>
              <a:t>Controlled (</a:t>
            </a:r>
            <a:r>
              <a:rPr lang="en-US" b="1" dirty="0" err="1" smtClean="0">
                <a:solidFill>
                  <a:srgbClr val="FFFF00"/>
                </a:solidFill>
                <a:effectLst>
                  <a:outerShdw blurRad="38100" dist="38100" dir="2700000" algn="tl">
                    <a:srgbClr val="000000">
                      <a:alpha val="43137"/>
                    </a:srgbClr>
                  </a:outerShdw>
                </a:effectLst>
              </a:rPr>
              <a:t>terkendali</a:t>
            </a:r>
            <a:r>
              <a:rPr lang="en-US" b="1" dirty="0" smtClean="0">
                <a:solidFill>
                  <a:srgbClr val="FFFF00"/>
                </a:solidFill>
                <a:effectLst>
                  <a:outerShdw blurRad="38100" dist="38100" dir="2700000" algn="tl">
                    <a:srgbClr val="000000">
                      <a:alpha val="43137"/>
                    </a:srgbClr>
                  </a:outerShdw>
                </a:effectLst>
              </a:rPr>
              <a:t>)</a:t>
            </a:r>
          </a:p>
          <a:p>
            <a:pPr marL="400050" lvl="1" indent="0">
              <a:buNone/>
            </a:pPr>
            <a:r>
              <a:rPr lang="en-US" dirty="0" smtClean="0"/>
              <a:t>The </a:t>
            </a:r>
            <a:r>
              <a:rPr lang="en-US" dirty="0"/>
              <a:t>research problem should not be affected or influenced by external factors (i.e. variables other than the participating facts).</a:t>
            </a:r>
          </a:p>
          <a:p>
            <a:r>
              <a:rPr lang="en-US" b="1" dirty="0" smtClean="0">
                <a:solidFill>
                  <a:srgbClr val="FFFF00"/>
                </a:solidFill>
              </a:rPr>
              <a:t>Rigorous (</a:t>
            </a:r>
            <a:r>
              <a:rPr lang="en-US" b="1" dirty="0" err="1" smtClean="0">
                <a:solidFill>
                  <a:srgbClr val="FFFF00"/>
                </a:solidFill>
              </a:rPr>
              <a:t>teliti</a:t>
            </a:r>
            <a:r>
              <a:rPr lang="en-US" b="1" dirty="0" smtClean="0">
                <a:solidFill>
                  <a:srgbClr val="FFFF00"/>
                </a:solidFill>
              </a:rPr>
              <a:t>):</a:t>
            </a:r>
            <a:r>
              <a:rPr lang="en-US" dirty="0">
                <a:solidFill>
                  <a:srgbClr val="FFFF00"/>
                </a:solidFill>
              </a:rPr>
              <a:t>	</a:t>
            </a:r>
            <a:endParaRPr lang="en-US" dirty="0" smtClean="0">
              <a:solidFill>
                <a:srgbClr val="FFFF00"/>
              </a:solidFill>
            </a:endParaRPr>
          </a:p>
          <a:p>
            <a:pPr marL="400050" lvl="1" indent="0">
              <a:buNone/>
            </a:pPr>
            <a:r>
              <a:rPr lang="en-US" dirty="0" smtClean="0"/>
              <a:t>The </a:t>
            </a:r>
            <a:r>
              <a:rPr lang="en-US" dirty="0"/>
              <a:t>procedures followed to find answers to questions should be relevant, appropriate &amp; justified. But the degree of </a:t>
            </a:r>
            <a:r>
              <a:rPr lang="en-US" dirty="0" err="1"/>
              <a:t>rigiour</a:t>
            </a:r>
            <a:r>
              <a:rPr lang="en-US" dirty="0"/>
              <a:t> may vary from one problem to another problem. </a:t>
            </a:r>
            <a:endParaRPr lang="en-US" dirty="0" smtClean="0"/>
          </a:p>
          <a:p>
            <a:pPr marL="285750"/>
            <a:r>
              <a:rPr lang="en-ID" b="1" dirty="0" smtClean="0">
                <a:solidFill>
                  <a:srgbClr val="FFFF00"/>
                </a:solidFill>
              </a:rPr>
              <a:t>Systematic</a:t>
            </a:r>
          </a:p>
          <a:p>
            <a:pPr marL="400050" lvl="1" indent="0">
              <a:buNone/>
            </a:pPr>
            <a:r>
              <a:rPr lang="en-US" dirty="0"/>
              <a:t>The investigation should follow a certain logical sequence</a:t>
            </a:r>
          </a:p>
        </p:txBody>
      </p:sp>
    </p:spTree>
    <p:extLst>
      <p:ext uri="{BB962C8B-B14F-4D97-AF65-F5344CB8AC3E}">
        <p14:creationId xmlns:p14="http://schemas.microsoft.com/office/powerpoint/2010/main" val="13793901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effectLst>
                  <a:outerShdw blurRad="38100" dist="38100" dir="2700000" algn="tl">
                    <a:srgbClr val="000000">
                      <a:alpha val="43137"/>
                    </a:srgbClr>
                  </a:outerShdw>
                </a:effectLst>
              </a:rPr>
              <a:t>To qualify a Research or study</a:t>
            </a:r>
            <a:endParaRPr lang="en-US" dirty="0"/>
          </a:p>
        </p:txBody>
      </p:sp>
      <p:sp>
        <p:nvSpPr>
          <p:cNvPr id="3" name="Content Placeholder 2"/>
          <p:cNvSpPr>
            <a:spLocks noGrp="1"/>
          </p:cNvSpPr>
          <p:nvPr>
            <p:ph idx="1"/>
          </p:nvPr>
        </p:nvSpPr>
        <p:spPr/>
        <p:txBody>
          <a:bodyPr/>
          <a:lstStyle/>
          <a:p>
            <a:r>
              <a:rPr lang="en-US" b="1" dirty="0" smtClean="0">
                <a:solidFill>
                  <a:srgbClr val="FFFF00"/>
                </a:solidFill>
                <a:effectLst>
                  <a:outerShdw blurRad="38100" dist="38100" dir="2700000" algn="tl">
                    <a:srgbClr val="000000">
                      <a:alpha val="43137"/>
                    </a:srgbClr>
                  </a:outerShdw>
                </a:effectLst>
              </a:rPr>
              <a:t>Verifiable (</a:t>
            </a:r>
            <a:r>
              <a:rPr lang="en-US" b="1" dirty="0" err="1" smtClean="0">
                <a:solidFill>
                  <a:srgbClr val="FFFF00"/>
                </a:solidFill>
                <a:effectLst>
                  <a:outerShdw blurRad="38100" dist="38100" dir="2700000" algn="tl">
                    <a:srgbClr val="000000">
                      <a:alpha val="43137"/>
                    </a:srgbClr>
                  </a:outerShdw>
                </a:effectLst>
              </a:rPr>
              <a:t>dapat</a:t>
            </a:r>
            <a:r>
              <a:rPr lang="en-US" b="1" dirty="0" smtClean="0">
                <a:solidFill>
                  <a:srgbClr val="FFFF00"/>
                </a:solidFill>
                <a:effectLst>
                  <a:outerShdw blurRad="38100" dist="38100" dir="2700000" algn="tl">
                    <a:srgbClr val="000000">
                      <a:alpha val="43137"/>
                    </a:srgbClr>
                  </a:outerShdw>
                </a:effectLst>
              </a:rPr>
              <a:t> </a:t>
            </a:r>
            <a:r>
              <a:rPr lang="en-US" b="1" dirty="0" err="1" smtClean="0">
                <a:solidFill>
                  <a:srgbClr val="FFFF00"/>
                </a:solidFill>
                <a:effectLst>
                  <a:outerShdw blurRad="38100" dist="38100" dir="2700000" algn="tl">
                    <a:srgbClr val="000000">
                      <a:alpha val="43137"/>
                    </a:srgbClr>
                  </a:outerShdw>
                </a:effectLst>
              </a:rPr>
              <a:t>diverifikasi</a:t>
            </a:r>
            <a:r>
              <a:rPr lang="en-US" b="1" dirty="0" smtClean="0">
                <a:solidFill>
                  <a:srgbClr val="FFFF00"/>
                </a:solidFill>
                <a:effectLst>
                  <a:outerShdw blurRad="38100" dist="38100" dir="2700000" algn="tl">
                    <a:srgbClr val="000000">
                      <a:alpha val="43137"/>
                    </a:srgbClr>
                  </a:outerShdw>
                </a:effectLst>
              </a:rPr>
              <a:t>)</a:t>
            </a:r>
          </a:p>
          <a:p>
            <a:pPr marL="400050" lvl="1" indent="0">
              <a:buNone/>
            </a:pPr>
            <a:r>
              <a:rPr lang="en-US" dirty="0"/>
              <a:t>The findings should be valid &amp; can be verified by you or others at any </a:t>
            </a:r>
            <a:r>
              <a:rPr lang="en-US" dirty="0" smtClean="0"/>
              <a:t>time</a:t>
            </a:r>
          </a:p>
          <a:p>
            <a:pPr marL="285750"/>
            <a:r>
              <a:rPr lang="en-US" b="1" dirty="0" smtClean="0">
                <a:solidFill>
                  <a:srgbClr val="FFFF00"/>
                </a:solidFill>
              </a:rPr>
              <a:t>Empirical:</a:t>
            </a:r>
            <a:r>
              <a:rPr lang="en-US" dirty="0">
                <a:solidFill>
                  <a:srgbClr val="FFFF00"/>
                </a:solidFill>
              </a:rPr>
              <a:t>	</a:t>
            </a:r>
            <a:endParaRPr lang="en-US" dirty="0" smtClean="0">
              <a:solidFill>
                <a:srgbClr val="FFFF00"/>
              </a:solidFill>
            </a:endParaRPr>
          </a:p>
          <a:p>
            <a:pPr marL="400050" lvl="1" indent="0">
              <a:buNone/>
            </a:pPr>
            <a:r>
              <a:rPr lang="en-US" dirty="0"/>
              <a:t>The conclusions drawn should be based on hard evidence, gathered from real life experiences or </a:t>
            </a:r>
            <a:r>
              <a:rPr lang="en-US" dirty="0" smtClean="0"/>
              <a:t>observations</a:t>
            </a:r>
          </a:p>
          <a:p>
            <a:r>
              <a:rPr lang="en-ID" b="1" dirty="0" smtClean="0">
                <a:solidFill>
                  <a:srgbClr val="FFFF00"/>
                </a:solidFill>
              </a:rPr>
              <a:t>Critical</a:t>
            </a:r>
          </a:p>
          <a:p>
            <a:pPr marL="400050" lvl="1" indent="0">
              <a:buNone/>
            </a:pPr>
            <a:r>
              <a:rPr lang="en-US" dirty="0"/>
              <a:t>The process of investigation must be foolproof and free from drawbacks. The process adapted and the procedures used must be able to withstand any critical scrutiny</a:t>
            </a:r>
          </a:p>
        </p:txBody>
      </p:sp>
    </p:spTree>
    <p:extLst>
      <p:ext uri="{BB962C8B-B14F-4D97-AF65-F5344CB8AC3E}">
        <p14:creationId xmlns:p14="http://schemas.microsoft.com/office/powerpoint/2010/main" val="1459255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D" b="1" dirty="0" smtClean="0">
                <a:solidFill>
                  <a:srgbClr val="FFFF00"/>
                </a:solidFill>
                <a:effectLst>
                  <a:outerShdw blurRad="38100" dist="38100" dir="2700000" algn="tl">
                    <a:srgbClr val="000000">
                      <a:alpha val="43137"/>
                    </a:srgbClr>
                  </a:outerShdw>
                </a:effectLst>
              </a:rPr>
              <a:t>Type of Research</a:t>
            </a:r>
            <a:endParaRPr lang="en-US" b="1" dirty="0">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103313" y="2052918"/>
            <a:ext cx="2173288" cy="4195481"/>
          </a:xfrm>
          <a:solidFill>
            <a:srgbClr val="FFFF00"/>
          </a:solidFill>
        </p:spPr>
        <p:txBody>
          <a:bodyPr/>
          <a:lstStyle/>
          <a:p>
            <a:pPr marL="0" indent="0">
              <a:buNone/>
            </a:pPr>
            <a:r>
              <a:rPr lang="en-ID" dirty="0" smtClean="0">
                <a:solidFill>
                  <a:schemeClr val="bg1"/>
                </a:solidFill>
                <a:latin typeface="Roboto" panose="02000000000000000000" pitchFamily="2" charset="0"/>
                <a:ea typeface="Roboto" panose="02000000000000000000" pitchFamily="2" charset="0"/>
              </a:rPr>
              <a:t>Pure Research</a:t>
            </a:r>
          </a:p>
          <a:p>
            <a:pPr marL="0" indent="0">
              <a:buNone/>
            </a:pPr>
            <a:r>
              <a:rPr lang="en-ID" dirty="0" smtClean="0">
                <a:solidFill>
                  <a:schemeClr val="bg1"/>
                </a:solidFill>
                <a:latin typeface="Roboto" panose="02000000000000000000" pitchFamily="2" charset="0"/>
                <a:ea typeface="Roboto" panose="02000000000000000000" pitchFamily="2" charset="0"/>
              </a:rPr>
              <a:t>Applied Research</a:t>
            </a:r>
            <a:endParaRPr lang="en-US" dirty="0">
              <a:solidFill>
                <a:schemeClr val="bg1"/>
              </a:solidFill>
              <a:latin typeface="Roboto" panose="02000000000000000000" pitchFamily="2" charset="0"/>
              <a:ea typeface="Roboto" panose="02000000000000000000" pitchFamily="2" charset="0"/>
            </a:endParaRPr>
          </a:p>
        </p:txBody>
      </p:sp>
      <p:sp>
        <p:nvSpPr>
          <p:cNvPr id="4" name="Content Placeholder 2"/>
          <p:cNvSpPr txBox="1">
            <a:spLocks/>
          </p:cNvSpPr>
          <p:nvPr/>
        </p:nvSpPr>
        <p:spPr>
          <a:xfrm>
            <a:off x="5027613" y="2052918"/>
            <a:ext cx="2173288" cy="419548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endParaRPr lang="en-US" dirty="0"/>
          </a:p>
        </p:txBody>
      </p:sp>
      <p:sp>
        <p:nvSpPr>
          <p:cNvPr id="8" name="Content Placeholder 2"/>
          <p:cNvSpPr txBox="1">
            <a:spLocks/>
          </p:cNvSpPr>
          <p:nvPr/>
        </p:nvSpPr>
        <p:spPr>
          <a:xfrm>
            <a:off x="1103313" y="1608419"/>
            <a:ext cx="2173288" cy="4445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lgn="ctr">
              <a:buNone/>
            </a:pPr>
            <a:r>
              <a:rPr lang="en-ID" b="1" dirty="0" smtClean="0"/>
              <a:t>Application</a:t>
            </a:r>
            <a:endParaRPr lang="en-US" b="1" dirty="0"/>
          </a:p>
        </p:txBody>
      </p:sp>
      <p:grpSp>
        <p:nvGrpSpPr>
          <p:cNvPr id="13" name="Group 12"/>
          <p:cNvGrpSpPr/>
          <p:nvPr/>
        </p:nvGrpSpPr>
        <p:grpSpPr>
          <a:xfrm>
            <a:off x="5577073" y="1608419"/>
            <a:ext cx="2173288" cy="4639980"/>
            <a:chOff x="5577073" y="1608419"/>
            <a:chExt cx="2173288" cy="4639980"/>
          </a:xfrm>
        </p:grpSpPr>
        <p:sp>
          <p:nvSpPr>
            <p:cNvPr id="9" name="Content Placeholder 2"/>
            <p:cNvSpPr txBox="1">
              <a:spLocks/>
            </p:cNvSpPr>
            <p:nvPr/>
          </p:nvSpPr>
          <p:spPr>
            <a:xfrm>
              <a:off x="5577073" y="2052918"/>
              <a:ext cx="2173288" cy="4195481"/>
            </a:xfrm>
            <a:prstGeom prst="rect">
              <a:avLst/>
            </a:prstGeom>
            <a:solidFill>
              <a:srgbClr val="C00000"/>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None/>
              </a:pPr>
              <a:r>
                <a:rPr lang="en-ID" dirty="0" smtClean="0">
                  <a:latin typeface="Roboto" panose="02000000000000000000" pitchFamily="2" charset="0"/>
                  <a:ea typeface="Roboto" panose="02000000000000000000" pitchFamily="2" charset="0"/>
                </a:rPr>
                <a:t>Descriptive</a:t>
              </a:r>
            </a:p>
            <a:p>
              <a:pPr marL="0" indent="0">
                <a:buNone/>
              </a:pPr>
              <a:r>
                <a:rPr lang="en-ID" dirty="0" smtClean="0">
                  <a:latin typeface="Roboto" panose="02000000000000000000" pitchFamily="2" charset="0"/>
                  <a:ea typeface="Roboto" panose="02000000000000000000" pitchFamily="2" charset="0"/>
                </a:rPr>
                <a:t>Correlative</a:t>
              </a:r>
            </a:p>
            <a:p>
              <a:pPr marL="0" indent="0">
                <a:buNone/>
              </a:pPr>
              <a:r>
                <a:rPr lang="en-ID" dirty="0" smtClean="0">
                  <a:latin typeface="Roboto" panose="02000000000000000000" pitchFamily="2" charset="0"/>
                  <a:ea typeface="Roboto" panose="02000000000000000000" pitchFamily="2" charset="0"/>
                </a:rPr>
                <a:t>Exploratory</a:t>
              </a:r>
            </a:p>
            <a:p>
              <a:pPr marL="0" indent="0">
                <a:buNone/>
              </a:pPr>
              <a:r>
                <a:rPr lang="en-ID" dirty="0" smtClean="0">
                  <a:latin typeface="Roboto" panose="02000000000000000000" pitchFamily="2" charset="0"/>
                  <a:ea typeface="Roboto" panose="02000000000000000000" pitchFamily="2" charset="0"/>
                </a:rPr>
                <a:t>Explanatory</a:t>
              </a:r>
            </a:p>
            <a:p>
              <a:pPr marL="0" indent="0">
                <a:buNone/>
              </a:pPr>
              <a:endParaRPr lang="en-US" dirty="0">
                <a:latin typeface="Roboto" panose="02000000000000000000" pitchFamily="2" charset="0"/>
                <a:ea typeface="Roboto" panose="02000000000000000000" pitchFamily="2" charset="0"/>
              </a:endParaRPr>
            </a:p>
          </p:txBody>
        </p:sp>
        <p:sp>
          <p:nvSpPr>
            <p:cNvPr id="10" name="Content Placeholder 2"/>
            <p:cNvSpPr txBox="1">
              <a:spLocks/>
            </p:cNvSpPr>
            <p:nvPr/>
          </p:nvSpPr>
          <p:spPr>
            <a:xfrm>
              <a:off x="5577073" y="1608419"/>
              <a:ext cx="2173288" cy="4445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lgn="ctr">
                <a:buNone/>
              </a:pPr>
              <a:r>
                <a:rPr lang="en-ID" b="1" dirty="0" smtClean="0"/>
                <a:t>Objective</a:t>
              </a:r>
              <a:endParaRPr lang="en-US" b="1" dirty="0"/>
            </a:p>
          </p:txBody>
        </p:sp>
      </p:grpSp>
      <p:grpSp>
        <p:nvGrpSpPr>
          <p:cNvPr id="14" name="Group 13"/>
          <p:cNvGrpSpPr/>
          <p:nvPr/>
        </p:nvGrpSpPr>
        <p:grpSpPr>
          <a:xfrm>
            <a:off x="8964189" y="1608419"/>
            <a:ext cx="2173288" cy="4639980"/>
            <a:chOff x="8964189" y="1608419"/>
            <a:chExt cx="2173288" cy="4639980"/>
          </a:xfrm>
        </p:grpSpPr>
        <p:sp>
          <p:nvSpPr>
            <p:cNvPr id="11" name="Content Placeholder 2"/>
            <p:cNvSpPr txBox="1">
              <a:spLocks/>
            </p:cNvSpPr>
            <p:nvPr/>
          </p:nvSpPr>
          <p:spPr>
            <a:xfrm>
              <a:off x="8964189" y="2052918"/>
              <a:ext cx="2173288" cy="4195481"/>
            </a:xfrm>
            <a:prstGeom prst="rect">
              <a:avLst/>
            </a:prstGeom>
            <a:solidFill>
              <a:srgbClr val="00B050"/>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buNone/>
              </a:pPr>
              <a:r>
                <a:rPr lang="en-ID" dirty="0" smtClean="0">
                  <a:latin typeface="Roboto" panose="02000000000000000000" pitchFamily="2" charset="0"/>
                  <a:ea typeface="Roboto" panose="02000000000000000000" pitchFamily="2" charset="0"/>
                </a:rPr>
                <a:t>Qualitative</a:t>
              </a:r>
            </a:p>
            <a:p>
              <a:pPr marL="0" indent="0">
                <a:buNone/>
              </a:pPr>
              <a:r>
                <a:rPr lang="en-ID" dirty="0" smtClean="0">
                  <a:latin typeface="Roboto" panose="02000000000000000000" pitchFamily="2" charset="0"/>
                  <a:ea typeface="Roboto" panose="02000000000000000000" pitchFamily="2" charset="0"/>
                </a:rPr>
                <a:t>Quantitative</a:t>
              </a:r>
              <a:endParaRPr lang="en-US" dirty="0">
                <a:latin typeface="Roboto" panose="02000000000000000000" pitchFamily="2" charset="0"/>
                <a:ea typeface="Roboto" panose="02000000000000000000" pitchFamily="2" charset="0"/>
              </a:endParaRPr>
            </a:p>
          </p:txBody>
        </p:sp>
        <p:sp>
          <p:nvSpPr>
            <p:cNvPr id="12" name="Content Placeholder 2"/>
            <p:cNvSpPr txBox="1">
              <a:spLocks/>
            </p:cNvSpPr>
            <p:nvPr/>
          </p:nvSpPr>
          <p:spPr>
            <a:xfrm>
              <a:off x="8964189" y="1608419"/>
              <a:ext cx="2173288" cy="4445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lgn="ctr">
                <a:buNone/>
              </a:pPr>
              <a:r>
                <a:rPr lang="en-ID" b="1" dirty="0" smtClean="0"/>
                <a:t>Inquiry Mode</a:t>
              </a:r>
              <a:endParaRPr lang="en-US" b="1" dirty="0"/>
            </a:p>
          </p:txBody>
        </p:sp>
      </p:grpSp>
    </p:spTree>
    <p:extLst>
      <p:ext uri="{BB962C8B-B14F-4D97-AF65-F5344CB8AC3E}">
        <p14:creationId xmlns:p14="http://schemas.microsoft.com/office/powerpoint/2010/main" val="7150085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bg/>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D" b="1" dirty="0" smtClean="0">
                <a:solidFill>
                  <a:srgbClr val="FFFF00"/>
                </a:solidFill>
                <a:effectLst>
                  <a:outerShdw blurRad="38100" dist="38100" dir="2700000" algn="tl">
                    <a:srgbClr val="000000">
                      <a:alpha val="43137"/>
                    </a:srgbClr>
                  </a:outerShdw>
                </a:effectLst>
              </a:rPr>
              <a:t>Based on Application</a:t>
            </a:r>
            <a:endParaRPr lang="en-US" b="1" dirty="0">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ID" b="1" dirty="0" smtClean="0">
                <a:solidFill>
                  <a:srgbClr val="FFFF00"/>
                </a:solidFill>
              </a:rPr>
              <a:t>Pure Research</a:t>
            </a:r>
          </a:p>
          <a:p>
            <a:pPr marL="400050" lvl="1" indent="0">
              <a:buNone/>
            </a:pPr>
            <a:r>
              <a:rPr lang="en-US" dirty="0"/>
              <a:t>Gathering, knowledge is termed as ‘pure’ or ‘basic’ research. Just to gather knowledge in order to formulate or generalize theories or policies. This types of research adds knowledge to the already existing organized </a:t>
            </a:r>
            <a:r>
              <a:rPr lang="en-US" dirty="0" smtClean="0"/>
              <a:t>body. </a:t>
            </a:r>
            <a:endParaRPr lang="en-US" i="1" dirty="0" smtClean="0"/>
          </a:p>
          <a:p>
            <a:pPr marL="400050" lvl="1" indent="0">
              <a:buNone/>
            </a:pPr>
            <a:r>
              <a:rPr lang="en-US" i="1" dirty="0" smtClean="0"/>
              <a:t>Example : Research </a:t>
            </a:r>
            <a:r>
              <a:rPr lang="en-US" i="1" dirty="0"/>
              <a:t>on </a:t>
            </a:r>
            <a:r>
              <a:rPr lang="en-US" i="1" dirty="0" smtClean="0"/>
              <a:t>mathematics</a:t>
            </a:r>
          </a:p>
          <a:p>
            <a:r>
              <a:rPr lang="en-ID" b="1" dirty="0" smtClean="0">
                <a:solidFill>
                  <a:srgbClr val="FFFF00"/>
                </a:solidFill>
              </a:rPr>
              <a:t>Applied Research</a:t>
            </a:r>
          </a:p>
          <a:p>
            <a:pPr marL="400050" lvl="1" indent="0">
              <a:buNone/>
            </a:pPr>
            <a:r>
              <a:rPr lang="en-US" dirty="0"/>
              <a:t>To find an immediate solution for a pressing practical problem. </a:t>
            </a:r>
          </a:p>
          <a:p>
            <a:pPr marL="400050" lvl="1" indent="0">
              <a:buNone/>
            </a:pPr>
            <a:r>
              <a:rPr lang="en-US" i="1" dirty="0"/>
              <a:t>	</a:t>
            </a:r>
            <a:r>
              <a:rPr lang="en-US" i="1" dirty="0" smtClean="0"/>
              <a:t>example : Social</a:t>
            </a:r>
            <a:r>
              <a:rPr lang="en-US" i="1" dirty="0"/>
              <a:t>, economical and political trends prevailing in a country</a:t>
            </a:r>
            <a:endParaRPr lang="en-US" b="1" i="1" dirty="0">
              <a:solidFill>
                <a:srgbClr val="FFFF00"/>
              </a:solidFill>
            </a:endParaRPr>
          </a:p>
        </p:txBody>
      </p:sp>
    </p:spTree>
    <p:extLst>
      <p:ext uri="{BB962C8B-B14F-4D97-AF65-F5344CB8AC3E}">
        <p14:creationId xmlns:p14="http://schemas.microsoft.com/office/powerpoint/2010/main" val="26572034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D" b="1" dirty="0" smtClean="0">
                <a:solidFill>
                  <a:srgbClr val="FFFF00"/>
                </a:solidFill>
                <a:effectLst>
                  <a:outerShdw blurRad="38100" dist="38100" dir="2700000" algn="tl">
                    <a:srgbClr val="000000">
                      <a:alpha val="43137"/>
                    </a:srgbClr>
                  </a:outerShdw>
                </a:effectLst>
              </a:rPr>
              <a:t>Based on Objective</a:t>
            </a:r>
            <a:endParaRPr lang="en-US" b="1" dirty="0">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ID" b="1" dirty="0" smtClean="0">
                <a:solidFill>
                  <a:srgbClr val="FFFF00"/>
                </a:solidFill>
              </a:rPr>
              <a:t>Descriptive</a:t>
            </a:r>
          </a:p>
          <a:p>
            <a:pPr lvl="1"/>
            <a:r>
              <a:rPr lang="en-US" dirty="0"/>
              <a:t>Survey or fact finding enquires of different kinds. It describes the actual prevailing state of affairs, existing at present. </a:t>
            </a:r>
            <a:endParaRPr lang="en-US" sz="1400" dirty="0"/>
          </a:p>
          <a:p>
            <a:pPr lvl="1"/>
            <a:r>
              <a:rPr lang="en-US" dirty="0"/>
              <a:t>Otherwise known as ex post facts means existing position of facts / issues.</a:t>
            </a:r>
            <a:endParaRPr lang="en-US" sz="1400" dirty="0"/>
          </a:p>
          <a:p>
            <a:pPr lvl="1"/>
            <a:r>
              <a:rPr lang="en-US" dirty="0"/>
              <a:t>Here the variable influencing the research has no control or the researcher has no control over the variables. </a:t>
            </a:r>
            <a:endParaRPr lang="en-US" sz="1400" dirty="0"/>
          </a:p>
          <a:p>
            <a:pPr lvl="1"/>
            <a:r>
              <a:rPr lang="en-US" b="1" i="1" dirty="0" err="1">
                <a:solidFill>
                  <a:srgbClr val="FFFF00"/>
                </a:solidFill>
                <a:effectLst>
                  <a:outerShdw blurRad="38100" dist="38100" dir="2700000" algn="tl">
                    <a:srgbClr val="000000">
                      <a:alpha val="43137"/>
                    </a:srgbClr>
                  </a:outerShdw>
                </a:effectLst>
              </a:rPr>
              <a:t>Eg</a:t>
            </a:r>
            <a:r>
              <a:rPr lang="en-US" b="1" i="1" dirty="0">
                <a:solidFill>
                  <a:srgbClr val="FFFF00"/>
                </a:solidFill>
                <a:effectLst>
                  <a:outerShdw blurRad="38100" dist="38100" dir="2700000" algn="tl">
                    <a:srgbClr val="000000">
                      <a:alpha val="43137"/>
                    </a:srgbClr>
                  </a:outerShdw>
                </a:effectLst>
              </a:rPr>
              <a:t>: Frequency of shopping, customer preference </a:t>
            </a:r>
            <a:r>
              <a:rPr lang="en-US" b="1" i="1" dirty="0" err="1" smtClean="0">
                <a:solidFill>
                  <a:srgbClr val="FFFF00"/>
                </a:solidFill>
                <a:effectLst>
                  <a:outerShdw blurRad="38100" dist="38100" dir="2700000" algn="tl">
                    <a:srgbClr val="000000">
                      <a:alpha val="43137"/>
                    </a:srgbClr>
                  </a:outerShdw>
                </a:effectLst>
              </a:rPr>
              <a:t>etc</a:t>
            </a:r>
            <a:endParaRPr lang="en-US" b="1" i="1" dirty="0" smtClean="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140290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D" b="1" dirty="0" smtClean="0">
                <a:solidFill>
                  <a:srgbClr val="FFFF00"/>
                </a:solidFill>
                <a:effectLst>
                  <a:outerShdw blurRad="38100" dist="38100" dir="2700000" algn="tl">
                    <a:srgbClr val="000000">
                      <a:alpha val="43137"/>
                    </a:srgbClr>
                  </a:outerShdw>
                </a:effectLst>
              </a:rPr>
              <a:t>Based on Objective</a:t>
            </a:r>
            <a:endParaRPr lang="en-US" b="1" dirty="0">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ID" b="1" dirty="0" smtClean="0">
                <a:solidFill>
                  <a:srgbClr val="FFFF00"/>
                </a:solidFill>
              </a:rPr>
              <a:t>Correlative</a:t>
            </a:r>
          </a:p>
          <a:p>
            <a:pPr lvl="1"/>
            <a:r>
              <a:rPr lang="en-US" dirty="0"/>
              <a:t>Goes on to discover the existing relationship or interdependence between two or more aspects / variables.</a:t>
            </a:r>
            <a:endParaRPr lang="en-US" sz="1400" dirty="0"/>
          </a:p>
          <a:p>
            <a:pPr lvl="1"/>
            <a:r>
              <a:rPr lang="en-US" dirty="0"/>
              <a:t>Otherwise known as comparative study. </a:t>
            </a:r>
            <a:endParaRPr lang="en-US" sz="1400" dirty="0"/>
          </a:p>
          <a:p>
            <a:pPr lvl="1"/>
            <a:r>
              <a:rPr lang="en-US" dirty="0"/>
              <a:t>Investigates association between variables. </a:t>
            </a:r>
            <a:endParaRPr lang="en-US" dirty="0" smtClean="0"/>
          </a:p>
          <a:p>
            <a:pPr lvl="1"/>
            <a:r>
              <a:rPr lang="en-ID" sz="1400" b="1" i="1" dirty="0" smtClean="0">
                <a:solidFill>
                  <a:srgbClr val="FFFF00"/>
                </a:solidFill>
                <a:effectLst>
                  <a:outerShdw blurRad="38100" dist="38100" dir="2700000" algn="tl">
                    <a:srgbClr val="000000">
                      <a:alpha val="43137"/>
                    </a:srgbClr>
                  </a:outerShdw>
                </a:effectLst>
              </a:rPr>
              <a:t>Example : sum of humour and job satisfaction. </a:t>
            </a:r>
            <a:r>
              <a:rPr lang="en-US" sz="1400" b="1" i="1" dirty="0">
                <a:solidFill>
                  <a:srgbClr val="FFFF00"/>
                </a:solidFill>
                <a:effectLst>
                  <a:outerShdw blurRad="38100" dist="38100" dir="2700000" algn="tl">
                    <a:srgbClr val="000000">
                      <a:alpha val="43137"/>
                    </a:srgbClr>
                  </a:outerShdw>
                </a:effectLst>
              </a:rPr>
              <a:t>Research problem is workers turnover</a:t>
            </a:r>
          </a:p>
        </p:txBody>
      </p:sp>
    </p:spTree>
    <p:extLst>
      <p:ext uri="{BB962C8B-B14F-4D97-AF65-F5344CB8AC3E}">
        <p14:creationId xmlns:p14="http://schemas.microsoft.com/office/powerpoint/2010/main" val="16404788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D" b="1" dirty="0" smtClean="0">
                <a:solidFill>
                  <a:srgbClr val="FFFF00"/>
                </a:solidFill>
                <a:effectLst>
                  <a:outerShdw blurRad="38100" dist="38100" dir="2700000" algn="tl">
                    <a:srgbClr val="000000">
                      <a:alpha val="43137"/>
                    </a:srgbClr>
                  </a:outerShdw>
                </a:effectLst>
              </a:rPr>
              <a:t>Based on Objective</a:t>
            </a:r>
            <a:endParaRPr lang="en-US" b="1" dirty="0">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ID" b="1" dirty="0" smtClean="0">
                <a:solidFill>
                  <a:srgbClr val="FFFF00"/>
                </a:solidFill>
              </a:rPr>
              <a:t>Explanatory</a:t>
            </a:r>
          </a:p>
          <a:p>
            <a:pPr marL="457200" lvl="1" indent="0">
              <a:buNone/>
            </a:pPr>
            <a:r>
              <a:rPr lang="en-US" dirty="0"/>
              <a:t>Attempts to clarify or explain why and how, any particular research problem </a:t>
            </a:r>
            <a:r>
              <a:rPr lang="en-US" dirty="0" err="1" smtClean="0"/>
              <a:t>aris</a:t>
            </a:r>
            <a:endParaRPr lang="en-US" dirty="0" smtClean="0"/>
          </a:p>
          <a:p>
            <a:r>
              <a:rPr lang="en-US" b="1" dirty="0">
                <a:solidFill>
                  <a:srgbClr val="FFFF00"/>
                </a:solidFill>
                <a:effectLst>
                  <a:outerShdw blurRad="38100" dist="38100" dir="2700000" algn="tl">
                    <a:srgbClr val="000000">
                      <a:alpha val="43137"/>
                    </a:srgbClr>
                  </a:outerShdw>
                </a:effectLst>
              </a:rPr>
              <a:t>Exploratory Research</a:t>
            </a:r>
            <a:r>
              <a:rPr lang="en-US" b="1" u="sng" dirty="0"/>
              <a:t>:</a:t>
            </a:r>
            <a:r>
              <a:rPr lang="en-US" dirty="0"/>
              <a:t>	</a:t>
            </a:r>
            <a:endParaRPr lang="en-US" dirty="0" smtClean="0"/>
          </a:p>
          <a:p>
            <a:pPr marL="400050" lvl="1" indent="0">
              <a:buNone/>
            </a:pPr>
            <a:r>
              <a:rPr lang="en-US" dirty="0" smtClean="0"/>
              <a:t>Study undertake to explore a new area or an unknown destination. </a:t>
            </a:r>
            <a:r>
              <a:rPr lang="en-US" dirty="0" err="1" smtClean="0"/>
              <a:t>es</a:t>
            </a:r>
            <a:r>
              <a:rPr lang="en-US" dirty="0" smtClean="0"/>
              <a:t> and can be solved</a:t>
            </a:r>
          </a:p>
        </p:txBody>
      </p:sp>
    </p:spTree>
    <p:extLst>
      <p:ext uri="{BB962C8B-B14F-4D97-AF65-F5344CB8AC3E}">
        <p14:creationId xmlns:p14="http://schemas.microsoft.com/office/powerpoint/2010/main" val="17515676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83</TotalTime>
  <Words>861</Words>
  <Application>Microsoft Office PowerPoint</Application>
  <PresentationFormat>Widescreen</PresentationFormat>
  <Paragraphs>112</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Century Gothic</vt:lpstr>
      <vt:lpstr>Open Sans</vt:lpstr>
      <vt:lpstr>Roboto</vt:lpstr>
      <vt:lpstr>Wingdings</vt:lpstr>
      <vt:lpstr>Wingdings 3</vt:lpstr>
      <vt:lpstr>Ion</vt:lpstr>
      <vt:lpstr>Seminar DKV</vt:lpstr>
      <vt:lpstr>To qualify a Research or study</vt:lpstr>
      <vt:lpstr>To qualify a Research or study</vt:lpstr>
      <vt:lpstr>To qualify a Research or study</vt:lpstr>
      <vt:lpstr>Type of Research</vt:lpstr>
      <vt:lpstr>Based on Application</vt:lpstr>
      <vt:lpstr>Based on Objective</vt:lpstr>
      <vt:lpstr>Based on Objective</vt:lpstr>
      <vt:lpstr>Based on Objective</vt:lpstr>
      <vt:lpstr>Based on Inquiry</vt:lpstr>
      <vt:lpstr>Scientific Method</vt:lpstr>
      <vt:lpstr>Research TOPIC</vt:lpstr>
      <vt:lpstr>1. Define - what is the problem I have to solve?</vt:lpstr>
      <vt:lpstr>2. Locate – how do I find the information I need?</vt:lpstr>
      <vt:lpstr>3. Select – what resources will be the best to use</vt:lpstr>
      <vt:lpstr>4. Organise – how best can I use my information?</vt:lpstr>
      <vt:lpstr>5. Present – how can I best present the information?</vt:lpstr>
      <vt:lpstr>6. Assess- how well did I complete the assignment?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Methodology</dc:title>
  <dc:creator>Windows User</dc:creator>
  <cp:lastModifiedBy>Desi Dwi Kristanto</cp:lastModifiedBy>
  <cp:revision>5</cp:revision>
  <dcterms:created xsi:type="dcterms:W3CDTF">2018-03-05T23:35:26Z</dcterms:created>
  <dcterms:modified xsi:type="dcterms:W3CDTF">2018-10-23T00:55:52Z</dcterms:modified>
</cp:coreProperties>
</file>