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74" r:id="rId3"/>
    <p:sldId id="279" r:id="rId4"/>
    <p:sldId id="285" r:id="rId5"/>
    <p:sldId id="286" r:id="rId6"/>
    <p:sldId id="290" r:id="rId7"/>
    <p:sldId id="282" r:id="rId8"/>
    <p:sldId id="287" r:id="rId9"/>
    <p:sldId id="288" r:id="rId10"/>
    <p:sldId id="291" r:id="rId11"/>
    <p:sldId id="281" r:id="rId12"/>
    <p:sldId id="263" r:id="rId13"/>
    <p:sldId id="265" r:id="rId14"/>
    <p:sldId id="264" r:id="rId15"/>
    <p:sldId id="266" r:id="rId16"/>
    <p:sldId id="267" r:id="rId17"/>
    <p:sldId id="292" r:id="rId18"/>
    <p:sldId id="272" r:id="rId19"/>
    <p:sldId id="261" r:id="rId20"/>
  </p:sldIdLst>
  <p:sldSz cx="9144000" cy="6858000" type="screen4x3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69" autoAdjust="0"/>
  </p:normalViewPr>
  <p:slideViewPr>
    <p:cSldViewPr>
      <p:cViewPr varScale="1">
        <p:scale>
          <a:sx n="62" d="100"/>
          <a:sy n="62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5EFA9BA-4DE3-4BCA-AEC8-7EC666B2888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84A0323-1203-42AE-BF70-CC934A2E9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isi</a:t>
            </a:r>
            <a:r>
              <a:rPr lang="en-US" b="1" dirty="0" smtClean="0"/>
              <a:t> Paper &amp; Proposal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untuk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semua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sama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kecuali</a:t>
            </a:r>
            <a:r>
              <a:rPr lang="en-US" b="1" baseline="0" dirty="0" smtClean="0"/>
              <a:t> BAB I Paper &amp; Proposal </a:t>
            </a:r>
            <a:r>
              <a:rPr lang="en-US" b="1" baseline="0" dirty="0" err="1" smtClean="0"/>
              <a:t>untuk</a:t>
            </a:r>
            <a:r>
              <a:rPr lang="en-US" b="1" baseline="0" dirty="0" smtClean="0"/>
              <a:t> DG.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0323-1203-42AE-BF70-CC934A2E99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err="1" smtClean="0"/>
              <a:t>Struktur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Laporan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Khusus</a:t>
            </a:r>
            <a:r>
              <a:rPr lang="en-US" baseline="0" dirty="0" smtClean="0"/>
              <a:t> Cinema &amp; </a:t>
            </a:r>
            <a:r>
              <a:rPr lang="en-US" baseline="0" dirty="0" err="1" smtClean="0"/>
              <a:t>Animasi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karena</a:t>
            </a:r>
            <a:r>
              <a:rPr lang="en-US" baseline="0" dirty="0" smtClean="0"/>
              <a:t> DG </a:t>
            </a:r>
            <a:r>
              <a:rPr lang="en-US" baseline="0" dirty="0" err="1" smtClean="0"/>
              <a:t>masih</a:t>
            </a:r>
            <a:r>
              <a:rPr lang="en-US" baseline="0" dirty="0" smtClean="0"/>
              <a:t> </a:t>
            </a:r>
            <a:r>
              <a:rPr lang="en-US" b="1" i="1" baseline="0" dirty="0" smtClean="0"/>
              <a:t>under construction.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0323-1203-42AE-BF70-CC934A2E99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7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DDDA-22D8-417D-8524-5A55C666B7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7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950185"/>
            <a:ext cx="7772400" cy="10105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NAME OF PRESENTATION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672695"/>
            <a:ext cx="6400800" cy="7961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Company Name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61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6661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92224"/>
            <a:ext cx="8229600" cy="48051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 err="1" smtClean="0"/>
              <a:t>Lorem</a:t>
            </a:r>
            <a:r>
              <a:rPr lang="en-US" noProof="0" dirty="0" smtClean="0"/>
              <a:t>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. </a:t>
            </a:r>
            <a:r>
              <a:rPr lang="en-US" noProof="0" dirty="0" err="1" smtClean="0"/>
              <a:t>Vivamus</a:t>
            </a:r>
            <a:r>
              <a:rPr lang="en-US" noProof="0" dirty="0" smtClean="0"/>
              <a:t> et magna. </a:t>
            </a:r>
            <a:r>
              <a:rPr lang="en-US" noProof="0" dirty="0" err="1" smtClean="0"/>
              <a:t>Fusce</a:t>
            </a:r>
            <a:r>
              <a:rPr lang="en-US" noProof="0" dirty="0" smtClean="0"/>
              <a:t>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sem</a:t>
            </a:r>
            <a:r>
              <a:rPr lang="en-US" noProof="0" dirty="0" smtClean="0"/>
              <a:t>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suscipit</a:t>
            </a:r>
            <a:r>
              <a:rPr lang="en-US" noProof="0" dirty="0" smtClean="0"/>
              <a:t> </a:t>
            </a:r>
            <a:r>
              <a:rPr lang="en-US" noProof="0" dirty="0" err="1" smtClean="0"/>
              <a:t>egestas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89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55776" y="471257"/>
            <a:ext cx="6131024" cy="11430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1796820"/>
            <a:ext cx="6131024" cy="480512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 err="1" smtClean="0"/>
              <a:t>Lorem</a:t>
            </a:r>
            <a:r>
              <a:rPr lang="en-US" noProof="0" dirty="0" smtClean="0"/>
              <a:t>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. </a:t>
            </a:r>
            <a:r>
              <a:rPr lang="en-US" noProof="0" dirty="0" err="1" smtClean="0"/>
              <a:t>Vivamus</a:t>
            </a:r>
            <a:r>
              <a:rPr lang="en-US" noProof="0" dirty="0" smtClean="0"/>
              <a:t> et magna. </a:t>
            </a:r>
            <a:r>
              <a:rPr lang="en-US" noProof="0" dirty="0" err="1" smtClean="0"/>
              <a:t>Fusce</a:t>
            </a:r>
            <a:r>
              <a:rPr lang="en-US" noProof="0" dirty="0" smtClean="0"/>
              <a:t>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sem</a:t>
            </a:r>
            <a:r>
              <a:rPr lang="en-US" noProof="0" dirty="0" smtClean="0"/>
              <a:t>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suscipit</a:t>
            </a:r>
            <a:r>
              <a:rPr lang="en-US" noProof="0" dirty="0" smtClean="0"/>
              <a:t> </a:t>
            </a:r>
            <a:r>
              <a:rPr lang="en-US" noProof="0" dirty="0" err="1" smtClean="0"/>
              <a:t>egestas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14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6661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92224"/>
            <a:ext cx="8229600" cy="48051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 err="1" smtClean="0"/>
              <a:t>Lorem</a:t>
            </a:r>
            <a:r>
              <a:rPr lang="en-US" noProof="0" dirty="0" smtClean="0"/>
              <a:t>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. </a:t>
            </a:r>
            <a:r>
              <a:rPr lang="en-US" noProof="0" dirty="0" err="1" smtClean="0"/>
              <a:t>Vivamus</a:t>
            </a:r>
            <a:r>
              <a:rPr lang="en-US" noProof="0" dirty="0" smtClean="0"/>
              <a:t> et magna. </a:t>
            </a:r>
            <a:r>
              <a:rPr lang="en-US" noProof="0" dirty="0" err="1" smtClean="0"/>
              <a:t>Fusce</a:t>
            </a:r>
            <a:r>
              <a:rPr lang="en-US" noProof="0" dirty="0" smtClean="0"/>
              <a:t>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sem</a:t>
            </a:r>
            <a:r>
              <a:rPr lang="en-US" noProof="0" dirty="0" smtClean="0"/>
              <a:t>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suscipit</a:t>
            </a:r>
            <a:r>
              <a:rPr lang="en-US" noProof="0" dirty="0" smtClean="0"/>
              <a:t> </a:t>
            </a:r>
            <a:r>
              <a:rPr lang="en-US" noProof="0" dirty="0" err="1" smtClean="0"/>
              <a:t>egestas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05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90E3-7721-435E-80A0-B930CC872A4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6BA-C41A-47FE-B259-BD4CCDC06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7B31B-1D7E-40C7-8996-0952FE991D1A}" type="datetimeFigureOut">
              <a:rPr lang="en-US" noProof="0" smtClean="0"/>
              <a:t>11/13/2018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5A671-CE41-4363-A714-D97DE2A6566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76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PAPER VS PROPOSAL</a:t>
            </a: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50185"/>
            <a:ext cx="7772400" cy="179301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PERBEDAAN STRUKTUR ISI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BAB I PROPOSAL </a:t>
            </a:r>
            <a:r>
              <a:rPr lang="en-US" b="1" dirty="0" err="1" smtClean="0">
                <a:solidFill>
                  <a:schemeClr val="tx1"/>
                </a:solidFill>
              </a:rPr>
              <a:t>vs</a:t>
            </a:r>
            <a:r>
              <a:rPr lang="en-US" b="1" dirty="0" smtClean="0">
                <a:solidFill>
                  <a:schemeClr val="tx1"/>
                </a:solidFill>
              </a:rPr>
              <a:t> BAB </a:t>
            </a:r>
            <a:r>
              <a:rPr lang="en-US" b="1" smtClean="0">
                <a:solidFill>
                  <a:schemeClr val="tx1"/>
                </a:solidFill>
              </a:rPr>
              <a:t>I </a:t>
            </a:r>
            <a:r>
              <a:rPr lang="en-US" b="1" smtClean="0">
                <a:solidFill>
                  <a:schemeClr val="tx1"/>
                </a:solidFill>
              </a:rPr>
              <a:t>LAPORAN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>
          <a:xfrm>
            <a:off x="0" y="533400"/>
            <a:ext cx="3442446" cy="65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Calibri" pitchFamily="34" charset="0"/>
              </a:rPr>
              <a:t>BAB I PROPOSAL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724400" y="533400"/>
            <a:ext cx="3447288" cy="6583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latin typeface="Calibri" pitchFamily="34" charset="0"/>
              </a:rPr>
              <a:t>BAB I LAPORAN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128252"/>
            <a:ext cx="4389120" cy="44698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Calibri" pitchFamily="34" charset="0"/>
              </a:rPr>
              <a:t>1.1. </a:t>
            </a:r>
            <a:r>
              <a:rPr lang="en-US" sz="2400" b="1" err="1" smtClean="0">
                <a:latin typeface="Calibri" pitchFamily="34" charset="0"/>
              </a:rPr>
              <a:t>Latar</a:t>
            </a:r>
            <a:r>
              <a:rPr lang="en-US" sz="2400" b="1" smtClean="0">
                <a:latin typeface="Calibri" pitchFamily="34" charset="0"/>
              </a:rPr>
              <a:t> </a:t>
            </a:r>
            <a:r>
              <a:rPr lang="en-US" sz="2400" b="1" smtClean="0">
                <a:latin typeface="Calibri" pitchFamily="34" charset="0"/>
              </a:rPr>
              <a:t>Belakang</a:t>
            </a:r>
          </a:p>
          <a:p>
            <a:pPr marL="0" indent="0">
              <a:buNone/>
            </a:pPr>
            <a:r>
              <a:rPr lang="en-US" sz="2400" b="1" smtClean="0">
                <a:latin typeface="Calibri" pitchFamily="34" charset="0"/>
              </a:rPr>
              <a:t>1.2. Identifikasi Masalah</a:t>
            </a:r>
            <a:endParaRPr lang="en-US" sz="2400" b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libri" pitchFamily="34" charset="0"/>
              </a:rPr>
              <a:t>1.2. </a:t>
            </a:r>
            <a:r>
              <a:rPr lang="en-US" sz="2400" b="1" dirty="0" err="1" smtClean="0">
                <a:latin typeface="Calibri" pitchFamily="34" charset="0"/>
              </a:rPr>
              <a:t>Rumusan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Masalah</a:t>
            </a:r>
            <a:endParaRPr lang="en-US" sz="2400" b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libri" pitchFamily="34" charset="0"/>
              </a:rPr>
              <a:t>1.3. </a:t>
            </a:r>
            <a:r>
              <a:rPr lang="en-US" sz="2400" b="1" dirty="0" err="1" smtClean="0">
                <a:latin typeface="Calibri" pitchFamily="34" charset="0"/>
              </a:rPr>
              <a:t>Batasan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Masalah</a:t>
            </a:r>
            <a:endParaRPr lang="en-US" sz="2400" b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libri" pitchFamily="34" charset="0"/>
              </a:rPr>
              <a:t>1.4. </a:t>
            </a:r>
            <a:r>
              <a:rPr lang="en-US" sz="2400" b="1" dirty="0" err="1" smtClean="0">
                <a:latin typeface="Calibri" pitchFamily="34" charset="0"/>
              </a:rPr>
              <a:t>Tujuan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Tugas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Akhir</a:t>
            </a:r>
            <a:r>
              <a:rPr lang="en-US" sz="2400" b="1" dirty="0" smtClean="0">
                <a:latin typeface="Calibri" pitchFamily="34" charset="0"/>
              </a:rPr>
              <a:t>/</a:t>
            </a:r>
            <a:r>
              <a:rPr lang="en-US" sz="2400" b="1" dirty="0" err="1" smtClean="0">
                <a:latin typeface="Calibri" pitchFamily="34" charset="0"/>
              </a:rPr>
              <a:t>Skripsi</a:t>
            </a:r>
            <a:endParaRPr lang="en-US" sz="2400" b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libri" pitchFamily="34" charset="0"/>
              </a:rPr>
              <a:t>1.5. </a:t>
            </a:r>
            <a:r>
              <a:rPr lang="en-US" sz="2400" b="1" dirty="0" err="1" smtClean="0">
                <a:latin typeface="Calibri" pitchFamily="34" charset="0"/>
              </a:rPr>
              <a:t>Metode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Pengumpulan</a:t>
            </a:r>
            <a:r>
              <a:rPr lang="en-US" sz="2400" b="1" dirty="0" smtClean="0">
                <a:latin typeface="Calibri" pitchFamily="34" charset="0"/>
              </a:rPr>
              <a:t> Data</a:t>
            </a:r>
          </a:p>
          <a:p>
            <a:pPr marL="0" indent="0">
              <a:buNone/>
            </a:pPr>
            <a:r>
              <a:rPr lang="en-US" sz="2400" b="1" smtClean="0">
                <a:latin typeface="Calibri" pitchFamily="34" charset="0"/>
              </a:rPr>
              <a:t>1.7</a:t>
            </a:r>
            <a:r>
              <a:rPr lang="en-US" sz="2400" b="1" smtClean="0">
                <a:latin typeface="Calibri" pitchFamily="34" charset="0"/>
              </a:rPr>
              <a:t>. </a:t>
            </a:r>
            <a:r>
              <a:rPr lang="en-US" sz="2400" b="1" smtClean="0">
                <a:latin typeface="Calibri" pitchFamily="34" charset="0"/>
              </a:rPr>
              <a:t>Timeline</a:t>
            </a:r>
            <a:endParaRPr lang="en-US" sz="2400" b="1" dirty="0" smtClean="0">
              <a:latin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51328" y="1148294"/>
            <a:ext cx="4392672" cy="5085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atin typeface="Calibri" pitchFamily="34" charset="0"/>
              </a:rPr>
              <a:t>1.1. </a:t>
            </a:r>
            <a:r>
              <a:rPr lang="en-US" sz="2400" b="1" dirty="0" err="1">
                <a:latin typeface="Calibri" pitchFamily="34" charset="0"/>
              </a:rPr>
              <a:t>Latar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Belakang</a:t>
            </a:r>
            <a:endParaRPr lang="en-US" sz="2400" b="1" dirty="0">
              <a:latin typeface="Calibri" pitchFamily="34" charset="0"/>
            </a:endParaRPr>
          </a:p>
          <a:p>
            <a:pPr algn="l"/>
            <a:r>
              <a:rPr lang="en-US" sz="2400" b="1" dirty="0">
                <a:latin typeface="Calibri" pitchFamily="34" charset="0"/>
              </a:rPr>
              <a:t>1.2. </a:t>
            </a:r>
            <a:r>
              <a:rPr lang="en-US" sz="2400" b="1" dirty="0" err="1">
                <a:latin typeface="Calibri" pitchFamily="34" charset="0"/>
              </a:rPr>
              <a:t>Rumusan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Masalah</a:t>
            </a:r>
            <a:endParaRPr lang="en-US" sz="2400" b="1" dirty="0">
              <a:latin typeface="Calibri" pitchFamily="34" charset="0"/>
            </a:endParaRPr>
          </a:p>
          <a:p>
            <a:pPr algn="l"/>
            <a:r>
              <a:rPr lang="en-US" sz="2400" b="1" dirty="0">
                <a:latin typeface="Calibri" pitchFamily="34" charset="0"/>
              </a:rPr>
              <a:t>1.3. </a:t>
            </a:r>
            <a:r>
              <a:rPr lang="en-US" sz="2400" b="1" dirty="0" err="1">
                <a:latin typeface="Calibri" pitchFamily="34" charset="0"/>
              </a:rPr>
              <a:t>Batasan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Masalah</a:t>
            </a:r>
            <a:endParaRPr lang="en-US" sz="2400" b="1" dirty="0">
              <a:latin typeface="Calibri" pitchFamily="34" charset="0"/>
            </a:endParaRPr>
          </a:p>
          <a:p>
            <a:pPr marL="574675" indent="-574675" algn="l"/>
            <a:r>
              <a:rPr lang="en-US" sz="2400" b="1" dirty="0">
                <a:latin typeface="Calibri" pitchFamily="34" charset="0"/>
              </a:rPr>
              <a:t>1.4. </a:t>
            </a:r>
            <a:r>
              <a:rPr lang="en-US" sz="2400" b="1" dirty="0" err="1">
                <a:latin typeface="Calibri" pitchFamily="34" charset="0"/>
              </a:rPr>
              <a:t>Tujuan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Penelitian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Tugas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Akhir</a:t>
            </a:r>
            <a:r>
              <a:rPr lang="en-US" sz="2400" b="1" dirty="0">
                <a:latin typeface="Calibri" pitchFamily="34" charset="0"/>
              </a:rPr>
              <a:t>/</a:t>
            </a:r>
            <a:r>
              <a:rPr lang="en-US" sz="2400" b="1" dirty="0" err="1">
                <a:latin typeface="Calibri" pitchFamily="34" charset="0"/>
              </a:rPr>
              <a:t>Skripsi</a:t>
            </a:r>
            <a:endParaRPr lang="en-US" sz="2400" b="1" dirty="0">
              <a:latin typeface="Calibri" pitchFamily="34" charset="0"/>
            </a:endParaRPr>
          </a:p>
          <a:p>
            <a:pPr algn="l"/>
            <a:r>
              <a:rPr lang="en-US" sz="2400" b="1" dirty="0">
                <a:latin typeface="Calibri" pitchFamily="34" charset="0"/>
              </a:rPr>
              <a:t>1.5. </a:t>
            </a:r>
            <a:r>
              <a:rPr lang="en-US" sz="2400" b="1" dirty="0" err="1">
                <a:latin typeface="Calibri" pitchFamily="34" charset="0"/>
              </a:rPr>
              <a:t>Manfaat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Penelitian</a:t>
            </a:r>
            <a:endParaRPr lang="en-US" sz="2400" b="1" dirty="0">
              <a:latin typeface="Calibri" pitchFamily="34" charset="0"/>
            </a:endParaRPr>
          </a:p>
          <a:p>
            <a:pPr marL="566738" indent="-566738" algn="l"/>
            <a:r>
              <a:rPr lang="en-US" sz="2400" b="1" dirty="0" smtClean="0">
                <a:latin typeface="Calibri" pitchFamily="34" charset="0"/>
              </a:rPr>
              <a:t>1.6. </a:t>
            </a:r>
            <a:r>
              <a:rPr lang="en-US" sz="2400" b="1" dirty="0" err="1" smtClean="0">
                <a:latin typeface="Calibri" pitchFamily="34" charset="0"/>
              </a:rPr>
              <a:t>Metode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Pengumpulan</a:t>
            </a:r>
            <a:r>
              <a:rPr lang="en-US" sz="2400" b="1" dirty="0" smtClean="0">
                <a:latin typeface="Calibri" pitchFamily="34" charset="0"/>
              </a:rPr>
              <a:t> Data </a:t>
            </a:r>
          </a:p>
          <a:p>
            <a:pPr marL="566738" indent="-566738" algn="l"/>
            <a:r>
              <a:rPr lang="en-US" sz="2400" b="1" dirty="0" smtClean="0">
                <a:latin typeface="Calibri" pitchFamily="34" charset="0"/>
              </a:rPr>
              <a:t>1.7. </a:t>
            </a:r>
            <a:r>
              <a:rPr lang="en-US" sz="2400" b="1" dirty="0" err="1" smtClean="0">
                <a:latin typeface="Calibri" pitchFamily="34" charset="0"/>
              </a:rPr>
              <a:t>Metode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Perancangan</a:t>
            </a:r>
            <a:r>
              <a:rPr lang="en-US" sz="2400" b="1" dirty="0">
                <a:latin typeface="Calibri" pitchFamily="34" charset="0"/>
              </a:rPr>
              <a:t> (</a:t>
            </a:r>
            <a:r>
              <a:rPr lang="en-US" sz="2400" b="1" dirty="0" err="1">
                <a:latin typeface="Calibri" pitchFamily="34" charset="0"/>
              </a:rPr>
              <a:t>Khusus</a:t>
            </a:r>
            <a:r>
              <a:rPr lang="en-US" sz="2400" b="1" dirty="0">
                <a:latin typeface="Calibri" pitchFamily="34" charset="0"/>
              </a:rPr>
              <a:t> TA)*</a:t>
            </a:r>
            <a:endParaRPr lang="en-US" sz="2400" b="1" dirty="0" smtClean="0">
              <a:latin typeface="Calibri" pitchFamily="34" charset="0"/>
            </a:endParaRPr>
          </a:p>
          <a:p>
            <a:pPr marL="515938" indent="-515938" algn="l"/>
            <a:r>
              <a:rPr lang="en-US" sz="2400" b="1" dirty="0">
                <a:latin typeface="Calibri" pitchFamily="34" charset="0"/>
              </a:rPr>
              <a:t>1.7. </a:t>
            </a:r>
            <a:r>
              <a:rPr lang="en-US" sz="2400" b="1" dirty="0" err="1">
                <a:latin typeface="Calibri" pitchFamily="34" charset="0"/>
              </a:rPr>
              <a:t>Sistematika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Penulisan</a:t>
            </a:r>
            <a:r>
              <a:rPr lang="en-US" sz="2400" b="1" dirty="0">
                <a:latin typeface="Calibri" pitchFamily="34" charset="0"/>
              </a:rPr>
              <a:t> (</a:t>
            </a:r>
            <a:r>
              <a:rPr lang="en-US" sz="2400" b="1" dirty="0" err="1">
                <a:latin typeface="Calibri" pitchFamily="34" charset="0"/>
              </a:rPr>
              <a:t>khusus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Skripsi</a:t>
            </a:r>
            <a:r>
              <a:rPr lang="en-US" sz="2400" b="1" dirty="0">
                <a:latin typeface="Calibri" pitchFamily="34" charset="0"/>
              </a:rPr>
              <a:t>)*</a:t>
            </a:r>
          </a:p>
          <a:p>
            <a:pPr marL="515938" indent="-515938" algn="l"/>
            <a:r>
              <a:rPr lang="en-US" sz="2400" b="1" dirty="0" smtClean="0">
                <a:latin typeface="Calibri" pitchFamily="34" charset="0"/>
              </a:rPr>
              <a:t>1.8</a:t>
            </a:r>
            <a:r>
              <a:rPr lang="en-US" sz="2400" b="1" dirty="0">
                <a:latin typeface="Calibri" pitchFamily="34" charset="0"/>
              </a:rPr>
              <a:t>. </a:t>
            </a:r>
            <a:r>
              <a:rPr lang="en-US" sz="2400" b="1" dirty="0" err="1">
                <a:latin typeface="Calibri" pitchFamily="34" charset="0"/>
              </a:rPr>
              <a:t>Skematika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Perancangan</a:t>
            </a:r>
            <a:r>
              <a:rPr lang="en-US" sz="2400" b="1" dirty="0">
                <a:latin typeface="Calibri" pitchFamily="34" charset="0"/>
              </a:rPr>
              <a:t> (</a:t>
            </a:r>
            <a:r>
              <a:rPr lang="en-US" sz="2400" b="1" dirty="0" err="1">
                <a:latin typeface="Calibri" pitchFamily="34" charset="0"/>
              </a:rPr>
              <a:t>Khusus</a:t>
            </a:r>
            <a:r>
              <a:rPr lang="en-US" sz="2400" b="1" dirty="0">
                <a:latin typeface="Calibri" pitchFamily="34" charset="0"/>
              </a:rPr>
              <a:t> TA</a:t>
            </a:r>
            <a:r>
              <a:rPr lang="en-US" sz="2400" b="1" dirty="0" smtClean="0">
                <a:latin typeface="Calibri" pitchFamily="34" charset="0"/>
              </a:rPr>
              <a:t>)*</a:t>
            </a:r>
          </a:p>
        </p:txBody>
      </p:sp>
    </p:spTree>
    <p:extLst>
      <p:ext uri="{BB962C8B-B14F-4D97-AF65-F5344CB8AC3E}">
        <p14:creationId xmlns:p14="http://schemas.microsoft.com/office/powerpoint/2010/main" val="404162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pitchFamily="34" charset="0"/>
              </a:rPr>
              <a:t>Pendahuluan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>
                <a:latin typeface="Calibri" pitchFamily="34" charset="0"/>
              </a:rPr>
              <a:t>1.1. </a:t>
            </a:r>
            <a:r>
              <a:rPr lang="en-US" b="1" dirty="0" err="1" smtClean="0">
                <a:latin typeface="Calibri" pitchFamily="34" charset="0"/>
              </a:rPr>
              <a:t>Latar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Belakang</a:t>
            </a:r>
            <a:endParaRPr lang="en-US" b="1" dirty="0" smtClean="0">
              <a:latin typeface="Calibri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latin typeface="Calibri" pitchFamily="34" charset="0"/>
              </a:rPr>
              <a:t>U</a:t>
            </a:r>
            <a:r>
              <a:rPr lang="id-ID" b="1" dirty="0" smtClean="0">
                <a:latin typeface="Calibri" pitchFamily="34" charset="0"/>
              </a:rPr>
              <a:t>raian </a:t>
            </a:r>
            <a:r>
              <a:rPr lang="id-ID" b="1" dirty="0">
                <a:latin typeface="Calibri" pitchFamily="34" charset="0"/>
              </a:rPr>
              <a:t>mengapa suatu judul </a:t>
            </a:r>
            <a:r>
              <a:rPr lang="id-ID" b="1" dirty="0" smtClean="0">
                <a:latin typeface="Calibri" pitchFamily="34" charset="0"/>
              </a:rPr>
              <a:t>dipilih</a:t>
            </a:r>
            <a:r>
              <a:rPr lang="id-ID" b="1" dirty="0">
                <a:latin typeface="Calibri" pitchFamily="34" charset="0"/>
              </a:rPr>
              <a:t>, fenomena permasalahan yang terjadi dan problem terhadap target. </a:t>
            </a:r>
            <a:endParaRPr lang="en-US" b="1" dirty="0" smtClean="0">
              <a:latin typeface="Calibri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id-ID" b="1" dirty="0" smtClean="0">
                <a:latin typeface="Calibri" pitchFamily="34" charset="0"/>
              </a:rPr>
              <a:t>Diakhir</a:t>
            </a:r>
            <a:r>
              <a:rPr lang="en-US" b="1" dirty="0">
                <a:latin typeface="Calibri" pitchFamily="34" charset="0"/>
              </a:rPr>
              <a:t>i</a:t>
            </a:r>
            <a:r>
              <a:rPr lang="id-ID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dengan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pernyataan</a:t>
            </a:r>
            <a:r>
              <a:rPr lang="en-US" b="1" dirty="0" smtClean="0">
                <a:latin typeface="Calibri" pitchFamily="34" charset="0"/>
              </a:rPr>
              <a:t>:</a:t>
            </a:r>
            <a:r>
              <a:rPr lang="id-ID" b="1" dirty="0" smtClean="0">
                <a:latin typeface="Calibri" pitchFamily="34" charset="0"/>
              </a:rPr>
              <a:t> maka penulis </a:t>
            </a:r>
            <a:r>
              <a:rPr lang="id-ID" b="1" dirty="0">
                <a:latin typeface="Calibri" pitchFamily="34" charset="0"/>
              </a:rPr>
              <a:t>meneliti dan merancang sesuai judul untuk Tugas </a:t>
            </a:r>
            <a:r>
              <a:rPr lang="id-ID" b="1" dirty="0" smtClean="0">
                <a:latin typeface="Calibri" pitchFamily="34" charset="0"/>
              </a:rPr>
              <a:t>Akhir</a:t>
            </a:r>
            <a:r>
              <a:rPr lang="en-US" b="1" dirty="0" smtClean="0">
                <a:latin typeface="Calibri" pitchFamily="34" charset="0"/>
              </a:rPr>
              <a:t>/</a:t>
            </a:r>
            <a:r>
              <a:rPr lang="en-US" b="1" dirty="0" err="1" smtClean="0">
                <a:latin typeface="Calibri" pitchFamily="34" charset="0"/>
              </a:rPr>
              <a:t>Skripsi</a:t>
            </a:r>
            <a:r>
              <a:rPr lang="id-ID" b="1" dirty="0" smtClean="0">
                <a:latin typeface="Calibri" pitchFamily="34" charset="0"/>
              </a:rPr>
              <a:t>.</a:t>
            </a:r>
            <a:endParaRPr lang="en-US" b="1" dirty="0">
              <a:latin typeface="Calibri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pitchFamily="34" charset="0"/>
              </a:rPr>
              <a:t>Pendahuluan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 smtClean="0">
                <a:latin typeface="Calibri" pitchFamily="34" charset="0"/>
              </a:rPr>
              <a:t>1.1. </a:t>
            </a:r>
            <a:r>
              <a:rPr lang="en-US" sz="2800" b="1" dirty="0" err="1" smtClean="0">
                <a:latin typeface="Calibri" pitchFamily="34" charset="0"/>
              </a:rPr>
              <a:t>Latar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Belakang</a:t>
            </a:r>
            <a:endParaRPr lang="en-US" sz="2800" b="1" dirty="0" smtClean="0">
              <a:latin typeface="Calibri" pitchFamily="34" charset="0"/>
            </a:endParaRPr>
          </a:p>
          <a:p>
            <a:pPr marL="0" indent="0" algn="l">
              <a:buNone/>
            </a:pPr>
            <a:r>
              <a:rPr lang="en-US" sz="2800" b="1" dirty="0" smtClean="0">
                <a:latin typeface="Calibri" pitchFamily="34" charset="0"/>
              </a:rPr>
              <a:t>1.2. </a:t>
            </a:r>
            <a:r>
              <a:rPr lang="en-US" sz="2800" b="1" dirty="0" err="1" smtClean="0">
                <a:latin typeface="Calibri" pitchFamily="34" charset="0"/>
              </a:rPr>
              <a:t>Rumusan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Masalah</a:t>
            </a:r>
            <a:endParaRPr lang="en-US" sz="2800" b="1" dirty="0" smtClean="0">
              <a:latin typeface="Calibri" pitchFamily="34" charset="0"/>
            </a:endParaRPr>
          </a:p>
          <a:p>
            <a:pPr marL="1257300" lvl="2" indent="-457200">
              <a:buFont typeface="+mj-lt"/>
              <a:buAutoNum type="arabicPeriod"/>
            </a:pPr>
            <a:r>
              <a:rPr lang="en-US" sz="2400" b="1" dirty="0" err="1" smtClean="0">
                <a:latin typeface="Calibri" pitchFamily="34" charset="0"/>
              </a:rPr>
              <a:t>Memberi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arah</a:t>
            </a:r>
            <a:r>
              <a:rPr lang="en-US" sz="2400" b="1" dirty="0" smtClean="0">
                <a:latin typeface="Calibri" pitchFamily="34" charset="0"/>
              </a:rPr>
              <a:t> &amp; </a:t>
            </a:r>
            <a:r>
              <a:rPr lang="en-US" sz="2400" b="1" dirty="0" err="1" smtClean="0">
                <a:latin typeface="Calibri" pitchFamily="34" charset="0"/>
              </a:rPr>
              <a:t>kesinambungan</a:t>
            </a:r>
            <a:r>
              <a:rPr lang="en-US" sz="2400" b="1" dirty="0" smtClean="0">
                <a:latin typeface="Calibri" pitchFamily="34" charset="0"/>
              </a:rPr>
              <a:t> TA/</a:t>
            </a:r>
            <a:r>
              <a:rPr lang="en-US" sz="2400" b="1" dirty="0" err="1" smtClean="0">
                <a:latin typeface="Calibri" pitchFamily="34" charset="0"/>
              </a:rPr>
              <a:t>Skripsi</a:t>
            </a:r>
            <a:endParaRPr lang="en-US" sz="2400" b="1" dirty="0" smtClean="0">
              <a:latin typeface="Calibri" pitchFamily="34" charset="0"/>
            </a:endParaRPr>
          </a:p>
          <a:p>
            <a:pPr marL="1257300" lvl="2" indent="-457200">
              <a:buFont typeface="+mj-lt"/>
              <a:buAutoNum type="arabicPeriod"/>
            </a:pPr>
            <a:r>
              <a:rPr lang="en-US" sz="2400" b="1" dirty="0" err="1" smtClean="0">
                <a:latin typeface="Calibri" pitchFamily="34" charset="0"/>
              </a:rPr>
              <a:t>Memberi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batasan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pada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penelitian</a:t>
            </a:r>
            <a:endParaRPr lang="en-US" sz="2400" b="1" dirty="0" smtClean="0">
              <a:latin typeface="Calibri" pitchFamily="34" charset="0"/>
            </a:endParaRPr>
          </a:p>
          <a:p>
            <a:pPr marL="1257300" lvl="2" indent="-457200">
              <a:buFont typeface="+mj-lt"/>
              <a:buAutoNum type="arabicPeriod"/>
            </a:pPr>
            <a:r>
              <a:rPr lang="en-US" sz="2400" b="1" dirty="0" err="1" smtClean="0">
                <a:latin typeface="Calibri" pitchFamily="34" charset="0"/>
              </a:rPr>
              <a:t>Membuat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peneliti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tetap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fokus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pada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penelitiannya</a:t>
            </a:r>
            <a:r>
              <a:rPr lang="en-US" sz="2400" b="1" dirty="0" smtClean="0">
                <a:latin typeface="Calibri" pitchFamily="34" charset="0"/>
              </a:rPr>
              <a:t> 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400" b="1" dirty="0" err="1" smtClean="0">
                <a:latin typeface="Calibri" pitchFamily="34" charset="0"/>
              </a:rPr>
              <a:t>Memberi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kerangka</a:t>
            </a:r>
            <a:r>
              <a:rPr lang="en-US" sz="2400" b="1" dirty="0" smtClean="0">
                <a:latin typeface="Calibri" pitchFamily="34" charset="0"/>
              </a:rPr>
              <a:t>  </a:t>
            </a:r>
            <a:r>
              <a:rPr lang="en-US" sz="2400" b="1" dirty="0" err="1" smtClean="0">
                <a:latin typeface="Calibri" pitchFamily="34" charset="0"/>
              </a:rPr>
              <a:t>berpikir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penelitian</a:t>
            </a:r>
            <a:endParaRPr lang="en-US" sz="2400" b="1" dirty="0" smtClean="0">
              <a:latin typeface="Calibri" pitchFamily="34" charset="0"/>
            </a:endParaRPr>
          </a:p>
          <a:p>
            <a:pPr marL="1257300" lvl="2" indent="-457200">
              <a:buFont typeface="+mj-lt"/>
              <a:buAutoNum type="arabicPeriod"/>
            </a:pPr>
            <a:r>
              <a:rPr lang="en-US" sz="2400" b="1" dirty="0" err="1" smtClean="0">
                <a:latin typeface="Calibri" pitchFamily="34" charset="0"/>
              </a:rPr>
              <a:t>Memberi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petunjuk</a:t>
            </a:r>
            <a:r>
              <a:rPr lang="en-US" sz="2400" b="1" dirty="0" smtClean="0">
                <a:latin typeface="Calibri" pitchFamily="34" charset="0"/>
              </a:rPr>
              <a:t> data yang </a:t>
            </a:r>
            <a:r>
              <a:rPr lang="en-US" sz="2400" b="1" dirty="0" err="1" smtClean="0">
                <a:latin typeface="Calibri" pitchFamily="34" charset="0"/>
              </a:rPr>
              <a:t>akan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dibutuhkan</a:t>
            </a:r>
            <a:endParaRPr lang="en-US" sz="2400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pitchFamily="34" charset="0"/>
              </a:rPr>
              <a:t>Pendahuluan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 smtClean="0">
                <a:latin typeface="Calibri" pitchFamily="34" charset="0"/>
              </a:rPr>
              <a:t>1.1. </a:t>
            </a:r>
            <a:r>
              <a:rPr lang="en-US" sz="2800" b="1" dirty="0" err="1" smtClean="0">
                <a:latin typeface="Calibri" pitchFamily="34" charset="0"/>
              </a:rPr>
              <a:t>Latar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Belakang</a:t>
            </a:r>
            <a:endParaRPr lang="en-US" sz="2800" b="1" dirty="0" smtClean="0">
              <a:latin typeface="Calibri" pitchFamily="34" charset="0"/>
            </a:endParaRPr>
          </a:p>
          <a:p>
            <a:pPr marL="0" indent="0" algn="l">
              <a:buNone/>
            </a:pPr>
            <a:r>
              <a:rPr lang="en-US" sz="2800" b="1" dirty="0" smtClean="0">
                <a:latin typeface="Calibri" pitchFamily="34" charset="0"/>
              </a:rPr>
              <a:t>1.2. </a:t>
            </a:r>
            <a:r>
              <a:rPr lang="en-US" sz="2800" b="1" dirty="0" err="1" smtClean="0">
                <a:latin typeface="Calibri" pitchFamily="34" charset="0"/>
              </a:rPr>
              <a:t>Rumusan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Masalah</a:t>
            </a:r>
            <a:endParaRPr lang="en-US" sz="2800" b="1" dirty="0" smtClean="0">
              <a:latin typeface="Calibri" pitchFamily="34" charset="0"/>
            </a:endParaRPr>
          </a:p>
          <a:p>
            <a:pPr marL="0" indent="0" algn="l">
              <a:buNone/>
            </a:pPr>
            <a:r>
              <a:rPr lang="en-US" sz="2800" b="1" dirty="0" smtClean="0">
                <a:latin typeface="Calibri" pitchFamily="34" charset="0"/>
              </a:rPr>
              <a:t>1.3. </a:t>
            </a:r>
            <a:r>
              <a:rPr lang="en-US" sz="2800" b="1" dirty="0" err="1" smtClean="0">
                <a:latin typeface="Calibri" pitchFamily="34" charset="0"/>
              </a:rPr>
              <a:t>Batasan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Masalah</a:t>
            </a:r>
            <a:r>
              <a:rPr lang="en-US" sz="2800" b="1" dirty="0" smtClean="0">
                <a:latin typeface="Calibri" pitchFamily="34" charset="0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86200" y="3124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76800" y="2093148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itchFamily="34" charset="0"/>
              </a:rPr>
              <a:t>Mempersempit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ruang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bahasan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dari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rumusan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masalah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4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pitchFamily="34" charset="0"/>
              </a:rPr>
              <a:t>Pendahuluan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 smtClean="0">
                <a:latin typeface="Calibri" pitchFamily="34" charset="0"/>
              </a:rPr>
              <a:t>1.1. </a:t>
            </a:r>
            <a:r>
              <a:rPr lang="en-US" sz="2800" b="1" dirty="0" err="1" smtClean="0">
                <a:latin typeface="Calibri" pitchFamily="34" charset="0"/>
              </a:rPr>
              <a:t>Latar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Belakang</a:t>
            </a:r>
            <a:endParaRPr lang="en-US" sz="2800" b="1" dirty="0" smtClean="0">
              <a:latin typeface="Calibri" pitchFamily="34" charset="0"/>
            </a:endParaRPr>
          </a:p>
          <a:p>
            <a:pPr marL="0" indent="0" algn="l">
              <a:buNone/>
            </a:pPr>
            <a:r>
              <a:rPr lang="en-US" sz="2800" b="1" dirty="0" smtClean="0">
                <a:latin typeface="Calibri" pitchFamily="34" charset="0"/>
              </a:rPr>
              <a:t>1.2. </a:t>
            </a:r>
            <a:r>
              <a:rPr lang="en-US" sz="2800" b="1" dirty="0" err="1" smtClean="0">
                <a:latin typeface="Calibri" pitchFamily="34" charset="0"/>
              </a:rPr>
              <a:t>Rumusan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Masalah</a:t>
            </a:r>
            <a:endParaRPr lang="en-US" sz="2800" b="1" dirty="0" smtClean="0">
              <a:latin typeface="Calibri" pitchFamily="34" charset="0"/>
            </a:endParaRPr>
          </a:p>
          <a:p>
            <a:pPr marL="0" indent="0" algn="l">
              <a:buNone/>
            </a:pPr>
            <a:r>
              <a:rPr lang="en-US" sz="2800" b="1" dirty="0" smtClean="0">
                <a:latin typeface="Calibri" pitchFamily="34" charset="0"/>
              </a:rPr>
              <a:t>1.3. </a:t>
            </a:r>
            <a:r>
              <a:rPr lang="en-US" sz="2800" b="1" dirty="0" err="1" smtClean="0">
                <a:latin typeface="Calibri" pitchFamily="34" charset="0"/>
              </a:rPr>
              <a:t>Batasan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Masalah</a:t>
            </a:r>
            <a:endParaRPr lang="en-US" sz="2800" b="1" dirty="0" smtClean="0">
              <a:latin typeface="Calibri" pitchFamily="34" charset="0"/>
            </a:endParaRPr>
          </a:p>
          <a:p>
            <a:pPr marL="0" indent="0" algn="l">
              <a:buNone/>
            </a:pPr>
            <a:r>
              <a:rPr lang="en-US" sz="2800" b="1" dirty="0" smtClean="0">
                <a:latin typeface="Calibri" pitchFamily="34" charset="0"/>
              </a:rPr>
              <a:t>1.4. </a:t>
            </a:r>
            <a:r>
              <a:rPr lang="en-US" sz="2800" b="1" dirty="0" err="1" smtClean="0">
                <a:latin typeface="Calibri" pitchFamily="34" charset="0"/>
              </a:rPr>
              <a:t>Tujuan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Tugas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Akhir</a:t>
            </a:r>
            <a:r>
              <a:rPr lang="en-US" sz="2800" b="1" dirty="0" smtClean="0">
                <a:latin typeface="Calibri" pitchFamily="34" charset="0"/>
              </a:rPr>
              <a:t>/</a:t>
            </a:r>
            <a:r>
              <a:rPr lang="en-US" sz="2800" b="1" dirty="0" err="1" smtClean="0">
                <a:latin typeface="Calibri" pitchFamily="34" charset="0"/>
              </a:rPr>
              <a:t>Skripsi</a:t>
            </a:r>
            <a:endParaRPr lang="en-US" sz="2800" b="1" dirty="0" smtClean="0">
              <a:latin typeface="Calibri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err="1" smtClean="0">
                <a:latin typeface="Calibri" pitchFamily="34" charset="0"/>
              </a:rPr>
              <a:t>Harus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menjawab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Rumusan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Masalah</a:t>
            </a:r>
            <a:endParaRPr lang="en-US" sz="2400" b="1" dirty="0" smtClean="0">
              <a:latin typeface="Calibri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err="1" smtClean="0">
                <a:latin typeface="Calibri" pitchFamily="34" charset="0"/>
              </a:rPr>
              <a:t>Dalam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bentuk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Pernyataan</a:t>
            </a:r>
            <a:endParaRPr lang="en-US" sz="2400" b="1" dirty="0" smtClean="0">
              <a:latin typeface="Calibri" pitchFamily="34" charset="0"/>
            </a:endParaRPr>
          </a:p>
          <a:p>
            <a:pPr marL="0" indent="0" algn="l">
              <a:buNone/>
            </a:pP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7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pitchFamily="34" charset="0"/>
              </a:rPr>
              <a:t>Pendahuluan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800" b="1" dirty="0" smtClean="0">
                <a:latin typeface="Calibri" pitchFamily="34" charset="0"/>
              </a:rPr>
              <a:t>1.1. </a:t>
            </a:r>
            <a:r>
              <a:rPr lang="en-US" sz="2800" b="1" dirty="0" err="1" smtClean="0">
                <a:latin typeface="Calibri" pitchFamily="34" charset="0"/>
              </a:rPr>
              <a:t>Latar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Belakang</a:t>
            </a:r>
            <a:endParaRPr lang="en-US" sz="2800" b="1" dirty="0" smtClean="0">
              <a:latin typeface="Calibri" pitchFamily="34" charset="0"/>
            </a:endParaRPr>
          </a:p>
          <a:p>
            <a:pPr marL="0" indent="0" algn="l">
              <a:buNone/>
            </a:pPr>
            <a:r>
              <a:rPr lang="en-US" sz="2800" b="1" dirty="0" smtClean="0">
                <a:latin typeface="Calibri" pitchFamily="34" charset="0"/>
              </a:rPr>
              <a:t>1.2. </a:t>
            </a:r>
            <a:r>
              <a:rPr lang="en-US" sz="2800" b="1" dirty="0" err="1" smtClean="0">
                <a:latin typeface="Calibri" pitchFamily="34" charset="0"/>
              </a:rPr>
              <a:t>Rumusan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Masalah</a:t>
            </a:r>
            <a:endParaRPr lang="en-US" sz="2800" b="1" dirty="0" smtClean="0">
              <a:latin typeface="Calibri" pitchFamily="34" charset="0"/>
            </a:endParaRPr>
          </a:p>
          <a:p>
            <a:pPr marL="0" indent="0" algn="l">
              <a:buNone/>
            </a:pPr>
            <a:r>
              <a:rPr lang="en-US" sz="2800" b="1" dirty="0" smtClean="0">
                <a:latin typeface="Calibri" pitchFamily="34" charset="0"/>
              </a:rPr>
              <a:t>1.3. </a:t>
            </a:r>
            <a:r>
              <a:rPr lang="en-US" sz="2800" b="1" dirty="0" err="1" smtClean="0">
                <a:latin typeface="Calibri" pitchFamily="34" charset="0"/>
              </a:rPr>
              <a:t>Batasan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Masalah</a:t>
            </a:r>
            <a:endParaRPr lang="en-US" sz="2800" b="1" dirty="0" smtClean="0">
              <a:latin typeface="Calibri" pitchFamily="34" charset="0"/>
            </a:endParaRPr>
          </a:p>
          <a:p>
            <a:pPr marL="0" indent="0" algn="l">
              <a:buNone/>
            </a:pPr>
            <a:r>
              <a:rPr lang="en-US" sz="2800" b="1" dirty="0" smtClean="0">
                <a:latin typeface="Calibri" pitchFamily="34" charset="0"/>
              </a:rPr>
              <a:t>1.4. </a:t>
            </a:r>
            <a:r>
              <a:rPr lang="en-US" sz="2800" b="1" dirty="0" err="1" smtClean="0">
                <a:latin typeface="Calibri" pitchFamily="34" charset="0"/>
              </a:rPr>
              <a:t>Tujuan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Tugas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Akhir</a:t>
            </a:r>
            <a:r>
              <a:rPr lang="en-US" sz="2800" b="1" dirty="0" smtClean="0">
                <a:latin typeface="Calibri" pitchFamily="34" charset="0"/>
              </a:rPr>
              <a:t>/</a:t>
            </a:r>
            <a:r>
              <a:rPr lang="en-US" sz="2800" b="1" dirty="0" err="1" smtClean="0">
                <a:latin typeface="Calibri" pitchFamily="34" charset="0"/>
              </a:rPr>
              <a:t>Skripsi</a:t>
            </a:r>
            <a:endParaRPr lang="en-US" sz="2800" b="1" dirty="0" smtClean="0">
              <a:latin typeface="Calibri" pitchFamily="34" charset="0"/>
            </a:endParaRPr>
          </a:p>
          <a:p>
            <a:pPr marL="0" indent="0" algn="l">
              <a:buNone/>
            </a:pPr>
            <a:r>
              <a:rPr lang="en-US" sz="2800" b="1" dirty="0" smtClean="0">
                <a:latin typeface="Calibri" pitchFamily="34" charset="0"/>
              </a:rPr>
              <a:t>1.5. </a:t>
            </a:r>
            <a:r>
              <a:rPr lang="en-US" sz="2800" b="1" dirty="0" err="1" smtClean="0">
                <a:latin typeface="Calibri" pitchFamily="34" charset="0"/>
              </a:rPr>
              <a:t>Metode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Pengumpulan</a:t>
            </a:r>
            <a:r>
              <a:rPr lang="en-US" sz="2800" b="1" dirty="0" smtClean="0">
                <a:latin typeface="Calibri" pitchFamily="34" charset="0"/>
              </a:rPr>
              <a:t>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b="1" dirty="0">
                <a:latin typeface="Calibri" pitchFamily="34" charset="0"/>
              </a:rPr>
              <a:t>Menjelaskan cara pengumpulan </a:t>
            </a:r>
            <a:r>
              <a:rPr lang="id-ID" b="1" dirty="0" smtClean="0">
                <a:latin typeface="Calibri" pitchFamily="34" charset="0"/>
              </a:rPr>
              <a:t>data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id-ID" b="1" dirty="0" smtClean="0">
                <a:latin typeface="Calibri" pitchFamily="34" charset="0"/>
              </a:rPr>
              <a:t>yang </a:t>
            </a:r>
            <a:r>
              <a:rPr lang="id-ID" b="1" dirty="0">
                <a:latin typeface="Calibri" pitchFamily="34" charset="0"/>
              </a:rPr>
              <a:t>dilakukan </a:t>
            </a:r>
            <a:r>
              <a:rPr lang="en-US" b="1" dirty="0" smtClean="0">
                <a:latin typeface="Calibri" pitchFamily="34" charset="0"/>
              </a:rPr>
              <a:t>(</a:t>
            </a:r>
            <a:r>
              <a:rPr lang="id-ID" b="1" dirty="0" smtClean="0">
                <a:latin typeface="Calibri" pitchFamily="34" charset="0"/>
              </a:rPr>
              <a:t>pengamatan </a:t>
            </a:r>
            <a:r>
              <a:rPr lang="id-ID" b="1" dirty="0">
                <a:latin typeface="Calibri" pitchFamily="34" charset="0"/>
              </a:rPr>
              <a:t>dan dokumentasi </a:t>
            </a:r>
            <a:r>
              <a:rPr lang="id-ID" b="1" dirty="0" smtClean="0">
                <a:latin typeface="Calibri" pitchFamily="34" charset="0"/>
              </a:rPr>
              <a:t>lapangan</a:t>
            </a:r>
            <a:r>
              <a:rPr lang="en-US" b="1" dirty="0" smtClean="0">
                <a:latin typeface="Calibri" pitchFamily="34" charset="0"/>
              </a:rPr>
              <a:t>, </a:t>
            </a:r>
            <a:r>
              <a:rPr lang="en-US" b="1" dirty="0" err="1" smtClean="0">
                <a:latin typeface="Calibri" pitchFamily="34" charset="0"/>
              </a:rPr>
              <a:t>contoh</a:t>
            </a:r>
            <a:r>
              <a:rPr lang="en-US" b="1" dirty="0" smtClean="0">
                <a:latin typeface="Calibri" pitchFamily="34" charset="0"/>
              </a:rPr>
              <a:t>: </a:t>
            </a:r>
            <a:r>
              <a:rPr lang="id-ID" b="1" dirty="0" smtClean="0">
                <a:latin typeface="Calibri" pitchFamily="34" charset="0"/>
              </a:rPr>
              <a:t> foto</a:t>
            </a:r>
            <a:r>
              <a:rPr lang="id-ID" b="1" dirty="0">
                <a:latin typeface="Calibri" pitchFamily="34" charset="0"/>
              </a:rPr>
              <a:t>, sketsa </a:t>
            </a:r>
            <a:r>
              <a:rPr lang="id-ID" b="1" dirty="0" smtClean="0">
                <a:latin typeface="Calibri" pitchFamily="34" charset="0"/>
              </a:rPr>
              <a:t>keadaan</a:t>
            </a:r>
            <a:r>
              <a:rPr lang="en-US" b="1" dirty="0" smtClean="0">
                <a:latin typeface="Calibri" pitchFamily="34" charset="0"/>
              </a:rPr>
              <a:t>, </a:t>
            </a:r>
            <a:r>
              <a:rPr lang="en-US" b="1" dirty="0" err="1" smtClean="0">
                <a:latin typeface="Calibri" pitchFamily="34" charset="0"/>
              </a:rPr>
              <a:t>laporan</a:t>
            </a:r>
            <a:r>
              <a:rPr lang="en-US" b="1" dirty="0" smtClean="0">
                <a:latin typeface="Calibri" pitchFamily="34" charset="0"/>
              </a:rPr>
              <a:t>/</a:t>
            </a:r>
            <a:r>
              <a:rPr lang="en-US" b="1" dirty="0" err="1" smtClean="0">
                <a:latin typeface="Calibri" pitchFamily="34" charset="0"/>
              </a:rPr>
              <a:t>catatan</a:t>
            </a:r>
            <a:r>
              <a:rPr lang="en-US" b="1" dirty="0" smtClean="0">
                <a:latin typeface="Calibri" pitchFamily="34" charset="0"/>
              </a:rPr>
              <a:t> di </a:t>
            </a:r>
            <a:r>
              <a:rPr lang="en-US" b="1" dirty="0" err="1" smtClean="0">
                <a:latin typeface="Calibri" pitchFamily="34" charset="0"/>
              </a:rPr>
              <a:t>lapangan</a:t>
            </a:r>
            <a:r>
              <a:rPr lang="en-US" b="1" dirty="0" smtClean="0">
                <a:latin typeface="Calibri" pitchFamily="34" charset="0"/>
              </a:rPr>
              <a:t>, </a:t>
            </a:r>
            <a:r>
              <a:rPr lang="en-US" b="1" dirty="0" err="1" smtClean="0">
                <a:latin typeface="Calibri" pitchFamily="34" charset="0"/>
              </a:rPr>
              <a:t>studi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pustaka</a:t>
            </a:r>
            <a:r>
              <a:rPr lang="en-US" b="1" dirty="0" smtClean="0">
                <a:latin typeface="Calibri" pitchFamily="34" charset="0"/>
              </a:rPr>
              <a:t>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err="1" smtClean="0">
                <a:latin typeface="Calibri" pitchFamily="34" charset="0"/>
              </a:rPr>
              <a:t>Contoh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cara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pengumpulan</a:t>
            </a:r>
            <a:r>
              <a:rPr lang="en-US" b="1" dirty="0" smtClean="0">
                <a:latin typeface="Calibri" pitchFamily="34" charset="0"/>
              </a:rPr>
              <a:t> data:</a:t>
            </a:r>
            <a:r>
              <a:rPr lang="id-ID" b="1" dirty="0" smtClean="0">
                <a:latin typeface="Calibri" pitchFamily="34" charset="0"/>
              </a:rPr>
              <a:t> </a:t>
            </a:r>
            <a:r>
              <a:rPr lang="id-ID" b="1" dirty="0">
                <a:latin typeface="Calibri" pitchFamily="34" charset="0"/>
              </a:rPr>
              <a:t>wawancara dengan narasumber </a:t>
            </a:r>
            <a:r>
              <a:rPr lang="id-ID" b="1" dirty="0" smtClean="0">
                <a:latin typeface="Calibri" pitchFamily="34" charset="0"/>
              </a:rPr>
              <a:t>terkait</a:t>
            </a:r>
            <a:r>
              <a:rPr lang="en-US" b="1" dirty="0" smtClean="0">
                <a:latin typeface="Calibri" pitchFamily="34" charset="0"/>
              </a:rPr>
              <a:t>, survey, </a:t>
            </a:r>
            <a:r>
              <a:rPr lang="en-US" b="1" dirty="0" err="1" smtClean="0">
                <a:latin typeface="Calibri" pitchFamily="34" charset="0"/>
              </a:rPr>
              <a:t>dsb</a:t>
            </a:r>
            <a:r>
              <a:rPr lang="id-ID" b="1" dirty="0" smtClean="0">
                <a:latin typeface="Calibri" pitchFamily="34" charset="0"/>
              </a:rPr>
              <a:t>.</a:t>
            </a: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Timeline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Berisi</a:t>
            </a:r>
            <a:r>
              <a:rPr lang="en-US" b="1" dirty="0" smtClean="0"/>
              <a:t> </a:t>
            </a:r>
            <a:r>
              <a:rPr lang="en-US" b="1" dirty="0" err="1" smtClean="0"/>
              <a:t>tabel</a:t>
            </a:r>
            <a:r>
              <a:rPr lang="en-US" b="1" dirty="0" smtClean="0"/>
              <a:t> </a:t>
            </a:r>
            <a:r>
              <a:rPr lang="en-US" b="1" dirty="0" err="1" smtClean="0"/>
              <a:t>rencana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date line: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/>
              <a:t>Perencanaan</a:t>
            </a:r>
            <a:r>
              <a:rPr lang="en-US" b="1" dirty="0" smtClean="0"/>
              <a:t> </a:t>
            </a:r>
            <a:r>
              <a:rPr lang="en-US" b="1" dirty="0" err="1" smtClean="0"/>
              <a:t>awal</a:t>
            </a:r>
            <a:r>
              <a:rPr lang="en-US" b="1" dirty="0" smtClean="0"/>
              <a:t>/</a:t>
            </a:r>
            <a:r>
              <a:rPr lang="en-US" b="1" dirty="0" err="1" smtClean="0"/>
              <a:t>Praproduksi</a:t>
            </a:r>
            <a:r>
              <a:rPr lang="en-US" b="1" dirty="0" smtClean="0"/>
              <a:t>/</a:t>
            </a:r>
            <a:r>
              <a:rPr lang="en-US" b="1" dirty="0" err="1" smtClean="0"/>
              <a:t>Penelitian</a:t>
            </a:r>
            <a:r>
              <a:rPr lang="en-US" b="1" dirty="0" smtClean="0"/>
              <a:t> </a:t>
            </a:r>
            <a:r>
              <a:rPr lang="en-US" b="1" dirty="0" err="1" smtClean="0"/>
              <a:t>awal</a:t>
            </a:r>
            <a:endParaRPr lang="en-US" b="1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/>
              <a:t>Tahapan</a:t>
            </a:r>
            <a:r>
              <a:rPr lang="en-US" b="1" dirty="0" smtClean="0"/>
              <a:t> </a:t>
            </a:r>
            <a:r>
              <a:rPr lang="en-US" b="1" dirty="0" err="1" smtClean="0"/>
              <a:t>produksi</a:t>
            </a:r>
            <a:endParaRPr lang="en-US" b="1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/>
              <a:t>Pascaproduksi</a:t>
            </a:r>
            <a:r>
              <a:rPr lang="en-US" b="1" dirty="0" smtClean="0"/>
              <a:t>/finishing </a:t>
            </a:r>
          </a:p>
          <a:p>
            <a:pPr algn="l"/>
            <a:endParaRPr lang="en-US" b="1" dirty="0" smtClean="0"/>
          </a:p>
          <a:p>
            <a:pPr marL="514350" indent="-514350" algn="l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091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alibri" pitchFamily="34" charset="0"/>
              </a:rPr>
              <a:t>Referensi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01638" indent="-401638" algn="l">
              <a:buNone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Jasimah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, C. W. (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n.d.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). </a:t>
            </a:r>
            <a:r>
              <a:rPr lang="en-US" i="1" dirty="0" smtClean="0">
                <a:solidFill>
                  <a:schemeClr val="tx1"/>
                </a:solidFill>
                <a:latin typeface="Calibri" pitchFamily="34" charset="0"/>
              </a:rPr>
              <a:t>Difference Between Research &amp; Research Proposal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[PowerPoint slides].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Didapat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http://www.slideshare.net/fazdperfectionistaonboard/difference-between-research-proposal-research</a:t>
            </a:r>
          </a:p>
          <a:p>
            <a:pPr marL="401638" indent="-401638" algn="l">
              <a:buNone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Goolkasian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, P. </a:t>
            </a:r>
            <a:r>
              <a:rPr lang="en-US" i="1" dirty="0" smtClean="0">
                <a:solidFill>
                  <a:schemeClr val="tx1"/>
                </a:solidFill>
                <a:latin typeface="Calibri" pitchFamily="34" charset="0"/>
              </a:rPr>
              <a:t>Outline for Research Reports and Proposals Using </a:t>
            </a:r>
            <a:r>
              <a:rPr lang="en-US" i="1" dirty="0" err="1" smtClean="0">
                <a:solidFill>
                  <a:schemeClr val="tx1"/>
                </a:solidFill>
                <a:latin typeface="Calibri" pitchFamily="34" charset="0"/>
              </a:rPr>
              <a:t>Apastyle</a:t>
            </a:r>
            <a:r>
              <a:rPr lang="en-US" i="1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[PDF document].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Didapat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Lecture Notes Online Web site: www.psych.uncc.edu/pagoolka/writingAPA.pdf</a:t>
            </a:r>
            <a:endParaRPr lang="en-US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01638" indent="-401638" algn="l">
              <a:buNone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LATIHAN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Calibri" pitchFamily="34" charset="0"/>
              </a:rPr>
              <a:t>Brainstorming </a:t>
            </a: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</a:rPr>
              <a:t>topik</a:t>
            </a:r>
            <a:r>
              <a:rPr lang="en-US" sz="4400" b="1" dirty="0">
                <a:solidFill>
                  <a:schemeClr val="tx1"/>
                </a:solidFill>
                <a:latin typeface="Calibri" pitchFamily="34" charset="0"/>
              </a:rPr>
              <a:t> TA/</a:t>
            </a: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</a:rPr>
              <a:t>Skripsi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PAPER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b="1" dirty="0" err="1" smtClean="0"/>
              <a:t>Merupakan</a:t>
            </a:r>
            <a:r>
              <a:rPr lang="en-US" b="1" dirty="0" smtClean="0"/>
              <a:t> </a:t>
            </a:r>
            <a:r>
              <a:rPr lang="en-US" b="1" dirty="0" err="1" smtClean="0"/>
              <a:t>tugas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melatih</a:t>
            </a:r>
            <a:r>
              <a:rPr lang="en-US" b="1" dirty="0" smtClean="0"/>
              <a:t> </a:t>
            </a:r>
            <a:r>
              <a:rPr lang="en-US" b="1" dirty="0" err="1" smtClean="0"/>
              <a:t>kemampuan</a:t>
            </a:r>
            <a:r>
              <a:rPr lang="en-US" b="1" dirty="0" smtClean="0"/>
              <a:t> </a:t>
            </a:r>
            <a:r>
              <a:rPr lang="en-US" b="1" dirty="0" err="1" smtClean="0"/>
              <a:t>mahasiswa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tulisan</a:t>
            </a:r>
            <a:r>
              <a:rPr lang="en-US" b="1" dirty="0" smtClean="0"/>
              <a:t> </a:t>
            </a:r>
            <a:r>
              <a:rPr lang="en-US" b="1" dirty="0" err="1" smtClean="0"/>
              <a:t>akademik</a:t>
            </a:r>
            <a:endParaRPr lang="en-US" b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b="1" dirty="0" smtClean="0"/>
              <a:t>Paper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dikumpulkan</a:t>
            </a:r>
            <a:r>
              <a:rPr lang="en-US" b="1" dirty="0" smtClean="0"/>
              <a:t> di </a:t>
            </a:r>
            <a:r>
              <a:rPr lang="en-US" b="1" dirty="0" err="1" smtClean="0"/>
              <a:t>pertemuan</a:t>
            </a:r>
            <a:r>
              <a:rPr lang="en-US" b="1" dirty="0" smtClean="0"/>
              <a:t> </a:t>
            </a:r>
            <a:r>
              <a:rPr lang="en-US" b="1" dirty="0" err="1" smtClean="0"/>
              <a:t>minggu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11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b="1" dirty="0"/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156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PAPER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b="1" dirty="0" err="1" smtClean="0"/>
              <a:t>Topik</a:t>
            </a:r>
            <a:r>
              <a:rPr lang="en-US" b="1" dirty="0" smtClean="0"/>
              <a:t> paper </a:t>
            </a:r>
            <a:r>
              <a:rPr lang="en-US" b="1" dirty="0" err="1" smtClean="0"/>
              <a:t>dibangun</a:t>
            </a:r>
            <a:r>
              <a:rPr lang="en-US" b="1" dirty="0" smtClean="0"/>
              <a:t> </a:t>
            </a:r>
            <a:r>
              <a:rPr lang="en-US" b="1" dirty="0" err="1" smtClean="0"/>
              <a:t>berdasarkan</a:t>
            </a:r>
            <a:r>
              <a:rPr lang="en-US" b="1" dirty="0" smtClean="0"/>
              <a:t> </a:t>
            </a:r>
            <a:r>
              <a:rPr lang="en-US" b="1" dirty="0" err="1" smtClean="0"/>
              <a:t>topik</a:t>
            </a:r>
            <a:r>
              <a:rPr lang="en-US" b="1" dirty="0" smtClean="0"/>
              <a:t> TA/</a:t>
            </a:r>
            <a:r>
              <a:rPr lang="en-US" b="1" dirty="0" err="1" smtClean="0"/>
              <a:t>Skripsi</a:t>
            </a:r>
            <a:r>
              <a:rPr lang="en-US" b="1" dirty="0" smtClean="0"/>
              <a:t> yang </a:t>
            </a:r>
            <a:r>
              <a:rPr lang="en-US" b="1" dirty="0" err="1" smtClean="0"/>
              <a:t>tersedia</a:t>
            </a:r>
            <a:endParaRPr lang="en-US" b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juga</a:t>
            </a:r>
            <a:r>
              <a:rPr lang="en-US" b="1" dirty="0" smtClean="0"/>
              <a:t> </a:t>
            </a:r>
            <a:r>
              <a:rPr lang="en-US" b="1" dirty="0" err="1" smtClean="0"/>
              <a:t>membangun</a:t>
            </a:r>
            <a:r>
              <a:rPr lang="en-US" b="1" dirty="0" smtClean="0"/>
              <a:t> </a:t>
            </a:r>
            <a:r>
              <a:rPr lang="en-US" b="1" dirty="0" err="1" smtClean="0"/>
              <a:t>topik</a:t>
            </a:r>
            <a:r>
              <a:rPr lang="en-US" b="1" dirty="0" smtClean="0"/>
              <a:t> </a:t>
            </a:r>
            <a:r>
              <a:rPr lang="en-US" b="1" dirty="0" err="1" smtClean="0"/>
              <a:t>berdasarkan</a:t>
            </a:r>
            <a:r>
              <a:rPr lang="en-US" b="1" dirty="0" smtClean="0"/>
              <a:t> </a:t>
            </a:r>
            <a:r>
              <a:rPr lang="en-US" b="1" dirty="0" err="1" smtClean="0"/>
              <a:t>masukan</a:t>
            </a:r>
            <a:r>
              <a:rPr lang="en-US" b="1" dirty="0" smtClean="0"/>
              <a:t> </a:t>
            </a:r>
            <a:r>
              <a:rPr lang="en-US" b="1" dirty="0" err="1" smtClean="0"/>
              <a:t>judul</a:t>
            </a:r>
            <a:r>
              <a:rPr lang="en-US" b="1" dirty="0" smtClean="0"/>
              <a:t> yang </a:t>
            </a:r>
            <a:r>
              <a:rPr lang="en-US" b="1" dirty="0" err="1" smtClean="0"/>
              <a:t>dikumpulkan</a:t>
            </a:r>
            <a:r>
              <a:rPr lang="en-US" b="1" dirty="0" smtClean="0"/>
              <a:t> di </a:t>
            </a:r>
            <a:r>
              <a:rPr lang="en-US" b="1" dirty="0" err="1" smtClean="0"/>
              <a:t>pertemuan</a:t>
            </a:r>
            <a:r>
              <a:rPr lang="en-US" b="1" dirty="0" smtClean="0"/>
              <a:t> 3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b="1" dirty="0"/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210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b="1" dirty="0" err="1" smtClean="0"/>
              <a:t>Topik</a:t>
            </a:r>
            <a:r>
              <a:rPr lang="en-US" b="1" dirty="0" smtClean="0"/>
              <a:t> proposal </a:t>
            </a:r>
            <a:r>
              <a:rPr lang="en-US" b="1" dirty="0" err="1" smtClean="0"/>
              <a:t>dibangun</a:t>
            </a:r>
            <a:r>
              <a:rPr lang="en-US" b="1" dirty="0" smtClean="0"/>
              <a:t> </a:t>
            </a:r>
            <a:r>
              <a:rPr lang="en-US" b="1" dirty="0" err="1" smtClean="0"/>
              <a:t>berdasarkan</a:t>
            </a:r>
            <a:r>
              <a:rPr lang="en-US" b="1" dirty="0" smtClean="0"/>
              <a:t> </a:t>
            </a:r>
            <a:r>
              <a:rPr lang="en-US" b="1" dirty="0" err="1" smtClean="0"/>
              <a:t>judul</a:t>
            </a:r>
            <a:r>
              <a:rPr lang="en-US" b="1" dirty="0" smtClean="0"/>
              <a:t> yang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 smtClean="0"/>
              <a:t>disetujui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Pembimbing</a:t>
            </a:r>
            <a:r>
              <a:rPr lang="en-US" b="1" dirty="0" smtClean="0"/>
              <a:t> </a:t>
            </a:r>
            <a:r>
              <a:rPr lang="en-US" b="1" dirty="0" err="1" smtClean="0"/>
              <a:t>Akademik</a:t>
            </a:r>
            <a:r>
              <a:rPr lang="en-US" b="1" dirty="0" smtClean="0"/>
              <a:t> 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b="1" dirty="0" err="1" smtClean="0"/>
              <a:t>Opsi</a:t>
            </a:r>
            <a:r>
              <a:rPr lang="en-US" b="1" dirty="0" smtClean="0"/>
              <a:t> </a:t>
            </a:r>
            <a:r>
              <a:rPr lang="en-US" b="1" dirty="0" err="1" smtClean="0"/>
              <a:t>judul</a:t>
            </a:r>
            <a:r>
              <a:rPr lang="en-US" b="1" dirty="0" smtClean="0"/>
              <a:t> </a:t>
            </a:r>
            <a:r>
              <a:rPr lang="en-US" b="1" err="1" smtClean="0"/>
              <a:t>dikumpulkan</a:t>
            </a:r>
            <a:r>
              <a:rPr lang="en-US" b="1" smtClean="0"/>
              <a:t> </a:t>
            </a:r>
            <a:r>
              <a:rPr lang="en-US" b="1" smtClean="0"/>
              <a:t>akan </a:t>
            </a:r>
            <a:r>
              <a:rPr lang="en-US" b="1" dirty="0" err="1" smtClean="0"/>
              <a:t>diserahkan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err="1" smtClean="0"/>
              <a:t>Koordinator</a:t>
            </a:r>
            <a:r>
              <a:rPr lang="en-US" b="1" smtClean="0"/>
              <a:t> </a:t>
            </a:r>
            <a:r>
              <a:rPr lang="en-US" b="1" smtClean="0"/>
              <a:t>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50185"/>
            <a:ext cx="7772400" cy="17930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PERBEDAAN STRUKTUR ISI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PAPER, PROPOSAL </a:t>
            </a:r>
            <a:r>
              <a:rPr lang="en-US" b="1" dirty="0" err="1" smtClean="0">
                <a:solidFill>
                  <a:schemeClr val="tx1"/>
                </a:solidFill>
              </a:rPr>
              <a:t>vs</a:t>
            </a:r>
            <a:r>
              <a:rPr lang="en-US" b="1" dirty="0" smtClean="0">
                <a:solidFill>
                  <a:schemeClr val="tx1"/>
                </a:solidFill>
              </a:rPr>
              <a:t> LAPORAN*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2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917808"/>
              </p:ext>
            </p:extLst>
          </p:nvPr>
        </p:nvGraphicFramePr>
        <p:xfrm>
          <a:off x="152400" y="76200"/>
          <a:ext cx="883920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PAPER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PROPOSAL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LAPORAN*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JUDUL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JUDUL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JUDUL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b="1" smtClean="0"/>
                        <a:t>ABSTRAK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ABSTRAK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ABSTRAK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BAB I PENDAHULUAN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BAB I PENDAHULUAN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BAB I PENDAHULUAN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BAB II </a:t>
                      </a:r>
                      <a:br>
                        <a:rPr lang="en-US" sz="2400" b="1" dirty="0" smtClean="0"/>
                      </a:br>
                      <a:r>
                        <a:rPr lang="en-US" sz="2400" b="1" dirty="0" smtClean="0"/>
                        <a:t>TINJAUAN PUSTAKA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BAB II </a:t>
                      </a:r>
                      <a:br>
                        <a:rPr lang="en-US" sz="2400" b="1" dirty="0" smtClean="0"/>
                      </a:br>
                      <a:r>
                        <a:rPr lang="en-US" sz="2400" b="1" dirty="0" smtClean="0"/>
                        <a:t>TINJAUAN PUSTAKA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BAB II </a:t>
                      </a:r>
                      <a:br>
                        <a:rPr lang="en-US" sz="2400" b="1" dirty="0" smtClean="0"/>
                      </a:br>
                      <a:r>
                        <a:rPr lang="en-US" sz="2400" b="1" dirty="0" smtClean="0"/>
                        <a:t>TINJAUAN PUSTAKA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BAB III PEMBAHASAN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DAFTAR PUSTAKA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BAB III METODOLOGI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DAFTAR PUSTAKA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BAB IV </a:t>
                      </a:r>
                      <a:br>
                        <a:rPr lang="en-US" sz="2400" b="1" dirty="0" smtClean="0"/>
                      </a:br>
                      <a:r>
                        <a:rPr lang="en-US" sz="2400" b="1" dirty="0" smtClean="0"/>
                        <a:t>ANALISA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BAB V </a:t>
                      </a:r>
                      <a:br>
                        <a:rPr lang="en-US" sz="2400" b="1" dirty="0" smtClean="0"/>
                      </a:br>
                      <a:r>
                        <a:rPr lang="en-US" sz="2400" b="1" dirty="0" smtClean="0"/>
                        <a:t>PENUTUP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DAFTAR PUSTAKA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16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Bab II </a:t>
            </a:r>
            <a:r>
              <a:rPr lang="en-US" b="1" err="1" smtClean="0"/>
              <a:t>Tinjauan</a:t>
            </a:r>
            <a:r>
              <a:rPr lang="en-US" b="1" smtClean="0"/>
              <a:t> </a:t>
            </a:r>
            <a:r>
              <a:rPr lang="en-US" b="1" smtClean="0"/>
              <a:t>Pustaka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Untuk</a:t>
            </a:r>
            <a:r>
              <a:rPr lang="en-US" b="1" dirty="0" smtClean="0"/>
              <a:t> PAPER, PROPOSAL </a:t>
            </a:r>
            <a:r>
              <a:rPr lang="en-US" b="1" dirty="0" err="1" smtClean="0"/>
              <a:t>maupun</a:t>
            </a:r>
            <a:r>
              <a:rPr lang="en-US" b="1" dirty="0" smtClean="0"/>
              <a:t> LAPORAN, </a:t>
            </a:r>
            <a:r>
              <a:rPr lang="en-US" b="1" dirty="0" err="1" smtClean="0"/>
              <a:t>isi</a:t>
            </a:r>
            <a:r>
              <a:rPr lang="en-US" b="1" dirty="0" smtClean="0"/>
              <a:t> BAB II TINJAUAN PUSTAKA </a:t>
            </a:r>
            <a:r>
              <a:rPr lang="en-US" b="1" dirty="0" err="1" smtClean="0"/>
              <a:t>merupakan</a:t>
            </a:r>
            <a:r>
              <a:rPr lang="en-US" b="1" dirty="0" smtClean="0"/>
              <a:t> </a:t>
            </a:r>
            <a:r>
              <a:rPr lang="en-US" b="1" dirty="0" err="1" smtClean="0"/>
              <a:t>teori</a:t>
            </a:r>
            <a:r>
              <a:rPr lang="en-US" b="1" dirty="0" smtClean="0"/>
              <a:t> </a:t>
            </a:r>
            <a:r>
              <a:rPr lang="en-US" b="1" dirty="0" err="1" smtClean="0"/>
              <a:t>inti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melandasi</a:t>
            </a:r>
            <a:r>
              <a:rPr lang="en-US" b="1" dirty="0" smtClean="0"/>
              <a:t> </a:t>
            </a:r>
            <a:r>
              <a:rPr lang="en-US" b="1" dirty="0" err="1" smtClean="0"/>
              <a:t>rencana</a:t>
            </a:r>
            <a:r>
              <a:rPr lang="en-US" b="1" dirty="0" smtClean="0"/>
              <a:t>/</a:t>
            </a:r>
            <a:r>
              <a:rPr lang="en-US" b="1" dirty="0" err="1" smtClean="0"/>
              <a:t>rancangan</a:t>
            </a:r>
            <a:r>
              <a:rPr lang="en-US" b="1" dirty="0" smtClean="0"/>
              <a:t> </a:t>
            </a:r>
            <a:r>
              <a:rPr lang="en-US" b="1" dirty="0" err="1" smtClean="0"/>
              <a:t>proyek</a:t>
            </a:r>
            <a:r>
              <a:rPr lang="en-US" b="1" dirty="0" smtClean="0"/>
              <a:t> </a:t>
            </a:r>
            <a:r>
              <a:rPr lang="en-US" b="1" dirty="0" err="1" smtClean="0"/>
              <a:t>Tugas</a:t>
            </a:r>
            <a:r>
              <a:rPr lang="en-US" b="1" dirty="0" smtClean="0"/>
              <a:t> </a:t>
            </a:r>
            <a:r>
              <a:rPr lang="en-US" b="1" dirty="0" err="1" smtClean="0"/>
              <a:t>Akhir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72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Bab II </a:t>
            </a:r>
            <a:r>
              <a:rPr lang="en-US" b="1" dirty="0" err="1" smtClean="0"/>
              <a:t>Tinjauan</a:t>
            </a:r>
            <a:r>
              <a:rPr lang="en-US" b="1" dirty="0" smtClean="0"/>
              <a:t> </a:t>
            </a:r>
            <a:r>
              <a:rPr lang="en-US" b="1" dirty="0" err="1" smtClean="0"/>
              <a:t>Pustaka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/>
              <a:t>(</a:t>
            </a:r>
            <a:r>
              <a:rPr lang="en-US" sz="3600" b="1" dirty="0" err="1"/>
              <a:t>semua</a:t>
            </a:r>
            <a:r>
              <a:rPr lang="en-US" sz="3600" b="1" dirty="0"/>
              <a:t> </a:t>
            </a:r>
            <a:r>
              <a:rPr lang="en-US" sz="3600" b="1" dirty="0" err="1"/>
              <a:t>peminatan</a:t>
            </a:r>
            <a:r>
              <a:rPr lang="en-US" sz="3600" b="1" dirty="0"/>
              <a:t>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Untuk</a:t>
            </a:r>
            <a:r>
              <a:rPr lang="en-US" b="1" dirty="0" smtClean="0"/>
              <a:t> PAPER &amp; PROPOSAL: min 5 </a:t>
            </a:r>
            <a:r>
              <a:rPr lang="en-US" b="1" dirty="0" err="1" smtClean="0"/>
              <a:t>sumber</a:t>
            </a:r>
            <a:r>
              <a:rPr lang="en-US" b="1" dirty="0" smtClean="0"/>
              <a:t> (</a:t>
            </a:r>
            <a:r>
              <a:rPr lang="en-US" b="1" dirty="0" err="1" smtClean="0"/>
              <a:t>buku</a:t>
            </a:r>
            <a:r>
              <a:rPr lang="en-US" b="1" dirty="0" smtClean="0"/>
              <a:t>, e-book, &amp; </a:t>
            </a:r>
            <a:r>
              <a:rPr lang="en-US" b="1" dirty="0" err="1" smtClean="0"/>
              <a:t>jurnal</a:t>
            </a:r>
            <a:r>
              <a:rPr lang="en-US" b="1" dirty="0" smtClean="0"/>
              <a:t>)</a:t>
            </a:r>
          </a:p>
          <a:p>
            <a:r>
              <a:rPr lang="en-US" b="1" dirty="0" err="1" smtClean="0"/>
              <a:t>Untuk</a:t>
            </a:r>
            <a:r>
              <a:rPr lang="en-US" b="1" dirty="0" smtClean="0"/>
              <a:t> LAPORAN: min 10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buku</a:t>
            </a:r>
            <a:r>
              <a:rPr lang="en-US" b="1" dirty="0"/>
              <a:t>, e-book, &amp; </a:t>
            </a:r>
            <a:r>
              <a:rPr lang="en-US" b="1" dirty="0" err="1"/>
              <a:t>jurnal</a:t>
            </a:r>
            <a:r>
              <a:rPr lang="en-US" b="1" dirty="0" smtClean="0"/>
              <a:t>)</a:t>
            </a:r>
          </a:p>
          <a:p>
            <a:r>
              <a:rPr lang="en-US" b="1" dirty="0" err="1" smtClean="0"/>
              <a:t>Umur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max 10 </a:t>
            </a:r>
            <a:r>
              <a:rPr lang="en-US" b="1" dirty="0" err="1" smtClean="0"/>
              <a:t>tahun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belakang</a:t>
            </a:r>
            <a:r>
              <a:rPr lang="en-US" b="1" dirty="0" smtClean="0"/>
              <a:t> (</a:t>
            </a:r>
            <a:r>
              <a:rPr lang="en-US" b="1" dirty="0" err="1" smtClean="0"/>
              <a:t>kecuali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sumber-sumber</a:t>
            </a:r>
            <a:r>
              <a:rPr lang="en-US" b="1" dirty="0" smtClean="0"/>
              <a:t> fundamental)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51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Bab III </a:t>
            </a:r>
            <a:r>
              <a:rPr lang="en-US" b="1" dirty="0" err="1" smtClean="0"/>
              <a:t>Pembahasan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3600" b="1" dirty="0" smtClean="0"/>
              <a:t>(</a:t>
            </a:r>
            <a:r>
              <a:rPr lang="en-US" sz="3600" b="1" dirty="0" err="1" smtClean="0"/>
              <a:t>khusus</a:t>
            </a:r>
            <a:r>
              <a:rPr lang="en-US" sz="3600" b="1" dirty="0" smtClean="0"/>
              <a:t> PAPER)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Berisi</a:t>
            </a:r>
            <a:r>
              <a:rPr lang="en-US" b="1" dirty="0" smtClean="0"/>
              <a:t> </a:t>
            </a:r>
            <a:r>
              <a:rPr lang="en-US" b="1" dirty="0" err="1" smtClean="0"/>
              <a:t>garis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b="1" dirty="0" smtClean="0"/>
              <a:t> </a:t>
            </a:r>
            <a:r>
              <a:rPr lang="en-US" b="1" dirty="0" err="1" smtClean="0"/>
              <a:t>pembahasan</a:t>
            </a:r>
            <a:r>
              <a:rPr lang="en-US" b="1" dirty="0" smtClean="0"/>
              <a:t> </a:t>
            </a:r>
            <a:r>
              <a:rPr lang="en-US" b="1" dirty="0" err="1" smtClean="0"/>
              <a:t>metodologi</a:t>
            </a:r>
            <a:r>
              <a:rPr lang="en-US" b="1" dirty="0" smtClean="0"/>
              <a:t> yang </a:t>
            </a:r>
            <a:r>
              <a:rPr lang="en-US" b="1" dirty="0" err="1" smtClean="0"/>
              <a:t>dipakai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Apa</a:t>
            </a:r>
            <a:r>
              <a:rPr lang="en-US" b="1" dirty="0" smtClean="0"/>
              <a:t>? </a:t>
            </a:r>
            <a:r>
              <a:rPr lang="en-US" b="1" dirty="0" err="1" smtClean="0"/>
              <a:t>Mengapa</a:t>
            </a:r>
            <a:r>
              <a:rPr lang="en-US" b="1" dirty="0" smtClean="0"/>
              <a:t>? </a:t>
            </a:r>
            <a:r>
              <a:rPr lang="en-US" b="1" dirty="0" err="1" smtClean="0"/>
              <a:t>Bagaimana</a:t>
            </a:r>
            <a:r>
              <a:rPr lang="en-US" b="1" dirty="0" smtClean="0"/>
              <a:t>?</a:t>
            </a:r>
          </a:p>
          <a:p>
            <a:r>
              <a:rPr lang="en-US" b="1" dirty="0" err="1" smtClean="0"/>
              <a:t>Analisa</a:t>
            </a:r>
            <a:r>
              <a:rPr lang="en-US" b="1" dirty="0" smtClean="0"/>
              <a:t> </a:t>
            </a:r>
            <a:r>
              <a:rPr lang="en-US" b="1" dirty="0" err="1" smtClean="0"/>
              <a:t>aplikasi</a:t>
            </a:r>
            <a:r>
              <a:rPr lang="en-US" b="1" dirty="0" smtClean="0"/>
              <a:t> </a:t>
            </a:r>
            <a:r>
              <a:rPr lang="en-US" b="1" dirty="0" err="1" smtClean="0"/>
              <a:t>teori</a:t>
            </a:r>
            <a:r>
              <a:rPr lang="en-US" b="1" dirty="0" smtClean="0"/>
              <a:t> </a:t>
            </a:r>
            <a:r>
              <a:rPr lang="en-US" b="1" dirty="0" err="1" smtClean="0"/>
              <a:t>terhadap</a:t>
            </a:r>
            <a:r>
              <a:rPr lang="en-US" b="1" dirty="0" smtClean="0"/>
              <a:t> </a:t>
            </a:r>
            <a:r>
              <a:rPr lang="en-US" b="1" dirty="0" err="1" smtClean="0"/>
              <a:t>metode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endParaRPr lang="en-US" b="1" dirty="0" smtClean="0"/>
          </a:p>
          <a:p>
            <a:r>
              <a:rPr lang="en-US" b="1" dirty="0" err="1" smtClean="0"/>
              <a:t>Perkiraan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aplikasi</a:t>
            </a:r>
            <a:r>
              <a:rPr lang="en-US" b="1" dirty="0" smtClean="0"/>
              <a:t> (</a:t>
            </a:r>
            <a:r>
              <a:rPr lang="en-US" b="1" dirty="0" err="1" smtClean="0"/>
              <a:t>jawaban</a:t>
            </a:r>
            <a:r>
              <a:rPr lang="en-US" b="1" dirty="0" smtClean="0"/>
              <a:t> </a:t>
            </a:r>
            <a:r>
              <a:rPr lang="en-US" b="1" dirty="0" err="1" smtClean="0"/>
              <a:t>Rumusan</a:t>
            </a:r>
            <a:r>
              <a:rPr lang="en-US" b="1" dirty="0" smtClean="0"/>
              <a:t> </a:t>
            </a:r>
            <a:r>
              <a:rPr lang="en-US" b="1" dirty="0" err="1" smtClean="0"/>
              <a:t>Masalah</a:t>
            </a:r>
            <a:r>
              <a:rPr lang="en-US" b="1" dirty="0" smtClean="0"/>
              <a:t>)</a:t>
            </a:r>
          </a:p>
          <a:p>
            <a:r>
              <a:rPr lang="en-US" b="1" dirty="0" err="1" smtClean="0"/>
              <a:t>Kesimpulan</a:t>
            </a:r>
            <a:r>
              <a:rPr lang="en-US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16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180</Template>
  <TotalTime>5207</TotalTime>
  <Words>563</Words>
  <Application>Microsoft Office PowerPoint</Application>
  <PresentationFormat>On-screen Show (4:3)</PresentationFormat>
  <Paragraphs>111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180</vt:lpstr>
      <vt:lpstr>PAPER VS PROPOSAL</vt:lpstr>
      <vt:lpstr>PAPER</vt:lpstr>
      <vt:lpstr>PAPER</vt:lpstr>
      <vt:lpstr>PROPOSAL</vt:lpstr>
      <vt:lpstr>PERBEDAAN STRUKTUR ISI  PAPER, PROPOSAL vs LAPORAN*</vt:lpstr>
      <vt:lpstr>PowerPoint Presentation</vt:lpstr>
      <vt:lpstr>Bab II Tinjauan Pustaka</vt:lpstr>
      <vt:lpstr>Bab II Tinjauan Pustaka (semua peminatan)</vt:lpstr>
      <vt:lpstr>Bab III Pembahasan  (khusus PAPER)</vt:lpstr>
      <vt:lpstr>PERBEDAAN STRUKTUR ISI  BAB I PROPOSAL vs BAB I LAPORAN</vt:lpstr>
      <vt:lpstr>PowerPoint Presentation</vt:lpstr>
      <vt:lpstr>Pendahuluan</vt:lpstr>
      <vt:lpstr>Pendahuluan</vt:lpstr>
      <vt:lpstr>Pendahuluan</vt:lpstr>
      <vt:lpstr>Pendahuluan</vt:lpstr>
      <vt:lpstr>Pendahuluan</vt:lpstr>
      <vt:lpstr>Timeline </vt:lpstr>
      <vt:lpstr>Referensi</vt:lpstr>
      <vt:lpstr>LATIHAN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VS LAPORAN</dc:title>
  <dc:creator>Anita</dc:creator>
  <cp:lastModifiedBy>Desi Dwi Kristanto</cp:lastModifiedBy>
  <cp:revision>31</cp:revision>
  <cp:lastPrinted>2015-02-17T07:03:25Z</cp:lastPrinted>
  <dcterms:created xsi:type="dcterms:W3CDTF">2015-02-16T09:54:29Z</dcterms:created>
  <dcterms:modified xsi:type="dcterms:W3CDTF">2018-11-13T01:31:51Z</dcterms:modified>
</cp:coreProperties>
</file>