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65" r:id="rId3"/>
    <p:sldId id="266" r:id="rId4"/>
    <p:sldId id="287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9482328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7885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928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1457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24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977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1642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302838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654762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226002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709465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86516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51864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771679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881069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606739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878773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B658E64-B071-45FB-ABC8-9839BBE035EB}" type="datetimeFigureOut">
              <a:rPr lang="id-ID" smtClean="0"/>
              <a:t>10/04/2018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498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371601"/>
            <a:ext cx="7134784" cy="2352675"/>
          </a:xfrm>
        </p:spPr>
        <p:txBody>
          <a:bodyPr>
            <a:no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7" y="4095751"/>
            <a:ext cx="7134784" cy="619124"/>
          </a:xfrm>
        </p:spPr>
        <p:txBody>
          <a:bodyPr/>
          <a:lstStyle/>
          <a:p>
            <a:r>
              <a:rPr lang="en-US" b="1" smtClean="0"/>
              <a:t>Desi Dwi Kristanto, M.Ds.</a:t>
            </a:r>
            <a:endParaRPr lang="id-ID" b="1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949428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/>
              <a:t>Week </a:t>
            </a:r>
            <a:r>
              <a:rPr lang="en-US" sz="1800" smtClean="0"/>
              <a:t>9</a:t>
            </a:r>
            <a:endParaRPr lang="id-ID" sz="1800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7182" y="1371603"/>
            <a:ext cx="2393819" cy="112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9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 </a:t>
            </a:r>
            <a:r>
              <a:rPr lang="en-US" b="1" dirty="0" err="1" smtClean="0"/>
              <a:t>Organisasi</a:t>
            </a:r>
            <a:r>
              <a:rPr lang="en-US" b="1" dirty="0" smtClean="0"/>
              <a:t>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transkrip</a:t>
            </a:r>
            <a:endParaRPr lang="en-US" dirty="0" smtClean="0"/>
          </a:p>
          <a:p>
            <a:r>
              <a:rPr lang="en-US" dirty="0" err="1" smtClean="0"/>
              <a:t>Terjemahkan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Data cleaning, </a:t>
            </a:r>
          </a:p>
          <a:p>
            <a:pPr lvl="1"/>
            <a:r>
              <a:rPr lang="en-US" dirty="0" err="1" smtClean="0"/>
              <a:t>Pilih</a:t>
            </a:r>
            <a:r>
              <a:rPr lang="en-US" dirty="0" smtClean="0"/>
              <a:t> yang </a:t>
            </a:r>
            <a:r>
              <a:rPr lang="en-US" dirty="0" err="1" smtClean="0"/>
              <a:t>terpakai</a:t>
            </a:r>
            <a:r>
              <a:rPr lang="en-US" dirty="0" smtClean="0"/>
              <a:t>, </a:t>
            </a:r>
            <a:r>
              <a:rPr lang="en-US" dirty="0" err="1" smtClean="0"/>
              <a:t>sisanya</a:t>
            </a:r>
            <a:r>
              <a:rPr lang="en-US" dirty="0" smtClean="0"/>
              <a:t> </a:t>
            </a:r>
            <a:r>
              <a:rPr lang="en-US" dirty="0" err="1" smtClean="0"/>
              <a:t>kesampingkan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endParaRPr lang="en-US" dirty="0"/>
          </a:p>
          <a:p>
            <a:r>
              <a:rPr lang="en-US" dirty="0" smtClean="0"/>
              <a:t>Labeling</a:t>
            </a:r>
          </a:p>
          <a:p>
            <a:pPr lvl="1"/>
            <a:r>
              <a:rPr lang="en-US" dirty="0" smtClean="0"/>
              <a:t>Structuring</a:t>
            </a:r>
            <a:endParaRPr lang="en-US" dirty="0"/>
          </a:p>
          <a:p>
            <a:pPr lvl="1"/>
            <a:r>
              <a:rPr lang="en-US" dirty="0"/>
              <a:t>Familiarizing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4200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 </a:t>
            </a:r>
            <a:r>
              <a:rPr lang="en-US" b="1" dirty="0" err="1"/>
              <a:t>Identifikasi</a:t>
            </a:r>
            <a:r>
              <a:rPr lang="en-US" b="1" dirty="0"/>
              <a:t> </a:t>
            </a:r>
            <a:r>
              <a:rPr lang="en-US" b="1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Baca data </a:t>
            </a:r>
          </a:p>
          <a:p>
            <a:r>
              <a:rPr lang="en-US" dirty="0" smtClean="0"/>
              <a:t>Identify a Framework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Explanatory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–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Exploratory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– </a:t>
            </a:r>
            <a:r>
              <a:rPr lang="en-US" dirty="0" err="1" smtClean="0"/>
              <a:t>berdasarkan</a:t>
            </a:r>
            <a:r>
              <a:rPr lang="en-US" dirty="0" smtClean="0"/>
              <a:t> data</a:t>
            </a:r>
            <a:endParaRPr lang="en-US" dirty="0"/>
          </a:p>
          <a:p>
            <a:r>
              <a:rPr lang="en-US" dirty="0" smtClean="0"/>
              <a:t>Framework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pengelompokan</a:t>
            </a:r>
            <a:r>
              <a:rPr lang="en-US" dirty="0" smtClean="0"/>
              <a:t> data</a:t>
            </a:r>
            <a:endParaRPr lang="en-US" dirty="0"/>
          </a:p>
          <a:p>
            <a:r>
              <a:rPr lang="en-US" dirty="0" smtClean="0"/>
              <a:t>Framework = Coding </a:t>
            </a:r>
            <a:r>
              <a:rPr lang="en-US" dirty="0"/>
              <a:t>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7953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</a:t>
            </a:r>
            <a:r>
              <a:rPr lang="en-US" b="1" dirty="0" err="1"/>
              <a:t>Kelompokkan</a:t>
            </a:r>
            <a:r>
              <a:rPr lang="en-US" b="1" dirty="0"/>
              <a:t> data </a:t>
            </a:r>
            <a:r>
              <a:rPr lang="en-US" b="1" dirty="0" err="1"/>
              <a:t>sesuai</a:t>
            </a:r>
            <a:r>
              <a:rPr lang="en-US" b="1" dirty="0"/>
              <a:t>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Pengkodean</a:t>
            </a:r>
            <a:r>
              <a:rPr lang="en-US" dirty="0" smtClean="0"/>
              <a:t> data</a:t>
            </a:r>
            <a:endParaRPr lang="en-US" dirty="0"/>
          </a:p>
          <a:p>
            <a:r>
              <a:rPr lang="en-US" dirty="0" err="1" smtClean="0"/>
              <a:t>Modifikasi</a:t>
            </a:r>
            <a:r>
              <a:rPr lang="en-US" dirty="0" smtClean="0"/>
              <a:t> Framework</a:t>
            </a:r>
            <a:endParaRPr lang="en-US" dirty="0"/>
          </a:p>
          <a:p>
            <a:r>
              <a:rPr lang="en-US" dirty="0" err="1" smtClean="0"/>
              <a:t>Gunakan</a:t>
            </a:r>
            <a:r>
              <a:rPr lang="en-US" dirty="0" smtClean="0"/>
              <a:t> tools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entri</a:t>
            </a:r>
            <a:r>
              <a:rPr lang="en-US" dirty="0" smtClean="0"/>
              <a:t> data (</a:t>
            </a:r>
            <a:r>
              <a:rPr lang="en-US" dirty="0" err="1" smtClean="0"/>
              <a:t>komputer</a:t>
            </a:r>
            <a:r>
              <a:rPr lang="en-US" dirty="0" smtClean="0"/>
              <a:t>, </a:t>
            </a:r>
            <a:r>
              <a:rPr lang="en-US" dirty="0" err="1" smtClean="0"/>
              <a:t>relaman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4941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</a:t>
            </a:r>
            <a:r>
              <a:rPr lang="en-US" b="1" dirty="0" err="1"/>
              <a:t>Gunakan</a:t>
            </a:r>
            <a:r>
              <a:rPr lang="en-US" b="1" dirty="0"/>
              <a:t> framework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analisis</a:t>
            </a:r>
            <a:r>
              <a:rPr lang="en-US" b="1" dirty="0"/>
              <a:t> </a:t>
            </a:r>
            <a:r>
              <a:rPr lang="en-US" b="1" dirty="0" err="1"/>
              <a:t>deskriptif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Descriptive analysis</a:t>
            </a:r>
          </a:p>
          <a:p>
            <a:pPr lvl="1"/>
            <a:r>
              <a:rPr lang="en-US" dirty="0" smtClean="0"/>
              <a:t>Range </a:t>
            </a:r>
            <a:r>
              <a:rPr lang="en-US" dirty="0"/>
              <a:t>of responses in categories</a:t>
            </a:r>
          </a:p>
          <a:p>
            <a:pPr lvl="1"/>
            <a:r>
              <a:rPr lang="en-US" dirty="0"/>
              <a:t>Identify recurrent </a:t>
            </a:r>
            <a:r>
              <a:rPr lang="en-US" dirty="0" smtClean="0"/>
              <a:t>themes</a:t>
            </a:r>
          </a:p>
          <a:p>
            <a:pPr lvl="1"/>
            <a:endParaRPr lang="en-ID" dirty="0"/>
          </a:p>
          <a:p>
            <a:pPr lvl="1"/>
            <a:endParaRPr lang="en-ID" dirty="0" smtClean="0"/>
          </a:p>
          <a:p>
            <a:pPr lvl="1"/>
            <a:endParaRPr lang="en-ID" dirty="0"/>
          </a:p>
          <a:p>
            <a:pPr marL="0" indent="0">
              <a:buNone/>
            </a:pPr>
            <a:r>
              <a:rPr lang="en-US" b="1" dirty="0" smtClean="0"/>
              <a:t>*Stop </a:t>
            </a:r>
            <a:r>
              <a:rPr lang="en-US" b="1" dirty="0"/>
              <a:t>here if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exploratory research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5206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66" y="504062"/>
            <a:ext cx="7053542" cy="723949"/>
          </a:xfrm>
        </p:spPr>
        <p:txBody>
          <a:bodyPr/>
          <a:lstStyle/>
          <a:p>
            <a:r>
              <a:rPr lang="en-US" b="1" dirty="0" smtClean="0"/>
              <a:t>5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Lanjut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20738"/>
            <a:ext cx="6709906" cy="362281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Pahami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data</a:t>
            </a:r>
            <a:endParaRPr lang="en-US" dirty="0"/>
          </a:p>
          <a:p>
            <a:r>
              <a:rPr lang="en-US" dirty="0" err="1" smtClean="0"/>
              <a:t>Kenali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Kenali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lvl="1"/>
            <a:r>
              <a:rPr lang="en-US" dirty="0" smtClean="0"/>
              <a:t>Search for causality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related themes</a:t>
            </a:r>
          </a:p>
          <a:p>
            <a:r>
              <a:rPr lang="en-US" dirty="0" err="1" smtClean="0"/>
              <a:t>Bangun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endParaRPr lang="en-US" dirty="0"/>
          </a:p>
          <a:p>
            <a:r>
              <a:rPr lang="en-US" dirty="0" err="1" smtClean="0"/>
              <a:t>Cari</a:t>
            </a:r>
            <a:r>
              <a:rPr lang="en-US" dirty="0" smtClean="0"/>
              <a:t> data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  <a:p>
            <a:r>
              <a:rPr lang="en-US" dirty="0" err="1" smtClean="0"/>
              <a:t>Bangun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4082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qualitative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Narrative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 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7735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2010190"/>
            <a:ext cx="6709906" cy="353336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Content </a:t>
            </a:r>
            <a:r>
              <a:rPr lang="en-US" dirty="0"/>
              <a:t>analysis is the procedure for the categorization of verbal or </a:t>
            </a:r>
            <a:r>
              <a:rPr lang="en-US" dirty="0" err="1"/>
              <a:t>behavioural</a:t>
            </a:r>
            <a:r>
              <a:rPr lang="en-US" dirty="0"/>
              <a:t> data for the purpose of classification, summarization and tabulation</a:t>
            </a:r>
          </a:p>
          <a:p>
            <a:endParaRPr lang="en-US" dirty="0"/>
          </a:p>
          <a:p>
            <a:r>
              <a:rPr lang="en-US" dirty="0"/>
              <a:t>The content can be analyzed on two </a:t>
            </a:r>
            <a:r>
              <a:rPr lang="en-US" dirty="0" smtClean="0"/>
              <a:t>levels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Descriptive</a:t>
            </a:r>
            <a:r>
              <a:rPr lang="en-US" dirty="0"/>
              <a:t>: What is the data?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Interpretative</a:t>
            </a:r>
            <a:r>
              <a:rPr lang="en-US" dirty="0"/>
              <a:t>: what was meant by the data?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0758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Narrative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Narratives </a:t>
            </a:r>
            <a:r>
              <a:rPr lang="en-US" dirty="0"/>
              <a:t>are transcribed experiences</a:t>
            </a:r>
          </a:p>
          <a:p>
            <a:endParaRPr lang="en-US" dirty="0"/>
          </a:p>
          <a:p>
            <a:r>
              <a:rPr lang="en-US" dirty="0"/>
              <a:t>Every interview/observation has narrative aspect-the researcher has to sort-out and reflect up on them, enhance them, and present them in a revised shape to the reader</a:t>
            </a:r>
          </a:p>
          <a:p>
            <a:endParaRPr lang="en-US" dirty="0"/>
          </a:p>
          <a:p>
            <a:r>
              <a:rPr lang="en-US" dirty="0"/>
              <a:t>The core activity in narrative analysis is to reformulate stories presented by people in different contexts and based on their different experiences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7210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method of analyzing a naturally occurring talk (spoken interaction) and all types of written texts</a:t>
            </a:r>
          </a:p>
          <a:p>
            <a:endParaRPr lang="en-US" dirty="0"/>
          </a:p>
          <a:p>
            <a:r>
              <a:rPr lang="en-US" dirty="0"/>
              <a:t>Focus on ordinary people method of producing and making sense of everyday social life: How language is used in everyday situations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/>
              <a:t>people express themselves in a simple and straightforward way</a:t>
            </a:r>
          </a:p>
          <a:p>
            <a:pPr lvl="1"/>
            <a:r>
              <a:rPr lang="en-US" dirty="0"/>
              <a:t>Sometimes people express themselves vaguely and indirectly</a:t>
            </a:r>
          </a:p>
          <a:p>
            <a:pPr lvl="1"/>
            <a:r>
              <a:rPr lang="en-US" dirty="0"/>
              <a:t>Analyst must refer to the context when interpreting the message as the same phenomenon can be described in a number of different ways depending on context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5160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Familiarization</a:t>
            </a:r>
            <a:r>
              <a:rPr lang="en-US" dirty="0"/>
              <a:t>: Transcribing &amp; reading the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a thematic framework</a:t>
            </a:r>
            <a:r>
              <a:rPr lang="en-US" dirty="0"/>
              <a:t>: Initial coding framework which is developed both from a priori issues and from emergent issues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Coding</a:t>
            </a:r>
            <a:r>
              <a:rPr lang="en-US" dirty="0"/>
              <a:t>: Using numerical or textual codes to identify specific piece of data which correspond to different themes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Charting</a:t>
            </a:r>
            <a:r>
              <a:rPr lang="en-US" dirty="0"/>
              <a:t>: Charts created using headings from thematic framework (can be thematic or by case)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</a:t>
            </a:r>
            <a:r>
              <a:rPr lang="en-US" dirty="0"/>
              <a:t>: Searching for patterns, associations, concepts and explanations in the data</a:t>
            </a:r>
          </a:p>
        </p:txBody>
      </p:sp>
    </p:spTree>
    <p:extLst>
      <p:ext uri="{BB962C8B-B14F-4D97-AF65-F5344CB8AC3E}">
        <p14:creationId xmlns:p14="http://schemas.microsoft.com/office/powerpoint/2010/main" val="407054015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Qualitative</a:t>
            </a:r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b="1" dirty="0"/>
              <a:t>Analysis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28131530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80372"/>
            <a:ext cx="7740047" cy="3747052"/>
          </a:xfrm>
        </p:spPr>
        <p:txBody>
          <a:bodyPr>
            <a:normAutofit/>
          </a:bodyPr>
          <a:lstStyle/>
          <a:p>
            <a:r>
              <a:rPr lang="en-US" sz="2100" dirty="0"/>
              <a:t>Analytic induction</a:t>
            </a:r>
          </a:p>
          <a:p>
            <a:pPr lvl="1"/>
            <a:r>
              <a:rPr lang="en-US" sz="1800" dirty="0"/>
              <a:t>Starts with an examination of a single case from a ‘pre-defined’ population in order to formulate a general statement about a population, a concept or a hypothesis</a:t>
            </a:r>
          </a:p>
          <a:p>
            <a:pPr lvl="1"/>
            <a:r>
              <a:rPr lang="en-US" sz="1800" dirty="0"/>
              <a:t>Then the analyst examines another case to see whether it fits the statement</a:t>
            </a:r>
          </a:p>
          <a:p>
            <a:pPr lvl="1"/>
            <a:r>
              <a:rPr lang="en-US" sz="1800" dirty="0"/>
              <a:t>If it does, a further case is selected</a:t>
            </a:r>
          </a:p>
          <a:p>
            <a:pPr lvl="1"/>
            <a:r>
              <a:rPr lang="en-US" sz="1800" dirty="0"/>
              <a:t>If it doesn’t fit there are two options</a:t>
            </a:r>
          </a:p>
          <a:p>
            <a:pPr lvl="2"/>
            <a:r>
              <a:rPr lang="en-US" sz="1500" i="1" dirty="0">
                <a:solidFill>
                  <a:srgbClr val="FF0000"/>
                </a:solidFill>
              </a:rPr>
              <a:t>Either the statement is changed to fit both cases or the definition of the population is changed in such a way that the case is no longer a member of the newly defined population</a:t>
            </a:r>
            <a:endParaRPr lang="en-US" sz="1500" dirty="0">
              <a:solidFill>
                <a:srgbClr val="FF0000"/>
              </a:solidFill>
            </a:endParaRP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73334217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80372"/>
            <a:ext cx="7740047" cy="37470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yang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empirik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induktif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data),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evidensi</a:t>
            </a:r>
            <a:r>
              <a:rPr lang="en-US" dirty="0" smtClean="0"/>
              <a:t>,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konstruktif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proses </a:t>
            </a:r>
            <a:r>
              <a:rPr lang="en-US" dirty="0" err="1" smtClean="0"/>
              <a:t>mengabstraksi</a:t>
            </a:r>
            <a:r>
              <a:rPr lang="en-US" dirty="0" smtClean="0"/>
              <a:t>,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subyektif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merekonstruksi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konseptualisasi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9222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80372"/>
            <a:ext cx="7740047" cy="3747052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Then another case is selected and the process continues </a:t>
            </a:r>
          </a:p>
          <a:p>
            <a:pPr lvl="1"/>
            <a:r>
              <a:rPr lang="en-US" sz="1800" dirty="0"/>
              <a:t>In such a way one should be able to arrive at a statement that fits all cases of a population-as-defined</a:t>
            </a:r>
          </a:p>
          <a:p>
            <a:pPr lvl="1"/>
            <a:r>
              <a:rPr lang="en-US" sz="1800" dirty="0"/>
              <a:t>This method is only for limited set of analytic problems: those that can be solved with some general overall statement</a:t>
            </a:r>
          </a:p>
          <a:p>
            <a:endParaRPr lang="en-U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29887430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Strategies for analyzing observations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Chronology</a:t>
            </a:r>
            <a:r>
              <a:rPr lang="en-US" dirty="0"/>
              <a:t>: describe what was observed chronologically overtime, to tell the story from the beginning to the end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</a:t>
            </a:r>
            <a:r>
              <a:rPr lang="en-US" dirty="0"/>
              <a:t>: describing critical incidents or major events, not necessarily in order of occurrence but in order of importance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Various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settings</a:t>
            </a:r>
            <a:r>
              <a:rPr lang="en-US" dirty="0"/>
              <a:t>: describe various places, sites, settings, or locations in which events/</a:t>
            </a:r>
            <a:r>
              <a:rPr lang="en-US" dirty="0" err="1"/>
              <a:t>behaviours</a:t>
            </a:r>
            <a:r>
              <a:rPr lang="en-US" dirty="0"/>
              <a:t> of interest happen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dirty="0"/>
              <a:t>: describing individuals or groups involved in the events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US" dirty="0"/>
              <a:t>: describing important processes (e.g. Control, recruitment, decision-making, socialization, communication)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</a:t>
            </a:r>
            <a:r>
              <a:rPr lang="en-US" dirty="0"/>
              <a:t>: Illuminating key issues –how did participants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6400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1196789"/>
            <a:ext cx="7053542" cy="6841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Quality in Qualitative studies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4583" y="1880981"/>
          <a:ext cx="8132643" cy="365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61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Criteria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		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Issues </a:t>
                      </a:r>
                      <a:endParaRPr lang="en-US" sz="14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Solution</a:t>
                      </a:r>
                      <a:endParaRPr lang="en-US" sz="14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676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Credibility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(internal validity)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Truth value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Prolonged &amp; persistent observation, Triangulation, peer-debriefing, member checks, deviant case analysis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94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Transferability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(external validity)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Applicability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Thick description, referential adequacy, prevention of premature closure of the data, Reflexive journal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Dependability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(reliability)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Consistency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Dependability audit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Reflexive journal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Conformability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(objectivity)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Neutrality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Conformability audit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Reflexive journal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83735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Approaches in analysis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10797"/>
            <a:ext cx="7749986" cy="2564221"/>
          </a:xfrm>
        </p:spPr>
        <p:txBody>
          <a:bodyPr anchor="t">
            <a:no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Deductive approach</a:t>
            </a:r>
          </a:p>
          <a:p>
            <a:pPr lvl="1"/>
            <a:r>
              <a:rPr lang="en-US" sz="1800" dirty="0" err="1" smtClean="0"/>
              <a:t>Menggunakan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rumusan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mengelompokkan</a:t>
            </a:r>
            <a:r>
              <a:rPr lang="en-US" sz="1800" dirty="0" smtClean="0"/>
              <a:t> data </a:t>
            </a:r>
            <a:r>
              <a:rPr lang="en-US" sz="1800" dirty="0" err="1" smtClean="0"/>
              <a:t>kemudian</a:t>
            </a:r>
            <a:r>
              <a:rPr lang="en-US" sz="1800" dirty="0" smtClean="0"/>
              <a:t> </a:t>
            </a:r>
            <a:r>
              <a:rPr lang="en-US" sz="1800" dirty="0" err="1" smtClean="0"/>
              <a:t>cari</a:t>
            </a:r>
            <a:r>
              <a:rPr lang="en-US" sz="1800" dirty="0" smtClean="0"/>
              <a:t> </a:t>
            </a:r>
            <a:r>
              <a:rPr lang="en-US" sz="1800" dirty="0" err="1" smtClean="0"/>
              <a:t>kesamaan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perbedaannya</a:t>
            </a:r>
            <a:endParaRPr lang="en-US" sz="1800" dirty="0" smtClean="0"/>
          </a:p>
          <a:p>
            <a:pPr lvl="1"/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umum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 data &amp; </a:t>
            </a:r>
            <a:r>
              <a:rPr lang="en-US" sz="1800" dirty="0" err="1" smtClean="0">
                <a:sym typeface="Wingdings" panose="05000000000000000000" pitchFamily="2" charset="2"/>
              </a:rPr>
              <a:t>fakta</a:t>
            </a:r>
            <a:endParaRPr lang="en-US" sz="1800" dirty="0" smtClean="0">
              <a:sym typeface="Wingdings" panose="05000000000000000000" pitchFamily="2" charset="2"/>
            </a:endParaRPr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484" y="3524520"/>
            <a:ext cx="7121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b="1" i="1" dirty="0" err="1">
                <a:solidFill>
                  <a:srgbClr val="FF0000"/>
                </a:solidFill>
              </a:rPr>
              <a:t>Contoh</a:t>
            </a:r>
            <a:endParaRPr lang="en-US" sz="2400" b="1" i="1" dirty="0">
              <a:solidFill>
                <a:srgbClr val="FF0000"/>
              </a:solidFill>
            </a:endParaRPr>
          </a:p>
          <a:p>
            <a:pPr algn="ctr" fontAlgn="base"/>
            <a:r>
              <a:rPr lang="en-US" sz="2400" i="1" dirty="0" err="1"/>
              <a:t>Semua</a:t>
            </a:r>
            <a:r>
              <a:rPr lang="en-US" sz="2400" i="1" dirty="0"/>
              <a:t> </a:t>
            </a:r>
            <a:r>
              <a:rPr lang="en-US" sz="2400" i="1" dirty="0" err="1"/>
              <a:t>mahasiswa</a:t>
            </a:r>
            <a:r>
              <a:rPr lang="en-US" sz="2400" i="1" dirty="0"/>
              <a:t> </a:t>
            </a:r>
            <a:r>
              <a:rPr lang="en-US" sz="2400" i="1" dirty="0" err="1"/>
              <a:t>metodologi</a:t>
            </a:r>
            <a:r>
              <a:rPr lang="en-US" sz="2400" i="1" dirty="0"/>
              <a:t> </a:t>
            </a:r>
            <a:r>
              <a:rPr lang="en-US" sz="2400" i="1" dirty="0" err="1"/>
              <a:t>bersikap</a:t>
            </a:r>
            <a:r>
              <a:rPr lang="en-US" sz="2400" i="1" dirty="0"/>
              <a:t> </a:t>
            </a:r>
            <a:r>
              <a:rPr lang="en-US" sz="2400" i="1" dirty="0" err="1"/>
              <a:t>kritis</a:t>
            </a:r>
            <a:endParaRPr lang="en-US" sz="2400" dirty="0"/>
          </a:p>
          <a:p>
            <a:pPr algn="ctr" fontAlgn="base"/>
            <a:r>
              <a:rPr lang="en-US" sz="2400" i="1" dirty="0" err="1"/>
              <a:t>Idham</a:t>
            </a:r>
            <a:r>
              <a:rPr lang="en-US" sz="2400" i="1" dirty="0"/>
              <a:t> </a:t>
            </a:r>
            <a:r>
              <a:rPr lang="en-US" sz="2400" i="1" dirty="0" err="1"/>
              <a:t>ialah</a:t>
            </a:r>
            <a:r>
              <a:rPr lang="en-US" sz="2400" i="1" dirty="0"/>
              <a:t> </a:t>
            </a:r>
            <a:r>
              <a:rPr lang="en-US" sz="2400" i="1" dirty="0" err="1"/>
              <a:t>mahasiswa</a:t>
            </a:r>
            <a:r>
              <a:rPr lang="en-US" sz="2400" i="1" dirty="0"/>
              <a:t> </a:t>
            </a:r>
            <a:r>
              <a:rPr lang="en-US" sz="2400" i="1" dirty="0" err="1"/>
              <a:t>metodologi</a:t>
            </a:r>
            <a:endParaRPr lang="en-US" sz="2400" dirty="0"/>
          </a:p>
          <a:p>
            <a:pPr algn="ctr" fontAlgn="base"/>
            <a:r>
              <a:rPr lang="en-US" sz="2400" i="1" dirty="0" err="1"/>
              <a:t>Jadi</a:t>
            </a:r>
            <a:r>
              <a:rPr lang="en-US" sz="2400" i="1" dirty="0"/>
              <a:t>, </a:t>
            </a:r>
            <a:r>
              <a:rPr lang="en-US" sz="2400" i="1" dirty="0" err="1"/>
              <a:t>Idham</a:t>
            </a:r>
            <a:r>
              <a:rPr lang="en-US" sz="2400" i="1" dirty="0"/>
              <a:t> </a:t>
            </a:r>
            <a:r>
              <a:rPr lang="en-US" sz="2400" i="1" dirty="0" err="1"/>
              <a:t>bersikap</a:t>
            </a:r>
            <a:r>
              <a:rPr lang="en-US" sz="2400" i="1" dirty="0"/>
              <a:t> </a:t>
            </a:r>
            <a:r>
              <a:rPr lang="en-US" sz="2400" i="1" dirty="0" err="1"/>
              <a:t>kritis</a:t>
            </a:r>
            <a:r>
              <a:rPr lang="en-US" sz="2400" i="1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658082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Approaches in analysis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454727"/>
            <a:ext cx="7749986" cy="3241964"/>
          </a:xfrm>
        </p:spPr>
        <p:txBody>
          <a:bodyPr anchor="t">
            <a:no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Inductive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</a:t>
            </a:r>
          </a:p>
          <a:p>
            <a:pPr lvl="1"/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bila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kualitatif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utama</a:t>
            </a:r>
            <a:r>
              <a:rPr lang="en-US" sz="1800" dirty="0"/>
              <a:t> </a:t>
            </a:r>
            <a:r>
              <a:rPr lang="en-US" sz="1800" dirty="0" err="1"/>
              <a:t>pengumpulan</a:t>
            </a:r>
            <a:r>
              <a:rPr lang="en-US" sz="1800" dirty="0"/>
              <a:t> data</a:t>
            </a:r>
          </a:p>
          <a:p>
            <a:pPr lvl="1"/>
            <a:r>
              <a:rPr lang="en-US" sz="1800" dirty="0"/>
              <a:t>Data &amp; </a:t>
            </a:r>
            <a:r>
              <a:rPr lang="en-US" sz="1800" dirty="0" err="1"/>
              <a:t>fakta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kesimpulan</a:t>
            </a:r>
            <a:r>
              <a:rPr lang="en-US" sz="1800" dirty="0">
                <a:sym typeface="Wingdings" panose="05000000000000000000" pitchFamily="2" charset="2"/>
              </a:rPr>
              <a:t>/</a:t>
            </a:r>
            <a:r>
              <a:rPr lang="en-US" sz="1800" dirty="0" err="1">
                <a:sym typeface="Wingdings" panose="05000000000000000000" pitchFamily="2" charset="2"/>
              </a:rPr>
              <a:t>teori</a:t>
            </a:r>
            <a:endParaRPr lang="en-US" sz="1800" dirty="0"/>
          </a:p>
          <a:p>
            <a:pPr lvl="1"/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i="1" dirty="0"/>
              <a:t>framework </a:t>
            </a:r>
            <a:r>
              <a:rPr lang="en-US" sz="1800" dirty="0"/>
              <a:t> yang </a:t>
            </a:r>
            <a:r>
              <a:rPr lang="en-US" sz="1800" dirty="0" err="1"/>
              <a:t>muncul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mengelompokkan</a:t>
            </a:r>
            <a:r>
              <a:rPr lang="en-US" sz="1800" dirty="0"/>
              <a:t> data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mempelajari</a:t>
            </a:r>
            <a:r>
              <a:rPr lang="en-US" sz="1800" dirty="0"/>
              <a:t> </a:t>
            </a:r>
            <a:r>
              <a:rPr lang="en-US" sz="1800" dirty="0" err="1" smtClean="0"/>
              <a:t>hubungannya</a:t>
            </a:r>
            <a:endParaRPr lang="en-US" sz="1800" dirty="0" smtClean="0"/>
          </a:p>
          <a:p>
            <a:pPr lvl="1"/>
            <a:r>
              <a:rPr lang="en-US" sz="1800" b="1" dirty="0" err="1" smtClean="0"/>
              <a:t>Generalisasi</a:t>
            </a:r>
            <a:endParaRPr lang="en-US" sz="1800" b="1" dirty="0"/>
          </a:p>
          <a:p>
            <a:endParaRPr lang="en-US" sz="2000" dirty="0"/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8154" y="4124557"/>
            <a:ext cx="77499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b="1" i="1" dirty="0" err="1">
                <a:solidFill>
                  <a:srgbClr val="FF0000"/>
                </a:solidFill>
              </a:rPr>
              <a:t>Contoh</a:t>
            </a:r>
            <a:endParaRPr lang="en-US" sz="2400" b="1" i="1" dirty="0">
              <a:solidFill>
                <a:srgbClr val="FF0000"/>
              </a:solidFill>
            </a:endParaRPr>
          </a:p>
          <a:p>
            <a:pPr algn="ctr" fontAlgn="base"/>
            <a:r>
              <a:rPr lang="en-US" sz="2400" i="1" dirty="0" smtClean="0"/>
              <a:t>Joni </a:t>
            </a:r>
            <a:r>
              <a:rPr lang="en-US" sz="2400" i="1" dirty="0" err="1"/>
              <a:t>ialah</a:t>
            </a:r>
            <a:r>
              <a:rPr lang="en-US" sz="2400" i="1" dirty="0"/>
              <a:t> </a:t>
            </a:r>
            <a:r>
              <a:rPr lang="en-US" sz="2400" i="1" dirty="0" err="1"/>
              <a:t>mahasiswa</a:t>
            </a:r>
            <a:r>
              <a:rPr lang="en-US" sz="2400" i="1" dirty="0"/>
              <a:t> </a:t>
            </a:r>
            <a:r>
              <a:rPr lang="en-US" sz="2400" i="1" dirty="0" err="1"/>
              <a:t>metodologi</a:t>
            </a:r>
            <a:endParaRPr lang="en-US" sz="2400" dirty="0"/>
          </a:p>
          <a:p>
            <a:pPr algn="ctr" fontAlgn="base"/>
            <a:r>
              <a:rPr lang="en-US" sz="2400" i="1" dirty="0" smtClean="0"/>
              <a:t>Joni </a:t>
            </a:r>
            <a:r>
              <a:rPr lang="en-US" sz="2400" i="1" dirty="0" err="1"/>
              <a:t>bersikap</a:t>
            </a:r>
            <a:r>
              <a:rPr lang="en-US" sz="2400" i="1" dirty="0"/>
              <a:t> </a:t>
            </a:r>
            <a:r>
              <a:rPr lang="en-US" sz="2400" i="1" dirty="0" err="1"/>
              <a:t>kritis</a:t>
            </a:r>
            <a:r>
              <a:rPr lang="en-US" sz="2400" i="1" dirty="0"/>
              <a:t>.</a:t>
            </a:r>
            <a:endParaRPr lang="en-US" sz="2400" dirty="0"/>
          </a:p>
          <a:p>
            <a:pPr algn="ctr" fontAlgn="base"/>
            <a:r>
              <a:rPr lang="en-US" sz="2400" i="1" dirty="0" err="1"/>
              <a:t>Jadi</a:t>
            </a:r>
            <a:r>
              <a:rPr lang="en-US" sz="2400" i="1" dirty="0"/>
              <a:t>, </a:t>
            </a:r>
            <a:r>
              <a:rPr lang="en-US" sz="2400" i="1" dirty="0" err="1"/>
              <a:t>semua</a:t>
            </a:r>
            <a:r>
              <a:rPr lang="en-US" sz="2400" i="1" dirty="0"/>
              <a:t> </a:t>
            </a:r>
            <a:r>
              <a:rPr lang="en-US" sz="2400" i="1" dirty="0" err="1"/>
              <a:t>mahasiswa</a:t>
            </a:r>
            <a:r>
              <a:rPr lang="en-US" sz="2400" i="1" dirty="0"/>
              <a:t> </a:t>
            </a:r>
            <a:r>
              <a:rPr lang="en-US" sz="2400" i="1" dirty="0" err="1"/>
              <a:t>metodologi</a:t>
            </a:r>
            <a:r>
              <a:rPr lang="en-US" sz="2400" i="1" dirty="0"/>
              <a:t> </a:t>
            </a:r>
            <a:r>
              <a:rPr lang="en-US" sz="2400" i="1" dirty="0" err="1"/>
              <a:t>bersikap</a:t>
            </a:r>
            <a:r>
              <a:rPr lang="en-US" sz="2400" i="1" dirty="0"/>
              <a:t> </a:t>
            </a:r>
            <a:r>
              <a:rPr lang="en-US" sz="2400" i="1" dirty="0" err="1"/>
              <a:t>kritis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855368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Poin</a:t>
            </a:r>
            <a:r>
              <a:rPr lang="en-US" b="1" dirty="0" smtClean="0"/>
              <a:t> </a:t>
            </a:r>
            <a:r>
              <a:rPr lang="en-US" b="1" dirty="0" err="1" smtClean="0"/>
              <a:t>Penting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Menganalisis</a:t>
            </a:r>
            <a:r>
              <a:rPr lang="en-US" b="1" dirty="0" smtClean="0"/>
              <a:t> Data </a:t>
            </a:r>
            <a:r>
              <a:rPr lang="en-US" b="1" dirty="0" err="1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Inti </a:t>
            </a:r>
            <a:r>
              <a:rPr lang="en-US" dirty="0" err="1" smtClean="0"/>
              <a:t>pesan</a:t>
            </a:r>
            <a:r>
              <a:rPr lang="en-US" dirty="0" smtClean="0"/>
              <a:t>/</a:t>
            </a:r>
            <a:r>
              <a:rPr lang="en-US" dirty="0" err="1" smtClean="0"/>
              <a:t>konten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/</a:t>
            </a:r>
            <a:r>
              <a:rPr lang="en-US" dirty="0" err="1" smtClean="0"/>
              <a:t>konten</a:t>
            </a:r>
            <a:endParaRPr lang="en-US" dirty="0" smtClean="0"/>
          </a:p>
          <a:p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/</a:t>
            </a:r>
            <a:r>
              <a:rPr lang="en-US" dirty="0" err="1" smtClean="0"/>
              <a:t>kelompok</a:t>
            </a:r>
            <a:endParaRPr lang="en-US" dirty="0" smtClean="0"/>
          </a:p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terkini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0588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Data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Survei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err="1" smtClean="0"/>
              <a:t>Validasi</a:t>
            </a:r>
            <a:r>
              <a:rPr lang="en-US" dirty="0" smtClean="0"/>
              <a:t> data</a:t>
            </a:r>
            <a:endParaRPr lang="en-US" dirty="0"/>
          </a:p>
          <a:p>
            <a:pPr fontAlgn="base"/>
            <a:r>
              <a:rPr lang="en-US" dirty="0" err="1" smtClean="0"/>
              <a:t>Pengelompokan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survei</a:t>
            </a:r>
            <a:endParaRPr lang="en-US" dirty="0" smtClean="0"/>
          </a:p>
          <a:p>
            <a:pPr fontAlgn="base"/>
            <a:r>
              <a:rPr lang="en-US" dirty="0" smtClean="0"/>
              <a:t>coding</a:t>
            </a:r>
            <a:endParaRPr lang="en-US" dirty="0"/>
          </a:p>
          <a:p>
            <a:pPr fontAlgn="base"/>
            <a:r>
              <a:rPr lang="en-US" dirty="0"/>
              <a:t>standard analysis</a:t>
            </a:r>
          </a:p>
          <a:p>
            <a:pPr fontAlgn="base"/>
            <a:r>
              <a:rPr lang="en-US" dirty="0"/>
              <a:t>ordinal and nominal data </a:t>
            </a:r>
            <a:r>
              <a:rPr lang="en-US" dirty="0" smtClean="0"/>
              <a:t>analysis</a:t>
            </a:r>
          </a:p>
          <a:p>
            <a:pPr lvl="1" fontAlgn="base"/>
            <a:r>
              <a:rPr lang="en-ID" dirty="0" smtClean="0"/>
              <a:t>Ordinal </a:t>
            </a:r>
            <a:r>
              <a:rPr lang="en-ID" dirty="0" err="1" smtClean="0"/>
              <a:t>misal</a:t>
            </a:r>
            <a:r>
              <a:rPr lang="en-ID" dirty="0" smtClean="0"/>
              <a:t>: </a:t>
            </a:r>
            <a:r>
              <a:rPr lang="en-ID" dirty="0" err="1" smtClean="0"/>
              <a:t>skala</a:t>
            </a:r>
            <a:r>
              <a:rPr lang="en-ID" dirty="0" smtClean="0"/>
              <a:t> 1-5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9443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survei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Sintesis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ringkasan</a:t>
            </a:r>
            <a:endParaRPr lang="en-US" dirty="0"/>
          </a:p>
          <a:p>
            <a:r>
              <a:rPr lang="en-US" dirty="0" smtClean="0"/>
              <a:t>Tata Bahasa </a:t>
            </a:r>
            <a:r>
              <a:rPr lang="en-US" dirty="0" err="1" smtClean="0"/>
              <a:t>akademik</a:t>
            </a:r>
            <a:r>
              <a:rPr lang="en-US" dirty="0" smtClean="0"/>
              <a:t> + EYD</a:t>
            </a:r>
            <a:endParaRPr lang="en-US" dirty="0"/>
          </a:p>
          <a:p>
            <a:r>
              <a:rPr lang="en-US" dirty="0" err="1" smtClean="0"/>
              <a:t>Obyektif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7524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2467389"/>
            <a:ext cx="7053542" cy="2087217"/>
          </a:xfrm>
        </p:spPr>
        <p:txBody>
          <a:bodyPr/>
          <a:lstStyle/>
          <a:p>
            <a:pPr algn="ctr"/>
            <a:r>
              <a:rPr lang="en-US" b="1" dirty="0"/>
              <a:t>The Process of Qualitative 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3916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Process of Qualitative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Organisasi</a:t>
            </a:r>
            <a:r>
              <a:rPr lang="en-US" b="1" dirty="0" smtClean="0"/>
              <a:t>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Identifikasi</a:t>
            </a:r>
            <a:r>
              <a:rPr lang="en-US" b="1" dirty="0" smtClean="0"/>
              <a:t> </a:t>
            </a:r>
            <a:r>
              <a:rPr lang="en-US" b="1" i="1" dirty="0" smtClean="0"/>
              <a:t>framework</a:t>
            </a:r>
            <a:endParaRPr lang="en-US" b="1" i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Kelompokkan</a:t>
            </a:r>
            <a:r>
              <a:rPr lang="en-US" b="1" dirty="0" smtClean="0"/>
              <a:t> data </a:t>
            </a:r>
            <a:r>
              <a:rPr lang="en-US" b="1" dirty="0" err="1" smtClean="0"/>
              <a:t>sesuai</a:t>
            </a:r>
            <a:r>
              <a:rPr lang="en-US" b="1" dirty="0" smtClean="0"/>
              <a:t> </a:t>
            </a:r>
            <a:r>
              <a:rPr lang="en-US" b="1" i="1" dirty="0" smtClean="0"/>
              <a:t>framework</a:t>
            </a:r>
            <a:endParaRPr lang="en-US" b="1" i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Gunakan</a:t>
            </a:r>
            <a:r>
              <a:rPr lang="en-US" b="1" dirty="0" smtClean="0"/>
              <a:t> </a:t>
            </a:r>
            <a:r>
              <a:rPr lang="en-US" b="1" i="1" dirty="0" smtClean="0"/>
              <a:t>framework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deskriptif</a:t>
            </a: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Second </a:t>
            </a:r>
            <a:r>
              <a:rPr lang="en-US" b="1" dirty="0"/>
              <a:t>order analysis</a:t>
            </a:r>
          </a:p>
        </p:txBody>
      </p:sp>
    </p:spTree>
    <p:extLst>
      <p:ext uri="{BB962C8B-B14F-4D97-AF65-F5344CB8AC3E}">
        <p14:creationId xmlns:p14="http://schemas.microsoft.com/office/powerpoint/2010/main" val="163201197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2686</TotalTime>
  <Words>983</Words>
  <Application>Microsoft Office PowerPoint</Application>
  <PresentationFormat>On-screen Show (4:3)</PresentationFormat>
  <Paragraphs>159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Corbel</vt:lpstr>
      <vt:lpstr>Roboto</vt:lpstr>
      <vt:lpstr>Wingdings</vt:lpstr>
      <vt:lpstr>Parallax</vt:lpstr>
      <vt:lpstr>Design Methodology</vt:lpstr>
      <vt:lpstr>PowerPoint Presentation</vt:lpstr>
      <vt:lpstr>Approaches in analysis </vt:lpstr>
      <vt:lpstr>Approaches in analysis </vt:lpstr>
      <vt:lpstr>Poin Penting dalam Menganalisis Data Teks</vt:lpstr>
      <vt:lpstr>Analisis dan Menangani Data Hasil Survei</vt:lpstr>
      <vt:lpstr>Menulis Kesimpulan yg Efektif</vt:lpstr>
      <vt:lpstr>The Process of Qualitative data analysis</vt:lpstr>
      <vt:lpstr>The Process of Qualitative data analysis</vt:lpstr>
      <vt:lpstr>1 Organisasi data</vt:lpstr>
      <vt:lpstr>2 Identifikasi framework</vt:lpstr>
      <vt:lpstr>3 Kelompokkan data sesuai framework</vt:lpstr>
      <vt:lpstr>4 Gunakan framework untuk analisis deskriptif</vt:lpstr>
      <vt:lpstr>5 Analisis Tahap Lanjut</vt:lpstr>
      <vt:lpstr>Types of qualitative analysis</vt:lpstr>
      <vt:lpstr>Content analysis</vt:lpstr>
      <vt:lpstr>Narrative analysis</vt:lpstr>
      <vt:lpstr>Discourse analysis</vt:lpstr>
      <vt:lpstr>Framework Analysis</vt:lpstr>
      <vt:lpstr>Grounded Theory</vt:lpstr>
      <vt:lpstr>Grounded Theory</vt:lpstr>
      <vt:lpstr>Grounded Theory</vt:lpstr>
      <vt:lpstr>Strategies for analyzing observations</vt:lpstr>
      <vt:lpstr>Quality in Qualitative studies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 Senjaya</dc:creator>
  <cp:lastModifiedBy>Desi Dwi Kristanto</cp:lastModifiedBy>
  <cp:revision>174</cp:revision>
  <dcterms:created xsi:type="dcterms:W3CDTF">2017-03-07T07:46:56Z</dcterms:created>
  <dcterms:modified xsi:type="dcterms:W3CDTF">2018-04-10T01:46:27Z</dcterms:modified>
</cp:coreProperties>
</file>