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6" r:id="rId2"/>
    <p:sldId id="257" r:id="rId3"/>
    <p:sldId id="260" r:id="rId4"/>
    <p:sldId id="265" r:id="rId5"/>
    <p:sldId id="261" r:id="rId6"/>
    <p:sldId id="259" r:id="rId7"/>
    <p:sldId id="262" r:id="rId8"/>
    <p:sldId id="263" r:id="rId9"/>
    <p:sldId id="264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3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171438-D2EC-44F2-B872-64924101CD4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59BC734-8B32-4ABB-ABC8-335E38416BC9}">
      <dgm:prSet phldrT="[Text]"/>
      <dgm:spPr/>
      <dgm:t>
        <a:bodyPr/>
        <a:lstStyle/>
        <a:p>
          <a:r>
            <a:rPr lang="en-ID" b="1" smtClean="0"/>
            <a:t>Preparation</a:t>
          </a:r>
          <a:endParaRPr lang="en-US" b="1"/>
        </a:p>
      </dgm:t>
    </dgm:pt>
    <dgm:pt modelId="{ACDCFD6D-266A-4887-8547-ECAAC33ECFBA}" type="parTrans" cxnId="{55F1CA3F-D35E-4C95-9CE5-1B1E09AE6239}">
      <dgm:prSet/>
      <dgm:spPr/>
      <dgm:t>
        <a:bodyPr/>
        <a:lstStyle/>
        <a:p>
          <a:endParaRPr lang="en-US" b="1"/>
        </a:p>
      </dgm:t>
    </dgm:pt>
    <dgm:pt modelId="{F582F468-9B44-4C3F-B32C-D24D2CE1CA41}" type="sibTrans" cxnId="{55F1CA3F-D35E-4C95-9CE5-1B1E09AE6239}">
      <dgm:prSet/>
      <dgm:spPr/>
      <dgm:t>
        <a:bodyPr/>
        <a:lstStyle/>
        <a:p>
          <a:endParaRPr lang="en-US" b="1"/>
        </a:p>
      </dgm:t>
    </dgm:pt>
    <dgm:pt modelId="{868B130F-8DB1-41D7-8D4A-98B11953A333}">
      <dgm:prSet phldrT="[Text]"/>
      <dgm:spPr/>
      <dgm:t>
        <a:bodyPr/>
        <a:lstStyle/>
        <a:p>
          <a:r>
            <a:rPr lang="en-ID" b="1" smtClean="0"/>
            <a:t>Incubation</a:t>
          </a:r>
          <a:endParaRPr lang="en-US" b="1"/>
        </a:p>
      </dgm:t>
    </dgm:pt>
    <dgm:pt modelId="{6452A7AB-B916-4C16-9981-818A57661817}" type="parTrans" cxnId="{7448F9BC-0EB1-45C1-83FF-1E8F3DB01DA3}">
      <dgm:prSet/>
      <dgm:spPr/>
      <dgm:t>
        <a:bodyPr/>
        <a:lstStyle/>
        <a:p>
          <a:endParaRPr lang="en-US" b="1"/>
        </a:p>
      </dgm:t>
    </dgm:pt>
    <dgm:pt modelId="{1289104C-4F6B-4CE4-9D02-70EB90FA8561}" type="sibTrans" cxnId="{7448F9BC-0EB1-45C1-83FF-1E8F3DB01DA3}">
      <dgm:prSet/>
      <dgm:spPr/>
      <dgm:t>
        <a:bodyPr/>
        <a:lstStyle/>
        <a:p>
          <a:endParaRPr lang="en-US" b="1"/>
        </a:p>
      </dgm:t>
    </dgm:pt>
    <dgm:pt modelId="{B5AD4C29-EECA-4739-B106-A1D2AA54EF5C}">
      <dgm:prSet phldrT="[Text]"/>
      <dgm:spPr/>
      <dgm:t>
        <a:bodyPr/>
        <a:lstStyle/>
        <a:p>
          <a:r>
            <a:rPr lang="en-ID" b="1" smtClean="0"/>
            <a:t>Illumination</a:t>
          </a:r>
          <a:endParaRPr lang="en-US" b="1"/>
        </a:p>
      </dgm:t>
    </dgm:pt>
    <dgm:pt modelId="{4360E4CC-9C62-4FC7-BBF7-569693755A98}" type="parTrans" cxnId="{9C8D834D-6A91-447A-88A8-92A98CDFE844}">
      <dgm:prSet/>
      <dgm:spPr/>
      <dgm:t>
        <a:bodyPr/>
        <a:lstStyle/>
        <a:p>
          <a:endParaRPr lang="en-US" b="1"/>
        </a:p>
      </dgm:t>
    </dgm:pt>
    <dgm:pt modelId="{298A32D3-1B1A-4375-BA7B-2EA95B40E088}" type="sibTrans" cxnId="{9C8D834D-6A91-447A-88A8-92A98CDFE844}">
      <dgm:prSet/>
      <dgm:spPr/>
      <dgm:t>
        <a:bodyPr/>
        <a:lstStyle/>
        <a:p>
          <a:endParaRPr lang="en-US" b="1"/>
        </a:p>
      </dgm:t>
    </dgm:pt>
    <dgm:pt modelId="{A0937D58-7402-4704-8059-E1CD74AEE06F}">
      <dgm:prSet phldrT="[Text]"/>
      <dgm:spPr/>
      <dgm:t>
        <a:bodyPr/>
        <a:lstStyle/>
        <a:p>
          <a:r>
            <a:rPr lang="en-ID" b="1" smtClean="0"/>
            <a:t>Verification</a:t>
          </a:r>
          <a:endParaRPr lang="en-US" b="1"/>
        </a:p>
      </dgm:t>
    </dgm:pt>
    <dgm:pt modelId="{15231D1B-8706-4733-8A57-9C5D592CBA07}" type="parTrans" cxnId="{CA49B55C-8EA0-4421-A8B9-9DA75210EC4F}">
      <dgm:prSet/>
      <dgm:spPr/>
      <dgm:t>
        <a:bodyPr/>
        <a:lstStyle/>
        <a:p>
          <a:endParaRPr lang="en-US" b="1"/>
        </a:p>
      </dgm:t>
    </dgm:pt>
    <dgm:pt modelId="{9F670A91-BDE8-4064-8C00-D833D5430B1B}" type="sibTrans" cxnId="{CA49B55C-8EA0-4421-A8B9-9DA75210EC4F}">
      <dgm:prSet/>
      <dgm:spPr/>
      <dgm:t>
        <a:bodyPr/>
        <a:lstStyle/>
        <a:p>
          <a:endParaRPr lang="en-US" b="1"/>
        </a:p>
      </dgm:t>
    </dgm:pt>
    <dgm:pt modelId="{A6DC0B44-36BC-4E32-AE17-ABCFBE8356F1}" type="pres">
      <dgm:prSet presAssocID="{81171438-D2EC-44F2-B872-64924101CD4E}" presName="Name0" presStyleCnt="0">
        <dgm:presLayoutVars>
          <dgm:dir/>
          <dgm:animLvl val="lvl"/>
          <dgm:resizeHandles val="exact"/>
        </dgm:presLayoutVars>
      </dgm:prSet>
      <dgm:spPr/>
    </dgm:pt>
    <dgm:pt modelId="{41615D58-032F-423E-9A9A-59D757A71981}" type="pres">
      <dgm:prSet presAssocID="{459BC734-8B32-4ABB-ABC8-335E38416BC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09CC25-C3C9-4CFA-B9DD-6189D5BB51F0}" type="pres">
      <dgm:prSet presAssocID="{F582F468-9B44-4C3F-B32C-D24D2CE1CA41}" presName="parTxOnlySpace" presStyleCnt="0"/>
      <dgm:spPr/>
    </dgm:pt>
    <dgm:pt modelId="{BEA2F5D1-331B-49C2-B017-91F92662028D}" type="pres">
      <dgm:prSet presAssocID="{868B130F-8DB1-41D7-8D4A-98B11953A33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3334B-7DB8-4421-8174-54A3A099F2D6}" type="pres">
      <dgm:prSet presAssocID="{1289104C-4F6B-4CE4-9D02-70EB90FA8561}" presName="parTxOnlySpace" presStyleCnt="0"/>
      <dgm:spPr/>
    </dgm:pt>
    <dgm:pt modelId="{D418F34F-0437-4DD2-8649-6554446F9D64}" type="pres">
      <dgm:prSet presAssocID="{B5AD4C29-EECA-4739-B106-A1D2AA54EF5C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EA844E-F51D-4A8F-8CD7-411E7FFA000C}" type="pres">
      <dgm:prSet presAssocID="{298A32D3-1B1A-4375-BA7B-2EA95B40E088}" presName="parTxOnlySpace" presStyleCnt="0"/>
      <dgm:spPr/>
    </dgm:pt>
    <dgm:pt modelId="{B074E588-2214-43EE-9FBB-02D1499F32C4}" type="pres">
      <dgm:prSet presAssocID="{A0937D58-7402-4704-8059-E1CD74AEE06F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448F9BC-0EB1-45C1-83FF-1E8F3DB01DA3}" srcId="{81171438-D2EC-44F2-B872-64924101CD4E}" destId="{868B130F-8DB1-41D7-8D4A-98B11953A333}" srcOrd="1" destOrd="0" parTransId="{6452A7AB-B916-4C16-9981-818A57661817}" sibTransId="{1289104C-4F6B-4CE4-9D02-70EB90FA8561}"/>
    <dgm:cxn modelId="{55F1CA3F-D35E-4C95-9CE5-1B1E09AE6239}" srcId="{81171438-D2EC-44F2-B872-64924101CD4E}" destId="{459BC734-8B32-4ABB-ABC8-335E38416BC9}" srcOrd="0" destOrd="0" parTransId="{ACDCFD6D-266A-4887-8547-ECAAC33ECFBA}" sibTransId="{F582F468-9B44-4C3F-B32C-D24D2CE1CA41}"/>
    <dgm:cxn modelId="{A740835C-15C1-46B1-B14A-D39799B9F8CF}" type="presOf" srcId="{B5AD4C29-EECA-4739-B106-A1D2AA54EF5C}" destId="{D418F34F-0437-4DD2-8649-6554446F9D64}" srcOrd="0" destOrd="0" presId="urn:microsoft.com/office/officeart/2005/8/layout/chevron1"/>
    <dgm:cxn modelId="{CA49B55C-8EA0-4421-A8B9-9DA75210EC4F}" srcId="{81171438-D2EC-44F2-B872-64924101CD4E}" destId="{A0937D58-7402-4704-8059-E1CD74AEE06F}" srcOrd="3" destOrd="0" parTransId="{15231D1B-8706-4733-8A57-9C5D592CBA07}" sibTransId="{9F670A91-BDE8-4064-8C00-D833D5430B1B}"/>
    <dgm:cxn modelId="{BB26F642-CBB2-432E-B973-87CEFD17DADD}" type="presOf" srcId="{459BC734-8B32-4ABB-ABC8-335E38416BC9}" destId="{41615D58-032F-423E-9A9A-59D757A71981}" srcOrd="0" destOrd="0" presId="urn:microsoft.com/office/officeart/2005/8/layout/chevron1"/>
    <dgm:cxn modelId="{0824DF89-0647-4599-A045-9EF64CDDF2AE}" type="presOf" srcId="{A0937D58-7402-4704-8059-E1CD74AEE06F}" destId="{B074E588-2214-43EE-9FBB-02D1499F32C4}" srcOrd="0" destOrd="0" presId="urn:microsoft.com/office/officeart/2005/8/layout/chevron1"/>
    <dgm:cxn modelId="{9C8D834D-6A91-447A-88A8-92A98CDFE844}" srcId="{81171438-D2EC-44F2-B872-64924101CD4E}" destId="{B5AD4C29-EECA-4739-B106-A1D2AA54EF5C}" srcOrd="2" destOrd="0" parTransId="{4360E4CC-9C62-4FC7-BBF7-569693755A98}" sibTransId="{298A32D3-1B1A-4375-BA7B-2EA95B40E088}"/>
    <dgm:cxn modelId="{A2F4029D-EE6A-4CF2-9520-320A20E4AF85}" type="presOf" srcId="{868B130F-8DB1-41D7-8D4A-98B11953A333}" destId="{BEA2F5D1-331B-49C2-B017-91F92662028D}" srcOrd="0" destOrd="0" presId="urn:microsoft.com/office/officeart/2005/8/layout/chevron1"/>
    <dgm:cxn modelId="{2E72A191-83DD-49C4-BA9B-A3C140D2ADF6}" type="presOf" srcId="{81171438-D2EC-44F2-B872-64924101CD4E}" destId="{A6DC0B44-36BC-4E32-AE17-ABCFBE8356F1}" srcOrd="0" destOrd="0" presId="urn:microsoft.com/office/officeart/2005/8/layout/chevron1"/>
    <dgm:cxn modelId="{AEE0B6BB-023C-42AE-B34A-81AA0F2CF67B}" type="presParOf" srcId="{A6DC0B44-36BC-4E32-AE17-ABCFBE8356F1}" destId="{41615D58-032F-423E-9A9A-59D757A71981}" srcOrd="0" destOrd="0" presId="urn:microsoft.com/office/officeart/2005/8/layout/chevron1"/>
    <dgm:cxn modelId="{2DD9ABF2-D085-41A2-A11B-CBCE974D9375}" type="presParOf" srcId="{A6DC0B44-36BC-4E32-AE17-ABCFBE8356F1}" destId="{2F09CC25-C3C9-4CFA-B9DD-6189D5BB51F0}" srcOrd="1" destOrd="0" presId="urn:microsoft.com/office/officeart/2005/8/layout/chevron1"/>
    <dgm:cxn modelId="{71A4059C-241F-4D87-887F-4FAA9BC53868}" type="presParOf" srcId="{A6DC0B44-36BC-4E32-AE17-ABCFBE8356F1}" destId="{BEA2F5D1-331B-49C2-B017-91F92662028D}" srcOrd="2" destOrd="0" presId="urn:microsoft.com/office/officeart/2005/8/layout/chevron1"/>
    <dgm:cxn modelId="{DB06AF67-81E1-4B29-9E1B-396C7B7B9BCD}" type="presParOf" srcId="{A6DC0B44-36BC-4E32-AE17-ABCFBE8356F1}" destId="{A653334B-7DB8-4421-8174-54A3A099F2D6}" srcOrd="3" destOrd="0" presId="urn:microsoft.com/office/officeart/2005/8/layout/chevron1"/>
    <dgm:cxn modelId="{B9B1D232-29A2-425C-B41D-14CCCAC929F2}" type="presParOf" srcId="{A6DC0B44-36BC-4E32-AE17-ABCFBE8356F1}" destId="{D418F34F-0437-4DD2-8649-6554446F9D64}" srcOrd="4" destOrd="0" presId="urn:microsoft.com/office/officeart/2005/8/layout/chevron1"/>
    <dgm:cxn modelId="{8DB401F6-6CAD-46FE-9AE8-2E77D5974DCB}" type="presParOf" srcId="{A6DC0B44-36BC-4E32-AE17-ABCFBE8356F1}" destId="{6BEA844E-F51D-4A8F-8CD7-411E7FFA000C}" srcOrd="5" destOrd="0" presId="urn:microsoft.com/office/officeart/2005/8/layout/chevron1"/>
    <dgm:cxn modelId="{130A5C59-1D57-4F7E-8B33-DCC2CB0E52BF}" type="presParOf" srcId="{A6DC0B44-36BC-4E32-AE17-ABCFBE8356F1}" destId="{B074E588-2214-43EE-9FBB-02D1499F32C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615D58-032F-423E-9A9A-59D757A71981}">
      <dsp:nvSpPr>
        <dsp:cNvPr id="0" name=""/>
        <dsp:cNvSpPr/>
      </dsp:nvSpPr>
      <dsp:spPr>
        <a:xfrm>
          <a:off x="3573" y="1250028"/>
          <a:ext cx="2080267" cy="8321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700" b="1" kern="1200" smtClean="0"/>
            <a:t>Preparation</a:t>
          </a:r>
          <a:endParaRPr lang="en-US" sz="1700" b="1" kern="1200"/>
        </a:p>
      </dsp:txBody>
      <dsp:txXfrm>
        <a:off x="419626" y="1250028"/>
        <a:ext cx="1248161" cy="832106"/>
      </dsp:txXfrm>
    </dsp:sp>
    <dsp:sp modelId="{BEA2F5D1-331B-49C2-B017-91F92662028D}">
      <dsp:nvSpPr>
        <dsp:cNvPr id="0" name=""/>
        <dsp:cNvSpPr/>
      </dsp:nvSpPr>
      <dsp:spPr>
        <a:xfrm>
          <a:off x="1875814" y="1250028"/>
          <a:ext cx="2080267" cy="8321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700" b="1" kern="1200" smtClean="0"/>
            <a:t>Incubation</a:t>
          </a:r>
          <a:endParaRPr lang="en-US" sz="1700" b="1" kern="1200"/>
        </a:p>
      </dsp:txBody>
      <dsp:txXfrm>
        <a:off x="2291867" y="1250028"/>
        <a:ext cx="1248161" cy="832106"/>
      </dsp:txXfrm>
    </dsp:sp>
    <dsp:sp modelId="{D418F34F-0437-4DD2-8649-6554446F9D64}">
      <dsp:nvSpPr>
        <dsp:cNvPr id="0" name=""/>
        <dsp:cNvSpPr/>
      </dsp:nvSpPr>
      <dsp:spPr>
        <a:xfrm>
          <a:off x="3748055" y="1250028"/>
          <a:ext cx="2080267" cy="8321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700" b="1" kern="1200" smtClean="0"/>
            <a:t>Illumination</a:t>
          </a:r>
          <a:endParaRPr lang="en-US" sz="1700" b="1" kern="1200"/>
        </a:p>
      </dsp:txBody>
      <dsp:txXfrm>
        <a:off x="4164108" y="1250028"/>
        <a:ext cx="1248161" cy="832106"/>
      </dsp:txXfrm>
    </dsp:sp>
    <dsp:sp modelId="{B074E588-2214-43EE-9FBB-02D1499F32C4}">
      <dsp:nvSpPr>
        <dsp:cNvPr id="0" name=""/>
        <dsp:cNvSpPr/>
      </dsp:nvSpPr>
      <dsp:spPr>
        <a:xfrm>
          <a:off x="5620295" y="1250028"/>
          <a:ext cx="2080267" cy="8321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700" b="1" kern="1200" smtClean="0"/>
            <a:t>Verification</a:t>
          </a:r>
          <a:endParaRPr lang="en-US" sz="1700" b="1" kern="1200"/>
        </a:p>
      </dsp:txBody>
      <dsp:txXfrm>
        <a:off x="6036348" y="1250028"/>
        <a:ext cx="1248161" cy="832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29482328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7885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9282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1457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240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9778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1642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302838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654762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226002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709465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865168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518646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771679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881069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606739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878773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B658E64-B071-45FB-ABC8-9839BBE035EB}" type="datetimeFigureOut">
              <a:rPr lang="id-ID" smtClean="0"/>
              <a:t>27/03/2018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498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  <p:sldLayoutId id="2147483957" r:id="rId15"/>
    <p:sldLayoutId id="2147483958" r:id="rId16"/>
    <p:sldLayoutId id="2147483959" r:id="rId17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371601"/>
            <a:ext cx="7134784" cy="2352675"/>
          </a:xfrm>
        </p:spPr>
        <p:txBody>
          <a:bodyPr>
            <a:noAutofit/>
          </a:bodyPr>
          <a:lstStyle/>
          <a:p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</a:t>
            </a:r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7" y="4095751"/>
            <a:ext cx="7134784" cy="619124"/>
          </a:xfrm>
        </p:spPr>
        <p:txBody>
          <a:bodyPr/>
          <a:lstStyle/>
          <a:p>
            <a:r>
              <a:rPr lang="en-US" b="1" smtClean="0"/>
              <a:t>Desi Dwi Kristanto, M.Ds.</a:t>
            </a:r>
            <a:endParaRPr lang="id-ID" b="1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3000" y="4949428"/>
            <a:ext cx="6858000" cy="4607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/>
              <a:t>Week 8</a:t>
            </a:r>
            <a:endParaRPr lang="id-ID" sz="1800" dirty="0"/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07182" y="1371603"/>
            <a:ext cx="2393819" cy="112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93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mtClean="0"/>
              <a:t>Website Design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8486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Thinking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7773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smtClean="0"/>
              <a:t>5 Phases </a:t>
            </a:r>
            <a:r>
              <a:rPr lang="en-ID" smtClean="0"/>
              <a:t>of the </a:t>
            </a:r>
            <a:br>
              <a:rPr lang="en-ID" smtClean="0"/>
            </a:br>
            <a:r>
              <a:rPr lang="en-ID" b="1" i="1" smtClean="0"/>
              <a:t>Graphic Design Process</a:t>
            </a:r>
            <a:endParaRPr lang="en-US" b="1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smtClean="0"/>
              <a:t>ORIENTATION/MATERIAL GATHERING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smtClean="0"/>
              <a:t>ANALYSIS/DISCOVERY/STRATEGY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/>
              <a:t>CONCEPTUAL </a:t>
            </a:r>
            <a:r>
              <a:rPr lang="en-US" b="1" smtClean="0"/>
              <a:t>DESIGN/VISUAL CONCEPTS</a:t>
            </a:r>
          </a:p>
          <a:p>
            <a:pPr marL="457200" indent="-457200">
              <a:buFont typeface="+mj-lt"/>
              <a:buAutoNum type="arabicPeriod"/>
            </a:pPr>
            <a:r>
              <a:rPr lang="en-ID" b="1" smtClean="0"/>
              <a:t>DESIGN DEVELOPMENT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smtClean="0"/>
              <a:t>IMPLEMENTATION</a:t>
            </a:r>
          </a:p>
          <a:p>
            <a:pPr marL="457200" indent="-457200">
              <a:buFont typeface="+mj-lt"/>
              <a:buAutoNum type="arabicPeriod"/>
            </a:pPr>
            <a:endParaRPr lang="en-US" b="1" smtClean="0"/>
          </a:p>
          <a:p>
            <a:pPr marL="457200" indent="-457200">
              <a:buFont typeface="+mj-lt"/>
              <a:buAutoNum type="arabicPeriod"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69940576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6354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/>
              <a:t>2</a:t>
            </a:r>
            <a:r>
              <a:rPr lang="en-US" sz="3200" b="1"/>
              <a:t>. </a:t>
            </a:r>
            <a:r>
              <a:rPr lang="en-US" sz="3200" b="1" smtClean="0"/>
              <a:t>ANALYSIS/DISCOVERY/STRATEGY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269219"/>
            <a:ext cx="7704667" cy="3389459"/>
          </a:xfrm>
        </p:spPr>
        <p:txBody>
          <a:bodyPr numCol="2">
            <a:normAutofit/>
          </a:bodyPr>
          <a:lstStyle/>
          <a:p>
            <a:r>
              <a:rPr lang="en-US" smtClean="0"/>
              <a:t>Project </a:t>
            </a:r>
            <a:r>
              <a:rPr lang="en-US"/>
              <a:t>title </a:t>
            </a:r>
            <a:endParaRPr lang="en-US" smtClean="0"/>
          </a:p>
          <a:p>
            <a:r>
              <a:rPr lang="en-US" smtClean="0"/>
              <a:t>Media</a:t>
            </a:r>
            <a:endParaRPr lang="en-US"/>
          </a:p>
          <a:p>
            <a:r>
              <a:rPr lang="en-US" smtClean="0"/>
              <a:t>Product information</a:t>
            </a:r>
          </a:p>
          <a:p>
            <a:r>
              <a:rPr lang="en-US" smtClean="0"/>
              <a:t>Parameters</a:t>
            </a:r>
            <a:endParaRPr lang="en-US"/>
          </a:p>
          <a:p>
            <a:r>
              <a:rPr lang="en-US" smtClean="0"/>
              <a:t>Market information</a:t>
            </a:r>
          </a:p>
          <a:p>
            <a:r>
              <a:rPr lang="en-US" smtClean="0"/>
              <a:t>Deadlines</a:t>
            </a:r>
            <a:endParaRPr lang="en-US"/>
          </a:p>
          <a:p>
            <a:r>
              <a:rPr lang="en-US" smtClean="0"/>
              <a:t>Communication objectives</a:t>
            </a:r>
          </a:p>
          <a:p>
            <a:r>
              <a:rPr lang="en-US" smtClean="0"/>
              <a:t>Budget</a:t>
            </a:r>
            <a:endParaRPr lang="en-US"/>
          </a:p>
          <a:p>
            <a:r>
              <a:rPr lang="en-US" smtClean="0"/>
              <a:t>Format </a:t>
            </a:r>
            <a:r>
              <a:rPr lang="en-US"/>
              <a:t>and </a:t>
            </a:r>
            <a:r>
              <a:rPr lang="en-US" smtClean="0"/>
              <a:t>size</a:t>
            </a:r>
          </a:p>
          <a:p>
            <a:r>
              <a:rPr lang="en-US" smtClean="0"/>
              <a:t>Approval </a:t>
            </a:r>
            <a:r>
              <a:rPr lang="en-US"/>
              <a:t>process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82133" y="1899887"/>
            <a:ext cx="6107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/>
              <a:t>The fundamental content </a:t>
            </a:r>
            <a:r>
              <a:rPr lang="en-US" sz="2400"/>
              <a:t>of </a:t>
            </a:r>
            <a:r>
              <a:rPr lang="en-US" sz="2400" smtClean="0"/>
              <a:t>a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brief</a:t>
            </a:r>
            <a:r>
              <a:rPr lang="en-US" sz="240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674577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40295"/>
          </a:xfrm>
        </p:spPr>
        <p:txBody>
          <a:bodyPr/>
          <a:lstStyle/>
          <a:p>
            <a:r>
              <a:rPr lang="en-ID" b="1" smtClean="0"/>
              <a:t>Sample Design Brief</a:t>
            </a:r>
            <a:br>
              <a:rPr lang="en-ID" b="1" smtClean="0"/>
            </a:br>
            <a:r>
              <a:rPr lang="en-US" sz="1500" i="1"/>
              <a:t>Used for Branding, Visual Identity, Promotional Design, and Advertising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378228"/>
            <a:ext cx="7963083" cy="5181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i="1" smtClean="0"/>
              <a:t>What </a:t>
            </a:r>
            <a:r>
              <a:rPr lang="en-US" b="1" i="1"/>
              <a:t>Is </a:t>
            </a:r>
            <a:r>
              <a:rPr lang="en-US" b="1" i="1"/>
              <a:t>Our </a:t>
            </a:r>
            <a:r>
              <a:rPr lang="en-US" b="1" i="1" smtClean="0"/>
              <a:t>Challenge? What </a:t>
            </a:r>
            <a:r>
              <a:rPr lang="en-US" b="1" i="1"/>
              <a:t>Is Our </a:t>
            </a:r>
            <a:r>
              <a:rPr lang="en-US" b="1" i="1"/>
              <a:t>Goal</a:t>
            </a:r>
            <a:r>
              <a:rPr lang="en-US" b="1" i="1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smtClean="0"/>
              <a:t>Who </a:t>
            </a:r>
            <a:r>
              <a:rPr lang="en-US" b="1" i="1"/>
              <a:t>Is the Core </a:t>
            </a:r>
            <a:r>
              <a:rPr lang="en-US" b="1" i="1"/>
              <a:t>Audience</a:t>
            </a:r>
            <a:r>
              <a:rPr lang="en-US" b="1" i="1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smtClean="0"/>
              <a:t>What </a:t>
            </a:r>
            <a:r>
              <a:rPr lang="en-US" b="1" i="1"/>
              <a:t>Is </a:t>
            </a:r>
            <a:r>
              <a:rPr lang="en-US" b="1" i="1"/>
              <a:t>the </a:t>
            </a:r>
            <a:r>
              <a:rPr lang="en-US" b="1" i="1" smtClean="0"/>
              <a:t>Audience’s Perception </a:t>
            </a:r>
            <a:r>
              <a:rPr lang="en-US" b="1" i="1"/>
              <a:t>of the Brand or </a:t>
            </a:r>
            <a:r>
              <a:rPr lang="en-US" b="1" i="1"/>
              <a:t>Group</a:t>
            </a:r>
            <a:r>
              <a:rPr lang="en-US" b="1" i="1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smtClean="0"/>
              <a:t>What </a:t>
            </a:r>
            <a:r>
              <a:rPr lang="en-US" b="1" i="1"/>
              <a:t>Would You </a:t>
            </a:r>
            <a:r>
              <a:rPr lang="en-US" b="1" i="1"/>
              <a:t>Like </a:t>
            </a:r>
            <a:r>
              <a:rPr lang="en-US" b="1" i="1" smtClean="0"/>
              <a:t>theCore </a:t>
            </a:r>
            <a:r>
              <a:rPr lang="en-US" b="1" i="1"/>
              <a:t>Audience to Think and </a:t>
            </a:r>
            <a:r>
              <a:rPr lang="en-US" b="1" i="1"/>
              <a:t>Feel</a:t>
            </a:r>
            <a:r>
              <a:rPr lang="en-US" b="1" i="1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smtClean="0"/>
              <a:t>What Specific </a:t>
            </a:r>
            <a:r>
              <a:rPr lang="en-US" b="1" i="1"/>
              <a:t>Information </a:t>
            </a:r>
            <a:r>
              <a:rPr lang="en-US" b="1" i="1" smtClean="0"/>
              <a:t>and Thoughts </a:t>
            </a:r>
            <a:r>
              <a:rPr lang="en-US" b="1" i="1"/>
              <a:t>Will Assist in This </a:t>
            </a:r>
            <a:r>
              <a:rPr lang="en-US" b="1" i="1"/>
              <a:t>Change</a:t>
            </a:r>
            <a:r>
              <a:rPr lang="en-US" b="1" i="1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smtClean="0"/>
              <a:t>What </a:t>
            </a:r>
            <a:r>
              <a:rPr lang="en-US" b="1" i="1"/>
              <a:t>Is at </a:t>
            </a:r>
            <a:r>
              <a:rPr lang="en-US" b="1" i="1"/>
              <a:t>the </a:t>
            </a:r>
            <a:r>
              <a:rPr lang="en-US" b="1" i="1" smtClean="0"/>
              <a:t>Core of </a:t>
            </a:r>
            <a:r>
              <a:rPr lang="en-US" b="1" i="1"/>
              <a:t>the Brand </a:t>
            </a:r>
            <a:r>
              <a:rPr lang="en-US" b="1" i="1"/>
              <a:t>Personality</a:t>
            </a:r>
            <a:r>
              <a:rPr lang="en-US" b="1" i="1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3675602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40295"/>
          </a:xfrm>
        </p:spPr>
        <p:txBody>
          <a:bodyPr/>
          <a:lstStyle/>
          <a:p>
            <a:r>
              <a:rPr lang="en-ID" b="1" smtClean="0"/>
              <a:t>Sample Design Brief</a:t>
            </a:r>
            <a:br>
              <a:rPr lang="en-ID" b="1" smtClean="0"/>
            </a:br>
            <a:r>
              <a:rPr lang="en-US" sz="1500" i="1"/>
              <a:t>Used for Branding, Visual Identity, Promotional Design, and Advertising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378228"/>
            <a:ext cx="7963083" cy="5181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b="1" i="1"/>
              <a:t>What Is the Key Emotion That Will Build a Relationship with the Core Audience?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b="1" i="1"/>
              <a:t>What Media Will Best Facilitate Our Goal?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b="1" i="1"/>
              <a:t>What Are the Most Critical Executional Elements? What Is </a:t>
            </a:r>
            <a:r>
              <a:rPr lang="en-US" b="1" i="1"/>
              <a:t>the </a:t>
            </a:r>
            <a:r>
              <a:rPr lang="en-US" b="1" i="1" smtClean="0"/>
              <a:t>Budget?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b="1" i="1" smtClean="0"/>
              <a:t>What </a:t>
            </a:r>
            <a:r>
              <a:rPr lang="en-US" b="1" i="1"/>
              <a:t>Is </a:t>
            </a:r>
            <a:r>
              <a:rPr lang="en-US" b="1" i="1"/>
              <a:t>the </a:t>
            </a:r>
            <a:r>
              <a:rPr lang="en-US" b="1" i="1" smtClean="0"/>
              <a:t>Single Most </a:t>
            </a:r>
            <a:r>
              <a:rPr lang="en-US" b="1" i="1"/>
              <a:t>Important </a:t>
            </a:r>
            <a:r>
              <a:rPr lang="en-US" b="1" i="1"/>
              <a:t>Takeaway</a:t>
            </a:r>
            <a:r>
              <a:rPr lang="en-US" b="1" i="1" smtClean="0"/>
              <a:t>?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b="1" i="1"/>
              <a:t>What Do </a:t>
            </a:r>
            <a:r>
              <a:rPr lang="en-US" b="1" i="1"/>
              <a:t>We </a:t>
            </a:r>
            <a:r>
              <a:rPr lang="en-US" b="1" i="1" smtClean="0"/>
              <a:t>Want the </a:t>
            </a:r>
            <a:r>
              <a:rPr lang="en-US" b="1" i="1"/>
              <a:t>Audience to Do?</a:t>
            </a:r>
          </a:p>
          <a:p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363693924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</a:t>
            </a:r>
            <a:r>
              <a:rPr lang="en-US" sz="60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!!!!</a:t>
            </a:r>
            <a:endParaRPr lang="en-US" sz="6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pPr marL="0" indent="0" algn="ctr">
              <a:buNone/>
            </a:pPr>
            <a:r>
              <a:rPr lang="en-US" b="1" smtClean="0">
                <a:latin typeface="Candara" panose="020E0502030303020204" pitchFamily="34" charset="0"/>
              </a:rPr>
              <a:t>People </a:t>
            </a:r>
            <a:r>
              <a:rPr lang="en-US" b="1">
                <a:latin typeface="Candara" panose="020E0502030303020204" pitchFamily="34" charset="0"/>
              </a:rPr>
              <a:t>don’t </a:t>
            </a:r>
            <a:r>
              <a:rPr lang="en-US" b="1">
                <a:latin typeface="Candara" panose="020E0502030303020204" pitchFamily="34" charset="0"/>
              </a:rPr>
              <a:t>like </a:t>
            </a:r>
            <a:r>
              <a:rPr lang="en-US" b="1" smtClean="0">
                <a:latin typeface="Candara" panose="020E0502030303020204" pitchFamily="34" charset="0"/>
              </a:rPr>
              <a:t>ads. </a:t>
            </a:r>
          </a:p>
          <a:p>
            <a:pPr marL="0" indent="0" algn="ctr">
              <a:buNone/>
            </a:pPr>
            <a:r>
              <a:rPr lang="en-US" b="1" smtClean="0">
                <a:latin typeface="Candara" panose="020E0502030303020204" pitchFamily="34" charset="0"/>
              </a:rPr>
              <a:t>People </a:t>
            </a:r>
            <a:r>
              <a:rPr lang="en-US" b="1">
                <a:latin typeface="Candara" panose="020E0502030303020204" pitchFamily="34" charset="0"/>
              </a:rPr>
              <a:t>don’t trust ads</a:t>
            </a:r>
            <a:r>
              <a:rPr lang="en-US" b="1">
                <a:latin typeface="Candara" panose="020E0502030303020204" pitchFamily="34" charset="0"/>
              </a:rPr>
              <a:t>. </a:t>
            </a:r>
            <a:endParaRPr lang="en-US" b="1" smtClean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n-US" b="1" smtClean="0">
                <a:latin typeface="Candara" panose="020E0502030303020204" pitchFamily="34" charset="0"/>
              </a:rPr>
              <a:t>People don’t remember </a:t>
            </a:r>
            <a:r>
              <a:rPr lang="en-US" b="1">
                <a:latin typeface="Candara" panose="020E0502030303020204" pitchFamily="34" charset="0"/>
              </a:rPr>
              <a:t>ads</a:t>
            </a:r>
            <a:r>
              <a:rPr lang="en-US" b="1">
                <a:latin typeface="Candara" panose="020E0502030303020204" pitchFamily="34" charset="0"/>
              </a:rPr>
              <a:t>. </a:t>
            </a:r>
            <a:endParaRPr lang="en-US" b="1" smtClean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en-US" b="1" smtClean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n-US" b="1" smtClean="0">
                <a:latin typeface="Candara" panose="020E0502030303020204" pitchFamily="34" charset="0"/>
              </a:rPr>
              <a:t>How </a:t>
            </a:r>
            <a:r>
              <a:rPr lang="en-US" b="1">
                <a:latin typeface="Candara" panose="020E0502030303020204" pitchFamily="34" charset="0"/>
              </a:rPr>
              <a:t>do we </a:t>
            </a:r>
            <a:r>
              <a:rPr lang="en-US" b="1">
                <a:latin typeface="Candara" panose="020E0502030303020204" pitchFamily="34" charset="0"/>
              </a:rPr>
              <a:t>make </a:t>
            </a:r>
            <a:r>
              <a:rPr lang="en-US" b="1" smtClean="0">
                <a:latin typeface="Candara" panose="020E0502030303020204" pitchFamily="34" charset="0"/>
              </a:rPr>
              <a:t>sure </a:t>
            </a:r>
            <a:r>
              <a:rPr lang="en-US" sz="3200" b="1" smtClean="0">
                <a:latin typeface="Candara" panose="020E0502030303020204" pitchFamily="34" charset="0"/>
              </a:rPr>
              <a:t>THIS ONE </a:t>
            </a:r>
          </a:p>
          <a:p>
            <a:pPr marL="0" indent="0" algn="ctr">
              <a:buNone/>
            </a:pPr>
            <a:r>
              <a:rPr lang="en-US" b="1" smtClean="0">
                <a:latin typeface="Candara" panose="020E0502030303020204" pitchFamily="34" charset="0"/>
              </a:rPr>
              <a:t>will </a:t>
            </a:r>
            <a:r>
              <a:rPr lang="en-US" b="1">
                <a:latin typeface="Candara" panose="020E0502030303020204" pitchFamily="34" charset="0"/>
              </a:rPr>
              <a:t>be </a:t>
            </a:r>
            <a:r>
              <a:rPr lang="en-US" sz="3200" b="1" smtClean="0">
                <a:latin typeface="Candara" panose="020E0502030303020204" pitchFamily="34" charset="0"/>
              </a:rPr>
              <a:t>DIFFERENT</a:t>
            </a:r>
            <a:r>
              <a:rPr lang="en-US" b="1" smtClean="0">
                <a:latin typeface="Candara" panose="020E0502030303020204" pitchFamily="34" charset="0"/>
              </a:rPr>
              <a:t>?</a:t>
            </a:r>
            <a:endParaRPr lang="en-US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7851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 CONCEPTUAL DESIGN/VISUAL </a:t>
            </a:r>
            <a:r>
              <a:rPr lang="en-US"/>
              <a:t>CONCEPTS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030618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506193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615D58-032F-423E-9A9A-59D757A719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41615D58-032F-423E-9A9A-59D757A719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41615D58-032F-423E-9A9A-59D757A719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A2F5D1-331B-49C2-B017-91F926620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BEA2F5D1-331B-49C2-B017-91F926620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BEA2F5D1-331B-49C2-B017-91F926620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8F34F-0437-4DD2-8649-6554446F9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D418F34F-0437-4DD2-8649-6554446F9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D418F34F-0437-4DD2-8649-6554446F9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74E588-2214-43EE-9FBB-02D1499F3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B074E588-2214-43EE-9FBB-02D1499F3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B074E588-2214-43EE-9FBB-02D1499F3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2467</TotalTime>
  <Words>210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Candara</vt:lpstr>
      <vt:lpstr>Corbel</vt:lpstr>
      <vt:lpstr>Parallax</vt:lpstr>
      <vt:lpstr>Design Methodology</vt:lpstr>
      <vt:lpstr>deSIGN Thinking</vt:lpstr>
      <vt:lpstr>5 Phases of the  Graphic Design Process</vt:lpstr>
      <vt:lpstr>PowerPoint Presentation</vt:lpstr>
      <vt:lpstr>2. ANALYSIS/DISCOVERY/STRATEGY</vt:lpstr>
      <vt:lpstr>Sample Design Brief Used for Branding, Visual Identity, Promotional Design, and Advertising</vt:lpstr>
      <vt:lpstr>Sample Design Brief Used for Branding, Visual Identity, Promotional Design, and Advertising</vt:lpstr>
      <vt:lpstr>WARNING!!!!</vt:lpstr>
      <vt:lpstr>3. CONCEPTUAL DESIGN/VISUAL CONCEPTS</vt:lpstr>
      <vt:lpstr>Website Design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Silvia Senjaya</dc:creator>
  <cp:lastModifiedBy>Windows User</cp:lastModifiedBy>
  <cp:revision>151</cp:revision>
  <dcterms:created xsi:type="dcterms:W3CDTF">2017-03-07T07:46:56Z</dcterms:created>
  <dcterms:modified xsi:type="dcterms:W3CDTF">2018-03-26T21:12:30Z</dcterms:modified>
</cp:coreProperties>
</file>