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7" r:id="rId19"/>
    <p:sldId id="276" r:id="rId20"/>
    <p:sldId id="279" r:id="rId21"/>
    <p:sldId id="278" r:id="rId22"/>
    <p:sldId id="280" r:id="rId23"/>
    <p:sldId id="281" r:id="rId24"/>
    <p:sldId id="282" r:id="rId25"/>
    <p:sldId id="283"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EB36D-9DB9-4D67-85F9-AAB32269AE6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B36D-9DB9-4D67-85F9-AAB32269AE6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B36D-9DB9-4D67-85F9-AAB32269AE6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B36D-9DB9-4D67-85F9-AAB32269AE6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EB36D-9DB9-4D67-85F9-AAB32269AE6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EEB36D-9DB9-4D67-85F9-AAB32269AE6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EB36D-9DB9-4D67-85F9-AAB32269AE6B}" type="datetimeFigureOut">
              <a:rPr lang="en-US" smtClean="0"/>
              <a:pPr/>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EB36D-9DB9-4D67-85F9-AAB32269AE6B}" type="datetimeFigureOut">
              <a:rPr lang="en-US" smtClean="0"/>
              <a:pPr/>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EB36D-9DB9-4D67-85F9-AAB32269AE6B}" type="datetimeFigureOut">
              <a:rPr lang="en-US" smtClean="0"/>
              <a:pPr/>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B36D-9DB9-4D67-85F9-AAB32269AE6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B36D-9DB9-4D67-85F9-AAB32269AE6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CF769-15D7-4BA4-A336-FBFC227940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EB36D-9DB9-4D67-85F9-AAB32269AE6B}" type="datetimeFigureOut">
              <a:rPr lang="en-US" smtClean="0"/>
              <a:pPr/>
              <a:t>10/24/16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CF769-15D7-4BA4-A336-FBFC227940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file aa\image tipografia\kineticTypograph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533400" y="1143000"/>
            <a:ext cx="3886200" cy="2677656"/>
          </a:xfrm>
          <a:prstGeom prst="rect">
            <a:avLst/>
          </a:prstGeom>
          <a:noFill/>
        </p:spPr>
        <p:txBody>
          <a:bodyPr wrap="square" rtlCol="0">
            <a:spAutoFit/>
          </a:bodyPr>
          <a:lstStyle/>
          <a:p>
            <a:r>
              <a:rPr lang="en-US" sz="2800" b="1" dirty="0" smtClean="0">
                <a:solidFill>
                  <a:schemeClr val="bg1"/>
                </a:solidFill>
              </a:rPr>
              <a:t>4. </a:t>
            </a:r>
            <a:r>
              <a:rPr lang="id-ID" sz="2800" b="1" dirty="0" smtClean="0">
                <a:solidFill>
                  <a:schemeClr val="bg1"/>
                </a:solidFill>
              </a:rPr>
              <a:t>Keselarasan</a:t>
            </a:r>
            <a:r>
              <a:rPr lang="en-US" sz="2800" b="1" dirty="0" smtClean="0">
                <a:solidFill>
                  <a:schemeClr val="bg1"/>
                </a:solidFill>
              </a:rPr>
              <a:t> (Alignment)</a:t>
            </a:r>
            <a:r>
              <a:rPr lang="id-ID" sz="2800" dirty="0" smtClean="0">
                <a:solidFill>
                  <a:schemeClr val="bg1"/>
                </a:solidFill>
              </a:rPr>
              <a:t/>
            </a:r>
            <a:br>
              <a:rPr lang="id-ID" sz="2800" dirty="0" smtClean="0">
                <a:solidFill>
                  <a:schemeClr val="bg1"/>
                </a:solidFill>
              </a:rPr>
            </a:br>
            <a:r>
              <a:rPr lang="id-ID" sz="2800" dirty="0" smtClean="0">
                <a:solidFill>
                  <a:schemeClr val="bg1"/>
                </a:solidFill>
              </a:rPr>
              <a:t/>
            </a:r>
            <a:br>
              <a:rPr lang="id-ID" sz="2800" dirty="0" smtClean="0">
                <a:solidFill>
                  <a:schemeClr val="bg1"/>
                </a:solidFill>
              </a:rPr>
            </a:br>
            <a:r>
              <a:rPr lang="id-ID" sz="2800" dirty="0" smtClean="0">
                <a:solidFill>
                  <a:schemeClr val="bg1"/>
                </a:solidFill>
              </a:rPr>
              <a:t>Keselarasan merupakan konsep yang sangat penting dalam tipografi.</a:t>
            </a:r>
            <a:endParaRPr lang="en-US" sz="2800" dirty="0">
              <a:solidFill>
                <a:schemeClr val="bg1"/>
              </a:solidFill>
            </a:endParaRPr>
          </a:p>
        </p:txBody>
      </p:sp>
      <p:pic>
        <p:nvPicPr>
          <p:cNvPr id="10" name="Picture 9" descr="TT-leftvscenter2.jpg"/>
          <p:cNvPicPr>
            <a:picLocks noChangeAspect="1"/>
          </p:cNvPicPr>
          <p:nvPr/>
        </p:nvPicPr>
        <p:blipFill>
          <a:blip r:embed="rId2"/>
          <a:stretch>
            <a:fillRect/>
          </a:stretch>
        </p:blipFill>
        <p:spPr>
          <a:xfrm>
            <a:off x="4648200" y="1371600"/>
            <a:ext cx="3810000"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1"/>
            <a:ext cx="7315200" cy="1938992"/>
          </a:xfrm>
          <a:prstGeom prst="rect">
            <a:avLst/>
          </a:prstGeom>
          <a:noFill/>
        </p:spPr>
        <p:txBody>
          <a:bodyPr wrap="square" rtlCol="0">
            <a:spAutoFit/>
          </a:bodyPr>
          <a:lstStyle/>
          <a:p>
            <a:r>
              <a:rPr lang="en-US" sz="2000" b="1" dirty="0" smtClean="0">
                <a:solidFill>
                  <a:schemeClr val="bg1"/>
                </a:solidFill>
              </a:rPr>
              <a:t>5. </a:t>
            </a:r>
            <a:r>
              <a:rPr lang="id-ID" sz="2000" b="1" dirty="0" smtClean="0">
                <a:solidFill>
                  <a:schemeClr val="bg1"/>
                </a:solidFill>
              </a:rPr>
              <a:t>Pilih Font </a:t>
            </a:r>
            <a:r>
              <a:rPr lang="id-ID" sz="2000" b="1" dirty="0" smtClean="0">
                <a:solidFill>
                  <a:schemeClr val="bg1"/>
                </a:solidFill>
              </a:rPr>
              <a:t>Lanjutan yang </a:t>
            </a:r>
            <a:r>
              <a:rPr lang="id-ID" sz="2000" b="1" dirty="0" smtClean="0">
                <a:solidFill>
                  <a:schemeClr val="bg1"/>
                </a:solidFill>
              </a:rPr>
              <a:t>Baik</a:t>
            </a:r>
            <a:r>
              <a:rPr lang="en-US" sz="2000" b="1" dirty="0" smtClean="0">
                <a:solidFill>
                  <a:schemeClr val="bg1"/>
                </a:solidFill>
              </a:rPr>
              <a:t> </a:t>
            </a:r>
          </a:p>
          <a:p>
            <a:r>
              <a:rPr lang="en-US" sz="2000" b="1" dirty="0" smtClean="0">
                <a:solidFill>
                  <a:schemeClr val="bg1"/>
                </a:solidFill>
              </a:rPr>
              <a:t>(Choose a Good Secondary Font)</a:t>
            </a:r>
            <a:r>
              <a:rPr lang="id-ID" sz="2000" dirty="0" smtClean="0">
                <a:solidFill>
                  <a:schemeClr val="bg1"/>
                </a:solidFill>
              </a:rPr>
              <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Setelah Anda telah memilih jenis huruf utama, langkah berikutnya adalah memilih font lain yang akan </a:t>
            </a:r>
            <a:r>
              <a:rPr lang="en-US" sz="2000" dirty="0" err="1" smtClean="0">
                <a:solidFill>
                  <a:schemeClr val="bg1"/>
                </a:solidFill>
              </a:rPr>
              <a:t>mempertegas</a:t>
            </a:r>
            <a:r>
              <a:rPr lang="en-US" sz="2000" dirty="0" smtClean="0">
                <a:solidFill>
                  <a:schemeClr val="bg1"/>
                </a:solidFill>
              </a:rPr>
              <a:t> </a:t>
            </a:r>
            <a:r>
              <a:rPr lang="id-ID" sz="2000" dirty="0" smtClean="0">
                <a:solidFill>
                  <a:schemeClr val="bg1"/>
                </a:solidFill>
              </a:rPr>
              <a:t>aksen itu. Hal ini sebagai </a:t>
            </a:r>
            <a:r>
              <a:rPr lang="en-US" sz="2000" dirty="0" smtClean="0">
                <a:solidFill>
                  <a:schemeClr val="bg1"/>
                </a:solidFill>
              </a:rPr>
              <a:t>‘</a:t>
            </a:r>
            <a:r>
              <a:rPr lang="id-ID" sz="2000" dirty="0" smtClean="0">
                <a:solidFill>
                  <a:schemeClr val="bg1"/>
                </a:solidFill>
              </a:rPr>
              <a:t>lawan</a:t>
            </a:r>
            <a:r>
              <a:rPr lang="en-US" sz="2000" dirty="0" smtClean="0">
                <a:solidFill>
                  <a:schemeClr val="bg1"/>
                </a:solidFill>
              </a:rPr>
              <a:t>’ </a:t>
            </a:r>
            <a:r>
              <a:rPr lang="id-ID" sz="2000" dirty="0" smtClean="0">
                <a:solidFill>
                  <a:schemeClr val="bg1"/>
                </a:solidFill>
              </a:rPr>
              <a:t>font yang akan</a:t>
            </a:r>
            <a:r>
              <a:rPr lang="en-US" sz="2000" dirty="0" smtClean="0">
                <a:solidFill>
                  <a:schemeClr val="bg1"/>
                </a:solidFill>
              </a:rPr>
              <a:t> </a:t>
            </a:r>
            <a:r>
              <a:rPr lang="en-US" sz="2000" dirty="0" err="1" smtClean="0">
                <a:solidFill>
                  <a:schemeClr val="bg1"/>
                </a:solidFill>
              </a:rPr>
              <a:t>membedakan</a:t>
            </a:r>
            <a:r>
              <a:rPr lang="id-ID" sz="2000" dirty="0" smtClean="0">
                <a:solidFill>
                  <a:schemeClr val="bg1"/>
                </a:solidFill>
              </a:rPr>
              <a:t> dengan pilihan utama.</a:t>
            </a:r>
            <a:endParaRPr lang="en-US" sz="2000" dirty="0">
              <a:solidFill>
                <a:schemeClr val="bg1"/>
              </a:solidFill>
            </a:endParaRPr>
          </a:p>
        </p:txBody>
      </p:sp>
      <p:pic>
        <p:nvPicPr>
          <p:cNvPr id="13" name="Picture 12" descr="TT-logos.jpg"/>
          <p:cNvPicPr>
            <a:picLocks noChangeAspect="1"/>
          </p:cNvPicPr>
          <p:nvPr/>
        </p:nvPicPr>
        <p:blipFill>
          <a:blip r:embed="rId2"/>
          <a:stretch>
            <a:fillRect/>
          </a:stretch>
        </p:blipFill>
        <p:spPr>
          <a:xfrm>
            <a:off x="2362200" y="2514600"/>
            <a:ext cx="4343400" cy="27252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09600" y="304800"/>
            <a:ext cx="4648200" cy="4832092"/>
          </a:xfrm>
          <a:prstGeom prst="rect">
            <a:avLst/>
          </a:prstGeom>
          <a:noFill/>
        </p:spPr>
        <p:txBody>
          <a:bodyPr wrap="square" rtlCol="0">
            <a:spAutoFit/>
          </a:bodyPr>
          <a:lstStyle/>
          <a:p>
            <a:r>
              <a:rPr lang="en-US" sz="2200" b="1" dirty="0" smtClean="0">
                <a:solidFill>
                  <a:schemeClr val="bg1"/>
                </a:solidFill>
              </a:rPr>
              <a:t>6. </a:t>
            </a:r>
            <a:r>
              <a:rPr lang="en-US" sz="2200" b="1" dirty="0" err="1" smtClean="0">
                <a:solidFill>
                  <a:schemeClr val="bg1"/>
                </a:solidFill>
              </a:rPr>
              <a:t>Ukuran</a:t>
            </a:r>
            <a:r>
              <a:rPr lang="en-US" sz="2200" b="1" dirty="0" smtClean="0">
                <a:solidFill>
                  <a:schemeClr val="bg1"/>
                </a:solidFill>
              </a:rPr>
              <a:t> (</a:t>
            </a:r>
            <a:r>
              <a:rPr lang="id-ID" sz="2200" b="1" dirty="0" smtClean="0">
                <a:solidFill>
                  <a:schemeClr val="bg1"/>
                </a:solidFill>
              </a:rPr>
              <a:t>Size Matters</a:t>
            </a:r>
            <a:r>
              <a:rPr lang="en-US" sz="2200" b="1" dirty="0" smtClean="0">
                <a:solidFill>
                  <a:schemeClr val="bg1"/>
                </a:solidFill>
              </a:rPr>
              <a:t>)</a:t>
            </a:r>
            <a:r>
              <a:rPr lang="id-ID" sz="2200" dirty="0" smtClean="0">
                <a:solidFill>
                  <a:schemeClr val="bg1"/>
                </a:solidFill>
              </a:rPr>
              <a:t/>
            </a:r>
            <a:br>
              <a:rPr lang="id-ID" sz="2200" dirty="0" smtClean="0">
                <a:solidFill>
                  <a:schemeClr val="bg1"/>
                </a:solidFill>
              </a:rPr>
            </a:br>
            <a:r>
              <a:rPr lang="id-ID" sz="2200" dirty="0" smtClean="0">
                <a:solidFill>
                  <a:schemeClr val="bg1"/>
                </a:solidFill>
              </a:rPr>
              <a:t/>
            </a:r>
            <a:br>
              <a:rPr lang="id-ID" sz="2200" dirty="0" smtClean="0">
                <a:solidFill>
                  <a:schemeClr val="bg1"/>
                </a:solidFill>
              </a:rPr>
            </a:br>
            <a:r>
              <a:rPr lang="id-ID" sz="2200" dirty="0" smtClean="0">
                <a:solidFill>
                  <a:schemeClr val="bg1"/>
                </a:solidFill>
              </a:rPr>
              <a:t>Salah satu hal yang </a:t>
            </a:r>
            <a:r>
              <a:rPr lang="en-US" sz="2200" dirty="0" err="1" smtClean="0">
                <a:solidFill>
                  <a:schemeClr val="bg1"/>
                </a:solidFill>
              </a:rPr>
              <a:t>dapat</a:t>
            </a:r>
            <a:r>
              <a:rPr lang="en-US" sz="2200" dirty="0" smtClean="0">
                <a:solidFill>
                  <a:schemeClr val="bg1"/>
                </a:solidFill>
              </a:rPr>
              <a:t> </a:t>
            </a:r>
            <a:r>
              <a:rPr lang="en-US" sz="2200" dirty="0" err="1" smtClean="0">
                <a:solidFill>
                  <a:schemeClr val="bg1"/>
                </a:solidFill>
              </a:rPr>
              <a:t>di</a:t>
            </a:r>
            <a:r>
              <a:rPr lang="id-ID" sz="2200" dirty="0" smtClean="0">
                <a:solidFill>
                  <a:schemeClr val="bg1"/>
                </a:solidFill>
              </a:rPr>
              <a:t> pelajari </a:t>
            </a:r>
            <a:r>
              <a:rPr lang="en-US" sz="2200" dirty="0" err="1" smtClean="0">
                <a:solidFill>
                  <a:schemeClr val="bg1"/>
                </a:solidFill>
              </a:rPr>
              <a:t>dalam</a:t>
            </a:r>
            <a:r>
              <a:rPr lang="en-US" sz="2200" dirty="0" smtClean="0">
                <a:solidFill>
                  <a:schemeClr val="bg1"/>
                </a:solidFill>
              </a:rPr>
              <a:t> </a:t>
            </a:r>
            <a:r>
              <a:rPr lang="en-US" sz="2200" dirty="0" err="1" smtClean="0">
                <a:solidFill>
                  <a:schemeClr val="bg1"/>
                </a:solidFill>
              </a:rPr>
              <a:t>membuat</a:t>
            </a:r>
            <a:r>
              <a:rPr lang="en-US" sz="2200" dirty="0" smtClean="0">
                <a:solidFill>
                  <a:schemeClr val="bg1"/>
                </a:solidFill>
              </a:rPr>
              <a:t> media </a:t>
            </a:r>
            <a:r>
              <a:rPr lang="en-US" sz="2200" dirty="0" err="1" smtClean="0">
                <a:solidFill>
                  <a:schemeClr val="bg1"/>
                </a:solidFill>
              </a:rPr>
              <a:t>komunikasi</a:t>
            </a:r>
            <a:r>
              <a:rPr lang="en-US" sz="2200" dirty="0" smtClean="0">
                <a:solidFill>
                  <a:schemeClr val="bg1"/>
                </a:solidFill>
              </a:rPr>
              <a:t> </a:t>
            </a:r>
            <a:r>
              <a:rPr lang="en-US" sz="2200" dirty="0" err="1" smtClean="0">
                <a:solidFill>
                  <a:schemeClr val="bg1"/>
                </a:solidFill>
              </a:rPr>
              <a:t>adalah</a:t>
            </a:r>
            <a:r>
              <a:rPr lang="en-US" sz="2200" dirty="0" smtClean="0">
                <a:solidFill>
                  <a:schemeClr val="bg1"/>
                </a:solidFill>
              </a:rPr>
              <a:t> </a:t>
            </a:r>
            <a:r>
              <a:rPr lang="id-ID" sz="2200" dirty="0" smtClean="0">
                <a:solidFill>
                  <a:srgbClr val="FFFF00"/>
                </a:solidFill>
              </a:rPr>
              <a:t>headline</a:t>
            </a:r>
            <a:r>
              <a:rPr lang="id-ID" sz="2200" dirty="0" smtClean="0">
                <a:solidFill>
                  <a:schemeClr val="bg1"/>
                </a:solidFill>
              </a:rPr>
              <a:t> harus </a:t>
            </a:r>
            <a:r>
              <a:rPr lang="en-US" sz="2200" dirty="0" err="1" smtClean="0">
                <a:solidFill>
                  <a:schemeClr val="bg1"/>
                </a:solidFill>
              </a:rPr>
              <a:t>dapat</a:t>
            </a:r>
            <a:r>
              <a:rPr lang="en-US" sz="2200" dirty="0" smtClean="0">
                <a:solidFill>
                  <a:schemeClr val="bg1"/>
                </a:solidFill>
              </a:rPr>
              <a:t> </a:t>
            </a:r>
            <a:r>
              <a:rPr lang="en-US" sz="2200" dirty="0" err="1" smtClean="0">
                <a:solidFill>
                  <a:schemeClr val="bg1"/>
                </a:solidFill>
              </a:rPr>
              <a:t>dibaca</a:t>
            </a:r>
            <a:r>
              <a:rPr lang="en-US" sz="2200" dirty="0" smtClean="0">
                <a:solidFill>
                  <a:schemeClr val="bg1"/>
                </a:solidFill>
              </a:rPr>
              <a:t> </a:t>
            </a:r>
            <a:r>
              <a:rPr lang="en-US" sz="2200" dirty="0" err="1" smtClean="0">
                <a:solidFill>
                  <a:schemeClr val="bg1"/>
                </a:solidFill>
              </a:rPr>
              <a:t>langsung</a:t>
            </a:r>
            <a:r>
              <a:rPr lang="en-US" sz="2200" dirty="0" smtClean="0">
                <a:solidFill>
                  <a:schemeClr val="bg1"/>
                </a:solidFill>
              </a:rPr>
              <a:t> </a:t>
            </a:r>
            <a:r>
              <a:rPr lang="en-US" sz="2200" dirty="0" err="1" smtClean="0">
                <a:solidFill>
                  <a:schemeClr val="bg1"/>
                </a:solidFill>
              </a:rPr>
              <a:t>oleh</a:t>
            </a:r>
            <a:r>
              <a:rPr lang="en-US" sz="2200" dirty="0" smtClean="0">
                <a:solidFill>
                  <a:schemeClr val="bg1"/>
                </a:solidFill>
              </a:rPr>
              <a:t> </a:t>
            </a:r>
            <a:r>
              <a:rPr lang="id-ID" sz="2200" dirty="0" smtClean="0">
                <a:solidFill>
                  <a:schemeClr val="bg1"/>
                </a:solidFill>
              </a:rPr>
              <a:t>pembaca. </a:t>
            </a:r>
            <a:endParaRPr lang="id-ID" sz="2200" dirty="0" smtClean="0">
              <a:solidFill>
                <a:schemeClr val="bg1"/>
              </a:solidFill>
            </a:endParaRPr>
          </a:p>
          <a:p>
            <a:endParaRPr lang="id-ID" sz="2200" dirty="0">
              <a:solidFill>
                <a:schemeClr val="bg1"/>
              </a:solidFill>
            </a:endParaRPr>
          </a:p>
          <a:p>
            <a:r>
              <a:rPr lang="id-ID" sz="2200" dirty="0" smtClean="0">
                <a:solidFill>
                  <a:schemeClr val="bg1"/>
                </a:solidFill>
              </a:rPr>
              <a:t>Anda </a:t>
            </a:r>
            <a:r>
              <a:rPr lang="id-ID" sz="2200" dirty="0" smtClean="0">
                <a:solidFill>
                  <a:schemeClr val="bg1"/>
                </a:solidFill>
              </a:rPr>
              <a:t>punya satu atau dua detik di terbaik untuk mendapatkan perhatian seseorang dalam dunia cetak. </a:t>
            </a:r>
            <a:endParaRPr lang="id-ID" sz="2200" dirty="0" smtClean="0">
              <a:solidFill>
                <a:schemeClr val="bg1"/>
              </a:solidFill>
            </a:endParaRPr>
          </a:p>
          <a:p>
            <a:endParaRPr lang="id-ID" sz="2200" dirty="0">
              <a:solidFill>
                <a:schemeClr val="bg1"/>
              </a:solidFill>
            </a:endParaRPr>
          </a:p>
          <a:p>
            <a:r>
              <a:rPr lang="id-ID" sz="2200" dirty="0" smtClean="0">
                <a:solidFill>
                  <a:schemeClr val="bg1"/>
                </a:solidFill>
              </a:rPr>
              <a:t>Jika </a:t>
            </a:r>
            <a:r>
              <a:rPr lang="id-ID" sz="2200" dirty="0" smtClean="0">
                <a:solidFill>
                  <a:schemeClr val="bg1"/>
                </a:solidFill>
              </a:rPr>
              <a:t>Anda melewatkan kesempatan itu, Anda telah kehilangan pelanggan potensial Anda.</a:t>
            </a:r>
            <a:endParaRPr lang="en-US" sz="2200" dirty="0" smtClean="0">
              <a:solidFill>
                <a:schemeClr val="bg1"/>
              </a:solidFill>
            </a:endParaRPr>
          </a:p>
        </p:txBody>
      </p:sp>
      <p:pic>
        <p:nvPicPr>
          <p:cNvPr id="10" name="Picture 9" descr="TT-win.jpg"/>
          <p:cNvPicPr>
            <a:picLocks noChangeAspect="1"/>
          </p:cNvPicPr>
          <p:nvPr/>
        </p:nvPicPr>
        <p:blipFill>
          <a:blip r:embed="rId2"/>
          <a:stretch>
            <a:fillRect/>
          </a:stretch>
        </p:blipFill>
        <p:spPr>
          <a:xfrm>
            <a:off x="5410200" y="1752600"/>
            <a:ext cx="3114675" cy="2497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1"/>
            <a:ext cx="7315200" cy="1938992"/>
          </a:xfrm>
          <a:prstGeom prst="rect">
            <a:avLst/>
          </a:prstGeom>
          <a:noFill/>
        </p:spPr>
        <p:txBody>
          <a:bodyPr wrap="square" rtlCol="0">
            <a:spAutoFit/>
          </a:bodyPr>
          <a:lstStyle/>
          <a:p>
            <a:r>
              <a:rPr lang="en-US" sz="2000" b="1" dirty="0" smtClean="0">
                <a:solidFill>
                  <a:schemeClr val="bg1"/>
                </a:solidFill>
              </a:rPr>
              <a:t>7. </a:t>
            </a:r>
            <a:r>
              <a:rPr lang="id-ID" sz="2000" b="1" dirty="0" smtClean="0">
                <a:solidFill>
                  <a:schemeClr val="bg1"/>
                </a:solidFill>
              </a:rPr>
              <a:t>Gunakan Tipografi Sebagai Art</a:t>
            </a:r>
            <a:r>
              <a:rPr lang="en-US" sz="2000" b="1" dirty="0" smtClean="0">
                <a:solidFill>
                  <a:schemeClr val="bg1"/>
                </a:solidFill>
              </a:rPr>
              <a:t> (Use Typography As Art)</a:t>
            </a:r>
            <a:r>
              <a:rPr lang="id-ID" sz="2000" dirty="0" smtClean="0">
                <a:solidFill>
                  <a:schemeClr val="bg1"/>
                </a:solidFill>
              </a:rPr>
              <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Berhenti berpikir bahwa tipografi hanya sebagai berita utama dan body copy dan mulai memikirkan hal itu sebagai elemen desain. Tipografi dirancang karena  memiliki estetika yang dapat menjadi aset berharga untuk desain Anda. </a:t>
            </a:r>
            <a:endParaRPr lang="en-US" sz="2000" dirty="0">
              <a:solidFill>
                <a:schemeClr val="bg1"/>
              </a:solidFill>
            </a:endParaRPr>
          </a:p>
        </p:txBody>
      </p:sp>
      <p:pic>
        <p:nvPicPr>
          <p:cNvPr id="17410" name="Picture 2" descr="http://www.denzomag.com/wp-content/uploads/images/typography/typography-art1119.jpg"/>
          <p:cNvPicPr>
            <a:picLocks noChangeAspect="1" noChangeArrowheads="1"/>
          </p:cNvPicPr>
          <p:nvPr/>
        </p:nvPicPr>
        <p:blipFill>
          <a:blip r:embed="rId2"/>
          <a:srcRect/>
          <a:stretch>
            <a:fillRect/>
          </a:stretch>
        </p:blipFill>
        <p:spPr bwMode="auto">
          <a:xfrm>
            <a:off x="2057400" y="2438400"/>
            <a:ext cx="4762500" cy="28860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1"/>
            <a:ext cx="7315200" cy="1631216"/>
          </a:xfrm>
          <a:prstGeom prst="rect">
            <a:avLst/>
          </a:prstGeom>
          <a:noFill/>
        </p:spPr>
        <p:txBody>
          <a:bodyPr wrap="square" rtlCol="0">
            <a:spAutoFit/>
          </a:bodyPr>
          <a:lstStyle/>
          <a:p>
            <a:r>
              <a:rPr lang="en-US" sz="2000" b="1" dirty="0" smtClean="0">
                <a:solidFill>
                  <a:schemeClr val="bg1"/>
                </a:solidFill>
              </a:rPr>
              <a:t>8. </a:t>
            </a:r>
            <a:r>
              <a:rPr lang="id-ID" sz="2000" b="1" dirty="0" smtClean="0">
                <a:solidFill>
                  <a:schemeClr val="bg1"/>
                </a:solidFill>
              </a:rPr>
              <a:t>Cari Inspirasi Baik</a:t>
            </a:r>
            <a:r>
              <a:rPr lang="en-US" sz="2000" b="1" dirty="0" smtClean="0">
                <a:solidFill>
                  <a:schemeClr val="bg1"/>
                </a:solidFill>
              </a:rPr>
              <a:t> (Find Good Inspiration)</a:t>
            </a:r>
            <a:r>
              <a:rPr lang="id-ID" sz="2000" dirty="0" smtClean="0">
                <a:solidFill>
                  <a:schemeClr val="bg1"/>
                </a:solidFill>
              </a:rPr>
              <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Cara terbaik untuk belajar membuat tipografi yang efektif dan menarik adalah untuk menemukan dan mempelajari beberapa contoh yang sudah ada.</a:t>
            </a:r>
            <a:endParaRPr lang="en-US" sz="2000" dirty="0">
              <a:solidFill>
                <a:schemeClr val="bg1"/>
              </a:solidFill>
            </a:endParaRPr>
          </a:p>
        </p:txBody>
      </p:sp>
      <p:pic>
        <p:nvPicPr>
          <p:cNvPr id="10" name="Picture 9" descr="TT-insp-1.jpg"/>
          <p:cNvPicPr>
            <a:picLocks noChangeAspect="1"/>
          </p:cNvPicPr>
          <p:nvPr/>
        </p:nvPicPr>
        <p:blipFill>
          <a:blip r:embed="rId2"/>
          <a:stretch>
            <a:fillRect/>
          </a:stretch>
        </p:blipFill>
        <p:spPr>
          <a:xfrm>
            <a:off x="2133600" y="2438400"/>
            <a:ext cx="4857750" cy="23907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09600" y="2533471"/>
            <a:ext cx="7696200" cy="1200329"/>
          </a:xfrm>
          <a:prstGeom prst="rect">
            <a:avLst/>
          </a:prstGeom>
          <a:noFill/>
        </p:spPr>
        <p:txBody>
          <a:bodyPr wrap="square" rtlCol="0">
            <a:spAutoFit/>
          </a:bodyPr>
          <a:lstStyle/>
          <a:p>
            <a:pPr algn="ctr"/>
            <a:r>
              <a:rPr lang="en-US" sz="3600" b="1" dirty="0" smtClean="0">
                <a:solidFill>
                  <a:schemeClr val="bg1"/>
                </a:solidFill>
              </a:rPr>
              <a:t>CONTOH</a:t>
            </a:r>
          </a:p>
          <a:p>
            <a:pPr algn="ctr"/>
            <a:r>
              <a:rPr lang="en-US" sz="3600" b="1" dirty="0" smtClean="0">
                <a:solidFill>
                  <a:schemeClr val="bg1"/>
                </a:solidFill>
              </a:rPr>
              <a:t>CUSTOM TYPOGRAPHY</a:t>
            </a:r>
            <a:endParaRPr lang="en-US" sz="36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e5ea23b4041f9dc04ec03da0ce33f01a.jpg"/>
          <p:cNvPicPr>
            <a:picLocks noChangeAspect="1"/>
          </p:cNvPicPr>
          <p:nvPr/>
        </p:nvPicPr>
        <p:blipFill>
          <a:blip r:embed="rId2"/>
          <a:stretch>
            <a:fillRect/>
          </a:stretch>
        </p:blipFill>
        <p:spPr>
          <a:xfrm>
            <a:off x="2362200" y="161289"/>
            <a:ext cx="4015041" cy="51727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2" name="Picture 11" descr="HOW-TO-CREATE-CANDY-CANE-TYPOGRAPHY-WITH-PHOTOSHOP-AND-ILLUSTRATOR.jpg"/>
          <p:cNvPicPr>
            <a:picLocks noChangeAspect="1"/>
          </p:cNvPicPr>
          <p:nvPr/>
        </p:nvPicPr>
        <p:blipFill>
          <a:blip r:embed="rId2"/>
          <a:stretch>
            <a:fillRect/>
          </a:stretch>
        </p:blipFill>
        <p:spPr>
          <a:xfrm>
            <a:off x="990600" y="1219200"/>
            <a:ext cx="6968903" cy="35718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therealshit.jpg"/>
          <p:cNvPicPr>
            <a:picLocks noChangeAspect="1"/>
          </p:cNvPicPr>
          <p:nvPr/>
        </p:nvPicPr>
        <p:blipFill>
          <a:blip r:embed="rId2"/>
          <a:stretch>
            <a:fillRect/>
          </a:stretch>
        </p:blipFill>
        <p:spPr>
          <a:xfrm>
            <a:off x="2971800" y="685800"/>
            <a:ext cx="2706154" cy="42708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3" name="Picture 12" descr="typography-logo-design-main.jpg"/>
          <p:cNvPicPr>
            <a:picLocks noChangeAspect="1"/>
          </p:cNvPicPr>
          <p:nvPr/>
        </p:nvPicPr>
        <p:blipFill>
          <a:blip r:embed="rId2"/>
          <a:stretch>
            <a:fillRect/>
          </a:stretch>
        </p:blipFill>
        <p:spPr>
          <a:xfrm>
            <a:off x="1828800" y="1066800"/>
            <a:ext cx="5715000"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ile aa\image tipografia\Typography_by_wheedwacker.jpg"/>
          <p:cNvPicPr>
            <a:picLocks noChangeAspect="1" noChangeArrowheads="1"/>
          </p:cNvPicPr>
          <p:nvPr/>
        </p:nvPicPr>
        <p:blipFill>
          <a:blip r:embed="rId2"/>
          <a:srcRect/>
          <a:stretch>
            <a:fillRect/>
          </a:stretch>
        </p:blipFill>
        <p:spPr bwMode="auto">
          <a:xfrm>
            <a:off x="0" y="990600"/>
            <a:ext cx="9144000" cy="4709903"/>
          </a:xfrm>
          <a:prstGeom prst="rect">
            <a:avLst/>
          </a:prstGeom>
          <a:noFill/>
        </p:spPr>
      </p:pic>
      <p:sp>
        <p:nvSpPr>
          <p:cNvPr id="5" name="Rectangle 4"/>
          <p:cNvSpPr/>
          <p:nvPr/>
        </p:nvSpPr>
        <p:spPr>
          <a:xfrm>
            <a:off x="0" y="0"/>
            <a:ext cx="9144000" cy="1371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0" name="TextBox 9"/>
          <p:cNvSpPr txBox="1"/>
          <p:nvPr/>
        </p:nvSpPr>
        <p:spPr>
          <a:xfrm>
            <a:off x="533400" y="4038600"/>
            <a:ext cx="8077200" cy="1077218"/>
          </a:xfrm>
          <a:prstGeom prst="rect">
            <a:avLst/>
          </a:prstGeom>
          <a:noFill/>
        </p:spPr>
        <p:txBody>
          <a:bodyPr wrap="square" rtlCol="0">
            <a:spAutoFit/>
          </a:bodyPr>
          <a:lstStyle/>
          <a:p>
            <a:pPr algn="r"/>
            <a:r>
              <a:rPr lang="en-US" sz="3200" b="1" dirty="0" smtClean="0">
                <a:solidFill>
                  <a:srgbClr val="002060"/>
                </a:solidFill>
              </a:rPr>
              <a:t>Making Font/Typography</a:t>
            </a:r>
          </a:p>
          <a:p>
            <a:pPr algn="r"/>
            <a:endParaRPr lang="en-US" sz="3200" b="1" dirty="0" smtClean="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2" descr="http://designresourcebox.com/ths/diverse/awesometypo/create-an-ice-cream-type.jpg"/>
          <p:cNvPicPr>
            <a:picLocks noChangeAspect="1" noChangeArrowheads="1"/>
          </p:cNvPicPr>
          <p:nvPr/>
        </p:nvPicPr>
        <p:blipFill>
          <a:blip r:embed="rId2"/>
          <a:srcRect/>
          <a:stretch>
            <a:fillRect/>
          </a:stretch>
        </p:blipFill>
        <p:spPr bwMode="auto">
          <a:xfrm>
            <a:off x="1219200" y="914400"/>
            <a:ext cx="6400800" cy="40906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Dirt-typography-in-the-making.jpg"/>
          <p:cNvPicPr>
            <a:picLocks noChangeAspect="1"/>
          </p:cNvPicPr>
          <p:nvPr/>
        </p:nvPicPr>
        <p:blipFill>
          <a:blip r:embed="rId2"/>
          <a:stretch>
            <a:fillRect/>
          </a:stretch>
        </p:blipFill>
        <p:spPr>
          <a:xfrm>
            <a:off x="990600" y="457200"/>
            <a:ext cx="7162800" cy="48018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2" name="Picture 11" descr="banana_text.jpg"/>
          <p:cNvPicPr>
            <a:picLocks noChangeAspect="1"/>
          </p:cNvPicPr>
          <p:nvPr/>
        </p:nvPicPr>
        <p:blipFill>
          <a:blip r:embed="rId2"/>
          <a:stretch>
            <a:fillRect/>
          </a:stretch>
        </p:blipFill>
        <p:spPr>
          <a:xfrm>
            <a:off x="838200" y="1066800"/>
            <a:ext cx="7213600" cy="339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design-a-skin-textured-typography-scene.jpg"/>
          <p:cNvPicPr>
            <a:picLocks noChangeAspect="1"/>
          </p:cNvPicPr>
          <p:nvPr/>
        </p:nvPicPr>
        <p:blipFill>
          <a:blip r:embed="rId2"/>
          <a:stretch>
            <a:fillRect/>
          </a:stretch>
        </p:blipFill>
        <p:spPr>
          <a:xfrm>
            <a:off x="1143000" y="381000"/>
            <a:ext cx="6781800" cy="47759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create-a-funny-wooden-type-treatment.jpg"/>
          <p:cNvPicPr>
            <a:picLocks noChangeAspect="1"/>
          </p:cNvPicPr>
          <p:nvPr/>
        </p:nvPicPr>
        <p:blipFill>
          <a:blip r:embed="rId2"/>
          <a:stretch>
            <a:fillRect/>
          </a:stretch>
        </p:blipFill>
        <p:spPr>
          <a:xfrm>
            <a:off x="990600" y="533400"/>
            <a:ext cx="6654800" cy="4264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pic>
        <p:nvPicPr>
          <p:cNvPr id="10" name="Picture 9" descr="honey_bubbles_text_effect.jpg"/>
          <p:cNvPicPr>
            <a:picLocks noChangeAspect="1"/>
          </p:cNvPicPr>
          <p:nvPr/>
        </p:nvPicPr>
        <p:blipFill>
          <a:blip r:embed="rId2"/>
          <a:stretch>
            <a:fillRect/>
          </a:stretch>
        </p:blipFill>
        <p:spPr>
          <a:xfrm>
            <a:off x="914400" y="838200"/>
            <a:ext cx="7213600" cy="383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1"/>
            <a:ext cx="7315200" cy="4708981"/>
          </a:xfrm>
          <a:prstGeom prst="rect">
            <a:avLst/>
          </a:prstGeom>
          <a:noFill/>
        </p:spPr>
        <p:txBody>
          <a:bodyPr wrap="square" rtlCol="0">
            <a:spAutoFit/>
          </a:bodyPr>
          <a:lstStyle/>
          <a:p>
            <a:r>
              <a:rPr lang="en-US" sz="2000" b="1" dirty="0" smtClean="0">
                <a:solidFill>
                  <a:schemeClr val="bg1"/>
                </a:solidFill>
              </a:rPr>
              <a:t>TUGAS: MAKING CUSTOM TYPOGRAPHY</a:t>
            </a:r>
          </a:p>
          <a:p>
            <a:endParaRPr lang="en-US" sz="2000" dirty="0" smtClean="0">
              <a:solidFill>
                <a:schemeClr val="bg1"/>
              </a:solidFill>
            </a:endParaRPr>
          </a:p>
          <a:p>
            <a:r>
              <a:rPr lang="en-US" sz="2000" dirty="0" err="1" smtClean="0">
                <a:solidFill>
                  <a:schemeClr val="bg1"/>
                </a:solidFill>
              </a:rPr>
              <a:t>Buatlah</a:t>
            </a:r>
            <a:r>
              <a:rPr lang="en-US" sz="2000" dirty="0" smtClean="0">
                <a:solidFill>
                  <a:schemeClr val="bg1"/>
                </a:solidFill>
              </a:rPr>
              <a:t> </a:t>
            </a:r>
            <a:r>
              <a:rPr lang="en-US" sz="2000" dirty="0" err="1" smtClean="0">
                <a:solidFill>
                  <a:schemeClr val="bg1"/>
                </a:solidFill>
              </a:rPr>
              <a:t>suatu</a:t>
            </a:r>
            <a:r>
              <a:rPr lang="en-US" sz="2000" dirty="0" smtClean="0">
                <a:solidFill>
                  <a:schemeClr val="bg1"/>
                </a:solidFill>
              </a:rPr>
              <a:t> </a:t>
            </a:r>
            <a:r>
              <a:rPr lang="en-US" sz="2000" dirty="0" err="1" smtClean="0">
                <a:solidFill>
                  <a:schemeClr val="bg1"/>
                </a:solidFill>
              </a:rPr>
              <a:t>perancangan</a:t>
            </a:r>
            <a:r>
              <a:rPr lang="en-US" sz="2000" dirty="0" smtClean="0">
                <a:solidFill>
                  <a:schemeClr val="bg1"/>
                </a:solidFill>
              </a:rPr>
              <a:t> font </a:t>
            </a:r>
            <a:r>
              <a:rPr lang="en-US" sz="2000" dirty="0" err="1" smtClean="0">
                <a:solidFill>
                  <a:schemeClr val="bg1"/>
                </a:solidFill>
              </a:rPr>
              <a:t>baru</a:t>
            </a:r>
            <a:r>
              <a:rPr lang="en-US" sz="2000" dirty="0" smtClean="0">
                <a:solidFill>
                  <a:schemeClr val="bg1"/>
                </a:solidFill>
              </a:rPr>
              <a:t> yang </a:t>
            </a:r>
            <a:r>
              <a:rPr lang="en-US" sz="2000" dirty="0" err="1" smtClean="0">
                <a:solidFill>
                  <a:schemeClr val="bg1"/>
                </a:solidFill>
              </a:rPr>
              <a:t>bersifat</a:t>
            </a:r>
            <a:r>
              <a:rPr lang="en-US" sz="2000" dirty="0" smtClean="0">
                <a:solidFill>
                  <a:schemeClr val="bg1"/>
                </a:solidFill>
              </a:rPr>
              <a:t> display typography (</a:t>
            </a:r>
            <a:r>
              <a:rPr lang="en-US" sz="2000" dirty="0" err="1" smtClean="0">
                <a:solidFill>
                  <a:schemeClr val="bg1"/>
                </a:solidFill>
              </a:rPr>
              <a:t>hanya</a:t>
            </a:r>
            <a:r>
              <a:rPr lang="en-US" sz="2000" dirty="0" smtClean="0">
                <a:solidFill>
                  <a:schemeClr val="bg1"/>
                </a:solidFill>
              </a:rPr>
              <a:t> </a:t>
            </a:r>
            <a:r>
              <a:rPr lang="en-US" sz="2000" dirty="0" err="1" smtClean="0">
                <a:solidFill>
                  <a:schemeClr val="bg1"/>
                </a:solidFill>
              </a:rPr>
              <a:t>satu</a:t>
            </a:r>
            <a:r>
              <a:rPr lang="en-US" sz="2000" dirty="0" smtClean="0">
                <a:solidFill>
                  <a:schemeClr val="bg1"/>
                </a:solidFill>
              </a:rPr>
              <a:t> </a:t>
            </a:r>
            <a:r>
              <a:rPr lang="en-US" sz="2000" dirty="0" err="1" smtClean="0">
                <a:solidFill>
                  <a:schemeClr val="bg1"/>
                </a:solidFill>
              </a:rPr>
              <a:t>jenis</a:t>
            </a:r>
            <a:r>
              <a:rPr lang="en-US" sz="2000" dirty="0" smtClean="0">
                <a:solidFill>
                  <a:schemeClr val="bg1"/>
                </a:solidFill>
              </a:rPr>
              <a:t> font </a:t>
            </a:r>
            <a:r>
              <a:rPr lang="en-US" sz="2000" dirty="0" err="1" smtClean="0">
                <a:solidFill>
                  <a:schemeClr val="bg1"/>
                </a:solidFill>
              </a:rPr>
              <a:t>saja</a:t>
            </a:r>
            <a:r>
              <a:rPr lang="en-US" sz="2000" dirty="0" smtClean="0">
                <a:solidFill>
                  <a:schemeClr val="bg1"/>
                </a:solidFill>
              </a:rPr>
              <a:t>), yang </a:t>
            </a:r>
            <a:r>
              <a:rPr lang="en-US" sz="2000" dirty="0" err="1" smtClean="0">
                <a:solidFill>
                  <a:schemeClr val="bg1"/>
                </a:solidFill>
              </a:rPr>
              <a:t>di</a:t>
            </a:r>
            <a:r>
              <a:rPr lang="en-US" sz="2000" dirty="0" smtClean="0">
                <a:solidFill>
                  <a:schemeClr val="bg1"/>
                </a:solidFill>
              </a:rPr>
              <a:t> </a:t>
            </a:r>
            <a:r>
              <a:rPr lang="en-US" sz="2000" dirty="0" err="1" smtClean="0">
                <a:solidFill>
                  <a:schemeClr val="bg1"/>
                </a:solidFill>
              </a:rPr>
              <a:t>reduksi</a:t>
            </a:r>
            <a:r>
              <a:rPr lang="en-US" sz="2000" dirty="0" smtClean="0">
                <a:solidFill>
                  <a:schemeClr val="bg1"/>
                </a:solidFill>
              </a:rPr>
              <a:t> </a:t>
            </a:r>
            <a:r>
              <a:rPr lang="en-US" sz="2000" dirty="0" err="1" smtClean="0">
                <a:solidFill>
                  <a:schemeClr val="bg1"/>
                </a:solidFill>
              </a:rPr>
              <a:t>dari</a:t>
            </a:r>
            <a:r>
              <a:rPr lang="en-US" sz="2000" dirty="0" smtClean="0">
                <a:solidFill>
                  <a:schemeClr val="bg1"/>
                </a:solidFill>
              </a:rPr>
              <a:t> </a:t>
            </a:r>
            <a:r>
              <a:rPr lang="en-US" sz="2000" dirty="0" err="1" smtClean="0">
                <a:solidFill>
                  <a:schemeClr val="bg1"/>
                </a:solidFill>
              </a:rPr>
              <a:t>penggabungan</a:t>
            </a:r>
            <a:r>
              <a:rPr lang="en-US" sz="2000" dirty="0" smtClean="0">
                <a:solidFill>
                  <a:schemeClr val="bg1"/>
                </a:solidFill>
              </a:rPr>
              <a:t>:</a:t>
            </a:r>
          </a:p>
          <a:p>
            <a:endParaRPr lang="en-US" sz="2000" dirty="0" smtClean="0">
              <a:solidFill>
                <a:schemeClr val="bg1"/>
              </a:solidFill>
            </a:endParaRPr>
          </a:p>
          <a:p>
            <a:pPr marL="457200" indent="-457200">
              <a:buAutoNum type="arabicPeriod"/>
            </a:pPr>
            <a:r>
              <a:rPr lang="en-US" sz="2000" dirty="0" smtClean="0">
                <a:solidFill>
                  <a:schemeClr val="bg1"/>
                </a:solidFill>
              </a:rPr>
              <a:t>Font </a:t>
            </a:r>
            <a:r>
              <a:rPr lang="en-US" sz="2000" dirty="0" err="1" smtClean="0">
                <a:solidFill>
                  <a:schemeClr val="bg1"/>
                </a:solidFill>
              </a:rPr>
              <a:t>Dasar</a:t>
            </a:r>
            <a:r>
              <a:rPr lang="en-US" sz="2000" dirty="0" smtClean="0">
                <a:solidFill>
                  <a:schemeClr val="bg1"/>
                </a:solidFill>
              </a:rPr>
              <a:t> (</a:t>
            </a:r>
            <a:r>
              <a:rPr lang="en-US" sz="2000" dirty="0" err="1" smtClean="0">
                <a:solidFill>
                  <a:schemeClr val="bg1"/>
                </a:solidFill>
              </a:rPr>
              <a:t>huruf</a:t>
            </a:r>
            <a:r>
              <a:rPr lang="en-US" sz="2000" dirty="0" smtClean="0">
                <a:solidFill>
                  <a:schemeClr val="bg1"/>
                </a:solidFill>
              </a:rPr>
              <a:t> yang </a:t>
            </a:r>
            <a:r>
              <a:rPr lang="en-US" sz="2000" dirty="0" err="1" smtClean="0">
                <a:solidFill>
                  <a:schemeClr val="bg1"/>
                </a:solidFill>
              </a:rPr>
              <a:t>sudah</a:t>
            </a:r>
            <a:r>
              <a:rPr lang="en-US" sz="2000" dirty="0" smtClean="0">
                <a:solidFill>
                  <a:schemeClr val="bg1"/>
                </a:solidFill>
              </a:rPr>
              <a:t> </a:t>
            </a:r>
            <a:r>
              <a:rPr lang="en-US" sz="2000" dirty="0" err="1" smtClean="0">
                <a:solidFill>
                  <a:schemeClr val="bg1"/>
                </a:solidFill>
              </a:rPr>
              <a:t>ada</a:t>
            </a:r>
            <a:r>
              <a:rPr lang="en-US" sz="2000" dirty="0" smtClean="0">
                <a:solidFill>
                  <a:schemeClr val="bg1"/>
                </a:solidFill>
              </a:rPr>
              <a:t>)</a:t>
            </a:r>
          </a:p>
          <a:p>
            <a:pPr marL="457200" indent="-457200">
              <a:buAutoNum type="arabicPeriod"/>
            </a:pPr>
            <a:r>
              <a:rPr lang="en-US" sz="2000" dirty="0" err="1" smtClean="0">
                <a:solidFill>
                  <a:schemeClr val="bg1"/>
                </a:solidFill>
              </a:rPr>
              <a:t>Ikon</a:t>
            </a:r>
            <a:r>
              <a:rPr lang="en-US" sz="2000" dirty="0" smtClean="0">
                <a:solidFill>
                  <a:schemeClr val="bg1"/>
                </a:solidFill>
              </a:rPr>
              <a:t>/</a:t>
            </a:r>
            <a:r>
              <a:rPr lang="en-US" sz="2000" dirty="0" err="1" smtClean="0">
                <a:solidFill>
                  <a:schemeClr val="bg1"/>
                </a:solidFill>
              </a:rPr>
              <a:t>objek</a:t>
            </a:r>
            <a:r>
              <a:rPr lang="en-US" sz="2000" dirty="0" smtClean="0">
                <a:solidFill>
                  <a:schemeClr val="bg1"/>
                </a:solidFill>
              </a:rPr>
              <a:t> </a:t>
            </a:r>
            <a:r>
              <a:rPr lang="en-US" sz="2000" dirty="0" err="1" smtClean="0">
                <a:solidFill>
                  <a:schemeClr val="bg1"/>
                </a:solidFill>
              </a:rPr>
              <a:t>seperti</a:t>
            </a:r>
            <a:r>
              <a:rPr lang="en-US" sz="2000" dirty="0" smtClean="0">
                <a:solidFill>
                  <a:schemeClr val="bg1"/>
                </a:solidFill>
              </a:rPr>
              <a:t>: Benda, </a:t>
            </a:r>
            <a:r>
              <a:rPr lang="en-US" sz="2000" dirty="0" err="1" smtClean="0">
                <a:solidFill>
                  <a:schemeClr val="bg1"/>
                </a:solidFill>
              </a:rPr>
              <a:t>Tumbuhan</a:t>
            </a:r>
            <a:r>
              <a:rPr lang="en-US" sz="2000" dirty="0" smtClean="0">
                <a:solidFill>
                  <a:schemeClr val="bg1"/>
                </a:solidFill>
              </a:rPr>
              <a:t>, </a:t>
            </a:r>
            <a:r>
              <a:rPr lang="en-US" sz="2000" dirty="0" err="1" smtClean="0">
                <a:solidFill>
                  <a:schemeClr val="bg1"/>
                </a:solidFill>
              </a:rPr>
              <a:t>manusia</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binatang</a:t>
            </a:r>
            <a:r>
              <a:rPr lang="en-US" sz="2000" dirty="0" smtClean="0">
                <a:solidFill>
                  <a:schemeClr val="bg1"/>
                </a:solidFill>
              </a:rPr>
              <a:t> (</a:t>
            </a:r>
            <a:r>
              <a:rPr lang="en-US" sz="2000" dirty="0" err="1" smtClean="0">
                <a:solidFill>
                  <a:schemeClr val="bg1"/>
                </a:solidFill>
              </a:rPr>
              <a:t>pilih</a:t>
            </a:r>
            <a:r>
              <a:rPr lang="en-US" sz="2000" dirty="0" smtClean="0">
                <a:solidFill>
                  <a:schemeClr val="bg1"/>
                </a:solidFill>
              </a:rPr>
              <a:t> </a:t>
            </a:r>
            <a:r>
              <a:rPr lang="en-US" sz="2000" dirty="0" err="1" smtClean="0">
                <a:solidFill>
                  <a:schemeClr val="bg1"/>
                </a:solidFill>
              </a:rPr>
              <a:t>salah</a:t>
            </a:r>
            <a:r>
              <a:rPr lang="en-US" sz="2000" dirty="0" smtClean="0">
                <a:solidFill>
                  <a:schemeClr val="bg1"/>
                </a:solidFill>
              </a:rPr>
              <a:t> </a:t>
            </a:r>
            <a:r>
              <a:rPr lang="en-US" sz="2000" dirty="0" err="1" smtClean="0">
                <a:solidFill>
                  <a:schemeClr val="bg1"/>
                </a:solidFill>
              </a:rPr>
              <a:t>satu</a:t>
            </a:r>
            <a:r>
              <a:rPr lang="en-US" sz="2000" dirty="0" smtClean="0">
                <a:solidFill>
                  <a:schemeClr val="bg1"/>
                </a:solidFill>
              </a:rPr>
              <a:t> </a:t>
            </a:r>
            <a:r>
              <a:rPr lang="en-US" sz="2000" dirty="0" err="1" smtClean="0">
                <a:solidFill>
                  <a:schemeClr val="bg1"/>
                </a:solidFill>
              </a:rPr>
              <a:t>objeknya</a:t>
            </a:r>
            <a:r>
              <a:rPr lang="en-US" sz="2000" dirty="0" smtClean="0">
                <a:solidFill>
                  <a:schemeClr val="bg1"/>
                </a:solidFill>
              </a:rPr>
              <a:t>)</a:t>
            </a:r>
          </a:p>
          <a:p>
            <a:pPr marL="457200" indent="-457200">
              <a:buAutoNum type="arabicPeriod"/>
            </a:pPr>
            <a:r>
              <a:rPr lang="en-US" sz="2000" dirty="0" err="1" smtClean="0">
                <a:solidFill>
                  <a:schemeClr val="bg1"/>
                </a:solidFill>
              </a:rPr>
              <a:t>Gabungkan</a:t>
            </a:r>
            <a:r>
              <a:rPr lang="en-US" sz="2000" dirty="0" smtClean="0">
                <a:solidFill>
                  <a:schemeClr val="bg1"/>
                </a:solidFill>
              </a:rPr>
              <a:t> </a:t>
            </a:r>
            <a:r>
              <a:rPr lang="en-US" sz="2000" dirty="0" err="1" smtClean="0">
                <a:solidFill>
                  <a:schemeClr val="bg1"/>
                </a:solidFill>
              </a:rPr>
              <a:t>keduanya</a:t>
            </a:r>
            <a:r>
              <a:rPr lang="en-US" sz="2000" dirty="0" smtClean="0">
                <a:solidFill>
                  <a:schemeClr val="bg1"/>
                </a:solidFill>
              </a:rPr>
              <a:t> </a:t>
            </a:r>
            <a:r>
              <a:rPr lang="en-US" sz="2000" dirty="0" err="1" smtClean="0">
                <a:solidFill>
                  <a:schemeClr val="bg1"/>
                </a:solidFill>
              </a:rPr>
              <a:t>sehingga</a:t>
            </a:r>
            <a:r>
              <a:rPr lang="en-US" sz="2000" dirty="0" smtClean="0">
                <a:solidFill>
                  <a:schemeClr val="bg1"/>
                </a:solidFill>
              </a:rPr>
              <a:t> </a:t>
            </a:r>
            <a:r>
              <a:rPr lang="en-US" sz="2000" dirty="0" err="1" smtClean="0">
                <a:solidFill>
                  <a:schemeClr val="bg1"/>
                </a:solidFill>
              </a:rPr>
              <a:t>membuat</a:t>
            </a:r>
            <a:r>
              <a:rPr lang="en-US" sz="2000" dirty="0" smtClean="0">
                <a:solidFill>
                  <a:schemeClr val="bg1"/>
                </a:solidFill>
              </a:rPr>
              <a:t> </a:t>
            </a:r>
            <a:r>
              <a:rPr lang="en-US" sz="2000" dirty="0" err="1" smtClean="0">
                <a:solidFill>
                  <a:schemeClr val="bg1"/>
                </a:solidFill>
              </a:rPr>
              <a:t>bentuk</a:t>
            </a:r>
            <a:r>
              <a:rPr lang="en-US" sz="2000" dirty="0" smtClean="0">
                <a:solidFill>
                  <a:schemeClr val="bg1"/>
                </a:solidFill>
              </a:rPr>
              <a:t> font </a:t>
            </a:r>
            <a:r>
              <a:rPr lang="en-US" sz="2000" dirty="0" err="1" smtClean="0">
                <a:solidFill>
                  <a:schemeClr val="bg1"/>
                </a:solidFill>
              </a:rPr>
              <a:t>baru</a:t>
            </a:r>
            <a:r>
              <a:rPr lang="en-US" sz="2000" dirty="0" smtClean="0">
                <a:solidFill>
                  <a:schemeClr val="bg1"/>
                </a:solidFill>
              </a:rPr>
              <a:t>.</a:t>
            </a:r>
          </a:p>
          <a:p>
            <a:pPr marL="457200" indent="-457200">
              <a:buAutoNum type="arabicPeriod"/>
            </a:pPr>
            <a:r>
              <a:rPr lang="en-US" sz="2000" dirty="0" err="1" smtClean="0">
                <a:solidFill>
                  <a:schemeClr val="bg1"/>
                </a:solidFill>
              </a:rPr>
              <a:t>Huruf</a:t>
            </a:r>
            <a:r>
              <a:rPr lang="en-US" sz="2000" dirty="0" smtClean="0">
                <a:solidFill>
                  <a:schemeClr val="bg1"/>
                </a:solidFill>
              </a:rPr>
              <a:t> yang </a:t>
            </a:r>
            <a:r>
              <a:rPr lang="en-US" sz="2000" dirty="0" err="1" smtClean="0">
                <a:solidFill>
                  <a:schemeClr val="bg1"/>
                </a:solidFill>
              </a:rPr>
              <a:t>dirancang</a:t>
            </a:r>
            <a:r>
              <a:rPr lang="en-US" sz="2000" dirty="0" smtClean="0">
                <a:solidFill>
                  <a:schemeClr val="bg1"/>
                </a:solidFill>
              </a:rPr>
              <a:t> </a:t>
            </a:r>
            <a:r>
              <a:rPr lang="en-US" sz="2000" dirty="0" err="1" smtClean="0">
                <a:solidFill>
                  <a:schemeClr val="bg1"/>
                </a:solidFill>
              </a:rPr>
              <a:t>dari</a:t>
            </a:r>
            <a:r>
              <a:rPr lang="en-US" sz="2000" dirty="0" smtClean="0">
                <a:solidFill>
                  <a:schemeClr val="bg1"/>
                </a:solidFill>
              </a:rPr>
              <a:t> A-Z </a:t>
            </a:r>
            <a:r>
              <a:rPr lang="en-US" sz="2000" dirty="0" err="1" smtClean="0">
                <a:solidFill>
                  <a:schemeClr val="bg1"/>
                </a:solidFill>
              </a:rPr>
              <a:t>dan</a:t>
            </a:r>
            <a:r>
              <a:rPr lang="en-US" sz="2000" dirty="0" smtClean="0">
                <a:solidFill>
                  <a:schemeClr val="bg1"/>
                </a:solidFill>
              </a:rPr>
              <a:t> 0-9 </a:t>
            </a:r>
            <a:r>
              <a:rPr lang="en-US" sz="2000" dirty="0" err="1" smtClean="0">
                <a:solidFill>
                  <a:schemeClr val="bg1"/>
                </a:solidFill>
              </a:rPr>
              <a:t>serta</a:t>
            </a:r>
            <a:r>
              <a:rPr lang="en-US" sz="2000" dirty="0" smtClean="0">
                <a:solidFill>
                  <a:schemeClr val="bg1"/>
                </a:solidFill>
              </a:rPr>
              <a:t> simbol2 </a:t>
            </a:r>
            <a:r>
              <a:rPr lang="en-US" sz="2000" dirty="0" err="1" smtClean="0">
                <a:solidFill>
                  <a:schemeClr val="bg1"/>
                </a:solidFill>
              </a:rPr>
              <a:t>huruf</a:t>
            </a:r>
            <a:r>
              <a:rPr lang="en-US" sz="2000" dirty="0" smtClean="0">
                <a:solidFill>
                  <a:schemeClr val="bg1"/>
                </a:solidFill>
              </a:rPr>
              <a:t> </a:t>
            </a:r>
            <a:r>
              <a:rPr lang="en-US" sz="2000" dirty="0" err="1" smtClean="0">
                <a:solidFill>
                  <a:schemeClr val="bg1"/>
                </a:solidFill>
              </a:rPr>
              <a:t>lainnya</a:t>
            </a:r>
            <a:r>
              <a:rPr lang="en-US" sz="2000" dirty="0" smtClean="0">
                <a:solidFill>
                  <a:schemeClr val="bg1"/>
                </a:solidFill>
              </a:rPr>
              <a:t>.</a:t>
            </a:r>
          </a:p>
          <a:p>
            <a:pPr marL="457200" indent="-457200">
              <a:buAutoNum type="arabicPeriod"/>
            </a:pPr>
            <a:r>
              <a:rPr lang="en-US" sz="2000" dirty="0" err="1" smtClean="0">
                <a:solidFill>
                  <a:schemeClr val="bg1"/>
                </a:solidFill>
              </a:rPr>
              <a:t>Aplikasikan</a:t>
            </a:r>
            <a:r>
              <a:rPr lang="en-US" sz="2000" dirty="0" smtClean="0">
                <a:solidFill>
                  <a:schemeClr val="bg1"/>
                </a:solidFill>
              </a:rPr>
              <a:t> </a:t>
            </a:r>
            <a:r>
              <a:rPr lang="en-US" sz="2000" dirty="0" err="1" smtClean="0">
                <a:solidFill>
                  <a:schemeClr val="bg1"/>
                </a:solidFill>
              </a:rPr>
              <a:t>hasil</a:t>
            </a:r>
            <a:r>
              <a:rPr lang="en-US" sz="2000" dirty="0" smtClean="0">
                <a:solidFill>
                  <a:schemeClr val="bg1"/>
                </a:solidFill>
              </a:rPr>
              <a:t> font </a:t>
            </a:r>
            <a:r>
              <a:rPr lang="en-US" sz="2000" dirty="0" err="1" smtClean="0">
                <a:solidFill>
                  <a:schemeClr val="bg1"/>
                </a:solidFill>
              </a:rPr>
              <a:t>baru</a:t>
            </a:r>
            <a:r>
              <a:rPr lang="en-US" sz="2000" dirty="0" smtClean="0">
                <a:solidFill>
                  <a:schemeClr val="bg1"/>
                </a:solidFill>
              </a:rPr>
              <a:t> </a:t>
            </a:r>
            <a:r>
              <a:rPr lang="en-US" sz="2000" dirty="0" err="1" smtClean="0">
                <a:solidFill>
                  <a:schemeClr val="bg1"/>
                </a:solidFill>
              </a:rPr>
              <a:t>ke</a:t>
            </a:r>
            <a:r>
              <a:rPr lang="en-US" sz="2000" dirty="0" smtClean="0">
                <a:solidFill>
                  <a:schemeClr val="bg1"/>
                </a:solidFill>
              </a:rPr>
              <a:t> POSTER yang </a:t>
            </a:r>
            <a:r>
              <a:rPr lang="en-US" sz="2000" dirty="0" err="1" smtClean="0">
                <a:solidFill>
                  <a:schemeClr val="bg1"/>
                </a:solidFill>
              </a:rPr>
              <a:t>mempromosikan</a:t>
            </a:r>
            <a:r>
              <a:rPr lang="en-US" sz="2000" dirty="0" smtClean="0">
                <a:solidFill>
                  <a:schemeClr val="bg1"/>
                </a:solidFill>
              </a:rPr>
              <a:t> </a:t>
            </a:r>
            <a:r>
              <a:rPr lang="en-US" sz="2000" dirty="0" err="1" smtClean="0">
                <a:solidFill>
                  <a:schemeClr val="bg1"/>
                </a:solidFill>
              </a:rPr>
              <a:t>budaya</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wisata</a:t>
            </a:r>
            <a:r>
              <a:rPr lang="en-US" sz="2000" dirty="0" smtClean="0">
                <a:solidFill>
                  <a:schemeClr val="bg1"/>
                </a:solidFill>
              </a:rPr>
              <a:t> </a:t>
            </a:r>
            <a:r>
              <a:rPr lang="en-US" sz="2000" dirty="0" err="1" smtClean="0">
                <a:solidFill>
                  <a:schemeClr val="bg1"/>
                </a:solidFill>
              </a:rPr>
              <a:t>di</a:t>
            </a:r>
            <a:r>
              <a:rPr lang="en-US" sz="2000" dirty="0" smtClean="0">
                <a:solidFill>
                  <a:schemeClr val="bg1"/>
                </a:solidFill>
              </a:rPr>
              <a:t> Indonesia.</a:t>
            </a:r>
          </a:p>
          <a:p>
            <a:pPr marL="457200" indent="-457200">
              <a:buAutoNum type="arabicPeriod"/>
            </a:pPr>
            <a:r>
              <a:rPr lang="en-US" sz="2000" dirty="0" err="1" smtClean="0">
                <a:solidFill>
                  <a:schemeClr val="bg1"/>
                </a:solidFill>
              </a:rPr>
              <a:t>Ukuran</a:t>
            </a:r>
            <a:r>
              <a:rPr lang="en-US" sz="2000" dirty="0" smtClean="0">
                <a:solidFill>
                  <a:schemeClr val="bg1"/>
                </a:solidFill>
              </a:rPr>
              <a:t> 40 x 60 cm (poster)</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457200" y="457200"/>
            <a:ext cx="3810000" cy="1569660"/>
          </a:xfrm>
          <a:prstGeom prst="rect">
            <a:avLst/>
          </a:prstGeom>
          <a:noFill/>
        </p:spPr>
        <p:txBody>
          <a:bodyPr wrap="square" rtlCol="0">
            <a:spAutoFit/>
          </a:bodyPr>
          <a:lstStyle/>
          <a:p>
            <a:r>
              <a:rPr lang="en-US" sz="2400" dirty="0" err="1" smtClean="0">
                <a:solidFill>
                  <a:schemeClr val="bg1"/>
                </a:solidFill>
              </a:rPr>
              <a:t>Membuat</a:t>
            </a:r>
            <a:r>
              <a:rPr lang="en-US" sz="2400" dirty="0" smtClean="0">
                <a:solidFill>
                  <a:schemeClr val="bg1"/>
                </a:solidFill>
              </a:rPr>
              <a:t> font/</a:t>
            </a:r>
            <a:r>
              <a:rPr lang="en-US" sz="2400" dirty="0" err="1" smtClean="0">
                <a:solidFill>
                  <a:schemeClr val="bg1"/>
                </a:solidFill>
              </a:rPr>
              <a:t>tipografi</a:t>
            </a:r>
            <a:r>
              <a:rPr lang="en-US" sz="2400" dirty="0" smtClean="0">
                <a:solidFill>
                  <a:schemeClr val="bg1"/>
                </a:solidFill>
              </a:rPr>
              <a:t> </a:t>
            </a:r>
            <a:r>
              <a:rPr lang="en-US" sz="2400" dirty="0" err="1" smtClean="0">
                <a:solidFill>
                  <a:schemeClr val="bg1"/>
                </a:solidFill>
              </a:rPr>
              <a:t>merupakan</a:t>
            </a:r>
            <a:r>
              <a:rPr lang="en-US" sz="2400" dirty="0" smtClean="0">
                <a:solidFill>
                  <a:schemeClr val="bg1"/>
                </a:solidFill>
              </a:rPr>
              <a:t> </a:t>
            </a:r>
            <a:r>
              <a:rPr lang="en-US" sz="2400" dirty="0" err="1" smtClean="0">
                <a:solidFill>
                  <a:schemeClr val="bg1"/>
                </a:solidFill>
              </a:rPr>
              <a:t>salah</a:t>
            </a:r>
            <a:r>
              <a:rPr lang="en-US" sz="2400" dirty="0" smtClean="0">
                <a:solidFill>
                  <a:schemeClr val="bg1"/>
                </a:solidFill>
              </a:rPr>
              <a:t> </a:t>
            </a:r>
            <a:r>
              <a:rPr lang="en-US" sz="2400" dirty="0" err="1" smtClean="0">
                <a:solidFill>
                  <a:schemeClr val="bg1"/>
                </a:solidFill>
              </a:rPr>
              <a:t>satu</a:t>
            </a:r>
            <a:r>
              <a:rPr lang="en-US" sz="2400" dirty="0" smtClean="0">
                <a:solidFill>
                  <a:schemeClr val="bg1"/>
                </a:solidFill>
              </a:rPr>
              <a:t> </a:t>
            </a:r>
            <a:r>
              <a:rPr lang="en-US" sz="2400" dirty="0" err="1" smtClean="0">
                <a:solidFill>
                  <a:schemeClr val="bg1"/>
                </a:solidFill>
              </a:rPr>
              <a:t>bagian</a:t>
            </a:r>
            <a:r>
              <a:rPr lang="en-US" sz="2400" dirty="0" smtClean="0">
                <a:solidFill>
                  <a:schemeClr val="bg1"/>
                </a:solidFill>
              </a:rPr>
              <a:t> </a:t>
            </a:r>
            <a:r>
              <a:rPr lang="en-US" sz="2400" dirty="0" err="1" smtClean="0">
                <a:solidFill>
                  <a:schemeClr val="bg1"/>
                </a:solidFill>
              </a:rPr>
              <a:t>dalam</a:t>
            </a:r>
            <a:r>
              <a:rPr lang="en-US" sz="2400" dirty="0" smtClean="0">
                <a:solidFill>
                  <a:schemeClr val="bg1"/>
                </a:solidFill>
              </a:rPr>
              <a:t> </a:t>
            </a:r>
            <a:r>
              <a:rPr lang="en-US" sz="2400" dirty="0" err="1" smtClean="0">
                <a:solidFill>
                  <a:schemeClr val="bg1"/>
                </a:solidFill>
              </a:rPr>
              <a:t>dunia</a:t>
            </a:r>
            <a:r>
              <a:rPr lang="en-US" sz="2400" dirty="0" smtClean="0">
                <a:solidFill>
                  <a:schemeClr val="bg1"/>
                </a:solidFill>
              </a:rPr>
              <a:t> </a:t>
            </a:r>
            <a:r>
              <a:rPr lang="en-US" sz="2400" dirty="0" err="1" smtClean="0">
                <a:solidFill>
                  <a:schemeClr val="bg1"/>
                </a:solidFill>
              </a:rPr>
              <a:t>desain</a:t>
            </a:r>
            <a:r>
              <a:rPr lang="en-US" sz="2400" dirty="0" smtClean="0">
                <a:solidFill>
                  <a:schemeClr val="bg1"/>
                </a:solidFill>
              </a:rPr>
              <a:t> </a:t>
            </a:r>
            <a:r>
              <a:rPr lang="en-US" sz="2400" dirty="0" err="1" smtClean="0">
                <a:solidFill>
                  <a:schemeClr val="bg1"/>
                </a:solidFill>
              </a:rPr>
              <a:t>komunikasi</a:t>
            </a:r>
            <a:r>
              <a:rPr lang="en-US" sz="2400" dirty="0" smtClean="0">
                <a:solidFill>
                  <a:schemeClr val="bg1"/>
                </a:solidFill>
              </a:rPr>
              <a:t> visual.</a:t>
            </a:r>
          </a:p>
        </p:txBody>
      </p:sp>
      <p:sp>
        <p:nvSpPr>
          <p:cNvPr id="13" name="TextBox 12"/>
          <p:cNvSpPr txBox="1"/>
          <p:nvPr/>
        </p:nvSpPr>
        <p:spPr>
          <a:xfrm>
            <a:off x="4495800" y="3657600"/>
            <a:ext cx="4038600" cy="1569660"/>
          </a:xfrm>
          <a:prstGeom prst="rect">
            <a:avLst/>
          </a:prstGeom>
          <a:noFill/>
        </p:spPr>
        <p:txBody>
          <a:bodyPr wrap="square" rtlCol="0">
            <a:spAutoFit/>
          </a:bodyPr>
          <a:lstStyle/>
          <a:p>
            <a:pPr algn="r"/>
            <a:r>
              <a:rPr lang="en-US" sz="2400" dirty="0" err="1" smtClean="0">
                <a:solidFill>
                  <a:schemeClr val="bg1"/>
                </a:solidFill>
              </a:rPr>
              <a:t>Begitu</a:t>
            </a:r>
            <a:r>
              <a:rPr lang="en-US" sz="2400" dirty="0" smtClean="0">
                <a:solidFill>
                  <a:schemeClr val="bg1"/>
                </a:solidFill>
              </a:rPr>
              <a:t> </a:t>
            </a:r>
            <a:r>
              <a:rPr lang="en-US" sz="2400" dirty="0" err="1" smtClean="0">
                <a:solidFill>
                  <a:schemeClr val="bg1"/>
                </a:solidFill>
              </a:rPr>
              <a:t>banyak</a:t>
            </a:r>
            <a:r>
              <a:rPr lang="en-US" sz="2400" dirty="0" smtClean="0">
                <a:solidFill>
                  <a:schemeClr val="bg1"/>
                </a:solidFill>
              </a:rPr>
              <a:t> </a:t>
            </a:r>
            <a:r>
              <a:rPr lang="en-US" sz="2400" dirty="0" err="1" smtClean="0">
                <a:solidFill>
                  <a:schemeClr val="bg1"/>
                </a:solidFill>
              </a:rPr>
              <a:t>komunikasi</a:t>
            </a:r>
            <a:r>
              <a:rPr lang="en-US" sz="2400" dirty="0" smtClean="0">
                <a:solidFill>
                  <a:schemeClr val="bg1"/>
                </a:solidFill>
              </a:rPr>
              <a:t> yang </a:t>
            </a:r>
            <a:r>
              <a:rPr lang="en-US" sz="2400" dirty="0" err="1" smtClean="0">
                <a:solidFill>
                  <a:schemeClr val="bg1"/>
                </a:solidFill>
              </a:rPr>
              <a:t>menggunakan</a:t>
            </a:r>
            <a:r>
              <a:rPr lang="en-US" sz="2400" dirty="0" smtClean="0">
                <a:solidFill>
                  <a:schemeClr val="bg1"/>
                </a:solidFill>
              </a:rPr>
              <a:t> font </a:t>
            </a:r>
            <a:r>
              <a:rPr lang="en-US" sz="2400" dirty="0" err="1" smtClean="0">
                <a:solidFill>
                  <a:schemeClr val="bg1"/>
                </a:solidFill>
              </a:rPr>
              <a:t>sebagai</a:t>
            </a:r>
            <a:r>
              <a:rPr lang="en-US" sz="2400" dirty="0" smtClean="0">
                <a:solidFill>
                  <a:schemeClr val="bg1"/>
                </a:solidFill>
              </a:rPr>
              <a:t> </a:t>
            </a:r>
            <a:r>
              <a:rPr lang="en-US" sz="2400" dirty="0" err="1" smtClean="0">
                <a:solidFill>
                  <a:schemeClr val="bg1"/>
                </a:solidFill>
              </a:rPr>
              <a:t>salah</a:t>
            </a:r>
            <a:r>
              <a:rPr lang="en-US" sz="2400" dirty="0" smtClean="0">
                <a:solidFill>
                  <a:schemeClr val="bg1"/>
                </a:solidFill>
              </a:rPr>
              <a:t> </a:t>
            </a:r>
            <a:r>
              <a:rPr lang="en-US" sz="2400" dirty="0" err="1" smtClean="0">
                <a:solidFill>
                  <a:schemeClr val="bg1"/>
                </a:solidFill>
              </a:rPr>
              <a:t>satu</a:t>
            </a:r>
            <a:r>
              <a:rPr lang="en-US" sz="2400" dirty="0" smtClean="0">
                <a:solidFill>
                  <a:schemeClr val="bg1"/>
                </a:solidFill>
              </a:rPr>
              <a:t> </a:t>
            </a:r>
            <a:r>
              <a:rPr lang="en-US" sz="2400" dirty="0" err="1" smtClean="0">
                <a:solidFill>
                  <a:schemeClr val="bg1"/>
                </a:solidFill>
              </a:rPr>
              <a:t>aspkek</a:t>
            </a:r>
            <a:r>
              <a:rPr lang="en-US" sz="2400" dirty="0" smtClean="0">
                <a:solidFill>
                  <a:schemeClr val="bg1"/>
                </a:solidFill>
              </a:rPr>
              <a:t> yang </a:t>
            </a:r>
            <a:r>
              <a:rPr lang="en-US" sz="2400" dirty="0" err="1" smtClean="0">
                <a:solidFill>
                  <a:schemeClr val="bg1"/>
                </a:solidFill>
              </a:rPr>
              <a:t>sangat</a:t>
            </a:r>
            <a:r>
              <a:rPr lang="en-US" sz="2400" dirty="0" smtClean="0">
                <a:solidFill>
                  <a:schemeClr val="bg1"/>
                </a:solidFill>
              </a:rPr>
              <a:t> </a:t>
            </a:r>
            <a:r>
              <a:rPr lang="en-US" sz="2400" dirty="0" err="1" smtClean="0">
                <a:solidFill>
                  <a:schemeClr val="bg1"/>
                </a:solidFill>
              </a:rPr>
              <a:t>penting</a:t>
            </a:r>
            <a:r>
              <a:rPr lang="en-US" sz="2400" dirty="0" smtClean="0">
                <a:solidFill>
                  <a:schemeClr val="bg1"/>
                </a:solidFill>
              </a:rPr>
              <a:t>. </a:t>
            </a:r>
          </a:p>
        </p:txBody>
      </p:sp>
      <p:pic>
        <p:nvPicPr>
          <p:cNvPr id="2050" name="Picture 2" descr="http://farm1.static.flickr.com/50/143359854_6fb7f5136c.jpg"/>
          <p:cNvPicPr>
            <a:picLocks noChangeAspect="1" noChangeArrowheads="1"/>
          </p:cNvPicPr>
          <p:nvPr/>
        </p:nvPicPr>
        <p:blipFill>
          <a:blip r:embed="rId2"/>
          <a:srcRect/>
          <a:stretch>
            <a:fillRect/>
          </a:stretch>
        </p:blipFill>
        <p:spPr bwMode="auto">
          <a:xfrm>
            <a:off x="5029200" y="533400"/>
            <a:ext cx="3309155" cy="2819400"/>
          </a:xfrm>
          <a:prstGeom prst="rect">
            <a:avLst/>
          </a:prstGeom>
          <a:noFill/>
        </p:spPr>
      </p:pic>
      <p:pic>
        <p:nvPicPr>
          <p:cNvPr id="2052" name="Picture 4" descr="http://img541.imageshack.us/img541/7122/creativeu.jpg"/>
          <p:cNvPicPr>
            <a:picLocks noChangeAspect="1" noChangeArrowheads="1"/>
          </p:cNvPicPr>
          <p:nvPr/>
        </p:nvPicPr>
        <p:blipFill>
          <a:blip r:embed="rId3"/>
          <a:srcRect/>
          <a:stretch>
            <a:fillRect/>
          </a:stretch>
        </p:blipFill>
        <p:spPr bwMode="auto">
          <a:xfrm>
            <a:off x="533400" y="2514600"/>
            <a:ext cx="3810000" cy="253538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0"/>
            <a:ext cx="7696200" cy="1569660"/>
          </a:xfrm>
          <a:prstGeom prst="rect">
            <a:avLst/>
          </a:prstGeom>
          <a:noFill/>
        </p:spPr>
        <p:txBody>
          <a:bodyPr wrap="square" rtlCol="0">
            <a:spAutoFit/>
          </a:bodyPr>
          <a:lstStyle/>
          <a:p>
            <a:pPr algn="just"/>
            <a:r>
              <a:rPr lang="en-US" sz="2400" dirty="0" err="1" smtClean="0">
                <a:solidFill>
                  <a:schemeClr val="bg1"/>
                </a:solidFill>
              </a:rPr>
              <a:t>Menggunakan</a:t>
            </a:r>
            <a:r>
              <a:rPr lang="en-US" sz="2400" dirty="0" smtClean="0">
                <a:solidFill>
                  <a:schemeClr val="bg1"/>
                </a:solidFill>
              </a:rPr>
              <a:t> font/</a:t>
            </a:r>
            <a:r>
              <a:rPr lang="en-US" sz="2400" dirty="0" err="1" smtClean="0">
                <a:solidFill>
                  <a:schemeClr val="bg1"/>
                </a:solidFill>
              </a:rPr>
              <a:t>tipografi</a:t>
            </a:r>
            <a:r>
              <a:rPr lang="en-US" sz="2400" dirty="0" smtClean="0">
                <a:solidFill>
                  <a:schemeClr val="bg1"/>
                </a:solidFill>
              </a:rPr>
              <a:t> yang </a:t>
            </a:r>
            <a:r>
              <a:rPr lang="en-US" sz="2400" dirty="0" err="1" smtClean="0">
                <a:solidFill>
                  <a:schemeClr val="bg1"/>
                </a:solidFill>
              </a:rPr>
              <a:t>sudah</a:t>
            </a:r>
            <a:r>
              <a:rPr lang="en-US" sz="2400" dirty="0" smtClean="0">
                <a:solidFill>
                  <a:schemeClr val="bg1"/>
                </a:solidFill>
              </a:rPr>
              <a:t> </a:t>
            </a:r>
            <a:r>
              <a:rPr lang="en-US" sz="2400" dirty="0" err="1" smtClean="0">
                <a:solidFill>
                  <a:schemeClr val="bg1"/>
                </a:solidFill>
              </a:rPr>
              <a:t>ada</a:t>
            </a:r>
            <a:r>
              <a:rPr lang="en-US" sz="2400" dirty="0" smtClean="0">
                <a:solidFill>
                  <a:schemeClr val="bg1"/>
                </a:solidFill>
              </a:rPr>
              <a:t> (</a:t>
            </a:r>
            <a:r>
              <a:rPr lang="en-US" sz="2400" dirty="0" err="1" smtClean="0">
                <a:solidFill>
                  <a:schemeClr val="bg1"/>
                </a:solidFill>
              </a:rPr>
              <a:t>reguler</a:t>
            </a:r>
            <a:r>
              <a:rPr lang="en-US" sz="2400" dirty="0" smtClean="0">
                <a:solidFill>
                  <a:schemeClr val="bg1"/>
                </a:solidFill>
              </a:rPr>
              <a:t> font) </a:t>
            </a:r>
            <a:r>
              <a:rPr lang="en-US" sz="2400" dirty="0" err="1" smtClean="0">
                <a:solidFill>
                  <a:schemeClr val="bg1"/>
                </a:solidFill>
              </a:rPr>
              <a:t>memang</a:t>
            </a:r>
            <a:r>
              <a:rPr lang="en-US" sz="2400" dirty="0" smtClean="0">
                <a:solidFill>
                  <a:schemeClr val="bg1"/>
                </a:solidFill>
              </a:rPr>
              <a:t> </a:t>
            </a:r>
            <a:r>
              <a:rPr lang="en-US" sz="2400" dirty="0" err="1" smtClean="0">
                <a:solidFill>
                  <a:schemeClr val="bg1"/>
                </a:solidFill>
              </a:rPr>
              <a:t>memudahkan</a:t>
            </a:r>
            <a:r>
              <a:rPr lang="en-US" sz="2400" dirty="0" smtClean="0">
                <a:solidFill>
                  <a:schemeClr val="bg1"/>
                </a:solidFill>
              </a:rPr>
              <a:t> </a:t>
            </a:r>
            <a:r>
              <a:rPr lang="en-US" sz="2400" dirty="0" err="1" smtClean="0">
                <a:solidFill>
                  <a:schemeClr val="bg1"/>
                </a:solidFill>
              </a:rPr>
              <a:t>dalam</a:t>
            </a:r>
            <a:r>
              <a:rPr lang="en-US" sz="2400" dirty="0" smtClean="0">
                <a:solidFill>
                  <a:schemeClr val="bg1"/>
                </a:solidFill>
              </a:rPr>
              <a:t> </a:t>
            </a:r>
            <a:r>
              <a:rPr lang="en-US" sz="2400" dirty="0" err="1" smtClean="0">
                <a:solidFill>
                  <a:schemeClr val="bg1"/>
                </a:solidFill>
              </a:rPr>
              <a:t>peroses</a:t>
            </a:r>
            <a:r>
              <a:rPr lang="en-US" sz="2400" dirty="0" smtClean="0">
                <a:solidFill>
                  <a:schemeClr val="bg1"/>
                </a:solidFill>
              </a:rPr>
              <a:t> </a:t>
            </a:r>
            <a:r>
              <a:rPr lang="en-US" sz="2400" dirty="0" err="1" smtClean="0">
                <a:solidFill>
                  <a:schemeClr val="bg1"/>
                </a:solidFill>
              </a:rPr>
              <a:t>perancangan</a:t>
            </a:r>
            <a:r>
              <a:rPr lang="en-US" sz="2400" dirty="0" smtClean="0">
                <a:solidFill>
                  <a:schemeClr val="bg1"/>
                </a:solidFill>
              </a:rPr>
              <a:t>, </a:t>
            </a:r>
            <a:r>
              <a:rPr lang="en-US" sz="2400" dirty="0" err="1" smtClean="0">
                <a:solidFill>
                  <a:schemeClr val="bg1"/>
                </a:solidFill>
              </a:rPr>
              <a:t>Tapi</a:t>
            </a:r>
            <a:r>
              <a:rPr lang="en-US" sz="2400" dirty="0" smtClean="0">
                <a:solidFill>
                  <a:schemeClr val="bg1"/>
                </a:solidFill>
              </a:rPr>
              <a:t> </a:t>
            </a:r>
            <a:r>
              <a:rPr lang="en-US" sz="2400" dirty="0" err="1" smtClean="0">
                <a:solidFill>
                  <a:schemeClr val="bg1"/>
                </a:solidFill>
              </a:rPr>
              <a:t>menggunakan</a:t>
            </a:r>
            <a:r>
              <a:rPr lang="en-US" sz="2400" dirty="0" smtClean="0">
                <a:solidFill>
                  <a:schemeClr val="bg1"/>
                </a:solidFill>
              </a:rPr>
              <a:t> font yang </a:t>
            </a:r>
            <a:r>
              <a:rPr lang="en-US" sz="2400" dirty="0" err="1" smtClean="0">
                <a:solidFill>
                  <a:schemeClr val="bg1"/>
                </a:solidFill>
              </a:rPr>
              <a:t>dirancang</a:t>
            </a:r>
            <a:r>
              <a:rPr lang="en-US" sz="2400" dirty="0" smtClean="0">
                <a:solidFill>
                  <a:schemeClr val="bg1"/>
                </a:solidFill>
              </a:rPr>
              <a:t> </a:t>
            </a:r>
            <a:r>
              <a:rPr lang="en-US" sz="2400" dirty="0" err="1" smtClean="0">
                <a:solidFill>
                  <a:schemeClr val="bg1"/>
                </a:solidFill>
              </a:rPr>
              <a:t>sendiri</a:t>
            </a:r>
            <a:r>
              <a:rPr lang="en-US" sz="2400" dirty="0" smtClean="0">
                <a:solidFill>
                  <a:schemeClr val="bg1"/>
                </a:solidFill>
              </a:rPr>
              <a:t> (custom font) </a:t>
            </a:r>
            <a:r>
              <a:rPr lang="en-US" sz="2400" dirty="0" err="1" smtClean="0">
                <a:solidFill>
                  <a:schemeClr val="bg1"/>
                </a:solidFill>
              </a:rPr>
              <a:t>dapat</a:t>
            </a:r>
            <a:r>
              <a:rPr lang="en-US" sz="2400" dirty="0" smtClean="0">
                <a:solidFill>
                  <a:schemeClr val="bg1"/>
                </a:solidFill>
              </a:rPr>
              <a:t> </a:t>
            </a:r>
            <a:r>
              <a:rPr lang="en-US" sz="2400" dirty="0" err="1" smtClean="0">
                <a:solidFill>
                  <a:schemeClr val="bg1"/>
                </a:solidFill>
              </a:rPr>
              <a:t>memberikan</a:t>
            </a:r>
            <a:r>
              <a:rPr lang="en-US" sz="2400" dirty="0" smtClean="0">
                <a:solidFill>
                  <a:schemeClr val="bg1"/>
                </a:solidFill>
              </a:rPr>
              <a:t> </a:t>
            </a:r>
            <a:r>
              <a:rPr lang="en-US" sz="2400" dirty="0" err="1" smtClean="0">
                <a:solidFill>
                  <a:schemeClr val="bg1"/>
                </a:solidFill>
              </a:rPr>
              <a:t>nilai</a:t>
            </a:r>
            <a:r>
              <a:rPr lang="en-US" sz="2400" dirty="0" smtClean="0">
                <a:solidFill>
                  <a:schemeClr val="bg1"/>
                </a:solidFill>
              </a:rPr>
              <a:t> </a:t>
            </a:r>
            <a:r>
              <a:rPr lang="en-US" sz="2400" dirty="0" err="1" smtClean="0">
                <a:solidFill>
                  <a:schemeClr val="bg1"/>
                </a:solidFill>
              </a:rPr>
              <a:t>lebih</a:t>
            </a:r>
            <a:r>
              <a:rPr lang="en-US" sz="2400" dirty="0" smtClean="0">
                <a:solidFill>
                  <a:schemeClr val="bg1"/>
                </a:solidFill>
              </a:rPr>
              <a:t> </a:t>
            </a:r>
            <a:r>
              <a:rPr lang="en-US" sz="2400" dirty="0" err="1" smtClean="0">
                <a:solidFill>
                  <a:schemeClr val="bg1"/>
                </a:solidFill>
              </a:rPr>
              <a:t>dalam</a:t>
            </a:r>
            <a:r>
              <a:rPr lang="en-US" sz="2400" dirty="0" smtClean="0">
                <a:solidFill>
                  <a:schemeClr val="bg1"/>
                </a:solidFill>
              </a:rPr>
              <a:t> </a:t>
            </a:r>
            <a:r>
              <a:rPr lang="en-US" sz="2400" dirty="0" err="1" smtClean="0">
                <a:solidFill>
                  <a:schemeClr val="bg1"/>
                </a:solidFill>
              </a:rPr>
              <a:t>aspek</a:t>
            </a:r>
            <a:r>
              <a:rPr lang="en-US" sz="2400" dirty="0" smtClean="0">
                <a:solidFill>
                  <a:schemeClr val="bg1"/>
                </a:solidFill>
              </a:rPr>
              <a:t> </a:t>
            </a:r>
            <a:r>
              <a:rPr lang="en-US" sz="2400" dirty="0" err="1" smtClean="0">
                <a:solidFill>
                  <a:schemeClr val="bg1"/>
                </a:solidFill>
              </a:rPr>
              <a:t>estetika</a:t>
            </a:r>
            <a:r>
              <a:rPr lang="en-US" sz="2400" dirty="0" smtClean="0">
                <a:solidFill>
                  <a:schemeClr val="bg1"/>
                </a:solidFill>
              </a:rPr>
              <a:t>.</a:t>
            </a:r>
          </a:p>
        </p:txBody>
      </p:sp>
      <p:pic>
        <p:nvPicPr>
          <p:cNvPr id="10" name="Picture 9" descr="How-to-Create-an-Entangled-Lettering-Illustration.jpg"/>
          <p:cNvPicPr>
            <a:picLocks noChangeAspect="1"/>
          </p:cNvPicPr>
          <p:nvPr/>
        </p:nvPicPr>
        <p:blipFill>
          <a:blip r:embed="rId2"/>
          <a:stretch>
            <a:fillRect/>
          </a:stretch>
        </p:blipFill>
        <p:spPr>
          <a:xfrm>
            <a:off x="1905000" y="2438400"/>
            <a:ext cx="5314950" cy="27241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09600" y="2533471"/>
            <a:ext cx="7696200" cy="1200329"/>
          </a:xfrm>
          <a:prstGeom prst="rect">
            <a:avLst/>
          </a:prstGeom>
          <a:noFill/>
        </p:spPr>
        <p:txBody>
          <a:bodyPr wrap="square" rtlCol="0">
            <a:spAutoFit/>
          </a:bodyPr>
          <a:lstStyle/>
          <a:p>
            <a:pPr algn="ctr"/>
            <a:r>
              <a:rPr lang="en-US" sz="3600" b="1" dirty="0" smtClean="0">
                <a:solidFill>
                  <a:schemeClr val="bg1"/>
                </a:solidFill>
              </a:rPr>
              <a:t>8 Rules for Creating Effective Typography</a:t>
            </a:r>
            <a:endParaRPr lang="en-US" sz="36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0"/>
            <a:ext cx="7696200" cy="4093428"/>
          </a:xfrm>
          <a:prstGeom prst="rect">
            <a:avLst/>
          </a:prstGeom>
          <a:noFill/>
        </p:spPr>
        <p:txBody>
          <a:bodyPr wrap="square" rtlCol="0">
            <a:spAutoFit/>
          </a:bodyPr>
          <a:lstStyle/>
          <a:p>
            <a:r>
              <a:rPr lang="id-ID" sz="2000" b="1" dirty="0" smtClean="0">
                <a:solidFill>
                  <a:schemeClr val="bg1"/>
                </a:solidFill>
              </a:rPr>
              <a:t>1 Pelajari Dasar</a:t>
            </a:r>
            <a:r>
              <a:rPr lang="en-US" sz="2000" b="1" dirty="0" smtClean="0">
                <a:solidFill>
                  <a:schemeClr val="bg1"/>
                </a:solidFill>
              </a:rPr>
              <a:t> (Learn the Basics)</a:t>
            </a:r>
            <a:r>
              <a:rPr lang="id-ID" sz="2000" dirty="0" smtClean="0">
                <a:solidFill>
                  <a:schemeClr val="bg1"/>
                </a:solidFill>
              </a:rPr>
              <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Langkah pertama menuju tipografi yang lebih efektif adalah dengan belajar sedikit tentang seni. Jika Anda tidak terbiasa dengan konsep itu, Anda mungkin berpikir bahwa tipografi harus menjadi disiplin yang cukup sederhana.</a:t>
            </a:r>
            <a:endParaRPr lang="en-US" sz="2000" dirty="0" smtClean="0">
              <a:solidFill>
                <a:schemeClr val="bg1"/>
              </a:solidFill>
            </a:endParaRPr>
          </a:p>
          <a:p>
            <a:r>
              <a:rPr lang="en-US" sz="2000" dirty="0" smtClean="0">
                <a:solidFill>
                  <a:schemeClr val="bg1"/>
                </a:solidFill>
              </a:rPr>
              <a:t> </a:t>
            </a:r>
          </a:p>
          <a:p>
            <a:r>
              <a:rPr lang="id-ID" sz="2000" dirty="0" smtClean="0">
                <a:solidFill>
                  <a:schemeClr val="bg1"/>
                </a:solidFill>
              </a:rPr>
              <a:t>Tentunya, jika Anda tahu alfabet Anda telah memenangkan setengah hak pertempuran? </a:t>
            </a:r>
            <a:endParaRPr lang="en-US" sz="2000" dirty="0" smtClean="0">
              <a:solidFill>
                <a:schemeClr val="bg1"/>
              </a:solidFill>
            </a:endParaRPr>
          </a:p>
          <a:p>
            <a:endParaRPr lang="en-US" sz="2000" dirty="0" smtClean="0">
              <a:solidFill>
                <a:schemeClr val="bg1"/>
              </a:solidFill>
            </a:endParaRPr>
          </a:p>
          <a:p>
            <a:r>
              <a:rPr lang="id-ID" sz="2000" dirty="0" smtClean="0">
                <a:solidFill>
                  <a:schemeClr val="bg1"/>
                </a:solidFill>
              </a:rPr>
              <a:t>Semua yang tersisa </a:t>
            </a:r>
            <a:r>
              <a:rPr lang="en-US" sz="2000" dirty="0" err="1" smtClean="0">
                <a:solidFill>
                  <a:schemeClr val="bg1"/>
                </a:solidFill>
              </a:rPr>
              <a:t>dalam</a:t>
            </a:r>
            <a:r>
              <a:rPr lang="en-US" sz="2000" dirty="0" smtClean="0">
                <a:solidFill>
                  <a:schemeClr val="bg1"/>
                </a:solidFill>
              </a:rPr>
              <a:t> </a:t>
            </a:r>
            <a:r>
              <a:rPr lang="en-US" sz="2000" dirty="0" err="1" smtClean="0">
                <a:solidFill>
                  <a:schemeClr val="bg1"/>
                </a:solidFill>
              </a:rPr>
              <a:t>kontek</a:t>
            </a:r>
            <a:r>
              <a:rPr lang="en-US" sz="2000" dirty="0" smtClean="0">
                <a:solidFill>
                  <a:schemeClr val="bg1"/>
                </a:solidFill>
              </a:rPr>
              <a:t> </a:t>
            </a:r>
            <a:r>
              <a:rPr lang="en-US" sz="2000" dirty="0" err="1" smtClean="0">
                <a:solidFill>
                  <a:schemeClr val="bg1"/>
                </a:solidFill>
              </a:rPr>
              <a:t>tipografi</a:t>
            </a:r>
            <a:r>
              <a:rPr lang="en-US" sz="2000" dirty="0" smtClean="0">
                <a:solidFill>
                  <a:schemeClr val="bg1"/>
                </a:solidFill>
              </a:rPr>
              <a:t> </a:t>
            </a:r>
            <a:r>
              <a:rPr lang="id-ID" sz="2000" dirty="0" smtClean="0">
                <a:solidFill>
                  <a:schemeClr val="bg1"/>
                </a:solidFill>
              </a:rPr>
              <a:t>adalah </a:t>
            </a:r>
            <a:r>
              <a:rPr lang="en-US" sz="2000" dirty="0" err="1" smtClean="0">
                <a:solidFill>
                  <a:schemeClr val="bg1"/>
                </a:solidFill>
              </a:rPr>
              <a:t>hanya</a:t>
            </a:r>
            <a:r>
              <a:rPr lang="en-US" sz="2000" dirty="0" smtClean="0">
                <a:solidFill>
                  <a:schemeClr val="bg1"/>
                </a:solidFill>
              </a:rPr>
              <a:t> </a:t>
            </a:r>
            <a:r>
              <a:rPr lang="id-ID" sz="2000" dirty="0" smtClean="0">
                <a:solidFill>
                  <a:schemeClr val="bg1"/>
                </a:solidFill>
              </a:rPr>
              <a:t>mengubah tampilannya sedikit dan Anda telah mendapatkan font! Pada kenyataannya, tipografi cukup rumit</a:t>
            </a:r>
            <a:r>
              <a:rPr lang="en-US" sz="2000" dirty="0" smtClean="0">
                <a:solidFill>
                  <a:schemeClr val="bg1"/>
                </a:solidFill>
              </a:rPr>
              <a:t>.</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1066800"/>
            <a:ext cx="3810000" cy="3539431"/>
          </a:xfrm>
          <a:prstGeom prst="rect">
            <a:avLst/>
          </a:prstGeom>
          <a:noFill/>
        </p:spPr>
        <p:txBody>
          <a:bodyPr wrap="square" rtlCol="0">
            <a:spAutoFit/>
          </a:bodyPr>
          <a:lstStyle/>
          <a:p>
            <a:r>
              <a:rPr lang="id-ID" sz="2800" dirty="0" smtClean="0">
                <a:solidFill>
                  <a:schemeClr val="bg1"/>
                </a:solidFill>
              </a:rPr>
              <a:t>Anatomi tipografi melibatkan jargon yang sangat spesifik, pengukuran yang tepat dan standar umum yang harus diketahui dan dihargai. Seperti berbagai bentuk desain</a:t>
            </a:r>
            <a:r>
              <a:rPr lang="en-US" sz="2800" dirty="0" smtClean="0">
                <a:solidFill>
                  <a:schemeClr val="bg1"/>
                </a:solidFill>
              </a:rPr>
              <a:t>.</a:t>
            </a:r>
            <a:endParaRPr lang="en-US" sz="2800" dirty="0">
              <a:solidFill>
                <a:schemeClr val="bg1"/>
              </a:solidFill>
            </a:endParaRPr>
          </a:p>
        </p:txBody>
      </p:sp>
      <p:pic>
        <p:nvPicPr>
          <p:cNvPr id="10" name="Picture 9" descr="anatomy_fonts.jpg"/>
          <p:cNvPicPr>
            <a:picLocks noChangeAspect="1"/>
          </p:cNvPicPr>
          <p:nvPr/>
        </p:nvPicPr>
        <p:blipFill>
          <a:blip r:embed="rId2"/>
          <a:stretch>
            <a:fillRect/>
          </a:stretch>
        </p:blipFill>
        <p:spPr>
          <a:xfrm>
            <a:off x="4724399" y="1219200"/>
            <a:ext cx="3648363"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685800" y="457200"/>
            <a:ext cx="7696200" cy="2554545"/>
          </a:xfrm>
          <a:prstGeom prst="rect">
            <a:avLst/>
          </a:prstGeom>
          <a:noFill/>
        </p:spPr>
        <p:txBody>
          <a:bodyPr wrap="square" rtlCol="0">
            <a:spAutoFit/>
          </a:bodyPr>
          <a:lstStyle/>
          <a:p>
            <a:r>
              <a:rPr lang="id-ID" sz="2000" b="1" dirty="0" smtClean="0">
                <a:solidFill>
                  <a:schemeClr val="bg1"/>
                </a:solidFill>
              </a:rPr>
              <a:t>2 Perhatikan Kerning Anda</a:t>
            </a:r>
            <a:r>
              <a:rPr lang="en-US" sz="2000" b="1" dirty="0" smtClean="0">
                <a:solidFill>
                  <a:schemeClr val="bg1"/>
                </a:solidFill>
              </a:rPr>
              <a:t> (Kerning)</a:t>
            </a:r>
            <a:r>
              <a:rPr lang="id-ID" sz="2000" dirty="0" smtClean="0">
                <a:solidFill>
                  <a:schemeClr val="bg1"/>
                </a:solidFill>
              </a:rPr>
              <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kerning adalah sesuatu yang berarti luas untuk seorang desainer. </a:t>
            </a:r>
            <a:r>
              <a:rPr lang="en-US" sz="2000" dirty="0" err="1" smtClean="0">
                <a:solidFill>
                  <a:schemeClr val="bg1"/>
                </a:solidFill>
              </a:rPr>
              <a:t>Satu</a:t>
            </a:r>
            <a:r>
              <a:rPr lang="en-US" sz="2000" dirty="0" smtClean="0">
                <a:solidFill>
                  <a:schemeClr val="bg1"/>
                </a:solidFill>
              </a:rPr>
              <a:t> </a:t>
            </a:r>
            <a:r>
              <a:rPr lang="en-US" sz="2000" dirty="0" err="1" smtClean="0">
                <a:solidFill>
                  <a:schemeClr val="bg1"/>
                </a:solidFill>
              </a:rPr>
              <a:t>hal</a:t>
            </a:r>
            <a:r>
              <a:rPr lang="en-US" sz="2000" dirty="0" smtClean="0">
                <a:solidFill>
                  <a:schemeClr val="bg1"/>
                </a:solidFill>
              </a:rPr>
              <a:t> yang </a:t>
            </a:r>
            <a:r>
              <a:rPr lang="en-US" sz="2000" dirty="0" err="1" smtClean="0">
                <a:solidFill>
                  <a:schemeClr val="bg1"/>
                </a:solidFill>
              </a:rPr>
              <a:t>harus</a:t>
            </a:r>
            <a:r>
              <a:rPr lang="en-US" sz="2000" dirty="0" smtClean="0">
                <a:solidFill>
                  <a:schemeClr val="bg1"/>
                </a:solidFill>
              </a:rPr>
              <a:t> </a:t>
            </a:r>
            <a:r>
              <a:rPr lang="en-US" sz="2000" dirty="0" err="1" smtClean="0">
                <a:solidFill>
                  <a:schemeClr val="bg1"/>
                </a:solidFill>
              </a:rPr>
              <a:t>dikuasai</a:t>
            </a:r>
            <a:r>
              <a:rPr lang="en-US" sz="2000" dirty="0" smtClean="0">
                <a:solidFill>
                  <a:schemeClr val="bg1"/>
                </a:solidFill>
              </a:rPr>
              <a:t> </a:t>
            </a:r>
            <a:r>
              <a:rPr lang="en-US" sz="2000" dirty="0" err="1" smtClean="0">
                <a:solidFill>
                  <a:schemeClr val="bg1"/>
                </a:solidFill>
              </a:rPr>
              <a:t>dalam</a:t>
            </a:r>
            <a:r>
              <a:rPr lang="en-US" sz="2000" dirty="0" smtClean="0">
                <a:solidFill>
                  <a:schemeClr val="bg1"/>
                </a:solidFill>
              </a:rPr>
              <a:t> </a:t>
            </a:r>
            <a:r>
              <a:rPr lang="en-US" sz="2000" dirty="0" err="1" smtClean="0">
                <a:solidFill>
                  <a:schemeClr val="bg1"/>
                </a:solidFill>
              </a:rPr>
              <a:t>tipografi</a:t>
            </a:r>
            <a:r>
              <a:rPr lang="en-US" sz="2000" dirty="0" smtClean="0">
                <a:solidFill>
                  <a:schemeClr val="bg1"/>
                </a:solidFill>
              </a:rPr>
              <a:t>  </a:t>
            </a:r>
            <a:r>
              <a:rPr lang="en-US" sz="2000" dirty="0" err="1" smtClean="0">
                <a:solidFill>
                  <a:schemeClr val="bg1"/>
                </a:solidFill>
              </a:rPr>
              <a:t>adalah</a:t>
            </a:r>
            <a:r>
              <a:rPr lang="en-US" sz="2000" dirty="0" smtClean="0">
                <a:solidFill>
                  <a:schemeClr val="bg1"/>
                </a:solidFill>
              </a:rPr>
              <a:t> kerning.</a:t>
            </a:r>
          </a:p>
          <a:p>
            <a:r>
              <a:rPr lang="id-ID" sz="2000" dirty="0" smtClean="0">
                <a:solidFill>
                  <a:schemeClr val="bg1"/>
                </a:solidFill>
              </a:rPr>
              <a:t>Apa itu kerning?</a:t>
            </a:r>
            <a:br>
              <a:rPr lang="id-ID" sz="2000" dirty="0" smtClean="0">
                <a:solidFill>
                  <a:schemeClr val="bg1"/>
                </a:solidFill>
              </a:rPr>
            </a:br>
            <a:r>
              <a:rPr lang="id-ID" sz="2000" dirty="0" smtClean="0">
                <a:solidFill>
                  <a:schemeClr val="bg1"/>
                </a:solidFill>
              </a:rPr>
              <a:t/>
            </a:r>
            <a:br>
              <a:rPr lang="id-ID" sz="2000" dirty="0" smtClean="0">
                <a:solidFill>
                  <a:schemeClr val="bg1"/>
                </a:solidFill>
              </a:rPr>
            </a:br>
            <a:r>
              <a:rPr lang="id-ID" sz="2000" dirty="0" smtClean="0">
                <a:solidFill>
                  <a:schemeClr val="bg1"/>
                </a:solidFill>
              </a:rPr>
              <a:t>Kerning melibatkan penyesuaian jarak antara dua huruf dalam font tertentu.</a:t>
            </a:r>
            <a:endParaRPr lang="en-US" sz="2000" dirty="0">
              <a:solidFill>
                <a:schemeClr val="bg1"/>
              </a:solidFill>
            </a:endParaRPr>
          </a:p>
        </p:txBody>
      </p:sp>
      <p:pic>
        <p:nvPicPr>
          <p:cNvPr id="10" name="Picture 9" descr="TT-kern.jpg"/>
          <p:cNvPicPr>
            <a:picLocks noChangeAspect="1"/>
          </p:cNvPicPr>
          <p:nvPr/>
        </p:nvPicPr>
        <p:blipFill>
          <a:blip r:embed="rId2"/>
          <a:stretch>
            <a:fillRect/>
          </a:stretch>
        </p:blipFill>
        <p:spPr>
          <a:xfrm>
            <a:off x="2057400" y="3505200"/>
            <a:ext cx="4857750" cy="15811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4029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0" y="0"/>
            <a:ext cx="381000" cy="54864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63000" y="5486400"/>
            <a:ext cx="381000" cy="1394012"/>
          </a:xfrm>
          <a:prstGeom prst="rect">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4267137" y="5562600"/>
            <a:ext cx="4364528" cy="923330"/>
          </a:xfrm>
          <a:prstGeom prst="rect">
            <a:avLst/>
          </a:prstGeom>
          <a:noFill/>
        </p:spPr>
        <p:txBody>
          <a:bodyPr wrap="none" rtlCol="0">
            <a:spAutoFit/>
          </a:bodyPr>
          <a:lstStyle/>
          <a:p>
            <a:pPr algn="r"/>
            <a:r>
              <a:rPr lang="en-US" dirty="0" err="1" smtClean="0">
                <a:solidFill>
                  <a:schemeClr val="bg1"/>
                </a:solidFill>
              </a:rPr>
              <a:t>Tipografi</a:t>
            </a:r>
            <a:r>
              <a:rPr lang="en-US" dirty="0" smtClean="0">
                <a:solidFill>
                  <a:schemeClr val="bg1"/>
                </a:solidFill>
              </a:rPr>
              <a:t> </a:t>
            </a:r>
            <a:r>
              <a:rPr lang="en-US" dirty="0" err="1" smtClean="0">
                <a:solidFill>
                  <a:schemeClr val="bg1"/>
                </a:solidFill>
              </a:rPr>
              <a:t>Lanjut</a:t>
            </a:r>
            <a:r>
              <a:rPr lang="en-US" dirty="0" smtClean="0">
                <a:solidFill>
                  <a:schemeClr val="bg1"/>
                </a:solidFill>
              </a:rPr>
              <a:t> / Typography for Application</a:t>
            </a:r>
          </a:p>
          <a:p>
            <a:pPr algn="r"/>
            <a:r>
              <a:rPr lang="en-US" dirty="0" err="1" smtClean="0">
                <a:solidFill>
                  <a:schemeClr val="bg1"/>
                </a:solidFill>
              </a:rPr>
              <a:t>Ratno</a:t>
            </a:r>
            <a:r>
              <a:rPr lang="en-US" dirty="0" smtClean="0">
                <a:solidFill>
                  <a:schemeClr val="bg1"/>
                </a:solidFill>
              </a:rPr>
              <a:t> </a:t>
            </a:r>
            <a:r>
              <a:rPr lang="en-US" dirty="0" err="1" smtClean="0">
                <a:solidFill>
                  <a:schemeClr val="bg1"/>
                </a:solidFill>
              </a:rPr>
              <a:t>suprapto</a:t>
            </a:r>
            <a:r>
              <a:rPr lang="en-US" dirty="0" smtClean="0">
                <a:solidFill>
                  <a:schemeClr val="bg1"/>
                </a:solidFill>
              </a:rPr>
              <a:t>, M.Ds</a:t>
            </a:r>
          </a:p>
          <a:p>
            <a:pPr algn="r"/>
            <a:r>
              <a:rPr lang="en-US" dirty="0" err="1" smtClean="0">
                <a:solidFill>
                  <a:schemeClr val="bg1"/>
                </a:solidFill>
              </a:rPr>
              <a:t>Minggu</a:t>
            </a:r>
            <a:r>
              <a:rPr lang="en-US" dirty="0" smtClean="0">
                <a:solidFill>
                  <a:schemeClr val="bg1"/>
                </a:solidFill>
              </a:rPr>
              <a:t> #14</a:t>
            </a:r>
            <a:endParaRPr lang="en-US" dirty="0">
              <a:solidFill>
                <a:schemeClr val="bg1"/>
              </a:solidFill>
            </a:endParaRPr>
          </a:p>
        </p:txBody>
      </p:sp>
      <p:sp>
        <p:nvSpPr>
          <p:cNvPr id="11" name="TextBox 10"/>
          <p:cNvSpPr txBox="1"/>
          <p:nvPr/>
        </p:nvSpPr>
        <p:spPr>
          <a:xfrm rot="16200000">
            <a:off x="6725004" y="3064367"/>
            <a:ext cx="4468659" cy="369332"/>
          </a:xfrm>
          <a:prstGeom prst="rect">
            <a:avLst/>
          </a:prstGeom>
          <a:noFill/>
        </p:spPr>
        <p:txBody>
          <a:bodyPr wrap="none" rtlCol="0">
            <a:spAutoFit/>
          </a:bodyPr>
          <a:lstStyle/>
          <a:p>
            <a:r>
              <a:rPr lang="en-US" b="1" dirty="0" err="1" smtClean="0">
                <a:solidFill>
                  <a:schemeClr val="bg2">
                    <a:lumMod val="75000"/>
                  </a:schemeClr>
                </a:solidFill>
              </a:rPr>
              <a:t>Tipografi</a:t>
            </a:r>
            <a:r>
              <a:rPr lang="en-US" b="1" dirty="0" smtClean="0">
                <a:solidFill>
                  <a:schemeClr val="bg2">
                    <a:lumMod val="75000"/>
                  </a:schemeClr>
                </a:solidFill>
              </a:rPr>
              <a:t> </a:t>
            </a:r>
            <a:r>
              <a:rPr lang="en-US" b="1" dirty="0" err="1" smtClean="0">
                <a:solidFill>
                  <a:schemeClr val="bg2">
                    <a:lumMod val="75000"/>
                  </a:schemeClr>
                </a:solidFill>
              </a:rPr>
              <a:t>Lanjut</a:t>
            </a:r>
            <a:r>
              <a:rPr lang="en-US" b="1" dirty="0" smtClean="0">
                <a:solidFill>
                  <a:schemeClr val="bg2">
                    <a:lumMod val="75000"/>
                  </a:schemeClr>
                </a:solidFill>
              </a:rPr>
              <a:t> / Typography for Application</a:t>
            </a:r>
            <a:endParaRPr lang="en-US" b="1" dirty="0">
              <a:solidFill>
                <a:schemeClr val="bg2">
                  <a:lumMod val="75000"/>
                </a:schemeClr>
              </a:solidFill>
            </a:endParaRPr>
          </a:p>
        </p:txBody>
      </p:sp>
      <p:sp>
        <p:nvSpPr>
          <p:cNvPr id="12" name="TextBox 11"/>
          <p:cNvSpPr txBox="1"/>
          <p:nvPr/>
        </p:nvSpPr>
        <p:spPr>
          <a:xfrm>
            <a:off x="533400" y="152400"/>
            <a:ext cx="3886200" cy="5262980"/>
          </a:xfrm>
          <a:prstGeom prst="rect">
            <a:avLst/>
          </a:prstGeom>
          <a:noFill/>
        </p:spPr>
        <p:txBody>
          <a:bodyPr wrap="square" rtlCol="0">
            <a:spAutoFit/>
          </a:bodyPr>
          <a:lstStyle/>
          <a:p>
            <a:r>
              <a:rPr lang="en-US" sz="2800" b="1" dirty="0" smtClean="0">
                <a:solidFill>
                  <a:schemeClr val="bg1"/>
                </a:solidFill>
              </a:rPr>
              <a:t>3. </a:t>
            </a:r>
            <a:r>
              <a:rPr lang="id-ID" sz="2800" b="1" dirty="0" smtClean="0">
                <a:solidFill>
                  <a:schemeClr val="bg1"/>
                </a:solidFill>
              </a:rPr>
              <a:t>Sadar</a:t>
            </a:r>
            <a:r>
              <a:rPr lang="en-US" sz="2800" b="1" dirty="0" err="1" smtClean="0">
                <a:solidFill>
                  <a:schemeClr val="bg1"/>
                </a:solidFill>
              </a:rPr>
              <a:t>i</a:t>
            </a:r>
            <a:r>
              <a:rPr lang="en-US" sz="2800" b="1" dirty="0" smtClean="0">
                <a:solidFill>
                  <a:schemeClr val="bg1"/>
                </a:solidFill>
              </a:rPr>
              <a:t> </a:t>
            </a:r>
            <a:r>
              <a:rPr lang="en-US" sz="2800" b="1" dirty="0" err="1" smtClean="0">
                <a:solidFill>
                  <a:schemeClr val="bg1"/>
                </a:solidFill>
              </a:rPr>
              <a:t>bahwa</a:t>
            </a:r>
            <a:r>
              <a:rPr lang="en-US" sz="2800" b="1" dirty="0" smtClean="0">
                <a:solidFill>
                  <a:schemeClr val="bg1"/>
                </a:solidFill>
              </a:rPr>
              <a:t> </a:t>
            </a:r>
            <a:r>
              <a:rPr lang="id-ID" sz="2800" b="1" dirty="0" smtClean="0">
                <a:solidFill>
                  <a:schemeClr val="bg1"/>
                </a:solidFill>
              </a:rPr>
              <a:t>Font</a:t>
            </a:r>
            <a:r>
              <a:rPr lang="en-US" sz="2800" b="1" dirty="0" smtClean="0">
                <a:solidFill>
                  <a:schemeClr val="bg1"/>
                </a:solidFill>
              </a:rPr>
              <a:t> </a:t>
            </a:r>
            <a:r>
              <a:rPr lang="en-US" sz="2800" b="1" dirty="0" err="1" smtClean="0">
                <a:solidFill>
                  <a:schemeClr val="bg1"/>
                </a:solidFill>
              </a:rPr>
              <a:t>sebagai</a:t>
            </a:r>
            <a:r>
              <a:rPr lang="en-US" sz="2800" b="1" dirty="0" smtClean="0">
                <a:solidFill>
                  <a:schemeClr val="bg1"/>
                </a:solidFill>
              </a:rPr>
              <a:t> </a:t>
            </a:r>
            <a:r>
              <a:rPr lang="en-US" sz="2800" b="1" dirty="0" err="1" smtClean="0">
                <a:solidFill>
                  <a:schemeClr val="bg1"/>
                </a:solidFill>
              </a:rPr>
              <a:t>alat</a:t>
            </a:r>
            <a:r>
              <a:rPr lang="en-US" sz="2800" b="1" dirty="0" smtClean="0">
                <a:solidFill>
                  <a:schemeClr val="bg1"/>
                </a:solidFill>
              </a:rPr>
              <a:t> </a:t>
            </a:r>
            <a:r>
              <a:rPr lang="id-ID" sz="2800" b="1" dirty="0" smtClean="0">
                <a:solidFill>
                  <a:schemeClr val="bg1"/>
                </a:solidFill>
              </a:rPr>
              <a:t>Komunikasi</a:t>
            </a:r>
            <a:r>
              <a:rPr lang="en-US" sz="2800" b="1" dirty="0" smtClean="0">
                <a:solidFill>
                  <a:schemeClr val="bg1"/>
                </a:solidFill>
              </a:rPr>
              <a:t> </a:t>
            </a:r>
          </a:p>
          <a:p>
            <a:r>
              <a:rPr lang="en-US" sz="2800" b="1" dirty="0" smtClean="0">
                <a:solidFill>
                  <a:srgbClr val="FFFF00"/>
                </a:solidFill>
              </a:rPr>
              <a:t>(Be Aware of Font Communication)</a:t>
            </a:r>
            <a:r>
              <a:rPr lang="id-ID" sz="2800" dirty="0" smtClean="0">
                <a:solidFill>
                  <a:schemeClr val="bg1"/>
                </a:solidFill>
              </a:rPr>
              <a:t/>
            </a:r>
            <a:br>
              <a:rPr lang="id-ID" sz="2800" dirty="0" smtClean="0">
                <a:solidFill>
                  <a:schemeClr val="bg1"/>
                </a:solidFill>
              </a:rPr>
            </a:br>
            <a:r>
              <a:rPr lang="id-ID" sz="2800" dirty="0" smtClean="0">
                <a:solidFill>
                  <a:schemeClr val="bg1"/>
                </a:solidFill>
              </a:rPr>
              <a:t/>
            </a:r>
            <a:br>
              <a:rPr lang="id-ID" sz="2800" dirty="0" smtClean="0">
                <a:solidFill>
                  <a:schemeClr val="bg1"/>
                </a:solidFill>
              </a:rPr>
            </a:br>
            <a:r>
              <a:rPr lang="id-ID" sz="2800" dirty="0" smtClean="0">
                <a:solidFill>
                  <a:schemeClr val="bg1"/>
                </a:solidFill>
              </a:rPr>
              <a:t>Pemilihan font </a:t>
            </a:r>
            <a:r>
              <a:rPr lang="en-US" sz="2800" dirty="0" err="1" smtClean="0">
                <a:solidFill>
                  <a:schemeClr val="bg1"/>
                </a:solidFill>
              </a:rPr>
              <a:t>bukan</a:t>
            </a:r>
            <a:r>
              <a:rPr lang="en-US" sz="2800" dirty="0" smtClean="0">
                <a:solidFill>
                  <a:schemeClr val="bg1"/>
                </a:solidFill>
              </a:rPr>
              <a:t> </a:t>
            </a:r>
            <a:r>
              <a:rPr lang="id-ID" sz="2800" dirty="0" smtClean="0">
                <a:solidFill>
                  <a:schemeClr val="bg1"/>
                </a:solidFill>
              </a:rPr>
              <a:t>proses yang sewenang-wenang. Alasannya adalah bahwa ada </a:t>
            </a:r>
            <a:r>
              <a:rPr lang="en-US" sz="2800" dirty="0" err="1" smtClean="0">
                <a:solidFill>
                  <a:schemeClr val="bg1"/>
                </a:solidFill>
              </a:rPr>
              <a:t>sifat</a:t>
            </a:r>
            <a:r>
              <a:rPr lang="en-US" sz="2800" dirty="0" smtClean="0">
                <a:solidFill>
                  <a:schemeClr val="bg1"/>
                </a:solidFill>
              </a:rPr>
              <a:t> </a:t>
            </a:r>
            <a:r>
              <a:rPr lang="en-US" sz="2800" dirty="0" err="1" smtClean="0">
                <a:solidFill>
                  <a:schemeClr val="bg1"/>
                </a:solidFill>
              </a:rPr>
              <a:t>dan</a:t>
            </a:r>
            <a:r>
              <a:rPr lang="en-US" sz="2800" dirty="0" smtClean="0">
                <a:solidFill>
                  <a:schemeClr val="bg1"/>
                </a:solidFill>
              </a:rPr>
              <a:t> </a:t>
            </a:r>
            <a:r>
              <a:rPr lang="en-US" sz="2800" dirty="0" err="1" smtClean="0">
                <a:solidFill>
                  <a:schemeClr val="bg1"/>
                </a:solidFill>
              </a:rPr>
              <a:t>karakter</a:t>
            </a:r>
            <a:r>
              <a:rPr lang="en-US" sz="2800" dirty="0" smtClean="0">
                <a:solidFill>
                  <a:schemeClr val="bg1"/>
                </a:solidFill>
              </a:rPr>
              <a:t> </a:t>
            </a:r>
            <a:r>
              <a:rPr lang="id-ID" sz="2800" dirty="0" smtClean="0">
                <a:solidFill>
                  <a:schemeClr val="bg1"/>
                </a:solidFill>
              </a:rPr>
              <a:t>yang melekat terkait dengan jenis tertentu dari font. </a:t>
            </a:r>
            <a:endParaRPr lang="en-US" sz="2800" dirty="0">
              <a:solidFill>
                <a:schemeClr val="bg1"/>
              </a:solidFill>
            </a:endParaRPr>
          </a:p>
        </p:txBody>
      </p:sp>
      <p:pic>
        <p:nvPicPr>
          <p:cNvPr id="13" name="Picture 12" descr="TT-words.jpg"/>
          <p:cNvPicPr>
            <a:picLocks noChangeAspect="1"/>
          </p:cNvPicPr>
          <p:nvPr/>
        </p:nvPicPr>
        <p:blipFill>
          <a:blip r:embed="rId2"/>
          <a:stretch>
            <a:fillRect/>
          </a:stretch>
        </p:blipFill>
        <p:spPr>
          <a:xfrm>
            <a:off x="4876800" y="1600200"/>
            <a:ext cx="3495675" cy="349567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756</Words>
  <Application>Microsoft Macintosh PowerPoint</Application>
  <PresentationFormat>On-screen Show (4:3)</PresentationFormat>
  <Paragraphs>137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ratno suprapto</cp:lastModifiedBy>
  <cp:revision>77</cp:revision>
  <dcterms:created xsi:type="dcterms:W3CDTF">2010-09-19T14:32:18Z</dcterms:created>
  <dcterms:modified xsi:type="dcterms:W3CDTF">2016-10-24T02:48:38Z</dcterms:modified>
</cp:coreProperties>
</file>