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325" r:id="rId10"/>
    <p:sldId id="318" r:id="rId11"/>
    <p:sldId id="326" r:id="rId12"/>
    <p:sldId id="256" r:id="rId13"/>
    <p:sldId id="310" r:id="rId14"/>
    <p:sldId id="311" r:id="rId15"/>
    <p:sldId id="319" r:id="rId16"/>
    <p:sldId id="320" r:id="rId17"/>
    <p:sldId id="321" r:id="rId18"/>
    <p:sldId id="322" r:id="rId19"/>
    <p:sldId id="323" r:id="rId20"/>
    <p:sldId id="324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32" r:id="rId31"/>
    <p:sldId id="342" r:id="rId32"/>
    <p:sldId id="343" r:id="rId33"/>
    <p:sldId id="34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d.wikipedia.org/wiki/Leonardo_da_Vinc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Trompe_l'oeil" TargetMode="External"/><Relationship Id="rId4" Type="http://schemas.openxmlformats.org/officeDocument/2006/relationships/hyperlink" Target="http://id.wikipedia.org/wiki/Barok" TargetMode="External"/><Relationship Id="rId5" Type="http://schemas.openxmlformats.org/officeDocument/2006/relationships/hyperlink" Target="http://id.wikipedia.org/w/index.php?title=Ilusi&amp;action=edit&amp;redlink=1" TargetMode="External"/><Relationship Id="rId6" Type="http://schemas.openxmlformats.org/officeDocument/2006/relationships/hyperlink" Target="http://id.wikipedia.org/w/index.php?title=Visual&amp;action=edit&amp;redlink=1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d.wikipedia.org/w/index.php?title=Abad_17th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Rome" TargetMode="External"/><Relationship Id="rId4" Type="http://schemas.openxmlformats.org/officeDocument/2006/relationships/hyperlink" Target="http://id.wikipedia.org/w/index.php?title=Andrea_Pozzo&amp;action=edit&amp;redlink=1" TargetMode="External"/><Relationship Id="rId5" Type="http://schemas.openxmlformats.org/officeDocument/2006/relationships/hyperlink" Target="http://id.wikipedia.org/w/index.php?title=Dimatra&amp;action=edit&amp;redlink=1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d.wikipedia.org/w/index.php?title=Gereja_St._Ignazio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://id.wikipedia.org/w/index.php?title=Andrea_Pozzo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ile aa\image tipografia\kinetic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715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Art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5899952" cy="45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19600" y="304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388" y="304800"/>
            <a:ext cx="33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715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Art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04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388" y="304800"/>
            <a:ext cx="33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4457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350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suatu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bagian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unsur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desain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Begitu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banyak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ide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diaplikasikan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pada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bentuk-bentuk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desain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media </a:t>
            </a:r>
            <a:r>
              <a:rPr lang="en-US" sz="3200" dirty="0" err="1" smtClean="0">
                <a:solidFill>
                  <a:schemeClr val="bg1"/>
                </a:solidFill>
              </a:rPr>
              <a:t>komunikasi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D:\Data2 Univ. Paramadina\tipografi\image 3D\Typography-Inspiration-D-BOOM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4786604" cy="584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6858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tipografi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terdapat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aplikasi</a:t>
            </a:r>
            <a:r>
              <a:rPr lang="en-US" sz="2800" dirty="0" smtClean="0">
                <a:solidFill>
                  <a:schemeClr val="bg1"/>
                </a:solidFill>
              </a:rPr>
              <a:t> font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</a:rPr>
              <a:t>enviromental</a:t>
            </a:r>
            <a:r>
              <a:rPr lang="en-US" sz="2800" b="1" i="1" dirty="0" smtClean="0">
                <a:solidFill>
                  <a:srgbClr val="FFC000"/>
                </a:solidFill>
              </a:rPr>
              <a:t> typography </a:t>
            </a:r>
            <a:r>
              <a:rPr lang="en-US" sz="2800" dirty="0" err="1" smtClean="0">
                <a:solidFill>
                  <a:schemeClr val="bg1"/>
                </a:solidFill>
              </a:rPr>
              <a:t>atau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tampilan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objek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tipografi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diaplikasikan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menyatu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lingkungan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4775378" cy="36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8288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</a:t>
            </a:r>
            <a:r>
              <a:rPr lang="id-ID" sz="2400" dirty="0" smtClean="0">
                <a:solidFill>
                  <a:schemeClr val="bg1"/>
                </a:solidFill>
              </a:rPr>
              <a:t>ipografi </a:t>
            </a:r>
            <a:r>
              <a:rPr lang="en-US" sz="2400" dirty="0" err="1" smtClean="0">
                <a:solidFill>
                  <a:schemeClr val="bg1"/>
                </a:solidFill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dinamakan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anamorphic.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Anamorphic </a:t>
            </a:r>
            <a:r>
              <a:rPr lang="en-US" sz="2400" dirty="0" err="1" smtClean="0">
                <a:solidFill>
                  <a:schemeClr val="bg1"/>
                </a:solidFill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</a:rPr>
              <a:t> b</a:t>
            </a:r>
            <a:r>
              <a:rPr lang="id-ID" sz="2400" dirty="0" smtClean="0">
                <a:solidFill>
                  <a:schemeClr val="bg1"/>
                </a:solidFill>
              </a:rPr>
              <a:t>entuk tipografi spasial </a:t>
            </a:r>
            <a:r>
              <a:rPr lang="en-US" sz="2400" dirty="0" smtClean="0">
                <a:solidFill>
                  <a:schemeClr val="bg1"/>
                </a:solidFill>
              </a:rPr>
              <a:t>yang </a:t>
            </a:r>
            <a:r>
              <a:rPr lang="en-US" sz="2400" dirty="0" err="1" smtClean="0">
                <a:solidFill>
                  <a:schemeClr val="bg1"/>
                </a:solidFill>
              </a:rPr>
              <a:t>cukup</a:t>
            </a:r>
            <a:r>
              <a:rPr lang="id-ID" sz="2400" dirty="0" smtClean="0">
                <a:solidFill>
                  <a:schemeClr val="bg1"/>
                </a:solidFill>
              </a:rPr>
              <a:t> menarik karena memanfaatkan perspektif, dan membutuhkan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titik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sudut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pandang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para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pengunjung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orang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melihat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 untuk berdiri pada titik tertentu </a:t>
            </a:r>
            <a:r>
              <a:rPr lang="en-US" sz="2400" dirty="0" smtClean="0">
                <a:solidFill>
                  <a:schemeClr val="bg1"/>
                </a:solidFill>
              </a:rPr>
              <a:t>agar</a:t>
            </a:r>
            <a:r>
              <a:rPr lang="id-ID" sz="2400" dirty="0" smtClean="0">
                <a:solidFill>
                  <a:schemeClr val="bg1"/>
                </a:solidFill>
              </a:rPr>
              <a:t> bisa melihat seluruh gambar, atau kata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ditampilkan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4286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286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286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4286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36832"/>
            <a:ext cx="6825802" cy="45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ile aa\image tipografia\Typography_by_wheedwa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7099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99377" y="5562600"/>
            <a:ext cx="2732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Typography for Application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suprapto</a:t>
            </a:r>
            <a:r>
              <a:rPr lang="en-US" dirty="0" smtClean="0">
                <a:solidFill>
                  <a:schemeClr val="bg1"/>
                </a:solidFill>
              </a:rPr>
              <a:t>, M.Ds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#10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2060"/>
                </a:solidFill>
              </a:rPr>
              <a:t>Enviromental</a:t>
            </a:r>
            <a:r>
              <a:rPr lang="en-US" sz="3200" b="1" dirty="0" smtClean="0">
                <a:solidFill>
                  <a:srgbClr val="002060"/>
                </a:solidFill>
              </a:rPr>
              <a:t> Typography</a:t>
            </a:r>
          </a:p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(Anamorphic)</a:t>
            </a:r>
          </a:p>
          <a:p>
            <a:pPr algn="r"/>
            <a:endParaRPr lang="en-US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371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447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190500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samping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154536"/>
            <a:ext cx="7772400" cy="25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620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88803"/>
            <a:ext cx="7620000" cy="50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39900"/>
            <a:ext cx="762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3967506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57400"/>
            <a:ext cx="3962400" cy="29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09600"/>
            <a:ext cx="43176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3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371600"/>
            <a:ext cx="6985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863600"/>
            <a:ext cx="7874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8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3329"/>
            <a:ext cx="5486400" cy="42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5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33400"/>
            <a:ext cx="2743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7375E"/>
                </a:solidFill>
              </a:rPr>
              <a:t>Anamorfisme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berarti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penyajian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perspetif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atau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proyeksi</a:t>
            </a:r>
            <a:r>
              <a:rPr lang="en-US" sz="2000" dirty="0" smtClean="0">
                <a:solidFill>
                  <a:srgbClr val="17375E"/>
                </a:solidFill>
              </a:rPr>
              <a:t> yang </a:t>
            </a:r>
            <a:r>
              <a:rPr lang="en-US" sz="2000" b="1" dirty="0" err="1" smtClean="0">
                <a:solidFill>
                  <a:srgbClr val="17375E"/>
                </a:solidFill>
              </a:rPr>
              <a:t>terdistorsi</a:t>
            </a:r>
            <a:r>
              <a:rPr lang="en-US" sz="2000" dirty="0" smtClean="0">
                <a:solidFill>
                  <a:srgbClr val="17375E"/>
                </a:solidFill>
              </a:rPr>
              <a:t>. </a:t>
            </a:r>
          </a:p>
          <a:p>
            <a:endParaRPr lang="en-US" sz="2000" dirty="0" smtClean="0">
              <a:solidFill>
                <a:srgbClr val="17375E"/>
              </a:solidFill>
            </a:endParaRPr>
          </a:p>
          <a:p>
            <a:r>
              <a:rPr lang="en-US" sz="2000" dirty="0" err="1" smtClean="0">
                <a:solidFill>
                  <a:srgbClr val="17375E"/>
                </a:solidFill>
              </a:rPr>
              <a:t>Lebih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khusus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istilah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ini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mengacu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kepada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imaji</a:t>
            </a:r>
            <a:r>
              <a:rPr lang="en-US" sz="2000" dirty="0" smtClean="0">
                <a:solidFill>
                  <a:srgbClr val="17375E"/>
                </a:solidFill>
              </a:rPr>
              <a:t> yang </a:t>
            </a:r>
            <a:r>
              <a:rPr lang="en-US" sz="2000" dirty="0" err="1" smtClean="0">
                <a:solidFill>
                  <a:srgbClr val="17375E"/>
                </a:solidFill>
              </a:rPr>
              <a:t>terdistorsi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sedemikian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rupa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hingga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hanya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akan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terlihat</a:t>
            </a:r>
            <a:r>
              <a:rPr lang="en-US" sz="2000" dirty="0" smtClean="0">
                <a:solidFill>
                  <a:srgbClr val="17375E"/>
                </a:solidFill>
              </a:rPr>
              <a:t> normal </a:t>
            </a:r>
            <a:r>
              <a:rPr lang="en-US" sz="2000" dirty="0" err="1" smtClean="0">
                <a:solidFill>
                  <a:srgbClr val="17375E"/>
                </a:solidFill>
              </a:rPr>
              <a:t>jika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dilihat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dari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sudut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tertentu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</a:p>
          <a:p>
            <a:endParaRPr lang="en-US" sz="2000" dirty="0" smtClean="0">
              <a:solidFill>
                <a:srgbClr val="17375E"/>
              </a:solidFill>
            </a:endParaRPr>
          </a:p>
          <a:p>
            <a:r>
              <a:rPr lang="en-US" sz="2000" i="1" dirty="0" smtClean="0">
                <a:solidFill>
                  <a:srgbClr val="17375E"/>
                </a:solidFill>
              </a:rPr>
              <a:t>Leonardo's Eye</a:t>
            </a:r>
            <a:r>
              <a:rPr lang="en-US" sz="2000" dirty="0" smtClean="0">
                <a:solidFill>
                  <a:srgbClr val="17375E"/>
                </a:solidFill>
              </a:rPr>
              <a:t> (</a:t>
            </a:r>
            <a:r>
              <a:rPr lang="en-US" sz="2000" dirty="0" smtClean="0">
                <a:solidFill>
                  <a:srgbClr val="17375E"/>
                </a:solidFill>
                <a:hlinkClick r:id="rId2" tooltip="Leonardo da Vinci"/>
              </a:rPr>
              <a:t>Leonardo </a:t>
            </a:r>
            <a:r>
              <a:rPr lang="en-US" sz="2000" dirty="0" err="1" smtClean="0">
                <a:solidFill>
                  <a:srgbClr val="17375E"/>
                </a:solidFill>
                <a:hlinkClick r:id="rId2" tooltip="Leonardo da Vinci"/>
              </a:rPr>
              <a:t>da</a:t>
            </a:r>
            <a:r>
              <a:rPr lang="en-US" sz="2000" dirty="0" smtClean="0">
                <a:solidFill>
                  <a:srgbClr val="17375E"/>
                </a:solidFill>
                <a:hlinkClick r:id="rId2" tooltip="Leonardo da Vinci"/>
              </a:rPr>
              <a:t> Vinci</a:t>
            </a:r>
            <a:r>
              <a:rPr lang="en-US" sz="2000" dirty="0" smtClean="0">
                <a:solidFill>
                  <a:srgbClr val="17375E"/>
                </a:solidFill>
              </a:rPr>
              <a:t>, </a:t>
            </a:r>
            <a:r>
              <a:rPr lang="en-US" sz="2000" dirty="0" err="1" smtClean="0">
                <a:solidFill>
                  <a:srgbClr val="17375E"/>
                </a:solidFill>
              </a:rPr>
              <a:t>sekitar</a:t>
            </a:r>
            <a:r>
              <a:rPr lang="en-US" sz="2000" dirty="0" smtClean="0">
                <a:solidFill>
                  <a:srgbClr val="17375E"/>
                </a:solidFill>
              </a:rPr>
              <a:t> 1485) </a:t>
            </a:r>
            <a:r>
              <a:rPr lang="en-US" sz="2000" dirty="0" err="1" smtClean="0">
                <a:solidFill>
                  <a:srgbClr val="17375E"/>
                </a:solidFill>
              </a:rPr>
              <a:t>adalah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salah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satu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contoh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karya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anamorfosis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tertua</a:t>
            </a:r>
            <a:r>
              <a:rPr lang="en-US" sz="2000" dirty="0" smtClean="0">
                <a:solidFill>
                  <a:srgbClr val="17375E"/>
                </a:solidFill>
              </a:rPr>
              <a:t> yang </a:t>
            </a:r>
            <a:r>
              <a:rPr lang="en-US" sz="2000" dirty="0" err="1" smtClean="0">
                <a:solidFill>
                  <a:srgbClr val="17375E"/>
                </a:solidFill>
              </a:rPr>
              <a:t>pernah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ditemukan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518" y="4495800"/>
            <a:ext cx="32694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514" y="4495800"/>
            <a:ext cx="21500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820675"/>
            <a:ext cx="2209800" cy="31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81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TUGAS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762000"/>
            <a:ext cx="65532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Buatlah suatu konsep desain dan aplikasi anamorphic typography dengan tema branding, diantaranya;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Logo type, brand name + Tagline 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	(contoh; TELKOM, The world in your Hand)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	(contoh; BANDUNG, Paris van Java)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	(contoh; NOKIA, Connecting People)</a:t>
            </a:r>
          </a:p>
          <a:p>
            <a:pPr marL="342900" indent="-342900"/>
            <a:endParaRPr lang="it-IT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dirty="0" err="1" smtClean="0">
                <a:solidFill>
                  <a:schemeClr val="bg1"/>
                </a:solidFill>
              </a:rPr>
              <a:t>Buatlah</a:t>
            </a:r>
            <a:r>
              <a:rPr lang="it-IT" dirty="0" smtClean="0">
                <a:solidFill>
                  <a:schemeClr val="bg1"/>
                </a:solidFill>
              </a:rPr>
              <a:t> Brand </a:t>
            </a:r>
            <a:r>
              <a:rPr lang="it-IT" dirty="0" err="1" smtClean="0">
                <a:solidFill>
                  <a:schemeClr val="bg1"/>
                </a:solidFill>
              </a:rPr>
              <a:t>Name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Sendiri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/>
            <a:endParaRPr lang="it-IT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Aplikasi:</a:t>
            </a:r>
          </a:p>
          <a:p>
            <a:pPr marL="342900" indent="-342900"/>
            <a:endParaRPr lang="it-IT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dirty="0" err="1" smtClean="0">
                <a:solidFill>
                  <a:schemeClr val="bg1"/>
                </a:solidFill>
              </a:rPr>
              <a:t>Signage</a:t>
            </a:r>
            <a:r>
              <a:rPr lang="it-IT" dirty="0" smtClean="0">
                <a:solidFill>
                  <a:schemeClr val="bg1"/>
                </a:solidFill>
              </a:rPr>
              <a:t> (infographic) in door atau out door</a:t>
            </a:r>
          </a:p>
          <a:p>
            <a:pPr marL="342900" indent="-342900"/>
            <a:endParaRPr lang="it-IT" dirty="0">
              <a:solidFill>
                <a:schemeClr val="bg1"/>
              </a:solidFill>
            </a:endParaRP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1.Identification </a:t>
            </a:r>
            <a:r>
              <a:rPr lang="it-IT" dirty="0" err="1" smtClean="0">
                <a:solidFill>
                  <a:schemeClr val="bg1"/>
                </a:solidFill>
              </a:rPr>
              <a:t>Sign</a:t>
            </a:r>
            <a:endParaRPr lang="it-IT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2.Information </a:t>
            </a:r>
            <a:r>
              <a:rPr lang="it-IT" dirty="0" err="1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it-IT" dirty="0" err="1" smtClean="0">
                <a:solidFill>
                  <a:schemeClr val="bg1"/>
                </a:solidFill>
              </a:rPr>
              <a:t>gn</a:t>
            </a:r>
            <a:endParaRPr lang="it-IT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3.Directional </a:t>
            </a:r>
            <a:r>
              <a:rPr lang="it-IT" dirty="0" err="1" smtClean="0">
                <a:solidFill>
                  <a:schemeClr val="bg1"/>
                </a:solidFill>
              </a:rPr>
              <a:t>Sign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/>
            <a:endParaRPr lang="it-IT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Output;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Digital/PDF</a:t>
            </a:r>
          </a:p>
          <a:p>
            <a:pPr marL="342900" indent="-342900"/>
            <a:endParaRPr lang="it-I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namorphic_typography_gremmed_merch_by_zaenuri29-d6vsz3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5" y="762000"/>
            <a:ext cx="7835376" cy="55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6894"/>
            <a:ext cx="8229600" cy="54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Typography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36439"/>
            <a:ext cx="8077200" cy="53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9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192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Selama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2" tooltip="Abad 17th (halaman belum tersedia)"/>
              </a:rPr>
              <a:t>abad 17th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400" dirty="0" smtClean="0">
                <a:solidFill>
                  <a:srgbClr val="17375E"/>
                </a:solidFill>
              </a:rPr>
              <a:t> Mural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3" tooltip="Trompe l'oeil"/>
              </a:rPr>
              <a:t>trompe l'oeil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4" tooltip="Barok"/>
              </a:rPr>
              <a:t>Barok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sering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menggunakan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teknik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mendapatkan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kombinasi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arsitektural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sempurna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5" tooltip="Ilusi (halaman belum tersedia)"/>
              </a:rPr>
              <a:t>ilusi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6" tooltip="Visual (halaman belum tersedia)"/>
              </a:rPr>
              <a:t>visual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pengunjung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melihat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bangunan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sudut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tepat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maka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bangunan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menyatu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lukisan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dekoratif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52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1430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17375E"/>
                </a:solidFill>
              </a:rPr>
              <a:t>Kubah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dan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rangka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langit-langit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dari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hlinkClick r:id="rId2" tooltip="Gereja St. Ignazio (halaman belum tersedia)"/>
              </a:rPr>
              <a:t>Gereja</a:t>
            </a:r>
            <a:r>
              <a:rPr lang="en-US" sz="2400" dirty="0" smtClean="0">
                <a:solidFill>
                  <a:srgbClr val="17375E"/>
                </a:solidFill>
                <a:hlinkClick r:id="rId2" tooltip="Gereja St. Ignazio (halaman belum tersedia)"/>
              </a:rPr>
              <a:t> St. </a:t>
            </a:r>
            <a:r>
              <a:rPr lang="en-US" sz="2400" dirty="0" err="1" smtClean="0">
                <a:solidFill>
                  <a:srgbClr val="17375E"/>
                </a:solidFill>
                <a:hlinkClick r:id="rId2" tooltip="Gereja St. Ignazio (halaman belum tersedia)"/>
              </a:rPr>
              <a:t>Ignazio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di</a:t>
            </a:r>
            <a:r>
              <a:rPr lang="en-US" sz="2400" dirty="0" smtClean="0">
                <a:solidFill>
                  <a:srgbClr val="17375E"/>
                </a:solidFill>
              </a:rPr>
              <a:t> Roma </a:t>
            </a:r>
            <a:r>
              <a:rPr lang="en-US" sz="2400" dirty="0" smtClean="0">
                <a:solidFill>
                  <a:srgbClr val="17375E"/>
                </a:solidFill>
                <a:hlinkClick r:id="rId3" tooltip="Rome"/>
              </a:rPr>
              <a:t>Rome</a:t>
            </a:r>
            <a:r>
              <a:rPr lang="en-US" sz="2400" dirty="0" smtClean="0">
                <a:solidFill>
                  <a:srgbClr val="17375E"/>
                </a:solidFill>
              </a:rPr>
              <a:t>, yang </a:t>
            </a:r>
            <a:r>
              <a:rPr lang="en-US" sz="2400" dirty="0" err="1" smtClean="0">
                <a:solidFill>
                  <a:srgbClr val="17375E"/>
                </a:solidFill>
              </a:rPr>
              <a:t>dilukis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oleh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hlinkClick r:id="rId4" tooltip="Andrea Pozzo (halaman belum tersedia)"/>
              </a:rPr>
              <a:t>Andrea </a:t>
            </a:r>
            <a:r>
              <a:rPr lang="en-US" sz="2400" dirty="0" err="1" smtClean="0">
                <a:solidFill>
                  <a:srgbClr val="17375E"/>
                </a:solidFill>
                <a:hlinkClick r:id="rId4" tooltip="Andrea Pozzo (halaman belum tersedia)"/>
              </a:rPr>
              <a:t>Pozzo</a:t>
            </a:r>
            <a:r>
              <a:rPr lang="en-US" sz="2400" dirty="0" smtClean="0">
                <a:solidFill>
                  <a:srgbClr val="17375E"/>
                </a:solidFill>
              </a:rPr>
              <a:t>, </a:t>
            </a:r>
            <a:r>
              <a:rPr lang="en-US" sz="2400" dirty="0" err="1" smtClean="0">
                <a:solidFill>
                  <a:srgbClr val="17375E"/>
                </a:solidFill>
              </a:rPr>
              <a:t>memperlihatkan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contoh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ilusi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ini</a:t>
            </a:r>
            <a:r>
              <a:rPr lang="en-US" sz="2400" dirty="0" smtClean="0">
                <a:solidFill>
                  <a:srgbClr val="17375E"/>
                </a:solidFill>
              </a:rPr>
              <a:t>. </a:t>
            </a:r>
          </a:p>
          <a:p>
            <a:endParaRPr lang="en-US" sz="2400" dirty="0" smtClean="0">
              <a:solidFill>
                <a:srgbClr val="17375E"/>
              </a:solidFill>
            </a:endParaRPr>
          </a:p>
          <a:p>
            <a:r>
              <a:rPr lang="en-US" sz="2400" dirty="0" err="1" smtClean="0">
                <a:solidFill>
                  <a:srgbClr val="17375E"/>
                </a:solidFill>
              </a:rPr>
              <a:t>Diawali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oleh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kekhawatiran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kubah</a:t>
            </a:r>
            <a:r>
              <a:rPr lang="en-US" sz="2400" dirty="0" smtClean="0">
                <a:solidFill>
                  <a:srgbClr val="17375E"/>
                </a:solidFill>
              </a:rPr>
              <a:t> yang </a:t>
            </a:r>
            <a:r>
              <a:rPr lang="en-US" sz="2400" dirty="0" err="1" smtClean="0">
                <a:solidFill>
                  <a:srgbClr val="17375E"/>
                </a:solidFill>
              </a:rPr>
              <a:t>terlalu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tinggi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akan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mengganggu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pencahayaan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untuk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bangunan</a:t>
            </a:r>
            <a:r>
              <a:rPr lang="en-US" sz="2400" dirty="0" smtClean="0">
                <a:solidFill>
                  <a:srgbClr val="17375E"/>
                </a:solidFill>
              </a:rPr>
              <a:t> di </a:t>
            </a:r>
            <a:r>
              <a:rPr lang="en-US" sz="2400" dirty="0" err="1" smtClean="0">
                <a:solidFill>
                  <a:srgbClr val="17375E"/>
                </a:solidFill>
              </a:rPr>
              <a:t>sekitar</a:t>
            </a:r>
            <a:r>
              <a:rPr lang="en-US" sz="2400" dirty="0" smtClean="0">
                <a:solidFill>
                  <a:srgbClr val="17375E"/>
                </a:solidFill>
              </a:rPr>
              <a:t>, </a:t>
            </a:r>
            <a:r>
              <a:rPr lang="en-US" sz="2400" dirty="0" err="1" smtClean="0">
                <a:solidFill>
                  <a:srgbClr val="17375E"/>
                </a:solidFill>
              </a:rPr>
              <a:t>maka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Pozzo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ditugaskan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untuk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membuat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ilusi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kubah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tersebut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dari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pada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harus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membangun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kubah</a:t>
            </a:r>
            <a:r>
              <a:rPr lang="en-US" sz="2400" dirty="0" smtClean="0">
                <a:solidFill>
                  <a:srgbClr val="17375E"/>
                </a:solidFill>
              </a:rPr>
              <a:t> yang </a:t>
            </a:r>
            <a:r>
              <a:rPr lang="en-US" sz="2400" dirty="0" err="1" smtClean="0">
                <a:solidFill>
                  <a:srgbClr val="17375E"/>
                </a:solidFill>
              </a:rPr>
              <a:t>sebenarnya</a:t>
            </a:r>
            <a:r>
              <a:rPr lang="en-US" sz="2400" dirty="0" smtClean="0">
                <a:solidFill>
                  <a:srgbClr val="17375E"/>
                </a:solidFill>
              </a:rPr>
              <a:t>. </a:t>
            </a:r>
          </a:p>
          <a:p>
            <a:endParaRPr lang="en-US" sz="2400" dirty="0" smtClean="0">
              <a:solidFill>
                <a:srgbClr val="17375E"/>
              </a:solidFill>
            </a:endParaRPr>
          </a:p>
          <a:p>
            <a:r>
              <a:rPr lang="en-US" sz="2400" dirty="0" err="1" smtClean="0">
                <a:solidFill>
                  <a:srgbClr val="17375E"/>
                </a:solidFill>
              </a:rPr>
              <a:t>Bagaimanapun</a:t>
            </a:r>
            <a:r>
              <a:rPr lang="en-US" sz="2400" dirty="0" smtClean="0">
                <a:solidFill>
                  <a:srgbClr val="17375E"/>
                </a:solidFill>
              </a:rPr>
              <a:t>, </a:t>
            </a:r>
            <a:r>
              <a:rPr lang="en-US" sz="2400" dirty="0" err="1" smtClean="0">
                <a:solidFill>
                  <a:srgbClr val="17375E"/>
                </a:solidFill>
              </a:rPr>
              <a:t>karena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karya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ini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tetap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bersifat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hlinkClick r:id="rId5" tooltip="Dimatra (halaman belum tersedia)"/>
              </a:rPr>
              <a:t>dwimatra</a:t>
            </a:r>
            <a:r>
              <a:rPr lang="en-US" sz="2400" dirty="0" smtClean="0">
                <a:solidFill>
                  <a:srgbClr val="17375E"/>
                </a:solidFill>
              </a:rPr>
              <a:t>, </a:t>
            </a:r>
            <a:r>
              <a:rPr lang="en-US" sz="2400" dirty="0" err="1" smtClean="0">
                <a:solidFill>
                  <a:srgbClr val="17375E"/>
                </a:solidFill>
              </a:rPr>
              <a:t>hanya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pada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titik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tertentu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saja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pengunjung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bisa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merasakan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kubah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ini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benar-benar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</a:rPr>
              <a:t>nyata</a:t>
            </a:r>
            <a:r>
              <a:rPr lang="en-US" sz="2400" dirty="0" smtClean="0">
                <a:solidFill>
                  <a:srgbClr val="17375E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219740" cy="47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05000" y="5715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Lukisan </a:t>
            </a:r>
            <a:r>
              <a:rPr lang="it-IT" dirty="0" smtClean="0">
                <a:solidFill>
                  <a:schemeClr val="bg1"/>
                </a:solidFill>
                <a:hlinkClick r:id="rId3" tooltip="Andrea Pozzo (halaman belum tersedia)"/>
              </a:rPr>
              <a:t>Andrea Pozzo</a:t>
            </a:r>
            <a:r>
              <a:rPr lang="it-IT" dirty="0" smtClean="0">
                <a:solidFill>
                  <a:schemeClr val="bg1"/>
                </a:solidFill>
              </a:rPr>
              <a:t> di langit-langit gereja St. Ignazio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715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Art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477926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715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Art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130344" cy="450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715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Contoh aplikasi visual Anamorphic Art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6950526" cy="495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715</Words>
  <Application>Microsoft Macintosh PowerPoint</Application>
  <PresentationFormat>On-screen Show (4:3)</PresentationFormat>
  <Paragraphs>117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ratno suprapto</cp:lastModifiedBy>
  <cp:revision>77</cp:revision>
  <dcterms:created xsi:type="dcterms:W3CDTF">2010-09-19T14:32:18Z</dcterms:created>
  <dcterms:modified xsi:type="dcterms:W3CDTF">2019-01-17T15:24:20Z</dcterms:modified>
</cp:coreProperties>
</file>