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324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256" r:id="rId29"/>
    <p:sldId id="277" r:id="rId30"/>
    <p:sldId id="286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326" r:id="rId39"/>
    <p:sldId id="327" r:id="rId40"/>
    <p:sldId id="328" r:id="rId41"/>
    <p:sldId id="329" r:id="rId42"/>
    <p:sldId id="330" r:id="rId43"/>
    <p:sldId id="332" r:id="rId44"/>
    <p:sldId id="33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EB36D-9DB9-4D67-85F9-AAB32269AE6B}" type="datetimeFigureOut">
              <a:rPr lang="en-US" smtClean="0"/>
              <a:pPr/>
              <a:t>17/01/19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CF769-15D7-4BA4-A336-FBFC227940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file aa\image tipografia\kineticTypograph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1000"/>
            <a:ext cx="9144000" cy="60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2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672559"/>
            <a:ext cx="5499100" cy="551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55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3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30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2098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Keterbacaan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meliputi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rancang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desain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keseluruhan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tampilan</a:t>
            </a:r>
            <a:r>
              <a:rPr lang="en-US" sz="2400" dirty="0" smtClean="0">
                <a:solidFill>
                  <a:schemeClr val="bg1"/>
                </a:solidFill>
              </a:rPr>
              <a:t> visual, </a:t>
            </a:r>
            <a:r>
              <a:rPr lang="en-US" sz="2400" dirty="0" err="1" smtClean="0">
                <a:solidFill>
                  <a:schemeClr val="bg1"/>
                </a:solidFill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kompleks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satuan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 smtClean="0">
                <a:solidFill>
                  <a:schemeClr val="bg1"/>
                </a:solidFill>
              </a:rPr>
              <a:t>, kata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kalimat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</a:rPr>
              <a:t> lain </a:t>
            </a:r>
            <a:r>
              <a:rPr lang="en-US" sz="2400" dirty="0" err="1" smtClean="0">
                <a:solidFill>
                  <a:schemeClr val="bg1"/>
                </a:solidFill>
              </a:rPr>
              <a:t>seperti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simbol,icon,foto,dan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ilustrasi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Penggunaan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karakter</a:t>
            </a:r>
            <a:r>
              <a:rPr lang="en-US" sz="24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kontras,seimbang,irama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kesatuan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437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84400"/>
            <a:ext cx="85344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3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914400"/>
            <a:ext cx="754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Legibility  |  </a:t>
            </a:r>
            <a:r>
              <a:rPr lang="en-US" sz="2400" b="1" dirty="0" err="1" smtClean="0">
                <a:solidFill>
                  <a:srgbClr val="FFC000"/>
                </a:solidFill>
              </a:rPr>
              <a:t>Kejelasan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Berhubungan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pemilihan</a:t>
            </a:r>
            <a:r>
              <a:rPr lang="en-US" sz="2400" dirty="0" smtClean="0">
                <a:solidFill>
                  <a:schemeClr val="bg1"/>
                </a:solidFill>
              </a:rPr>
              <a:t>,  </a:t>
            </a:r>
            <a:r>
              <a:rPr lang="en-US" sz="2400" dirty="0" err="1" smtClean="0">
                <a:solidFill>
                  <a:schemeClr val="bg1"/>
                </a:solidFill>
              </a:rPr>
              <a:t>pengaturan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merancang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menggunakan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elemen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 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Kejelasan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relevansi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kecepatan</a:t>
            </a:r>
            <a:r>
              <a:rPr lang="en-US" sz="2400" dirty="0" smtClean="0">
                <a:solidFill>
                  <a:schemeClr val="bg1"/>
                </a:solidFill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</a:rPr>
              <a:t>waktu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mengenali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membaca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</a:rPr>
              <a:t>/  </a:t>
            </a:r>
            <a:r>
              <a:rPr lang="en-US" sz="2400" dirty="0" err="1" smtClean="0">
                <a:solidFill>
                  <a:schemeClr val="bg1"/>
                </a:solidFill>
              </a:rPr>
              <a:t>susunan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media.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 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Ketepatan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penyesuaian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karakter</a:t>
            </a:r>
            <a:r>
              <a:rPr lang="en-US" sz="2400" dirty="0" smtClean="0">
                <a:solidFill>
                  <a:schemeClr val="bg1"/>
                </a:solidFill>
              </a:rPr>
              <a:t> media   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yang  </a:t>
            </a:r>
            <a:r>
              <a:rPr lang="en-US" sz="2400" dirty="0" err="1" smtClean="0">
                <a:solidFill>
                  <a:schemeClr val="bg1"/>
                </a:solidFill>
              </a:rPr>
              <a:t>dipergunakan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menyampaikan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pesan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719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2167"/>
            <a:ext cx="8077200" cy="30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file aa\image tipografia\Typography_by_wheedwack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470990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9144000" cy="1402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67137" y="5562600"/>
            <a:ext cx="4364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>
                <a:solidFill>
                  <a:schemeClr val="bg1"/>
                </a:solidFill>
              </a:rPr>
              <a:t>Tipografi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Lanjut</a:t>
            </a:r>
            <a:r>
              <a:rPr lang="en-US" dirty="0" smtClean="0">
                <a:solidFill>
                  <a:schemeClr val="bg1"/>
                </a:solidFill>
              </a:rPr>
              <a:t> / Typography for Application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Ratno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suprapto</a:t>
            </a:r>
            <a:r>
              <a:rPr lang="en-US" dirty="0" smtClean="0">
                <a:solidFill>
                  <a:schemeClr val="bg1"/>
                </a:solidFill>
              </a:rPr>
              <a:t>, M.Ds</a:t>
            </a:r>
          </a:p>
          <a:p>
            <a:pPr algn="r"/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#6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err="1" smtClean="0">
                <a:solidFill>
                  <a:srgbClr val="002060"/>
                </a:solidFill>
              </a:rPr>
              <a:t>Prinsip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Dasar</a:t>
            </a:r>
            <a:r>
              <a:rPr lang="en-US" sz="3200" b="1" dirty="0" smtClean="0">
                <a:solidFill>
                  <a:srgbClr val="002060"/>
                </a:solidFill>
              </a:rPr>
              <a:t> &amp; </a:t>
            </a:r>
            <a:r>
              <a:rPr lang="en-US" sz="3200" b="1" dirty="0" err="1" smtClean="0">
                <a:solidFill>
                  <a:srgbClr val="002060"/>
                </a:solidFill>
              </a:rPr>
              <a:t>Kesan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Huruf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r"/>
            <a:r>
              <a:rPr lang="en-US" sz="3200" b="1" dirty="0" err="1" smtClean="0">
                <a:solidFill>
                  <a:srgbClr val="002060"/>
                </a:solidFill>
              </a:rPr>
              <a:t>Pada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Tipografi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r"/>
            <a:endParaRPr lang="en-US" sz="32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01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63500"/>
            <a:ext cx="47371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4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914400"/>
            <a:ext cx="754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Kerning  |  </a:t>
            </a:r>
            <a:r>
              <a:rPr lang="en-US" sz="2400" b="1" dirty="0" err="1" smtClean="0">
                <a:solidFill>
                  <a:srgbClr val="FFC000"/>
                </a:solidFill>
              </a:rPr>
              <a:t>Jarak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antar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huruf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tr-TR" sz="2400" b="1" dirty="0" err="1">
                <a:solidFill>
                  <a:schemeClr val="bg1"/>
                </a:solidFill>
              </a:rPr>
              <a:t>Kerning</a:t>
            </a:r>
            <a:r>
              <a:rPr lang="tr-TR" sz="2400" b="1" dirty="0">
                <a:solidFill>
                  <a:schemeClr val="bg1"/>
                </a:solidFill>
              </a:rPr>
              <a:t> </a:t>
            </a:r>
            <a:r>
              <a:rPr lang="tr-TR" sz="2400" dirty="0" err="1">
                <a:solidFill>
                  <a:schemeClr val="bg1"/>
                </a:solidFill>
              </a:rPr>
              <a:t>adalah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istilah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untuk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jarak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antar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huruf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dalam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sebuah</a:t>
            </a:r>
            <a:r>
              <a:rPr lang="tr-TR" sz="2400" dirty="0">
                <a:solidFill>
                  <a:schemeClr val="bg1"/>
                </a:solidFill>
              </a:rPr>
              <a:t> kata, </a:t>
            </a:r>
            <a:r>
              <a:rPr lang="tr-TR" sz="2400" dirty="0" err="1">
                <a:solidFill>
                  <a:schemeClr val="bg1"/>
                </a:solidFill>
              </a:rPr>
              <a:t>kalimat</a:t>
            </a:r>
            <a:r>
              <a:rPr lang="tr-TR" sz="2400" dirty="0">
                <a:solidFill>
                  <a:schemeClr val="bg1"/>
                </a:solidFill>
              </a:rPr>
              <a:t>, </a:t>
            </a:r>
            <a:r>
              <a:rPr lang="tr-TR" sz="2400" dirty="0" err="1">
                <a:solidFill>
                  <a:schemeClr val="bg1"/>
                </a:solidFill>
              </a:rPr>
              <a:t>atau</a:t>
            </a:r>
            <a:r>
              <a:rPr lang="tr-TR" sz="2400" dirty="0">
                <a:solidFill>
                  <a:schemeClr val="bg1"/>
                </a:solidFill>
              </a:rPr>
              <a:t> paragraf. </a:t>
            </a:r>
            <a:r>
              <a:rPr lang="tr-TR" sz="2400" dirty="0" err="1">
                <a:solidFill>
                  <a:schemeClr val="bg1"/>
                </a:solidFill>
              </a:rPr>
              <a:t>Jarak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antar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huruf</a:t>
            </a:r>
            <a:r>
              <a:rPr lang="tr-TR" sz="2400" dirty="0">
                <a:solidFill>
                  <a:schemeClr val="bg1"/>
                </a:solidFill>
              </a:rPr>
              <a:t> ini </a:t>
            </a:r>
            <a:r>
              <a:rPr lang="tr-TR" sz="2400" dirty="0" err="1">
                <a:solidFill>
                  <a:schemeClr val="bg1"/>
                </a:solidFill>
              </a:rPr>
              <a:t>berpengaruh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banyak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terhadap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kemudahan</a:t>
            </a:r>
            <a:r>
              <a:rPr lang="tr-TR" sz="2400" dirty="0">
                <a:solidFill>
                  <a:schemeClr val="bg1"/>
                </a:solidFill>
              </a:rPr>
              <a:t> membaca </a:t>
            </a:r>
            <a:r>
              <a:rPr lang="tr-TR" sz="2400" dirty="0" err="1">
                <a:solidFill>
                  <a:schemeClr val="bg1"/>
                </a:solidFill>
              </a:rPr>
              <a:t>serta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keindahan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dari</a:t>
            </a:r>
            <a:r>
              <a:rPr lang="tr-TR" sz="2400" dirty="0">
                <a:solidFill>
                  <a:schemeClr val="bg1"/>
                </a:solidFill>
              </a:rPr>
              <a:t> kata </a:t>
            </a:r>
            <a:r>
              <a:rPr lang="tr-TR" sz="2400" dirty="0" err="1">
                <a:solidFill>
                  <a:schemeClr val="bg1"/>
                </a:solidFill>
              </a:rPr>
              <a:t>atau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kalimat</a:t>
            </a:r>
            <a:r>
              <a:rPr lang="tr-TR" sz="2400" dirty="0">
                <a:solidFill>
                  <a:schemeClr val="bg1"/>
                </a:solidFill>
              </a:rPr>
              <a:t> </a:t>
            </a:r>
            <a:r>
              <a:rPr lang="tr-TR" sz="2400" dirty="0" err="1">
                <a:solidFill>
                  <a:schemeClr val="bg1"/>
                </a:solidFill>
              </a:rPr>
              <a:t>tersebut</a:t>
            </a:r>
            <a:r>
              <a:rPr lang="tr-TR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15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6985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73688" y="2438400"/>
            <a:ext cx="167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Kerning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73688" y="3886200"/>
            <a:ext cx="16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Defaulf</a:t>
            </a:r>
            <a:r>
              <a:rPr lang="en-US" dirty="0" smtClean="0"/>
              <a:t> Kerning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638" y="5879068"/>
            <a:ext cx="802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/>
              <a:t>T </a:t>
            </a:r>
            <a:r>
              <a:rPr lang="en-US" dirty="0" err="1"/>
              <a:t>dan</a:t>
            </a:r>
            <a:r>
              <a:rPr lang="en-US" dirty="0"/>
              <a:t> V </a:t>
            </a:r>
            <a:r>
              <a:rPr lang="en-US" dirty="0" err="1"/>
              <a:t>memiliki</a:t>
            </a:r>
            <a:r>
              <a:rPr lang="en-US" dirty="0"/>
              <a:t> white space (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tipografinya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Counter)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4432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73688" y="2286000"/>
            <a:ext cx="1670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Kerning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73688" y="3505200"/>
            <a:ext cx="163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Defaulf</a:t>
            </a:r>
            <a:r>
              <a:rPr lang="en-US" dirty="0" smtClean="0"/>
              <a:t> Kerning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3638" y="5879068"/>
            <a:ext cx="8023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Huruf</a:t>
            </a:r>
            <a:r>
              <a:rPr lang="en-US" dirty="0" smtClean="0"/>
              <a:t> </a:t>
            </a:r>
            <a:r>
              <a:rPr lang="en-US" dirty="0"/>
              <a:t>T </a:t>
            </a:r>
            <a:r>
              <a:rPr lang="en-US" dirty="0" err="1"/>
              <a:t>dan</a:t>
            </a:r>
            <a:r>
              <a:rPr lang="en-US" dirty="0"/>
              <a:t> V </a:t>
            </a:r>
            <a:r>
              <a:rPr lang="en-US" dirty="0" err="1"/>
              <a:t>memiliki</a:t>
            </a:r>
            <a:r>
              <a:rPr lang="en-US" dirty="0"/>
              <a:t> white space (</a:t>
            </a:r>
            <a:r>
              <a:rPr lang="en-US" dirty="0" err="1"/>
              <a:t>istilah</a:t>
            </a:r>
            <a:r>
              <a:rPr lang="en-US" dirty="0"/>
              <a:t> </a:t>
            </a:r>
            <a:r>
              <a:rPr lang="en-US" dirty="0" err="1"/>
              <a:t>tipografinya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Counter) yang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6982837" cy="253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690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914400"/>
            <a:ext cx="7543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Leading  |  </a:t>
            </a:r>
            <a:r>
              <a:rPr lang="en-US" sz="2400" b="1" dirty="0" err="1" smtClean="0">
                <a:solidFill>
                  <a:srgbClr val="FFC000"/>
                </a:solidFill>
              </a:rPr>
              <a:t>Jarak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antar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baris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tr-TR" sz="2400" dirty="0" err="1">
                <a:solidFill>
                  <a:srgbClr val="FFFFFF"/>
                </a:solidFill>
              </a:rPr>
              <a:t>Leading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merupakan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isitlah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untuk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jarak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antar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baris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teks</a:t>
            </a:r>
            <a:r>
              <a:rPr lang="tr-TR" sz="2400" dirty="0">
                <a:solidFill>
                  <a:srgbClr val="FFFFFF"/>
                </a:solidFill>
              </a:rPr>
              <a:t>. </a:t>
            </a:r>
            <a:r>
              <a:rPr lang="tr-TR" sz="2400" dirty="0" err="1">
                <a:solidFill>
                  <a:srgbClr val="FFFFFF"/>
                </a:solidFill>
              </a:rPr>
              <a:t>Secara</a:t>
            </a:r>
            <a:r>
              <a:rPr lang="tr-TR" sz="2400" dirty="0">
                <a:solidFill>
                  <a:srgbClr val="FFFFFF"/>
                </a:solidFill>
              </a:rPr>
              <a:t> umum, </a:t>
            </a:r>
            <a:r>
              <a:rPr lang="tr-TR" sz="2400" dirty="0" err="1">
                <a:solidFill>
                  <a:srgbClr val="FFFFFF"/>
                </a:solidFill>
              </a:rPr>
              <a:t>Leading</a:t>
            </a:r>
            <a:r>
              <a:rPr lang="tr-TR" sz="2400" dirty="0">
                <a:solidFill>
                  <a:srgbClr val="FFFFFF"/>
                </a:solidFill>
              </a:rPr>
              <a:t> </a:t>
            </a:r>
            <a:r>
              <a:rPr lang="tr-TR" sz="2400" i="1" dirty="0" err="1">
                <a:solidFill>
                  <a:srgbClr val="FFFFFF"/>
                </a:solidFill>
              </a:rPr>
              <a:t>default</a:t>
            </a:r>
            <a:r>
              <a:rPr lang="tr-TR" sz="2400" i="1" dirty="0">
                <a:solidFill>
                  <a:srgbClr val="FFFFFF"/>
                </a:solidFill>
              </a:rPr>
              <a:t> </a:t>
            </a:r>
            <a:r>
              <a:rPr lang="tr-TR" sz="2400" dirty="0" err="1">
                <a:solidFill>
                  <a:srgbClr val="FFFFFF"/>
                </a:solidFill>
              </a:rPr>
              <a:t>masih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lebih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oke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dibandingkan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Kerning</a:t>
            </a:r>
            <a:r>
              <a:rPr lang="tr-TR" sz="2400" dirty="0">
                <a:solidFill>
                  <a:srgbClr val="FFFFFF"/>
                </a:solidFill>
              </a:rPr>
              <a:t> </a:t>
            </a:r>
            <a:r>
              <a:rPr lang="tr-TR" sz="2400" i="1" dirty="0" err="1">
                <a:solidFill>
                  <a:srgbClr val="FFFFFF"/>
                </a:solidFill>
              </a:rPr>
              <a:t>default</a:t>
            </a:r>
            <a:r>
              <a:rPr lang="tr-TR" sz="2400" dirty="0">
                <a:solidFill>
                  <a:srgbClr val="FFFFFF"/>
                </a:solidFill>
              </a:rPr>
              <a:t>, tapi </a:t>
            </a:r>
            <a:r>
              <a:rPr lang="tr-TR" sz="2400" dirty="0" err="1">
                <a:solidFill>
                  <a:srgbClr val="FFFFFF"/>
                </a:solidFill>
              </a:rPr>
              <a:t>masih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tetap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lebih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baik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jika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diatur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manual</a:t>
            </a:r>
            <a:r>
              <a:rPr lang="tr-TR" sz="2400" dirty="0">
                <a:solidFill>
                  <a:srgbClr val="FFFFFF"/>
                </a:solidFill>
              </a:rPr>
              <a:t>, </a:t>
            </a:r>
            <a:r>
              <a:rPr lang="tr-TR" sz="2400" dirty="0" err="1">
                <a:solidFill>
                  <a:srgbClr val="FFFFFF"/>
                </a:solidFill>
              </a:rPr>
              <a:t>karena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kita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perlu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mempertimbangkan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huruf-huruf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yang</a:t>
            </a:r>
            <a:r>
              <a:rPr lang="tr-TR" sz="2400" dirty="0">
                <a:solidFill>
                  <a:srgbClr val="FFFFFF"/>
                </a:solidFill>
              </a:rPr>
              <a:t> “</a:t>
            </a:r>
            <a:r>
              <a:rPr lang="tr-TR" sz="2400" dirty="0" err="1">
                <a:solidFill>
                  <a:srgbClr val="FFFFFF"/>
                </a:solidFill>
              </a:rPr>
              <a:t>tinggi</a:t>
            </a:r>
            <a:r>
              <a:rPr lang="tr-TR" sz="2400" dirty="0">
                <a:solidFill>
                  <a:srgbClr val="FFFFFF"/>
                </a:solidFill>
              </a:rPr>
              <a:t>” </a:t>
            </a:r>
            <a:r>
              <a:rPr lang="tr-TR" sz="2400" dirty="0" err="1">
                <a:solidFill>
                  <a:srgbClr val="FFFFFF"/>
                </a:solidFill>
              </a:rPr>
              <a:t>atau</a:t>
            </a:r>
            <a:r>
              <a:rPr lang="tr-TR" sz="2400" dirty="0">
                <a:solidFill>
                  <a:srgbClr val="FFFFFF"/>
                </a:solidFill>
              </a:rPr>
              <a:t> “</a:t>
            </a:r>
            <a:r>
              <a:rPr lang="tr-TR" sz="2400" dirty="0" err="1">
                <a:solidFill>
                  <a:srgbClr val="FFFFFF"/>
                </a:solidFill>
              </a:rPr>
              <a:t>punya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kaki</a:t>
            </a:r>
            <a:r>
              <a:rPr lang="tr-TR" sz="2400" dirty="0">
                <a:solidFill>
                  <a:srgbClr val="FFFFFF"/>
                </a:solidFill>
              </a:rPr>
              <a:t>” (</a:t>
            </a:r>
            <a:r>
              <a:rPr lang="tr-TR" sz="2400" dirty="0" err="1">
                <a:solidFill>
                  <a:srgbClr val="FFFFFF"/>
                </a:solidFill>
              </a:rPr>
              <a:t>istilahnya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adalah</a:t>
            </a:r>
            <a:r>
              <a:rPr lang="tr-TR" sz="2400" dirty="0">
                <a:solidFill>
                  <a:srgbClr val="FFFFFF"/>
                </a:solidFill>
              </a:rPr>
              <a:t> </a:t>
            </a:r>
            <a:r>
              <a:rPr lang="tr-TR" sz="2400" dirty="0" err="1">
                <a:solidFill>
                  <a:srgbClr val="FFFFFF"/>
                </a:solidFill>
              </a:rPr>
              <a:t>ascender</a:t>
            </a:r>
            <a:r>
              <a:rPr lang="tr-TR" sz="2400" dirty="0">
                <a:solidFill>
                  <a:srgbClr val="FFFFFF"/>
                </a:solidFill>
              </a:rPr>
              <a:t> dan </a:t>
            </a:r>
            <a:r>
              <a:rPr lang="tr-TR" sz="2400" dirty="0" err="1">
                <a:solidFill>
                  <a:srgbClr val="FFFFFF"/>
                </a:solidFill>
              </a:rPr>
              <a:t>descender</a:t>
            </a:r>
            <a:r>
              <a:rPr lang="tr-TR" sz="2400" dirty="0">
                <a:solidFill>
                  <a:srgbClr val="FFFFFF"/>
                </a:solidFill>
              </a:rPr>
              <a:t>), </a:t>
            </a:r>
            <a:r>
              <a:rPr lang="tr-TR" sz="2400" dirty="0" err="1">
                <a:solidFill>
                  <a:srgbClr val="FFFFFF"/>
                </a:solidFill>
              </a:rPr>
              <a:t>misalnya</a:t>
            </a:r>
            <a:r>
              <a:rPr lang="tr-TR" sz="2400" dirty="0">
                <a:solidFill>
                  <a:srgbClr val="FFFFFF"/>
                </a:solidFill>
              </a:rPr>
              <a:t> b, l </a:t>
            </a:r>
            <a:r>
              <a:rPr lang="tr-TR" sz="2400" dirty="0" err="1">
                <a:solidFill>
                  <a:srgbClr val="FFFFFF"/>
                </a:solidFill>
              </a:rPr>
              <a:t>kecil</a:t>
            </a:r>
            <a:r>
              <a:rPr lang="tr-TR" sz="2400" dirty="0">
                <a:solidFill>
                  <a:srgbClr val="FFFFFF"/>
                </a:solidFill>
              </a:rPr>
              <a:t>, g, h, j, p, y.</a:t>
            </a:r>
            <a:endParaRPr lang="en-US" sz="2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19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06600"/>
            <a:ext cx="7937500" cy="284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524000"/>
            <a:ext cx="1677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Manual Leading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95335" y="1524000"/>
            <a:ext cx="164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Defaulf</a:t>
            </a:r>
            <a:r>
              <a:rPr lang="en-US" dirty="0" smtClean="0"/>
              <a:t>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46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09600"/>
            <a:ext cx="6858000" cy="563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457200"/>
            <a:ext cx="21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&amp; Bad Leading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97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3434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9906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Perwajahan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huruf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adalah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sebuah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konsep</a:t>
            </a:r>
            <a:r>
              <a:rPr lang="en-US" sz="4000" dirty="0" smtClean="0">
                <a:solidFill>
                  <a:schemeClr val="bg1"/>
                </a:solidFill>
              </a:rPr>
              <a:t> yang </a:t>
            </a:r>
            <a:r>
              <a:rPr lang="en-US" sz="4000" dirty="0" err="1" smtClean="0">
                <a:solidFill>
                  <a:schemeClr val="bg1"/>
                </a:solidFill>
              </a:rPr>
              <a:t>abstrak</a:t>
            </a:r>
            <a:r>
              <a:rPr lang="en-US" sz="4000" dirty="0" smtClean="0">
                <a:solidFill>
                  <a:schemeClr val="bg1"/>
                </a:solidFill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</a:rPr>
              <a:t>seperti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halnya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musik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ocuments\Music_by_sm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0"/>
            <a:ext cx="4838700" cy="686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391696" y="0"/>
            <a:ext cx="4371304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1295400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Dengan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mendengarkan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lagu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kita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dapat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merangkum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karakteristik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kesan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suasana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hati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ataupun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atmosfir-atmosfir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terdapat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didalamnya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seperti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user\Documents\6a00d83455d3b369e201310f2c0c97970c-800w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8877" y="609600"/>
            <a:ext cx="437412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5486400"/>
            <a:ext cx="9144000" cy="140297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9700"/>
            <a:ext cx="9144000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8600" y="1447800"/>
            <a:ext cx="3962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Perasaan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gembira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sedih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optimis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tenteram</a:t>
            </a:r>
            <a:r>
              <a:rPr lang="en-US" sz="3200" dirty="0" smtClean="0">
                <a:solidFill>
                  <a:schemeClr val="bg1"/>
                </a:solidFill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</a:rPr>
              <a:t>ataupun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romantis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3" descr="E:\file aa\image tipografia\typeoat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720" y="0"/>
            <a:ext cx="442148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Interpretasi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tersebut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adalah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sebuah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bentuk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asosiasi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terhadap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suatu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realita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didapat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dari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berbagai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macam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referensi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serta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rekaman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beragam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pengalaman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2" name="Picture 3" descr="E:\file aa\image tipografia\typeoath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7720" y="0"/>
            <a:ext cx="442148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4270" y="-1"/>
            <a:ext cx="4572067" cy="687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KESAN HURUF: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/font: </a:t>
            </a:r>
            <a:r>
              <a:rPr lang="en-US" sz="3200" dirty="0" err="1" smtClean="0">
                <a:solidFill>
                  <a:srgbClr val="FFFF00"/>
                </a:solidFill>
              </a:rPr>
              <a:t>denmark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</a:p>
          <a:p>
            <a:endParaRPr lang="en-US" sz="3200" dirty="0" smtClean="0">
              <a:solidFill>
                <a:schemeClr val="bg1"/>
              </a:solidFill>
              <a:latin typeface="Denmark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Denmark" pitchFamily="2" charset="0"/>
              </a:rPr>
              <a:t>Dinamis</a:t>
            </a:r>
            <a:endParaRPr lang="en-US" sz="3200" dirty="0" smtClean="0">
              <a:solidFill>
                <a:schemeClr val="bg1"/>
              </a:solidFill>
              <a:latin typeface="Denmark" pitchFamily="2" charset="0"/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602700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Denmark" pitchFamily="2" charset="0"/>
              </a:rPr>
              <a:t>Dinamis</a:t>
            </a:r>
            <a:endParaRPr lang="en-US" sz="4800" dirty="0" smtClean="0">
              <a:solidFill>
                <a:schemeClr val="bg1"/>
              </a:solidFill>
              <a:latin typeface="Denmark" pitchFamily="2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5800" y="0"/>
            <a:ext cx="4267200" cy="685800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KESAN HURUF: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/font: </a:t>
            </a:r>
            <a:r>
              <a:rPr lang="en-US" sz="3200" dirty="0" err="1" smtClean="0">
                <a:solidFill>
                  <a:srgbClr val="FFFF00"/>
                </a:solidFill>
              </a:rPr>
              <a:t>BrushScript</a:t>
            </a:r>
            <a:r>
              <a:rPr lang="en-US" sz="3200" dirty="0" smtClean="0">
                <a:solidFill>
                  <a:srgbClr val="FFFF00"/>
                </a:solidFill>
              </a:rPr>
              <a:t> BT</a:t>
            </a:r>
          </a:p>
          <a:p>
            <a:endParaRPr lang="en-US" sz="3200" dirty="0" smtClean="0">
              <a:solidFill>
                <a:schemeClr val="bg1"/>
              </a:solidFill>
              <a:latin typeface="Denmark" pitchFamily="2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BrushScript BT" pitchFamily="66" charset="0"/>
              </a:rPr>
              <a:t>Anggun</a:t>
            </a:r>
            <a:endParaRPr lang="en-US" sz="3200" dirty="0" smtClean="0">
              <a:solidFill>
                <a:schemeClr val="bg1"/>
              </a:solidFill>
              <a:latin typeface="BrushScript BT" pitchFamily="66" charset="0"/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371600"/>
            <a:ext cx="4276725" cy="416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105400" y="56388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BrushScript BT" pitchFamily="66" charset="0"/>
              </a:rPr>
              <a:t>Anggun</a:t>
            </a:r>
            <a:endParaRPr lang="en-US" sz="6600" dirty="0" smtClean="0">
              <a:solidFill>
                <a:schemeClr val="bg1"/>
              </a:solidFill>
              <a:latin typeface="BrushScript BT" pitchFamily="66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5800" y="0"/>
            <a:ext cx="426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KESAN HURUF: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/font: </a:t>
            </a:r>
            <a:r>
              <a:rPr lang="en-US" sz="3200" dirty="0" smtClean="0">
                <a:solidFill>
                  <a:srgbClr val="FFFF00"/>
                </a:solidFill>
              </a:rPr>
              <a:t>Stencil Std</a:t>
            </a:r>
          </a:p>
          <a:p>
            <a:endParaRPr lang="en-US" sz="3200" dirty="0" smtClean="0">
              <a:solidFill>
                <a:schemeClr val="bg1"/>
              </a:solidFill>
              <a:latin typeface="Denmark" pitchFamily="2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Stencil Std" pitchFamily="82" charset="0"/>
              </a:rPr>
              <a:t>KOKOH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3269" y="1676400"/>
            <a:ext cx="4266615" cy="2921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8200" y="403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Stencil Std" pitchFamily="82" charset="0"/>
              </a:rPr>
              <a:t>KOKOH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5800" y="0"/>
            <a:ext cx="4267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3962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APLIKASI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Kesan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pada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objek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dirty="0" err="1" smtClean="0">
                <a:solidFill>
                  <a:schemeClr val="bg1"/>
                </a:solidFill>
              </a:rPr>
              <a:t>benar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chemeClr val="bg1"/>
              </a:solidFill>
              <a:latin typeface="Denmark" pitchFamily="2" charset="0"/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3664" y="1828800"/>
            <a:ext cx="4243510" cy="3039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5800" y="0"/>
            <a:ext cx="42672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44958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548580"/>
            <a:ext cx="4267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Contoh</a:t>
            </a:r>
            <a:r>
              <a:rPr lang="en-US" sz="3200" dirty="0" smtClean="0">
                <a:solidFill>
                  <a:schemeClr val="bg1"/>
                </a:solidFill>
              </a:rPr>
              <a:t> APLIKASI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Kesan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huruf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pada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objek</a:t>
            </a:r>
            <a:r>
              <a:rPr lang="en-US" sz="3200" dirty="0" smtClean="0">
                <a:solidFill>
                  <a:schemeClr val="bg1"/>
                </a:solidFill>
              </a:rPr>
              <a:t> yang </a:t>
            </a:r>
            <a:r>
              <a:rPr lang="en-US" sz="3200" b="1" dirty="0" smtClean="0">
                <a:solidFill>
                  <a:srgbClr val="FFFF00"/>
                </a:solidFill>
              </a:rPr>
              <a:t>TIDAK BENAR </a:t>
            </a:r>
            <a:r>
              <a:rPr lang="en-US" sz="3200" dirty="0" err="1" smtClean="0">
                <a:solidFill>
                  <a:schemeClr val="bg1"/>
                </a:solidFill>
              </a:rPr>
              <a:t>atau</a:t>
            </a:r>
            <a:r>
              <a:rPr lang="en-US" sz="3200" b="1" dirty="0" smtClean="0">
                <a:solidFill>
                  <a:srgbClr val="FFFF00"/>
                </a:solidFill>
              </a:rPr>
              <a:t> TIDAK TEPAT</a:t>
            </a:r>
          </a:p>
          <a:p>
            <a:endParaRPr lang="en-US" sz="3200" dirty="0" smtClean="0">
              <a:solidFill>
                <a:schemeClr val="bg1"/>
              </a:solidFill>
              <a:latin typeface="Denmark" pitchFamily="2" charset="0"/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24400" y="44196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bbey Dawn by ThaiAvrilLavigne"/>
                <a:cs typeface="Abbey Dawn by ThaiAvrilLavigne"/>
              </a:rPr>
              <a:t>Dilalarang</a:t>
            </a:r>
            <a:r>
              <a:rPr lang="en-US" sz="5400" dirty="0" smtClean="0">
                <a:solidFill>
                  <a:schemeClr val="bg1"/>
                </a:solidFill>
                <a:latin typeface="Abbey Dawn by ThaiAvrilLavigne"/>
                <a:cs typeface="Abbey Dawn by ThaiAvrilLavigne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bg1"/>
                </a:solidFill>
                <a:latin typeface="Abbey Dawn by ThaiAvrilLavigne"/>
                <a:cs typeface="Abbey Dawn by ThaiAvrilLavigne"/>
              </a:rPr>
              <a:t>Merokok</a:t>
            </a:r>
            <a:endParaRPr lang="en-US" sz="5400" dirty="0" smtClean="0">
              <a:solidFill>
                <a:schemeClr val="bg1"/>
              </a:solidFill>
              <a:latin typeface="Abbey Dawn by ThaiAvrilLavigne"/>
              <a:cs typeface="Abbey Dawn by ThaiAvrilLavigne"/>
            </a:endParaRPr>
          </a:p>
          <a:p>
            <a:endParaRPr lang="en-US" sz="5400" dirty="0">
              <a:solidFill>
                <a:schemeClr val="bg1"/>
              </a:solidFill>
              <a:latin typeface="Abbey Dawn by ThaiAvrilLavigne"/>
              <a:cs typeface="Abbey Dawn by ThaiAvrilLavign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900" y="0"/>
            <a:ext cx="514524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200" y="0"/>
            <a:ext cx="6955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44" y="609600"/>
            <a:ext cx="710071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2209800"/>
            <a:ext cx="7086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Perhatikan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beberapa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hal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memilih</a:t>
            </a:r>
            <a:r>
              <a:rPr lang="en-US" sz="2800" dirty="0" smtClean="0">
                <a:solidFill>
                  <a:schemeClr val="bg1"/>
                </a:solidFill>
              </a:rPr>
              <a:t> font, yang </a:t>
            </a:r>
            <a:r>
              <a:rPr lang="en-US" sz="2800" dirty="0" err="1" smtClean="0">
                <a:solidFill>
                  <a:schemeClr val="bg1"/>
                </a:solidFill>
              </a:rPr>
              <a:t>kemudian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di</a:t>
            </a:r>
            <a:r>
              <a:rPr lang="en-US" sz="2800" dirty="0" smtClean="0">
                <a:solidFill>
                  <a:schemeClr val="bg1"/>
                </a:solidFill>
              </a:rPr>
              <a:t> mix </a:t>
            </a:r>
            <a:r>
              <a:rPr lang="en-US" sz="2800" dirty="0" err="1" smtClean="0">
                <a:solidFill>
                  <a:schemeClr val="bg1"/>
                </a:solidFill>
              </a:rPr>
              <a:t>dalam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salah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satu</a:t>
            </a:r>
            <a:r>
              <a:rPr lang="en-US" sz="2800" dirty="0" smtClean="0">
                <a:solidFill>
                  <a:schemeClr val="bg1"/>
                </a:solidFill>
              </a:rPr>
              <a:t> media, </a:t>
            </a:r>
            <a:r>
              <a:rPr lang="en-US" sz="2800" dirty="0" err="1" smtClean="0">
                <a:solidFill>
                  <a:schemeClr val="bg1"/>
                </a:solidFill>
              </a:rPr>
              <a:t>diantaranya</a:t>
            </a:r>
            <a:r>
              <a:rPr lang="en-US" sz="2800" dirty="0" smtClean="0">
                <a:solidFill>
                  <a:schemeClr val="bg1"/>
                </a:solidFill>
              </a:rPr>
              <a:t>;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6088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3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700" y="0"/>
            <a:ext cx="5050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56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3200400"/>
            <a:ext cx="191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WOOD LETTERING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43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8763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63000" y="0"/>
            <a:ext cx="381000" cy="5486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63000" y="5486400"/>
            <a:ext cx="381000" cy="139401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25004" y="3064367"/>
            <a:ext cx="446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Tipografi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75000"/>
                  </a:schemeClr>
                </a:solidFill>
              </a:rPr>
              <a:t>Lanjut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</a:rPr>
              <a:t> / Typography for Application</a:t>
            </a:r>
            <a:endParaRPr lang="en-US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5562600" y="0"/>
            <a:ext cx="32004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8200" y="1905000"/>
            <a:ext cx="75438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Aspek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Readability</a:t>
            </a:r>
            <a:r>
              <a:rPr lang="en-US" sz="2400" b="1" dirty="0" smtClean="0">
                <a:solidFill>
                  <a:schemeClr val="bg1"/>
                </a:solidFill>
              </a:rPr>
              <a:t>   | </a:t>
            </a:r>
            <a:r>
              <a:rPr lang="en-US" sz="2400" b="1" dirty="0" smtClean="0">
                <a:solidFill>
                  <a:srgbClr val="FFC000"/>
                </a:solidFill>
              </a:rPr>
              <a:t> </a:t>
            </a:r>
            <a:r>
              <a:rPr lang="en-US" sz="4000" dirty="0" err="1" smtClean="0">
                <a:solidFill>
                  <a:srgbClr val="FFC000"/>
                </a:solidFill>
              </a:rPr>
              <a:t>Keterbacaan</a:t>
            </a:r>
            <a:endParaRPr lang="en-US" sz="4000" dirty="0" smtClean="0">
              <a:solidFill>
                <a:srgbClr val="FFC000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Kemudahan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membaca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</a:rPr>
              <a:t> media </a:t>
            </a:r>
            <a:r>
              <a:rPr lang="en-US" sz="2400" dirty="0" err="1" smtClean="0">
                <a:solidFill>
                  <a:schemeClr val="bg1"/>
                </a:solidFill>
              </a:rPr>
              <a:t>promosi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informasi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Relevansi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penyusunan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pemilihan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&amp; </a:t>
            </a:r>
            <a:r>
              <a:rPr lang="en-US" sz="2400" dirty="0" err="1" smtClean="0">
                <a:solidFill>
                  <a:schemeClr val="bg1"/>
                </a:solidFill>
              </a:rPr>
              <a:t>perancangan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huruf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038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432" y="457200"/>
            <a:ext cx="7462368" cy="595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2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252" y="1219200"/>
            <a:ext cx="7776796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2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882161"/>
            <a:ext cx="7620000" cy="307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71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323848"/>
            <a:ext cx="5638800" cy="421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6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</TotalTime>
  <Words>413</Words>
  <Application>Microsoft Macintosh PowerPoint</Application>
  <PresentationFormat>On-screen Show (4:3)</PresentationFormat>
  <Paragraphs>116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ratno suprapto</cp:lastModifiedBy>
  <cp:revision>60</cp:revision>
  <dcterms:created xsi:type="dcterms:W3CDTF">2010-09-19T14:32:18Z</dcterms:created>
  <dcterms:modified xsi:type="dcterms:W3CDTF">2019-01-17T15:09:23Z</dcterms:modified>
</cp:coreProperties>
</file>