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7" r:id="rId4"/>
    <p:sldId id="256" r:id="rId5"/>
    <p:sldId id="290" r:id="rId6"/>
    <p:sldId id="291" r:id="rId7"/>
    <p:sldId id="292" r:id="rId8"/>
    <p:sldId id="293" r:id="rId9"/>
    <p:sldId id="294" r:id="rId10"/>
    <p:sldId id="286" r:id="rId11"/>
    <p:sldId id="258" r:id="rId12"/>
    <p:sldId id="287" r:id="rId13"/>
    <p:sldId id="297" r:id="rId14"/>
    <p:sldId id="299" r:id="rId15"/>
    <p:sldId id="300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6" r:id="rId24"/>
    <p:sldId id="302" r:id="rId25"/>
    <p:sldId id="288" r:id="rId26"/>
    <p:sldId id="301" r:id="rId27"/>
    <p:sldId id="298" r:id="rId28"/>
    <p:sldId id="303" r:id="rId29"/>
    <p:sldId id="311" r:id="rId30"/>
    <p:sldId id="313" r:id="rId31"/>
    <p:sldId id="314" r:id="rId32"/>
    <p:sldId id="312" r:id="rId33"/>
    <p:sldId id="315" r:id="rId34"/>
    <p:sldId id="316" r:id="rId35"/>
    <p:sldId id="289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eviantart.com/" TargetMode="External"/><Relationship Id="rId3" Type="http://schemas.openxmlformats.org/officeDocument/2006/relationships/hyperlink" Target="mailto:ratno.suprapto@paramadina.ac.i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Alasannya</a:t>
            </a:r>
            <a:r>
              <a:rPr lang="en-US" sz="3200" b="1" dirty="0" smtClean="0">
                <a:solidFill>
                  <a:srgbClr val="FFC000"/>
                </a:solidFill>
              </a:rPr>
              <a:t>?</a:t>
            </a: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unik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identitas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berbeda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tampilan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menarik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3" descr="E:\file aa\image tipografia\typeoat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720" y="0"/>
            <a:ext cx="442148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Perhatikan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memilih</a:t>
            </a:r>
            <a:r>
              <a:rPr lang="en-US" sz="2800" dirty="0" smtClean="0">
                <a:solidFill>
                  <a:schemeClr val="bg1"/>
                </a:solidFill>
              </a:rPr>
              <a:t> font, yang </a:t>
            </a:r>
            <a:r>
              <a:rPr lang="en-US" sz="2800" dirty="0" err="1" smtClean="0">
                <a:solidFill>
                  <a:schemeClr val="bg1"/>
                </a:solidFill>
              </a:rPr>
              <a:t>kemudian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mix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media, </a:t>
            </a:r>
            <a:r>
              <a:rPr lang="en-US" sz="2800" dirty="0" err="1" smtClean="0">
                <a:solidFill>
                  <a:schemeClr val="bg1"/>
                </a:solidFill>
              </a:rPr>
              <a:t>diantaranya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75438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Readability</a:t>
            </a:r>
            <a:r>
              <a:rPr lang="en-US" sz="2400" b="1" dirty="0" smtClean="0">
                <a:solidFill>
                  <a:schemeClr val="bg1"/>
                </a:solidFill>
              </a:rPr>
              <a:t>   | </a:t>
            </a:r>
            <a:r>
              <a:rPr lang="en-US" sz="2400" b="1" dirty="0" smtClean="0">
                <a:solidFill>
                  <a:srgbClr val="FFC000"/>
                </a:solidFill>
              </a:rPr>
              <a:t> </a:t>
            </a:r>
            <a:r>
              <a:rPr lang="en-US" sz="4000" dirty="0" err="1" smtClean="0">
                <a:solidFill>
                  <a:srgbClr val="FFC000"/>
                </a:solidFill>
              </a:rPr>
              <a:t>Keterbacaan</a:t>
            </a:r>
            <a:endParaRPr lang="en-US" sz="40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Kemudahan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media </a:t>
            </a:r>
            <a:r>
              <a:rPr lang="en-US" sz="2400" dirty="0" err="1" smtClean="0">
                <a:solidFill>
                  <a:schemeClr val="bg1"/>
                </a:solidFill>
              </a:rPr>
              <a:t>promosi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Relevansi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penyusunan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pemilihan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&amp;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perancangan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2" y="457200"/>
            <a:ext cx="7462368" cy="59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2" y="1219200"/>
            <a:ext cx="77767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2161"/>
            <a:ext cx="7620000" cy="30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23848"/>
            <a:ext cx="5638800" cy="4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672559"/>
            <a:ext cx="5499100" cy="55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137" y="5562600"/>
            <a:ext cx="4364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Tipografi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Lanjut</a:t>
            </a:r>
            <a:r>
              <a:rPr lang="en-US" dirty="0" smtClean="0">
                <a:solidFill>
                  <a:schemeClr val="bg1"/>
                </a:solidFill>
              </a:rPr>
              <a:t> / 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81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MIX FONT</a:t>
            </a: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For Typography Application</a:t>
            </a:r>
          </a:p>
          <a:p>
            <a:pPr algn="r"/>
            <a:endParaRPr lang="en-US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Keterbacaan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meliputi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rancang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desain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keseluruhan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tampilan</a:t>
            </a:r>
            <a:r>
              <a:rPr lang="en-US" sz="2400" dirty="0" smtClean="0">
                <a:solidFill>
                  <a:schemeClr val="bg1"/>
                </a:solidFill>
              </a:rPr>
              <a:t> visual,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kompleks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, kata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kalimat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lain </a:t>
            </a:r>
            <a:r>
              <a:rPr lang="en-US" sz="2400" dirty="0" err="1" smtClean="0">
                <a:solidFill>
                  <a:schemeClr val="bg1"/>
                </a:solidFill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simbol</a:t>
            </a:r>
            <a:r>
              <a:rPr lang="en-US" sz="2400" dirty="0" err="1" smtClean="0">
                <a:solidFill>
                  <a:schemeClr val="bg1"/>
                </a:solidFill>
              </a:rPr>
              <a:t>,icon,foto,dan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ilustrasi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kontras</a:t>
            </a:r>
            <a:r>
              <a:rPr lang="en-US" sz="2400" dirty="0" err="1" smtClean="0">
                <a:solidFill>
                  <a:schemeClr val="bg1"/>
                </a:solidFill>
              </a:rPr>
              <a:t>,seimbang,irama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kesatuan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84400"/>
            <a:ext cx="8534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Legibility  |  </a:t>
            </a:r>
            <a:r>
              <a:rPr lang="en-US" sz="2400" b="1" dirty="0" err="1" smtClean="0">
                <a:solidFill>
                  <a:srgbClr val="FFC000"/>
                </a:solidFill>
              </a:rPr>
              <a:t>Kejelasan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Berhubungan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pemilihan</a:t>
            </a:r>
            <a:r>
              <a:rPr lang="en-US" sz="2400" dirty="0" smtClean="0">
                <a:solidFill>
                  <a:schemeClr val="bg1"/>
                </a:solidFill>
              </a:rPr>
              <a:t>,  </a:t>
            </a:r>
            <a:r>
              <a:rPr lang="en-US" sz="2400" dirty="0" err="1" smtClean="0">
                <a:solidFill>
                  <a:schemeClr val="bg1"/>
                </a:solidFill>
              </a:rPr>
              <a:t>pengaturan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merancang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elemen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Kejelasan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relevansi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kecepatan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waktu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mengenali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/  </a:t>
            </a:r>
            <a:r>
              <a:rPr lang="en-US" sz="2400" dirty="0" err="1" smtClean="0">
                <a:solidFill>
                  <a:schemeClr val="bg1"/>
                </a:solidFill>
              </a:rPr>
              <a:t>susunan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media.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 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Ketepatan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penyesuaian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</a:t>
            </a:r>
            <a:r>
              <a:rPr lang="en-US" sz="2400" dirty="0" smtClean="0">
                <a:solidFill>
                  <a:schemeClr val="bg1"/>
                </a:solidFill>
              </a:rPr>
              <a:t> media  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yang  </a:t>
            </a:r>
            <a:r>
              <a:rPr lang="en-US" sz="2400" dirty="0" err="1" smtClean="0">
                <a:solidFill>
                  <a:schemeClr val="bg1"/>
                </a:solidFill>
              </a:rPr>
              <a:t>dipergunakan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menyampaikan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pesan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2167"/>
            <a:ext cx="8077200" cy="30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8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63500"/>
            <a:ext cx="47371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1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Kerning </a:t>
            </a:r>
            <a:r>
              <a:rPr lang="en-US" sz="2400" b="1" dirty="0" smtClean="0">
                <a:solidFill>
                  <a:schemeClr val="bg1"/>
                </a:solidFill>
              </a:rPr>
              <a:t> |  </a:t>
            </a:r>
            <a:r>
              <a:rPr lang="en-US" sz="2400" b="1" dirty="0" err="1" smtClean="0">
                <a:solidFill>
                  <a:srgbClr val="FFC000"/>
                </a:solidFill>
              </a:rPr>
              <a:t>Jarak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antar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huruf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tr-TR" sz="2400" b="1" dirty="0" err="1">
                <a:solidFill>
                  <a:schemeClr val="bg1"/>
                </a:solidFill>
              </a:rPr>
              <a:t>Kerning</a:t>
            </a:r>
            <a:r>
              <a:rPr lang="tr-TR" sz="2400" b="1" dirty="0">
                <a:solidFill>
                  <a:schemeClr val="bg1"/>
                </a:solidFill>
              </a:rPr>
              <a:t> </a:t>
            </a:r>
            <a:r>
              <a:rPr lang="tr-TR" sz="2400" dirty="0" err="1">
                <a:solidFill>
                  <a:schemeClr val="bg1"/>
                </a:solidFill>
              </a:rPr>
              <a:t>adalah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istilah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untuk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jarak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antar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huruf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dalam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sebuah</a:t>
            </a:r>
            <a:r>
              <a:rPr lang="tr-TR" sz="2400" dirty="0">
                <a:solidFill>
                  <a:schemeClr val="bg1"/>
                </a:solidFill>
              </a:rPr>
              <a:t> kata, </a:t>
            </a:r>
            <a:r>
              <a:rPr lang="tr-TR" sz="2400" dirty="0" err="1">
                <a:solidFill>
                  <a:schemeClr val="bg1"/>
                </a:solidFill>
              </a:rPr>
              <a:t>kalimat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atau</a:t>
            </a:r>
            <a:r>
              <a:rPr lang="tr-TR" sz="2400" dirty="0">
                <a:solidFill>
                  <a:schemeClr val="bg1"/>
                </a:solidFill>
              </a:rPr>
              <a:t> paragraf. </a:t>
            </a:r>
            <a:r>
              <a:rPr lang="tr-TR" sz="2400" dirty="0" err="1">
                <a:solidFill>
                  <a:schemeClr val="bg1"/>
                </a:solidFill>
              </a:rPr>
              <a:t>Jarak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antar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huruf</a:t>
            </a:r>
            <a:r>
              <a:rPr lang="tr-TR" sz="2400" dirty="0">
                <a:solidFill>
                  <a:schemeClr val="bg1"/>
                </a:solidFill>
              </a:rPr>
              <a:t> ini </a:t>
            </a:r>
            <a:r>
              <a:rPr lang="tr-TR" sz="2400" dirty="0" err="1">
                <a:solidFill>
                  <a:schemeClr val="bg1"/>
                </a:solidFill>
              </a:rPr>
              <a:t>berpengaruh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banyak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terhadap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kemudahan</a:t>
            </a:r>
            <a:r>
              <a:rPr lang="tr-TR" sz="2400" dirty="0">
                <a:solidFill>
                  <a:schemeClr val="bg1"/>
                </a:solidFill>
              </a:rPr>
              <a:t> membaca </a:t>
            </a:r>
            <a:r>
              <a:rPr lang="tr-TR" sz="2400" dirty="0" err="1">
                <a:solidFill>
                  <a:schemeClr val="bg1"/>
                </a:solidFill>
              </a:rPr>
              <a:t>serta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keindahan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dari</a:t>
            </a:r>
            <a:r>
              <a:rPr lang="tr-TR" sz="2400" dirty="0">
                <a:solidFill>
                  <a:schemeClr val="bg1"/>
                </a:solidFill>
              </a:rPr>
              <a:t> kata </a:t>
            </a:r>
            <a:r>
              <a:rPr lang="tr-TR" sz="2400" dirty="0" err="1">
                <a:solidFill>
                  <a:schemeClr val="bg1"/>
                </a:solidFill>
              </a:rPr>
              <a:t>atau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kalimat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tersebut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Aplikasi</a:t>
            </a:r>
            <a:r>
              <a:rPr lang="en-US" sz="3200" b="1" dirty="0" smtClean="0">
                <a:solidFill>
                  <a:srgbClr val="FFC000"/>
                </a:solidFill>
              </a:rPr>
              <a:t> mix font</a:t>
            </a: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Tipografi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diaplikasikan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menggunakan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jenis</a:t>
            </a:r>
            <a:r>
              <a:rPr lang="en-US" sz="2800" dirty="0" smtClean="0">
                <a:solidFill>
                  <a:schemeClr val="bg1"/>
                </a:solidFill>
              </a:rPr>
              <a:t> font/</a:t>
            </a:r>
            <a:r>
              <a:rPr lang="en-US" sz="2800" dirty="0" err="1" smtClean="0">
                <a:solidFill>
                  <a:schemeClr val="bg1"/>
                </a:solidFill>
              </a:rPr>
              <a:t>huruf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sama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namun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untuk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aplikasi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desain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sebuah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diaplikasikan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menggabungkan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jenis</a:t>
            </a:r>
            <a:r>
              <a:rPr lang="en-US" sz="2800" dirty="0" smtClean="0">
                <a:solidFill>
                  <a:schemeClr val="bg1"/>
                </a:solidFill>
              </a:rPr>
              <a:t> font.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Data2 Univ. Paramadina\tipografi\tipografi\typography_by_bengisu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72603" y="1325558"/>
            <a:ext cx="6915955" cy="426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698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3688" y="2438400"/>
            <a:ext cx="1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Kerning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3688" y="3886200"/>
            <a:ext cx="16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Kerning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638" y="5879068"/>
            <a:ext cx="802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/>
              <a:t>T </a:t>
            </a:r>
            <a:r>
              <a:rPr lang="en-US" dirty="0" err="1"/>
              <a:t>dan</a:t>
            </a:r>
            <a:r>
              <a:rPr lang="en-US" dirty="0"/>
              <a:t> V </a:t>
            </a:r>
            <a:r>
              <a:rPr lang="en-US" dirty="0" err="1"/>
              <a:t>memiliki</a:t>
            </a:r>
            <a:r>
              <a:rPr lang="en-US" dirty="0"/>
              <a:t> white space (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tipografinya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Counter)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904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3688" y="2286000"/>
            <a:ext cx="1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Kerning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3688" y="3505200"/>
            <a:ext cx="16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Kerning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638" y="5879068"/>
            <a:ext cx="802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/>
              <a:t>T </a:t>
            </a:r>
            <a:r>
              <a:rPr lang="en-US" dirty="0" err="1"/>
              <a:t>dan</a:t>
            </a:r>
            <a:r>
              <a:rPr lang="en-US" dirty="0"/>
              <a:t> V </a:t>
            </a:r>
            <a:r>
              <a:rPr lang="en-US" dirty="0" err="1"/>
              <a:t>memiliki</a:t>
            </a:r>
            <a:r>
              <a:rPr lang="en-US" dirty="0"/>
              <a:t> white space (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tipografinya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Counter)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6982837" cy="25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4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Leading </a:t>
            </a:r>
            <a:r>
              <a:rPr lang="en-US" sz="2400" b="1" dirty="0" smtClean="0">
                <a:solidFill>
                  <a:schemeClr val="bg1"/>
                </a:solidFill>
              </a:rPr>
              <a:t> |  </a:t>
            </a:r>
            <a:r>
              <a:rPr lang="en-US" sz="2400" b="1" dirty="0" err="1" smtClean="0">
                <a:solidFill>
                  <a:srgbClr val="FFC000"/>
                </a:solidFill>
              </a:rPr>
              <a:t>Jarak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antar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baris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rgbClr val="FFFFFF"/>
                </a:solidFill>
              </a:rPr>
              <a:t>Leading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merupakan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isitlah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jarak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antar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baris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teks</a:t>
            </a:r>
            <a:r>
              <a:rPr lang="tr-TR" sz="2400" dirty="0">
                <a:solidFill>
                  <a:srgbClr val="FFFFFF"/>
                </a:solidFill>
              </a:rPr>
              <a:t>. </a:t>
            </a:r>
            <a:r>
              <a:rPr lang="tr-TR" sz="2400" dirty="0" err="1">
                <a:solidFill>
                  <a:srgbClr val="FFFFFF"/>
                </a:solidFill>
              </a:rPr>
              <a:t>Secara</a:t>
            </a:r>
            <a:r>
              <a:rPr lang="tr-TR" sz="2400" dirty="0">
                <a:solidFill>
                  <a:srgbClr val="FFFFFF"/>
                </a:solidFill>
              </a:rPr>
              <a:t> umum, </a:t>
            </a:r>
            <a:r>
              <a:rPr lang="tr-TR" sz="2400" dirty="0" err="1">
                <a:solidFill>
                  <a:srgbClr val="FFFFFF"/>
                </a:solidFill>
              </a:rPr>
              <a:t>Leading</a:t>
            </a:r>
            <a:r>
              <a:rPr lang="tr-TR" sz="2400" dirty="0">
                <a:solidFill>
                  <a:srgbClr val="FFFFFF"/>
                </a:solidFill>
              </a:rPr>
              <a:t> </a:t>
            </a:r>
            <a:r>
              <a:rPr lang="tr-TR" sz="2400" i="1" dirty="0" err="1">
                <a:solidFill>
                  <a:srgbClr val="FFFFFF"/>
                </a:solidFill>
              </a:rPr>
              <a:t>default</a:t>
            </a:r>
            <a:r>
              <a:rPr lang="tr-TR" sz="2400" i="1" dirty="0">
                <a:solidFill>
                  <a:srgbClr val="FFFFFF"/>
                </a:solidFill>
              </a:rPr>
              <a:t> </a:t>
            </a:r>
            <a:r>
              <a:rPr lang="tr-TR" sz="2400" dirty="0" err="1">
                <a:solidFill>
                  <a:srgbClr val="FFFFFF"/>
                </a:solidFill>
              </a:rPr>
              <a:t>masih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lebih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oke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dibandingkan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Kerning</a:t>
            </a:r>
            <a:r>
              <a:rPr lang="tr-TR" sz="2400" dirty="0">
                <a:solidFill>
                  <a:srgbClr val="FFFFFF"/>
                </a:solidFill>
              </a:rPr>
              <a:t> </a:t>
            </a:r>
            <a:r>
              <a:rPr lang="tr-TR" sz="2400" i="1" dirty="0" err="1">
                <a:solidFill>
                  <a:srgbClr val="FFFFFF"/>
                </a:solidFill>
              </a:rPr>
              <a:t>default</a:t>
            </a:r>
            <a:r>
              <a:rPr lang="tr-TR" sz="2400" dirty="0">
                <a:solidFill>
                  <a:srgbClr val="FFFFFF"/>
                </a:solidFill>
              </a:rPr>
              <a:t>, tapi </a:t>
            </a:r>
            <a:r>
              <a:rPr lang="tr-TR" sz="2400" dirty="0" err="1">
                <a:solidFill>
                  <a:srgbClr val="FFFFFF"/>
                </a:solidFill>
              </a:rPr>
              <a:t>masih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tetap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lebih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baik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jika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diatur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manual</a:t>
            </a:r>
            <a:r>
              <a:rPr lang="tr-TR" sz="2400" dirty="0">
                <a:solidFill>
                  <a:srgbClr val="FFFFFF"/>
                </a:solidFill>
              </a:rPr>
              <a:t>, </a:t>
            </a:r>
            <a:r>
              <a:rPr lang="tr-TR" sz="2400" dirty="0" err="1">
                <a:solidFill>
                  <a:srgbClr val="FFFFFF"/>
                </a:solidFill>
              </a:rPr>
              <a:t>karena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kita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perlu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mempertimbangkan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huruf-huruf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“</a:t>
            </a:r>
            <a:r>
              <a:rPr lang="tr-TR" sz="2400" dirty="0" err="1">
                <a:solidFill>
                  <a:srgbClr val="FFFFFF"/>
                </a:solidFill>
              </a:rPr>
              <a:t>tinggi</a:t>
            </a:r>
            <a:r>
              <a:rPr lang="tr-TR" sz="2400" dirty="0">
                <a:solidFill>
                  <a:srgbClr val="FFFFFF"/>
                </a:solidFill>
              </a:rPr>
              <a:t>” </a:t>
            </a:r>
            <a:r>
              <a:rPr lang="tr-TR" sz="2400" dirty="0" err="1">
                <a:solidFill>
                  <a:srgbClr val="FFFFFF"/>
                </a:solidFill>
              </a:rPr>
              <a:t>atau</a:t>
            </a:r>
            <a:r>
              <a:rPr lang="tr-TR" sz="2400" dirty="0">
                <a:solidFill>
                  <a:srgbClr val="FFFFFF"/>
                </a:solidFill>
              </a:rPr>
              <a:t> “</a:t>
            </a:r>
            <a:r>
              <a:rPr lang="tr-TR" sz="2400" dirty="0" err="1">
                <a:solidFill>
                  <a:srgbClr val="FFFFFF"/>
                </a:solidFill>
              </a:rPr>
              <a:t>punya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kaki</a:t>
            </a:r>
            <a:r>
              <a:rPr lang="tr-TR" sz="2400" dirty="0">
                <a:solidFill>
                  <a:srgbClr val="FFFFFF"/>
                </a:solidFill>
              </a:rPr>
              <a:t>” (</a:t>
            </a:r>
            <a:r>
              <a:rPr lang="tr-TR" sz="2400" dirty="0" err="1">
                <a:solidFill>
                  <a:srgbClr val="FFFFFF"/>
                </a:solidFill>
              </a:rPr>
              <a:t>istilahnya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adalah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ascender</a:t>
            </a:r>
            <a:r>
              <a:rPr lang="tr-TR" sz="2400" dirty="0">
                <a:solidFill>
                  <a:srgbClr val="FFFFFF"/>
                </a:solidFill>
              </a:rPr>
              <a:t> dan </a:t>
            </a:r>
            <a:r>
              <a:rPr lang="tr-TR" sz="2400" dirty="0" err="1">
                <a:solidFill>
                  <a:srgbClr val="FFFFFF"/>
                </a:solidFill>
              </a:rPr>
              <a:t>descender</a:t>
            </a:r>
            <a:r>
              <a:rPr lang="tr-TR" sz="2400" dirty="0">
                <a:solidFill>
                  <a:srgbClr val="FFFFFF"/>
                </a:solidFill>
              </a:rPr>
              <a:t>), </a:t>
            </a:r>
            <a:r>
              <a:rPr lang="tr-TR" sz="2400" dirty="0" err="1">
                <a:solidFill>
                  <a:srgbClr val="FFFFFF"/>
                </a:solidFill>
              </a:rPr>
              <a:t>misalnya</a:t>
            </a:r>
            <a:r>
              <a:rPr lang="tr-TR" sz="2400" dirty="0">
                <a:solidFill>
                  <a:srgbClr val="FFFFFF"/>
                </a:solidFill>
              </a:rPr>
              <a:t> b, l </a:t>
            </a:r>
            <a:r>
              <a:rPr lang="tr-TR" sz="2400" dirty="0" err="1">
                <a:solidFill>
                  <a:srgbClr val="FFFFFF"/>
                </a:solidFill>
              </a:rPr>
              <a:t>kecil</a:t>
            </a:r>
            <a:r>
              <a:rPr lang="tr-TR" sz="2400" dirty="0">
                <a:solidFill>
                  <a:srgbClr val="FFFFFF"/>
                </a:solidFill>
              </a:rPr>
              <a:t>, g, h, j, p, y.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06600"/>
            <a:ext cx="7937500" cy="284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524000"/>
            <a:ext cx="167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Leading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5335" y="1524000"/>
            <a:ext cx="164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4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858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457200"/>
            <a:ext cx="21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&amp; Bad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47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609600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TUGAS: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Buat</a:t>
            </a:r>
            <a:r>
              <a:rPr lang="en-US" sz="2400" dirty="0" smtClean="0">
                <a:solidFill>
                  <a:schemeClr val="bg1"/>
                </a:solidFill>
              </a:rPr>
              <a:t> &amp; </a:t>
            </a:r>
            <a:r>
              <a:rPr lang="en-US" sz="2400" dirty="0" err="1" smtClean="0">
                <a:solidFill>
                  <a:schemeClr val="bg1"/>
                </a:solidFill>
              </a:rPr>
              <a:t>Pilih</a:t>
            </a:r>
            <a:r>
              <a:rPr lang="en-US" sz="2400" dirty="0" smtClean="0">
                <a:solidFill>
                  <a:schemeClr val="bg1"/>
                </a:solidFill>
              </a:rPr>
              <a:t> 3 (</a:t>
            </a:r>
            <a:r>
              <a:rPr lang="en-US" sz="2400" dirty="0" err="1" smtClean="0">
                <a:solidFill>
                  <a:schemeClr val="bg1"/>
                </a:solidFill>
              </a:rPr>
              <a:t>Tiga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perancangan</a:t>
            </a:r>
            <a:r>
              <a:rPr lang="en-US" sz="2400" dirty="0" smtClean="0">
                <a:solidFill>
                  <a:schemeClr val="bg1"/>
                </a:solidFill>
              </a:rPr>
              <a:t> / </a:t>
            </a:r>
            <a:r>
              <a:rPr lang="en-US" sz="2400" dirty="0" err="1" smtClean="0">
                <a:solidFill>
                  <a:schemeClr val="bg1"/>
                </a:solidFill>
              </a:rPr>
              <a:t>desain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aplikasi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tipografi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kepentingan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identitas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brand identity) </a:t>
            </a:r>
            <a:r>
              <a:rPr lang="en-US" sz="2400" i="1" dirty="0" err="1" smtClean="0">
                <a:solidFill>
                  <a:schemeClr val="bg1"/>
                </a:solidFill>
              </a:rPr>
              <a:t>melalui</a:t>
            </a:r>
            <a:r>
              <a:rPr lang="en-US" sz="2400" i="1" dirty="0" smtClean="0">
                <a:solidFill>
                  <a:schemeClr val="bg1"/>
                </a:solidFill>
              </a:rPr>
              <a:t> media: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Folder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Name Card (business card)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Letter head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Mug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Web Interface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T-Shirt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Packaging/</a:t>
            </a:r>
            <a:r>
              <a:rPr lang="en-US" sz="2400" i="1" dirty="0" err="1" smtClean="0">
                <a:solidFill>
                  <a:schemeClr val="bg1"/>
                </a:solidFill>
              </a:rPr>
              <a:t>kemasan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i="1" dirty="0" err="1" smtClean="0">
                <a:solidFill>
                  <a:schemeClr val="bg1"/>
                </a:solidFill>
              </a:rPr>
              <a:t>Konten</a:t>
            </a:r>
            <a:r>
              <a:rPr lang="en-US" sz="2400" i="1" dirty="0" smtClean="0">
                <a:solidFill>
                  <a:schemeClr val="bg1"/>
                </a:solidFill>
              </a:rPr>
              <a:t>/</a:t>
            </a:r>
            <a:r>
              <a:rPr lang="en-US" sz="2400" i="1" dirty="0" err="1" smtClean="0">
                <a:solidFill>
                  <a:schemeClr val="bg1"/>
                </a:solidFill>
              </a:rPr>
              <a:t>isi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materi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berdasarkan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sifat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karakter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dan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i="1" dirty="0" err="1" smtClean="0">
                <a:solidFill>
                  <a:schemeClr val="bg1"/>
                </a:solidFill>
              </a:rPr>
              <a:t>kesan</a:t>
            </a:r>
            <a:r>
              <a:rPr lang="en-US" sz="2400" i="1" dirty="0" smtClean="0">
                <a:solidFill>
                  <a:schemeClr val="bg1"/>
                </a:solidFill>
              </a:rPr>
              <a:t> personal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TUGAS DIKUMPULKAN MELALUI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www.deviantart.com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Email </a:t>
            </a:r>
            <a:r>
              <a:rPr lang="en-US" sz="2800" dirty="0" err="1" smtClean="0">
                <a:solidFill>
                  <a:schemeClr val="bg1"/>
                </a:solidFill>
              </a:rPr>
              <a:t>ke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hlinkClick r:id="rId3"/>
              </a:rPr>
              <a:t>ratno.suprapto@paramadina.ac.id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nazifaturrahmi@gmail.com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365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Membuat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tampilan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beberapa</a:t>
            </a:r>
            <a:r>
              <a:rPr lang="en-US" sz="4000" dirty="0" smtClean="0">
                <a:solidFill>
                  <a:schemeClr val="bg1"/>
                </a:solidFill>
              </a:rPr>
              <a:t> font </a:t>
            </a:r>
            <a:r>
              <a:rPr lang="en-US" sz="4000" b="1" dirty="0" smtClean="0">
                <a:solidFill>
                  <a:srgbClr val="FFC000"/>
                </a:solidFill>
              </a:rPr>
              <a:t>serif, </a:t>
            </a:r>
            <a:r>
              <a:rPr lang="en-US" sz="4000" b="1" dirty="0" err="1" smtClean="0">
                <a:solidFill>
                  <a:srgbClr val="FFC000"/>
                </a:solidFill>
              </a:rPr>
              <a:t>sanserif</a:t>
            </a:r>
            <a:r>
              <a:rPr lang="en-US" sz="4000" b="1" dirty="0" smtClean="0">
                <a:solidFill>
                  <a:srgbClr val="FFC000"/>
                </a:solidFill>
              </a:rPr>
              <a:t>, script, gothic </a:t>
            </a:r>
            <a:r>
              <a:rPr lang="en-US" sz="4000" dirty="0" err="1" smtClean="0">
                <a:solidFill>
                  <a:schemeClr val="bg1"/>
                </a:solidFill>
              </a:rPr>
              <a:t>dsb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err="1" smtClean="0">
                <a:solidFill>
                  <a:srgbClr val="FFC000"/>
                </a:solidFill>
              </a:rPr>
              <a:t>Aplikasi</a:t>
            </a:r>
            <a:r>
              <a:rPr lang="en-US" sz="4000" dirty="0" smtClean="0">
                <a:solidFill>
                  <a:srgbClr val="FFC000"/>
                </a:solidFill>
              </a:rPr>
              <a:t> media;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chemeClr val="bg1"/>
                </a:solidFill>
              </a:rPr>
              <a:t>folder/map</a:t>
            </a: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</a:rPr>
              <a:t>Kartu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nama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0" name="Picture 6" descr="E:\file aa\image tipografia\Typographic-Poster-Design-by-Fawkes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419600" cy="683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http://designshack.designshack.netdna-cdn.com/wp-content/uploads/typoart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4770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images.fromupnorth.com/324/515d16e6b11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580" name="Picture 4" descr="http://dailydujour.com/wp-content/uploads/2008/11/houses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"/>
            <a:ext cx="4724400" cy="565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yusylvia.files.wordpress.com/2010/03/gestalt_illustratio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0"/>
            <a:ext cx="7029450" cy="2924176"/>
          </a:xfrm>
          <a:prstGeom prst="rect">
            <a:avLst/>
          </a:prstGeom>
          <a:noFill/>
        </p:spPr>
      </p:pic>
      <p:pic>
        <p:nvPicPr>
          <p:cNvPr id="25606" name="Picture 6" descr="http://1.bp.blogspot.com/-L0bjdE9extc/UWOxZLUOqUI/AAAAAAAACIk/nxm4BGhdcPc/s400/gestalt+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"/>
            <a:ext cx="34290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4" name="Picture 4" descr="http://3.bp.blogspot.com/_AGJ-UQPRqbY/TQG0kzAdF5I/AAAAAAAAABo/zS76Ase5M30/s1600/gest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791200" cy="421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375</Words>
  <Application>Microsoft Macintosh PowerPoint</Application>
  <PresentationFormat>On-screen Show (4:3)</PresentationFormat>
  <Paragraphs>92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49</cp:revision>
  <dcterms:created xsi:type="dcterms:W3CDTF">2010-09-19T14:32:18Z</dcterms:created>
  <dcterms:modified xsi:type="dcterms:W3CDTF">2017-09-19T02:19:09Z</dcterms:modified>
</cp:coreProperties>
</file>