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57" r:id="rId3"/>
    <p:sldId id="281" r:id="rId4"/>
    <p:sldId id="282" r:id="rId5"/>
    <p:sldId id="280" r:id="rId6"/>
    <p:sldId id="277" r:id="rId7"/>
    <p:sldId id="278" r:id="rId8"/>
    <p:sldId id="279" r:id="rId9"/>
    <p:sldId id="276" r:id="rId10"/>
    <p:sldId id="256" r:id="rId11"/>
    <p:sldId id="258" r:id="rId12"/>
    <p:sldId id="260" r:id="rId13"/>
    <p:sldId id="261" r:id="rId14"/>
    <p:sldId id="262" r:id="rId15"/>
    <p:sldId id="264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74" r:id="rId25"/>
    <p:sldId id="275" r:id="rId2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9" d="100"/>
          <a:sy n="89" d="100"/>
        </p:scale>
        <p:origin x="-1600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printerSettings" Target="printerSettings/printerSettings1.bin"/><Relationship Id="rId28" Type="http://schemas.openxmlformats.org/officeDocument/2006/relationships/presProps" Target="presProps.xml"/><Relationship Id="rId29" Type="http://schemas.openxmlformats.org/officeDocument/2006/relationships/viewProps" Target="viewProps.xml"/><Relationship Id="rId30" Type="http://schemas.openxmlformats.org/officeDocument/2006/relationships/theme" Target="theme/theme1.xml"/><Relationship Id="rId31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EEB36D-9DB9-4D67-85F9-AAB32269AE6B}" type="datetimeFigureOut">
              <a:rPr lang="en-US" smtClean="0"/>
              <a:pPr/>
              <a:t>9/4/17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CCF769-15D7-4BA4-A336-FBFC227940F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EEB36D-9DB9-4D67-85F9-AAB32269AE6B}" type="datetimeFigureOut">
              <a:rPr lang="en-US" smtClean="0"/>
              <a:pPr/>
              <a:t>9/4/17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CCF769-15D7-4BA4-A336-FBFC227940F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EEB36D-9DB9-4D67-85F9-AAB32269AE6B}" type="datetimeFigureOut">
              <a:rPr lang="en-US" smtClean="0"/>
              <a:pPr/>
              <a:t>9/4/17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CCF769-15D7-4BA4-A336-FBFC227940F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EEB36D-9DB9-4D67-85F9-AAB32269AE6B}" type="datetimeFigureOut">
              <a:rPr lang="en-US" smtClean="0"/>
              <a:pPr/>
              <a:t>9/4/17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CCF769-15D7-4BA4-A336-FBFC227940F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EEB36D-9DB9-4D67-85F9-AAB32269AE6B}" type="datetimeFigureOut">
              <a:rPr lang="en-US" smtClean="0"/>
              <a:pPr/>
              <a:t>9/4/17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CCF769-15D7-4BA4-A336-FBFC227940F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EEB36D-9DB9-4D67-85F9-AAB32269AE6B}" type="datetimeFigureOut">
              <a:rPr lang="en-US" smtClean="0"/>
              <a:pPr/>
              <a:t>9/4/17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CCF769-15D7-4BA4-A336-FBFC227940F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EEB36D-9DB9-4D67-85F9-AAB32269AE6B}" type="datetimeFigureOut">
              <a:rPr lang="en-US" smtClean="0"/>
              <a:pPr/>
              <a:t>9/4/17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CCF769-15D7-4BA4-A336-FBFC227940F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EEB36D-9DB9-4D67-85F9-AAB32269AE6B}" type="datetimeFigureOut">
              <a:rPr lang="en-US" smtClean="0"/>
              <a:pPr/>
              <a:t>9/4/17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CCF769-15D7-4BA4-A336-FBFC227940F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EEB36D-9DB9-4D67-85F9-AAB32269AE6B}" type="datetimeFigureOut">
              <a:rPr lang="en-US" smtClean="0"/>
              <a:pPr/>
              <a:t>9/4/17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CCF769-15D7-4BA4-A336-FBFC227940F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EEB36D-9DB9-4D67-85F9-AAB32269AE6B}" type="datetimeFigureOut">
              <a:rPr lang="en-US" smtClean="0"/>
              <a:pPr/>
              <a:t>9/4/17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CCF769-15D7-4BA4-A336-FBFC227940F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EEB36D-9DB9-4D67-85F9-AAB32269AE6B}" type="datetimeFigureOut">
              <a:rPr lang="en-US" smtClean="0"/>
              <a:pPr/>
              <a:t>9/4/17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CCF769-15D7-4BA4-A336-FBFC227940F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EEB36D-9DB9-4D67-85F9-AAB32269AE6B}" type="datetimeFigureOut">
              <a:rPr lang="en-US" smtClean="0"/>
              <a:pPr/>
              <a:t>9/4/17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CCF769-15D7-4BA4-A336-FBFC227940FA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0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1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2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3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4.jpeg"/><Relationship Id="rId3" Type="http://schemas.openxmlformats.org/officeDocument/2006/relationships/image" Target="../media/image15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6.jpeg"/><Relationship Id="rId3" Type="http://schemas.openxmlformats.org/officeDocument/2006/relationships/image" Target="../media/image17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8.jpeg"/><Relationship Id="rId3" Type="http://schemas.openxmlformats.org/officeDocument/2006/relationships/image" Target="../media/image19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0.jpeg"/><Relationship Id="rId3" Type="http://schemas.openxmlformats.org/officeDocument/2006/relationships/image" Target="../media/image21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2.jpeg"/><Relationship Id="rId3" Type="http://schemas.openxmlformats.org/officeDocument/2006/relationships/image" Target="../media/image23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4" Type="http://schemas.openxmlformats.org/officeDocument/2006/relationships/image" Target="../media/image26.jpe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4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7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8.jpeg"/><Relationship Id="rId3" Type="http://schemas.openxmlformats.org/officeDocument/2006/relationships/image" Target="../media/image29.jpe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0.jpeg"/><Relationship Id="rId3" Type="http://schemas.openxmlformats.org/officeDocument/2006/relationships/image" Target="../media/image31.jpe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2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png"/><Relationship Id="rId3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png"/><Relationship Id="rId3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png"/><Relationship Id="rId3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E:\file aa\image tipografia\kineticTypography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0" y="0"/>
            <a:ext cx="4343400" cy="68580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8763000" y="0"/>
            <a:ext cx="381000" cy="54864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763000" y="5486400"/>
            <a:ext cx="381000" cy="1394012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304800" y="1524000"/>
            <a:ext cx="365760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solidFill>
                  <a:schemeClr val="bg1"/>
                </a:solidFill>
              </a:rPr>
              <a:t>Tipografi</a:t>
            </a:r>
            <a:r>
              <a:rPr lang="en-US" sz="3200" dirty="0" smtClean="0">
                <a:solidFill>
                  <a:schemeClr val="bg1"/>
                </a:solidFill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</a:rPr>
              <a:t>merupakan</a:t>
            </a:r>
            <a:r>
              <a:rPr lang="en-US" sz="3200" dirty="0" smtClean="0">
                <a:solidFill>
                  <a:schemeClr val="bg1"/>
                </a:solidFill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</a:rPr>
              <a:t>representasi</a:t>
            </a:r>
            <a:r>
              <a:rPr lang="en-US" sz="3200" dirty="0" smtClean="0">
                <a:solidFill>
                  <a:schemeClr val="bg1"/>
                </a:solidFill>
              </a:rPr>
              <a:t> visual </a:t>
            </a:r>
            <a:r>
              <a:rPr lang="en-US" sz="3200" dirty="0" err="1" smtClean="0">
                <a:solidFill>
                  <a:schemeClr val="bg1"/>
                </a:solidFill>
              </a:rPr>
              <a:t>dari</a:t>
            </a:r>
            <a:r>
              <a:rPr lang="en-US" sz="3200" dirty="0" smtClean="0">
                <a:solidFill>
                  <a:schemeClr val="bg1"/>
                </a:solidFill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</a:rPr>
              <a:t>sebuah</a:t>
            </a:r>
            <a:r>
              <a:rPr lang="en-US" sz="3200" dirty="0" smtClean="0">
                <a:solidFill>
                  <a:schemeClr val="bg1"/>
                </a:solidFill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</a:rPr>
              <a:t>bentuk</a:t>
            </a:r>
            <a:r>
              <a:rPr lang="en-US" sz="3200" dirty="0" smtClean="0">
                <a:solidFill>
                  <a:schemeClr val="bg1"/>
                </a:solidFill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</a:rPr>
              <a:t>komunikasi</a:t>
            </a:r>
            <a:r>
              <a:rPr lang="en-US" sz="3200" dirty="0" smtClean="0">
                <a:solidFill>
                  <a:schemeClr val="bg1"/>
                </a:solidFill>
              </a:rPr>
              <a:t> verbal </a:t>
            </a:r>
            <a:r>
              <a:rPr lang="en-US" sz="3200" dirty="0" err="1" smtClean="0">
                <a:solidFill>
                  <a:schemeClr val="bg1"/>
                </a:solidFill>
              </a:rPr>
              <a:t>dan</a:t>
            </a:r>
            <a:r>
              <a:rPr lang="en-US" sz="3200" dirty="0" smtClean="0">
                <a:solidFill>
                  <a:schemeClr val="bg1"/>
                </a:solidFill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</a:rPr>
              <a:t>merupakan</a:t>
            </a:r>
            <a:r>
              <a:rPr lang="en-US" sz="3200" dirty="0" smtClean="0">
                <a:solidFill>
                  <a:schemeClr val="bg1"/>
                </a:solidFill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</a:rPr>
              <a:t>properti</a:t>
            </a:r>
            <a:r>
              <a:rPr lang="en-US" sz="3200" dirty="0" smtClean="0">
                <a:solidFill>
                  <a:schemeClr val="bg1"/>
                </a:solidFill>
              </a:rPr>
              <a:t> visual yang </a:t>
            </a:r>
            <a:r>
              <a:rPr lang="en-US" sz="3200" dirty="0" err="1" smtClean="0">
                <a:solidFill>
                  <a:schemeClr val="bg1"/>
                </a:solidFill>
              </a:rPr>
              <a:t>pokok</a:t>
            </a:r>
            <a:r>
              <a:rPr lang="en-US" sz="3200" dirty="0" smtClean="0">
                <a:solidFill>
                  <a:schemeClr val="bg1"/>
                </a:solidFill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</a:rPr>
              <a:t>dan</a:t>
            </a:r>
            <a:r>
              <a:rPr lang="en-US" sz="3200" dirty="0" smtClean="0">
                <a:solidFill>
                  <a:schemeClr val="bg1"/>
                </a:solidFill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</a:rPr>
              <a:t>efektif</a:t>
            </a:r>
            <a:r>
              <a:rPr lang="en-US" sz="3200" dirty="0" smtClean="0">
                <a:solidFill>
                  <a:schemeClr val="bg1"/>
                </a:solidFill>
              </a:rPr>
              <a:t>. </a:t>
            </a:r>
          </a:p>
        </p:txBody>
      </p:sp>
      <p:sp>
        <p:nvSpPr>
          <p:cNvPr id="11" name="TextBox 10"/>
          <p:cNvSpPr txBox="1"/>
          <p:nvPr/>
        </p:nvSpPr>
        <p:spPr>
          <a:xfrm rot="16200000">
            <a:off x="6725004" y="3064367"/>
            <a:ext cx="44686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 smtClean="0">
                <a:solidFill>
                  <a:schemeClr val="bg2">
                    <a:lumMod val="75000"/>
                  </a:schemeClr>
                </a:solidFill>
              </a:rPr>
              <a:t>Tipografi</a:t>
            </a:r>
            <a:r>
              <a:rPr lang="en-US" b="1" dirty="0" smtClean="0">
                <a:solidFill>
                  <a:schemeClr val="bg2">
                    <a:lumMod val="75000"/>
                  </a:schemeClr>
                </a:solidFill>
              </a:rPr>
              <a:t> </a:t>
            </a:r>
            <a:r>
              <a:rPr lang="en-US" b="1" dirty="0" err="1" smtClean="0">
                <a:solidFill>
                  <a:schemeClr val="bg2">
                    <a:lumMod val="75000"/>
                  </a:schemeClr>
                </a:solidFill>
              </a:rPr>
              <a:t>Lanjut</a:t>
            </a:r>
            <a:r>
              <a:rPr lang="en-US" b="1" dirty="0" smtClean="0">
                <a:solidFill>
                  <a:schemeClr val="bg2">
                    <a:lumMod val="75000"/>
                  </a:schemeClr>
                </a:solidFill>
              </a:rPr>
              <a:t> / Typography for Application</a:t>
            </a:r>
            <a:endParaRPr lang="en-US" b="1" dirty="0">
              <a:solidFill>
                <a:schemeClr val="bg2">
                  <a:lumMod val="75000"/>
                </a:schemeClr>
              </a:solidFill>
            </a:endParaRPr>
          </a:p>
        </p:txBody>
      </p:sp>
      <p:pic>
        <p:nvPicPr>
          <p:cNvPr id="1030" name="Picture 6" descr="E:\file aa\image tipografia\Typographic-Poster-Design-by-Fawkes88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343400" y="0"/>
            <a:ext cx="4419600" cy="683656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3810000"/>
            <a:ext cx="8763000" cy="30480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2050" name="Picture 2" descr="E:\file aa\image tipografia\Yotam-Hadar-Art-Typography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8839200" cy="3849157"/>
          </a:xfrm>
          <a:prstGeom prst="rect">
            <a:avLst/>
          </a:prstGeom>
          <a:noFill/>
        </p:spPr>
      </p:pic>
      <p:sp>
        <p:nvSpPr>
          <p:cNvPr id="7" name="Rectangle 6"/>
          <p:cNvSpPr/>
          <p:nvPr/>
        </p:nvSpPr>
        <p:spPr>
          <a:xfrm>
            <a:off x="8763000" y="0"/>
            <a:ext cx="381000" cy="54864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763000" y="5486400"/>
            <a:ext cx="381000" cy="1394012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838200" y="4495800"/>
            <a:ext cx="70866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solidFill>
                  <a:schemeClr val="bg1"/>
                </a:solidFill>
              </a:rPr>
              <a:t>Hadirnya</a:t>
            </a:r>
            <a:r>
              <a:rPr lang="en-US" sz="3200" dirty="0" smtClean="0">
                <a:solidFill>
                  <a:schemeClr val="bg1"/>
                </a:solidFill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</a:rPr>
              <a:t>tipografi</a:t>
            </a:r>
            <a:r>
              <a:rPr lang="en-US" sz="3200" dirty="0" smtClean="0">
                <a:solidFill>
                  <a:schemeClr val="bg1"/>
                </a:solidFill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</a:rPr>
              <a:t>dalam</a:t>
            </a:r>
            <a:r>
              <a:rPr lang="en-US" sz="3200" dirty="0" smtClean="0">
                <a:solidFill>
                  <a:schemeClr val="bg1"/>
                </a:solidFill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</a:rPr>
              <a:t>sebuah</a:t>
            </a:r>
            <a:r>
              <a:rPr lang="en-US" sz="3200" dirty="0" smtClean="0">
                <a:solidFill>
                  <a:schemeClr val="bg1"/>
                </a:solidFill>
              </a:rPr>
              <a:t> media </a:t>
            </a:r>
            <a:r>
              <a:rPr lang="en-US" sz="3200" dirty="0" err="1" smtClean="0">
                <a:solidFill>
                  <a:schemeClr val="bg1"/>
                </a:solidFill>
              </a:rPr>
              <a:t>terapan</a:t>
            </a:r>
            <a:r>
              <a:rPr lang="en-US" sz="3200" dirty="0" smtClean="0">
                <a:solidFill>
                  <a:schemeClr val="bg1"/>
                </a:solidFill>
              </a:rPr>
              <a:t> visual </a:t>
            </a:r>
            <a:r>
              <a:rPr lang="en-US" sz="3200" dirty="0" err="1" smtClean="0">
                <a:solidFill>
                  <a:schemeClr val="bg1"/>
                </a:solidFill>
              </a:rPr>
              <a:t>menjadi</a:t>
            </a:r>
            <a:r>
              <a:rPr lang="en-US" sz="3200" dirty="0" smtClean="0">
                <a:solidFill>
                  <a:schemeClr val="bg1"/>
                </a:solidFill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</a:rPr>
              <a:t>sebuah</a:t>
            </a:r>
            <a:r>
              <a:rPr lang="en-US" sz="3200" dirty="0" smtClean="0">
                <a:solidFill>
                  <a:schemeClr val="bg1"/>
                </a:solidFill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</a:rPr>
              <a:t>pesan</a:t>
            </a:r>
            <a:r>
              <a:rPr lang="en-US" sz="3200" dirty="0" smtClean="0">
                <a:solidFill>
                  <a:schemeClr val="bg1"/>
                </a:solidFill>
              </a:rPr>
              <a:t>/</a:t>
            </a:r>
            <a:r>
              <a:rPr lang="en-US" sz="3200" dirty="0" err="1" smtClean="0">
                <a:solidFill>
                  <a:schemeClr val="bg1"/>
                </a:solidFill>
              </a:rPr>
              <a:t>informasi</a:t>
            </a:r>
            <a:r>
              <a:rPr lang="en-US" sz="3200" dirty="0">
                <a:solidFill>
                  <a:schemeClr val="bg1"/>
                </a:solidFill>
              </a:rPr>
              <a:t>.</a:t>
            </a:r>
            <a:endParaRPr lang="en-US" sz="3200" dirty="0" smtClean="0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 rot="16200000">
            <a:off x="6725004" y="3064367"/>
            <a:ext cx="44686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 smtClean="0">
                <a:solidFill>
                  <a:schemeClr val="bg2">
                    <a:lumMod val="75000"/>
                  </a:schemeClr>
                </a:solidFill>
              </a:rPr>
              <a:t>Tipografi</a:t>
            </a:r>
            <a:r>
              <a:rPr lang="en-US" b="1" dirty="0" smtClean="0">
                <a:solidFill>
                  <a:schemeClr val="bg2">
                    <a:lumMod val="75000"/>
                  </a:schemeClr>
                </a:solidFill>
              </a:rPr>
              <a:t> </a:t>
            </a:r>
            <a:r>
              <a:rPr lang="en-US" b="1" dirty="0" err="1" smtClean="0">
                <a:solidFill>
                  <a:schemeClr val="bg2">
                    <a:lumMod val="75000"/>
                  </a:schemeClr>
                </a:solidFill>
              </a:rPr>
              <a:t>Lanjut</a:t>
            </a:r>
            <a:r>
              <a:rPr lang="en-US" b="1" dirty="0" smtClean="0">
                <a:solidFill>
                  <a:schemeClr val="bg2">
                    <a:lumMod val="75000"/>
                  </a:schemeClr>
                </a:solidFill>
              </a:rPr>
              <a:t> / Typography for Application</a:t>
            </a:r>
            <a:endParaRPr lang="en-US" b="1" dirty="0">
              <a:solidFill>
                <a:schemeClr val="bg2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 descr="E:\file aa\image tipografia\AfichedeTipografia3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8763000" cy="5668566"/>
          </a:xfrm>
          <a:prstGeom prst="rect">
            <a:avLst/>
          </a:prstGeom>
          <a:noFill/>
        </p:spPr>
      </p:pic>
      <p:sp>
        <p:nvSpPr>
          <p:cNvPr id="10" name="Rectangle 9"/>
          <p:cNvSpPr/>
          <p:nvPr/>
        </p:nvSpPr>
        <p:spPr>
          <a:xfrm>
            <a:off x="0" y="5105400"/>
            <a:ext cx="8763000" cy="17526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8763000" y="0"/>
            <a:ext cx="381000" cy="54864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763000" y="5486400"/>
            <a:ext cx="381000" cy="1394012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 rot="16200000">
            <a:off x="6725004" y="3064367"/>
            <a:ext cx="44686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 smtClean="0">
                <a:solidFill>
                  <a:schemeClr val="bg2">
                    <a:lumMod val="75000"/>
                  </a:schemeClr>
                </a:solidFill>
              </a:rPr>
              <a:t>Tipografi</a:t>
            </a:r>
            <a:r>
              <a:rPr lang="en-US" b="1" dirty="0" smtClean="0">
                <a:solidFill>
                  <a:schemeClr val="bg2">
                    <a:lumMod val="75000"/>
                  </a:schemeClr>
                </a:solidFill>
              </a:rPr>
              <a:t> </a:t>
            </a:r>
            <a:r>
              <a:rPr lang="en-US" b="1" dirty="0" err="1" smtClean="0">
                <a:solidFill>
                  <a:schemeClr val="bg2">
                    <a:lumMod val="75000"/>
                  </a:schemeClr>
                </a:solidFill>
              </a:rPr>
              <a:t>Lanjut</a:t>
            </a:r>
            <a:r>
              <a:rPr lang="en-US" b="1" dirty="0" smtClean="0">
                <a:solidFill>
                  <a:schemeClr val="bg2">
                    <a:lumMod val="75000"/>
                  </a:schemeClr>
                </a:solidFill>
              </a:rPr>
              <a:t> / Typography for Application</a:t>
            </a:r>
            <a:endParaRPr lang="en-US" b="1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28600" y="5181600"/>
            <a:ext cx="82296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solidFill>
                  <a:schemeClr val="bg1"/>
                </a:solidFill>
              </a:rPr>
              <a:t>Lewat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kandungan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nilai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</a:rPr>
              <a:t>fungsional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dan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nilai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</a:rPr>
              <a:t>estetik</a:t>
            </a:r>
            <a:r>
              <a:rPr lang="en-US" sz="2400" dirty="0" err="1" smtClean="0">
                <a:solidFill>
                  <a:schemeClr val="bg1"/>
                </a:solidFill>
              </a:rPr>
              <a:t>nya</a:t>
            </a:r>
            <a:r>
              <a:rPr lang="en-US" sz="2400" dirty="0" smtClean="0">
                <a:solidFill>
                  <a:schemeClr val="bg1"/>
                </a:solidFill>
              </a:rPr>
              <a:t>, </a:t>
            </a:r>
            <a:r>
              <a:rPr lang="en-US" sz="2400" dirty="0" err="1" smtClean="0">
                <a:solidFill>
                  <a:schemeClr val="bg1"/>
                </a:solidFill>
              </a:rPr>
              <a:t>huruf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memiliki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potensi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untuk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menerjemahkan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atmosfir-atmosfir</a:t>
            </a:r>
            <a:r>
              <a:rPr lang="en-US" sz="2400" dirty="0" smtClean="0">
                <a:solidFill>
                  <a:schemeClr val="bg1"/>
                </a:solidFill>
              </a:rPr>
              <a:t> yang </a:t>
            </a:r>
            <a:r>
              <a:rPr lang="en-US" sz="2400" dirty="0" err="1" smtClean="0">
                <a:solidFill>
                  <a:schemeClr val="bg1"/>
                </a:solidFill>
              </a:rPr>
              <a:t>tersirat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dalam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sebuah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komunikasi</a:t>
            </a:r>
            <a:r>
              <a:rPr lang="en-US" sz="2400" dirty="0" smtClean="0">
                <a:solidFill>
                  <a:schemeClr val="bg1"/>
                </a:solidFill>
              </a:rPr>
              <a:t> verbal yang </a:t>
            </a:r>
            <a:r>
              <a:rPr lang="en-US" sz="2400" dirty="0" err="1" smtClean="0">
                <a:solidFill>
                  <a:schemeClr val="bg1"/>
                </a:solidFill>
              </a:rPr>
              <a:t>dituangkan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melalui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</a:rPr>
              <a:t>abstraksi</a:t>
            </a:r>
            <a:r>
              <a:rPr lang="en-US" sz="2400" b="1" dirty="0" smtClean="0">
                <a:solidFill>
                  <a:schemeClr val="bg1"/>
                </a:solidFill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</a:rPr>
              <a:t>bentuk-bentuk</a:t>
            </a:r>
            <a:r>
              <a:rPr lang="en-US" sz="2400" b="1" dirty="0" smtClean="0">
                <a:solidFill>
                  <a:schemeClr val="bg1"/>
                </a:solidFill>
              </a:rPr>
              <a:t> visual.</a:t>
            </a:r>
            <a:endParaRPr lang="en-US" sz="24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0" y="0"/>
            <a:ext cx="8763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8763000" y="0"/>
            <a:ext cx="381000" cy="54864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763000" y="5486400"/>
            <a:ext cx="381000" cy="1394012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1752600" y="2209800"/>
            <a:ext cx="678180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8000" b="1" dirty="0" err="1" smtClean="0">
                <a:solidFill>
                  <a:srgbClr val="FFC000"/>
                </a:solidFill>
              </a:rPr>
              <a:t>Tipografi</a:t>
            </a:r>
            <a:r>
              <a:rPr lang="en-US" sz="5400" b="1" dirty="0" smtClean="0">
                <a:solidFill>
                  <a:schemeClr val="bg1"/>
                </a:solidFill>
              </a:rPr>
              <a:t> </a:t>
            </a:r>
            <a:r>
              <a:rPr lang="en-US" sz="4000" b="1" dirty="0" err="1" smtClean="0">
                <a:solidFill>
                  <a:schemeClr val="bg1"/>
                </a:solidFill>
              </a:rPr>
              <a:t>sebagai</a:t>
            </a:r>
            <a:r>
              <a:rPr lang="en-US" sz="4000" b="1" dirty="0" smtClean="0">
                <a:solidFill>
                  <a:schemeClr val="bg1"/>
                </a:solidFill>
              </a:rPr>
              <a:t> </a:t>
            </a:r>
            <a:r>
              <a:rPr lang="en-US" sz="6600" b="1" dirty="0" smtClean="0">
                <a:solidFill>
                  <a:schemeClr val="bg1"/>
                </a:solidFill>
              </a:rPr>
              <a:t>BRAND</a:t>
            </a:r>
            <a:r>
              <a:rPr lang="en-US" sz="4000" b="1" dirty="0" smtClean="0">
                <a:solidFill>
                  <a:schemeClr val="bg1"/>
                </a:solidFill>
              </a:rPr>
              <a:t>, </a:t>
            </a:r>
            <a:r>
              <a:rPr lang="en-US" sz="5400" b="1" dirty="0" err="1" smtClean="0">
                <a:solidFill>
                  <a:schemeClr val="bg1"/>
                </a:solidFill>
                <a:latin typeface="Charlemagne Std" pitchFamily="50" charset="0"/>
              </a:rPr>
              <a:t>citra</a:t>
            </a:r>
            <a:r>
              <a:rPr lang="en-US" sz="5400" b="1" dirty="0" smtClean="0">
                <a:solidFill>
                  <a:schemeClr val="bg1"/>
                </a:solidFill>
                <a:latin typeface="Charlemagne Std" pitchFamily="50" charset="0"/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</a:rPr>
              <a:t>atau</a:t>
            </a:r>
            <a:r>
              <a:rPr lang="en-US" sz="5400" b="1" dirty="0" smtClean="0">
                <a:solidFill>
                  <a:schemeClr val="bg1"/>
                </a:solidFill>
              </a:rPr>
              <a:t> </a:t>
            </a:r>
            <a:r>
              <a:rPr lang="en-US" sz="5400" b="1" dirty="0">
                <a:solidFill>
                  <a:schemeClr val="bg1"/>
                </a:solidFill>
                <a:latin typeface="Charlemagne Std" pitchFamily="50" charset="0"/>
              </a:rPr>
              <a:t>image</a:t>
            </a:r>
            <a:endParaRPr lang="en-US" sz="5400" dirty="0" smtClean="0">
              <a:solidFill>
                <a:schemeClr val="bg1"/>
              </a:solidFill>
              <a:latin typeface="Charlemagne Std" pitchFamily="50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 rot="16200000">
            <a:off x="6725004" y="3064367"/>
            <a:ext cx="44686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 smtClean="0">
                <a:solidFill>
                  <a:schemeClr val="bg2">
                    <a:lumMod val="75000"/>
                  </a:schemeClr>
                </a:solidFill>
              </a:rPr>
              <a:t>Tipografi</a:t>
            </a:r>
            <a:r>
              <a:rPr lang="en-US" b="1" dirty="0" smtClean="0">
                <a:solidFill>
                  <a:schemeClr val="bg2">
                    <a:lumMod val="75000"/>
                  </a:schemeClr>
                </a:solidFill>
              </a:rPr>
              <a:t> </a:t>
            </a:r>
            <a:r>
              <a:rPr lang="en-US" b="1" dirty="0" err="1" smtClean="0">
                <a:solidFill>
                  <a:schemeClr val="bg2">
                    <a:lumMod val="75000"/>
                  </a:schemeClr>
                </a:solidFill>
              </a:rPr>
              <a:t>Lanjut</a:t>
            </a:r>
            <a:r>
              <a:rPr lang="en-US" b="1" dirty="0" smtClean="0">
                <a:solidFill>
                  <a:schemeClr val="bg2">
                    <a:lumMod val="75000"/>
                  </a:schemeClr>
                </a:solidFill>
              </a:rPr>
              <a:t> / Typography for Application</a:t>
            </a:r>
            <a:endParaRPr lang="en-US" b="1" dirty="0">
              <a:solidFill>
                <a:schemeClr val="bg2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 descr="E:\file aa\image tipografia\typographyDYT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373571"/>
            <a:ext cx="8763000" cy="5484429"/>
          </a:xfrm>
          <a:prstGeom prst="rect">
            <a:avLst/>
          </a:prstGeom>
          <a:noFill/>
        </p:spPr>
      </p:pic>
      <p:sp>
        <p:nvSpPr>
          <p:cNvPr id="16" name="Rectangle 15"/>
          <p:cNvSpPr/>
          <p:nvPr/>
        </p:nvSpPr>
        <p:spPr>
          <a:xfrm>
            <a:off x="0" y="0"/>
            <a:ext cx="8763000" cy="13716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8763000" y="0"/>
            <a:ext cx="381000" cy="54864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763000" y="5486400"/>
            <a:ext cx="381000" cy="1394012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457200" y="381000"/>
            <a:ext cx="8153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smtClean="0"/>
              <a:t>Symbol</a:t>
            </a:r>
            <a:r>
              <a:rPr lang="en-US" sz="4800" b="1" dirty="0"/>
              <a:t>/ </a:t>
            </a:r>
            <a:r>
              <a:rPr lang="en-US" sz="4800" b="1" dirty="0" err="1"/>
              <a:t>Lambang</a:t>
            </a:r>
            <a:r>
              <a:rPr lang="en-US" sz="4800" b="1" dirty="0"/>
              <a:t>/ </a:t>
            </a:r>
            <a:r>
              <a:rPr lang="en-US" sz="4800" b="1" dirty="0" err="1"/>
              <a:t>Tanda</a:t>
            </a:r>
            <a:endParaRPr lang="en-US" sz="4800" b="1" dirty="0"/>
          </a:p>
        </p:txBody>
      </p:sp>
      <p:sp>
        <p:nvSpPr>
          <p:cNvPr id="11" name="TextBox 10"/>
          <p:cNvSpPr txBox="1"/>
          <p:nvPr/>
        </p:nvSpPr>
        <p:spPr>
          <a:xfrm rot="16200000">
            <a:off x="6725004" y="3064367"/>
            <a:ext cx="44686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 smtClean="0">
                <a:solidFill>
                  <a:schemeClr val="bg2">
                    <a:lumMod val="75000"/>
                  </a:schemeClr>
                </a:solidFill>
              </a:rPr>
              <a:t>Tipografi</a:t>
            </a:r>
            <a:r>
              <a:rPr lang="en-US" b="1" dirty="0" smtClean="0">
                <a:solidFill>
                  <a:schemeClr val="bg2">
                    <a:lumMod val="75000"/>
                  </a:schemeClr>
                </a:solidFill>
              </a:rPr>
              <a:t> </a:t>
            </a:r>
            <a:r>
              <a:rPr lang="en-US" b="1" dirty="0" err="1" smtClean="0">
                <a:solidFill>
                  <a:schemeClr val="bg2">
                    <a:lumMod val="75000"/>
                  </a:schemeClr>
                </a:solidFill>
              </a:rPr>
              <a:t>Lanjut</a:t>
            </a:r>
            <a:r>
              <a:rPr lang="en-US" b="1" dirty="0" smtClean="0">
                <a:solidFill>
                  <a:schemeClr val="bg2">
                    <a:lumMod val="75000"/>
                  </a:schemeClr>
                </a:solidFill>
              </a:rPr>
              <a:t> / Typography for Application</a:t>
            </a:r>
            <a:endParaRPr lang="en-US" b="1" dirty="0">
              <a:solidFill>
                <a:schemeClr val="bg2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2590800" y="0"/>
            <a:ext cx="6183086" cy="68580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8763000" y="0"/>
            <a:ext cx="381000" cy="54864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763000" y="5486400"/>
            <a:ext cx="381000" cy="1394012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 rot="16200000">
            <a:off x="6725004" y="3064367"/>
            <a:ext cx="44686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 smtClean="0">
                <a:solidFill>
                  <a:schemeClr val="bg2">
                    <a:lumMod val="75000"/>
                  </a:schemeClr>
                </a:solidFill>
              </a:rPr>
              <a:t>Tipografi</a:t>
            </a:r>
            <a:r>
              <a:rPr lang="en-US" b="1" dirty="0" smtClean="0">
                <a:solidFill>
                  <a:schemeClr val="bg2">
                    <a:lumMod val="75000"/>
                  </a:schemeClr>
                </a:solidFill>
              </a:rPr>
              <a:t> </a:t>
            </a:r>
            <a:r>
              <a:rPr lang="en-US" b="1" dirty="0" err="1" smtClean="0">
                <a:solidFill>
                  <a:schemeClr val="bg2">
                    <a:lumMod val="75000"/>
                  </a:schemeClr>
                </a:solidFill>
              </a:rPr>
              <a:t>Lanjut</a:t>
            </a:r>
            <a:r>
              <a:rPr lang="en-US" b="1" dirty="0" smtClean="0">
                <a:solidFill>
                  <a:schemeClr val="bg2">
                    <a:lumMod val="75000"/>
                  </a:schemeClr>
                </a:solidFill>
              </a:rPr>
              <a:t> / Typography for Application</a:t>
            </a:r>
            <a:endParaRPr lang="en-US" b="1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0" y="2971800"/>
            <a:ext cx="5105400" cy="38862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146" name="Picture 2" descr="E:\file aa\image tipografia\australian_traffic_sign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3962400" cy="2971800"/>
          </a:xfrm>
          <a:prstGeom prst="rect">
            <a:avLst/>
          </a:prstGeom>
          <a:noFill/>
        </p:spPr>
      </p:pic>
      <p:pic>
        <p:nvPicPr>
          <p:cNvPr id="10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68123" y="2971800"/>
            <a:ext cx="3694877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TextBox 11"/>
          <p:cNvSpPr txBox="1"/>
          <p:nvPr/>
        </p:nvSpPr>
        <p:spPr>
          <a:xfrm>
            <a:off x="4648200" y="609600"/>
            <a:ext cx="36576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5400" dirty="0" smtClean="0">
                <a:solidFill>
                  <a:schemeClr val="bg1">
                    <a:lumMod val="50000"/>
                  </a:schemeClr>
                </a:solidFill>
              </a:rPr>
              <a:t>Typography as SIGN</a:t>
            </a:r>
            <a:endParaRPr lang="en-US" sz="54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0" y="0"/>
            <a:ext cx="8763000" cy="21336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8763000" y="0"/>
            <a:ext cx="381000" cy="54864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763000" y="5486400"/>
            <a:ext cx="381000" cy="1394012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457200" y="381000"/>
            <a:ext cx="81534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err="1" smtClean="0">
                <a:solidFill>
                  <a:schemeClr val="bg1"/>
                </a:solidFill>
              </a:rPr>
              <a:t>Menyampaikan</a:t>
            </a:r>
            <a:r>
              <a:rPr lang="en-US" sz="4800" dirty="0" smtClean="0">
                <a:solidFill>
                  <a:schemeClr val="bg1"/>
                </a:solidFill>
              </a:rPr>
              <a:t> </a:t>
            </a:r>
            <a:r>
              <a:rPr lang="en-US" sz="4800" dirty="0" err="1" smtClean="0">
                <a:solidFill>
                  <a:schemeClr val="bg1"/>
                </a:solidFill>
              </a:rPr>
              <a:t>bunyi</a:t>
            </a:r>
            <a:r>
              <a:rPr lang="en-US" sz="4800" dirty="0" smtClean="0">
                <a:solidFill>
                  <a:schemeClr val="bg1"/>
                </a:solidFill>
              </a:rPr>
              <a:t>/</a:t>
            </a:r>
            <a:r>
              <a:rPr lang="en-US" sz="4800" dirty="0" err="1" smtClean="0">
                <a:solidFill>
                  <a:schemeClr val="bg1"/>
                </a:solidFill>
              </a:rPr>
              <a:t>pesan</a:t>
            </a:r>
            <a:r>
              <a:rPr lang="en-US" sz="4800" dirty="0">
                <a:solidFill>
                  <a:schemeClr val="bg1"/>
                </a:solidFill>
              </a:rPr>
              <a:t>/ </a:t>
            </a:r>
            <a:r>
              <a:rPr lang="en-US" sz="4800" dirty="0" err="1">
                <a:solidFill>
                  <a:schemeClr val="bg1"/>
                </a:solidFill>
              </a:rPr>
              <a:t>informasi</a:t>
            </a:r>
            <a:endParaRPr lang="en-US" sz="4800" dirty="0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 rot="16200000">
            <a:off x="6725004" y="3064367"/>
            <a:ext cx="44686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 smtClean="0">
                <a:solidFill>
                  <a:schemeClr val="bg2">
                    <a:lumMod val="75000"/>
                  </a:schemeClr>
                </a:solidFill>
              </a:rPr>
              <a:t>Tipografi</a:t>
            </a:r>
            <a:r>
              <a:rPr lang="en-US" b="1" dirty="0" smtClean="0">
                <a:solidFill>
                  <a:schemeClr val="bg2">
                    <a:lumMod val="75000"/>
                  </a:schemeClr>
                </a:solidFill>
              </a:rPr>
              <a:t> </a:t>
            </a:r>
            <a:r>
              <a:rPr lang="en-US" b="1" dirty="0" err="1" smtClean="0">
                <a:solidFill>
                  <a:schemeClr val="bg2">
                    <a:lumMod val="75000"/>
                  </a:schemeClr>
                </a:solidFill>
              </a:rPr>
              <a:t>Lanjut</a:t>
            </a:r>
            <a:r>
              <a:rPr lang="en-US" b="1" dirty="0" smtClean="0">
                <a:solidFill>
                  <a:schemeClr val="bg2">
                    <a:lumMod val="75000"/>
                  </a:schemeClr>
                </a:solidFill>
              </a:rPr>
              <a:t> / Typography for Application</a:t>
            </a:r>
            <a:endParaRPr lang="en-US" b="1" dirty="0">
              <a:solidFill>
                <a:schemeClr val="bg2">
                  <a:lumMod val="75000"/>
                </a:schemeClr>
              </a:solidFill>
            </a:endParaRPr>
          </a:p>
        </p:txBody>
      </p:sp>
      <p:pic>
        <p:nvPicPr>
          <p:cNvPr id="7170" name="Picture 2" descr="E:\file aa\image tipografia\typeoath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133600"/>
            <a:ext cx="3151930" cy="4724400"/>
          </a:xfrm>
          <a:prstGeom prst="rect">
            <a:avLst/>
          </a:prstGeom>
          <a:noFill/>
        </p:spPr>
      </p:pic>
      <p:pic>
        <p:nvPicPr>
          <p:cNvPr id="7171" name="Picture 3" descr="E:\file aa\image tipografia\typeoath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91200" y="2130356"/>
            <a:ext cx="3048000" cy="4727643"/>
          </a:xfrm>
          <a:prstGeom prst="rect">
            <a:avLst/>
          </a:prstGeom>
          <a:noFill/>
        </p:spPr>
      </p:pic>
      <p:sp>
        <p:nvSpPr>
          <p:cNvPr id="10" name="Rectangle 9"/>
          <p:cNvSpPr/>
          <p:nvPr/>
        </p:nvSpPr>
        <p:spPr>
          <a:xfrm>
            <a:off x="3124200" y="2133600"/>
            <a:ext cx="2667000" cy="47244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3352800" y="2590800"/>
            <a:ext cx="22860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8400" b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Impact" pitchFamily="34" charset="0"/>
              </a:rPr>
              <a:t>informations</a:t>
            </a:r>
            <a:endParaRPr lang="en-US" sz="8400" b="1" dirty="0">
              <a:solidFill>
                <a:schemeClr val="tx1">
                  <a:lumMod val="85000"/>
                  <a:lumOff val="15000"/>
                </a:schemeClr>
              </a:solidFill>
              <a:latin typeface="Impact" pitchFamily="34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0" y="0"/>
            <a:ext cx="8763000" cy="1600200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8763000" y="0"/>
            <a:ext cx="381000" cy="54864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763000" y="5486400"/>
            <a:ext cx="381000" cy="1394012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914400" y="457200"/>
            <a:ext cx="6629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err="1" smtClean="0">
                <a:solidFill>
                  <a:schemeClr val="bg1"/>
                </a:solidFill>
              </a:rPr>
              <a:t>Sebagai</a:t>
            </a:r>
            <a:r>
              <a:rPr lang="en-US" sz="4800" dirty="0" smtClean="0">
                <a:solidFill>
                  <a:schemeClr val="bg1"/>
                </a:solidFill>
              </a:rPr>
              <a:t> </a:t>
            </a:r>
            <a:r>
              <a:rPr lang="en-US" sz="4800" dirty="0" err="1" smtClean="0">
                <a:solidFill>
                  <a:schemeClr val="bg1"/>
                </a:solidFill>
              </a:rPr>
              <a:t>atribut</a:t>
            </a:r>
            <a:r>
              <a:rPr lang="en-US" sz="4800" dirty="0">
                <a:solidFill>
                  <a:schemeClr val="bg1"/>
                </a:solidFill>
              </a:rPr>
              <a:t>/ </a:t>
            </a:r>
            <a:r>
              <a:rPr lang="en-US" sz="4800" dirty="0" err="1">
                <a:solidFill>
                  <a:schemeClr val="bg1"/>
                </a:solidFill>
              </a:rPr>
              <a:t>identitas</a:t>
            </a:r>
            <a:endParaRPr lang="en-US" sz="4800" dirty="0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 rot="16200000">
            <a:off x="6725004" y="3064367"/>
            <a:ext cx="44686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 smtClean="0">
                <a:solidFill>
                  <a:schemeClr val="bg2">
                    <a:lumMod val="75000"/>
                  </a:schemeClr>
                </a:solidFill>
              </a:rPr>
              <a:t>Tipografi</a:t>
            </a:r>
            <a:r>
              <a:rPr lang="en-US" b="1" dirty="0" smtClean="0">
                <a:solidFill>
                  <a:schemeClr val="bg2">
                    <a:lumMod val="75000"/>
                  </a:schemeClr>
                </a:solidFill>
              </a:rPr>
              <a:t> </a:t>
            </a:r>
            <a:r>
              <a:rPr lang="en-US" b="1" dirty="0" err="1" smtClean="0">
                <a:solidFill>
                  <a:schemeClr val="bg2">
                    <a:lumMod val="75000"/>
                  </a:schemeClr>
                </a:solidFill>
              </a:rPr>
              <a:t>Lanjut</a:t>
            </a:r>
            <a:r>
              <a:rPr lang="en-US" b="1" dirty="0" smtClean="0">
                <a:solidFill>
                  <a:schemeClr val="bg2">
                    <a:lumMod val="75000"/>
                  </a:schemeClr>
                </a:solidFill>
              </a:rPr>
              <a:t> / Typography for Application</a:t>
            </a:r>
            <a:endParaRPr lang="en-US" b="1" dirty="0">
              <a:solidFill>
                <a:schemeClr val="bg2">
                  <a:lumMod val="75000"/>
                </a:schemeClr>
              </a:solidFill>
            </a:endParaRPr>
          </a:p>
        </p:txBody>
      </p:sp>
      <p:pic>
        <p:nvPicPr>
          <p:cNvPr id="8194" name="Picture 2" descr="E:\file aa\image tipografia\helvetica_logo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600200"/>
            <a:ext cx="5257800" cy="5257800"/>
          </a:xfrm>
          <a:prstGeom prst="rect">
            <a:avLst/>
          </a:prstGeom>
          <a:noFill/>
        </p:spPr>
      </p:pic>
      <p:sp>
        <p:nvSpPr>
          <p:cNvPr id="12" name="Rectangle 11"/>
          <p:cNvSpPr/>
          <p:nvPr/>
        </p:nvSpPr>
        <p:spPr>
          <a:xfrm>
            <a:off x="5257800" y="1600200"/>
            <a:ext cx="3505200" cy="52578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4" name="Picture 3" descr="E:\file aa\image tipografia\coca.jpe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57800" y="2831847"/>
            <a:ext cx="3505200" cy="280695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0" y="0"/>
            <a:ext cx="8763000" cy="16002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8763000" y="0"/>
            <a:ext cx="381000" cy="54864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763000" y="5486400"/>
            <a:ext cx="381000" cy="1394012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685800" y="381000"/>
            <a:ext cx="7772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>
                <a:solidFill>
                  <a:schemeClr val="bg1"/>
                </a:solidFill>
              </a:rPr>
              <a:t>Media/</a:t>
            </a:r>
            <a:r>
              <a:rPr lang="en-US" sz="4800" dirty="0" err="1" smtClean="0">
                <a:solidFill>
                  <a:schemeClr val="bg1"/>
                </a:solidFill>
              </a:rPr>
              <a:t>elemen</a:t>
            </a:r>
            <a:r>
              <a:rPr lang="en-US" sz="4800" dirty="0" smtClean="0">
                <a:solidFill>
                  <a:schemeClr val="bg1"/>
                </a:solidFill>
              </a:rPr>
              <a:t> </a:t>
            </a:r>
            <a:r>
              <a:rPr lang="en-US" sz="4800" dirty="0" err="1" smtClean="0">
                <a:solidFill>
                  <a:schemeClr val="bg1"/>
                </a:solidFill>
              </a:rPr>
              <a:t>dalam</a:t>
            </a:r>
            <a:r>
              <a:rPr lang="en-US" sz="4800" dirty="0" smtClean="0">
                <a:solidFill>
                  <a:schemeClr val="bg1"/>
                </a:solidFill>
              </a:rPr>
              <a:t> visual</a:t>
            </a:r>
            <a:endParaRPr lang="en-US" sz="4800" dirty="0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 rot="16200000">
            <a:off x="6725004" y="3064367"/>
            <a:ext cx="44686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 smtClean="0">
                <a:solidFill>
                  <a:schemeClr val="bg2">
                    <a:lumMod val="75000"/>
                  </a:schemeClr>
                </a:solidFill>
              </a:rPr>
              <a:t>Tipografi</a:t>
            </a:r>
            <a:r>
              <a:rPr lang="en-US" b="1" dirty="0" smtClean="0">
                <a:solidFill>
                  <a:schemeClr val="bg2">
                    <a:lumMod val="75000"/>
                  </a:schemeClr>
                </a:solidFill>
              </a:rPr>
              <a:t> </a:t>
            </a:r>
            <a:r>
              <a:rPr lang="en-US" b="1" dirty="0" err="1" smtClean="0">
                <a:solidFill>
                  <a:schemeClr val="bg2">
                    <a:lumMod val="75000"/>
                  </a:schemeClr>
                </a:solidFill>
              </a:rPr>
              <a:t>Lanjut</a:t>
            </a:r>
            <a:r>
              <a:rPr lang="en-US" b="1" dirty="0" smtClean="0">
                <a:solidFill>
                  <a:schemeClr val="bg2">
                    <a:lumMod val="75000"/>
                  </a:schemeClr>
                </a:solidFill>
              </a:rPr>
              <a:t> / Typography for Application</a:t>
            </a:r>
            <a:endParaRPr lang="en-US" b="1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505200" y="1600200"/>
            <a:ext cx="5257800" cy="52578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9218" name="Picture 2" descr="E:\file aa\image tipografia\inception-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1600200"/>
            <a:ext cx="3547773" cy="5257800"/>
          </a:xfrm>
          <a:prstGeom prst="rect">
            <a:avLst/>
          </a:prstGeom>
          <a:noFill/>
        </p:spPr>
      </p:pic>
      <p:pic>
        <p:nvPicPr>
          <p:cNvPr id="9219" name="Picture 3" descr="E:\file aa\image tipografia\images4.jpe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29200" y="1600200"/>
            <a:ext cx="3505200" cy="52197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0" y="0"/>
            <a:ext cx="8763000" cy="1600200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8763000" y="0"/>
            <a:ext cx="381000" cy="54864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763000" y="5486400"/>
            <a:ext cx="381000" cy="1394012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533400" y="381000"/>
            <a:ext cx="7772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solidFill>
                  <a:schemeClr val="bg1"/>
                </a:solidFill>
              </a:rPr>
              <a:t>Karakteristik</a:t>
            </a:r>
            <a:r>
              <a:rPr lang="en-US" sz="3600" dirty="0" smtClean="0">
                <a:solidFill>
                  <a:schemeClr val="bg1"/>
                </a:solidFill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</a:rPr>
              <a:t>bentuk</a:t>
            </a:r>
            <a:r>
              <a:rPr lang="en-US" sz="3600" dirty="0" smtClean="0">
                <a:solidFill>
                  <a:schemeClr val="bg1"/>
                </a:solidFill>
              </a:rPr>
              <a:t> &amp; </a:t>
            </a:r>
            <a:r>
              <a:rPr lang="en-US" sz="3600" dirty="0" err="1" smtClean="0">
                <a:solidFill>
                  <a:schemeClr val="bg1"/>
                </a:solidFill>
              </a:rPr>
              <a:t>impresi</a:t>
            </a:r>
            <a:r>
              <a:rPr lang="en-US" sz="3600" dirty="0" smtClean="0">
                <a:solidFill>
                  <a:schemeClr val="bg1"/>
                </a:solidFill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</a:rPr>
              <a:t>pada</a:t>
            </a:r>
            <a:r>
              <a:rPr lang="en-US" sz="3600" dirty="0" smtClean="0">
                <a:solidFill>
                  <a:schemeClr val="bg1"/>
                </a:solidFill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</a:rPr>
              <a:t>Tipografi</a:t>
            </a:r>
            <a:endParaRPr lang="en-US" sz="3600" dirty="0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 rot="16200000">
            <a:off x="6725004" y="3064367"/>
            <a:ext cx="44686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 smtClean="0">
                <a:solidFill>
                  <a:schemeClr val="bg2">
                    <a:lumMod val="75000"/>
                  </a:schemeClr>
                </a:solidFill>
              </a:rPr>
              <a:t>Tipografi</a:t>
            </a:r>
            <a:r>
              <a:rPr lang="en-US" b="1" dirty="0" smtClean="0">
                <a:solidFill>
                  <a:schemeClr val="bg2">
                    <a:lumMod val="75000"/>
                  </a:schemeClr>
                </a:solidFill>
              </a:rPr>
              <a:t> </a:t>
            </a:r>
            <a:r>
              <a:rPr lang="en-US" b="1" dirty="0" err="1" smtClean="0">
                <a:solidFill>
                  <a:schemeClr val="bg2">
                    <a:lumMod val="75000"/>
                  </a:schemeClr>
                </a:solidFill>
              </a:rPr>
              <a:t>Lanjut</a:t>
            </a:r>
            <a:r>
              <a:rPr lang="en-US" b="1" dirty="0" smtClean="0">
                <a:solidFill>
                  <a:schemeClr val="bg2">
                    <a:lumMod val="75000"/>
                  </a:schemeClr>
                </a:solidFill>
              </a:rPr>
              <a:t> / Typography for Application</a:t>
            </a:r>
            <a:endParaRPr lang="en-US" b="1" dirty="0">
              <a:solidFill>
                <a:schemeClr val="bg2">
                  <a:lumMod val="75000"/>
                </a:schemeClr>
              </a:solidFill>
            </a:endParaRPr>
          </a:p>
        </p:txBody>
      </p:sp>
      <p:pic>
        <p:nvPicPr>
          <p:cNvPr id="10242" name="Picture 2" descr="E:\file aa\image tipografia\screaming_typography-portrait___by_goblin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1600200"/>
            <a:ext cx="4680822" cy="5257800"/>
          </a:xfrm>
          <a:prstGeom prst="rect">
            <a:avLst/>
          </a:prstGeom>
          <a:noFill/>
        </p:spPr>
      </p:pic>
      <p:pic>
        <p:nvPicPr>
          <p:cNvPr id="10243" name="Picture 3" descr="E:\file aa\image tipografia\6d16e7f8a8c6b5bb5903ebe37693a9095959242a_m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10000" y="1600200"/>
            <a:ext cx="4953000" cy="528358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E:\file aa\image tipografia\Typography_by_wheedwacker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990600"/>
            <a:ext cx="9144000" cy="4709903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0" y="0"/>
            <a:ext cx="9144000" cy="137160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0" y="5486400"/>
            <a:ext cx="9144000" cy="1402976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8763000" y="0"/>
            <a:ext cx="381000" cy="54864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763000" y="5486400"/>
            <a:ext cx="381000" cy="1394012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4825365" y="5562600"/>
            <a:ext cx="380630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dirty="0" err="1" smtClean="0">
                <a:solidFill>
                  <a:schemeClr val="bg1"/>
                </a:solidFill>
              </a:rPr>
              <a:t>Tipografi</a:t>
            </a:r>
            <a:r>
              <a:rPr lang="en-US" dirty="0" smtClean="0">
                <a:solidFill>
                  <a:schemeClr val="bg1"/>
                </a:solidFill>
              </a:rPr>
              <a:t> / Typography for Application</a:t>
            </a:r>
          </a:p>
          <a:p>
            <a:pPr algn="r"/>
            <a:r>
              <a:rPr lang="en-US" dirty="0" err="1" smtClean="0">
                <a:solidFill>
                  <a:schemeClr val="bg1"/>
                </a:solidFill>
              </a:rPr>
              <a:t>Ratno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suprapto</a:t>
            </a:r>
            <a:r>
              <a:rPr lang="en-US" dirty="0" smtClean="0">
                <a:solidFill>
                  <a:schemeClr val="bg1"/>
                </a:solidFill>
              </a:rPr>
              <a:t>, M.Ds</a:t>
            </a:r>
          </a:p>
          <a:p>
            <a:pPr algn="r"/>
            <a:r>
              <a:rPr lang="en-US" dirty="0" err="1" smtClean="0">
                <a:solidFill>
                  <a:schemeClr val="bg1"/>
                </a:solidFill>
              </a:rPr>
              <a:t>Minggu</a:t>
            </a:r>
            <a:r>
              <a:rPr lang="en-US" dirty="0" smtClean="0">
                <a:solidFill>
                  <a:schemeClr val="bg1"/>
                </a:solidFill>
              </a:rPr>
              <a:t> #1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 rot="16200000">
            <a:off x="6725004" y="3064367"/>
            <a:ext cx="44686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 smtClean="0">
                <a:solidFill>
                  <a:schemeClr val="bg2">
                    <a:lumMod val="75000"/>
                  </a:schemeClr>
                </a:solidFill>
              </a:rPr>
              <a:t>Tipografi</a:t>
            </a:r>
            <a:r>
              <a:rPr lang="en-US" b="1" dirty="0" smtClean="0">
                <a:solidFill>
                  <a:schemeClr val="bg2">
                    <a:lumMod val="75000"/>
                  </a:schemeClr>
                </a:solidFill>
              </a:rPr>
              <a:t> </a:t>
            </a:r>
            <a:r>
              <a:rPr lang="en-US" b="1" dirty="0" err="1" smtClean="0">
                <a:solidFill>
                  <a:schemeClr val="bg2">
                    <a:lumMod val="75000"/>
                  </a:schemeClr>
                </a:solidFill>
              </a:rPr>
              <a:t>Lanjut</a:t>
            </a:r>
            <a:r>
              <a:rPr lang="en-US" b="1" dirty="0" smtClean="0">
                <a:solidFill>
                  <a:schemeClr val="bg2">
                    <a:lumMod val="75000"/>
                  </a:schemeClr>
                </a:solidFill>
              </a:rPr>
              <a:t> / Typography for Application</a:t>
            </a:r>
            <a:endParaRPr lang="en-US" b="1" dirty="0">
              <a:solidFill>
                <a:schemeClr val="bg2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8" name="Picture 4" descr="E:\file aa\image tipografia\baster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942370" y="1600200"/>
            <a:ext cx="2820629" cy="5257800"/>
          </a:xfrm>
          <a:prstGeom prst="rect">
            <a:avLst/>
          </a:prstGeom>
          <a:noFill/>
        </p:spPr>
      </p:pic>
      <p:sp>
        <p:nvSpPr>
          <p:cNvPr id="16" name="Rectangle 15"/>
          <p:cNvSpPr/>
          <p:nvPr/>
        </p:nvSpPr>
        <p:spPr>
          <a:xfrm>
            <a:off x="0" y="0"/>
            <a:ext cx="8763000" cy="16002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8763000" y="0"/>
            <a:ext cx="381000" cy="54864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763000" y="5486400"/>
            <a:ext cx="381000" cy="1394012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533400" y="381000"/>
            <a:ext cx="7772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err="1" smtClean="0">
                <a:solidFill>
                  <a:schemeClr val="bg1"/>
                </a:solidFill>
              </a:rPr>
              <a:t>Aplikasi</a:t>
            </a:r>
            <a:r>
              <a:rPr lang="en-US" sz="4800" dirty="0" smtClean="0">
                <a:solidFill>
                  <a:schemeClr val="bg1"/>
                </a:solidFill>
              </a:rPr>
              <a:t> </a:t>
            </a:r>
            <a:r>
              <a:rPr lang="en-US" sz="4800" dirty="0" err="1" smtClean="0">
                <a:solidFill>
                  <a:schemeClr val="bg1"/>
                </a:solidFill>
              </a:rPr>
              <a:t>lainnya</a:t>
            </a:r>
            <a:r>
              <a:rPr lang="en-US" sz="4800" dirty="0" smtClean="0">
                <a:solidFill>
                  <a:schemeClr val="bg1"/>
                </a:solidFill>
              </a:rPr>
              <a:t>:</a:t>
            </a:r>
            <a:endParaRPr lang="en-US" sz="4800" dirty="0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 rot="16200000">
            <a:off x="6725004" y="3064367"/>
            <a:ext cx="44686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 smtClean="0">
                <a:solidFill>
                  <a:schemeClr val="bg2">
                    <a:lumMod val="75000"/>
                  </a:schemeClr>
                </a:solidFill>
              </a:rPr>
              <a:t>Tipografi</a:t>
            </a:r>
            <a:r>
              <a:rPr lang="en-US" b="1" dirty="0" smtClean="0">
                <a:solidFill>
                  <a:schemeClr val="bg2">
                    <a:lumMod val="75000"/>
                  </a:schemeClr>
                </a:solidFill>
              </a:rPr>
              <a:t> </a:t>
            </a:r>
            <a:r>
              <a:rPr lang="en-US" b="1" dirty="0" err="1" smtClean="0">
                <a:solidFill>
                  <a:schemeClr val="bg2">
                    <a:lumMod val="75000"/>
                  </a:schemeClr>
                </a:solidFill>
              </a:rPr>
              <a:t>Lanjut</a:t>
            </a:r>
            <a:r>
              <a:rPr lang="en-US" b="1" dirty="0" smtClean="0">
                <a:solidFill>
                  <a:schemeClr val="bg2">
                    <a:lumMod val="75000"/>
                  </a:schemeClr>
                </a:solidFill>
              </a:rPr>
              <a:t> / Typography for Application</a:t>
            </a:r>
            <a:endParaRPr lang="en-US" b="1" dirty="0">
              <a:solidFill>
                <a:schemeClr val="bg2">
                  <a:lumMod val="75000"/>
                </a:schemeClr>
              </a:solidFill>
            </a:endParaRPr>
          </a:p>
        </p:txBody>
      </p:sp>
      <p:pic>
        <p:nvPicPr>
          <p:cNvPr id="11266" name="Picture 2" descr="E:\file aa\image tipografia\sillon-tipografia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600200"/>
            <a:ext cx="2738438" cy="5257800"/>
          </a:xfrm>
          <a:prstGeom prst="rect">
            <a:avLst/>
          </a:prstGeom>
          <a:noFill/>
        </p:spPr>
      </p:pic>
      <p:pic>
        <p:nvPicPr>
          <p:cNvPr id="11267" name="Picture 3" descr="E:\file aa\image tipografia\santini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743200" y="1600200"/>
            <a:ext cx="3434050" cy="5257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0" y="0"/>
            <a:ext cx="8763000" cy="16002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8763000" y="0"/>
            <a:ext cx="381000" cy="54864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763000" y="5486400"/>
            <a:ext cx="381000" cy="1394012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533400" y="381000"/>
            <a:ext cx="7772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err="1" smtClean="0">
                <a:solidFill>
                  <a:schemeClr val="bg1"/>
                </a:solidFill>
              </a:rPr>
              <a:t>Aplikasi</a:t>
            </a:r>
            <a:r>
              <a:rPr lang="en-US" sz="4800" dirty="0" smtClean="0">
                <a:solidFill>
                  <a:schemeClr val="bg1"/>
                </a:solidFill>
              </a:rPr>
              <a:t> </a:t>
            </a:r>
            <a:r>
              <a:rPr lang="en-US" sz="4800" dirty="0" err="1" smtClean="0">
                <a:solidFill>
                  <a:schemeClr val="bg1"/>
                </a:solidFill>
              </a:rPr>
              <a:t>lainnya</a:t>
            </a:r>
            <a:r>
              <a:rPr lang="en-US" sz="4800" dirty="0" smtClean="0">
                <a:solidFill>
                  <a:schemeClr val="bg1"/>
                </a:solidFill>
              </a:rPr>
              <a:t>:</a:t>
            </a:r>
            <a:endParaRPr lang="en-US" sz="4800" dirty="0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 rot="16200000">
            <a:off x="6725004" y="3064367"/>
            <a:ext cx="44686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 smtClean="0">
                <a:solidFill>
                  <a:schemeClr val="bg2">
                    <a:lumMod val="75000"/>
                  </a:schemeClr>
                </a:solidFill>
              </a:rPr>
              <a:t>Tipografi</a:t>
            </a:r>
            <a:r>
              <a:rPr lang="en-US" b="1" dirty="0" smtClean="0">
                <a:solidFill>
                  <a:schemeClr val="bg2">
                    <a:lumMod val="75000"/>
                  </a:schemeClr>
                </a:solidFill>
              </a:rPr>
              <a:t> </a:t>
            </a:r>
            <a:r>
              <a:rPr lang="en-US" b="1" dirty="0" err="1" smtClean="0">
                <a:solidFill>
                  <a:schemeClr val="bg2">
                    <a:lumMod val="75000"/>
                  </a:schemeClr>
                </a:solidFill>
              </a:rPr>
              <a:t>Lanjut</a:t>
            </a:r>
            <a:r>
              <a:rPr lang="en-US" b="1" dirty="0" smtClean="0">
                <a:solidFill>
                  <a:schemeClr val="bg2">
                    <a:lumMod val="75000"/>
                  </a:schemeClr>
                </a:solidFill>
              </a:rPr>
              <a:t> / Typography for Application</a:t>
            </a:r>
            <a:endParaRPr lang="en-US" b="1" dirty="0">
              <a:solidFill>
                <a:schemeClr val="bg2">
                  <a:lumMod val="75000"/>
                </a:schemeClr>
              </a:solidFill>
            </a:endParaRPr>
          </a:p>
        </p:txBody>
      </p:sp>
      <p:pic>
        <p:nvPicPr>
          <p:cNvPr id="12290" name="Picture 2" descr="E:\file aa\image tipografia\tumblr_kom3w2e1TF1qz6fxjo1_50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90600" y="1600200"/>
            <a:ext cx="6555860" cy="5257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0" y="0"/>
            <a:ext cx="8763000" cy="16002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8763000" y="0"/>
            <a:ext cx="381000" cy="54864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763000" y="5486400"/>
            <a:ext cx="381000" cy="1371600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533400" y="381000"/>
            <a:ext cx="7772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err="1" smtClean="0">
                <a:solidFill>
                  <a:schemeClr val="bg1"/>
                </a:solidFill>
              </a:rPr>
              <a:t>Aplikasi</a:t>
            </a:r>
            <a:r>
              <a:rPr lang="en-US" sz="4800" dirty="0" smtClean="0">
                <a:solidFill>
                  <a:schemeClr val="bg1"/>
                </a:solidFill>
              </a:rPr>
              <a:t> </a:t>
            </a:r>
            <a:r>
              <a:rPr lang="en-US" sz="4800" dirty="0" err="1" smtClean="0">
                <a:solidFill>
                  <a:schemeClr val="bg1"/>
                </a:solidFill>
              </a:rPr>
              <a:t>lainnya</a:t>
            </a:r>
            <a:r>
              <a:rPr lang="en-US" sz="4800" dirty="0" smtClean="0">
                <a:solidFill>
                  <a:schemeClr val="bg1"/>
                </a:solidFill>
              </a:rPr>
              <a:t>:</a:t>
            </a:r>
            <a:endParaRPr lang="en-US" sz="4800" dirty="0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 rot="16200000">
            <a:off x="6725004" y="3064367"/>
            <a:ext cx="44686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 smtClean="0">
                <a:solidFill>
                  <a:schemeClr val="bg2">
                    <a:lumMod val="75000"/>
                  </a:schemeClr>
                </a:solidFill>
              </a:rPr>
              <a:t>Tipografi</a:t>
            </a:r>
            <a:r>
              <a:rPr lang="en-US" b="1" dirty="0" smtClean="0">
                <a:solidFill>
                  <a:schemeClr val="bg2">
                    <a:lumMod val="75000"/>
                  </a:schemeClr>
                </a:solidFill>
              </a:rPr>
              <a:t> </a:t>
            </a:r>
            <a:r>
              <a:rPr lang="en-US" b="1" dirty="0" err="1" smtClean="0">
                <a:solidFill>
                  <a:schemeClr val="bg2">
                    <a:lumMod val="75000"/>
                  </a:schemeClr>
                </a:solidFill>
              </a:rPr>
              <a:t>Lanjut</a:t>
            </a:r>
            <a:r>
              <a:rPr lang="en-US" b="1" dirty="0" smtClean="0">
                <a:solidFill>
                  <a:schemeClr val="bg2">
                    <a:lumMod val="75000"/>
                  </a:schemeClr>
                </a:solidFill>
              </a:rPr>
              <a:t> / Typography for Application</a:t>
            </a:r>
            <a:endParaRPr lang="en-US" b="1" dirty="0">
              <a:solidFill>
                <a:schemeClr val="bg2">
                  <a:lumMod val="75000"/>
                </a:schemeClr>
              </a:solidFill>
            </a:endParaRPr>
          </a:p>
        </p:txBody>
      </p:sp>
      <p:pic>
        <p:nvPicPr>
          <p:cNvPr id="13314" name="Picture 2" descr="E:\file aa\image tipografia\lisbon_typography_toilet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600200"/>
            <a:ext cx="3505200" cy="5257800"/>
          </a:xfrm>
          <a:prstGeom prst="rect">
            <a:avLst/>
          </a:prstGeom>
          <a:noFill/>
        </p:spPr>
      </p:pic>
      <p:pic>
        <p:nvPicPr>
          <p:cNvPr id="13316" name="Picture 4" descr="E:\file aa\image tipografia\anthropologiedisplay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05200" y="1600200"/>
            <a:ext cx="5295900" cy="5257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0" y="0"/>
            <a:ext cx="8763000" cy="16002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8763000" y="0"/>
            <a:ext cx="381000" cy="54864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763000" y="5486400"/>
            <a:ext cx="381000" cy="1371600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533400" y="381000"/>
            <a:ext cx="7772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err="1" smtClean="0">
                <a:solidFill>
                  <a:schemeClr val="bg1"/>
                </a:solidFill>
              </a:rPr>
              <a:t>Aplikasi</a:t>
            </a:r>
            <a:r>
              <a:rPr lang="en-US" sz="4800" dirty="0" smtClean="0">
                <a:solidFill>
                  <a:schemeClr val="bg1"/>
                </a:solidFill>
              </a:rPr>
              <a:t> </a:t>
            </a:r>
            <a:r>
              <a:rPr lang="en-US" sz="4800" dirty="0" err="1" smtClean="0">
                <a:solidFill>
                  <a:schemeClr val="bg1"/>
                </a:solidFill>
              </a:rPr>
              <a:t>lainnya</a:t>
            </a:r>
            <a:r>
              <a:rPr lang="en-US" sz="4800" dirty="0" smtClean="0">
                <a:solidFill>
                  <a:schemeClr val="bg1"/>
                </a:solidFill>
              </a:rPr>
              <a:t>:</a:t>
            </a:r>
            <a:endParaRPr lang="en-US" sz="4800" dirty="0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 rot="16200000">
            <a:off x="6725004" y="3064367"/>
            <a:ext cx="44686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 smtClean="0">
                <a:solidFill>
                  <a:schemeClr val="bg2">
                    <a:lumMod val="75000"/>
                  </a:schemeClr>
                </a:solidFill>
              </a:rPr>
              <a:t>Tipografi</a:t>
            </a:r>
            <a:r>
              <a:rPr lang="en-US" b="1" dirty="0" smtClean="0">
                <a:solidFill>
                  <a:schemeClr val="bg2">
                    <a:lumMod val="75000"/>
                  </a:schemeClr>
                </a:solidFill>
              </a:rPr>
              <a:t> </a:t>
            </a:r>
            <a:r>
              <a:rPr lang="en-US" b="1" dirty="0" err="1" smtClean="0">
                <a:solidFill>
                  <a:schemeClr val="bg2">
                    <a:lumMod val="75000"/>
                  </a:schemeClr>
                </a:solidFill>
              </a:rPr>
              <a:t>Lanjut</a:t>
            </a:r>
            <a:r>
              <a:rPr lang="en-US" b="1" dirty="0" smtClean="0">
                <a:solidFill>
                  <a:schemeClr val="bg2">
                    <a:lumMod val="75000"/>
                  </a:schemeClr>
                </a:solidFill>
              </a:rPr>
              <a:t> / Typography for Application</a:t>
            </a:r>
            <a:endParaRPr lang="en-US" b="1" dirty="0">
              <a:solidFill>
                <a:schemeClr val="bg2">
                  <a:lumMod val="75000"/>
                </a:schemeClr>
              </a:solidFill>
            </a:endParaRPr>
          </a:p>
        </p:txBody>
      </p:sp>
      <p:pic>
        <p:nvPicPr>
          <p:cNvPr id="14338" name="Picture 2" descr="E:\file aa\image tipografia\futura-typography-book-1-e127491686546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600200"/>
            <a:ext cx="4571999" cy="3236974"/>
          </a:xfrm>
          <a:prstGeom prst="rect">
            <a:avLst/>
          </a:prstGeom>
          <a:noFill/>
        </p:spPr>
      </p:pic>
      <p:pic>
        <p:nvPicPr>
          <p:cNvPr id="14339" name="Picture 3" descr="E:\file aa\image tipografia\details_in_typography_main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62400" y="1600200"/>
            <a:ext cx="4800600" cy="3200400"/>
          </a:xfrm>
          <a:prstGeom prst="rect">
            <a:avLst/>
          </a:prstGeom>
          <a:noFill/>
        </p:spPr>
      </p:pic>
      <p:sp>
        <p:nvSpPr>
          <p:cNvPr id="12" name="Rectangle 11"/>
          <p:cNvSpPr/>
          <p:nvPr/>
        </p:nvSpPr>
        <p:spPr>
          <a:xfrm>
            <a:off x="0" y="4809308"/>
            <a:ext cx="8763000" cy="2048691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0" y="0"/>
            <a:ext cx="8763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8763000" y="0"/>
            <a:ext cx="381000" cy="54864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763000" y="5486400"/>
            <a:ext cx="381000" cy="1394012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1752600" y="2209800"/>
            <a:ext cx="67818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8000" b="1" dirty="0" err="1" smtClean="0">
                <a:solidFill>
                  <a:srgbClr val="FFC000"/>
                </a:solidFill>
              </a:rPr>
              <a:t>Tipografi</a:t>
            </a:r>
            <a:r>
              <a:rPr lang="en-US" sz="5400" b="1" dirty="0" smtClean="0">
                <a:solidFill>
                  <a:schemeClr val="bg1"/>
                </a:solidFill>
              </a:rPr>
              <a:t> </a:t>
            </a:r>
            <a:r>
              <a:rPr lang="en-US" sz="4000" b="1" dirty="0" err="1" smtClean="0">
                <a:solidFill>
                  <a:schemeClr val="bg1"/>
                </a:solidFill>
              </a:rPr>
              <a:t>adalah</a:t>
            </a:r>
            <a:r>
              <a:rPr lang="en-US" sz="4000" b="1" dirty="0" smtClean="0">
                <a:solidFill>
                  <a:schemeClr val="bg1"/>
                </a:solidFill>
              </a:rPr>
              <a:t> </a:t>
            </a:r>
            <a:r>
              <a:rPr lang="en-US" sz="4000" b="1" dirty="0" err="1" smtClean="0">
                <a:solidFill>
                  <a:schemeClr val="bg1"/>
                </a:solidFill>
              </a:rPr>
              <a:t>bagian</a:t>
            </a:r>
            <a:r>
              <a:rPr lang="en-US" sz="4000" b="1" dirty="0" smtClean="0">
                <a:solidFill>
                  <a:schemeClr val="bg1"/>
                </a:solidFill>
              </a:rPr>
              <a:t> </a:t>
            </a:r>
            <a:r>
              <a:rPr lang="en-US" sz="4000" b="1" dirty="0" err="1" smtClean="0">
                <a:solidFill>
                  <a:schemeClr val="bg1"/>
                </a:solidFill>
              </a:rPr>
              <a:t>dari</a:t>
            </a:r>
            <a:r>
              <a:rPr lang="en-US" sz="4000" b="1" dirty="0" smtClean="0">
                <a:solidFill>
                  <a:schemeClr val="bg1"/>
                </a:solidFill>
              </a:rPr>
              <a:t> </a:t>
            </a:r>
            <a:r>
              <a:rPr lang="en-US" sz="4000" b="1" dirty="0" err="1" smtClean="0">
                <a:solidFill>
                  <a:schemeClr val="bg1"/>
                </a:solidFill>
              </a:rPr>
              <a:t>unsur</a:t>
            </a:r>
            <a:r>
              <a:rPr lang="en-US" sz="4000" b="1" dirty="0" smtClean="0">
                <a:solidFill>
                  <a:schemeClr val="bg1"/>
                </a:solidFill>
              </a:rPr>
              <a:t> media </a:t>
            </a:r>
            <a:r>
              <a:rPr lang="en-US" sz="4000" b="1" dirty="0" err="1" smtClean="0">
                <a:solidFill>
                  <a:schemeClr val="bg1"/>
                </a:solidFill>
              </a:rPr>
              <a:t>komunikasi</a:t>
            </a:r>
            <a:endParaRPr lang="en-US" sz="5400" dirty="0" smtClean="0">
              <a:solidFill>
                <a:schemeClr val="bg1"/>
              </a:solidFill>
              <a:latin typeface="Charlemagne Std" pitchFamily="50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 rot="16200000">
            <a:off x="6725004" y="3064367"/>
            <a:ext cx="44686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 smtClean="0">
                <a:solidFill>
                  <a:schemeClr val="bg2">
                    <a:lumMod val="75000"/>
                  </a:schemeClr>
                </a:solidFill>
              </a:rPr>
              <a:t>Tipografi</a:t>
            </a:r>
            <a:r>
              <a:rPr lang="en-US" b="1" dirty="0" smtClean="0">
                <a:solidFill>
                  <a:schemeClr val="bg2">
                    <a:lumMod val="75000"/>
                  </a:schemeClr>
                </a:solidFill>
              </a:rPr>
              <a:t> </a:t>
            </a:r>
            <a:r>
              <a:rPr lang="en-US" b="1" dirty="0" err="1" smtClean="0">
                <a:solidFill>
                  <a:schemeClr val="bg2">
                    <a:lumMod val="75000"/>
                  </a:schemeClr>
                </a:solidFill>
              </a:rPr>
              <a:t>Lanjut</a:t>
            </a:r>
            <a:r>
              <a:rPr lang="en-US" b="1" dirty="0" smtClean="0">
                <a:solidFill>
                  <a:schemeClr val="bg2">
                    <a:lumMod val="75000"/>
                  </a:schemeClr>
                </a:solidFill>
              </a:rPr>
              <a:t> / Typography for Application</a:t>
            </a:r>
            <a:endParaRPr lang="en-US" b="1" dirty="0">
              <a:solidFill>
                <a:schemeClr val="bg2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533400" y="152400"/>
            <a:ext cx="7772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Anatomi</a:t>
            </a:r>
            <a:r>
              <a:rPr lang="en-US" sz="28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tipografi</a:t>
            </a:r>
            <a:endParaRPr lang="en-US" sz="28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2" name="Picture 1" descr="anatomy_of_typography_by_yordanh-d2w81pt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09328"/>
            <a:ext cx="9144000" cy="572008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7" name="Picture 16" descr="elemen-template-dkv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680210"/>
          </a:xfrm>
          <a:prstGeom prst="rect">
            <a:avLst/>
          </a:prstGeom>
        </p:spPr>
      </p:pic>
      <p:pic>
        <p:nvPicPr>
          <p:cNvPr id="18" name="Picture 17" descr="elemen-template-prodi-bawah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49290"/>
            <a:ext cx="9144000" cy="110871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0" y="791210"/>
            <a:ext cx="6787444" cy="45719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2356556" y="6426341"/>
            <a:ext cx="6787444" cy="45719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838200" y="2438400"/>
            <a:ext cx="7366382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r-TR" sz="3200" dirty="0">
                <a:solidFill>
                  <a:srgbClr val="FFFFFF"/>
                </a:solidFill>
              </a:rPr>
              <a:t>Tipografi </a:t>
            </a:r>
            <a:r>
              <a:rPr lang="tr-TR" sz="3200" dirty="0" err="1">
                <a:solidFill>
                  <a:srgbClr val="FFFFFF"/>
                </a:solidFill>
              </a:rPr>
              <a:t>bisa</a:t>
            </a:r>
            <a:r>
              <a:rPr lang="tr-TR" sz="3200" dirty="0">
                <a:solidFill>
                  <a:srgbClr val="FFFFFF"/>
                </a:solidFill>
              </a:rPr>
              <a:t> </a:t>
            </a:r>
            <a:r>
              <a:rPr lang="tr-TR" sz="3200" dirty="0" err="1">
                <a:solidFill>
                  <a:srgbClr val="FFFFFF"/>
                </a:solidFill>
              </a:rPr>
              <a:t>juga</a:t>
            </a:r>
            <a:r>
              <a:rPr lang="tr-TR" sz="3200" dirty="0">
                <a:solidFill>
                  <a:srgbClr val="FFFFFF"/>
                </a:solidFill>
              </a:rPr>
              <a:t> </a:t>
            </a:r>
            <a:r>
              <a:rPr lang="tr-TR" sz="3200" dirty="0" err="1">
                <a:solidFill>
                  <a:srgbClr val="FFFFFF"/>
                </a:solidFill>
              </a:rPr>
              <a:t>dapat</a:t>
            </a:r>
            <a:r>
              <a:rPr lang="tr-TR" sz="3200" dirty="0">
                <a:solidFill>
                  <a:srgbClr val="FFFFFF"/>
                </a:solidFill>
              </a:rPr>
              <a:t> </a:t>
            </a:r>
            <a:r>
              <a:rPr lang="tr-TR" sz="3200" dirty="0" err="1">
                <a:solidFill>
                  <a:srgbClr val="FFFFFF"/>
                </a:solidFill>
              </a:rPr>
              <a:t>dikatakan</a:t>
            </a:r>
            <a:r>
              <a:rPr lang="tr-TR" sz="3200" dirty="0">
                <a:solidFill>
                  <a:srgbClr val="FFFFFF"/>
                </a:solidFill>
              </a:rPr>
              <a:t> </a:t>
            </a:r>
            <a:r>
              <a:rPr lang="tr-TR" sz="3200" dirty="0" err="1">
                <a:solidFill>
                  <a:srgbClr val="FFFFFF"/>
                </a:solidFill>
              </a:rPr>
              <a:t>sebagai</a:t>
            </a:r>
            <a:r>
              <a:rPr lang="tr-TR" sz="3200" dirty="0">
                <a:solidFill>
                  <a:srgbClr val="FFFFFF"/>
                </a:solidFill>
              </a:rPr>
              <a:t> </a:t>
            </a:r>
            <a:endParaRPr lang="tr-TR" sz="3200" dirty="0" smtClean="0">
              <a:solidFill>
                <a:srgbClr val="FFFFFF"/>
              </a:solidFill>
            </a:endParaRPr>
          </a:p>
          <a:p>
            <a:pPr algn="ctr"/>
            <a:r>
              <a:rPr lang="tr-TR" sz="3200" i="1" dirty="0" smtClean="0">
                <a:solidFill>
                  <a:srgbClr val="FFFFFF"/>
                </a:solidFill>
              </a:rPr>
              <a:t>“</a:t>
            </a:r>
            <a:r>
              <a:rPr lang="tr-TR" sz="3200" i="1" dirty="0" err="1">
                <a:solidFill>
                  <a:srgbClr val="FFFFFF"/>
                </a:solidFill>
              </a:rPr>
              <a:t>visual</a:t>
            </a:r>
            <a:r>
              <a:rPr lang="tr-TR" sz="3200" i="1" dirty="0">
                <a:solidFill>
                  <a:srgbClr val="FFFFFF"/>
                </a:solidFill>
              </a:rPr>
              <a:t> </a:t>
            </a:r>
            <a:r>
              <a:rPr lang="tr-TR" sz="3200" i="1" dirty="0" err="1">
                <a:solidFill>
                  <a:srgbClr val="FFFFFF"/>
                </a:solidFill>
              </a:rPr>
              <a:t>language</a:t>
            </a:r>
            <a:r>
              <a:rPr lang="tr-TR" sz="3200" i="1" dirty="0">
                <a:solidFill>
                  <a:srgbClr val="FFFFFF"/>
                </a:solidFill>
              </a:rPr>
              <a:t>”</a:t>
            </a:r>
            <a:r>
              <a:rPr lang="tr-TR" sz="3200" dirty="0">
                <a:solidFill>
                  <a:srgbClr val="FFFFFF"/>
                </a:solidFill>
              </a:rPr>
              <a:t> </a:t>
            </a:r>
            <a:r>
              <a:rPr lang="tr-TR" sz="3200" dirty="0" err="1">
                <a:solidFill>
                  <a:srgbClr val="FFFFFF"/>
                </a:solidFill>
              </a:rPr>
              <a:t>atau</a:t>
            </a:r>
            <a:r>
              <a:rPr lang="tr-TR" sz="3200" dirty="0">
                <a:solidFill>
                  <a:srgbClr val="FFFFFF"/>
                </a:solidFill>
              </a:rPr>
              <a:t> </a:t>
            </a:r>
            <a:r>
              <a:rPr lang="tr-TR" sz="3200" dirty="0" err="1">
                <a:solidFill>
                  <a:srgbClr val="FFFFFF"/>
                </a:solidFill>
              </a:rPr>
              <a:t>dapat</a:t>
            </a:r>
            <a:r>
              <a:rPr lang="tr-TR" sz="3200" dirty="0">
                <a:solidFill>
                  <a:srgbClr val="FFFFFF"/>
                </a:solidFill>
              </a:rPr>
              <a:t> </a:t>
            </a:r>
            <a:r>
              <a:rPr lang="tr-TR" sz="3200" dirty="0" err="1" smtClean="0">
                <a:solidFill>
                  <a:srgbClr val="FFFFFF"/>
                </a:solidFill>
              </a:rPr>
              <a:t>berarti</a:t>
            </a:r>
            <a:r>
              <a:rPr lang="tr-TR" sz="3200" dirty="0" smtClean="0">
                <a:solidFill>
                  <a:srgbClr val="FFFFFF"/>
                </a:solidFill>
              </a:rPr>
              <a:t>“</a:t>
            </a:r>
          </a:p>
          <a:p>
            <a:pPr algn="ctr"/>
            <a:r>
              <a:rPr lang="tr-TR" sz="3200" dirty="0" err="1" smtClean="0">
                <a:solidFill>
                  <a:srgbClr val="FFFFFF"/>
                </a:solidFill>
              </a:rPr>
              <a:t>Bahasa</a:t>
            </a:r>
            <a:r>
              <a:rPr lang="tr-TR" sz="3200" dirty="0" smtClean="0">
                <a:solidFill>
                  <a:srgbClr val="FFFFFF"/>
                </a:solidFill>
              </a:rPr>
              <a:t> </a:t>
            </a:r>
            <a:r>
              <a:rPr lang="tr-TR" sz="3200" dirty="0" err="1">
                <a:solidFill>
                  <a:srgbClr val="FFFFFF"/>
                </a:solidFill>
              </a:rPr>
              <a:t>yang</a:t>
            </a:r>
            <a:r>
              <a:rPr lang="tr-TR" sz="3200" dirty="0">
                <a:solidFill>
                  <a:srgbClr val="FFFFFF"/>
                </a:solidFill>
              </a:rPr>
              <a:t> </a:t>
            </a:r>
            <a:r>
              <a:rPr lang="tr-TR" sz="3200" dirty="0" err="1">
                <a:solidFill>
                  <a:srgbClr val="FFFFFF"/>
                </a:solidFill>
              </a:rPr>
              <a:t>dapat</a:t>
            </a:r>
            <a:r>
              <a:rPr lang="tr-TR" sz="3200" dirty="0">
                <a:solidFill>
                  <a:srgbClr val="FFFFFF"/>
                </a:solidFill>
              </a:rPr>
              <a:t> </a:t>
            </a:r>
            <a:r>
              <a:rPr lang="tr-TR" sz="3200" dirty="0" err="1">
                <a:solidFill>
                  <a:srgbClr val="FFFFFF"/>
                </a:solidFill>
              </a:rPr>
              <a:t>dilihat</a:t>
            </a:r>
            <a:r>
              <a:rPr lang="tr-TR" sz="3200" dirty="0">
                <a:solidFill>
                  <a:srgbClr val="FFFFFF"/>
                </a:solidFill>
              </a:rPr>
              <a:t>”.</a:t>
            </a:r>
            <a:endParaRPr lang="en-US" sz="32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06665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7" name="Picture 16" descr="elemen-template-dkv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680210"/>
          </a:xfrm>
          <a:prstGeom prst="rect">
            <a:avLst/>
          </a:prstGeom>
        </p:spPr>
      </p:pic>
      <p:pic>
        <p:nvPicPr>
          <p:cNvPr id="18" name="Picture 17" descr="elemen-template-prodi-bawah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49290"/>
            <a:ext cx="9144000" cy="110871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0" y="791210"/>
            <a:ext cx="6787444" cy="45719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2356556" y="6426341"/>
            <a:ext cx="6787444" cy="45719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262993" y="1981200"/>
            <a:ext cx="8644013" cy="3046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r-TR" sz="2400" i="1" dirty="0">
                <a:solidFill>
                  <a:srgbClr val="FFFF00"/>
                </a:solidFill>
              </a:rPr>
              <a:t>"</a:t>
            </a:r>
            <a:r>
              <a:rPr lang="tr-TR" sz="2400" i="1" dirty="0" err="1">
                <a:solidFill>
                  <a:srgbClr val="FFFF00"/>
                </a:solidFill>
              </a:rPr>
              <a:t>Typography</a:t>
            </a:r>
            <a:r>
              <a:rPr lang="tr-TR" sz="2400" i="1" dirty="0">
                <a:solidFill>
                  <a:srgbClr val="FFFF00"/>
                </a:solidFill>
              </a:rPr>
              <a:t>"</a:t>
            </a:r>
            <a:r>
              <a:rPr lang="tr-TR" sz="2400" dirty="0">
                <a:solidFill>
                  <a:srgbClr val="FFFF00"/>
                </a:solidFill>
              </a:rPr>
              <a:t> </a:t>
            </a:r>
            <a:endParaRPr lang="tr-TR" sz="2400" dirty="0" smtClean="0">
              <a:solidFill>
                <a:srgbClr val="FFFF00"/>
              </a:solidFill>
            </a:endParaRPr>
          </a:p>
          <a:p>
            <a:pPr algn="ctr"/>
            <a:endParaRPr lang="tr-TR" sz="2400" dirty="0" smtClean="0">
              <a:solidFill>
                <a:srgbClr val="FFFFFF"/>
              </a:solidFill>
            </a:endParaRPr>
          </a:p>
          <a:p>
            <a:pPr algn="ctr"/>
            <a:r>
              <a:rPr lang="tr-TR" sz="2400" dirty="0" smtClean="0">
                <a:solidFill>
                  <a:srgbClr val="FFFFFF"/>
                </a:solidFill>
              </a:rPr>
              <a:t>(</a:t>
            </a:r>
            <a:r>
              <a:rPr lang="tr-TR" sz="2400" dirty="0">
                <a:solidFill>
                  <a:srgbClr val="FFFFFF"/>
                </a:solidFill>
              </a:rPr>
              <a:t>Tipografi) </a:t>
            </a:r>
            <a:r>
              <a:rPr lang="tr-TR" sz="2400" dirty="0" err="1">
                <a:solidFill>
                  <a:srgbClr val="FFFFFF"/>
                </a:solidFill>
              </a:rPr>
              <a:t>merupakan</a:t>
            </a:r>
            <a:r>
              <a:rPr lang="tr-TR" sz="2400" dirty="0">
                <a:solidFill>
                  <a:srgbClr val="FFFFFF"/>
                </a:solidFill>
              </a:rPr>
              <a:t> </a:t>
            </a:r>
            <a:r>
              <a:rPr lang="tr-TR" sz="2400" dirty="0" err="1">
                <a:solidFill>
                  <a:srgbClr val="FFFFFF"/>
                </a:solidFill>
              </a:rPr>
              <a:t>suatu</a:t>
            </a:r>
            <a:r>
              <a:rPr lang="tr-TR" sz="2400" dirty="0">
                <a:solidFill>
                  <a:srgbClr val="FFFFFF"/>
                </a:solidFill>
              </a:rPr>
              <a:t> </a:t>
            </a:r>
            <a:r>
              <a:rPr lang="tr-TR" sz="2400" dirty="0" err="1">
                <a:solidFill>
                  <a:srgbClr val="FFFFFF"/>
                </a:solidFill>
              </a:rPr>
              <a:t>ilmu</a:t>
            </a:r>
            <a:r>
              <a:rPr lang="tr-TR" sz="2400" dirty="0">
                <a:solidFill>
                  <a:srgbClr val="FFFFFF"/>
                </a:solidFill>
              </a:rPr>
              <a:t> </a:t>
            </a:r>
            <a:r>
              <a:rPr lang="tr-TR" sz="2400" dirty="0" err="1" smtClean="0">
                <a:solidFill>
                  <a:srgbClr val="FFFFFF"/>
                </a:solidFill>
              </a:rPr>
              <a:t>dalam</a:t>
            </a:r>
            <a:r>
              <a:rPr lang="tr-TR" sz="2400" dirty="0" smtClean="0">
                <a:solidFill>
                  <a:srgbClr val="FFFFFF"/>
                </a:solidFill>
              </a:rPr>
              <a:t> </a:t>
            </a:r>
            <a:r>
              <a:rPr lang="tr-TR" sz="2400" dirty="0" err="1">
                <a:solidFill>
                  <a:srgbClr val="FFFF00"/>
                </a:solidFill>
              </a:rPr>
              <a:t>memilih</a:t>
            </a:r>
            <a:r>
              <a:rPr lang="tr-TR" sz="2400" dirty="0">
                <a:solidFill>
                  <a:srgbClr val="FFFF00"/>
                </a:solidFill>
              </a:rPr>
              <a:t> </a:t>
            </a:r>
            <a:endParaRPr lang="tr-TR" sz="2400" dirty="0" smtClean="0">
              <a:solidFill>
                <a:srgbClr val="FFFF00"/>
              </a:solidFill>
            </a:endParaRPr>
          </a:p>
          <a:p>
            <a:pPr algn="ctr"/>
            <a:r>
              <a:rPr lang="tr-TR" sz="2400" dirty="0" smtClean="0">
                <a:solidFill>
                  <a:srgbClr val="FFFF00"/>
                </a:solidFill>
              </a:rPr>
              <a:t>dan </a:t>
            </a:r>
            <a:r>
              <a:rPr lang="tr-TR" sz="2400" dirty="0" err="1">
                <a:solidFill>
                  <a:srgbClr val="FFFF00"/>
                </a:solidFill>
              </a:rPr>
              <a:t>menata</a:t>
            </a:r>
            <a:r>
              <a:rPr lang="tr-TR" sz="2400" dirty="0">
                <a:solidFill>
                  <a:srgbClr val="FFFF00"/>
                </a:solidFill>
              </a:rPr>
              <a:t> </a:t>
            </a:r>
            <a:r>
              <a:rPr lang="tr-TR" sz="2400" dirty="0" err="1" smtClean="0">
                <a:solidFill>
                  <a:srgbClr val="FFFF00"/>
                </a:solidFill>
              </a:rPr>
              <a:t>huruf</a:t>
            </a:r>
            <a:r>
              <a:rPr lang="tr-TR" sz="2400" dirty="0">
                <a:solidFill>
                  <a:srgbClr val="FFFF00"/>
                </a:solidFill>
              </a:rPr>
              <a:t> </a:t>
            </a:r>
            <a:r>
              <a:rPr lang="tr-TR" sz="2400" dirty="0" err="1" smtClean="0">
                <a:solidFill>
                  <a:srgbClr val="FFFFFF"/>
                </a:solidFill>
              </a:rPr>
              <a:t>dengan</a:t>
            </a:r>
            <a:r>
              <a:rPr lang="tr-TR" sz="2400" dirty="0" smtClean="0">
                <a:solidFill>
                  <a:srgbClr val="FFFFFF"/>
                </a:solidFill>
              </a:rPr>
              <a:t> </a:t>
            </a:r>
            <a:r>
              <a:rPr lang="tr-TR" sz="2400" dirty="0" err="1">
                <a:solidFill>
                  <a:srgbClr val="FFFFFF"/>
                </a:solidFill>
              </a:rPr>
              <a:t>pengaturan</a:t>
            </a:r>
            <a:r>
              <a:rPr lang="tr-TR" sz="2400" dirty="0">
                <a:solidFill>
                  <a:srgbClr val="FFFFFF"/>
                </a:solidFill>
              </a:rPr>
              <a:t> </a:t>
            </a:r>
            <a:r>
              <a:rPr lang="tr-TR" sz="2400" dirty="0" err="1">
                <a:solidFill>
                  <a:srgbClr val="FFFFFF"/>
                </a:solidFill>
              </a:rPr>
              <a:t>penyebarannya</a:t>
            </a:r>
            <a:r>
              <a:rPr lang="tr-TR" sz="2400" dirty="0">
                <a:solidFill>
                  <a:srgbClr val="FFFFFF"/>
                </a:solidFill>
              </a:rPr>
              <a:t> </a:t>
            </a:r>
            <a:endParaRPr lang="tr-TR" sz="2400" dirty="0" smtClean="0">
              <a:solidFill>
                <a:srgbClr val="FFFFFF"/>
              </a:solidFill>
            </a:endParaRPr>
          </a:p>
          <a:p>
            <a:pPr algn="ctr"/>
            <a:r>
              <a:rPr lang="tr-TR" sz="2400" dirty="0" err="1" smtClean="0">
                <a:solidFill>
                  <a:srgbClr val="FFFF00"/>
                </a:solidFill>
              </a:rPr>
              <a:t>pada</a:t>
            </a:r>
            <a:r>
              <a:rPr lang="tr-TR" sz="2400" dirty="0" smtClean="0">
                <a:solidFill>
                  <a:srgbClr val="FFFF00"/>
                </a:solidFill>
              </a:rPr>
              <a:t> </a:t>
            </a:r>
            <a:r>
              <a:rPr lang="tr-TR" sz="2400" dirty="0" err="1">
                <a:solidFill>
                  <a:srgbClr val="FFFF00"/>
                </a:solidFill>
              </a:rPr>
              <a:t>ruang-ruang</a:t>
            </a:r>
            <a:r>
              <a:rPr lang="tr-TR" sz="2400" dirty="0">
                <a:solidFill>
                  <a:srgbClr val="FFFF00"/>
                </a:solidFill>
              </a:rPr>
              <a:t> </a:t>
            </a:r>
            <a:r>
              <a:rPr lang="tr-TR" sz="2400" dirty="0" err="1">
                <a:solidFill>
                  <a:srgbClr val="FFFFFF"/>
                </a:solidFill>
              </a:rPr>
              <a:t>yang</a:t>
            </a:r>
            <a:r>
              <a:rPr lang="tr-TR" sz="2400" dirty="0">
                <a:solidFill>
                  <a:srgbClr val="FFFFFF"/>
                </a:solidFill>
              </a:rPr>
              <a:t> </a:t>
            </a:r>
            <a:r>
              <a:rPr lang="tr-TR" sz="2400" dirty="0" err="1">
                <a:solidFill>
                  <a:srgbClr val="FFFFFF"/>
                </a:solidFill>
              </a:rPr>
              <a:t>tersedia</a:t>
            </a:r>
            <a:r>
              <a:rPr lang="tr-TR" sz="2400" dirty="0" err="1" smtClean="0">
                <a:solidFill>
                  <a:srgbClr val="FFFFFF"/>
                </a:solidFill>
              </a:rPr>
              <a:t>,untuk</a:t>
            </a:r>
            <a:r>
              <a:rPr lang="tr-TR" sz="2400" dirty="0" smtClean="0">
                <a:solidFill>
                  <a:srgbClr val="FFFFFF"/>
                </a:solidFill>
              </a:rPr>
              <a:t> </a:t>
            </a:r>
            <a:r>
              <a:rPr lang="tr-TR" sz="2400" dirty="0" err="1">
                <a:solidFill>
                  <a:srgbClr val="FFFF00"/>
                </a:solidFill>
              </a:rPr>
              <a:t>menciptakan</a:t>
            </a:r>
            <a:r>
              <a:rPr lang="tr-TR" sz="2400" dirty="0">
                <a:solidFill>
                  <a:srgbClr val="FFFF00"/>
                </a:solidFill>
              </a:rPr>
              <a:t> </a:t>
            </a:r>
            <a:r>
              <a:rPr lang="tr-TR" sz="2400" dirty="0" err="1">
                <a:solidFill>
                  <a:srgbClr val="FFFF00"/>
                </a:solidFill>
              </a:rPr>
              <a:t>kesan</a:t>
            </a:r>
            <a:r>
              <a:rPr lang="tr-TR" sz="2400" dirty="0">
                <a:solidFill>
                  <a:srgbClr val="FFFF00"/>
                </a:solidFill>
              </a:rPr>
              <a:t> </a:t>
            </a:r>
            <a:r>
              <a:rPr lang="tr-TR" sz="2400" dirty="0" err="1">
                <a:solidFill>
                  <a:srgbClr val="FFFF00"/>
                </a:solidFill>
              </a:rPr>
              <a:t>tertentu</a:t>
            </a:r>
            <a:r>
              <a:rPr lang="tr-TR" sz="2400" dirty="0">
                <a:solidFill>
                  <a:srgbClr val="FFFFFF"/>
                </a:solidFill>
              </a:rPr>
              <a:t>, </a:t>
            </a:r>
            <a:endParaRPr lang="tr-TR" sz="2400" dirty="0" smtClean="0">
              <a:solidFill>
                <a:srgbClr val="FFFFFF"/>
              </a:solidFill>
            </a:endParaRPr>
          </a:p>
          <a:p>
            <a:pPr algn="ctr"/>
            <a:r>
              <a:rPr lang="tr-TR" sz="2400" dirty="0" err="1" smtClean="0">
                <a:solidFill>
                  <a:srgbClr val="FFFFFF"/>
                </a:solidFill>
              </a:rPr>
              <a:t>sehingga</a:t>
            </a:r>
            <a:r>
              <a:rPr lang="tr-TR" sz="2400" dirty="0" smtClean="0">
                <a:solidFill>
                  <a:srgbClr val="FFFFFF"/>
                </a:solidFill>
              </a:rPr>
              <a:t> </a:t>
            </a:r>
            <a:r>
              <a:rPr lang="tr-TR" sz="2400" dirty="0" err="1">
                <a:solidFill>
                  <a:srgbClr val="FFFFFF"/>
                </a:solidFill>
              </a:rPr>
              <a:t>dapat</a:t>
            </a:r>
            <a:r>
              <a:rPr lang="tr-TR" sz="2400" dirty="0">
                <a:solidFill>
                  <a:srgbClr val="FFFFFF"/>
                </a:solidFill>
              </a:rPr>
              <a:t> </a:t>
            </a:r>
            <a:r>
              <a:rPr lang="tr-TR" sz="2400" dirty="0" err="1">
                <a:solidFill>
                  <a:srgbClr val="FFFFFF"/>
                </a:solidFill>
              </a:rPr>
              <a:t>menolong</a:t>
            </a:r>
            <a:r>
              <a:rPr lang="tr-TR" sz="2400" dirty="0">
                <a:solidFill>
                  <a:srgbClr val="FFFFFF"/>
                </a:solidFill>
              </a:rPr>
              <a:t> </a:t>
            </a:r>
            <a:r>
              <a:rPr lang="tr-TR" sz="2400" dirty="0" err="1">
                <a:solidFill>
                  <a:srgbClr val="FFFFFF"/>
                </a:solidFill>
              </a:rPr>
              <a:t>pembaca</a:t>
            </a:r>
            <a:r>
              <a:rPr lang="tr-TR" sz="2400" dirty="0">
                <a:solidFill>
                  <a:srgbClr val="FFFFFF"/>
                </a:solidFill>
              </a:rPr>
              <a:t> </a:t>
            </a:r>
            <a:endParaRPr lang="tr-TR" sz="2400" dirty="0" smtClean="0">
              <a:solidFill>
                <a:srgbClr val="FFFFFF"/>
              </a:solidFill>
            </a:endParaRPr>
          </a:p>
          <a:p>
            <a:pPr algn="ctr"/>
            <a:r>
              <a:rPr lang="tr-TR" sz="2400" dirty="0" err="1" smtClean="0">
                <a:solidFill>
                  <a:srgbClr val="FFFFFF"/>
                </a:solidFill>
              </a:rPr>
              <a:t>untuk</a:t>
            </a:r>
            <a:r>
              <a:rPr lang="tr-TR" sz="2400" dirty="0" smtClean="0">
                <a:solidFill>
                  <a:srgbClr val="FFFFFF"/>
                </a:solidFill>
              </a:rPr>
              <a:t> </a:t>
            </a:r>
            <a:r>
              <a:rPr lang="tr-TR" sz="2400" dirty="0" err="1">
                <a:solidFill>
                  <a:srgbClr val="FFFFFF"/>
                </a:solidFill>
              </a:rPr>
              <a:t>mendapatkan</a:t>
            </a:r>
            <a:r>
              <a:rPr lang="tr-TR" sz="2400" dirty="0">
                <a:solidFill>
                  <a:srgbClr val="FFFFFF"/>
                </a:solidFill>
              </a:rPr>
              <a:t> </a:t>
            </a:r>
            <a:r>
              <a:rPr lang="tr-TR" sz="2400" dirty="0" err="1">
                <a:solidFill>
                  <a:srgbClr val="FFFFFF"/>
                </a:solidFill>
              </a:rPr>
              <a:t>kenyamanan</a:t>
            </a:r>
            <a:r>
              <a:rPr lang="tr-TR" sz="2400" dirty="0">
                <a:solidFill>
                  <a:srgbClr val="FFFFFF"/>
                </a:solidFill>
              </a:rPr>
              <a:t> </a:t>
            </a:r>
            <a:endParaRPr lang="tr-TR" sz="2400" dirty="0" smtClean="0">
              <a:solidFill>
                <a:srgbClr val="FFFFFF"/>
              </a:solidFill>
            </a:endParaRPr>
          </a:p>
          <a:p>
            <a:pPr algn="ctr"/>
            <a:r>
              <a:rPr lang="tr-TR" sz="2400" dirty="0" smtClean="0">
                <a:solidFill>
                  <a:srgbClr val="FFFFFF"/>
                </a:solidFill>
              </a:rPr>
              <a:t>membaca </a:t>
            </a:r>
            <a:r>
              <a:rPr lang="tr-TR" sz="2400" dirty="0" err="1">
                <a:solidFill>
                  <a:srgbClr val="FFFFFF"/>
                </a:solidFill>
              </a:rPr>
              <a:t>semaksimal</a:t>
            </a:r>
            <a:r>
              <a:rPr lang="tr-TR" sz="2400" dirty="0">
                <a:solidFill>
                  <a:srgbClr val="FFFFFF"/>
                </a:solidFill>
              </a:rPr>
              <a:t> </a:t>
            </a:r>
            <a:r>
              <a:rPr lang="tr-TR" sz="2400" dirty="0" err="1">
                <a:solidFill>
                  <a:srgbClr val="FFFFFF"/>
                </a:solidFill>
              </a:rPr>
              <a:t>mungkin</a:t>
            </a:r>
            <a:r>
              <a:rPr lang="tr-TR" sz="2400" dirty="0">
                <a:solidFill>
                  <a:srgbClr val="FFFFFF"/>
                </a:solidFill>
              </a:rPr>
              <a:t>.</a:t>
            </a:r>
            <a:endParaRPr lang="en-US" sz="24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30677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7" name="Picture 16" descr="elemen-template-dkv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680210"/>
          </a:xfrm>
          <a:prstGeom prst="rect">
            <a:avLst/>
          </a:prstGeom>
        </p:spPr>
      </p:pic>
      <p:pic>
        <p:nvPicPr>
          <p:cNvPr id="18" name="Picture 17" descr="elemen-template-prodi-bawah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49290"/>
            <a:ext cx="9144000" cy="110871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0" y="791210"/>
            <a:ext cx="6787444" cy="45719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2356556" y="6426341"/>
            <a:ext cx="6787444" cy="45719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2100444" y="1752600"/>
            <a:ext cx="5044971" cy="424731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5400" b="1" dirty="0" smtClean="0">
                <a:solidFill>
                  <a:schemeClr val="bg1"/>
                </a:solidFill>
                <a:latin typeface="Alpaca Scarlett Demo"/>
                <a:cs typeface="Alpaca Scarlett Demo"/>
              </a:rPr>
              <a:t>TIPOGRAFI</a:t>
            </a:r>
          </a:p>
          <a:p>
            <a:pPr algn="ctr"/>
            <a:r>
              <a:rPr lang="en-US" sz="5400" b="1" dirty="0" smtClean="0">
                <a:solidFill>
                  <a:schemeClr val="bg1"/>
                </a:solidFill>
                <a:latin typeface="Alpaca Scarlett Demo"/>
                <a:cs typeface="Alpaca Scarlett Demo"/>
              </a:rPr>
              <a:t>TYPEFACE</a:t>
            </a:r>
          </a:p>
          <a:p>
            <a:pPr algn="ctr"/>
            <a:r>
              <a:rPr lang="en-US" sz="5400" b="1" dirty="0" smtClean="0">
                <a:solidFill>
                  <a:schemeClr val="bg1"/>
                </a:solidFill>
                <a:latin typeface="Alpaca Scarlett Demo"/>
                <a:cs typeface="Alpaca Scarlett Demo"/>
              </a:rPr>
              <a:t>HURUF/AKSARA</a:t>
            </a:r>
          </a:p>
          <a:p>
            <a:pPr algn="ctr"/>
            <a:r>
              <a:rPr lang="en-US" sz="5400" b="1" dirty="0" smtClean="0">
                <a:solidFill>
                  <a:schemeClr val="bg1"/>
                </a:solidFill>
                <a:latin typeface="Alpaca Scarlett Demo"/>
                <a:cs typeface="Alpaca Scarlett Demo"/>
              </a:rPr>
              <a:t>FONT</a:t>
            </a:r>
          </a:p>
          <a:p>
            <a:pPr algn="ctr"/>
            <a:r>
              <a:rPr lang="en-US" sz="5400" b="1" dirty="0" smtClean="0">
                <a:solidFill>
                  <a:schemeClr val="bg1"/>
                </a:solidFill>
                <a:latin typeface="Alpaca Scarlett Demo"/>
                <a:cs typeface="Alpaca Scarlett Demo"/>
              </a:rPr>
              <a:t>TEKS</a:t>
            </a:r>
            <a:endParaRPr lang="en-US" sz="5400" b="1" dirty="0">
              <a:solidFill>
                <a:schemeClr val="bg1"/>
              </a:solidFill>
              <a:latin typeface="Alpaca Scarlett Demo"/>
              <a:cs typeface="Alpaca Scarlett Demo"/>
            </a:endParaRPr>
          </a:p>
        </p:txBody>
      </p:sp>
    </p:spTree>
    <p:extLst>
      <p:ext uri="{BB962C8B-B14F-4D97-AF65-F5344CB8AC3E}">
        <p14:creationId xmlns:p14="http://schemas.microsoft.com/office/powerpoint/2010/main" val="18090042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9" name="Picture 8" descr="logo upj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195" y="1010426"/>
            <a:ext cx="1492249" cy="703035"/>
          </a:xfrm>
          <a:prstGeom prst="rect">
            <a:avLst/>
          </a:prstGeom>
        </p:spPr>
      </p:pic>
      <p:pic>
        <p:nvPicPr>
          <p:cNvPr id="17" name="Picture 16" descr="elemen-template-dkv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680210"/>
          </a:xfrm>
          <a:prstGeom prst="rect">
            <a:avLst/>
          </a:prstGeom>
        </p:spPr>
      </p:pic>
      <p:pic>
        <p:nvPicPr>
          <p:cNvPr id="18" name="Picture 17" descr="elemen-template-prodi-bawah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49290"/>
            <a:ext cx="9144000" cy="110871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0" y="791210"/>
            <a:ext cx="6787444" cy="45719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2356556" y="6426341"/>
            <a:ext cx="6787444" cy="45719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56556" y="1713461"/>
            <a:ext cx="5983024" cy="42675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51678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9" name="Picture 8" descr="logo upj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195" y="1010426"/>
            <a:ext cx="1492249" cy="703035"/>
          </a:xfrm>
          <a:prstGeom prst="rect">
            <a:avLst/>
          </a:prstGeom>
        </p:spPr>
      </p:pic>
      <p:pic>
        <p:nvPicPr>
          <p:cNvPr id="17" name="Picture 16" descr="elemen-template-dkv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680210"/>
          </a:xfrm>
          <a:prstGeom prst="rect">
            <a:avLst/>
          </a:prstGeom>
        </p:spPr>
      </p:pic>
      <p:pic>
        <p:nvPicPr>
          <p:cNvPr id="18" name="Picture 17" descr="elemen-template-prodi-bawah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49290"/>
            <a:ext cx="9144000" cy="110871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0" y="791210"/>
            <a:ext cx="6787444" cy="45719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2356556" y="6426341"/>
            <a:ext cx="6787444" cy="45719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94864" y="1833602"/>
            <a:ext cx="6154272" cy="41004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41940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9" name="Picture 8" descr="logo upj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195" y="1010426"/>
            <a:ext cx="1492249" cy="703035"/>
          </a:xfrm>
          <a:prstGeom prst="rect">
            <a:avLst/>
          </a:prstGeom>
        </p:spPr>
      </p:pic>
      <p:pic>
        <p:nvPicPr>
          <p:cNvPr id="17" name="Picture 16" descr="elemen-template-dkv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680210"/>
          </a:xfrm>
          <a:prstGeom prst="rect">
            <a:avLst/>
          </a:prstGeom>
        </p:spPr>
      </p:pic>
      <p:pic>
        <p:nvPicPr>
          <p:cNvPr id="18" name="Picture 17" descr="elemen-template-prodi-bawah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49290"/>
            <a:ext cx="9144000" cy="110871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0" y="791210"/>
            <a:ext cx="6787444" cy="45719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2356556" y="6426341"/>
            <a:ext cx="6787444" cy="45719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2671112"/>
            <a:ext cx="9144000" cy="24938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33924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0" y="0"/>
            <a:ext cx="4343400" cy="6858000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8763000" y="0"/>
            <a:ext cx="381000" cy="54864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763000" y="5486400"/>
            <a:ext cx="381000" cy="1394012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228600" y="1371600"/>
            <a:ext cx="3657600" cy="4770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err="1" smtClean="0">
                <a:solidFill>
                  <a:schemeClr val="bg1"/>
                </a:solidFill>
              </a:rPr>
              <a:t>Tipografi</a:t>
            </a:r>
            <a:endParaRPr lang="en-US" sz="4800" dirty="0" smtClean="0">
              <a:solidFill>
                <a:schemeClr val="bg1"/>
              </a:solidFill>
            </a:endParaRPr>
          </a:p>
          <a:p>
            <a:endParaRPr lang="en-US" sz="3200" dirty="0" smtClean="0">
              <a:solidFill>
                <a:schemeClr val="bg1"/>
              </a:solidFill>
            </a:endParaRPr>
          </a:p>
          <a:p>
            <a:r>
              <a:rPr lang="en-US" sz="3200" dirty="0" err="1" smtClean="0">
                <a:solidFill>
                  <a:schemeClr val="bg1"/>
                </a:solidFill>
              </a:rPr>
              <a:t>adalah</a:t>
            </a:r>
            <a:r>
              <a:rPr lang="en-US" sz="3200" dirty="0" smtClean="0">
                <a:solidFill>
                  <a:schemeClr val="bg1"/>
                </a:solidFill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</a:rPr>
              <a:t>Ilmu</a:t>
            </a:r>
            <a:r>
              <a:rPr lang="en-US" sz="3200" dirty="0" smtClean="0">
                <a:solidFill>
                  <a:schemeClr val="bg1"/>
                </a:solidFill>
              </a:rPr>
              <a:t> yang </a:t>
            </a:r>
            <a:r>
              <a:rPr lang="en-US" sz="3200" dirty="0" err="1" smtClean="0">
                <a:solidFill>
                  <a:schemeClr val="bg1"/>
                </a:solidFill>
              </a:rPr>
              <a:t>mempelajari</a:t>
            </a:r>
            <a:r>
              <a:rPr lang="en-US" sz="3200" dirty="0" smtClean="0">
                <a:solidFill>
                  <a:schemeClr val="bg1"/>
                </a:solidFill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</a:rPr>
              <a:t>tentang</a:t>
            </a:r>
            <a:r>
              <a:rPr lang="en-US" sz="3200" dirty="0" smtClean="0">
                <a:solidFill>
                  <a:schemeClr val="bg1"/>
                </a:solidFill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</a:rPr>
              <a:t>Huruf</a:t>
            </a:r>
            <a:r>
              <a:rPr lang="en-US" sz="3200" dirty="0" smtClean="0">
                <a:solidFill>
                  <a:schemeClr val="bg1"/>
                </a:solidFill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</a:rPr>
              <a:t>dan</a:t>
            </a:r>
            <a:r>
              <a:rPr lang="en-US" sz="3200" dirty="0" smtClean="0">
                <a:solidFill>
                  <a:schemeClr val="bg1"/>
                </a:solidFill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</a:rPr>
              <a:t>penggunaan</a:t>
            </a:r>
            <a:r>
              <a:rPr lang="en-US" sz="3200" dirty="0" smtClean="0">
                <a:solidFill>
                  <a:schemeClr val="bg1"/>
                </a:solidFill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</a:rPr>
              <a:t>Huruf</a:t>
            </a:r>
            <a:r>
              <a:rPr lang="en-US" sz="3200" dirty="0" smtClean="0">
                <a:solidFill>
                  <a:schemeClr val="bg1"/>
                </a:solidFill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</a:rPr>
              <a:t>dalam</a:t>
            </a:r>
            <a:r>
              <a:rPr lang="en-US" sz="3200" dirty="0" smtClean="0">
                <a:solidFill>
                  <a:schemeClr val="bg1"/>
                </a:solidFill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</a:rPr>
              <a:t>aplikasi</a:t>
            </a:r>
            <a:r>
              <a:rPr lang="en-US" sz="3200" dirty="0" smtClean="0">
                <a:solidFill>
                  <a:schemeClr val="bg1"/>
                </a:solidFill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</a:rPr>
              <a:t>desain</a:t>
            </a:r>
            <a:r>
              <a:rPr lang="en-US" sz="3200" dirty="0" smtClean="0">
                <a:solidFill>
                  <a:schemeClr val="bg1"/>
                </a:solidFill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</a:rPr>
              <a:t>komunikasi</a:t>
            </a:r>
            <a:r>
              <a:rPr lang="en-US" sz="3200" dirty="0" smtClean="0">
                <a:solidFill>
                  <a:schemeClr val="bg1"/>
                </a:solidFill>
              </a:rPr>
              <a:t> visual</a:t>
            </a:r>
          </a:p>
        </p:txBody>
      </p:sp>
      <p:sp>
        <p:nvSpPr>
          <p:cNvPr id="11" name="TextBox 10"/>
          <p:cNvSpPr txBox="1"/>
          <p:nvPr/>
        </p:nvSpPr>
        <p:spPr>
          <a:xfrm rot="16200000">
            <a:off x="6725004" y="3064367"/>
            <a:ext cx="44686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 smtClean="0">
                <a:solidFill>
                  <a:schemeClr val="bg2">
                    <a:lumMod val="75000"/>
                  </a:schemeClr>
                </a:solidFill>
              </a:rPr>
              <a:t>Tipografi</a:t>
            </a:r>
            <a:r>
              <a:rPr lang="en-US" b="1" dirty="0" smtClean="0">
                <a:solidFill>
                  <a:schemeClr val="bg2">
                    <a:lumMod val="75000"/>
                  </a:schemeClr>
                </a:solidFill>
              </a:rPr>
              <a:t> </a:t>
            </a:r>
            <a:r>
              <a:rPr lang="en-US" b="1" dirty="0" err="1" smtClean="0">
                <a:solidFill>
                  <a:schemeClr val="bg2">
                    <a:lumMod val="75000"/>
                  </a:schemeClr>
                </a:solidFill>
              </a:rPr>
              <a:t>Lanjut</a:t>
            </a:r>
            <a:r>
              <a:rPr lang="en-US" b="1" dirty="0" smtClean="0">
                <a:solidFill>
                  <a:schemeClr val="bg2">
                    <a:lumMod val="75000"/>
                  </a:schemeClr>
                </a:solidFill>
              </a:rPr>
              <a:t> / Typography for Application</a:t>
            </a:r>
            <a:endParaRPr lang="en-US" b="1" dirty="0">
              <a:solidFill>
                <a:schemeClr val="bg2">
                  <a:lumMod val="75000"/>
                </a:schemeClr>
              </a:solidFill>
            </a:endParaRPr>
          </a:p>
        </p:txBody>
      </p:sp>
      <p:pic>
        <p:nvPicPr>
          <p:cNvPr id="16386" name="Picture 2" descr="E:\file aa\image tipografia\Typography___Final_Test_by_reevosaulu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14166" y="0"/>
            <a:ext cx="485201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607</TotalTime>
  <Words>316</Words>
  <Application>Microsoft Macintosh PowerPoint</Application>
  <PresentationFormat>On-screen Show (4:3)</PresentationFormat>
  <Paragraphs>56</Paragraphs>
  <Slides>25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6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WIN XP</dc:creator>
  <cp:lastModifiedBy>ratno suprapto</cp:lastModifiedBy>
  <cp:revision>27</cp:revision>
  <dcterms:created xsi:type="dcterms:W3CDTF">2010-09-19T14:32:18Z</dcterms:created>
  <dcterms:modified xsi:type="dcterms:W3CDTF">2017-09-04T00:56:11Z</dcterms:modified>
</cp:coreProperties>
</file>