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2601-49A5-4A7C-B5F6-238D43AA24F6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43FA-2C8C-413A-A17F-8BF3FD70F2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73270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2601-49A5-4A7C-B5F6-238D43AA24F6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43FA-2C8C-413A-A17F-8BF3FD70F2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21652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2601-49A5-4A7C-B5F6-238D43AA24F6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43FA-2C8C-413A-A17F-8BF3FD70F2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0080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2601-49A5-4A7C-B5F6-238D43AA24F6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43FA-2C8C-413A-A17F-8BF3FD70F2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3799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2601-49A5-4A7C-B5F6-238D43AA24F6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43FA-2C8C-413A-A17F-8BF3FD70F2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3760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2601-49A5-4A7C-B5F6-238D43AA24F6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43FA-2C8C-413A-A17F-8BF3FD70F2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9812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2601-49A5-4A7C-B5F6-238D43AA24F6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43FA-2C8C-413A-A17F-8BF3FD70F2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32294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2601-49A5-4A7C-B5F6-238D43AA24F6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43FA-2C8C-413A-A17F-8BF3FD70F2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1044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2601-49A5-4A7C-B5F6-238D43AA24F6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43FA-2C8C-413A-A17F-8BF3FD70F2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3017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2601-49A5-4A7C-B5F6-238D43AA24F6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43FA-2C8C-413A-A17F-8BF3FD70F2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33695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2601-49A5-4A7C-B5F6-238D43AA24F6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43FA-2C8C-413A-A17F-8BF3FD70F2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37279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42601-49A5-4A7C-B5F6-238D43AA24F6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A43FA-2C8C-413A-A17F-8BF3FD70F2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26034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Rupa Dasar 2D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Pertemuan 9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05279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0" y="1481139"/>
            <a:ext cx="5715000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7" name="TextBox 4"/>
          <p:cNvSpPr txBox="1">
            <a:spLocks noChangeArrowheads="1"/>
          </p:cNvSpPr>
          <p:nvPr/>
        </p:nvSpPr>
        <p:spPr bwMode="auto">
          <a:xfrm>
            <a:off x="4114800" y="5715000"/>
            <a:ext cx="37265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d-ID"/>
              <a:t>Peta Pencampuran Warna Subtractive</a:t>
            </a:r>
          </a:p>
        </p:txBody>
      </p:sp>
    </p:spTree>
    <p:extLst>
      <p:ext uri="{BB962C8B-B14F-4D97-AF65-F5344CB8AC3E}">
        <p14:creationId xmlns:p14="http://schemas.microsoft.com/office/powerpoint/2010/main" val="273163100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2590800" y="228600"/>
            <a:ext cx="8077200" cy="762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32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PRIMARY COLOUR – </a:t>
            </a:r>
            <a:r>
              <a:rPr lang="id-ID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ADDITIVE COLOUR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6867" name="Rectangle 14"/>
          <p:cNvSpPr>
            <a:spLocks noChangeArrowheads="1"/>
          </p:cNvSpPr>
          <p:nvPr/>
        </p:nvSpPr>
        <p:spPr bwMode="auto">
          <a:xfrm>
            <a:off x="2590800" y="3478370"/>
            <a:ext cx="7162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175" indent="-3175">
              <a:spcBef>
                <a:spcPct val="20000"/>
              </a:spcBef>
            </a:pPr>
            <a:r>
              <a:rPr lang="en-US" sz="2000" dirty="0" err="1"/>
              <a:t>Kombinasi</a:t>
            </a:r>
            <a:r>
              <a:rPr lang="en-US" sz="2000" dirty="0"/>
              <a:t> </a:t>
            </a:r>
            <a:r>
              <a:rPr lang="en-US" sz="2000" dirty="0" err="1"/>
              <a:t>warna</a:t>
            </a:r>
            <a:r>
              <a:rPr lang="en-US" sz="2000" dirty="0"/>
              <a:t> </a:t>
            </a:r>
            <a:r>
              <a:rPr lang="en-US" sz="2000" dirty="0" err="1"/>
              <a:t>cahaya</a:t>
            </a:r>
            <a:r>
              <a:rPr lang="en-US" sz="2000" dirty="0"/>
              <a:t> </a:t>
            </a:r>
            <a:r>
              <a:rPr lang="en-US" sz="2000" b="1" dirty="0"/>
              <a:t>additive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sbb</a:t>
            </a:r>
            <a:r>
              <a:rPr lang="en-US" sz="2000" dirty="0"/>
              <a:t> :</a:t>
            </a:r>
          </a:p>
          <a:p>
            <a:pPr marL="3175" indent="-3175">
              <a:spcBef>
                <a:spcPct val="20000"/>
              </a:spcBef>
            </a:pPr>
            <a:endParaRPr lang="en-US" sz="2000" dirty="0"/>
          </a:p>
          <a:p>
            <a:pPr marL="3175" indent="-3175">
              <a:spcBef>
                <a:spcPct val="20000"/>
              </a:spcBef>
            </a:pPr>
            <a:r>
              <a:rPr lang="en-US" sz="2000" dirty="0" err="1"/>
              <a:t>Merah</a:t>
            </a:r>
            <a:r>
              <a:rPr lang="en-US" sz="2000" dirty="0"/>
              <a:t> + </a:t>
            </a:r>
            <a:r>
              <a:rPr lang="en-US" sz="2000" dirty="0" err="1"/>
              <a:t>Hijau</a:t>
            </a:r>
            <a:r>
              <a:rPr lang="en-US" sz="2000" dirty="0"/>
              <a:t> = </a:t>
            </a:r>
            <a:r>
              <a:rPr lang="en-US" sz="2000" dirty="0" err="1"/>
              <a:t>Kuning</a:t>
            </a:r>
            <a:endParaRPr lang="en-US" sz="2000" dirty="0"/>
          </a:p>
          <a:p>
            <a:pPr marL="3175" indent="-3175">
              <a:spcBef>
                <a:spcPct val="20000"/>
              </a:spcBef>
            </a:pPr>
            <a:r>
              <a:rPr lang="en-US" sz="2000" dirty="0" err="1"/>
              <a:t>Merah</a:t>
            </a:r>
            <a:r>
              <a:rPr lang="en-US" sz="2000" dirty="0"/>
              <a:t> + </a:t>
            </a:r>
            <a:r>
              <a:rPr lang="en-US" sz="2000" dirty="0" err="1"/>
              <a:t>Biru</a:t>
            </a:r>
            <a:r>
              <a:rPr lang="en-US" sz="2000" dirty="0"/>
              <a:t> = Magenta</a:t>
            </a:r>
          </a:p>
          <a:p>
            <a:pPr marL="3175" indent="-3175">
              <a:spcBef>
                <a:spcPct val="20000"/>
              </a:spcBef>
            </a:pPr>
            <a:r>
              <a:rPr lang="en-US" sz="2000" dirty="0" err="1"/>
              <a:t>Hijau</a:t>
            </a:r>
            <a:r>
              <a:rPr lang="en-US" sz="2000" dirty="0"/>
              <a:t> + </a:t>
            </a:r>
            <a:r>
              <a:rPr lang="en-US" sz="2000" dirty="0" err="1"/>
              <a:t>Biru</a:t>
            </a:r>
            <a:r>
              <a:rPr lang="en-US" sz="2000" dirty="0"/>
              <a:t> = Cyan</a:t>
            </a:r>
          </a:p>
          <a:p>
            <a:pPr marL="3175" indent="-3175">
              <a:spcBef>
                <a:spcPct val="20000"/>
              </a:spcBef>
            </a:pPr>
            <a:r>
              <a:rPr lang="en-US" sz="2000" dirty="0" err="1"/>
              <a:t>Merah</a:t>
            </a:r>
            <a:r>
              <a:rPr lang="en-US" sz="2000" dirty="0"/>
              <a:t> + </a:t>
            </a:r>
            <a:r>
              <a:rPr lang="en-US" sz="2000" dirty="0" err="1"/>
              <a:t>Hijau</a:t>
            </a:r>
            <a:r>
              <a:rPr lang="en-US" sz="2000" dirty="0"/>
              <a:t> + </a:t>
            </a:r>
            <a:r>
              <a:rPr lang="en-US" sz="2000" dirty="0" err="1"/>
              <a:t>Biru</a:t>
            </a:r>
            <a:r>
              <a:rPr lang="en-US" sz="2000" dirty="0"/>
              <a:t> = </a:t>
            </a:r>
            <a:r>
              <a:rPr lang="en-US" sz="2000" dirty="0" err="1"/>
              <a:t>Putih</a:t>
            </a:r>
            <a:endParaRPr lang="id-ID" sz="2000" dirty="0"/>
          </a:p>
        </p:txBody>
      </p:sp>
      <p:sp>
        <p:nvSpPr>
          <p:cNvPr id="36868" name="Rectangle 15"/>
          <p:cNvSpPr>
            <a:spLocks noChangeArrowheads="1"/>
          </p:cNvSpPr>
          <p:nvPr/>
        </p:nvSpPr>
        <p:spPr bwMode="auto">
          <a:xfrm>
            <a:off x="2590800" y="990601"/>
            <a:ext cx="7239000" cy="2209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175" indent="-3175">
              <a:spcBef>
                <a:spcPct val="20000"/>
              </a:spcBef>
            </a:pPr>
            <a:endParaRPr lang="en-US" sz="1600" dirty="0"/>
          </a:p>
          <a:p>
            <a:pPr marL="3175" indent="-3175">
              <a:spcBef>
                <a:spcPct val="20000"/>
              </a:spcBef>
            </a:pPr>
            <a:r>
              <a:rPr lang="en-US" sz="1600" dirty="0" err="1"/>
              <a:t>Kombinasi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tiga</a:t>
            </a:r>
            <a:r>
              <a:rPr lang="en-US" sz="1600" dirty="0"/>
              <a:t> </a:t>
            </a:r>
            <a:r>
              <a:rPr lang="en-US" sz="1600" dirty="0" err="1"/>
              <a:t>warna</a:t>
            </a:r>
            <a:r>
              <a:rPr lang="en-US" sz="1600" dirty="0"/>
              <a:t> </a:t>
            </a:r>
            <a:r>
              <a:rPr lang="en-US" sz="1600" dirty="0" err="1"/>
              <a:t>utama</a:t>
            </a:r>
            <a:r>
              <a:rPr lang="en-US" sz="1600" dirty="0"/>
              <a:t> ( primary colors ) </a:t>
            </a:r>
            <a:r>
              <a:rPr lang="en-US" sz="1600" dirty="0" err="1"/>
              <a:t>caha</a:t>
            </a:r>
            <a:r>
              <a:rPr lang="id-ID" sz="1600" dirty="0"/>
              <a:t>y</a:t>
            </a:r>
            <a:r>
              <a:rPr lang="en-US" sz="1600" dirty="0"/>
              <a:t>a yang </a:t>
            </a:r>
            <a:r>
              <a:rPr lang="en-US" sz="1600" dirty="0" err="1"/>
              <a:t>menciptakan</a:t>
            </a:r>
            <a:r>
              <a:rPr lang="en-US" sz="1600" dirty="0"/>
              <a:t> </a:t>
            </a:r>
            <a:r>
              <a:rPr lang="en-US" sz="1600" dirty="0" err="1"/>
              <a:t>spektrum</a:t>
            </a:r>
            <a:r>
              <a:rPr lang="en-US" sz="1600" dirty="0"/>
              <a:t> </a:t>
            </a:r>
            <a:r>
              <a:rPr lang="en-US" sz="1600" dirty="0" err="1"/>
              <a:t>warna</a:t>
            </a:r>
            <a:r>
              <a:rPr lang="en-US" sz="1600" dirty="0"/>
              <a:t> </a:t>
            </a:r>
            <a:r>
              <a:rPr lang="en-US" sz="1600" dirty="0" err="1"/>
              <a:t>dikenal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id-ID" sz="1600" b="1" dirty="0"/>
              <a:t>light</a:t>
            </a:r>
            <a:r>
              <a:rPr lang="id-ID" sz="1600" dirty="0"/>
              <a:t> </a:t>
            </a:r>
            <a:r>
              <a:rPr lang="id-ID" sz="1600" b="1" dirty="0"/>
              <a:t>colour</a:t>
            </a:r>
            <a:r>
              <a:rPr lang="en-US" sz="1600" dirty="0"/>
              <a:t>. </a:t>
            </a:r>
          </a:p>
          <a:p>
            <a:pPr marL="3175" indent="-3175">
              <a:spcBef>
                <a:spcPct val="20000"/>
              </a:spcBef>
            </a:pPr>
            <a:r>
              <a:rPr lang="en-US" sz="1600" dirty="0" err="1"/>
              <a:t>Dimulai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ketidaan</a:t>
            </a:r>
            <a:r>
              <a:rPr lang="en-US" sz="1600" dirty="0"/>
              <a:t> </a:t>
            </a:r>
            <a:r>
              <a:rPr lang="en-US" sz="1600" dirty="0" err="1"/>
              <a:t>cahaya</a:t>
            </a:r>
            <a:r>
              <a:rPr lang="en-US" sz="1600" dirty="0"/>
              <a:t> yang </a:t>
            </a:r>
            <a:r>
              <a:rPr lang="en-US" sz="1600" dirty="0" err="1"/>
              <a:t>menciptakan</a:t>
            </a:r>
            <a:r>
              <a:rPr lang="en-US" sz="1600" dirty="0"/>
              <a:t> </a:t>
            </a:r>
            <a:r>
              <a:rPr lang="en-US" sz="1600" dirty="0" err="1"/>
              <a:t>kegelapan</a:t>
            </a:r>
            <a:r>
              <a:rPr lang="en-US" sz="1600" dirty="0"/>
              <a:t>, </a:t>
            </a:r>
            <a:r>
              <a:rPr lang="en-US" sz="1600" dirty="0" err="1"/>
              <a:t>setiap</a:t>
            </a:r>
            <a:r>
              <a:rPr lang="en-US" sz="1600" dirty="0"/>
              <a:t> </a:t>
            </a:r>
            <a:r>
              <a:rPr lang="en-US" sz="1600" dirty="0" err="1"/>
              <a:t>warna</a:t>
            </a:r>
            <a:r>
              <a:rPr lang="en-US" sz="1600" dirty="0"/>
              <a:t> </a:t>
            </a:r>
            <a:r>
              <a:rPr lang="en-US" sz="1600" dirty="0" err="1"/>
              <a:t>cahaya</a:t>
            </a:r>
            <a:r>
              <a:rPr lang="en-US" sz="1600" dirty="0"/>
              <a:t> </a:t>
            </a:r>
            <a:r>
              <a:rPr lang="en-US" sz="1600" dirty="0" err="1"/>
              <a:t>ditambahkan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menghasilkan</a:t>
            </a:r>
            <a:r>
              <a:rPr lang="en-US" sz="1600" dirty="0"/>
              <a:t> </a:t>
            </a:r>
            <a:r>
              <a:rPr lang="en-US" sz="1600" dirty="0" err="1"/>
              <a:t>warna</a:t>
            </a:r>
            <a:r>
              <a:rPr lang="en-US" sz="1600" dirty="0"/>
              <a:t> yang </a:t>
            </a:r>
            <a:r>
              <a:rPr lang="en-US" sz="1600" dirty="0" err="1"/>
              <a:t>lebih</a:t>
            </a:r>
            <a:r>
              <a:rPr lang="en-US" sz="1600" dirty="0"/>
              <a:t> </a:t>
            </a:r>
            <a:r>
              <a:rPr lang="en-US" sz="1600" dirty="0" err="1"/>
              <a:t>cerah</a:t>
            </a:r>
            <a:r>
              <a:rPr lang="en-US" sz="1600" dirty="0"/>
              <a:t>, </a:t>
            </a:r>
            <a:r>
              <a:rPr lang="en-US" sz="1600" dirty="0" err="1"/>
              <a:t>membuat</a:t>
            </a:r>
            <a:r>
              <a:rPr lang="en-US" sz="1600" dirty="0"/>
              <a:t> </a:t>
            </a:r>
            <a:r>
              <a:rPr lang="en-US" sz="1600" dirty="0" err="1"/>
              <a:t>proporsi</a:t>
            </a:r>
            <a:r>
              <a:rPr lang="en-US" sz="1600" dirty="0"/>
              <a:t> yang </a:t>
            </a:r>
            <a:r>
              <a:rPr lang="en-US" sz="1600" dirty="0" err="1"/>
              <a:t>lebih</a:t>
            </a:r>
            <a:r>
              <a:rPr lang="en-US" sz="1600" dirty="0"/>
              <a:t> </a:t>
            </a:r>
            <a:r>
              <a:rPr lang="en-US" sz="1600" dirty="0" err="1"/>
              <a:t>bervariasi</a:t>
            </a:r>
            <a:r>
              <a:rPr lang="en-US" sz="1600" dirty="0"/>
              <a:t> yang </a:t>
            </a:r>
            <a:r>
              <a:rPr lang="en-US" sz="1600" dirty="0" err="1"/>
              <a:t>menciptakan</a:t>
            </a:r>
            <a:r>
              <a:rPr lang="en-US" sz="1600" dirty="0"/>
              <a:t> </a:t>
            </a:r>
            <a:r>
              <a:rPr lang="en-US" sz="1600" dirty="0" err="1"/>
              <a:t>warna</a:t>
            </a:r>
            <a:r>
              <a:rPr lang="en-US" sz="1600" dirty="0"/>
              <a:t> yang </a:t>
            </a:r>
            <a:r>
              <a:rPr lang="en-US" sz="1600" dirty="0" err="1"/>
              <a:t>berbeda</a:t>
            </a:r>
            <a:r>
              <a:rPr lang="en-US" sz="1600" dirty="0"/>
              <a:t>.</a:t>
            </a:r>
          </a:p>
          <a:p>
            <a:pPr marL="3175" indent="-3175">
              <a:spcBef>
                <a:spcPct val="20000"/>
              </a:spcBef>
            </a:pPr>
            <a:r>
              <a:rPr lang="en-US" sz="1600" dirty="0" err="1"/>
              <a:t>Pencampuran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ketiga</a:t>
            </a:r>
            <a:r>
              <a:rPr lang="en-US" sz="1600" dirty="0"/>
              <a:t> </a:t>
            </a:r>
            <a:r>
              <a:rPr lang="en-US" sz="1600" dirty="0" err="1"/>
              <a:t>warna</a:t>
            </a:r>
            <a:r>
              <a:rPr lang="en-US" sz="1600" dirty="0"/>
              <a:t> </a:t>
            </a:r>
            <a:r>
              <a:rPr lang="en-US" sz="1600" dirty="0" err="1"/>
              <a:t>cahaya</a:t>
            </a:r>
            <a:r>
              <a:rPr lang="en-US" sz="1600" dirty="0"/>
              <a:t> primer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jumlah</a:t>
            </a:r>
            <a:r>
              <a:rPr lang="en-US" sz="1600" dirty="0"/>
              <a:t> yang </a:t>
            </a:r>
            <a:r>
              <a:rPr lang="en-US" sz="1600" dirty="0" err="1"/>
              <a:t>sama</a:t>
            </a:r>
            <a:r>
              <a:rPr lang="en-US" sz="1600" dirty="0"/>
              <a:t>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menghasilkan</a:t>
            </a:r>
            <a:r>
              <a:rPr lang="en-US" sz="1600" dirty="0"/>
              <a:t> </a:t>
            </a:r>
            <a:r>
              <a:rPr lang="en-US" sz="1600" dirty="0" err="1"/>
              <a:t>cahaya</a:t>
            </a:r>
            <a:r>
              <a:rPr lang="en-US" sz="1600" dirty="0"/>
              <a:t> </a:t>
            </a:r>
            <a:r>
              <a:rPr lang="en-US" sz="1600" dirty="0" err="1"/>
              <a:t>putih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75209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1"/>
          <p:cNvPicPr>
            <a:picLocks noChangeAspect="1" noChangeArrowheads="1"/>
          </p:cNvPicPr>
          <p:nvPr/>
        </p:nvPicPr>
        <p:blipFill>
          <a:blip r:embed="rId2" cstate="print"/>
          <a:srcRect l="3662" t="1776" r="2353" b="11211"/>
          <a:stretch>
            <a:fillRect/>
          </a:stretch>
        </p:blipFill>
        <p:spPr bwMode="auto">
          <a:xfrm>
            <a:off x="3048000" y="533400"/>
            <a:ext cx="5867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Rectangle 1"/>
          <p:cNvSpPr>
            <a:spLocks noChangeArrowheads="1"/>
          </p:cNvSpPr>
          <p:nvPr/>
        </p:nvSpPr>
        <p:spPr bwMode="auto">
          <a:xfrm>
            <a:off x="2667000" y="4419600"/>
            <a:ext cx="6781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175" indent="-3175">
              <a:spcBef>
                <a:spcPct val="20000"/>
              </a:spcBef>
            </a:pPr>
            <a:r>
              <a:rPr lang="en-US" dirty="0" err="1"/>
              <a:t>Kombinasi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3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merah</a:t>
            </a:r>
            <a:r>
              <a:rPr lang="en-US" dirty="0"/>
              <a:t>, </a:t>
            </a:r>
            <a:r>
              <a:rPr lang="en-US" dirty="0" err="1"/>
              <a:t>hijau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biru</a:t>
            </a:r>
            <a:r>
              <a:rPr lang="en-US" dirty="0"/>
              <a:t> yang </a:t>
            </a:r>
            <a:r>
              <a:rPr lang="en-US" dirty="0" err="1"/>
              <a:t>dimaksimalkan</a:t>
            </a:r>
            <a:r>
              <a:rPr lang="en-US" dirty="0"/>
              <a:t> (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intensitas</a:t>
            </a:r>
            <a:r>
              <a:rPr lang="en-US" dirty="0"/>
              <a:t> yang </a:t>
            </a:r>
            <a:r>
              <a:rPr lang="en-US" dirty="0" err="1"/>
              <a:t>maksimal</a:t>
            </a:r>
            <a:r>
              <a:rPr lang="en-US" dirty="0"/>
              <a:t>)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putih</a:t>
            </a:r>
            <a:r>
              <a:rPr lang="en-US" dirty="0"/>
              <a:t>. </a:t>
            </a:r>
            <a:r>
              <a:rPr lang="en-US" dirty="0" err="1"/>
              <a:t>Sebaliknya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3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dikombinasikan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intensitasnya</a:t>
            </a:r>
            <a:r>
              <a:rPr lang="en-US" dirty="0"/>
              <a:t> </a:t>
            </a:r>
            <a:r>
              <a:rPr lang="en-US" dirty="0" err="1"/>
              <a:t>dikurangi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habis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hitam</a:t>
            </a:r>
            <a:r>
              <a:rPr lang="en-US" dirty="0"/>
              <a:t>. Hal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sinar</a:t>
            </a:r>
            <a:r>
              <a:rPr lang="en-US" dirty="0"/>
              <a:t> </a:t>
            </a:r>
            <a:r>
              <a:rPr lang="en-US" dirty="0" err="1"/>
              <a:t>ditutup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rapat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kegelapan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712876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3" descr="F:\Edwin\Ed-Project\Color Theory\Color\Scan\Warna Additi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295401"/>
            <a:ext cx="54102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152400"/>
            <a:ext cx="2438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57895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1" y="838201"/>
            <a:ext cx="6657975" cy="453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TextBox 3"/>
          <p:cNvSpPr txBox="1">
            <a:spLocks noChangeArrowheads="1"/>
          </p:cNvSpPr>
          <p:nvPr/>
        </p:nvSpPr>
        <p:spPr bwMode="auto">
          <a:xfrm>
            <a:off x="4572000" y="5715000"/>
            <a:ext cx="34470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d-ID"/>
              <a:t>Peta Pencampuran Warna Additive</a:t>
            </a:r>
          </a:p>
        </p:txBody>
      </p:sp>
    </p:spTree>
    <p:extLst>
      <p:ext uri="{BB962C8B-B14F-4D97-AF65-F5344CB8AC3E}">
        <p14:creationId xmlns:p14="http://schemas.microsoft.com/office/powerpoint/2010/main" val="3091585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2189408" y="381000"/>
            <a:ext cx="9621592" cy="762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32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PRIMARY COLOUR – </a:t>
            </a:r>
            <a:r>
              <a:rPr lang="id-ID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SUBSTRACTIVE COLOUR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1987" name="Rectangle 6"/>
          <p:cNvSpPr>
            <a:spLocks noChangeArrowheads="1"/>
          </p:cNvSpPr>
          <p:nvPr/>
        </p:nvSpPr>
        <p:spPr bwMode="auto">
          <a:xfrm>
            <a:off x="2089597" y="1448873"/>
            <a:ext cx="7260465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3050" indent="-7938">
              <a:spcBef>
                <a:spcPct val="50000"/>
              </a:spcBef>
            </a:pP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b="1" dirty="0"/>
              <a:t>Brewster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(</a:t>
            </a:r>
            <a:r>
              <a:rPr lang="en-US" b="1" dirty="0"/>
              <a:t>primer</a:t>
            </a:r>
            <a:r>
              <a:rPr lang="en-US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pencampuran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lain. </a:t>
            </a:r>
          </a:p>
          <a:p>
            <a:pPr marL="273050" indent="-7938">
              <a:spcBef>
                <a:spcPct val="50000"/>
              </a:spcBef>
            </a:pPr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warna</a:t>
            </a:r>
            <a:r>
              <a:rPr lang="en-US" dirty="0"/>
              <a:t> yang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b="1" dirty="0" err="1"/>
              <a:t>sekunder</a:t>
            </a:r>
            <a:r>
              <a:rPr lang="en-US" dirty="0"/>
              <a:t>. </a:t>
            </a:r>
            <a:endParaRPr lang="id-ID" dirty="0"/>
          </a:p>
          <a:p>
            <a:pPr marL="273050" indent="-7938">
              <a:spcBef>
                <a:spcPct val="50000"/>
              </a:spcBef>
            </a:pP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b="1" dirty="0" err="1"/>
              <a:t>Subtraktif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2,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berdasar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cetak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cat, yang </a:t>
            </a:r>
            <a:r>
              <a:rPr lang="en-US" dirty="0" err="1"/>
              <a:t>berdasar</a:t>
            </a:r>
            <a:r>
              <a:rPr lang="en-US" dirty="0"/>
              <a:t> </a:t>
            </a:r>
            <a:r>
              <a:rPr lang="en-US" b="1" dirty="0"/>
              <a:t>RYB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b="1" dirty="0"/>
              <a:t>CMY</a:t>
            </a:r>
            <a:endParaRPr lang="en-US" dirty="0"/>
          </a:p>
          <a:p>
            <a:pPr marL="273050" indent="-7938">
              <a:spcBef>
                <a:spcPct val="50000"/>
              </a:spcBef>
            </a:pPr>
            <a:endParaRPr lang="en-US" sz="2000" dirty="0"/>
          </a:p>
          <a:p>
            <a:pPr marL="273050" indent="-7938">
              <a:spcBef>
                <a:spcPct val="50000"/>
              </a:spcBef>
            </a:pPr>
            <a:r>
              <a:rPr lang="id-ID" sz="2000" dirty="0" smtClean="0"/>
              <a:t>Contoh </a:t>
            </a:r>
            <a:r>
              <a:rPr lang="en-US" sz="2000" dirty="0" err="1" smtClean="0"/>
              <a:t>Warna</a:t>
            </a:r>
            <a:r>
              <a:rPr lang="en-US" sz="2000" dirty="0" smtClean="0"/>
              <a:t> </a:t>
            </a:r>
            <a:r>
              <a:rPr lang="en-US" sz="2000" b="1" dirty="0"/>
              <a:t>Primer</a:t>
            </a:r>
            <a:r>
              <a:rPr lang="en-US" sz="2000" dirty="0"/>
              <a:t> </a:t>
            </a:r>
            <a:r>
              <a:rPr lang="id-ID" sz="2000" dirty="0"/>
              <a:t>dalam Subtractive </a:t>
            </a:r>
            <a:r>
              <a:rPr lang="id-ID" sz="2000" dirty="0" smtClean="0"/>
              <a:t>Colour </a:t>
            </a:r>
            <a:r>
              <a:rPr lang="en-US" sz="2000" dirty="0" err="1" smtClean="0"/>
              <a:t>menurut</a:t>
            </a:r>
            <a:r>
              <a:rPr lang="en-US" sz="2000" dirty="0" smtClean="0"/>
              <a:t> </a:t>
            </a:r>
            <a:r>
              <a:rPr lang="en-US" sz="2000" dirty="0" err="1"/>
              <a:t>teori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/>
              <a:t>:</a:t>
            </a:r>
          </a:p>
          <a:p>
            <a:pPr marL="273050" indent="-7938">
              <a:spcBef>
                <a:spcPct val="50000"/>
              </a:spcBef>
            </a:pPr>
            <a:r>
              <a:rPr lang="en-US" sz="2000" b="1" dirty="0" err="1"/>
              <a:t>Merah</a:t>
            </a:r>
            <a:r>
              <a:rPr lang="en-US" sz="2000" b="1" dirty="0"/>
              <a:t> – </a:t>
            </a:r>
            <a:r>
              <a:rPr lang="en-US" sz="2000" b="1" dirty="0" err="1"/>
              <a:t>Kuning</a:t>
            </a:r>
            <a:r>
              <a:rPr lang="en-US" sz="2000" b="1" dirty="0"/>
              <a:t> – </a:t>
            </a:r>
            <a:r>
              <a:rPr lang="en-US" sz="2000" b="1" dirty="0" err="1"/>
              <a:t>Biru</a:t>
            </a:r>
            <a:endParaRPr lang="en-US" sz="2000" b="1" dirty="0"/>
          </a:p>
          <a:p>
            <a:pPr marL="273050" indent="-7938">
              <a:spcBef>
                <a:spcPct val="50000"/>
              </a:spcBef>
            </a:pPr>
            <a:r>
              <a:rPr lang="en-US" sz="2000" dirty="0" err="1"/>
              <a:t>Warna</a:t>
            </a:r>
            <a:r>
              <a:rPr lang="en-US" sz="2000" dirty="0"/>
              <a:t> </a:t>
            </a:r>
            <a:r>
              <a:rPr lang="en-US" sz="2000" b="1" dirty="0" err="1"/>
              <a:t>Sekunder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:</a:t>
            </a:r>
          </a:p>
          <a:p>
            <a:pPr marL="273050" indent="-7938">
              <a:spcBef>
                <a:spcPct val="50000"/>
              </a:spcBef>
            </a:pPr>
            <a:r>
              <a:rPr lang="en-US" sz="2000" b="1" dirty="0" err="1"/>
              <a:t>Hijau</a:t>
            </a:r>
            <a:r>
              <a:rPr lang="en-US" sz="2000" b="1" dirty="0"/>
              <a:t> – </a:t>
            </a:r>
            <a:r>
              <a:rPr lang="en-US" sz="2000" b="1" dirty="0" err="1"/>
              <a:t>Oranye</a:t>
            </a:r>
            <a:r>
              <a:rPr lang="en-US" sz="2000" b="1" dirty="0"/>
              <a:t> – </a:t>
            </a:r>
            <a:r>
              <a:rPr lang="en-US" sz="2000" b="1" dirty="0" err="1" smtClean="0"/>
              <a:t>Ungu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855884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F:\Edwin\Ed-Project\Color Theory\Color\Scan\Warna C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904876"/>
            <a:ext cx="6400800" cy="519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6329507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3" descr="F:\Edwin\Ed-Project\Color Theory\Color\Scan\Warna Subtrakti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838200"/>
            <a:ext cx="5638800" cy="523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2811055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3"/>
          <p:cNvSpPr txBox="1">
            <a:spLocks noChangeArrowheads="1"/>
          </p:cNvSpPr>
          <p:nvPr/>
        </p:nvSpPr>
        <p:spPr bwMode="auto">
          <a:xfrm>
            <a:off x="3581400" y="914401"/>
            <a:ext cx="5029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itchFamily="2" charset="2"/>
              <a:buNone/>
            </a:pPr>
            <a:r>
              <a:rPr lang="en-US" b="1"/>
              <a:t>Contoh manfaat Key atau </a:t>
            </a:r>
            <a:r>
              <a:rPr lang="id-ID" b="1"/>
              <a:t>Black </a:t>
            </a:r>
            <a:r>
              <a:rPr lang="en-US" b="1"/>
              <a:t>pada tinta cetak </a:t>
            </a:r>
            <a:r>
              <a:rPr lang="id-ID" b="1"/>
              <a:t>(CMYK) </a:t>
            </a:r>
            <a:r>
              <a:rPr lang="en-US" b="1"/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2590800" y="3124200"/>
            <a:ext cx="381000" cy="19812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24200" y="3352800"/>
            <a:ext cx="381000" cy="1752600"/>
          </a:xfrm>
          <a:prstGeom prst="rect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57600" y="3657600"/>
            <a:ext cx="381000" cy="1447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7315200" y="4114800"/>
            <a:ext cx="838200" cy="762000"/>
          </a:xfrm>
          <a:prstGeom prst="rightArrow">
            <a:avLst/>
          </a:prstGeom>
          <a:solidFill>
            <a:srgbClr val="3333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6087" name="TextBox 8"/>
          <p:cNvSpPr txBox="1">
            <a:spLocks noChangeArrowheads="1"/>
          </p:cNvSpPr>
          <p:nvPr/>
        </p:nvSpPr>
        <p:spPr bwMode="auto">
          <a:xfrm>
            <a:off x="7315200" y="4343400"/>
            <a:ext cx="43954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>
                <a:solidFill>
                  <a:schemeClr val="bg1"/>
                </a:solidFill>
              </a:rPr>
              <a:t>atau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34000" y="4343400"/>
            <a:ext cx="381000" cy="762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91200" y="4572000"/>
            <a:ext cx="381000" cy="533400"/>
          </a:xfrm>
          <a:prstGeom prst="rect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248400" y="4800600"/>
            <a:ext cx="381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705600" y="4038600"/>
            <a:ext cx="381000" cy="1066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4267200" y="4114800"/>
            <a:ext cx="838200" cy="762000"/>
          </a:xfrm>
          <a:prstGeom prst="rightArrow">
            <a:avLst/>
          </a:prstGeom>
          <a:solidFill>
            <a:srgbClr val="3333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6093" name="TextBox 25"/>
          <p:cNvSpPr txBox="1">
            <a:spLocks noChangeArrowheads="1"/>
          </p:cNvSpPr>
          <p:nvPr/>
        </p:nvSpPr>
        <p:spPr bwMode="auto">
          <a:xfrm>
            <a:off x="4267201" y="4343400"/>
            <a:ext cx="70403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>
                <a:solidFill>
                  <a:schemeClr val="bg1"/>
                </a:solidFill>
              </a:rPr>
              <a:t>Dpt diganti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458200" y="4572000"/>
            <a:ext cx="381000" cy="5334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991600" y="4800600"/>
            <a:ext cx="381000" cy="304800"/>
          </a:xfrm>
          <a:prstGeom prst="rect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9525000" y="3657600"/>
            <a:ext cx="381000" cy="1447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097" name="TextBox 29"/>
          <p:cNvSpPr txBox="1">
            <a:spLocks noChangeArrowheads="1"/>
          </p:cNvSpPr>
          <p:nvPr/>
        </p:nvSpPr>
        <p:spPr bwMode="auto">
          <a:xfrm>
            <a:off x="2514600" y="5105400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 b="1">
                <a:solidFill>
                  <a:srgbClr val="3333CC"/>
                </a:solidFill>
              </a:rPr>
              <a:t>80%</a:t>
            </a:r>
          </a:p>
        </p:txBody>
      </p:sp>
      <p:sp>
        <p:nvSpPr>
          <p:cNvPr id="46098" name="TextBox 30"/>
          <p:cNvSpPr txBox="1">
            <a:spLocks noChangeArrowheads="1"/>
          </p:cNvSpPr>
          <p:nvPr/>
        </p:nvSpPr>
        <p:spPr bwMode="auto">
          <a:xfrm>
            <a:off x="3124200" y="5105400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 b="1">
                <a:solidFill>
                  <a:srgbClr val="3333CC"/>
                </a:solidFill>
              </a:rPr>
              <a:t>70%</a:t>
            </a:r>
          </a:p>
        </p:txBody>
      </p:sp>
      <p:sp>
        <p:nvSpPr>
          <p:cNvPr id="46099" name="TextBox 31"/>
          <p:cNvSpPr txBox="1">
            <a:spLocks noChangeArrowheads="1"/>
          </p:cNvSpPr>
          <p:nvPr/>
        </p:nvSpPr>
        <p:spPr bwMode="auto">
          <a:xfrm>
            <a:off x="3657600" y="5105400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 b="1">
                <a:solidFill>
                  <a:srgbClr val="3333CC"/>
                </a:solidFill>
              </a:rPr>
              <a:t>60%</a:t>
            </a:r>
          </a:p>
        </p:txBody>
      </p:sp>
      <p:sp>
        <p:nvSpPr>
          <p:cNvPr id="46100" name="TextBox 32"/>
          <p:cNvSpPr txBox="1">
            <a:spLocks noChangeArrowheads="1"/>
          </p:cNvSpPr>
          <p:nvPr/>
        </p:nvSpPr>
        <p:spPr bwMode="auto">
          <a:xfrm>
            <a:off x="5334000" y="5105400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 b="1">
                <a:solidFill>
                  <a:srgbClr val="3333CC"/>
                </a:solidFill>
              </a:rPr>
              <a:t>30%</a:t>
            </a:r>
          </a:p>
        </p:txBody>
      </p:sp>
      <p:sp>
        <p:nvSpPr>
          <p:cNvPr id="46101" name="TextBox 33"/>
          <p:cNvSpPr txBox="1">
            <a:spLocks noChangeArrowheads="1"/>
          </p:cNvSpPr>
          <p:nvPr/>
        </p:nvSpPr>
        <p:spPr bwMode="auto">
          <a:xfrm>
            <a:off x="5791200" y="5105400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 b="1">
                <a:solidFill>
                  <a:srgbClr val="3333CC"/>
                </a:solidFill>
              </a:rPr>
              <a:t>20%</a:t>
            </a:r>
          </a:p>
        </p:txBody>
      </p:sp>
      <p:sp>
        <p:nvSpPr>
          <p:cNvPr id="46102" name="TextBox 34"/>
          <p:cNvSpPr txBox="1">
            <a:spLocks noChangeArrowheads="1"/>
          </p:cNvSpPr>
          <p:nvPr/>
        </p:nvSpPr>
        <p:spPr bwMode="auto">
          <a:xfrm>
            <a:off x="6248400" y="5105400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 b="1">
                <a:solidFill>
                  <a:srgbClr val="3333CC"/>
                </a:solidFill>
              </a:rPr>
              <a:t>10%</a:t>
            </a:r>
          </a:p>
        </p:txBody>
      </p:sp>
      <p:sp>
        <p:nvSpPr>
          <p:cNvPr id="46103" name="TextBox 35"/>
          <p:cNvSpPr txBox="1">
            <a:spLocks noChangeArrowheads="1"/>
          </p:cNvSpPr>
          <p:nvPr/>
        </p:nvSpPr>
        <p:spPr bwMode="auto">
          <a:xfrm>
            <a:off x="6705600" y="5105400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 b="1">
                <a:solidFill>
                  <a:srgbClr val="3333CC"/>
                </a:solidFill>
              </a:rPr>
              <a:t>50%</a:t>
            </a:r>
          </a:p>
        </p:txBody>
      </p:sp>
      <p:sp>
        <p:nvSpPr>
          <p:cNvPr id="46104" name="TextBox 36"/>
          <p:cNvSpPr txBox="1">
            <a:spLocks noChangeArrowheads="1"/>
          </p:cNvSpPr>
          <p:nvPr/>
        </p:nvSpPr>
        <p:spPr bwMode="auto">
          <a:xfrm>
            <a:off x="8458200" y="5105400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 b="1">
                <a:solidFill>
                  <a:srgbClr val="3333CC"/>
                </a:solidFill>
              </a:rPr>
              <a:t>20%</a:t>
            </a:r>
          </a:p>
        </p:txBody>
      </p:sp>
      <p:sp>
        <p:nvSpPr>
          <p:cNvPr id="46105" name="TextBox 37"/>
          <p:cNvSpPr txBox="1">
            <a:spLocks noChangeArrowheads="1"/>
          </p:cNvSpPr>
          <p:nvPr/>
        </p:nvSpPr>
        <p:spPr bwMode="auto">
          <a:xfrm>
            <a:off x="8991600" y="5105400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 b="1">
                <a:solidFill>
                  <a:srgbClr val="3333CC"/>
                </a:solidFill>
              </a:rPr>
              <a:t>10%</a:t>
            </a:r>
          </a:p>
        </p:txBody>
      </p:sp>
      <p:sp>
        <p:nvSpPr>
          <p:cNvPr id="46106" name="TextBox 38"/>
          <p:cNvSpPr txBox="1">
            <a:spLocks noChangeArrowheads="1"/>
          </p:cNvSpPr>
          <p:nvPr/>
        </p:nvSpPr>
        <p:spPr bwMode="auto">
          <a:xfrm>
            <a:off x="9525000" y="5105400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 b="1">
                <a:solidFill>
                  <a:srgbClr val="3333CC"/>
                </a:solidFill>
              </a:rPr>
              <a:t>60%</a:t>
            </a:r>
          </a:p>
        </p:txBody>
      </p:sp>
      <p:sp>
        <p:nvSpPr>
          <p:cNvPr id="46107" name="Text Box 3"/>
          <p:cNvSpPr txBox="1">
            <a:spLocks noChangeArrowheads="1"/>
          </p:cNvSpPr>
          <p:nvPr/>
        </p:nvSpPr>
        <p:spPr bwMode="auto">
          <a:xfrm>
            <a:off x="2743201" y="5867400"/>
            <a:ext cx="51187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hlink"/>
              </a:buClr>
              <a:buFont typeface="Wingdings" pitchFamily="2" charset="2"/>
              <a:buNone/>
            </a:pPr>
            <a:r>
              <a:rPr lang="en-US"/>
              <a:t>Ketiga option di atas menghasilkan warna yang sama</a:t>
            </a:r>
          </a:p>
        </p:txBody>
      </p:sp>
      <p:sp>
        <p:nvSpPr>
          <p:cNvPr id="46108" name="TextBox 40"/>
          <p:cNvSpPr txBox="1">
            <a:spLocks noChangeArrowheads="1"/>
          </p:cNvSpPr>
          <p:nvPr/>
        </p:nvSpPr>
        <p:spPr bwMode="auto">
          <a:xfrm>
            <a:off x="3048000" y="2667000"/>
            <a:ext cx="4026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</a:rPr>
              <a:t>A</a:t>
            </a:r>
          </a:p>
        </p:txBody>
      </p:sp>
      <p:sp>
        <p:nvSpPr>
          <p:cNvPr id="46109" name="TextBox 41"/>
          <p:cNvSpPr txBox="1">
            <a:spLocks noChangeArrowheads="1"/>
          </p:cNvSpPr>
          <p:nvPr/>
        </p:nvSpPr>
        <p:spPr bwMode="auto">
          <a:xfrm>
            <a:off x="6096000" y="2743200"/>
            <a:ext cx="3866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</a:rPr>
              <a:t>B</a:t>
            </a:r>
          </a:p>
        </p:txBody>
      </p:sp>
      <p:sp>
        <p:nvSpPr>
          <p:cNvPr id="46110" name="TextBox 42"/>
          <p:cNvSpPr txBox="1">
            <a:spLocks noChangeArrowheads="1"/>
          </p:cNvSpPr>
          <p:nvPr/>
        </p:nvSpPr>
        <p:spPr bwMode="auto">
          <a:xfrm>
            <a:off x="8915400" y="2743200"/>
            <a:ext cx="3754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</a:rPr>
              <a:t>C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1981200" y="5105400"/>
            <a:ext cx="86868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80546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302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Rupa Dasar 2D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Rupa Dasar 2D</dc:title>
  <dc:creator>Taufiq Panji Wisesa</dc:creator>
  <cp:lastModifiedBy>Taufiq Panji Wisesa</cp:lastModifiedBy>
  <cp:revision>3</cp:revision>
  <dcterms:created xsi:type="dcterms:W3CDTF">2019-08-29T06:34:55Z</dcterms:created>
  <dcterms:modified xsi:type="dcterms:W3CDTF">2019-08-29T06:37:22Z</dcterms:modified>
</cp:coreProperties>
</file>