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12192000" cy="6858000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33221-4064-4D5D-9F8C-AE904B01CA04}" type="datetimeFigureOut">
              <a:rPr lang="id-ID" smtClean="0"/>
              <a:t>29/08/2019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85569-A3B2-4EE8-9962-669AFBE25AA5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5040150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33221-4064-4D5D-9F8C-AE904B01CA04}" type="datetimeFigureOut">
              <a:rPr lang="id-ID" smtClean="0"/>
              <a:t>29/08/2019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85569-A3B2-4EE8-9962-669AFBE25AA5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190559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33221-4064-4D5D-9F8C-AE904B01CA04}" type="datetimeFigureOut">
              <a:rPr lang="id-ID" smtClean="0"/>
              <a:t>29/08/2019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85569-A3B2-4EE8-9962-669AFBE25AA5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7975495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33221-4064-4D5D-9F8C-AE904B01CA04}" type="datetimeFigureOut">
              <a:rPr lang="id-ID" smtClean="0"/>
              <a:t>29/08/2019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85569-A3B2-4EE8-9962-669AFBE25AA5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8756676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33221-4064-4D5D-9F8C-AE904B01CA04}" type="datetimeFigureOut">
              <a:rPr lang="id-ID" smtClean="0"/>
              <a:t>29/08/2019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85569-A3B2-4EE8-9962-669AFBE25AA5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3034826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33221-4064-4D5D-9F8C-AE904B01CA04}" type="datetimeFigureOut">
              <a:rPr lang="id-ID" smtClean="0"/>
              <a:t>29/08/2019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85569-A3B2-4EE8-9962-669AFBE25AA5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6216141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33221-4064-4D5D-9F8C-AE904B01CA04}" type="datetimeFigureOut">
              <a:rPr lang="id-ID" smtClean="0"/>
              <a:t>29/08/2019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85569-A3B2-4EE8-9962-669AFBE25AA5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670279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33221-4064-4D5D-9F8C-AE904B01CA04}" type="datetimeFigureOut">
              <a:rPr lang="id-ID" smtClean="0"/>
              <a:t>29/08/2019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85569-A3B2-4EE8-9962-669AFBE25AA5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0074558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33221-4064-4D5D-9F8C-AE904B01CA04}" type="datetimeFigureOut">
              <a:rPr lang="id-ID" smtClean="0"/>
              <a:t>29/08/2019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85569-A3B2-4EE8-9962-669AFBE25AA5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1634162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33221-4064-4D5D-9F8C-AE904B01CA04}" type="datetimeFigureOut">
              <a:rPr lang="id-ID" smtClean="0"/>
              <a:t>29/08/2019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85569-A3B2-4EE8-9962-669AFBE25AA5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7911586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33221-4064-4D5D-9F8C-AE904B01CA04}" type="datetimeFigureOut">
              <a:rPr lang="id-ID" smtClean="0"/>
              <a:t>29/08/2019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85569-A3B2-4EE8-9962-669AFBE25AA5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8876026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B33221-4064-4D5D-9F8C-AE904B01CA04}" type="datetimeFigureOut">
              <a:rPr lang="id-ID" smtClean="0"/>
              <a:t>29/08/2019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085569-A3B2-4EE8-9962-669AFBE25AA5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3215348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4"/>
          <p:cNvSpPr>
            <a:spLocks noChangeArrowheads="1"/>
          </p:cNvSpPr>
          <p:nvPr/>
        </p:nvSpPr>
        <p:spPr bwMode="auto">
          <a:xfrm>
            <a:off x="2209800" y="20574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4400" dirty="0">
                <a:solidFill>
                  <a:srgbClr val="0066CC"/>
                </a:solidFill>
              </a:rPr>
              <a:t>RUPA DASAR 2D</a:t>
            </a:r>
            <a:endParaRPr lang="en-US" sz="4400" dirty="0">
              <a:solidFill>
                <a:srgbClr val="0066CC"/>
              </a:solidFill>
            </a:endParaRPr>
          </a:p>
        </p:txBody>
      </p:sp>
      <p:sp>
        <p:nvSpPr>
          <p:cNvPr id="8195" name="Rectangle 6"/>
          <p:cNvSpPr>
            <a:spLocks noChangeArrowheads="1"/>
          </p:cNvSpPr>
          <p:nvPr/>
        </p:nvSpPr>
        <p:spPr bwMode="auto">
          <a:xfrm>
            <a:off x="2895600" y="3276600"/>
            <a:ext cx="640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</a:pPr>
            <a:endParaRPr lang="en-US" sz="2000"/>
          </a:p>
        </p:txBody>
      </p:sp>
      <p:sp>
        <p:nvSpPr>
          <p:cNvPr id="8197" name="Rectangle 11"/>
          <p:cNvSpPr>
            <a:spLocks noChangeArrowheads="1"/>
          </p:cNvSpPr>
          <p:nvPr/>
        </p:nvSpPr>
        <p:spPr bwMode="auto">
          <a:xfrm>
            <a:off x="4419600" y="3048000"/>
            <a:ext cx="3429000" cy="76200"/>
          </a:xfrm>
          <a:prstGeom prst="rect">
            <a:avLst/>
          </a:prstGeom>
          <a:solidFill>
            <a:schemeClr val="tx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8198" name="Line 12"/>
          <p:cNvSpPr>
            <a:spLocks noChangeShapeType="1"/>
          </p:cNvSpPr>
          <p:nvPr/>
        </p:nvSpPr>
        <p:spPr bwMode="auto">
          <a:xfrm>
            <a:off x="3810000" y="3048000"/>
            <a:ext cx="457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8102787"/>
      </p:ext>
    </p:extLst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4"/>
          <p:cNvSpPr>
            <a:spLocks noChangeArrowheads="1"/>
          </p:cNvSpPr>
          <p:nvPr/>
        </p:nvSpPr>
        <p:spPr bwMode="auto">
          <a:xfrm>
            <a:off x="2819400" y="914400"/>
            <a:ext cx="64008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>
              <a:spcBef>
                <a:spcPct val="20000"/>
              </a:spcBef>
            </a:pPr>
            <a:r>
              <a:rPr lang="en-US" sz="3200" b="1" dirty="0" err="1">
                <a:solidFill>
                  <a:srgbClr val="0066CC"/>
                </a:solidFill>
              </a:rPr>
              <a:t>Tujuan</a:t>
            </a:r>
            <a:endParaRPr lang="en-US" sz="3200" b="1" dirty="0">
              <a:solidFill>
                <a:srgbClr val="0066CC"/>
              </a:solidFill>
            </a:endParaRPr>
          </a:p>
          <a:p>
            <a:pPr marL="609600" indent="-609600">
              <a:spcBef>
                <a:spcPct val="20000"/>
              </a:spcBef>
            </a:pPr>
            <a:endParaRPr lang="en-US" sz="2000" b="1" dirty="0">
              <a:solidFill>
                <a:srgbClr val="0066CC"/>
              </a:solidFill>
            </a:endParaRPr>
          </a:p>
          <a:p>
            <a:pPr marL="609600" indent="-609600">
              <a:spcBef>
                <a:spcPct val="20000"/>
              </a:spcBef>
            </a:pPr>
            <a:r>
              <a:rPr lang="en-US" sz="2000" dirty="0"/>
              <a:t>1. </a:t>
            </a:r>
            <a:r>
              <a:rPr lang="en-GB" sz="2000" dirty="0" err="1"/>
              <a:t>Mahasiswa</a:t>
            </a:r>
            <a:r>
              <a:rPr lang="en-GB" sz="2000" dirty="0"/>
              <a:t> </a:t>
            </a:r>
            <a:r>
              <a:rPr lang="en-GB" sz="2000" dirty="0" err="1"/>
              <a:t>memiliki</a:t>
            </a:r>
            <a:r>
              <a:rPr lang="en-GB" sz="2000" dirty="0"/>
              <a:t> </a:t>
            </a:r>
            <a:r>
              <a:rPr lang="en-GB" sz="2000" dirty="0" err="1"/>
              <a:t>pengetahuan</a:t>
            </a:r>
            <a:r>
              <a:rPr lang="en-GB" sz="2000" dirty="0"/>
              <a:t> (</a:t>
            </a:r>
            <a:r>
              <a:rPr lang="en-GB" sz="2000" i="1" dirty="0"/>
              <a:t>knowledge</a:t>
            </a:r>
            <a:r>
              <a:rPr lang="en-GB" sz="2000" dirty="0"/>
              <a:t>) </a:t>
            </a:r>
            <a:r>
              <a:rPr lang="en-GB" sz="2000" dirty="0" err="1"/>
              <a:t>dan</a:t>
            </a:r>
            <a:endParaRPr lang="en-GB" sz="2000" dirty="0"/>
          </a:p>
          <a:p>
            <a:pPr marL="609600" indent="-609600">
              <a:spcBef>
                <a:spcPct val="20000"/>
              </a:spcBef>
            </a:pPr>
            <a:r>
              <a:rPr lang="en-GB" sz="2000" dirty="0"/>
              <a:t>    </a:t>
            </a:r>
            <a:r>
              <a:rPr lang="en-GB" sz="2000" dirty="0" err="1"/>
              <a:t>pemahaman</a:t>
            </a:r>
            <a:r>
              <a:rPr lang="en-GB" sz="2000" dirty="0"/>
              <a:t> </a:t>
            </a:r>
            <a:r>
              <a:rPr lang="en-GB" sz="2000" dirty="0" err="1"/>
              <a:t>tentang</a:t>
            </a:r>
            <a:r>
              <a:rPr lang="en-GB" sz="2000" dirty="0"/>
              <a:t> </a:t>
            </a:r>
            <a:r>
              <a:rPr lang="en-GB" sz="2000" dirty="0" err="1"/>
              <a:t>dasar-dasar</a:t>
            </a:r>
            <a:r>
              <a:rPr lang="en-GB" sz="2000" dirty="0"/>
              <a:t> </a:t>
            </a:r>
            <a:r>
              <a:rPr lang="en-GB" sz="2000" dirty="0" err="1"/>
              <a:t>perupaan</a:t>
            </a:r>
            <a:r>
              <a:rPr lang="en-GB" sz="2000" dirty="0"/>
              <a:t>.</a:t>
            </a:r>
          </a:p>
          <a:p>
            <a:pPr marL="609600" indent="-609600">
              <a:spcBef>
                <a:spcPct val="20000"/>
              </a:spcBef>
            </a:pPr>
            <a:endParaRPr lang="en-US" sz="2000" dirty="0"/>
          </a:p>
          <a:p>
            <a:pPr marL="609600" indent="-609600">
              <a:spcBef>
                <a:spcPct val="20000"/>
              </a:spcBef>
            </a:pPr>
            <a:r>
              <a:rPr lang="en-US" sz="2000" dirty="0"/>
              <a:t>2. </a:t>
            </a:r>
            <a:r>
              <a:rPr lang="en-GB" sz="2000" dirty="0" err="1"/>
              <a:t>Mahasiswa</a:t>
            </a:r>
            <a:r>
              <a:rPr lang="en-GB" sz="2000" dirty="0"/>
              <a:t> </a:t>
            </a:r>
            <a:r>
              <a:rPr lang="en-GB" sz="2000" dirty="0" err="1"/>
              <a:t>memiliki</a:t>
            </a:r>
            <a:r>
              <a:rPr lang="en-GB" sz="2000" dirty="0"/>
              <a:t> </a:t>
            </a:r>
            <a:r>
              <a:rPr lang="en-GB" sz="2000" dirty="0" err="1"/>
              <a:t>kepekaan</a:t>
            </a:r>
            <a:r>
              <a:rPr lang="en-GB" sz="2000" dirty="0"/>
              <a:t> (</a:t>
            </a:r>
            <a:r>
              <a:rPr lang="en-GB" sz="2000" i="1" dirty="0"/>
              <a:t>sense</a:t>
            </a:r>
            <a:r>
              <a:rPr lang="en-GB" sz="2000" dirty="0"/>
              <a:t>) </a:t>
            </a:r>
            <a:r>
              <a:rPr lang="en-GB" sz="2000" dirty="0" err="1"/>
              <a:t>dan</a:t>
            </a:r>
            <a:r>
              <a:rPr lang="en-GB" sz="2000" dirty="0"/>
              <a:t> </a:t>
            </a:r>
          </a:p>
          <a:p>
            <a:pPr marL="609600" indent="-609600">
              <a:spcBef>
                <a:spcPct val="20000"/>
              </a:spcBef>
            </a:pPr>
            <a:r>
              <a:rPr lang="en-GB" sz="2000" dirty="0"/>
              <a:t>   </a:t>
            </a:r>
            <a:r>
              <a:rPr lang="en-GB" sz="2000" dirty="0" err="1"/>
              <a:t>kreativitas</a:t>
            </a:r>
            <a:r>
              <a:rPr lang="en-GB" sz="2000" dirty="0"/>
              <a:t> (</a:t>
            </a:r>
            <a:r>
              <a:rPr lang="en-GB" sz="2000" i="1" dirty="0"/>
              <a:t>creativity</a:t>
            </a:r>
            <a:r>
              <a:rPr lang="en-GB" sz="2000" dirty="0"/>
              <a:t>) </a:t>
            </a:r>
            <a:r>
              <a:rPr lang="en-GB" sz="2000" dirty="0" err="1"/>
              <a:t>dalam</a:t>
            </a:r>
            <a:r>
              <a:rPr lang="en-GB" sz="2000" dirty="0"/>
              <a:t> </a:t>
            </a:r>
            <a:r>
              <a:rPr lang="en-GB" sz="2000" dirty="0" err="1"/>
              <a:t>mengolah</a:t>
            </a:r>
            <a:r>
              <a:rPr lang="en-GB" sz="2000" dirty="0"/>
              <a:t> </a:t>
            </a:r>
            <a:r>
              <a:rPr lang="en-GB" sz="2000" dirty="0" err="1"/>
              <a:t>dan</a:t>
            </a:r>
            <a:r>
              <a:rPr lang="en-GB" sz="2000" dirty="0"/>
              <a:t> </a:t>
            </a:r>
          </a:p>
          <a:p>
            <a:pPr marL="609600" indent="-609600">
              <a:spcBef>
                <a:spcPct val="20000"/>
              </a:spcBef>
            </a:pPr>
            <a:r>
              <a:rPr lang="en-GB" sz="2000" dirty="0"/>
              <a:t>   </a:t>
            </a:r>
            <a:r>
              <a:rPr lang="en-GB" sz="2000" dirty="0" err="1"/>
              <a:t>mengeksplorasi</a:t>
            </a:r>
            <a:r>
              <a:rPr lang="en-GB" sz="2000" dirty="0"/>
              <a:t> </a:t>
            </a:r>
            <a:r>
              <a:rPr lang="en-GB" sz="2000" dirty="0" err="1"/>
              <a:t>unsur</a:t>
            </a:r>
            <a:r>
              <a:rPr lang="en-GB" sz="2000" dirty="0"/>
              <a:t> </a:t>
            </a:r>
            <a:r>
              <a:rPr lang="en-GB" sz="2000" dirty="0" err="1"/>
              <a:t>dan</a:t>
            </a:r>
            <a:r>
              <a:rPr lang="en-GB" sz="2000" dirty="0"/>
              <a:t> </a:t>
            </a:r>
            <a:r>
              <a:rPr lang="en-GB" sz="2000" dirty="0" err="1"/>
              <a:t>prinsip</a:t>
            </a:r>
            <a:r>
              <a:rPr lang="en-GB" sz="2000" dirty="0"/>
              <a:t> </a:t>
            </a:r>
            <a:r>
              <a:rPr lang="en-GB" sz="2000" dirty="0" err="1"/>
              <a:t>perupaan</a:t>
            </a:r>
            <a:r>
              <a:rPr lang="en-GB" sz="2000" dirty="0"/>
              <a:t>.</a:t>
            </a:r>
            <a:r>
              <a:rPr lang="en-GB" sz="2000" b="1" dirty="0">
                <a:latin typeface="Arial" charset="0"/>
              </a:rPr>
              <a:t> </a:t>
            </a:r>
            <a:endParaRPr lang="en-GB" sz="2000" b="1" dirty="0">
              <a:latin typeface="Arial" charset="0"/>
            </a:endParaRPr>
          </a:p>
          <a:p>
            <a:pPr marL="609600" indent="-609600">
              <a:spcBef>
                <a:spcPct val="20000"/>
              </a:spcBef>
            </a:pPr>
            <a:endParaRPr lang="en-US" sz="2000" dirty="0"/>
          </a:p>
          <a:p>
            <a:pPr marL="609600" indent="-609600">
              <a:spcBef>
                <a:spcPct val="20000"/>
              </a:spcBef>
            </a:pPr>
            <a:r>
              <a:rPr lang="en-GB" sz="2000" dirty="0"/>
              <a:t>3. </a:t>
            </a:r>
            <a:r>
              <a:rPr lang="en-GB" sz="2000" dirty="0" err="1"/>
              <a:t>Mahasiswa</a:t>
            </a:r>
            <a:r>
              <a:rPr lang="en-GB" sz="2000" dirty="0"/>
              <a:t> </a:t>
            </a:r>
            <a:r>
              <a:rPr lang="en-GB" sz="2000" dirty="0" err="1"/>
              <a:t>memiliki</a:t>
            </a:r>
            <a:r>
              <a:rPr lang="en-GB" sz="2000" dirty="0"/>
              <a:t> </a:t>
            </a:r>
            <a:r>
              <a:rPr lang="en-GB" sz="2000" dirty="0" err="1"/>
              <a:t>ketrampilan</a:t>
            </a:r>
            <a:r>
              <a:rPr lang="en-GB" sz="2000" dirty="0"/>
              <a:t> (</a:t>
            </a:r>
            <a:r>
              <a:rPr lang="en-GB" sz="2000" i="1" dirty="0"/>
              <a:t>skill</a:t>
            </a:r>
            <a:r>
              <a:rPr lang="en-GB" sz="2000" dirty="0"/>
              <a:t>) </a:t>
            </a:r>
            <a:r>
              <a:rPr lang="en-GB" sz="2000" dirty="0" err="1"/>
              <a:t>melalui</a:t>
            </a:r>
            <a:r>
              <a:rPr lang="en-GB" sz="2000" dirty="0"/>
              <a:t> </a:t>
            </a:r>
            <a:r>
              <a:rPr lang="en-GB" sz="2000" dirty="0" err="1"/>
              <a:t>alat</a:t>
            </a:r>
            <a:r>
              <a:rPr lang="en-GB" sz="2000" dirty="0"/>
              <a:t> </a:t>
            </a:r>
          </a:p>
          <a:p>
            <a:pPr marL="609600" indent="-609600">
              <a:spcBef>
                <a:spcPct val="20000"/>
              </a:spcBef>
            </a:pPr>
            <a:r>
              <a:rPr lang="en-GB" sz="2000" dirty="0"/>
              <a:t>    </a:t>
            </a:r>
            <a:r>
              <a:rPr lang="en-GB" sz="2000" dirty="0" err="1"/>
              <a:t>serta</a:t>
            </a:r>
            <a:r>
              <a:rPr lang="en-GB" sz="2000" dirty="0"/>
              <a:t> </a:t>
            </a:r>
            <a:r>
              <a:rPr lang="en-GB" sz="2000" dirty="0" err="1"/>
              <a:t>bahan</a:t>
            </a:r>
            <a:r>
              <a:rPr lang="en-GB" sz="2000" dirty="0"/>
              <a:t> (material) yang </a:t>
            </a:r>
            <a:r>
              <a:rPr lang="en-GB" sz="2000" dirty="0" err="1"/>
              <a:t>digunakannya</a:t>
            </a:r>
            <a:r>
              <a:rPr lang="en-GB" sz="2000" dirty="0"/>
              <a:t>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075064076"/>
      </p:ext>
    </p:extLst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3"/>
          <p:cNvSpPr>
            <a:spLocks noChangeArrowheads="1"/>
          </p:cNvSpPr>
          <p:nvPr/>
        </p:nvSpPr>
        <p:spPr bwMode="auto">
          <a:xfrm>
            <a:off x="2819400" y="1676400"/>
            <a:ext cx="6400800" cy="403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>
              <a:spcBef>
                <a:spcPct val="20000"/>
              </a:spcBef>
            </a:pPr>
            <a:r>
              <a:rPr lang="en-US" sz="2000" b="1" dirty="0" err="1">
                <a:solidFill>
                  <a:srgbClr val="0066CC"/>
                </a:solidFill>
              </a:rPr>
              <a:t>Bobot</a:t>
            </a:r>
            <a:r>
              <a:rPr lang="en-US" sz="2000" b="1" dirty="0">
                <a:solidFill>
                  <a:srgbClr val="0066CC"/>
                </a:solidFill>
              </a:rPr>
              <a:t> </a:t>
            </a:r>
            <a:r>
              <a:rPr lang="en-US" sz="2000" b="1" dirty="0" err="1">
                <a:solidFill>
                  <a:srgbClr val="0066CC"/>
                </a:solidFill>
              </a:rPr>
              <a:t>Pembelajaran</a:t>
            </a:r>
            <a:endParaRPr lang="en-US" sz="2000" b="1" dirty="0">
              <a:solidFill>
                <a:srgbClr val="0066CC"/>
              </a:solidFill>
            </a:endParaRPr>
          </a:p>
          <a:p>
            <a:pPr marL="609600" indent="-609600">
              <a:spcBef>
                <a:spcPct val="20000"/>
              </a:spcBef>
            </a:pPr>
            <a:r>
              <a:rPr lang="en-US" sz="2000" dirty="0"/>
              <a:t>a. </a:t>
            </a:r>
            <a:r>
              <a:rPr lang="en-GB" sz="2000" dirty="0" err="1"/>
              <a:t>Pengetahuan</a:t>
            </a:r>
            <a:r>
              <a:rPr lang="en-GB" sz="2000" dirty="0"/>
              <a:t> (</a:t>
            </a:r>
            <a:r>
              <a:rPr lang="en-GB" sz="2000" i="1" dirty="0"/>
              <a:t>knowledge</a:t>
            </a:r>
            <a:r>
              <a:rPr lang="en-GB" sz="2000" dirty="0"/>
              <a:t>)	: 30% </a:t>
            </a:r>
          </a:p>
          <a:p>
            <a:pPr marL="609600" indent="-609600">
              <a:spcBef>
                <a:spcPct val="20000"/>
              </a:spcBef>
            </a:pPr>
            <a:r>
              <a:rPr lang="en-US" sz="2000" dirty="0">
                <a:solidFill>
                  <a:srgbClr val="FF0000"/>
                </a:solidFill>
              </a:rPr>
              <a:t>b. </a:t>
            </a:r>
            <a:r>
              <a:rPr lang="en-US" sz="2000" dirty="0" err="1">
                <a:solidFill>
                  <a:srgbClr val="FF0000"/>
                </a:solidFill>
              </a:rPr>
              <a:t>Ketrampilan</a:t>
            </a:r>
            <a:r>
              <a:rPr lang="en-US" sz="2000" dirty="0">
                <a:solidFill>
                  <a:srgbClr val="FF0000"/>
                </a:solidFill>
              </a:rPr>
              <a:t> (</a:t>
            </a:r>
            <a:r>
              <a:rPr lang="en-US" sz="2000" i="1" dirty="0">
                <a:solidFill>
                  <a:srgbClr val="FF0000"/>
                </a:solidFill>
              </a:rPr>
              <a:t>skill</a:t>
            </a:r>
            <a:r>
              <a:rPr lang="en-US" sz="2000" dirty="0">
                <a:solidFill>
                  <a:srgbClr val="FF0000"/>
                </a:solidFill>
              </a:rPr>
              <a:t>)		: 50%</a:t>
            </a:r>
          </a:p>
          <a:p>
            <a:pPr marL="609600" indent="-609600">
              <a:spcBef>
                <a:spcPct val="20000"/>
              </a:spcBef>
            </a:pPr>
            <a:r>
              <a:rPr lang="en-US" sz="2000" dirty="0"/>
              <a:t>c. </a:t>
            </a:r>
            <a:r>
              <a:rPr lang="en-US" sz="2000" dirty="0" err="1"/>
              <a:t>Sikap</a:t>
            </a:r>
            <a:r>
              <a:rPr lang="en-US" sz="2000" dirty="0"/>
              <a:t> (</a:t>
            </a:r>
            <a:r>
              <a:rPr lang="en-US" sz="2000" i="1" dirty="0"/>
              <a:t>attitude</a:t>
            </a:r>
            <a:r>
              <a:rPr lang="en-US" sz="2000" dirty="0"/>
              <a:t>)		: 20%</a:t>
            </a:r>
          </a:p>
          <a:p>
            <a:pPr marL="609600" indent="-609600">
              <a:spcBef>
                <a:spcPct val="20000"/>
              </a:spcBef>
            </a:pPr>
            <a:endParaRPr lang="en-US" sz="2000" dirty="0"/>
          </a:p>
          <a:p>
            <a:pPr marL="609600" indent="-609600">
              <a:spcBef>
                <a:spcPct val="20000"/>
              </a:spcBef>
            </a:pPr>
            <a:r>
              <a:rPr lang="en-US" sz="2000" b="1" dirty="0" err="1">
                <a:solidFill>
                  <a:srgbClr val="0066CC"/>
                </a:solidFill>
              </a:rPr>
              <a:t>Penilaian</a:t>
            </a:r>
            <a:endParaRPr lang="en-US" sz="2000" b="1" dirty="0">
              <a:solidFill>
                <a:srgbClr val="0066CC"/>
              </a:solidFill>
            </a:endParaRPr>
          </a:p>
          <a:p>
            <a:pPr marL="609600" indent="-609600">
              <a:spcBef>
                <a:spcPct val="20000"/>
              </a:spcBef>
            </a:pPr>
            <a:r>
              <a:rPr lang="en-US" sz="2000" dirty="0"/>
              <a:t>a. UTS				: 20%</a:t>
            </a:r>
          </a:p>
          <a:p>
            <a:pPr marL="609600" indent="-609600">
              <a:spcBef>
                <a:spcPct val="20000"/>
              </a:spcBef>
            </a:pPr>
            <a:r>
              <a:rPr lang="en-US" sz="2000" dirty="0"/>
              <a:t>b. </a:t>
            </a:r>
            <a:r>
              <a:rPr lang="en-US" sz="2000" dirty="0"/>
              <a:t>UAS				: </a:t>
            </a:r>
            <a:r>
              <a:rPr lang="en-US" sz="2000" dirty="0"/>
              <a:t>30</a:t>
            </a:r>
            <a:r>
              <a:rPr lang="en-US" sz="2000" dirty="0"/>
              <a:t>%</a:t>
            </a:r>
          </a:p>
          <a:p>
            <a:pPr marL="609600" indent="-609600">
              <a:spcBef>
                <a:spcPct val="20000"/>
              </a:spcBef>
            </a:pPr>
            <a:r>
              <a:rPr lang="en-US" sz="2000" dirty="0">
                <a:solidFill>
                  <a:srgbClr val="FF0000"/>
                </a:solidFill>
              </a:rPr>
              <a:t>c. </a:t>
            </a:r>
            <a:r>
              <a:rPr lang="en-US" sz="2000" dirty="0" err="1">
                <a:solidFill>
                  <a:srgbClr val="FF0000"/>
                </a:solidFill>
              </a:rPr>
              <a:t>Tugas</a:t>
            </a:r>
            <a:r>
              <a:rPr lang="en-US" sz="2000" dirty="0">
                <a:solidFill>
                  <a:srgbClr val="FF0000"/>
                </a:solidFill>
              </a:rPr>
              <a:t>			</a:t>
            </a:r>
            <a:r>
              <a:rPr lang="en-US" sz="2000" dirty="0">
                <a:solidFill>
                  <a:srgbClr val="FF0000"/>
                </a:solidFill>
              </a:rPr>
              <a:t>	: 50</a:t>
            </a:r>
            <a:r>
              <a:rPr lang="en-US" sz="2000" dirty="0">
                <a:solidFill>
                  <a:srgbClr val="FF0000"/>
                </a:solidFill>
              </a:rPr>
              <a:t>%</a:t>
            </a:r>
          </a:p>
        </p:txBody>
      </p:sp>
    </p:spTree>
    <p:extLst>
      <p:ext uri="{BB962C8B-B14F-4D97-AF65-F5344CB8AC3E}">
        <p14:creationId xmlns:p14="http://schemas.microsoft.com/office/powerpoint/2010/main" val="1320430645"/>
      </p:ext>
    </p:extLst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3"/>
          <p:cNvSpPr>
            <a:spLocks noChangeArrowheads="1"/>
          </p:cNvSpPr>
          <p:nvPr/>
        </p:nvSpPr>
        <p:spPr bwMode="auto">
          <a:xfrm>
            <a:off x="2819400" y="1676400"/>
            <a:ext cx="70866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>
              <a:spcBef>
                <a:spcPct val="20000"/>
              </a:spcBef>
            </a:pPr>
            <a:r>
              <a:rPr lang="en-US" sz="2000" b="1">
                <a:solidFill>
                  <a:srgbClr val="0066CC"/>
                </a:solidFill>
              </a:rPr>
              <a:t>Daftar Pustaka</a:t>
            </a:r>
          </a:p>
          <a:p>
            <a:pPr marL="609600" indent="-609600">
              <a:spcBef>
                <a:spcPct val="20000"/>
              </a:spcBef>
            </a:pPr>
            <a:r>
              <a:rPr lang="en-GB" sz="1400">
                <a:latin typeface="Arial" charset="0"/>
              </a:rPr>
              <a:t>1. Wallschlaeger, Charles &amp; Cynthya Busic-Snyder. 1992; </a:t>
            </a:r>
            <a:r>
              <a:rPr lang="en-GB" sz="1400" i="1">
                <a:latin typeface="Arial" charset="0"/>
              </a:rPr>
              <a:t>Basic Visual Concepts </a:t>
            </a:r>
          </a:p>
          <a:p>
            <a:pPr marL="609600" indent="-609600">
              <a:spcBef>
                <a:spcPct val="20000"/>
              </a:spcBef>
            </a:pPr>
            <a:r>
              <a:rPr lang="en-GB" sz="1400" i="1">
                <a:latin typeface="Arial" charset="0"/>
              </a:rPr>
              <a:t>    and Principles, for Artists,Architects, and Designers.</a:t>
            </a:r>
            <a:r>
              <a:rPr lang="en-GB" sz="1400">
                <a:latin typeface="Arial" charset="0"/>
              </a:rPr>
              <a:t> Wm.C. Brown Publishers.  </a:t>
            </a:r>
          </a:p>
          <a:p>
            <a:pPr marL="609600" indent="-609600">
              <a:spcBef>
                <a:spcPct val="20000"/>
              </a:spcBef>
            </a:pPr>
            <a:r>
              <a:rPr lang="en-GB" sz="1400">
                <a:latin typeface="Arial" charset="0"/>
              </a:rPr>
              <a:t>2. Roukes, Nicholas. 1988; </a:t>
            </a:r>
            <a:r>
              <a:rPr lang="en-GB" sz="1400" i="1">
                <a:latin typeface="Arial" charset="0"/>
              </a:rPr>
              <a:t>Design Synectics, Stimulating Creativity in  Design.</a:t>
            </a:r>
          </a:p>
          <a:p>
            <a:pPr marL="609600" indent="-609600">
              <a:spcBef>
                <a:spcPct val="20000"/>
              </a:spcBef>
            </a:pPr>
            <a:r>
              <a:rPr lang="en-GB" sz="1400" i="1">
                <a:latin typeface="Arial" charset="0"/>
              </a:rPr>
              <a:t>    </a:t>
            </a:r>
            <a:r>
              <a:rPr lang="en-GB" sz="1400">
                <a:latin typeface="Arial" charset="0"/>
              </a:rPr>
              <a:t>Davis Publications, Inc.</a:t>
            </a:r>
            <a:endParaRPr lang="en-US" sz="1400">
              <a:latin typeface="Arial" charset="0"/>
            </a:endParaRPr>
          </a:p>
          <a:p>
            <a:pPr marL="609600" indent="-609600">
              <a:spcBef>
                <a:spcPct val="20000"/>
              </a:spcBef>
            </a:pPr>
            <a:r>
              <a:rPr lang="en-US" sz="1400">
                <a:latin typeface="Arial" charset="0"/>
              </a:rPr>
              <a:t>3. Cheatham, Frank, Jane Hart Cheatham &amp; Sheryl A. Haler. 1983;</a:t>
            </a:r>
            <a:r>
              <a:rPr lang="en-US" sz="1400" i="1">
                <a:latin typeface="Arial" charset="0"/>
              </a:rPr>
              <a:t>Design Concepts</a:t>
            </a:r>
          </a:p>
          <a:p>
            <a:pPr marL="609600" indent="-609600">
              <a:spcBef>
                <a:spcPct val="20000"/>
              </a:spcBef>
            </a:pPr>
            <a:r>
              <a:rPr lang="en-US" sz="1400" i="1">
                <a:latin typeface="Arial" charset="0"/>
              </a:rPr>
              <a:t>    and Applications, </a:t>
            </a:r>
            <a:r>
              <a:rPr lang="en-US" sz="1400">
                <a:latin typeface="Arial" charset="0"/>
              </a:rPr>
              <a:t>Prentice-Hal Inc.</a:t>
            </a:r>
            <a:endParaRPr lang="en-GB" sz="1400">
              <a:latin typeface="Arial" charset="0"/>
            </a:endParaRPr>
          </a:p>
          <a:p>
            <a:pPr marL="609600" indent="-609600">
              <a:spcBef>
                <a:spcPct val="20000"/>
              </a:spcBef>
            </a:pPr>
            <a:r>
              <a:rPr lang="en-GB" sz="1400">
                <a:latin typeface="Arial" charset="0"/>
              </a:rPr>
              <a:t>4. Maier, Manfred. 1977; </a:t>
            </a:r>
            <a:r>
              <a:rPr lang="en-GB" sz="1400" i="1">
                <a:latin typeface="Arial" charset="0"/>
              </a:rPr>
              <a:t>Basic Principles of Design, </a:t>
            </a:r>
            <a:r>
              <a:rPr lang="en-GB" sz="1400">
                <a:latin typeface="Arial" charset="0"/>
              </a:rPr>
              <a:t>Van Nostrand Reinhold Company.</a:t>
            </a:r>
            <a:endParaRPr lang="en-US" sz="1400">
              <a:latin typeface="Arial" charset="0"/>
            </a:endParaRPr>
          </a:p>
          <a:p>
            <a:pPr marL="609600" indent="-609600">
              <a:spcBef>
                <a:spcPct val="20000"/>
              </a:spcBef>
            </a:pPr>
            <a:r>
              <a:rPr lang="en-US" sz="1400">
                <a:latin typeface="Arial" charset="0"/>
              </a:rPr>
              <a:t>5. </a:t>
            </a:r>
            <a:r>
              <a:rPr lang="id-ID" sz="1400">
                <a:latin typeface="Arial" charset="0"/>
              </a:rPr>
              <a:t>Hann Michael A. Dr., </a:t>
            </a:r>
            <a:r>
              <a:rPr lang="en-US" sz="1400">
                <a:latin typeface="Arial" charset="0"/>
              </a:rPr>
              <a:t>1992. </a:t>
            </a:r>
            <a:r>
              <a:rPr lang="id-ID" sz="1400" i="1">
                <a:latin typeface="Arial" charset="0"/>
              </a:rPr>
              <a:t>The Geometry of Regular Repeating Patterns</a:t>
            </a:r>
            <a:r>
              <a:rPr lang="en-US" sz="1400">
                <a:latin typeface="Arial" charset="0"/>
              </a:rPr>
              <a:t>.</a:t>
            </a:r>
            <a:r>
              <a:rPr lang="id-ID" sz="1400">
                <a:latin typeface="Arial" charset="0"/>
              </a:rPr>
              <a:t> </a:t>
            </a:r>
            <a:endParaRPr lang="en-US" sz="1400">
              <a:latin typeface="Arial" charset="0"/>
            </a:endParaRPr>
          </a:p>
          <a:p>
            <a:pPr marL="609600" indent="-609600">
              <a:spcBef>
                <a:spcPct val="20000"/>
              </a:spcBef>
            </a:pPr>
            <a:r>
              <a:rPr lang="en-US" sz="1400">
                <a:latin typeface="Arial" charset="0"/>
              </a:rPr>
              <a:t>    </a:t>
            </a:r>
            <a:r>
              <a:rPr lang="id-ID" sz="1400">
                <a:latin typeface="Arial" charset="0"/>
              </a:rPr>
              <a:t>University of</a:t>
            </a:r>
            <a:r>
              <a:rPr lang="en-US" sz="1400">
                <a:latin typeface="Arial" charset="0"/>
              </a:rPr>
              <a:t> </a:t>
            </a:r>
            <a:r>
              <a:rPr lang="id-ID" sz="1400">
                <a:latin typeface="Arial" charset="0"/>
              </a:rPr>
              <a:t>Leed</a:t>
            </a:r>
            <a:r>
              <a:rPr lang="en-US" sz="1400">
                <a:latin typeface="Arial" charset="0"/>
              </a:rPr>
              <a:t>.</a:t>
            </a:r>
            <a:r>
              <a:rPr lang="id-ID" sz="1400">
                <a:latin typeface="Arial" charset="0"/>
              </a:rPr>
              <a:t> England</a:t>
            </a:r>
            <a:r>
              <a:rPr lang="en-US" sz="1400">
                <a:latin typeface="Arial" charset="0"/>
              </a:rPr>
              <a:t>.</a:t>
            </a:r>
          </a:p>
          <a:p>
            <a:pPr marL="609600" indent="-609600">
              <a:spcBef>
                <a:spcPct val="20000"/>
              </a:spcBef>
            </a:pPr>
            <a:r>
              <a:rPr lang="en-US" sz="1400">
                <a:latin typeface="Arial" charset="0"/>
              </a:rPr>
              <a:t>6. </a:t>
            </a:r>
            <a:r>
              <a:rPr lang="id-ID" sz="1400">
                <a:latin typeface="Arial" charset="0"/>
              </a:rPr>
              <a:t>Jeane Allen</a:t>
            </a:r>
            <a:r>
              <a:rPr lang="en-US" sz="1400">
                <a:latin typeface="Arial" charset="0"/>
              </a:rPr>
              <a:t>. 1990. </a:t>
            </a:r>
            <a:r>
              <a:rPr lang="id-ID" sz="1400" i="1">
                <a:latin typeface="Arial" charset="0"/>
              </a:rPr>
              <a:t>Designers Guide to Color</a:t>
            </a:r>
            <a:r>
              <a:rPr lang="en-US" sz="1400">
                <a:latin typeface="Arial" charset="0"/>
              </a:rPr>
              <a:t>.</a:t>
            </a:r>
            <a:r>
              <a:rPr lang="id-ID" sz="1400">
                <a:latin typeface="Arial" charset="0"/>
              </a:rPr>
              <a:t> Chromde Books San Francisco</a:t>
            </a:r>
            <a:r>
              <a:rPr lang="en-US" sz="1400">
                <a:latin typeface="Arial" charset="0"/>
              </a:rPr>
              <a:t>.</a:t>
            </a:r>
          </a:p>
          <a:p>
            <a:pPr marL="609600" indent="-609600">
              <a:spcBef>
                <a:spcPct val="20000"/>
              </a:spcBef>
            </a:pPr>
            <a:r>
              <a:rPr lang="en-US" sz="1400">
                <a:latin typeface="Arial" charset="0"/>
              </a:rPr>
              <a:t>7. </a:t>
            </a:r>
            <a:r>
              <a:rPr lang="id-ID" sz="1400">
                <a:latin typeface="Arial" charset="0"/>
              </a:rPr>
              <a:t>Pepin, </a:t>
            </a:r>
            <a:r>
              <a:rPr lang="en-US" sz="1400">
                <a:latin typeface="Arial" charset="0"/>
              </a:rPr>
              <a:t>1998. </a:t>
            </a:r>
            <a:r>
              <a:rPr lang="id-ID" sz="1400" i="1">
                <a:latin typeface="Arial" charset="0"/>
              </a:rPr>
              <a:t>Indonesia Ornament Design</a:t>
            </a:r>
            <a:r>
              <a:rPr lang="en-US" sz="1400">
                <a:latin typeface="Arial" charset="0"/>
              </a:rPr>
              <a:t>.</a:t>
            </a:r>
            <a:r>
              <a:rPr lang="id-ID" sz="1400">
                <a:latin typeface="Arial" charset="0"/>
              </a:rPr>
              <a:t> Pepin Press</a:t>
            </a:r>
            <a:r>
              <a:rPr lang="en-US" sz="1400">
                <a:latin typeface="Arial" charset="0"/>
              </a:rPr>
              <a:t>.</a:t>
            </a:r>
          </a:p>
          <a:p>
            <a:pPr marL="609600" indent="-609600">
              <a:spcBef>
                <a:spcPct val="20000"/>
              </a:spcBef>
            </a:pPr>
            <a:r>
              <a:rPr lang="en-US" sz="1400">
                <a:latin typeface="Arial" charset="0"/>
              </a:rPr>
              <a:t>8. </a:t>
            </a:r>
            <a:r>
              <a:rPr lang="id-ID" sz="1400">
                <a:latin typeface="Arial" charset="0"/>
              </a:rPr>
              <a:t>Shigenoby Korbayashi</a:t>
            </a:r>
            <a:r>
              <a:rPr lang="en-US" sz="1400">
                <a:latin typeface="Arial" charset="0"/>
              </a:rPr>
              <a:t>.1991.</a:t>
            </a:r>
            <a:r>
              <a:rPr lang="id-ID" sz="1400">
                <a:latin typeface="Arial" charset="0"/>
              </a:rPr>
              <a:t> </a:t>
            </a:r>
            <a:r>
              <a:rPr lang="id-ID" sz="1400" i="1">
                <a:latin typeface="Arial" charset="0"/>
              </a:rPr>
              <a:t>Color Image Scale</a:t>
            </a:r>
            <a:r>
              <a:rPr lang="en-US" sz="1400">
                <a:latin typeface="Arial" charset="0"/>
              </a:rPr>
              <a:t>.</a:t>
            </a:r>
            <a:r>
              <a:rPr lang="id-ID" sz="1400">
                <a:latin typeface="Arial" charset="0"/>
              </a:rPr>
              <a:t> Kodansha Intl.</a:t>
            </a:r>
            <a:endParaRPr lang="en-US" sz="1400">
              <a:latin typeface="Arial" charset="0"/>
            </a:endParaRPr>
          </a:p>
          <a:p>
            <a:pPr marL="609600" indent="-609600">
              <a:spcBef>
                <a:spcPct val="20000"/>
              </a:spcBef>
            </a:pPr>
            <a:r>
              <a:rPr lang="en-US" sz="1400">
                <a:latin typeface="Arial" charset="0"/>
              </a:rPr>
              <a:t>9. </a:t>
            </a:r>
            <a:r>
              <a:rPr lang="id-ID" sz="1400">
                <a:latin typeface="Arial" charset="0"/>
              </a:rPr>
              <a:t>Stevents Petes S. </a:t>
            </a:r>
            <a:r>
              <a:rPr lang="en-US" sz="1400">
                <a:latin typeface="Arial" charset="0"/>
              </a:rPr>
              <a:t>1980. </a:t>
            </a:r>
            <a:r>
              <a:rPr lang="id-ID" sz="1400" i="1">
                <a:latin typeface="Arial" charset="0"/>
              </a:rPr>
              <a:t>Hand Book of Regular Patterns, An Introduction to </a:t>
            </a:r>
            <a:endParaRPr lang="en-US" sz="1400" i="1">
              <a:latin typeface="Arial" charset="0"/>
            </a:endParaRPr>
          </a:p>
          <a:p>
            <a:pPr marL="609600" indent="-609600">
              <a:spcBef>
                <a:spcPct val="20000"/>
              </a:spcBef>
            </a:pPr>
            <a:r>
              <a:rPr lang="en-US" sz="1400" i="1">
                <a:latin typeface="Arial" charset="0"/>
              </a:rPr>
              <a:t>    </a:t>
            </a:r>
            <a:r>
              <a:rPr lang="id-ID" sz="1400" i="1">
                <a:latin typeface="Arial" charset="0"/>
              </a:rPr>
              <a:t>Symetri in Two</a:t>
            </a:r>
            <a:r>
              <a:rPr lang="en-US" sz="1400" i="1">
                <a:latin typeface="Arial" charset="0"/>
              </a:rPr>
              <a:t> </a:t>
            </a:r>
            <a:r>
              <a:rPr lang="id-ID" sz="1400" i="1">
                <a:latin typeface="Arial" charset="0"/>
              </a:rPr>
              <a:t>Dimensions</a:t>
            </a:r>
            <a:r>
              <a:rPr lang="en-US" sz="1400">
                <a:latin typeface="Arial" charset="0"/>
              </a:rPr>
              <a:t>. </a:t>
            </a:r>
            <a:r>
              <a:rPr lang="id-ID" sz="1400">
                <a:latin typeface="Arial" charset="0"/>
              </a:rPr>
              <a:t>The MIT Press</a:t>
            </a:r>
            <a:r>
              <a:rPr lang="en-US" sz="1400">
                <a:latin typeface="Arial" charset="0"/>
              </a:rPr>
              <a:t>.</a:t>
            </a:r>
            <a:r>
              <a:rPr lang="id-ID" sz="1400">
                <a:latin typeface="Arial" charset="0"/>
              </a:rPr>
              <a:t> Massachusetts</a:t>
            </a:r>
            <a:r>
              <a:rPr lang="en-US" sz="1400">
                <a:latin typeface="Arial" charset="0"/>
              </a:rPr>
              <a:t>.</a:t>
            </a:r>
            <a:br>
              <a:rPr lang="en-US" sz="1400">
                <a:latin typeface="Arial" charset="0"/>
              </a:rPr>
            </a:br>
            <a:endParaRPr lang="en-US" sz="1400"/>
          </a:p>
          <a:p>
            <a:pPr marL="609600" indent="-609600">
              <a:spcBef>
                <a:spcPct val="20000"/>
              </a:spcBef>
            </a:pPr>
            <a:endParaRPr lang="en-US" sz="2000"/>
          </a:p>
        </p:txBody>
      </p:sp>
    </p:spTree>
    <p:extLst>
      <p:ext uri="{BB962C8B-B14F-4D97-AF65-F5344CB8AC3E}">
        <p14:creationId xmlns:p14="http://schemas.microsoft.com/office/powerpoint/2010/main" val="4016661996"/>
      </p:ext>
    </p:extLst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2590800" y="1600200"/>
            <a:ext cx="7543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endParaRPr lang="en-GB" sz="2400" dirty="0">
              <a:solidFill>
                <a:srgbClr val="0066CC"/>
              </a:solidFill>
              <a:latin typeface="Arial" charset="0"/>
            </a:endParaRPr>
          </a:p>
          <a:p>
            <a:pPr>
              <a:spcBef>
                <a:spcPct val="20000"/>
              </a:spcBef>
            </a:pPr>
            <a:r>
              <a:rPr lang="en-GB" sz="2000" dirty="0">
                <a:latin typeface="Arial" charset="0"/>
              </a:rPr>
              <a:t>01. </a:t>
            </a:r>
            <a:r>
              <a:rPr lang="en-GB" sz="2000" dirty="0" err="1">
                <a:latin typeface="Arial" charset="0"/>
              </a:rPr>
              <a:t>Karton</a:t>
            </a:r>
            <a:r>
              <a:rPr lang="en-GB" sz="2000" dirty="0">
                <a:latin typeface="Arial" charset="0"/>
              </a:rPr>
              <a:t> manila </a:t>
            </a:r>
            <a:r>
              <a:rPr lang="en-GB" sz="2000" dirty="0" err="1">
                <a:latin typeface="Arial" charset="0"/>
              </a:rPr>
              <a:t>putih</a:t>
            </a:r>
            <a:r>
              <a:rPr lang="en-GB" sz="2000" dirty="0">
                <a:latin typeface="Arial" charset="0"/>
              </a:rPr>
              <a:t> </a:t>
            </a:r>
            <a:r>
              <a:rPr lang="en-GB" sz="2000" dirty="0" err="1">
                <a:latin typeface="Arial" charset="0"/>
              </a:rPr>
              <a:t>dengan</a:t>
            </a:r>
            <a:r>
              <a:rPr lang="en-GB" sz="2000" dirty="0">
                <a:latin typeface="Arial" charset="0"/>
              </a:rPr>
              <a:t> </a:t>
            </a:r>
            <a:r>
              <a:rPr lang="en-GB" sz="2000" dirty="0" err="1">
                <a:latin typeface="Arial" charset="0"/>
              </a:rPr>
              <a:t>ukuran</a:t>
            </a:r>
            <a:r>
              <a:rPr lang="en-GB" sz="2000" dirty="0">
                <a:latin typeface="Arial" charset="0"/>
              </a:rPr>
              <a:t> 40 </a:t>
            </a:r>
            <a:r>
              <a:rPr lang="en-GB" sz="2000" dirty="0">
                <a:latin typeface="Arial" charset="0"/>
              </a:rPr>
              <a:t>x </a:t>
            </a:r>
            <a:r>
              <a:rPr lang="en-GB" sz="2000" dirty="0">
                <a:latin typeface="Arial" charset="0"/>
              </a:rPr>
              <a:t>40 cm </a:t>
            </a:r>
            <a:r>
              <a:rPr lang="en-GB" sz="2000" dirty="0">
                <a:latin typeface="Arial" charset="0"/>
              </a:rPr>
              <a:t/>
            </a:r>
            <a:br>
              <a:rPr lang="en-GB" sz="2000" dirty="0">
                <a:latin typeface="Arial" charset="0"/>
              </a:rPr>
            </a:br>
            <a:r>
              <a:rPr lang="en-GB" sz="2000" dirty="0">
                <a:latin typeface="Arial" charset="0"/>
              </a:rPr>
              <a:t>02. </a:t>
            </a:r>
            <a:r>
              <a:rPr lang="en-GB" sz="2000" dirty="0" err="1">
                <a:latin typeface="Arial" charset="0"/>
              </a:rPr>
              <a:t>Infraboard</a:t>
            </a:r>
            <a:r>
              <a:rPr lang="en-GB" sz="2000" dirty="0">
                <a:latin typeface="Arial" charset="0"/>
              </a:rPr>
              <a:t> </a:t>
            </a:r>
            <a:r>
              <a:rPr lang="en-GB" sz="2000" dirty="0" err="1">
                <a:latin typeface="Arial" charset="0"/>
              </a:rPr>
              <a:t>hitam</a:t>
            </a:r>
            <a:r>
              <a:rPr lang="en-GB" sz="2000" dirty="0">
                <a:latin typeface="Arial" charset="0"/>
              </a:rPr>
              <a:t> </a:t>
            </a:r>
            <a:r>
              <a:rPr lang="en-GB" sz="2000" dirty="0" err="1">
                <a:latin typeface="Arial" charset="0"/>
              </a:rPr>
              <a:t>untuk</a:t>
            </a:r>
            <a:r>
              <a:rPr lang="en-GB" sz="2000" dirty="0">
                <a:latin typeface="Arial" charset="0"/>
              </a:rPr>
              <a:t> alas </a:t>
            </a:r>
            <a:r>
              <a:rPr lang="en-GB" sz="2000" dirty="0" err="1">
                <a:latin typeface="Arial" charset="0"/>
              </a:rPr>
              <a:t>ukuran</a:t>
            </a:r>
            <a:r>
              <a:rPr lang="en-GB" sz="2000" dirty="0">
                <a:latin typeface="Arial" charset="0"/>
              </a:rPr>
              <a:t> 45 x45 cm</a:t>
            </a:r>
            <a:r>
              <a:rPr lang="en-GB" sz="2000" dirty="0">
                <a:latin typeface="Arial" charset="0"/>
              </a:rPr>
              <a:t/>
            </a:r>
            <a:br>
              <a:rPr lang="en-GB" sz="2000" dirty="0">
                <a:latin typeface="Arial" charset="0"/>
              </a:rPr>
            </a:br>
            <a:r>
              <a:rPr lang="en-GB" sz="2000" dirty="0">
                <a:latin typeface="Arial" charset="0"/>
              </a:rPr>
              <a:t>03. </a:t>
            </a:r>
            <a:r>
              <a:rPr lang="en-GB" sz="2000" dirty="0" err="1">
                <a:latin typeface="Arial" charset="0"/>
              </a:rPr>
              <a:t>Pensil</a:t>
            </a:r>
            <a:r>
              <a:rPr lang="en-GB" sz="2000" dirty="0">
                <a:latin typeface="Arial" charset="0"/>
              </a:rPr>
              <a:t> B – 6B</a:t>
            </a:r>
            <a:r>
              <a:rPr lang="en-GB" sz="2000" dirty="0">
                <a:latin typeface="Arial" charset="0"/>
              </a:rPr>
              <a:t/>
            </a:r>
            <a:br>
              <a:rPr lang="en-GB" sz="2000" dirty="0">
                <a:latin typeface="Arial" charset="0"/>
              </a:rPr>
            </a:br>
            <a:r>
              <a:rPr lang="en-GB" sz="2000" dirty="0">
                <a:latin typeface="Arial" charset="0"/>
              </a:rPr>
              <a:t>04. </a:t>
            </a:r>
            <a:r>
              <a:rPr lang="en-GB" sz="2000" dirty="0" err="1">
                <a:latin typeface="Arial" charset="0"/>
              </a:rPr>
              <a:t>Pinsil</a:t>
            </a:r>
            <a:r>
              <a:rPr lang="en-GB" sz="2000" dirty="0">
                <a:latin typeface="Arial" charset="0"/>
              </a:rPr>
              <a:t> </a:t>
            </a:r>
            <a:r>
              <a:rPr lang="en-GB" sz="2000" dirty="0" err="1">
                <a:latin typeface="Arial" charset="0"/>
              </a:rPr>
              <a:t>Warna</a:t>
            </a:r>
            <a:r>
              <a:rPr lang="en-GB" sz="2000" dirty="0">
                <a:latin typeface="Arial" charset="0"/>
              </a:rPr>
              <a:t/>
            </a:r>
            <a:br>
              <a:rPr lang="en-GB" sz="2000" dirty="0">
                <a:latin typeface="Arial" charset="0"/>
              </a:rPr>
            </a:br>
            <a:r>
              <a:rPr lang="en-GB" sz="2000" dirty="0">
                <a:latin typeface="Arial" charset="0"/>
              </a:rPr>
              <a:t>05. </a:t>
            </a:r>
            <a:r>
              <a:rPr lang="en-GB" sz="2000" dirty="0" err="1">
                <a:latin typeface="Arial" charset="0"/>
              </a:rPr>
              <a:t>Kwas</a:t>
            </a:r>
            <a:r>
              <a:rPr lang="en-GB" sz="2000" dirty="0">
                <a:latin typeface="Arial" charset="0"/>
              </a:rPr>
              <a:t> </a:t>
            </a:r>
            <a:r>
              <a:rPr lang="en-GB" sz="2000" dirty="0">
                <a:latin typeface="Arial" charset="0"/>
              </a:rPr>
              <a:t>Cat Air (1 </a:t>
            </a:r>
            <a:r>
              <a:rPr lang="en-GB" sz="2000" dirty="0" err="1">
                <a:latin typeface="Arial" charset="0"/>
              </a:rPr>
              <a:t>paket</a:t>
            </a:r>
            <a:r>
              <a:rPr lang="en-GB" sz="2000" dirty="0">
                <a:latin typeface="Arial" charset="0"/>
              </a:rPr>
              <a:t> </a:t>
            </a:r>
            <a:r>
              <a:rPr lang="en-GB" sz="2000" dirty="0" err="1">
                <a:latin typeface="Arial" charset="0"/>
              </a:rPr>
              <a:t>merk</a:t>
            </a:r>
            <a:r>
              <a:rPr lang="en-GB" sz="2000" dirty="0">
                <a:latin typeface="Arial" charset="0"/>
              </a:rPr>
              <a:t> </a:t>
            </a:r>
            <a:r>
              <a:rPr lang="en-GB" sz="2000" dirty="0" err="1">
                <a:latin typeface="Arial" charset="0"/>
              </a:rPr>
              <a:t>Lyra</a:t>
            </a:r>
            <a:r>
              <a:rPr lang="en-GB" sz="2000" dirty="0">
                <a:latin typeface="Arial" charset="0"/>
              </a:rPr>
              <a:t> </a:t>
            </a:r>
            <a:r>
              <a:rPr lang="en-GB" sz="2000" dirty="0" err="1">
                <a:latin typeface="Arial" charset="0"/>
              </a:rPr>
              <a:t>atau</a:t>
            </a:r>
            <a:r>
              <a:rPr lang="en-GB" sz="2000" dirty="0">
                <a:latin typeface="Arial" charset="0"/>
              </a:rPr>
              <a:t> Reeves)</a:t>
            </a:r>
            <a:r>
              <a:rPr lang="en-GB" sz="2000" dirty="0">
                <a:latin typeface="Arial" charset="0"/>
              </a:rPr>
              <a:t/>
            </a:r>
            <a:br>
              <a:rPr lang="en-GB" sz="2000" dirty="0">
                <a:latin typeface="Arial" charset="0"/>
              </a:rPr>
            </a:br>
            <a:r>
              <a:rPr lang="en-GB" sz="2000" dirty="0">
                <a:latin typeface="Arial" charset="0"/>
              </a:rPr>
              <a:t>06. </a:t>
            </a:r>
            <a:r>
              <a:rPr lang="en-GB" sz="2000" dirty="0" err="1">
                <a:latin typeface="Arial" charset="0"/>
              </a:rPr>
              <a:t>Pallete</a:t>
            </a:r>
            <a:r>
              <a:rPr lang="en-GB" sz="2000" dirty="0">
                <a:latin typeface="Arial" charset="0"/>
              </a:rPr>
              <a:t> </a:t>
            </a:r>
            <a:r>
              <a:rPr lang="en-GB" sz="2000" dirty="0" err="1">
                <a:latin typeface="Arial" charset="0"/>
              </a:rPr>
              <a:t>dan</a:t>
            </a:r>
            <a:r>
              <a:rPr lang="en-GB" sz="2000" dirty="0">
                <a:latin typeface="Arial" charset="0"/>
              </a:rPr>
              <a:t> </a:t>
            </a:r>
            <a:r>
              <a:rPr lang="en-GB" sz="2000" dirty="0" err="1">
                <a:latin typeface="Arial" charset="0"/>
              </a:rPr>
              <a:t>wadah</a:t>
            </a:r>
            <a:r>
              <a:rPr lang="en-GB" sz="2000" dirty="0">
                <a:latin typeface="Arial" charset="0"/>
              </a:rPr>
              <a:t> air</a:t>
            </a:r>
            <a:r>
              <a:rPr lang="en-GB" sz="2000" dirty="0">
                <a:latin typeface="Arial" charset="0"/>
              </a:rPr>
              <a:t/>
            </a:r>
            <a:br>
              <a:rPr lang="en-GB" sz="2000" dirty="0">
                <a:latin typeface="Arial" charset="0"/>
              </a:rPr>
            </a:br>
            <a:r>
              <a:rPr lang="en-GB" sz="2000" dirty="0">
                <a:latin typeface="Arial" charset="0"/>
              </a:rPr>
              <a:t>07. </a:t>
            </a:r>
            <a:r>
              <a:rPr lang="en-GB" sz="2000" dirty="0">
                <a:latin typeface="Arial" charset="0"/>
              </a:rPr>
              <a:t>Cat Poster: </a:t>
            </a:r>
            <a:r>
              <a:rPr lang="en-GB" sz="2000" dirty="0" err="1">
                <a:latin typeface="Arial" charset="0"/>
              </a:rPr>
              <a:t>Putih</a:t>
            </a:r>
            <a:r>
              <a:rPr lang="en-GB" sz="2000" dirty="0">
                <a:latin typeface="Arial" charset="0"/>
              </a:rPr>
              <a:t>, </a:t>
            </a:r>
            <a:r>
              <a:rPr lang="en-GB" sz="2000" dirty="0" err="1">
                <a:latin typeface="Arial" charset="0"/>
              </a:rPr>
              <a:t>Hitam</a:t>
            </a:r>
            <a:r>
              <a:rPr lang="en-GB" sz="2000" dirty="0">
                <a:latin typeface="Arial" charset="0"/>
              </a:rPr>
              <a:t>, </a:t>
            </a:r>
            <a:r>
              <a:rPr lang="en-GB" sz="2000" dirty="0" err="1">
                <a:latin typeface="Arial" charset="0"/>
              </a:rPr>
              <a:t>Biru</a:t>
            </a:r>
            <a:r>
              <a:rPr lang="en-GB" sz="2000" dirty="0">
                <a:latin typeface="Arial" charset="0"/>
              </a:rPr>
              <a:t>, </a:t>
            </a:r>
            <a:r>
              <a:rPr lang="en-GB" sz="2000" dirty="0" err="1">
                <a:latin typeface="Arial" charset="0"/>
              </a:rPr>
              <a:t>Kuning</a:t>
            </a:r>
            <a:r>
              <a:rPr lang="en-GB" sz="2000" dirty="0">
                <a:latin typeface="Arial" charset="0"/>
              </a:rPr>
              <a:t>, </a:t>
            </a:r>
            <a:r>
              <a:rPr lang="en-GB" sz="2000" dirty="0" err="1">
                <a:latin typeface="Arial" charset="0"/>
              </a:rPr>
              <a:t>dan</a:t>
            </a:r>
            <a:r>
              <a:rPr lang="en-GB" sz="2000" dirty="0">
                <a:latin typeface="Arial" charset="0"/>
              </a:rPr>
              <a:t> </a:t>
            </a:r>
            <a:r>
              <a:rPr lang="en-GB" sz="2000" dirty="0" err="1">
                <a:latin typeface="Arial" charset="0"/>
              </a:rPr>
              <a:t>Merah</a:t>
            </a:r>
            <a:r>
              <a:rPr lang="en-GB" sz="2000" dirty="0">
                <a:latin typeface="Arial" charset="0"/>
              </a:rPr>
              <a:t/>
            </a:r>
            <a:br>
              <a:rPr lang="en-GB" sz="2000" dirty="0">
                <a:latin typeface="Arial" charset="0"/>
              </a:rPr>
            </a:br>
            <a:r>
              <a:rPr lang="en-GB" sz="2000" dirty="0">
                <a:latin typeface="Arial" charset="0"/>
              </a:rPr>
              <a:t>08. </a:t>
            </a:r>
            <a:r>
              <a:rPr lang="en-GB" sz="2000" dirty="0">
                <a:latin typeface="Arial" charset="0"/>
              </a:rPr>
              <a:t>Lap, Tissue</a:t>
            </a:r>
            <a:br>
              <a:rPr lang="en-GB" sz="2000" dirty="0">
                <a:latin typeface="Arial" charset="0"/>
              </a:rPr>
            </a:br>
            <a:r>
              <a:rPr lang="en-GB" sz="2000" dirty="0">
                <a:latin typeface="Arial" charset="0"/>
              </a:rPr>
              <a:t>09. </a:t>
            </a:r>
            <a:r>
              <a:rPr lang="en-GB" sz="2000" dirty="0">
                <a:latin typeface="Arial" charset="0"/>
              </a:rPr>
              <a:t>Cutter, </a:t>
            </a:r>
            <a:r>
              <a:rPr lang="en-GB" sz="2000" dirty="0" err="1">
                <a:latin typeface="Arial" charset="0"/>
              </a:rPr>
              <a:t>gunting</a:t>
            </a:r>
            <a:r>
              <a:rPr lang="en-GB" sz="2000" dirty="0">
                <a:latin typeface="Arial" charset="0"/>
              </a:rPr>
              <a:t>, double tape, </a:t>
            </a:r>
            <a:r>
              <a:rPr lang="en-GB" sz="2000" dirty="0" err="1">
                <a:latin typeface="Arial" charset="0"/>
              </a:rPr>
              <a:t>lem</a:t>
            </a:r>
            <a:r>
              <a:rPr lang="en-GB" sz="2000" dirty="0">
                <a:latin typeface="Arial" charset="0"/>
              </a:rPr>
              <a:t>.</a:t>
            </a:r>
          </a:p>
          <a:p>
            <a:pPr>
              <a:spcBef>
                <a:spcPct val="20000"/>
              </a:spcBef>
            </a:pPr>
            <a:r>
              <a:rPr lang="en-GB" sz="2000" dirty="0">
                <a:latin typeface="Arial" charset="0"/>
              </a:rPr>
              <a:t>10. Alat2 lain yang </a:t>
            </a:r>
            <a:r>
              <a:rPr lang="en-GB" sz="2000" dirty="0" err="1">
                <a:latin typeface="Arial" charset="0"/>
              </a:rPr>
              <a:t>mendukung</a:t>
            </a:r>
            <a:r>
              <a:rPr lang="en-GB" sz="2000" dirty="0">
                <a:latin typeface="Arial" charset="0"/>
              </a:rPr>
              <a:t>.</a:t>
            </a:r>
          </a:p>
          <a:p>
            <a:pPr>
              <a:spcBef>
                <a:spcPct val="20000"/>
              </a:spcBef>
            </a:pPr>
            <a:endParaRPr lang="en-US" sz="2000" dirty="0"/>
          </a:p>
          <a:p>
            <a:pPr>
              <a:spcBef>
                <a:spcPct val="20000"/>
              </a:spcBef>
            </a:pPr>
            <a:endParaRPr lang="en-US" sz="2000" dirty="0">
              <a:solidFill>
                <a:schemeClr val="bg2"/>
              </a:solidFill>
            </a:endParaRPr>
          </a:p>
        </p:txBody>
      </p:sp>
      <p:sp>
        <p:nvSpPr>
          <p:cNvPr id="13315" name="Rectangle 4"/>
          <p:cNvSpPr>
            <a:spLocks noChangeArrowheads="1"/>
          </p:cNvSpPr>
          <p:nvPr/>
        </p:nvSpPr>
        <p:spPr bwMode="auto">
          <a:xfrm>
            <a:off x="2895600" y="838200"/>
            <a:ext cx="640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</a:pPr>
            <a:r>
              <a:rPr lang="en-US" sz="2400" b="1" dirty="0"/>
              <a:t>ALAT </a:t>
            </a:r>
            <a:r>
              <a:rPr lang="en-US" sz="2400" b="1" dirty="0" err="1"/>
              <a:t>dan</a:t>
            </a:r>
            <a:r>
              <a:rPr lang="en-US" sz="2400" b="1" dirty="0"/>
              <a:t> BAHAN </a:t>
            </a:r>
            <a:r>
              <a:rPr lang="en-US" sz="2400" b="1" dirty="0" err="1"/>
              <a:t>dalam</a:t>
            </a:r>
            <a:r>
              <a:rPr lang="en-US" sz="2400" b="1" dirty="0"/>
              <a:t> PERKULIAHAN</a:t>
            </a:r>
            <a:r>
              <a:rPr lang="en-US" sz="2400" dirty="0"/>
              <a:t> </a:t>
            </a:r>
            <a:r>
              <a:rPr lang="en-US" sz="2400" b="1" dirty="0"/>
              <a:t>:</a:t>
            </a:r>
            <a:endParaRPr lang="en-US" sz="2400" b="1" dirty="0"/>
          </a:p>
        </p:txBody>
      </p:sp>
      <p:sp>
        <p:nvSpPr>
          <p:cNvPr id="13316" name="Rectangle 5"/>
          <p:cNvSpPr>
            <a:spLocks noChangeArrowheads="1"/>
          </p:cNvSpPr>
          <p:nvPr/>
        </p:nvSpPr>
        <p:spPr bwMode="auto">
          <a:xfrm>
            <a:off x="4419600" y="1295400"/>
            <a:ext cx="3429000" cy="76200"/>
          </a:xfrm>
          <a:prstGeom prst="rect">
            <a:avLst/>
          </a:prstGeom>
          <a:solidFill>
            <a:schemeClr val="tx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13317" name="Line 6"/>
          <p:cNvSpPr>
            <a:spLocks noChangeShapeType="1"/>
          </p:cNvSpPr>
          <p:nvPr/>
        </p:nvSpPr>
        <p:spPr bwMode="auto">
          <a:xfrm>
            <a:off x="3048000" y="1295400"/>
            <a:ext cx="6019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5013858"/>
      </p:ext>
    </p:extLst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228600"/>
            <a:ext cx="8229600" cy="1143000"/>
          </a:xfrm>
        </p:spPr>
        <p:txBody>
          <a:bodyPr/>
          <a:lstStyle/>
          <a:p>
            <a:r>
              <a:rPr lang="en-US" sz="4000" dirty="0"/>
              <a:t>Cat Poster</a:t>
            </a:r>
            <a:endParaRPr lang="en-US" sz="4000" dirty="0"/>
          </a:p>
        </p:txBody>
      </p:sp>
      <p:pic>
        <p:nvPicPr>
          <p:cNvPr id="77826" name="Picture 2" descr="http://i1268.photobucket.com/albums/jj577/DuaBelasKaskus/IMG_0143_zpsda4a64dc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28801" y="1524000"/>
            <a:ext cx="6406229" cy="4267200"/>
          </a:xfrm>
          <a:prstGeom prst="rect">
            <a:avLst/>
          </a:prstGeom>
          <a:noFill/>
        </p:spPr>
      </p:pic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8382000" y="2057400"/>
            <a:ext cx="1981200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/>
            </a:pPr>
            <a:r>
              <a:rPr lang="en-GB" b="1" kern="0" dirty="0" err="1"/>
              <a:t>Warna</a:t>
            </a:r>
            <a:r>
              <a:rPr lang="en-GB" b="1" kern="0" dirty="0"/>
              <a:t>:</a:t>
            </a:r>
          </a:p>
          <a:p>
            <a:pPr marL="342900" indent="-34290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/>
            </a:pPr>
            <a:endParaRPr lang="en-GB" kern="0" dirty="0"/>
          </a:p>
          <a:p>
            <a:pPr marL="342900" indent="-34290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/>
            </a:pPr>
            <a:r>
              <a:rPr lang="en-GB" kern="0" dirty="0"/>
              <a:t>1. Carmine Red</a:t>
            </a:r>
          </a:p>
          <a:p>
            <a:pPr marL="342900" indent="-34290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/>
            </a:pPr>
            <a:r>
              <a:rPr lang="en-GB" kern="0" dirty="0"/>
              <a:t>2. Cobalt Blue</a:t>
            </a:r>
          </a:p>
          <a:p>
            <a:pPr marL="342900" indent="-34290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/>
            </a:pPr>
            <a:r>
              <a:rPr lang="en-GB" kern="0" dirty="0"/>
              <a:t>3. Yellow</a:t>
            </a:r>
          </a:p>
          <a:p>
            <a:pPr marL="342900" indent="-34290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/>
            </a:pPr>
            <a:r>
              <a:rPr lang="en-GB" kern="0" dirty="0"/>
              <a:t>4. White</a:t>
            </a:r>
          </a:p>
          <a:p>
            <a:pPr marL="342900" indent="-34290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/>
            </a:pPr>
            <a:r>
              <a:rPr lang="en-GB" kern="0" dirty="0"/>
              <a:t>5. Black</a:t>
            </a:r>
          </a:p>
          <a:p>
            <a:pPr marL="342900" indent="-34290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/>
            </a:pPr>
            <a:endParaRPr lang="en-GB" sz="800" kern="0" dirty="0"/>
          </a:p>
          <a:p>
            <a:pPr marL="342900" indent="-34290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FontTx/>
              <a:buAutoNum type="arabicPeriod"/>
              <a:defRPr/>
            </a:pPr>
            <a:endParaRPr lang="en-GB" sz="800" kern="0" dirty="0"/>
          </a:p>
          <a:p>
            <a:pPr marL="342900" indent="-34290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FontTx/>
              <a:buAutoNum type="arabicPeriod"/>
              <a:defRPr/>
            </a:pPr>
            <a:endParaRPr lang="en-GB" sz="800" kern="0" dirty="0"/>
          </a:p>
          <a:p>
            <a:pPr marL="342900" indent="-34290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FontTx/>
              <a:buAutoNum type="arabicPeriod"/>
              <a:defRPr/>
            </a:pPr>
            <a:endParaRPr lang="en-GB" sz="800" kern="0" dirty="0"/>
          </a:p>
          <a:p>
            <a:pPr marL="342900" indent="-34290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/>
            </a:pPr>
            <a:endParaRPr lang="en-GB" sz="800" kern="0" dirty="0"/>
          </a:p>
          <a:p>
            <a:pPr marL="342900" indent="-34290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/>
            </a:pPr>
            <a:r>
              <a:rPr lang="en-GB" sz="800" kern="0" dirty="0"/>
              <a:t>     </a:t>
            </a:r>
          </a:p>
          <a:p>
            <a:pPr marL="342900" indent="-34290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/>
            </a:pPr>
            <a:r>
              <a:rPr lang="en-GB" sz="800" kern="0" dirty="0"/>
              <a:t>    </a:t>
            </a:r>
          </a:p>
          <a:p>
            <a:pPr marL="342900" indent="-34290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/>
            </a:pPr>
            <a:endParaRPr lang="en-GB" sz="800" kern="0" dirty="0"/>
          </a:p>
          <a:p>
            <a:pPr marL="342900" indent="-34290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/>
            </a:pPr>
            <a:endParaRPr lang="en-GB" sz="800" kern="0" dirty="0"/>
          </a:p>
          <a:p>
            <a:pPr marL="342900" indent="-34290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/>
            </a:pPr>
            <a:endParaRPr lang="en-GB" sz="500" kern="0" dirty="0"/>
          </a:p>
          <a:p>
            <a:pPr marL="342900" indent="-34290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/>
            </a:pPr>
            <a:r>
              <a:rPr lang="en-US" sz="500" kern="0" dirty="0"/>
              <a:t/>
            </a:r>
            <a:br>
              <a:rPr lang="en-US" sz="500" kern="0" dirty="0"/>
            </a:br>
            <a:endParaRPr lang="en-US" sz="500" kern="0" dirty="0"/>
          </a:p>
        </p:txBody>
      </p:sp>
    </p:spTree>
    <p:extLst>
      <p:ext uri="{BB962C8B-B14F-4D97-AF65-F5344CB8AC3E}">
        <p14:creationId xmlns:p14="http://schemas.microsoft.com/office/powerpoint/2010/main" val="2961158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3"/>
          <p:cNvSpPr>
            <a:spLocks noChangeArrowheads="1"/>
          </p:cNvSpPr>
          <p:nvPr/>
        </p:nvSpPr>
        <p:spPr bwMode="auto">
          <a:xfrm>
            <a:off x="2895600" y="838200"/>
            <a:ext cx="640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</a:pPr>
            <a:r>
              <a:rPr lang="en-US" sz="3200" b="1" dirty="0"/>
              <a:t> </a:t>
            </a:r>
            <a:r>
              <a:rPr lang="en-US" sz="3200" b="1" dirty="0" err="1">
                <a:solidFill>
                  <a:schemeClr val="tx2"/>
                </a:solidFill>
              </a:rPr>
              <a:t>Rupa</a:t>
            </a:r>
            <a:r>
              <a:rPr lang="en-US" sz="3200" b="1" dirty="0">
                <a:solidFill>
                  <a:schemeClr val="tx2"/>
                </a:solidFill>
              </a:rPr>
              <a:t> </a:t>
            </a:r>
            <a:r>
              <a:rPr lang="en-US" sz="3200" b="1" dirty="0" err="1">
                <a:solidFill>
                  <a:schemeClr val="tx2"/>
                </a:solidFill>
              </a:rPr>
              <a:t>Dasar</a:t>
            </a:r>
            <a:r>
              <a:rPr lang="en-US" sz="3200" b="1" dirty="0">
                <a:solidFill>
                  <a:schemeClr val="tx2"/>
                </a:solidFill>
              </a:rPr>
              <a:t> 2D</a:t>
            </a:r>
            <a:r>
              <a:rPr lang="en-US" sz="3200" dirty="0">
                <a:solidFill>
                  <a:schemeClr val="tx2"/>
                </a:solidFill>
              </a:rPr>
              <a:t>:</a:t>
            </a:r>
            <a:endParaRPr lang="en-US" sz="3200" dirty="0">
              <a:solidFill>
                <a:schemeClr val="tx2"/>
              </a:solidFill>
            </a:endParaRPr>
          </a:p>
        </p:txBody>
      </p:sp>
      <p:sp>
        <p:nvSpPr>
          <p:cNvPr id="9219" name="Rectangle 4"/>
          <p:cNvSpPr>
            <a:spLocks noChangeArrowheads="1"/>
          </p:cNvSpPr>
          <p:nvPr/>
        </p:nvSpPr>
        <p:spPr bwMode="auto">
          <a:xfrm>
            <a:off x="2743200" y="1828800"/>
            <a:ext cx="6400800" cy="289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>
              <a:spcBef>
                <a:spcPct val="20000"/>
              </a:spcBef>
            </a:pPr>
            <a:r>
              <a:rPr lang="en-US" sz="2000" dirty="0" err="1"/>
              <a:t>adalah</a:t>
            </a:r>
            <a:r>
              <a:rPr lang="en-US" sz="2000" dirty="0"/>
              <a:t> </a:t>
            </a:r>
            <a:r>
              <a:rPr lang="en-US" sz="2000" dirty="0" err="1"/>
              <a:t>mata</a:t>
            </a:r>
            <a:r>
              <a:rPr lang="en-US" sz="2000" dirty="0"/>
              <a:t> </a:t>
            </a:r>
            <a:r>
              <a:rPr lang="en-US" sz="2000" dirty="0" err="1"/>
              <a:t>kuliah</a:t>
            </a:r>
            <a:r>
              <a:rPr lang="en-US" sz="2000" dirty="0"/>
              <a:t> yang </a:t>
            </a:r>
            <a:r>
              <a:rPr lang="en-US" sz="2000" dirty="0" err="1"/>
              <a:t>berisi</a:t>
            </a:r>
            <a:r>
              <a:rPr lang="en-US" sz="2000" dirty="0"/>
              <a:t> </a:t>
            </a:r>
            <a:r>
              <a:rPr lang="en-US" sz="2000" dirty="0" err="1"/>
              <a:t>mengenai</a:t>
            </a:r>
            <a:r>
              <a:rPr lang="en-US" sz="2000" dirty="0"/>
              <a:t> </a:t>
            </a:r>
          </a:p>
          <a:p>
            <a:pPr marL="609600" indent="-609600">
              <a:spcBef>
                <a:spcPct val="20000"/>
              </a:spcBef>
            </a:pPr>
            <a:r>
              <a:rPr lang="en-US" sz="2000" dirty="0" err="1"/>
              <a:t>dasar</a:t>
            </a:r>
            <a:r>
              <a:rPr lang="en-US" sz="2000" dirty="0"/>
              <a:t> </a:t>
            </a:r>
            <a:r>
              <a:rPr lang="en-US" sz="2000" dirty="0" err="1"/>
              <a:t>pengungkapan</a:t>
            </a:r>
            <a:r>
              <a:rPr lang="en-US" sz="2000" dirty="0"/>
              <a:t> visual yang </a:t>
            </a:r>
            <a:r>
              <a:rPr lang="en-US" sz="2000" dirty="0" err="1"/>
              <a:t>bersifat</a:t>
            </a:r>
            <a:r>
              <a:rPr lang="en-US" sz="2000" dirty="0"/>
              <a:t> </a:t>
            </a:r>
            <a:r>
              <a:rPr lang="en-US" sz="2000" dirty="0">
                <a:solidFill>
                  <a:srgbClr val="FF0000"/>
                </a:solidFill>
              </a:rPr>
              <a:t>2D </a:t>
            </a:r>
            <a:r>
              <a:rPr lang="en-US" sz="2000" dirty="0" err="1">
                <a:solidFill>
                  <a:srgbClr val="FF0000"/>
                </a:solidFill>
              </a:rPr>
              <a:t>maupun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</a:p>
          <a:p>
            <a:pPr marL="609600" indent="-609600">
              <a:spcBef>
                <a:spcPct val="20000"/>
              </a:spcBef>
            </a:pPr>
            <a:r>
              <a:rPr lang="en-US" sz="2000" dirty="0">
                <a:solidFill>
                  <a:srgbClr val="FF0000"/>
                </a:solidFill>
              </a:rPr>
              <a:t>3D.</a:t>
            </a:r>
            <a:r>
              <a:rPr lang="en-US" sz="2000" dirty="0"/>
              <a:t> Tata </a:t>
            </a:r>
            <a:r>
              <a:rPr lang="en-US" sz="2000" dirty="0" err="1"/>
              <a:t>cara</a:t>
            </a:r>
            <a:r>
              <a:rPr lang="en-US" sz="2000" dirty="0"/>
              <a:t> </a:t>
            </a:r>
            <a:r>
              <a:rPr lang="en-US" sz="2000" dirty="0" err="1"/>
              <a:t>pengungkapan</a:t>
            </a:r>
            <a:r>
              <a:rPr lang="en-US" sz="2000" dirty="0"/>
              <a:t> </a:t>
            </a:r>
            <a:r>
              <a:rPr lang="en-US" sz="2000" dirty="0" err="1"/>
              <a:t>dilakukan</a:t>
            </a:r>
            <a:r>
              <a:rPr lang="en-US" sz="2000" dirty="0"/>
              <a:t> </a:t>
            </a:r>
            <a:r>
              <a:rPr lang="en-US" sz="2000" dirty="0" err="1"/>
              <a:t>melalui</a:t>
            </a:r>
            <a:r>
              <a:rPr lang="en-US" sz="2000" dirty="0"/>
              <a:t> </a:t>
            </a:r>
            <a:r>
              <a:rPr lang="en-US" sz="2000" dirty="0" err="1"/>
              <a:t>proses</a:t>
            </a:r>
            <a:endParaRPr lang="en-US" sz="2000" dirty="0"/>
          </a:p>
          <a:p>
            <a:pPr marL="609600" indent="-609600">
              <a:spcBef>
                <a:spcPct val="20000"/>
              </a:spcBef>
            </a:pPr>
            <a:r>
              <a:rPr lang="en-US" sz="2000" dirty="0" err="1"/>
              <a:t>penerapan</a:t>
            </a:r>
            <a:r>
              <a:rPr lang="en-US" sz="2000" dirty="0"/>
              <a:t> </a:t>
            </a:r>
            <a:r>
              <a:rPr lang="en-US" sz="2000" dirty="0" err="1"/>
              <a:t>unsur</a:t>
            </a:r>
            <a:r>
              <a:rPr lang="en-US" sz="2000" dirty="0"/>
              <a:t> </a:t>
            </a:r>
            <a:r>
              <a:rPr lang="en-US" sz="2000" dirty="0" err="1"/>
              <a:t>maupun</a:t>
            </a:r>
            <a:r>
              <a:rPr lang="en-US" sz="2000" dirty="0"/>
              <a:t> </a:t>
            </a:r>
            <a:r>
              <a:rPr lang="en-US" sz="2000" dirty="0" err="1"/>
              <a:t>prinsip</a:t>
            </a:r>
            <a:r>
              <a:rPr lang="en-US" sz="2000" dirty="0"/>
              <a:t> </a:t>
            </a:r>
            <a:r>
              <a:rPr lang="en-US" sz="2000" dirty="0" err="1"/>
              <a:t>perupaan</a:t>
            </a:r>
            <a:r>
              <a:rPr lang="en-US" sz="2000" dirty="0"/>
              <a:t> yang </a:t>
            </a:r>
          </a:p>
          <a:p>
            <a:pPr marL="609600" indent="-609600">
              <a:spcBef>
                <a:spcPct val="20000"/>
              </a:spcBef>
            </a:pPr>
            <a:r>
              <a:rPr lang="en-US" sz="2000" dirty="0" err="1"/>
              <a:t>meliputi</a:t>
            </a:r>
            <a:r>
              <a:rPr lang="en-US" sz="2000" dirty="0"/>
              <a:t>: </a:t>
            </a:r>
            <a:r>
              <a:rPr lang="en-US" sz="2000" dirty="0" err="1">
                <a:solidFill>
                  <a:srgbClr val="FF0000"/>
                </a:solidFill>
              </a:rPr>
              <a:t>titik</a:t>
            </a:r>
            <a:r>
              <a:rPr lang="en-US" sz="2000" dirty="0">
                <a:solidFill>
                  <a:srgbClr val="FF0000"/>
                </a:solidFill>
              </a:rPr>
              <a:t>, </a:t>
            </a:r>
            <a:r>
              <a:rPr lang="en-US" sz="2000" dirty="0" err="1">
                <a:solidFill>
                  <a:srgbClr val="FF0000"/>
                </a:solidFill>
              </a:rPr>
              <a:t>garis</a:t>
            </a:r>
            <a:r>
              <a:rPr lang="en-US" sz="2000" dirty="0">
                <a:solidFill>
                  <a:srgbClr val="FF0000"/>
                </a:solidFill>
              </a:rPr>
              <a:t>, </a:t>
            </a:r>
            <a:r>
              <a:rPr lang="en-US" sz="2000" dirty="0" err="1">
                <a:solidFill>
                  <a:srgbClr val="FF0000"/>
                </a:solidFill>
              </a:rPr>
              <a:t>bentuk</a:t>
            </a:r>
            <a:r>
              <a:rPr lang="en-US" sz="2000" dirty="0">
                <a:solidFill>
                  <a:srgbClr val="FF0000"/>
                </a:solidFill>
              </a:rPr>
              <a:t>, </a:t>
            </a:r>
            <a:r>
              <a:rPr lang="en-US" sz="2000" dirty="0" err="1">
                <a:solidFill>
                  <a:srgbClr val="FF0000"/>
                </a:solidFill>
              </a:rPr>
              <a:t>tekstur</a:t>
            </a:r>
            <a:r>
              <a:rPr lang="en-US" sz="2000" dirty="0">
                <a:solidFill>
                  <a:srgbClr val="FF0000"/>
                </a:solidFill>
              </a:rPr>
              <a:t>, </a:t>
            </a:r>
            <a:r>
              <a:rPr lang="en-US" sz="2000" dirty="0" err="1">
                <a:solidFill>
                  <a:srgbClr val="FF0000"/>
                </a:solidFill>
              </a:rPr>
              <a:t>warna</a:t>
            </a:r>
            <a:r>
              <a:rPr lang="en-US" sz="2000" dirty="0">
                <a:solidFill>
                  <a:srgbClr val="FF0000"/>
                </a:solidFill>
              </a:rPr>
              <a:t>, </a:t>
            </a:r>
            <a:r>
              <a:rPr lang="en-US" sz="2000" dirty="0" err="1">
                <a:solidFill>
                  <a:srgbClr val="FF0000"/>
                </a:solidFill>
              </a:rPr>
              <a:t>irama</a:t>
            </a:r>
            <a:r>
              <a:rPr lang="en-US" sz="2000" dirty="0">
                <a:solidFill>
                  <a:srgbClr val="FF0000"/>
                </a:solidFill>
              </a:rPr>
              <a:t>, </a:t>
            </a:r>
          </a:p>
          <a:p>
            <a:pPr marL="609600" indent="-609600">
              <a:spcBef>
                <a:spcPct val="20000"/>
              </a:spcBef>
            </a:pPr>
            <a:r>
              <a:rPr lang="en-US" sz="2000" dirty="0" err="1">
                <a:solidFill>
                  <a:srgbClr val="FF0000"/>
                </a:solidFill>
              </a:rPr>
              <a:t>kontras</a:t>
            </a:r>
            <a:r>
              <a:rPr lang="en-US" sz="2000" dirty="0">
                <a:solidFill>
                  <a:srgbClr val="FF0000"/>
                </a:solidFill>
              </a:rPr>
              <a:t>, </a:t>
            </a:r>
            <a:r>
              <a:rPr lang="en-US" sz="2000" dirty="0" err="1">
                <a:solidFill>
                  <a:srgbClr val="FF0000"/>
                </a:solidFill>
              </a:rPr>
              <a:t>aksen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en-US" sz="2000" dirty="0" err="1"/>
              <a:t>dan</a:t>
            </a:r>
            <a:r>
              <a:rPr lang="en-US" sz="2000" dirty="0"/>
              <a:t> lain </a:t>
            </a:r>
            <a:r>
              <a:rPr lang="en-US" sz="2000" dirty="0" err="1"/>
              <a:t>sebagainya</a:t>
            </a:r>
            <a:r>
              <a:rPr lang="en-US" sz="2000" dirty="0"/>
              <a:t> </a:t>
            </a:r>
            <a:r>
              <a:rPr lang="en-US" sz="2000" dirty="0" err="1"/>
              <a:t>dengan</a:t>
            </a:r>
            <a:r>
              <a:rPr lang="en-US" sz="2000" dirty="0"/>
              <a:t> </a:t>
            </a:r>
          </a:p>
          <a:p>
            <a:pPr marL="609600" indent="-609600">
              <a:spcBef>
                <a:spcPct val="20000"/>
              </a:spcBef>
            </a:pPr>
            <a:r>
              <a:rPr lang="en-US" sz="2000" dirty="0" err="1"/>
              <a:t>menekankan</a:t>
            </a:r>
            <a:r>
              <a:rPr lang="en-US" sz="2000" dirty="0"/>
              <a:t> </a:t>
            </a:r>
            <a:r>
              <a:rPr lang="en-US" sz="2000" dirty="0" err="1"/>
              <a:t>pada</a:t>
            </a:r>
            <a:r>
              <a:rPr lang="en-US" sz="2000" dirty="0"/>
              <a:t> </a:t>
            </a:r>
            <a:r>
              <a:rPr lang="en-US" sz="2000" dirty="0" err="1"/>
              <a:t>aspek</a:t>
            </a:r>
            <a:r>
              <a:rPr lang="en-US" sz="2000" dirty="0"/>
              <a:t> </a:t>
            </a:r>
            <a:r>
              <a:rPr lang="en-US" sz="2000" dirty="0" err="1"/>
              <a:t>kreativitas</a:t>
            </a:r>
            <a:r>
              <a:rPr lang="en-US" sz="2000" dirty="0"/>
              <a:t>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/>
              <a:t>ketrampilan</a:t>
            </a:r>
            <a:r>
              <a:rPr lang="en-US" sz="2000" dirty="0"/>
              <a:t>.  </a:t>
            </a:r>
          </a:p>
          <a:p>
            <a:pPr marL="609600" indent="-609600">
              <a:spcBef>
                <a:spcPct val="20000"/>
              </a:spcBef>
            </a:pPr>
            <a:r>
              <a:rPr lang="en-US" sz="2000" dirty="0"/>
              <a:t> </a:t>
            </a:r>
          </a:p>
        </p:txBody>
      </p:sp>
      <p:sp>
        <p:nvSpPr>
          <p:cNvPr id="9220" name="Rectangle 5"/>
          <p:cNvSpPr>
            <a:spLocks noChangeArrowheads="1"/>
          </p:cNvSpPr>
          <p:nvPr/>
        </p:nvSpPr>
        <p:spPr bwMode="auto">
          <a:xfrm>
            <a:off x="4343400" y="1447800"/>
            <a:ext cx="3429000" cy="76200"/>
          </a:xfrm>
          <a:prstGeom prst="rect">
            <a:avLst/>
          </a:prstGeom>
          <a:solidFill>
            <a:schemeClr val="tx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9221" name="Line 6"/>
          <p:cNvSpPr>
            <a:spLocks noChangeShapeType="1"/>
          </p:cNvSpPr>
          <p:nvPr/>
        </p:nvSpPr>
        <p:spPr bwMode="auto">
          <a:xfrm>
            <a:off x="3810000" y="1447800"/>
            <a:ext cx="457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158158"/>
      </p:ext>
    </p:extLst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/>
          <p:cNvSpPr>
            <a:spLocks noGrp="1" noChangeArrowheads="1"/>
          </p:cNvSpPr>
          <p:nvPr>
            <p:ph idx="1"/>
          </p:nvPr>
        </p:nvSpPr>
        <p:spPr>
          <a:xfrm>
            <a:off x="3581400" y="1981200"/>
            <a:ext cx="5257800" cy="3124200"/>
          </a:xfrm>
        </p:spPr>
        <p:txBody>
          <a:bodyPr>
            <a:normAutofit fontScale="25000" lnSpcReduction="20000"/>
          </a:bodyPr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1200" b="1" dirty="0">
                <a:solidFill>
                  <a:srgbClr val="0066CC"/>
                </a:solidFill>
              </a:rPr>
              <a:t>UNSUR RUPA </a:t>
            </a:r>
            <a:r>
              <a:rPr lang="en-GB" sz="11200" b="1" dirty="0" err="1">
                <a:solidFill>
                  <a:srgbClr val="0066CC"/>
                </a:solidFill>
              </a:rPr>
              <a:t>dalam</a:t>
            </a:r>
            <a:r>
              <a:rPr lang="en-GB" sz="11200" b="1" dirty="0">
                <a:solidFill>
                  <a:srgbClr val="0066CC"/>
                </a:solidFill>
              </a:rPr>
              <a:t>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1200" dirty="0">
                <a:solidFill>
                  <a:srgbClr val="0066CC"/>
                </a:solidFill>
              </a:rPr>
              <a:t>SENI, DESAIN &amp; ARSITEKTUR: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GB" sz="11200" dirty="0">
              <a:solidFill>
                <a:schemeClr val="bg2"/>
              </a:solidFill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1200" dirty="0"/>
              <a:t>1. TITIK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1200" dirty="0"/>
              <a:t>2. GARIS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1200" dirty="0"/>
              <a:t>3. BIDANG/BENTUK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1200" dirty="0"/>
              <a:t>4. WARNA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1200" dirty="0"/>
              <a:t>5. TEKSTUR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GB" sz="1800" dirty="0"/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GB" sz="800" dirty="0"/>
          </a:p>
          <a:p>
            <a:pPr eaLnBrk="1" hangingPunct="1">
              <a:lnSpc>
                <a:spcPct val="80000"/>
              </a:lnSpc>
              <a:buFontTx/>
              <a:buAutoNum type="arabicPeriod"/>
            </a:pPr>
            <a:endParaRPr lang="en-GB" sz="800" dirty="0"/>
          </a:p>
          <a:p>
            <a:pPr eaLnBrk="1" hangingPunct="1">
              <a:lnSpc>
                <a:spcPct val="80000"/>
              </a:lnSpc>
              <a:buFontTx/>
              <a:buAutoNum type="arabicPeriod"/>
            </a:pPr>
            <a:endParaRPr lang="en-GB" sz="800" dirty="0"/>
          </a:p>
          <a:p>
            <a:pPr eaLnBrk="1" hangingPunct="1">
              <a:lnSpc>
                <a:spcPct val="80000"/>
              </a:lnSpc>
              <a:buFontTx/>
              <a:buAutoNum type="arabicPeriod"/>
            </a:pPr>
            <a:endParaRPr lang="en-GB" sz="800" dirty="0"/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GB" sz="800" dirty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800" dirty="0"/>
              <a:t>    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800" dirty="0"/>
              <a:t>   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GB" sz="800" dirty="0"/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GB" sz="800" dirty="0"/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GB" sz="500" dirty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500" dirty="0"/>
              <a:t/>
            </a:r>
            <a:br>
              <a:rPr lang="en-US" sz="500" dirty="0"/>
            </a:br>
            <a:endParaRPr lang="en-US" sz="500" dirty="0"/>
          </a:p>
        </p:txBody>
      </p:sp>
    </p:spTree>
    <p:extLst>
      <p:ext uri="{BB962C8B-B14F-4D97-AF65-F5344CB8AC3E}">
        <p14:creationId xmlns:p14="http://schemas.microsoft.com/office/powerpoint/2010/main" val="1676819134"/>
      </p:ext>
    </p:extLst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3"/>
          <p:cNvSpPr>
            <a:spLocks noGrp="1" noChangeArrowheads="1"/>
          </p:cNvSpPr>
          <p:nvPr>
            <p:ph idx="1"/>
          </p:nvPr>
        </p:nvSpPr>
        <p:spPr>
          <a:xfrm>
            <a:off x="2779690" y="1150513"/>
            <a:ext cx="6956738" cy="3733800"/>
          </a:xfrm>
        </p:spPr>
        <p:txBody>
          <a:bodyPr>
            <a:normAutofit fontScale="25000" lnSpcReduction="20000"/>
          </a:bodyPr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1200" b="1" dirty="0">
                <a:solidFill>
                  <a:srgbClr val="0066CC"/>
                </a:solidFill>
              </a:rPr>
              <a:t>PRINSIP </a:t>
            </a:r>
            <a:r>
              <a:rPr lang="en-GB" sz="11200" dirty="0">
                <a:solidFill>
                  <a:srgbClr val="0066CC"/>
                </a:solidFill>
              </a:rPr>
              <a:t>SENI, DESAIN &amp; ARSITEKTUR: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GB" sz="11200" dirty="0">
              <a:solidFill>
                <a:srgbClr val="0066CC"/>
              </a:solidFill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1200" dirty="0"/>
              <a:t>- </a:t>
            </a:r>
            <a:r>
              <a:rPr lang="en-GB" sz="11200" b="1" dirty="0" err="1"/>
              <a:t>Komposisi</a:t>
            </a:r>
            <a:r>
              <a:rPr lang="en-GB" sz="11200" dirty="0"/>
              <a:t> (</a:t>
            </a:r>
            <a:r>
              <a:rPr lang="en-GB" sz="11200" i="1" dirty="0"/>
              <a:t>composition</a:t>
            </a:r>
            <a:r>
              <a:rPr lang="en-GB" sz="11200" dirty="0"/>
              <a:t>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1200" dirty="0"/>
              <a:t>- </a:t>
            </a:r>
            <a:r>
              <a:rPr lang="en-GB" sz="11200" b="1" dirty="0" err="1"/>
              <a:t>Kesatuan</a:t>
            </a:r>
            <a:r>
              <a:rPr lang="en-GB" sz="11200" dirty="0"/>
              <a:t> (</a:t>
            </a:r>
            <a:r>
              <a:rPr lang="en-GB" sz="11200" i="1" dirty="0"/>
              <a:t>unity</a:t>
            </a:r>
            <a:r>
              <a:rPr lang="en-GB" sz="11200" dirty="0"/>
              <a:t>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1200" dirty="0"/>
              <a:t>- </a:t>
            </a:r>
            <a:r>
              <a:rPr lang="en-GB" sz="11200" b="1" dirty="0" err="1"/>
              <a:t>Proporsi</a:t>
            </a:r>
            <a:r>
              <a:rPr lang="en-GB" sz="11200" dirty="0"/>
              <a:t> (</a:t>
            </a:r>
            <a:r>
              <a:rPr lang="en-GB" sz="11200" i="1" dirty="0"/>
              <a:t>proportion</a:t>
            </a:r>
            <a:r>
              <a:rPr lang="en-GB" sz="11200" dirty="0"/>
              <a:t>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1200" dirty="0"/>
              <a:t>- </a:t>
            </a:r>
            <a:r>
              <a:rPr lang="en-GB" sz="11200" b="1" dirty="0" err="1"/>
              <a:t>Keseimbangan</a:t>
            </a:r>
            <a:r>
              <a:rPr lang="en-GB" sz="11200" dirty="0"/>
              <a:t> (</a:t>
            </a:r>
            <a:r>
              <a:rPr lang="en-GB" sz="11200" i="1" dirty="0"/>
              <a:t>balance)</a:t>
            </a:r>
            <a:endParaRPr lang="en-GB" sz="11200" dirty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1200" dirty="0"/>
              <a:t>- </a:t>
            </a:r>
            <a:r>
              <a:rPr lang="en-GB" sz="11200" b="1" dirty="0" err="1"/>
              <a:t>Irama</a:t>
            </a:r>
            <a:r>
              <a:rPr lang="en-GB" sz="11200" dirty="0"/>
              <a:t> (</a:t>
            </a:r>
            <a:r>
              <a:rPr lang="en-GB" sz="11200" i="1" dirty="0"/>
              <a:t>rhythm)</a:t>
            </a:r>
            <a:endParaRPr lang="en-GB" sz="11200" dirty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1200" dirty="0"/>
              <a:t>- </a:t>
            </a:r>
            <a:r>
              <a:rPr lang="en-GB" sz="11200" b="1" dirty="0" err="1"/>
              <a:t>Tekanan</a:t>
            </a:r>
            <a:r>
              <a:rPr lang="en-GB" sz="11200" dirty="0"/>
              <a:t> (</a:t>
            </a:r>
            <a:r>
              <a:rPr lang="en-GB" sz="11200" i="1" dirty="0"/>
              <a:t>emphasis/accent)</a:t>
            </a:r>
            <a:endParaRPr lang="en-GB" sz="11200" dirty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1200" dirty="0"/>
              <a:t>- </a:t>
            </a:r>
            <a:r>
              <a:rPr lang="en-GB" sz="11200" b="1" dirty="0" err="1"/>
              <a:t>Kontras</a:t>
            </a:r>
            <a:r>
              <a:rPr lang="en-GB" sz="11200" dirty="0"/>
              <a:t> (</a:t>
            </a:r>
            <a:r>
              <a:rPr lang="en-GB" sz="11200" i="1" dirty="0"/>
              <a:t>contrast)</a:t>
            </a:r>
            <a:r>
              <a:rPr lang="en-GB" sz="11200" dirty="0"/>
              <a:t>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1200" dirty="0"/>
              <a:t>- </a:t>
            </a:r>
            <a:r>
              <a:rPr lang="en-GB" sz="11200" b="1" dirty="0" err="1"/>
              <a:t>Keserasian</a:t>
            </a:r>
            <a:r>
              <a:rPr lang="en-GB" sz="11200" b="1" dirty="0"/>
              <a:t>/</a:t>
            </a:r>
            <a:r>
              <a:rPr lang="en-GB" sz="11200" b="1" dirty="0" err="1"/>
              <a:t>keselarasan</a:t>
            </a:r>
            <a:r>
              <a:rPr lang="en-GB" sz="11200" dirty="0"/>
              <a:t> (</a:t>
            </a:r>
            <a:r>
              <a:rPr lang="en-GB" sz="11200" i="1" dirty="0"/>
              <a:t>harmony)</a:t>
            </a:r>
            <a:endParaRPr lang="en-GB" sz="11200" dirty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1200" dirty="0"/>
              <a:t>- </a:t>
            </a:r>
            <a:r>
              <a:rPr lang="en-GB" sz="11200" b="1" dirty="0" err="1"/>
              <a:t>Ruang</a:t>
            </a:r>
            <a:r>
              <a:rPr lang="en-GB" sz="11200" dirty="0"/>
              <a:t> (</a:t>
            </a:r>
            <a:r>
              <a:rPr lang="en-GB" sz="11200" i="1" dirty="0"/>
              <a:t>space</a:t>
            </a:r>
            <a:r>
              <a:rPr lang="en-GB" sz="11200" dirty="0"/>
              <a:t>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1200" b="1" dirty="0"/>
              <a:t>- </a:t>
            </a:r>
            <a:r>
              <a:rPr lang="en-GB" sz="11200" b="1" dirty="0" err="1"/>
              <a:t>Arah</a:t>
            </a:r>
            <a:r>
              <a:rPr lang="en-GB" sz="11200" dirty="0"/>
              <a:t>, </a:t>
            </a:r>
            <a:r>
              <a:rPr lang="en-GB" sz="11200" b="1" dirty="0"/>
              <a:t>Overlap</a:t>
            </a:r>
            <a:r>
              <a:rPr lang="en-GB" sz="11200" dirty="0"/>
              <a:t>, </a:t>
            </a:r>
            <a:r>
              <a:rPr lang="en-GB" sz="11200" dirty="0" err="1"/>
              <a:t>dan</a:t>
            </a:r>
            <a:r>
              <a:rPr lang="en-GB" sz="11200" dirty="0"/>
              <a:t> lain-lain</a:t>
            </a:r>
            <a:endParaRPr lang="en-GB" sz="11200" dirty="0">
              <a:solidFill>
                <a:schemeClr val="bg2"/>
              </a:solidFill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GB" sz="800" dirty="0"/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GB" sz="800" dirty="0"/>
          </a:p>
          <a:p>
            <a:pPr eaLnBrk="1" hangingPunct="1">
              <a:lnSpc>
                <a:spcPct val="80000"/>
              </a:lnSpc>
              <a:buFontTx/>
              <a:buAutoNum type="arabicPeriod"/>
            </a:pPr>
            <a:endParaRPr lang="en-GB" sz="800" dirty="0"/>
          </a:p>
          <a:p>
            <a:pPr eaLnBrk="1" hangingPunct="1">
              <a:lnSpc>
                <a:spcPct val="80000"/>
              </a:lnSpc>
              <a:buFontTx/>
              <a:buAutoNum type="arabicPeriod"/>
            </a:pPr>
            <a:endParaRPr lang="en-GB" sz="800" dirty="0"/>
          </a:p>
          <a:p>
            <a:pPr eaLnBrk="1" hangingPunct="1">
              <a:lnSpc>
                <a:spcPct val="80000"/>
              </a:lnSpc>
              <a:buFontTx/>
              <a:buAutoNum type="arabicPeriod"/>
            </a:pPr>
            <a:endParaRPr lang="en-GB" sz="800" dirty="0"/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GB" sz="800" dirty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800" dirty="0"/>
              <a:t>    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800" dirty="0"/>
              <a:t>   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GB" sz="800" dirty="0"/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GB" sz="800" dirty="0"/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GB" sz="500" dirty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500" dirty="0"/>
              <a:t/>
            </a:r>
            <a:br>
              <a:rPr lang="en-US" sz="500" dirty="0"/>
            </a:br>
            <a:endParaRPr lang="en-US" sz="500" dirty="0"/>
          </a:p>
        </p:txBody>
      </p:sp>
    </p:spTree>
    <p:extLst>
      <p:ext uri="{BB962C8B-B14F-4D97-AF65-F5344CB8AC3E}">
        <p14:creationId xmlns:p14="http://schemas.microsoft.com/office/powerpoint/2010/main" val="1366431426"/>
      </p:ext>
    </p:extLst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449</Words>
  <Application>Microsoft Office PowerPoint</Application>
  <PresentationFormat>Widescreen</PresentationFormat>
  <Paragraphs>112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Cat Poster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Taufiq Panji Wisesa</dc:creator>
  <cp:lastModifiedBy>Taufiq Panji Wisesa</cp:lastModifiedBy>
  <cp:revision>1</cp:revision>
  <dcterms:created xsi:type="dcterms:W3CDTF">2019-08-29T07:06:07Z</dcterms:created>
  <dcterms:modified xsi:type="dcterms:W3CDTF">2019-08-29T07:06:17Z</dcterms:modified>
</cp:coreProperties>
</file>