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4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6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439" r:id="rId2"/>
    <p:sldId id="440" r:id="rId3"/>
    <p:sldId id="427" r:id="rId4"/>
    <p:sldId id="428" r:id="rId5"/>
    <p:sldId id="429" r:id="rId6"/>
    <p:sldId id="430" r:id="rId7"/>
    <p:sldId id="431" r:id="rId8"/>
    <p:sldId id="432" r:id="rId9"/>
    <p:sldId id="433" r:id="rId10"/>
    <p:sldId id="434" r:id="rId11"/>
    <p:sldId id="435" r:id="rId12"/>
    <p:sldId id="436" r:id="rId13"/>
    <p:sldId id="437" r:id="rId14"/>
    <p:sldId id="443" r:id="rId15"/>
    <p:sldId id="441" r:id="rId16"/>
    <p:sldId id="442" r:id="rId17"/>
    <p:sldId id="438" r:id="rId1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-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919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525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63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7642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766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859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618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637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267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73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711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981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462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984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43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243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99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57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866442" y="3429000"/>
            <a:ext cx="6620968" cy="1348382"/>
          </a:xfrm>
        </p:spPr>
        <p:txBody>
          <a:bodyPr/>
          <a:lstStyle/>
          <a:p>
            <a:r>
              <a:rPr lang="en-ID"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VCD102 - Gambar Desain</a:t>
            </a:r>
            <a:endParaRPr lang="en-US" sz="40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/>
          <a:p>
            <a:r>
              <a:rPr lang="en-ID" cap="none" smtClean="0">
                <a:solidFill>
                  <a:schemeClr val="tx1"/>
                </a:solidFill>
              </a:rPr>
              <a:t>Desi Dwi Kristanto, M.Ds.</a:t>
            </a:r>
            <a:endParaRPr lang="en-US" cap="none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42" y="1691178"/>
            <a:ext cx="2260070" cy="1063632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866442" y="3061141"/>
            <a:ext cx="6620968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ID" b="1" cap="none" smtClean="0">
                <a:solidFill>
                  <a:schemeClr val="tx1"/>
                </a:solidFill>
              </a:rPr>
              <a:t>Desain Komunikasi VIsual</a:t>
            </a:r>
            <a:endParaRPr lang="en-US" b="1" cap="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65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367" y="6432206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822960" y="1339708"/>
            <a:ext cx="7685405" cy="234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65"/>
              </a:lnSpc>
            </a:pPr>
            <a:r>
              <a:rPr sz="3600" b="1" spc="-5" dirty="0">
                <a:solidFill>
                  <a:srgbClr val="717BA2"/>
                </a:solidFill>
                <a:latin typeface="Gill Sans MT"/>
                <a:cs typeface="Gill Sans MT"/>
              </a:rPr>
              <a:t>STEP </a:t>
            </a:r>
            <a:r>
              <a:rPr sz="3600" b="1" dirty="0">
                <a:solidFill>
                  <a:srgbClr val="717BA2"/>
                </a:solidFill>
                <a:latin typeface="Gill Sans MT"/>
                <a:cs typeface="Gill Sans MT"/>
              </a:rPr>
              <a:t>8</a:t>
            </a:r>
            <a:endParaRPr sz="3600">
              <a:latin typeface="Gill Sans MT"/>
              <a:cs typeface="Gill Sans MT"/>
            </a:endParaRPr>
          </a:p>
          <a:p>
            <a:pPr>
              <a:lnSpc>
                <a:spcPct val="102600"/>
              </a:lnSpc>
              <a:spcBef>
                <a:spcPts val="1520"/>
              </a:spcBef>
            </a:pPr>
            <a:r>
              <a:rPr sz="2600" spc="-114" dirty="0">
                <a:latin typeface="Gill Sans MT"/>
                <a:cs typeface="Gill Sans MT"/>
              </a:rPr>
              <a:t>We </a:t>
            </a:r>
            <a:r>
              <a:rPr sz="2600" spc="-15" dirty="0">
                <a:latin typeface="Gill Sans MT"/>
                <a:cs typeface="Gill Sans MT"/>
              </a:rPr>
              <a:t>are </a:t>
            </a:r>
            <a:r>
              <a:rPr sz="2600" spc="-5" dirty="0">
                <a:latin typeface="Gill Sans MT"/>
                <a:cs typeface="Gill Sans MT"/>
              </a:rPr>
              <a:t>now </a:t>
            </a:r>
            <a:r>
              <a:rPr sz="2600" spc="-15" dirty="0">
                <a:latin typeface="Gill Sans MT"/>
                <a:cs typeface="Gill Sans MT"/>
              </a:rPr>
              <a:t>ready </a:t>
            </a:r>
            <a:r>
              <a:rPr sz="2600" dirty="0">
                <a:latin typeface="Gill Sans MT"/>
                <a:cs typeface="Gill Sans MT"/>
              </a:rPr>
              <a:t>to start </a:t>
            </a:r>
            <a:r>
              <a:rPr sz="2600" spc="-5" dirty="0">
                <a:latin typeface="Gill Sans MT"/>
                <a:cs typeface="Gill Sans MT"/>
              </a:rPr>
              <a:t>projecting </a:t>
            </a:r>
            <a:r>
              <a:rPr sz="2600" dirty="0">
                <a:latin typeface="Gill Sans MT"/>
                <a:cs typeface="Gill Sans MT"/>
              </a:rPr>
              <a:t>lines </a:t>
            </a:r>
            <a:r>
              <a:rPr sz="2600" spc="-5" dirty="0">
                <a:latin typeface="Gill Sans MT"/>
                <a:cs typeface="Gill Sans MT"/>
              </a:rPr>
              <a:t>to the  vanishing</a:t>
            </a:r>
            <a:r>
              <a:rPr sz="2600" spc="-20" dirty="0">
                <a:latin typeface="Gill Sans MT"/>
                <a:cs typeface="Gill Sans MT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points.</a:t>
            </a:r>
            <a:r>
              <a:rPr sz="2600" spc="-270" dirty="0">
                <a:latin typeface="Gill Sans MT"/>
                <a:cs typeface="Gill Sans MT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Referring</a:t>
            </a:r>
            <a:r>
              <a:rPr sz="2600" spc="-5" dirty="0">
                <a:latin typeface="Gill Sans MT"/>
                <a:cs typeface="Gill Sans MT"/>
              </a:rPr>
              <a:t> to</a:t>
            </a:r>
            <a:r>
              <a:rPr sz="2600" spc="30" dirty="0">
                <a:latin typeface="Gill Sans MT"/>
                <a:cs typeface="Gill Sans MT"/>
              </a:rPr>
              <a:t> </a:t>
            </a:r>
            <a:r>
              <a:rPr sz="2600" b="1" spc="-5" dirty="0">
                <a:latin typeface="Gill Sans MT"/>
                <a:cs typeface="Gill Sans MT"/>
              </a:rPr>
              <a:t>Fig.</a:t>
            </a:r>
            <a:r>
              <a:rPr sz="2600" b="1" spc="-265" dirty="0">
                <a:latin typeface="Gill Sans MT"/>
                <a:cs typeface="Gill Sans MT"/>
              </a:rPr>
              <a:t> </a:t>
            </a:r>
            <a:r>
              <a:rPr sz="2600" b="1" dirty="0">
                <a:latin typeface="Gill Sans MT"/>
                <a:cs typeface="Gill Sans MT"/>
              </a:rPr>
              <a:t>8</a:t>
            </a:r>
            <a:r>
              <a:rPr sz="2600" dirty="0">
                <a:latin typeface="Gill Sans MT"/>
                <a:cs typeface="Gill Sans MT"/>
              </a:rPr>
              <a:t>,</a:t>
            </a:r>
            <a:r>
              <a:rPr sz="2600" spc="-250" dirty="0">
                <a:latin typeface="Gill Sans MT"/>
                <a:cs typeface="Gill Sans MT"/>
              </a:rPr>
              <a:t> </a:t>
            </a:r>
            <a:r>
              <a:rPr sz="2600" spc="-25" dirty="0">
                <a:latin typeface="Gill Sans MT"/>
                <a:cs typeface="Gill Sans MT"/>
              </a:rPr>
              <a:t>draw</a:t>
            </a:r>
            <a:r>
              <a:rPr sz="2600" spc="-1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lines</a:t>
            </a:r>
            <a:r>
              <a:rPr sz="2600" spc="5" dirty="0">
                <a:latin typeface="Gill Sans MT"/>
                <a:cs typeface="Gill Sans MT"/>
              </a:rPr>
              <a:t> </a:t>
            </a:r>
            <a:r>
              <a:rPr sz="2600" spc="-20" dirty="0">
                <a:latin typeface="Gill Sans MT"/>
                <a:cs typeface="Gill Sans MT"/>
              </a:rPr>
              <a:t>from</a:t>
            </a:r>
            <a:r>
              <a:rPr sz="2600" spc="-10" dirty="0">
                <a:latin typeface="Gill Sans MT"/>
                <a:cs typeface="Gill Sans MT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both  </a:t>
            </a:r>
            <a:r>
              <a:rPr sz="2600" dirty="0">
                <a:latin typeface="Gill Sans MT"/>
                <a:cs typeface="Gill Sans MT"/>
              </a:rPr>
              <a:t>vanishing points </a:t>
            </a:r>
            <a:r>
              <a:rPr sz="2600" spc="-5" dirty="0">
                <a:latin typeface="Gill Sans MT"/>
                <a:cs typeface="Gill Sans MT"/>
              </a:rPr>
              <a:t>(VPL </a:t>
            </a:r>
            <a:r>
              <a:rPr sz="2600" dirty="0">
                <a:latin typeface="Gill Sans MT"/>
                <a:cs typeface="Gill Sans MT"/>
              </a:rPr>
              <a:t>&amp; </a:t>
            </a:r>
            <a:r>
              <a:rPr sz="2600" spc="-5" dirty="0">
                <a:latin typeface="Gill Sans MT"/>
                <a:cs typeface="Gill Sans MT"/>
              </a:rPr>
              <a:t>VPR) </a:t>
            </a:r>
            <a:r>
              <a:rPr sz="2600" dirty="0">
                <a:latin typeface="Gill Sans MT"/>
                <a:cs typeface="Gill Sans MT"/>
              </a:rPr>
              <a:t>to </a:t>
            </a:r>
            <a:r>
              <a:rPr sz="2600" spc="-5" dirty="0">
                <a:latin typeface="Gill Sans MT"/>
                <a:cs typeface="Gill Sans MT"/>
              </a:rPr>
              <a:t>the top </a:t>
            </a:r>
            <a:r>
              <a:rPr sz="2600" dirty="0">
                <a:latin typeface="Gill Sans MT"/>
                <a:cs typeface="Gill Sans MT"/>
              </a:rPr>
              <a:t>and bottom  </a:t>
            </a:r>
            <a:r>
              <a:rPr sz="2600" spc="-20" dirty="0">
                <a:latin typeface="Gill Sans MT"/>
                <a:cs typeface="Gill Sans MT"/>
              </a:rPr>
              <a:t>reference </a:t>
            </a:r>
            <a:r>
              <a:rPr sz="2600" spc="-5" dirty="0">
                <a:latin typeface="Gill Sans MT"/>
                <a:cs typeface="Gill Sans MT"/>
              </a:rPr>
              <a:t>points </a:t>
            </a:r>
            <a:r>
              <a:rPr sz="2600" dirty="0">
                <a:latin typeface="Gill Sans MT"/>
                <a:cs typeface="Gill Sans MT"/>
              </a:rPr>
              <a:t>of our subject </a:t>
            </a:r>
            <a:r>
              <a:rPr sz="2600" spc="-5" dirty="0">
                <a:latin typeface="Gill Sans MT"/>
                <a:cs typeface="Gill Sans MT"/>
              </a:rPr>
              <a:t>(points </a:t>
            </a:r>
            <a:r>
              <a:rPr sz="2600" dirty="0">
                <a:latin typeface="Gill Sans MT"/>
                <a:cs typeface="Gill Sans MT"/>
              </a:rPr>
              <a:t>a &amp;</a:t>
            </a:r>
            <a:r>
              <a:rPr sz="2600" spc="-7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b).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798" y="1339850"/>
            <a:ext cx="8827973" cy="4683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25" y="6202362"/>
            <a:ext cx="9134475" cy="0"/>
          </a:xfrm>
          <a:custGeom>
            <a:avLst/>
            <a:gdLst/>
            <a:ahLst/>
            <a:cxnLst/>
            <a:rect l="l" t="t" r="r" b="b"/>
            <a:pathLst>
              <a:path w="9134475">
                <a:moveTo>
                  <a:pt x="0" y="0"/>
                </a:moveTo>
                <a:lnTo>
                  <a:pt x="9134474" y="0"/>
                </a:lnTo>
              </a:path>
            </a:pathLst>
          </a:custGeom>
          <a:ln w="9525">
            <a:solidFill>
              <a:srgbClr val="717B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25" y="1192212"/>
            <a:ext cx="9134475" cy="5010150"/>
          </a:xfrm>
          <a:custGeom>
            <a:avLst/>
            <a:gdLst/>
            <a:ahLst/>
            <a:cxnLst/>
            <a:rect l="l" t="t" r="r" b="b"/>
            <a:pathLst>
              <a:path w="9134475" h="5010150">
                <a:moveTo>
                  <a:pt x="9134474" y="0"/>
                </a:moveTo>
                <a:lnTo>
                  <a:pt x="0" y="0"/>
                </a:lnTo>
                <a:lnTo>
                  <a:pt x="0" y="5010150"/>
                </a:lnTo>
              </a:path>
            </a:pathLst>
          </a:custGeom>
          <a:ln w="9525">
            <a:solidFill>
              <a:srgbClr val="717B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7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367" y="6432206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822960" y="1339708"/>
            <a:ext cx="7693659" cy="2741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65"/>
              </a:lnSpc>
            </a:pPr>
            <a:r>
              <a:rPr sz="3600" b="1" spc="-5" dirty="0">
                <a:solidFill>
                  <a:srgbClr val="717BA2"/>
                </a:solidFill>
                <a:latin typeface="Gill Sans MT"/>
                <a:cs typeface="Gill Sans MT"/>
              </a:rPr>
              <a:t>STEP </a:t>
            </a:r>
            <a:r>
              <a:rPr sz="3600" b="1" dirty="0">
                <a:solidFill>
                  <a:srgbClr val="717BA2"/>
                </a:solidFill>
                <a:latin typeface="Gill Sans MT"/>
                <a:cs typeface="Gill Sans MT"/>
              </a:rPr>
              <a:t>9</a:t>
            </a:r>
            <a:endParaRPr sz="3600">
              <a:latin typeface="Gill Sans MT"/>
              <a:cs typeface="Gill Sans MT"/>
            </a:endParaRPr>
          </a:p>
          <a:p>
            <a:pPr>
              <a:lnSpc>
                <a:spcPct val="101899"/>
              </a:lnSpc>
              <a:spcBef>
                <a:spcPts val="1540"/>
              </a:spcBef>
            </a:pPr>
            <a:r>
              <a:rPr sz="2600" spc="-195" dirty="0">
                <a:latin typeface="Gill Sans MT"/>
                <a:cs typeface="Gill Sans MT"/>
              </a:rPr>
              <a:t>To </a:t>
            </a:r>
            <a:r>
              <a:rPr sz="2600" spc="-5" dirty="0">
                <a:latin typeface="Gill Sans MT"/>
                <a:cs typeface="Gill Sans MT"/>
              </a:rPr>
              <a:t>locate the vertical </a:t>
            </a:r>
            <a:r>
              <a:rPr sz="2600" dirty="0">
                <a:latin typeface="Gill Sans MT"/>
                <a:cs typeface="Gill Sans MT"/>
              </a:rPr>
              <a:t>lines on our subject, </a:t>
            </a:r>
            <a:r>
              <a:rPr sz="2600" spc="-25" dirty="0">
                <a:latin typeface="Gill Sans MT"/>
                <a:cs typeface="Gill Sans MT"/>
              </a:rPr>
              <a:t>draw </a:t>
            </a:r>
            <a:r>
              <a:rPr sz="2600" spc="-5" dirty="0">
                <a:latin typeface="Gill Sans MT"/>
                <a:cs typeface="Gill Sans MT"/>
              </a:rPr>
              <a:t>lines  </a:t>
            </a:r>
            <a:r>
              <a:rPr sz="2600" spc="-15" dirty="0">
                <a:latin typeface="Gill Sans MT"/>
                <a:cs typeface="Gill Sans MT"/>
              </a:rPr>
              <a:t>from </a:t>
            </a:r>
            <a:r>
              <a:rPr sz="2600" spc="-5" dirty="0">
                <a:latin typeface="Gill Sans MT"/>
                <a:cs typeface="Gill Sans MT"/>
              </a:rPr>
              <a:t>the SP to </a:t>
            </a:r>
            <a:r>
              <a:rPr sz="2600" dirty="0">
                <a:latin typeface="Gill Sans MT"/>
                <a:cs typeface="Gill Sans MT"/>
              </a:rPr>
              <a:t>corners a &amp; b on </a:t>
            </a:r>
            <a:r>
              <a:rPr sz="2600" spc="-5" dirty="0">
                <a:latin typeface="Gill Sans MT"/>
                <a:cs typeface="Gill Sans MT"/>
              </a:rPr>
              <a:t>the </a:t>
            </a:r>
            <a:r>
              <a:rPr sz="2600" dirty="0">
                <a:latin typeface="Gill Sans MT"/>
                <a:cs typeface="Gill Sans MT"/>
              </a:rPr>
              <a:t>Plan </a:t>
            </a:r>
            <a:r>
              <a:rPr sz="2600" spc="-10" dirty="0">
                <a:latin typeface="Gill Sans MT"/>
                <a:cs typeface="Gill Sans MT"/>
              </a:rPr>
              <a:t>View </a:t>
            </a:r>
            <a:r>
              <a:rPr sz="2600" b="1" spc="-5" dirty="0">
                <a:latin typeface="Gill Sans MT"/>
                <a:cs typeface="Gill Sans MT"/>
              </a:rPr>
              <a:t>Fig. </a:t>
            </a:r>
            <a:r>
              <a:rPr sz="2600" b="1" spc="50" dirty="0">
                <a:latin typeface="Gill Sans MT"/>
                <a:cs typeface="Gill Sans MT"/>
              </a:rPr>
              <a:t>9</a:t>
            </a:r>
            <a:r>
              <a:rPr sz="2600" spc="50" dirty="0">
                <a:latin typeface="Gill Sans MT"/>
                <a:cs typeface="Gill Sans MT"/>
              </a:rPr>
              <a:t>.At  </a:t>
            </a:r>
            <a:r>
              <a:rPr sz="2600" spc="-5" dirty="0">
                <a:latin typeface="Gill Sans MT"/>
                <a:cs typeface="Gill Sans MT"/>
              </a:rPr>
              <a:t>the </a:t>
            </a:r>
            <a:r>
              <a:rPr sz="2600" dirty="0">
                <a:latin typeface="Gill Sans MT"/>
                <a:cs typeface="Gill Sans MT"/>
              </a:rPr>
              <a:t>point </a:t>
            </a:r>
            <a:r>
              <a:rPr sz="2600" spc="-10" dirty="0">
                <a:latin typeface="Gill Sans MT"/>
                <a:cs typeface="Gill Sans MT"/>
              </a:rPr>
              <a:t>where </a:t>
            </a:r>
            <a:r>
              <a:rPr sz="2600" dirty="0">
                <a:latin typeface="Gill Sans MT"/>
                <a:cs typeface="Gill Sans MT"/>
              </a:rPr>
              <a:t>these lines </a:t>
            </a:r>
            <a:r>
              <a:rPr sz="2600" spc="-5" dirty="0">
                <a:latin typeface="Gill Sans MT"/>
                <a:cs typeface="Gill Sans MT"/>
              </a:rPr>
              <a:t>intersect the </a:t>
            </a:r>
            <a:r>
              <a:rPr sz="2600" spc="-125" dirty="0">
                <a:latin typeface="Gill Sans MT"/>
                <a:cs typeface="Gill Sans MT"/>
              </a:rPr>
              <a:t>PP, </a:t>
            </a:r>
            <a:r>
              <a:rPr sz="2600" spc="-25" dirty="0">
                <a:latin typeface="Gill Sans MT"/>
                <a:cs typeface="Gill Sans MT"/>
              </a:rPr>
              <a:t>draw</a:t>
            </a:r>
            <a:r>
              <a:rPr sz="2600" spc="-195" dirty="0">
                <a:latin typeface="Gill Sans MT"/>
                <a:cs typeface="Gill Sans MT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vertical  </a:t>
            </a:r>
            <a:r>
              <a:rPr sz="2600" dirty="0">
                <a:latin typeface="Gill Sans MT"/>
                <a:cs typeface="Gill Sans MT"/>
              </a:rPr>
              <a:t>lines </a:t>
            </a:r>
            <a:r>
              <a:rPr sz="2600" spc="-5" dirty="0">
                <a:latin typeface="Gill Sans MT"/>
                <a:cs typeface="Gill Sans MT"/>
              </a:rPr>
              <a:t>(orange </a:t>
            </a:r>
            <a:r>
              <a:rPr sz="2600" dirty="0">
                <a:latin typeface="Gill Sans MT"/>
                <a:cs typeface="Gill Sans MT"/>
              </a:rPr>
              <a:t>dashed lines) </a:t>
            </a:r>
            <a:r>
              <a:rPr sz="2600" spc="-10" dirty="0">
                <a:latin typeface="Gill Sans MT"/>
                <a:cs typeface="Gill Sans MT"/>
              </a:rPr>
              <a:t>downward </a:t>
            </a:r>
            <a:r>
              <a:rPr sz="2600" spc="-5" dirty="0">
                <a:latin typeface="Gill Sans MT"/>
                <a:cs typeface="Gill Sans MT"/>
              </a:rPr>
              <a:t>to intersect the  vanishing </a:t>
            </a:r>
            <a:r>
              <a:rPr sz="2600" dirty="0">
                <a:latin typeface="Gill Sans MT"/>
                <a:cs typeface="Gill Sans MT"/>
              </a:rPr>
              <a:t>point </a:t>
            </a:r>
            <a:r>
              <a:rPr sz="2600" spc="-10" dirty="0">
                <a:latin typeface="Gill Sans MT"/>
                <a:cs typeface="Gill Sans MT"/>
              </a:rPr>
              <a:t>projection</a:t>
            </a:r>
            <a:r>
              <a:rPr sz="2600" spc="-7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lines.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287" y="1412875"/>
            <a:ext cx="9129649" cy="5000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25" y="6418262"/>
            <a:ext cx="9134475" cy="0"/>
          </a:xfrm>
          <a:custGeom>
            <a:avLst/>
            <a:gdLst/>
            <a:ahLst/>
            <a:cxnLst/>
            <a:rect l="l" t="t" r="r" b="b"/>
            <a:pathLst>
              <a:path w="9134475">
                <a:moveTo>
                  <a:pt x="0" y="0"/>
                </a:moveTo>
                <a:lnTo>
                  <a:pt x="9134474" y="0"/>
                </a:lnTo>
              </a:path>
            </a:pathLst>
          </a:custGeom>
          <a:ln w="9525">
            <a:solidFill>
              <a:srgbClr val="717B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25" y="1408112"/>
            <a:ext cx="9134475" cy="5010150"/>
          </a:xfrm>
          <a:custGeom>
            <a:avLst/>
            <a:gdLst/>
            <a:ahLst/>
            <a:cxnLst/>
            <a:rect l="l" t="t" r="r" b="b"/>
            <a:pathLst>
              <a:path w="9134475" h="5010150">
                <a:moveTo>
                  <a:pt x="9134474" y="0"/>
                </a:moveTo>
                <a:lnTo>
                  <a:pt x="0" y="0"/>
                </a:lnTo>
                <a:lnTo>
                  <a:pt x="0" y="5010150"/>
                </a:lnTo>
              </a:path>
            </a:pathLst>
          </a:custGeom>
          <a:ln w="9525">
            <a:solidFill>
              <a:srgbClr val="717B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0498" y="2857500"/>
            <a:ext cx="500380" cy="428625"/>
          </a:xfrm>
          <a:custGeom>
            <a:avLst/>
            <a:gdLst/>
            <a:ahLst/>
            <a:cxnLst/>
            <a:rect l="l" t="t" r="r" b="b"/>
            <a:pathLst>
              <a:path w="500379" h="428625">
                <a:moveTo>
                  <a:pt x="0" y="428625"/>
                </a:moveTo>
                <a:lnTo>
                  <a:pt x="500062" y="428625"/>
                </a:lnTo>
                <a:lnTo>
                  <a:pt x="500062" y="0"/>
                </a:lnTo>
                <a:lnTo>
                  <a:pt x="0" y="0"/>
                </a:lnTo>
                <a:lnTo>
                  <a:pt x="0" y="428625"/>
                </a:lnTo>
                <a:close/>
              </a:path>
            </a:pathLst>
          </a:custGeom>
          <a:ln w="571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57875" y="2857500"/>
            <a:ext cx="500380" cy="428625"/>
          </a:xfrm>
          <a:custGeom>
            <a:avLst/>
            <a:gdLst/>
            <a:ahLst/>
            <a:cxnLst/>
            <a:rect l="l" t="t" r="r" b="b"/>
            <a:pathLst>
              <a:path w="500379" h="428625">
                <a:moveTo>
                  <a:pt x="0" y="428625"/>
                </a:moveTo>
                <a:lnTo>
                  <a:pt x="500062" y="428625"/>
                </a:lnTo>
                <a:lnTo>
                  <a:pt x="500062" y="0"/>
                </a:lnTo>
                <a:lnTo>
                  <a:pt x="0" y="0"/>
                </a:lnTo>
                <a:lnTo>
                  <a:pt x="0" y="428625"/>
                </a:lnTo>
                <a:close/>
              </a:path>
            </a:pathLst>
          </a:custGeom>
          <a:ln w="571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3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367" y="6432206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577341"/>
            <a:ext cx="55441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u="none" dirty="0">
                <a:solidFill>
                  <a:srgbClr val="464652"/>
                </a:solidFill>
                <a:latin typeface="Bookman Old Style"/>
                <a:cs typeface="Bookman Old Style"/>
              </a:rPr>
              <a:t>2-Point </a:t>
            </a:r>
            <a:r>
              <a:rPr sz="3200" b="0" u="none" spc="-5" dirty="0">
                <a:solidFill>
                  <a:srgbClr val="464652"/>
                </a:solidFill>
                <a:latin typeface="Bookman Old Style"/>
                <a:cs typeface="Bookman Old Style"/>
              </a:rPr>
              <a:t>perspective</a:t>
            </a:r>
            <a:r>
              <a:rPr sz="3200" b="0" u="none" spc="-105" dirty="0">
                <a:solidFill>
                  <a:srgbClr val="464652"/>
                </a:solidFill>
                <a:latin typeface="Bookman Old Style"/>
                <a:cs typeface="Bookman Old Style"/>
              </a:rPr>
              <a:t> </a:t>
            </a:r>
            <a:r>
              <a:rPr sz="3200" b="0" u="none" spc="-5" dirty="0">
                <a:solidFill>
                  <a:srgbClr val="464652"/>
                </a:solidFill>
                <a:latin typeface="Bookman Old Style"/>
                <a:cs typeface="Bookman Old Style"/>
              </a:rPr>
              <a:t>drawing</a:t>
            </a:r>
            <a:endParaRPr sz="3200">
              <a:latin typeface="Bookman Old Style"/>
              <a:cs typeface="Bookman Old Style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822960" y="1339708"/>
            <a:ext cx="7594600" cy="1949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65"/>
              </a:lnSpc>
            </a:pPr>
            <a:r>
              <a:rPr sz="3600" b="1" spc="-5" dirty="0">
                <a:solidFill>
                  <a:srgbClr val="717BA2"/>
                </a:solidFill>
                <a:latin typeface="Gill Sans MT"/>
                <a:cs typeface="Gill Sans MT"/>
              </a:rPr>
              <a:t>STEP </a:t>
            </a:r>
            <a:r>
              <a:rPr sz="3600" b="1" dirty="0">
                <a:solidFill>
                  <a:srgbClr val="717BA2"/>
                </a:solidFill>
                <a:latin typeface="Gill Sans MT"/>
                <a:cs typeface="Gill Sans MT"/>
              </a:rPr>
              <a:t>10</a:t>
            </a:r>
            <a:endParaRPr sz="3600">
              <a:latin typeface="Gill Sans MT"/>
              <a:cs typeface="Gill Sans MT"/>
            </a:endParaRPr>
          </a:p>
          <a:p>
            <a:pPr>
              <a:lnSpc>
                <a:spcPct val="103899"/>
              </a:lnSpc>
              <a:spcBef>
                <a:spcPts val="1480"/>
              </a:spcBef>
            </a:pPr>
            <a:r>
              <a:rPr sz="2600" spc="-5" dirty="0">
                <a:latin typeface="Gill Sans MT"/>
                <a:cs typeface="Gill Sans MT"/>
              </a:rPr>
              <a:t>Using the </a:t>
            </a:r>
            <a:r>
              <a:rPr sz="2600" dirty="0">
                <a:latin typeface="Gill Sans MT"/>
                <a:cs typeface="Gill Sans MT"/>
              </a:rPr>
              <a:t>same </a:t>
            </a:r>
            <a:r>
              <a:rPr sz="2600" spc="-10" dirty="0">
                <a:latin typeface="Gill Sans MT"/>
                <a:cs typeface="Gill Sans MT"/>
              </a:rPr>
              <a:t>procedure </a:t>
            </a:r>
            <a:r>
              <a:rPr sz="2600" dirty="0">
                <a:latin typeface="Gill Sans MT"/>
                <a:cs typeface="Gill Sans MT"/>
              </a:rPr>
              <a:t>as </a:t>
            </a:r>
            <a:r>
              <a:rPr sz="2600" spc="-5" dirty="0">
                <a:latin typeface="Gill Sans MT"/>
                <a:cs typeface="Gill Sans MT"/>
              </a:rPr>
              <a:t>shown in Fig. </a:t>
            </a:r>
            <a:r>
              <a:rPr sz="2600" dirty="0">
                <a:latin typeface="Gill Sans MT"/>
                <a:cs typeface="Gill Sans MT"/>
              </a:rPr>
              <a:t>9, </a:t>
            </a:r>
            <a:r>
              <a:rPr sz="2600" spc="-5" dirty="0">
                <a:latin typeface="Gill Sans MT"/>
                <a:cs typeface="Gill Sans MT"/>
              </a:rPr>
              <a:t>find the  smaller </a:t>
            </a:r>
            <a:r>
              <a:rPr sz="2600" spc="-15" dirty="0">
                <a:latin typeface="Gill Sans MT"/>
                <a:cs typeface="Gill Sans MT"/>
              </a:rPr>
              <a:t>features </a:t>
            </a:r>
            <a:r>
              <a:rPr sz="2600" dirty="0">
                <a:latin typeface="Gill Sans MT"/>
                <a:cs typeface="Gill Sans MT"/>
              </a:rPr>
              <a:t>on </a:t>
            </a:r>
            <a:r>
              <a:rPr sz="2600" spc="-5" dirty="0">
                <a:latin typeface="Gill Sans MT"/>
                <a:cs typeface="Gill Sans MT"/>
              </a:rPr>
              <a:t>the </a:t>
            </a:r>
            <a:r>
              <a:rPr sz="2600" dirty="0">
                <a:latin typeface="Gill Sans MT"/>
                <a:cs typeface="Gill Sans MT"/>
              </a:rPr>
              <a:t>subject </a:t>
            </a:r>
            <a:r>
              <a:rPr sz="2600" spc="-5" dirty="0">
                <a:latin typeface="Gill Sans MT"/>
                <a:cs typeface="Gill Sans MT"/>
              </a:rPr>
              <a:t>in </a:t>
            </a:r>
            <a:r>
              <a:rPr sz="2600" dirty="0">
                <a:latin typeface="Gill Sans MT"/>
                <a:cs typeface="Gill Sans MT"/>
              </a:rPr>
              <a:t>both </a:t>
            </a:r>
            <a:r>
              <a:rPr sz="2600" spc="-5" dirty="0">
                <a:latin typeface="Gill Sans MT"/>
                <a:cs typeface="Gill Sans MT"/>
              </a:rPr>
              <a:t>the </a:t>
            </a:r>
            <a:r>
              <a:rPr sz="2600" dirty="0">
                <a:latin typeface="Gill Sans MT"/>
                <a:cs typeface="Gill Sans MT"/>
              </a:rPr>
              <a:t>Plan </a:t>
            </a:r>
            <a:r>
              <a:rPr sz="2600" spc="-10" dirty="0">
                <a:latin typeface="Gill Sans MT"/>
                <a:cs typeface="Gill Sans MT"/>
              </a:rPr>
              <a:t>View</a:t>
            </a:r>
            <a:r>
              <a:rPr sz="2600" spc="-40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and  </a:t>
            </a:r>
            <a:r>
              <a:rPr sz="2600" spc="-5" dirty="0">
                <a:latin typeface="Gill Sans MT"/>
                <a:cs typeface="Gill Sans MT"/>
              </a:rPr>
              <a:t>the</a:t>
            </a:r>
            <a:r>
              <a:rPr sz="2600" spc="-15" dirty="0">
                <a:latin typeface="Gill Sans MT"/>
                <a:cs typeface="Gill Sans MT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Elevation</a:t>
            </a:r>
            <a:r>
              <a:rPr sz="2600" spc="-420" dirty="0">
                <a:latin typeface="Gill Sans MT"/>
                <a:cs typeface="Gill Sans MT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View</a:t>
            </a:r>
            <a:r>
              <a:rPr sz="2600" dirty="0">
                <a:latin typeface="Gill Sans MT"/>
                <a:cs typeface="Gill Sans MT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(a</a:t>
            </a:r>
            <a:r>
              <a:rPr sz="2600" dirty="0">
                <a:latin typeface="Gill Sans MT"/>
                <a:cs typeface="Gill Sans MT"/>
              </a:rPr>
              <a:t> &amp; c) </a:t>
            </a:r>
            <a:r>
              <a:rPr sz="2600" spc="-5" dirty="0">
                <a:latin typeface="Gill Sans MT"/>
                <a:cs typeface="Gill Sans MT"/>
              </a:rPr>
              <a:t>in</a:t>
            </a:r>
            <a:r>
              <a:rPr sz="2600" dirty="0">
                <a:latin typeface="Gill Sans MT"/>
                <a:cs typeface="Gill Sans MT"/>
              </a:rPr>
              <a:t> </a:t>
            </a:r>
            <a:r>
              <a:rPr sz="2600" b="1" spc="-5" dirty="0">
                <a:latin typeface="Gill Sans MT"/>
                <a:cs typeface="Gill Sans MT"/>
              </a:rPr>
              <a:t>Fig.</a:t>
            </a:r>
            <a:r>
              <a:rPr sz="2600" b="1" spc="-260" dirty="0">
                <a:latin typeface="Gill Sans MT"/>
                <a:cs typeface="Gill Sans MT"/>
              </a:rPr>
              <a:t> </a:t>
            </a:r>
            <a:r>
              <a:rPr sz="2600" b="1" dirty="0">
                <a:latin typeface="Gill Sans MT"/>
                <a:cs typeface="Gill Sans MT"/>
              </a:rPr>
              <a:t>10</a:t>
            </a:r>
            <a:r>
              <a:rPr sz="2600" dirty="0">
                <a:latin typeface="Gill Sans MT"/>
                <a:cs typeface="Gill Sans MT"/>
              </a:rPr>
              <a:t>.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9067" y="1336675"/>
            <a:ext cx="8796340" cy="4667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336675"/>
            <a:ext cx="9134475" cy="5010150"/>
          </a:xfrm>
          <a:custGeom>
            <a:avLst/>
            <a:gdLst/>
            <a:ahLst/>
            <a:cxnLst/>
            <a:rect l="l" t="t" r="r" b="b"/>
            <a:pathLst>
              <a:path w="9134475" h="5010150">
                <a:moveTo>
                  <a:pt x="0" y="5010150"/>
                </a:moveTo>
                <a:lnTo>
                  <a:pt x="9134411" y="5010150"/>
                </a:lnTo>
                <a:lnTo>
                  <a:pt x="9134411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717B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278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367" y="6432206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577341"/>
            <a:ext cx="55441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u="none" dirty="0">
                <a:solidFill>
                  <a:srgbClr val="464652"/>
                </a:solidFill>
                <a:latin typeface="Bookman Old Style"/>
                <a:cs typeface="Bookman Old Style"/>
              </a:rPr>
              <a:t>2-Point </a:t>
            </a:r>
            <a:r>
              <a:rPr sz="3200" b="0" u="none" spc="-5" dirty="0">
                <a:solidFill>
                  <a:srgbClr val="464652"/>
                </a:solidFill>
                <a:latin typeface="Bookman Old Style"/>
                <a:cs typeface="Bookman Old Style"/>
              </a:rPr>
              <a:t>perspective</a:t>
            </a:r>
            <a:r>
              <a:rPr sz="3200" b="0" u="none" spc="-105" dirty="0">
                <a:solidFill>
                  <a:srgbClr val="464652"/>
                </a:solidFill>
                <a:latin typeface="Bookman Old Style"/>
                <a:cs typeface="Bookman Old Style"/>
              </a:rPr>
              <a:t> </a:t>
            </a:r>
            <a:r>
              <a:rPr sz="3200" b="0" u="none" spc="-5" dirty="0">
                <a:solidFill>
                  <a:srgbClr val="464652"/>
                </a:solidFill>
                <a:latin typeface="Bookman Old Style"/>
                <a:cs typeface="Bookman Old Style"/>
              </a:rPr>
              <a:t>drawing</a:t>
            </a:r>
            <a:endParaRPr sz="3200">
              <a:latin typeface="Bookman Old Style"/>
              <a:cs typeface="Bookman Old Style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761085" y="1339708"/>
            <a:ext cx="7899400" cy="1553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65"/>
              </a:lnSpc>
            </a:pPr>
            <a:r>
              <a:rPr sz="3600" b="1" spc="-5" dirty="0">
                <a:solidFill>
                  <a:srgbClr val="717BA2"/>
                </a:solidFill>
                <a:latin typeface="Gill Sans MT"/>
                <a:cs typeface="Gill Sans MT"/>
              </a:rPr>
              <a:t>STEP </a:t>
            </a:r>
            <a:r>
              <a:rPr sz="3600" b="1" dirty="0">
                <a:solidFill>
                  <a:srgbClr val="717BA2"/>
                </a:solidFill>
                <a:latin typeface="Gill Sans MT"/>
                <a:cs typeface="Gill Sans MT"/>
              </a:rPr>
              <a:t>11</a:t>
            </a:r>
            <a:endParaRPr sz="36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sz="2600" spc="-10" dirty="0">
                <a:latin typeface="Gill Sans MT"/>
                <a:cs typeface="Gill Sans MT"/>
              </a:rPr>
              <a:t>Project </a:t>
            </a:r>
            <a:r>
              <a:rPr sz="2600" spc="-5" dirty="0">
                <a:latin typeface="Gill Sans MT"/>
                <a:cs typeface="Gill Sans MT"/>
              </a:rPr>
              <a:t>the </a:t>
            </a:r>
            <a:r>
              <a:rPr sz="2600" dirty="0">
                <a:latin typeface="Gill Sans MT"/>
                <a:cs typeface="Gill Sans MT"/>
              </a:rPr>
              <a:t>smaller </a:t>
            </a:r>
            <a:r>
              <a:rPr sz="2600" spc="-15" dirty="0">
                <a:latin typeface="Gill Sans MT"/>
                <a:cs typeface="Gill Sans MT"/>
              </a:rPr>
              <a:t>features </a:t>
            </a:r>
            <a:r>
              <a:rPr sz="2600" dirty="0">
                <a:latin typeface="Gill Sans MT"/>
                <a:cs typeface="Gill Sans MT"/>
              </a:rPr>
              <a:t>on </a:t>
            </a:r>
            <a:r>
              <a:rPr sz="2600" spc="-5" dirty="0">
                <a:latin typeface="Gill Sans MT"/>
                <a:cs typeface="Gill Sans MT"/>
              </a:rPr>
              <a:t>the subject in </a:t>
            </a:r>
            <a:r>
              <a:rPr sz="2600" dirty="0">
                <a:latin typeface="Gill Sans MT"/>
                <a:cs typeface="Gill Sans MT"/>
              </a:rPr>
              <a:t>both </a:t>
            </a:r>
            <a:r>
              <a:rPr sz="2600" spc="-5" dirty="0">
                <a:latin typeface="Gill Sans MT"/>
                <a:cs typeface="Gill Sans MT"/>
              </a:rPr>
              <a:t>the</a:t>
            </a:r>
            <a:r>
              <a:rPr sz="2600" spc="1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Plan</a:t>
            </a:r>
            <a:endParaRPr sz="26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r>
              <a:rPr sz="2600" spc="-10" dirty="0">
                <a:latin typeface="Gill Sans MT"/>
                <a:cs typeface="Gill Sans MT"/>
              </a:rPr>
              <a:t>View towards </a:t>
            </a:r>
            <a:r>
              <a:rPr sz="2600" spc="-5" dirty="0">
                <a:latin typeface="Gill Sans MT"/>
                <a:cs typeface="Gill Sans MT"/>
              </a:rPr>
              <a:t>the vanishing </a:t>
            </a:r>
            <a:r>
              <a:rPr sz="2600" dirty="0">
                <a:latin typeface="Gill Sans MT"/>
                <a:cs typeface="Gill Sans MT"/>
              </a:rPr>
              <a:t>point </a:t>
            </a:r>
            <a:r>
              <a:rPr sz="2600" spc="-10" dirty="0">
                <a:latin typeface="Gill Sans MT"/>
                <a:cs typeface="Gill Sans MT"/>
              </a:rPr>
              <a:t>projection </a:t>
            </a:r>
            <a:r>
              <a:rPr sz="2600" dirty="0">
                <a:latin typeface="Gill Sans MT"/>
                <a:cs typeface="Gill Sans MT"/>
              </a:rPr>
              <a:t>lines </a:t>
            </a:r>
            <a:r>
              <a:rPr sz="2600" b="1" spc="-5" dirty="0">
                <a:latin typeface="Gill Sans MT"/>
                <a:cs typeface="Gill Sans MT"/>
              </a:rPr>
              <a:t>Fig.</a:t>
            </a:r>
            <a:r>
              <a:rPr sz="2600" b="1" spc="-250" dirty="0">
                <a:latin typeface="Gill Sans MT"/>
                <a:cs typeface="Gill Sans MT"/>
              </a:rPr>
              <a:t> </a:t>
            </a:r>
            <a:r>
              <a:rPr sz="2600" b="1" dirty="0">
                <a:latin typeface="Gill Sans MT"/>
                <a:cs typeface="Gill Sans MT"/>
              </a:rPr>
              <a:t>11</a:t>
            </a:r>
            <a:r>
              <a:rPr sz="2600" dirty="0">
                <a:latin typeface="Gill Sans MT"/>
                <a:cs typeface="Gill Sans MT"/>
              </a:rPr>
              <a:t>.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7022" y="1411287"/>
            <a:ext cx="8780462" cy="4683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263650"/>
            <a:ext cx="9134475" cy="5010150"/>
          </a:xfrm>
          <a:custGeom>
            <a:avLst/>
            <a:gdLst/>
            <a:ahLst/>
            <a:cxnLst/>
            <a:rect l="l" t="t" r="r" b="b"/>
            <a:pathLst>
              <a:path w="9134475" h="5010150">
                <a:moveTo>
                  <a:pt x="0" y="5010150"/>
                </a:moveTo>
                <a:lnTo>
                  <a:pt x="9134411" y="5010150"/>
                </a:lnTo>
                <a:lnTo>
                  <a:pt x="9134411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717B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129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Gambar Proyeksi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Proyeksi Isometri</a:t>
            </a:r>
          </a:p>
          <a:p>
            <a:r>
              <a:rPr lang="en-ID" smtClean="0"/>
              <a:t>Proyeksi Dimetri</a:t>
            </a:r>
          </a:p>
          <a:p>
            <a:r>
              <a:rPr lang="en-ID" smtClean="0"/>
              <a:t>Proyeksi Trimetri</a:t>
            </a:r>
          </a:p>
          <a:p>
            <a:r>
              <a:rPr lang="en-ID" smtClean="0"/>
              <a:t>Proyeksi Ortogonal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7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Proyeksi Ortogonal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8" y="2922518"/>
            <a:ext cx="7210425" cy="39719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573" y="1152983"/>
            <a:ext cx="6711654" cy="599617"/>
          </a:xfrm>
        </p:spPr>
        <p:txBody>
          <a:bodyPr/>
          <a:lstStyle/>
          <a:p>
            <a:r>
              <a:rPr lang="en-ID" smtClean="0"/>
              <a:t>Proyeksi Amerika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1152983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1600"/>
              <a:t>A : Pandangan depan.</a:t>
            </a:r>
          </a:p>
          <a:p>
            <a:pPr lvl="1"/>
            <a:r>
              <a:rPr lang="en-US" sz="1600"/>
              <a:t>B : Pandangan atas.</a:t>
            </a:r>
          </a:p>
          <a:p>
            <a:pPr lvl="1"/>
            <a:r>
              <a:rPr lang="en-US" sz="1600"/>
              <a:t>C : Pandangan kiri.</a:t>
            </a:r>
          </a:p>
          <a:p>
            <a:pPr lvl="1"/>
            <a:r>
              <a:rPr lang="en-US" sz="1600"/>
              <a:t>D : Pandangan kanan.</a:t>
            </a:r>
          </a:p>
          <a:p>
            <a:pPr lvl="1"/>
            <a:r>
              <a:rPr lang="en-US"/>
              <a:t>E : Pandangan bawah.</a:t>
            </a:r>
            <a:br>
              <a:rPr lang="en-US"/>
            </a:br>
            <a:r>
              <a:rPr lang="en-US"/>
              <a:t>F : Pandangan belakang.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5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Proyeksi Ortogonal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mtClean="0"/>
              <a:t>Proyeksi Eropa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367" y="6432206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577341"/>
            <a:ext cx="55441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u="none" dirty="0">
                <a:solidFill>
                  <a:srgbClr val="464652"/>
                </a:solidFill>
                <a:latin typeface="Bookman Old Style"/>
                <a:cs typeface="Bookman Old Style"/>
              </a:rPr>
              <a:t>2-Point </a:t>
            </a:r>
            <a:r>
              <a:rPr sz="3200" b="0" u="none" spc="-5" dirty="0">
                <a:solidFill>
                  <a:srgbClr val="464652"/>
                </a:solidFill>
                <a:latin typeface="Bookman Old Style"/>
                <a:cs typeface="Bookman Old Style"/>
              </a:rPr>
              <a:t>perspective</a:t>
            </a:r>
            <a:r>
              <a:rPr sz="3200" b="0" u="none" spc="-105" dirty="0">
                <a:solidFill>
                  <a:srgbClr val="464652"/>
                </a:solidFill>
                <a:latin typeface="Bookman Old Style"/>
                <a:cs typeface="Bookman Old Style"/>
              </a:rPr>
              <a:t> </a:t>
            </a:r>
            <a:r>
              <a:rPr sz="3200" b="0" u="none" spc="-5" dirty="0">
                <a:solidFill>
                  <a:srgbClr val="464652"/>
                </a:solidFill>
                <a:latin typeface="Bookman Old Style"/>
                <a:cs typeface="Bookman Old Style"/>
              </a:rPr>
              <a:t>drawing</a:t>
            </a:r>
            <a:endParaRPr sz="3200">
              <a:latin typeface="Bookman Old Style"/>
              <a:cs typeface="Bookman Old Style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761085" y="1339708"/>
            <a:ext cx="7592695" cy="1949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65"/>
              </a:lnSpc>
            </a:pPr>
            <a:r>
              <a:rPr sz="3600" b="1" spc="-5" dirty="0">
                <a:solidFill>
                  <a:srgbClr val="717BA2"/>
                </a:solidFill>
                <a:latin typeface="Gill Sans MT"/>
                <a:cs typeface="Gill Sans MT"/>
              </a:rPr>
              <a:t>STEP </a:t>
            </a:r>
            <a:r>
              <a:rPr sz="3600" b="1" dirty="0">
                <a:solidFill>
                  <a:srgbClr val="717BA2"/>
                </a:solidFill>
                <a:latin typeface="Gill Sans MT"/>
                <a:cs typeface="Gill Sans MT"/>
              </a:rPr>
              <a:t>12</a:t>
            </a:r>
            <a:endParaRPr sz="3600">
              <a:latin typeface="Gill Sans MT"/>
              <a:cs typeface="Gill Sans MT"/>
            </a:endParaRPr>
          </a:p>
          <a:p>
            <a:pPr>
              <a:lnSpc>
                <a:spcPct val="103899"/>
              </a:lnSpc>
              <a:spcBef>
                <a:spcPts val="1480"/>
              </a:spcBef>
            </a:pPr>
            <a:r>
              <a:rPr sz="2600" dirty="0">
                <a:latin typeface="Gill Sans MT"/>
                <a:cs typeface="Gill Sans MT"/>
              </a:rPr>
              <a:t>The last </a:t>
            </a:r>
            <a:r>
              <a:rPr sz="2600" spc="-5" dirty="0">
                <a:latin typeface="Gill Sans MT"/>
                <a:cs typeface="Gill Sans MT"/>
              </a:rPr>
              <a:t>step is to </a:t>
            </a:r>
            <a:r>
              <a:rPr sz="2600" spc="-10" dirty="0">
                <a:latin typeface="Gill Sans MT"/>
                <a:cs typeface="Gill Sans MT"/>
              </a:rPr>
              <a:t>darken </a:t>
            </a:r>
            <a:r>
              <a:rPr sz="2600" spc="-5" dirty="0">
                <a:latin typeface="Gill Sans MT"/>
                <a:cs typeface="Gill Sans MT"/>
              </a:rPr>
              <a:t>the </a:t>
            </a:r>
            <a:r>
              <a:rPr sz="2600" dirty="0">
                <a:latin typeface="Gill Sans MT"/>
                <a:cs typeface="Gill Sans MT"/>
              </a:rPr>
              <a:t>object's construction lines,  and </a:t>
            </a:r>
            <a:r>
              <a:rPr sz="2600" spc="-20" dirty="0">
                <a:latin typeface="Gill Sans MT"/>
                <a:cs typeface="Gill Sans MT"/>
              </a:rPr>
              <a:t>heavy </a:t>
            </a:r>
            <a:r>
              <a:rPr sz="2600" spc="-5" dirty="0">
                <a:latin typeface="Gill Sans MT"/>
                <a:cs typeface="Gill Sans MT"/>
              </a:rPr>
              <a:t>in the </a:t>
            </a:r>
            <a:r>
              <a:rPr sz="2600" dirty="0">
                <a:latin typeface="Gill Sans MT"/>
                <a:cs typeface="Gill Sans MT"/>
              </a:rPr>
              <a:t>visible final </a:t>
            </a:r>
            <a:r>
              <a:rPr sz="2600" spc="-5" dirty="0">
                <a:latin typeface="Gill Sans MT"/>
                <a:cs typeface="Gill Sans MT"/>
              </a:rPr>
              <a:t>edge </a:t>
            </a:r>
            <a:r>
              <a:rPr sz="2600" dirty="0">
                <a:latin typeface="Gill Sans MT"/>
                <a:cs typeface="Gill Sans MT"/>
              </a:rPr>
              <a:t>lines, </a:t>
            </a:r>
            <a:r>
              <a:rPr sz="2600" spc="-5" dirty="0">
                <a:latin typeface="Gill Sans MT"/>
                <a:cs typeface="Gill Sans MT"/>
              </a:rPr>
              <a:t>to </a:t>
            </a:r>
            <a:r>
              <a:rPr sz="2600" spc="-10" dirty="0">
                <a:latin typeface="Gill Sans MT"/>
                <a:cs typeface="Gill Sans MT"/>
              </a:rPr>
              <a:t>increase  </a:t>
            </a:r>
            <a:r>
              <a:rPr sz="2600" spc="-5" dirty="0">
                <a:latin typeface="Gill Sans MT"/>
                <a:cs typeface="Gill Sans MT"/>
              </a:rPr>
              <a:t>readability </a:t>
            </a:r>
            <a:r>
              <a:rPr sz="2600" b="1" spc="-5" dirty="0">
                <a:latin typeface="Gill Sans MT"/>
                <a:cs typeface="Gill Sans MT"/>
              </a:rPr>
              <a:t>Fig.</a:t>
            </a:r>
            <a:r>
              <a:rPr sz="2600" b="1" spc="-310" dirty="0">
                <a:latin typeface="Gill Sans MT"/>
                <a:cs typeface="Gill Sans MT"/>
              </a:rPr>
              <a:t> </a:t>
            </a:r>
            <a:r>
              <a:rPr sz="2600" b="1" dirty="0">
                <a:latin typeface="Gill Sans MT"/>
                <a:cs typeface="Gill Sans MT"/>
              </a:rPr>
              <a:t>12</a:t>
            </a:r>
            <a:r>
              <a:rPr sz="2600" dirty="0">
                <a:latin typeface="Gill Sans MT"/>
                <a:cs typeface="Gill Sans MT"/>
              </a:rPr>
              <a:t>.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412875"/>
            <a:ext cx="9129776" cy="5000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408112"/>
            <a:ext cx="9134475" cy="5010150"/>
          </a:xfrm>
          <a:custGeom>
            <a:avLst/>
            <a:gdLst/>
            <a:ahLst/>
            <a:cxnLst/>
            <a:rect l="l" t="t" r="r" b="b"/>
            <a:pathLst>
              <a:path w="9134475" h="5010150">
                <a:moveTo>
                  <a:pt x="0" y="5010150"/>
                </a:moveTo>
                <a:lnTo>
                  <a:pt x="9134411" y="5010150"/>
                </a:lnTo>
                <a:lnTo>
                  <a:pt x="9134411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717B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654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362200"/>
            <a:ext cx="6711950" cy="3864456"/>
          </a:xfrm>
        </p:spPr>
      </p:pic>
    </p:spTree>
    <p:extLst>
      <p:ext uri="{BB962C8B-B14F-4D97-AF65-F5344CB8AC3E}">
        <p14:creationId xmlns:p14="http://schemas.microsoft.com/office/powerpoint/2010/main" val="2067767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367" y="6432206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271416" y="3205162"/>
            <a:ext cx="8428100" cy="2651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700" y="6242050"/>
            <a:ext cx="9131300" cy="0"/>
          </a:xfrm>
          <a:custGeom>
            <a:avLst/>
            <a:gdLst/>
            <a:ahLst/>
            <a:cxnLst/>
            <a:rect l="l" t="t" r="r" b="b"/>
            <a:pathLst>
              <a:path w="9131300">
                <a:moveTo>
                  <a:pt x="0" y="0"/>
                </a:moveTo>
                <a:lnTo>
                  <a:pt x="9131300" y="0"/>
                </a:lnTo>
              </a:path>
            </a:pathLst>
          </a:custGeom>
          <a:ln w="9525">
            <a:solidFill>
              <a:srgbClr val="717B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00" y="3057525"/>
            <a:ext cx="9131300" cy="3184525"/>
          </a:xfrm>
          <a:custGeom>
            <a:avLst/>
            <a:gdLst/>
            <a:ahLst/>
            <a:cxnLst/>
            <a:rect l="l" t="t" r="r" b="b"/>
            <a:pathLst>
              <a:path w="9131300" h="3184525">
                <a:moveTo>
                  <a:pt x="9131300" y="0"/>
                </a:moveTo>
                <a:lnTo>
                  <a:pt x="0" y="0"/>
                </a:lnTo>
                <a:lnTo>
                  <a:pt x="0" y="3184525"/>
                </a:lnTo>
              </a:path>
            </a:pathLst>
          </a:custGeom>
          <a:ln w="9525">
            <a:solidFill>
              <a:srgbClr val="717B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367" y="6432206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44439" y="2898775"/>
            <a:ext cx="8872519" cy="2238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700" y="5888037"/>
            <a:ext cx="9131300" cy="0"/>
          </a:xfrm>
          <a:custGeom>
            <a:avLst/>
            <a:gdLst/>
            <a:ahLst/>
            <a:cxnLst/>
            <a:rect l="l" t="t" r="r" b="b"/>
            <a:pathLst>
              <a:path w="9131300">
                <a:moveTo>
                  <a:pt x="0" y="0"/>
                </a:moveTo>
                <a:lnTo>
                  <a:pt x="9131300" y="0"/>
                </a:lnTo>
              </a:path>
            </a:pathLst>
          </a:custGeom>
          <a:ln w="9525">
            <a:solidFill>
              <a:srgbClr val="717B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00" y="2703512"/>
            <a:ext cx="9131300" cy="3184525"/>
          </a:xfrm>
          <a:custGeom>
            <a:avLst/>
            <a:gdLst/>
            <a:ahLst/>
            <a:cxnLst/>
            <a:rect l="l" t="t" r="r" b="b"/>
            <a:pathLst>
              <a:path w="9131300" h="3184525">
                <a:moveTo>
                  <a:pt x="9131300" y="0"/>
                </a:moveTo>
                <a:lnTo>
                  <a:pt x="0" y="0"/>
                </a:lnTo>
                <a:lnTo>
                  <a:pt x="0" y="3184525"/>
                </a:lnTo>
              </a:path>
            </a:pathLst>
          </a:custGeom>
          <a:ln w="9525">
            <a:solidFill>
              <a:srgbClr val="717B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4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367" y="6432206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53059" y="1501876"/>
            <a:ext cx="8397240" cy="127571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ct val="103899"/>
              </a:lnSpc>
              <a:spcBef>
                <a:spcPts val="215"/>
              </a:spcBef>
            </a:pPr>
            <a:r>
              <a:rPr sz="2600" dirty="0">
                <a:latin typeface="Gill Sans MT"/>
                <a:cs typeface="Gill Sans MT"/>
              </a:rPr>
              <a:t>Place </a:t>
            </a:r>
            <a:r>
              <a:rPr sz="2600" spc="-5" dirty="0">
                <a:latin typeface="Gill Sans MT"/>
                <a:cs typeface="Gill Sans MT"/>
              </a:rPr>
              <a:t>the </a:t>
            </a:r>
            <a:r>
              <a:rPr sz="2600" spc="-20" dirty="0">
                <a:latin typeface="Gill Sans MT"/>
                <a:cs typeface="Gill Sans MT"/>
              </a:rPr>
              <a:t>lower </a:t>
            </a:r>
            <a:r>
              <a:rPr sz="2600" dirty="0">
                <a:latin typeface="Gill Sans MT"/>
                <a:cs typeface="Gill Sans MT"/>
              </a:rPr>
              <a:t>right corner of Plan </a:t>
            </a:r>
            <a:r>
              <a:rPr sz="2600" spc="-10" dirty="0">
                <a:latin typeface="Gill Sans MT"/>
                <a:cs typeface="Gill Sans MT"/>
              </a:rPr>
              <a:t>View </a:t>
            </a:r>
            <a:r>
              <a:rPr sz="2600" dirty="0">
                <a:latin typeface="Gill Sans MT"/>
                <a:cs typeface="Gill Sans MT"/>
              </a:rPr>
              <a:t>on </a:t>
            </a:r>
            <a:r>
              <a:rPr sz="2600" spc="-5" dirty="0">
                <a:latin typeface="Gill Sans MT"/>
                <a:cs typeface="Gill Sans MT"/>
              </a:rPr>
              <a:t>the </a:t>
            </a:r>
            <a:r>
              <a:rPr sz="2600" dirty="0">
                <a:latin typeface="Gill Sans MT"/>
                <a:cs typeface="Gill Sans MT"/>
              </a:rPr>
              <a:t>PP and</a:t>
            </a:r>
            <a:r>
              <a:rPr sz="2600" spc="-420" dirty="0">
                <a:latin typeface="Gill Sans MT"/>
                <a:cs typeface="Gill Sans MT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rotate  </a:t>
            </a:r>
            <a:r>
              <a:rPr sz="2600" spc="-5" dirty="0">
                <a:latin typeface="Gill Sans MT"/>
                <a:cs typeface="Gill Sans MT"/>
              </a:rPr>
              <a:t>it </a:t>
            </a:r>
            <a:r>
              <a:rPr sz="2600" spc="5" dirty="0">
                <a:latin typeface="Gill Sans MT"/>
                <a:cs typeface="Gill Sans MT"/>
              </a:rPr>
              <a:t>clockwise.The </a:t>
            </a:r>
            <a:r>
              <a:rPr sz="2600" dirty="0">
                <a:latin typeface="Gill Sans MT"/>
                <a:cs typeface="Gill Sans MT"/>
              </a:rPr>
              <a:t>choice of </a:t>
            </a:r>
            <a:r>
              <a:rPr sz="2600" spc="5" dirty="0">
                <a:latin typeface="Gill Sans MT"/>
                <a:cs typeface="Gill Sans MT"/>
              </a:rPr>
              <a:t>30° </a:t>
            </a:r>
            <a:r>
              <a:rPr sz="2600" spc="-5" dirty="0">
                <a:latin typeface="Gill Sans MT"/>
                <a:cs typeface="Gill Sans MT"/>
              </a:rPr>
              <a:t>is </a:t>
            </a:r>
            <a:r>
              <a:rPr sz="2600" spc="-15" dirty="0">
                <a:latin typeface="Gill Sans MT"/>
                <a:cs typeface="Gill Sans MT"/>
              </a:rPr>
              <a:t>arbitrary, </a:t>
            </a:r>
            <a:r>
              <a:rPr sz="2600" dirty="0">
                <a:latin typeface="Gill Sans MT"/>
                <a:cs typeface="Gill Sans MT"/>
              </a:rPr>
              <a:t>but should </a:t>
            </a:r>
            <a:r>
              <a:rPr sz="2600" spc="-10" dirty="0">
                <a:latin typeface="Gill Sans MT"/>
                <a:cs typeface="Gill Sans MT"/>
              </a:rPr>
              <a:t>provide  </a:t>
            </a:r>
            <a:r>
              <a:rPr sz="2600" dirty="0">
                <a:latin typeface="Gill Sans MT"/>
                <a:cs typeface="Gill Sans MT"/>
              </a:rPr>
              <a:t>a </a:t>
            </a:r>
            <a:r>
              <a:rPr sz="2600" spc="-5" dirty="0">
                <a:latin typeface="Gill Sans MT"/>
                <a:cs typeface="Gill Sans MT"/>
              </a:rPr>
              <a:t>good</a:t>
            </a:r>
            <a:r>
              <a:rPr sz="2600" spc="-25" dirty="0">
                <a:latin typeface="Gill Sans MT"/>
                <a:cs typeface="Gill Sans MT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view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462" y="3683000"/>
            <a:ext cx="9126474" cy="3174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700" y="3678236"/>
            <a:ext cx="9131300" cy="3180080"/>
          </a:xfrm>
          <a:custGeom>
            <a:avLst/>
            <a:gdLst/>
            <a:ahLst/>
            <a:cxnLst/>
            <a:rect l="l" t="t" r="r" b="b"/>
            <a:pathLst>
              <a:path w="9131300" h="3180079">
                <a:moveTo>
                  <a:pt x="9131300" y="0"/>
                </a:moveTo>
                <a:lnTo>
                  <a:pt x="0" y="0"/>
                </a:lnTo>
                <a:lnTo>
                  <a:pt x="0" y="3179761"/>
                </a:lnTo>
              </a:path>
            </a:pathLst>
          </a:custGeom>
          <a:ln w="9525">
            <a:solidFill>
              <a:srgbClr val="717B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0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367" y="6432206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822960" y="1274872"/>
            <a:ext cx="7372984" cy="2441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40"/>
              </a:lnSpc>
            </a:pPr>
            <a:r>
              <a:rPr sz="2600" b="1" spc="-5" dirty="0">
                <a:solidFill>
                  <a:srgbClr val="717BA2"/>
                </a:solidFill>
                <a:latin typeface="Gill Sans MT"/>
                <a:cs typeface="Gill Sans MT"/>
              </a:rPr>
              <a:t>STEP</a:t>
            </a:r>
            <a:r>
              <a:rPr sz="2600" b="1" spc="-25" dirty="0">
                <a:solidFill>
                  <a:srgbClr val="717BA2"/>
                </a:solidFill>
                <a:latin typeface="Gill Sans MT"/>
                <a:cs typeface="Gill Sans MT"/>
              </a:rPr>
              <a:t> </a:t>
            </a:r>
            <a:r>
              <a:rPr sz="2600" b="1" dirty="0">
                <a:solidFill>
                  <a:srgbClr val="717BA2"/>
                </a:solidFill>
                <a:latin typeface="Gill Sans MT"/>
                <a:cs typeface="Gill Sans MT"/>
              </a:rPr>
              <a:t>4</a:t>
            </a:r>
            <a:endParaRPr sz="26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sz="2600" dirty="0">
                <a:latin typeface="Gill Sans MT"/>
                <a:cs typeface="Gill Sans MT"/>
              </a:rPr>
              <a:t>In </a:t>
            </a:r>
            <a:r>
              <a:rPr sz="2600" spc="-5" dirty="0">
                <a:latin typeface="Gill Sans MT"/>
                <a:cs typeface="Gill Sans MT"/>
              </a:rPr>
              <a:t>Fig. </a:t>
            </a:r>
            <a:r>
              <a:rPr sz="2600" dirty="0">
                <a:latin typeface="Gill Sans MT"/>
                <a:cs typeface="Gill Sans MT"/>
              </a:rPr>
              <a:t>4 </a:t>
            </a:r>
            <a:r>
              <a:rPr sz="2600" spc="-30" dirty="0">
                <a:latin typeface="Gill Sans MT"/>
                <a:cs typeface="Gill Sans MT"/>
              </a:rPr>
              <a:t>we </a:t>
            </a:r>
            <a:r>
              <a:rPr sz="2600" spc="-5" dirty="0">
                <a:latin typeface="Gill Sans MT"/>
                <a:cs typeface="Gill Sans MT"/>
              </a:rPr>
              <a:t>will locate the Station </a:t>
            </a:r>
            <a:r>
              <a:rPr sz="2600" spc="-10" dirty="0">
                <a:latin typeface="Gill Sans MT"/>
                <a:cs typeface="Gill Sans MT"/>
              </a:rPr>
              <a:t>Point. Measure </a:t>
            </a:r>
            <a:r>
              <a:rPr sz="2600" spc="-5" dirty="0">
                <a:latin typeface="Gill Sans MT"/>
                <a:cs typeface="Gill Sans MT"/>
              </a:rPr>
              <a:t>the  </a:t>
            </a:r>
            <a:r>
              <a:rPr sz="2600" dirty="0">
                <a:latin typeface="Gill Sans MT"/>
                <a:cs typeface="Gill Sans MT"/>
              </a:rPr>
              <a:t>horizontal </a:t>
            </a:r>
            <a:r>
              <a:rPr sz="2600" spc="-5" dirty="0">
                <a:latin typeface="Gill Sans MT"/>
                <a:cs typeface="Gill Sans MT"/>
              </a:rPr>
              <a:t>width </a:t>
            </a:r>
            <a:r>
              <a:rPr sz="2600" dirty="0">
                <a:latin typeface="Gill Sans MT"/>
                <a:cs typeface="Gill Sans MT"/>
              </a:rPr>
              <a:t>of our Plan </a:t>
            </a:r>
            <a:r>
              <a:rPr sz="2600" spc="-10" dirty="0">
                <a:latin typeface="Gill Sans MT"/>
                <a:cs typeface="Gill Sans MT"/>
              </a:rPr>
              <a:t>View </a:t>
            </a:r>
            <a:r>
              <a:rPr sz="2600" dirty="0">
                <a:latin typeface="Gill Sans MT"/>
                <a:cs typeface="Gill Sans MT"/>
              </a:rPr>
              <a:t>(X) and double </a:t>
            </a:r>
            <a:r>
              <a:rPr sz="2600" spc="-5" dirty="0">
                <a:latin typeface="Gill Sans MT"/>
                <a:cs typeface="Gill Sans MT"/>
              </a:rPr>
              <a:t>it.  </a:t>
            </a:r>
            <a:r>
              <a:rPr sz="2600" dirty="0">
                <a:latin typeface="Gill Sans MT"/>
                <a:cs typeface="Gill Sans MT"/>
              </a:rPr>
              <a:t>Extend a </a:t>
            </a:r>
            <a:r>
              <a:rPr sz="2600" spc="-5" dirty="0">
                <a:latin typeface="Gill Sans MT"/>
                <a:cs typeface="Gill Sans MT"/>
              </a:rPr>
              <a:t>vertical </a:t>
            </a:r>
            <a:r>
              <a:rPr sz="2600" dirty="0">
                <a:latin typeface="Gill Sans MT"/>
                <a:cs typeface="Gill Sans MT"/>
              </a:rPr>
              <a:t>line </a:t>
            </a:r>
            <a:r>
              <a:rPr sz="2600" spc="-15" dirty="0">
                <a:latin typeface="Gill Sans MT"/>
                <a:cs typeface="Gill Sans MT"/>
              </a:rPr>
              <a:t>from </a:t>
            </a:r>
            <a:r>
              <a:rPr sz="2600" spc="-5" dirty="0">
                <a:latin typeface="Gill Sans MT"/>
                <a:cs typeface="Gill Sans MT"/>
              </a:rPr>
              <a:t>the </a:t>
            </a:r>
            <a:r>
              <a:rPr sz="2600" dirty="0">
                <a:latin typeface="Gill Sans MT"/>
                <a:cs typeface="Gill Sans MT"/>
              </a:rPr>
              <a:t>corner </a:t>
            </a:r>
            <a:r>
              <a:rPr sz="2600" spc="-5" dirty="0">
                <a:latin typeface="Gill Sans MT"/>
                <a:cs typeface="Gill Sans MT"/>
              </a:rPr>
              <a:t>that touches the  Picture </a:t>
            </a:r>
            <a:r>
              <a:rPr sz="2600" dirty="0">
                <a:latin typeface="Gill Sans MT"/>
                <a:cs typeface="Gill Sans MT"/>
              </a:rPr>
              <a:t>Plane </a:t>
            </a:r>
            <a:r>
              <a:rPr sz="2600" spc="5" dirty="0">
                <a:latin typeface="Gill Sans MT"/>
                <a:cs typeface="Gill Sans MT"/>
              </a:rPr>
              <a:t>downward.At </a:t>
            </a:r>
            <a:r>
              <a:rPr sz="2600" spc="-20" dirty="0">
                <a:latin typeface="Gill Sans MT"/>
                <a:cs typeface="Gill Sans MT"/>
              </a:rPr>
              <a:t>two </a:t>
            </a:r>
            <a:r>
              <a:rPr sz="2600" spc="-5" dirty="0">
                <a:latin typeface="Gill Sans MT"/>
                <a:cs typeface="Gill Sans MT"/>
              </a:rPr>
              <a:t>times </a:t>
            </a:r>
            <a:r>
              <a:rPr sz="2600" dirty="0">
                <a:latin typeface="Gill Sans MT"/>
                <a:cs typeface="Gill Sans MT"/>
              </a:rPr>
              <a:t>X </a:t>
            </a:r>
            <a:r>
              <a:rPr sz="2600" spc="-25" dirty="0">
                <a:latin typeface="Gill Sans MT"/>
                <a:cs typeface="Gill Sans MT"/>
              </a:rPr>
              <a:t>we </a:t>
            </a:r>
            <a:r>
              <a:rPr sz="2600" spc="-5" dirty="0">
                <a:latin typeface="Gill Sans MT"/>
                <a:cs typeface="Gill Sans MT"/>
              </a:rPr>
              <a:t>will locate  the Station</a:t>
            </a:r>
            <a:r>
              <a:rPr sz="2600" spc="-25" dirty="0">
                <a:latin typeface="Gill Sans MT"/>
                <a:cs typeface="Gill Sans MT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Point.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7022" y="1268412"/>
            <a:ext cx="8796340" cy="4968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263650"/>
            <a:ext cx="9134475" cy="5010150"/>
          </a:xfrm>
          <a:custGeom>
            <a:avLst/>
            <a:gdLst/>
            <a:ahLst/>
            <a:cxnLst/>
            <a:rect l="l" t="t" r="r" b="b"/>
            <a:pathLst>
              <a:path w="9134475" h="5010150">
                <a:moveTo>
                  <a:pt x="0" y="5010150"/>
                </a:moveTo>
                <a:lnTo>
                  <a:pt x="9134411" y="5010150"/>
                </a:lnTo>
                <a:lnTo>
                  <a:pt x="9134411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717B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8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367" y="6432206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ts val="4065"/>
              </a:lnSpc>
            </a:pPr>
            <a:r>
              <a:rPr spc="-5" dirty="0"/>
              <a:t>STEP </a:t>
            </a:r>
            <a:r>
              <a:rPr dirty="0"/>
              <a:t>5</a:t>
            </a:r>
          </a:p>
          <a:p>
            <a:pPr marL="13335">
              <a:lnSpc>
                <a:spcPct val="100000"/>
              </a:lnSpc>
              <a:spcBef>
                <a:spcPts val="1600"/>
              </a:spcBef>
            </a:pPr>
            <a:r>
              <a:rPr sz="2600" b="0" spc="-25" dirty="0">
                <a:solidFill>
                  <a:srgbClr val="000000"/>
                </a:solidFill>
                <a:latin typeface="Gill Sans MT"/>
                <a:cs typeface="Gill Sans MT"/>
              </a:rPr>
              <a:t>Draw </a:t>
            </a:r>
            <a:r>
              <a:rPr sz="2600" b="0" dirty="0">
                <a:solidFill>
                  <a:srgbClr val="000000"/>
                </a:solidFill>
                <a:latin typeface="Gill Sans MT"/>
                <a:cs typeface="Gill Sans MT"/>
              </a:rPr>
              <a:t>lines </a:t>
            </a:r>
            <a:r>
              <a:rPr sz="2600" b="0" spc="-15" dirty="0">
                <a:solidFill>
                  <a:srgbClr val="000000"/>
                </a:solidFill>
                <a:latin typeface="Gill Sans MT"/>
                <a:cs typeface="Gill Sans MT"/>
              </a:rPr>
              <a:t>for </a:t>
            </a:r>
            <a:r>
              <a:rPr sz="2600" b="0" spc="-5" dirty="0">
                <a:solidFill>
                  <a:srgbClr val="000000"/>
                </a:solidFill>
                <a:latin typeface="Gill Sans MT"/>
                <a:cs typeface="Gill Sans MT"/>
              </a:rPr>
              <a:t>the </a:t>
            </a:r>
            <a:r>
              <a:rPr sz="2600" b="0" dirty="0">
                <a:solidFill>
                  <a:srgbClr val="000000"/>
                </a:solidFill>
                <a:latin typeface="Gill Sans MT"/>
                <a:cs typeface="Gill Sans MT"/>
              </a:rPr>
              <a:t>Horizon and </a:t>
            </a:r>
            <a:r>
              <a:rPr sz="2600" b="0" spc="-10" dirty="0">
                <a:solidFill>
                  <a:srgbClr val="000000"/>
                </a:solidFill>
                <a:latin typeface="Gill Sans MT"/>
                <a:cs typeface="Gill Sans MT"/>
              </a:rPr>
              <a:t>Ground </a:t>
            </a:r>
            <a:r>
              <a:rPr sz="2600" b="0" spc="-5" dirty="0">
                <a:solidFill>
                  <a:srgbClr val="000000"/>
                </a:solidFill>
                <a:latin typeface="Gill Sans MT"/>
                <a:cs typeface="Gill Sans MT"/>
              </a:rPr>
              <a:t>Line </a:t>
            </a:r>
            <a:r>
              <a:rPr sz="2600" spc="-5" dirty="0">
                <a:solidFill>
                  <a:srgbClr val="000000"/>
                </a:solidFill>
              </a:rPr>
              <a:t>Fig.</a:t>
            </a:r>
            <a:r>
              <a:rPr sz="2600" spc="-245" dirty="0">
                <a:solidFill>
                  <a:srgbClr val="000000"/>
                </a:solidFill>
              </a:rPr>
              <a:t> </a:t>
            </a:r>
            <a:r>
              <a:rPr sz="2600" spc="25" dirty="0">
                <a:solidFill>
                  <a:srgbClr val="000000"/>
                </a:solidFill>
              </a:rPr>
              <a:t>5</a:t>
            </a:r>
            <a:r>
              <a:rPr sz="2600" b="0" spc="25" dirty="0">
                <a:solidFill>
                  <a:srgbClr val="000000"/>
                </a:solidFill>
                <a:latin typeface="Gill Sans MT"/>
                <a:cs typeface="Gill Sans MT"/>
              </a:rPr>
              <a:t>.The</a:t>
            </a:r>
            <a:endParaRPr sz="2600">
              <a:latin typeface="Gill Sans MT"/>
              <a:cs typeface="Gill Sans MT"/>
            </a:endParaRPr>
          </a:p>
          <a:p>
            <a:pPr marL="13335">
              <a:lnSpc>
                <a:spcPct val="100000"/>
              </a:lnSpc>
              <a:spcBef>
                <a:spcPts val="240"/>
              </a:spcBef>
            </a:pPr>
            <a:r>
              <a:rPr sz="2600" b="0" dirty="0">
                <a:solidFill>
                  <a:srgbClr val="000000"/>
                </a:solidFill>
                <a:latin typeface="Gill Sans MT"/>
                <a:cs typeface="Gill Sans MT"/>
              </a:rPr>
              <a:t>location of </a:t>
            </a:r>
            <a:r>
              <a:rPr sz="2600" b="0" spc="-5" dirty="0">
                <a:solidFill>
                  <a:srgbClr val="000000"/>
                </a:solidFill>
                <a:latin typeface="Gill Sans MT"/>
                <a:cs typeface="Gill Sans MT"/>
              </a:rPr>
              <a:t>these </a:t>
            </a:r>
            <a:r>
              <a:rPr sz="2600" b="0" dirty="0">
                <a:solidFill>
                  <a:srgbClr val="000000"/>
                </a:solidFill>
                <a:latin typeface="Gill Sans MT"/>
                <a:cs typeface="Gill Sans MT"/>
              </a:rPr>
              <a:t>lines </a:t>
            </a:r>
            <a:r>
              <a:rPr sz="2600" b="0" spc="-15" dirty="0">
                <a:solidFill>
                  <a:srgbClr val="000000"/>
                </a:solidFill>
                <a:latin typeface="Gill Sans MT"/>
                <a:cs typeface="Gill Sans MT"/>
              </a:rPr>
              <a:t>are </a:t>
            </a:r>
            <a:r>
              <a:rPr sz="2600" b="0" spc="-5" dirty="0">
                <a:solidFill>
                  <a:srgbClr val="000000"/>
                </a:solidFill>
                <a:latin typeface="Gill Sans MT"/>
                <a:cs typeface="Gill Sans MT"/>
              </a:rPr>
              <a:t>infinitely</a:t>
            </a:r>
            <a:r>
              <a:rPr sz="2600" b="0" spc="-45" dirty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sz="2600" b="0" spc="0" dirty="0">
                <a:solidFill>
                  <a:srgbClr val="000000"/>
                </a:solidFill>
                <a:latin typeface="Gill Sans MT"/>
                <a:cs typeface="Gill Sans MT"/>
              </a:rPr>
              <a:t>variable.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27022" y="1531937"/>
            <a:ext cx="8891607" cy="463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336675"/>
            <a:ext cx="9134475" cy="5010150"/>
          </a:xfrm>
          <a:custGeom>
            <a:avLst/>
            <a:gdLst/>
            <a:ahLst/>
            <a:cxnLst/>
            <a:rect l="l" t="t" r="r" b="b"/>
            <a:pathLst>
              <a:path w="9134475" h="5010150">
                <a:moveTo>
                  <a:pt x="0" y="5010150"/>
                </a:moveTo>
                <a:lnTo>
                  <a:pt x="9134411" y="5010150"/>
                </a:lnTo>
                <a:lnTo>
                  <a:pt x="9134411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717B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6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822960" y="1339708"/>
            <a:ext cx="7718425" cy="3138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65"/>
              </a:lnSpc>
            </a:pPr>
            <a:r>
              <a:rPr sz="3600" b="1" spc="-5" dirty="0">
                <a:solidFill>
                  <a:srgbClr val="717BA2"/>
                </a:solidFill>
                <a:latin typeface="Gill Sans MT"/>
                <a:cs typeface="Gill Sans MT"/>
              </a:rPr>
              <a:t>STEP </a:t>
            </a:r>
            <a:r>
              <a:rPr sz="3600" b="1" dirty="0">
                <a:solidFill>
                  <a:srgbClr val="717BA2"/>
                </a:solidFill>
                <a:latin typeface="Gill Sans MT"/>
                <a:cs typeface="Gill Sans MT"/>
              </a:rPr>
              <a:t>6</a:t>
            </a:r>
            <a:endParaRPr sz="3600">
              <a:latin typeface="Gill Sans MT"/>
              <a:cs typeface="Gill Sans MT"/>
            </a:endParaRPr>
          </a:p>
          <a:p>
            <a:pPr>
              <a:lnSpc>
                <a:spcPct val="101600"/>
              </a:lnSpc>
              <a:spcBef>
                <a:spcPts val="1550"/>
              </a:spcBef>
            </a:pPr>
            <a:r>
              <a:rPr sz="2600" spc="-25" dirty="0">
                <a:latin typeface="Gill Sans MT"/>
                <a:cs typeface="Gill Sans MT"/>
              </a:rPr>
              <a:t>Draw </a:t>
            </a:r>
            <a:r>
              <a:rPr sz="2600" dirty="0">
                <a:latin typeface="Gill Sans MT"/>
                <a:cs typeface="Gill Sans MT"/>
              </a:rPr>
              <a:t>2 lines </a:t>
            </a:r>
            <a:r>
              <a:rPr sz="2600" spc="-15" dirty="0">
                <a:latin typeface="Gill Sans MT"/>
                <a:cs typeface="Gill Sans MT"/>
              </a:rPr>
              <a:t>from </a:t>
            </a:r>
            <a:r>
              <a:rPr sz="2600" spc="-5" dirty="0">
                <a:latin typeface="Gill Sans MT"/>
                <a:cs typeface="Gill Sans MT"/>
              </a:rPr>
              <a:t>the </a:t>
            </a:r>
            <a:r>
              <a:rPr sz="2600" dirty="0">
                <a:latin typeface="Gill Sans MT"/>
                <a:cs typeface="Gill Sans MT"/>
              </a:rPr>
              <a:t>SP </a:t>
            </a:r>
            <a:r>
              <a:rPr sz="2600" spc="-5" dirty="0">
                <a:latin typeface="Gill Sans MT"/>
                <a:cs typeface="Gill Sans MT"/>
              </a:rPr>
              <a:t>that </a:t>
            </a:r>
            <a:r>
              <a:rPr sz="2600" spc="-15" dirty="0">
                <a:latin typeface="Gill Sans MT"/>
                <a:cs typeface="Gill Sans MT"/>
              </a:rPr>
              <a:t>are </a:t>
            </a:r>
            <a:r>
              <a:rPr sz="2600" dirty="0">
                <a:latin typeface="Gill Sans MT"/>
                <a:cs typeface="Gill Sans MT"/>
              </a:rPr>
              <a:t>parallel to </a:t>
            </a:r>
            <a:r>
              <a:rPr sz="2600" spc="-5" dirty="0">
                <a:latin typeface="Gill Sans MT"/>
                <a:cs typeface="Gill Sans MT"/>
              </a:rPr>
              <a:t>the </a:t>
            </a:r>
            <a:r>
              <a:rPr sz="2600" dirty="0">
                <a:latin typeface="Gill Sans MT"/>
                <a:cs typeface="Gill Sans MT"/>
              </a:rPr>
              <a:t>bottom  </a:t>
            </a:r>
            <a:r>
              <a:rPr sz="2600" spc="-5" dirty="0">
                <a:latin typeface="Gill Sans MT"/>
                <a:cs typeface="Gill Sans MT"/>
              </a:rPr>
              <a:t>edges </a:t>
            </a:r>
            <a:r>
              <a:rPr sz="2600" dirty="0">
                <a:latin typeface="Gill Sans MT"/>
                <a:cs typeface="Gill Sans MT"/>
              </a:rPr>
              <a:t>of the Plan </a:t>
            </a:r>
            <a:r>
              <a:rPr sz="2600" spc="-10" dirty="0">
                <a:latin typeface="Gill Sans MT"/>
                <a:cs typeface="Gill Sans MT"/>
              </a:rPr>
              <a:t>View </a:t>
            </a:r>
            <a:r>
              <a:rPr sz="2600" b="1" spc="-5" dirty="0">
                <a:latin typeface="Gill Sans MT"/>
                <a:cs typeface="Gill Sans MT"/>
              </a:rPr>
              <a:t>Fig </a:t>
            </a:r>
            <a:r>
              <a:rPr sz="2600" b="1" spc="25" dirty="0">
                <a:latin typeface="Gill Sans MT"/>
                <a:cs typeface="Gill Sans MT"/>
              </a:rPr>
              <a:t>6</a:t>
            </a:r>
            <a:r>
              <a:rPr sz="2600" spc="25" dirty="0">
                <a:latin typeface="Gill Sans MT"/>
                <a:cs typeface="Gill Sans MT"/>
              </a:rPr>
              <a:t>.The </a:t>
            </a:r>
            <a:r>
              <a:rPr sz="2600" dirty="0">
                <a:latin typeface="Gill Sans MT"/>
                <a:cs typeface="Gill Sans MT"/>
              </a:rPr>
              <a:t>lines should </a:t>
            </a:r>
            <a:r>
              <a:rPr sz="2600" spc="-5" dirty="0">
                <a:latin typeface="Gill Sans MT"/>
                <a:cs typeface="Gill Sans MT"/>
              </a:rPr>
              <a:t>intersect  with the </a:t>
            </a:r>
            <a:r>
              <a:rPr sz="2600" dirty="0">
                <a:latin typeface="Gill Sans MT"/>
                <a:cs typeface="Gill Sans MT"/>
              </a:rPr>
              <a:t>PP (points a &amp; b). Next </a:t>
            </a:r>
            <a:r>
              <a:rPr sz="2600" spc="-25" dirty="0">
                <a:latin typeface="Gill Sans MT"/>
                <a:cs typeface="Gill Sans MT"/>
              </a:rPr>
              <a:t>draw </a:t>
            </a:r>
            <a:r>
              <a:rPr sz="2600" spc="-5" dirty="0">
                <a:latin typeface="Gill Sans MT"/>
                <a:cs typeface="Gill Sans MT"/>
              </a:rPr>
              <a:t>vertical </a:t>
            </a:r>
            <a:r>
              <a:rPr sz="2600" dirty="0">
                <a:latin typeface="Gill Sans MT"/>
                <a:cs typeface="Gill Sans MT"/>
              </a:rPr>
              <a:t>lines </a:t>
            </a:r>
            <a:r>
              <a:rPr sz="2600" spc="-15" dirty="0">
                <a:latin typeface="Gill Sans MT"/>
                <a:cs typeface="Gill Sans MT"/>
              </a:rPr>
              <a:t>from  </a:t>
            </a:r>
            <a:r>
              <a:rPr sz="2600" spc="-5" dirty="0">
                <a:latin typeface="Gill Sans MT"/>
                <a:cs typeface="Gill Sans MT"/>
              </a:rPr>
              <a:t>points </a:t>
            </a:r>
            <a:r>
              <a:rPr sz="2600" dirty="0">
                <a:latin typeface="Gill Sans MT"/>
                <a:cs typeface="Gill Sans MT"/>
              </a:rPr>
              <a:t>a &amp; b </a:t>
            </a:r>
            <a:r>
              <a:rPr sz="2600" spc="-5" dirty="0">
                <a:latin typeface="Gill Sans MT"/>
                <a:cs typeface="Gill Sans MT"/>
              </a:rPr>
              <a:t>to the </a:t>
            </a:r>
            <a:r>
              <a:rPr sz="2600" spc="15" dirty="0">
                <a:latin typeface="Gill Sans MT"/>
                <a:cs typeface="Gill Sans MT"/>
              </a:rPr>
              <a:t>HL.The </a:t>
            </a:r>
            <a:r>
              <a:rPr sz="2600" dirty="0">
                <a:latin typeface="Gill Sans MT"/>
                <a:cs typeface="Gill Sans MT"/>
              </a:rPr>
              <a:t>point </a:t>
            </a:r>
            <a:r>
              <a:rPr sz="2600" spc="-10" dirty="0">
                <a:latin typeface="Gill Sans MT"/>
                <a:cs typeface="Gill Sans MT"/>
              </a:rPr>
              <a:t>where </a:t>
            </a:r>
            <a:r>
              <a:rPr sz="2600" spc="-5" dirty="0">
                <a:latin typeface="Gill Sans MT"/>
                <a:cs typeface="Gill Sans MT"/>
              </a:rPr>
              <a:t>these vertical  </a:t>
            </a:r>
            <a:r>
              <a:rPr sz="2600" dirty="0">
                <a:latin typeface="Gill Sans MT"/>
                <a:cs typeface="Gill Sans MT"/>
              </a:rPr>
              <a:t>lines </a:t>
            </a:r>
            <a:r>
              <a:rPr sz="2600" spc="-5" dirty="0">
                <a:latin typeface="Gill Sans MT"/>
                <a:cs typeface="Gill Sans MT"/>
              </a:rPr>
              <a:t>intersect the HL is </a:t>
            </a:r>
            <a:r>
              <a:rPr sz="2600" spc="-10" dirty="0">
                <a:latin typeface="Gill Sans MT"/>
                <a:cs typeface="Gill Sans MT"/>
              </a:rPr>
              <a:t>where </a:t>
            </a:r>
            <a:r>
              <a:rPr sz="2600" spc="-5" dirty="0">
                <a:latin typeface="Gill Sans MT"/>
                <a:cs typeface="Gill Sans MT"/>
              </a:rPr>
              <a:t>the left </a:t>
            </a:r>
            <a:r>
              <a:rPr sz="2600" dirty="0">
                <a:latin typeface="Gill Sans MT"/>
                <a:cs typeface="Gill Sans MT"/>
              </a:rPr>
              <a:t>and right </a:t>
            </a:r>
            <a:r>
              <a:rPr sz="2600" spc="-5" dirty="0">
                <a:latin typeface="Gill Sans MT"/>
                <a:cs typeface="Gill Sans MT"/>
              </a:rPr>
              <a:t>vanishing  points (VPL </a:t>
            </a:r>
            <a:r>
              <a:rPr sz="2600" dirty="0">
                <a:latin typeface="Gill Sans MT"/>
                <a:cs typeface="Gill Sans MT"/>
              </a:rPr>
              <a:t>&amp; </a:t>
            </a:r>
            <a:r>
              <a:rPr sz="2600" spc="-5" dirty="0">
                <a:latin typeface="Gill Sans MT"/>
                <a:cs typeface="Gill Sans MT"/>
              </a:rPr>
              <a:t>VPR) will </a:t>
            </a:r>
            <a:r>
              <a:rPr sz="2600" dirty="0">
                <a:latin typeface="Gill Sans MT"/>
                <a:cs typeface="Gill Sans MT"/>
              </a:rPr>
              <a:t>be</a:t>
            </a:r>
            <a:r>
              <a:rPr sz="2600" spc="-405" dirty="0">
                <a:latin typeface="Gill Sans MT"/>
                <a:cs typeface="Gill Sans MT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located.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02" y="1428483"/>
            <a:ext cx="9016779" cy="4704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31348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717B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26371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717B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15251" y="3143250"/>
            <a:ext cx="500380" cy="428625"/>
          </a:xfrm>
          <a:custGeom>
            <a:avLst/>
            <a:gdLst/>
            <a:ahLst/>
            <a:cxnLst/>
            <a:rect l="l" t="t" r="r" b="b"/>
            <a:pathLst>
              <a:path w="500379" h="428625">
                <a:moveTo>
                  <a:pt x="0" y="428625"/>
                </a:moveTo>
                <a:lnTo>
                  <a:pt x="500062" y="428625"/>
                </a:lnTo>
                <a:lnTo>
                  <a:pt x="500062" y="0"/>
                </a:lnTo>
                <a:lnTo>
                  <a:pt x="0" y="0"/>
                </a:lnTo>
                <a:lnTo>
                  <a:pt x="0" y="428625"/>
                </a:lnTo>
                <a:close/>
              </a:path>
            </a:pathLst>
          </a:custGeom>
          <a:ln w="571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5724" y="3143250"/>
            <a:ext cx="500380" cy="428625"/>
          </a:xfrm>
          <a:custGeom>
            <a:avLst/>
            <a:gdLst/>
            <a:ahLst/>
            <a:cxnLst/>
            <a:rect l="l" t="t" r="r" b="b"/>
            <a:pathLst>
              <a:path w="500380" h="428625">
                <a:moveTo>
                  <a:pt x="0" y="428625"/>
                </a:moveTo>
                <a:lnTo>
                  <a:pt x="500062" y="428625"/>
                </a:lnTo>
                <a:lnTo>
                  <a:pt x="500062" y="0"/>
                </a:lnTo>
                <a:lnTo>
                  <a:pt x="0" y="0"/>
                </a:lnTo>
                <a:lnTo>
                  <a:pt x="0" y="428625"/>
                </a:lnTo>
                <a:close/>
              </a:path>
            </a:pathLst>
          </a:custGeom>
          <a:ln w="571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0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367" y="6432206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822960" y="1339708"/>
            <a:ext cx="7682230" cy="234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65"/>
              </a:lnSpc>
            </a:pPr>
            <a:r>
              <a:rPr sz="3600" b="1" spc="-5" dirty="0">
                <a:solidFill>
                  <a:srgbClr val="717BA2"/>
                </a:solidFill>
                <a:latin typeface="Gill Sans MT"/>
                <a:cs typeface="Gill Sans MT"/>
              </a:rPr>
              <a:t>STEP </a:t>
            </a:r>
            <a:r>
              <a:rPr sz="3600" b="1" dirty="0">
                <a:solidFill>
                  <a:srgbClr val="717BA2"/>
                </a:solidFill>
                <a:latin typeface="Gill Sans MT"/>
                <a:cs typeface="Gill Sans MT"/>
              </a:rPr>
              <a:t>7</a:t>
            </a:r>
            <a:endParaRPr sz="3600">
              <a:latin typeface="Gill Sans MT"/>
              <a:cs typeface="Gill Sans MT"/>
            </a:endParaRPr>
          </a:p>
          <a:p>
            <a:pPr>
              <a:lnSpc>
                <a:spcPct val="102600"/>
              </a:lnSpc>
              <a:spcBef>
                <a:spcPts val="1520"/>
              </a:spcBef>
            </a:pPr>
            <a:r>
              <a:rPr sz="2600" dirty="0">
                <a:latin typeface="Gill Sans MT"/>
                <a:cs typeface="Gill Sans MT"/>
              </a:rPr>
              <a:t>The last </a:t>
            </a:r>
            <a:r>
              <a:rPr sz="2600" spc="5" dirty="0">
                <a:latin typeface="Gill Sans MT"/>
                <a:cs typeface="Gill Sans MT"/>
              </a:rPr>
              <a:t>part </a:t>
            </a:r>
            <a:r>
              <a:rPr sz="2600" dirty="0">
                <a:latin typeface="Gill Sans MT"/>
                <a:cs typeface="Gill Sans MT"/>
              </a:rPr>
              <a:t>of preliminary </a:t>
            </a:r>
            <a:r>
              <a:rPr sz="2600" spc="-25" dirty="0">
                <a:latin typeface="Gill Sans MT"/>
                <a:cs typeface="Gill Sans MT"/>
              </a:rPr>
              <a:t>layout </a:t>
            </a:r>
            <a:r>
              <a:rPr sz="2600" spc="-5" dirty="0">
                <a:latin typeface="Gill Sans MT"/>
                <a:cs typeface="Gill Sans MT"/>
              </a:rPr>
              <a:t>will </a:t>
            </a:r>
            <a:r>
              <a:rPr sz="2600" dirty="0">
                <a:latin typeface="Gill Sans MT"/>
                <a:cs typeface="Gill Sans MT"/>
              </a:rPr>
              <a:t>be to place </a:t>
            </a:r>
            <a:r>
              <a:rPr sz="2600" spc="-5" dirty="0">
                <a:latin typeface="Gill Sans MT"/>
                <a:cs typeface="Gill Sans MT"/>
              </a:rPr>
              <a:t>the  Side Elevation </a:t>
            </a:r>
            <a:r>
              <a:rPr sz="2600" spc="-10" dirty="0">
                <a:latin typeface="Gill Sans MT"/>
                <a:cs typeface="Gill Sans MT"/>
              </a:rPr>
              <a:t>view </a:t>
            </a:r>
            <a:r>
              <a:rPr sz="2600" spc="-20" dirty="0">
                <a:latin typeface="Gill Sans MT"/>
                <a:cs typeface="Gill Sans MT"/>
              </a:rPr>
              <a:t>from </a:t>
            </a:r>
            <a:r>
              <a:rPr sz="2600" dirty="0">
                <a:latin typeface="Gill Sans MT"/>
                <a:cs typeface="Gill Sans MT"/>
              </a:rPr>
              <a:t>Fig. 1 onto </a:t>
            </a:r>
            <a:r>
              <a:rPr sz="2600" spc="-5" dirty="0">
                <a:latin typeface="Gill Sans MT"/>
                <a:cs typeface="Gill Sans MT"/>
              </a:rPr>
              <a:t>the GL.</a:t>
            </a:r>
            <a:r>
              <a:rPr sz="2600" spc="-520" dirty="0">
                <a:latin typeface="Gill Sans MT"/>
                <a:cs typeface="Gill Sans MT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Project </a:t>
            </a:r>
            <a:r>
              <a:rPr sz="2600" dirty="0">
                <a:latin typeface="Gill Sans MT"/>
                <a:cs typeface="Gill Sans MT"/>
              </a:rPr>
              <a:t>a line  </a:t>
            </a:r>
            <a:r>
              <a:rPr sz="2600" spc="-5" dirty="0">
                <a:latin typeface="Gill Sans MT"/>
                <a:cs typeface="Gill Sans MT"/>
              </a:rPr>
              <a:t>(orange </a:t>
            </a:r>
            <a:r>
              <a:rPr sz="2600" dirty="0">
                <a:latin typeface="Gill Sans MT"/>
                <a:cs typeface="Gill Sans MT"/>
              </a:rPr>
              <a:t>dashed line b) </a:t>
            </a:r>
            <a:r>
              <a:rPr sz="2600" spc="-15" dirty="0">
                <a:latin typeface="Gill Sans MT"/>
                <a:cs typeface="Gill Sans MT"/>
              </a:rPr>
              <a:t>from </a:t>
            </a:r>
            <a:r>
              <a:rPr sz="2600" spc="-5" dirty="0">
                <a:latin typeface="Gill Sans MT"/>
                <a:cs typeface="Gill Sans MT"/>
              </a:rPr>
              <a:t>the top </a:t>
            </a:r>
            <a:r>
              <a:rPr sz="2600" dirty="0">
                <a:latin typeface="Gill Sans MT"/>
                <a:cs typeface="Gill Sans MT"/>
              </a:rPr>
              <a:t>of </a:t>
            </a:r>
            <a:r>
              <a:rPr sz="2600" spc="-5" dirty="0">
                <a:latin typeface="Gill Sans MT"/>
                <a:cs typeface="Gill Sans MT"/>
              </a:rPr>
              <a:t>the Elevation</a:t>
            </a:r>
            <a:r>
              <a:rPr sz="2600" spc="-420" dirty="0">
                <a:latin typeface="Gill Sans MT"/>
                <a:cs typeface="Gill Sans MT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View  </a:t>
            </a:r>
            <a:r>
              <a:rPr sz="2600" spc="-5" dirty="0">
                <a:latin typeface="Gill Sans MT"/>
                <a:cs typeface="Gill Sans MT"/>
              </a:rPr>
              <a:t>to the vertical Line Of Sight (LS) </a:t>
            </a:r>
            <a:r>
              <a:rPr sz="2600" b="1" spc="-5" dirty="0">
                <a:latin typeface="Gill Sans MT"/>
                <a:cs typeface="Gill Sans MT"/>
              </a:rPr>
              <a:t>Fig.</a:t>
            </a:r>
            <a:r>
              <a:rPr sz="2600" b="1" spc="-254" dirty="0">
                <a:latin typeface="Gill Sans MT"/>
                <a:cs typeface="Gill Sans MT"/>
              </a:rPr>
              <a:t> </a:t>
            </a:r>
            <a:r>
              <a:rPr sz="2600" b="1" dirty="0">
                <a:latin typeface="Gill Sans MT"/>
                <a:cs typeface="Gill Sans MT"/>
              </a:rPr>
              <a:t>7</a:t>
            </a:r>
            <a:r>
              <a:rPr sz="2600" dirty="0">
                <a:latin typeface="Gill Sans MT"/>
                <a:cs typeface="Gill Sans MT"/>
              </a:rPr>
              <a:t>.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287" y="1125537"/>
            <a:ext cx="9129649" cy="5000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25" y="6130925"/>
            <a:ext cx="9134475" cy="0"/>
          </a:xfrm>
          <a:custGeom>
            <a:avLst/>
            <a:gdLst/>
            <a:ahLst/>
            <a:cxnLst/>
            <a:rect l="l" t="t" r="r" b="b"/>
            <a:pathLst>
              <a:path w="9134475">
                <a:moveTo>
                  <a:pt x="0" y="0"/>
                </a:moveTo>
                <a:lnTo>
                  <a:pt x="9134474" y="0"/>
                </a:lnTo>
              </a:path>
            </a:pathLst>
          </a:custGeom>
          <a:ln w="9525">
            <a:solidFill>
              <a:srgbClr val="717B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25" y="1120775"/>
            <a:ext cx="9134475" cy="5010150"/>
          </a:xfrm>
          <a:custGeom>
            <a:avLst/>
            <a:gdLst/>
            <a:ahLst/>
            <a:cxnLst/>
            <a:rect l="l" t="t" r="r" b="b"/>
            <a:pathLst>
              <a:path w="9134475" h="5010150">
                <a:moveTo>
                  <a:pt x="9134474" y="0"/>
                </a:moveTo>
                <a:lnTo>
                  <a:pt x="0" y="0"/>
                </a:lnTo>
                <a:lnTo>
                  <a:pt x="0" y="5010150"/>
                </a:lnTo>
              </a:path>
            </a:pathLst>
          </a:custGeom>
          <a:ln w="9525">
            <a:solidFill>
              <a:srgbClr val="717B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0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510</TotalTime>
  <Words>494</Words>
  <Application>Microsoft Office PowerPoint</Application>
  <PresentationFormat>On-screen Show (4:3)</PresentationFormat>
  <Paragraphs>53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Bookman Old Style</vt:lpstr>
      <vt:lpstr>Century Gothic</vt:lpstr>
      <vt:lpstr>Gill Sans MT</vt:lpstr>
      <vt:lpstr>Wingdings 3</vt:lpstr>
      <vt:lpstr>Ion</vt:lpstr>
      <vt:lpstr>VCD102 - Gambar Desain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2-Point perspective drawing</vt:lpstr>
      <vt:lpstr>2-Point perspective drawing</vt:lpstr>
      <vt:lpstr>Gambar Proyeksi</vt:lpstr>
      <vt:lpstr>Proyeksi Ortogonal</vt:lpstr>
      <vt:lpstr>Proyeksi Ortogonal</vt:lpstr>
      <vt:lpstr>2-Point perspective drawing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dania abdel-aziz</dc:creator>
  <cp:lastModifiedBy>Windows User</cp:lastModifiedBy>
  <cp:revision>17</cp:revision>
  <dcterms:created xsi:type="dcterms:W3CDTF">2018-01-31T19:12:29Z</dcterms:created>
  <dcterms:modified xsi:type="dcterms:W3CDTF">2018-03-15T01:41:59Z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2017-10-01T00:00:00Z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2018-01-31T00:00:00Z</vt:filetime>
  </property>
</Properties>
</file>