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3068" y="144780"/>
            <a:ext cx="8817864" cy="2508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46304"/>
            <a:ext cx="8815070" cy="2505710"/>
          </a:xfrm>
          <a:custGeom>
            <a:avLst/>
            <a:gdLst/>
            <a:ahLst/>
            <a:cxnLst/>
            <a:rect l="l" t="t" r="r" b="b"/>
            <a:pathLst>
              <a:path w="8815070" h="2505710">
                <a:moveTo>
                  <a:pt x="295821" y="0"/>
                </a:moveTo>
                <a:lnTo>
                  <a:pt x="8814816" y="0"/>
                </a:lnTo>
                <a:lnTo>
                  <a:pt x="8814816" y="2209673"/>
                </a:lnTo>
                <a:lnTo>
                  <a:pt x="8810943" y="2257642"/>
                </a:lnTo>
                <a:lnTo>
                  <a:pt x="8799733" y="2303150"/>
                </a:lnTo>
                <a:lnTo>
                  <a:pt x="8781794" y="2345587"/>
                </a:lnTo>
                <a:lnTo>
                  <a:pt x="8757737" y="2384343"/>
                </a:lnTo>
                <a:lnTo>
                  <a:pt x="8728170" y="2418810"/>
                </a:lnTo>
                <a:lnTo>
                  <a:pt x="8693703" y="2448377"/>
                </a:lnTo>
                <a:lnTo>
                  <a:pt x="8654947" y="2472434"/>
                </a:lnTo>
                <a:lnTo>
                  <a:pt x="8612510" y="2490373"/>
                </a:lnTo>
                <a:lnTo>
                  <a:pt x="8567002" y="2501583"/>
                </a:lnTo>
                <a:lnTo>
                  <a:pt x="8519033" y="2505456"/>
                </a:lnTo>
                <a:lnTo>
                  <a:pt x="0" y="2505456"/>
                </a:lnTo>
                <a:lnTo>
                  <a:pt x="0" y="295783"/>
                </a:lnTo>
                <a:lnTo>
                  <a:pt x="3871" y="247813"/>
                </a:lnTo>
                <a:lnTo>
                  <a:pt x="15081" y="202305"/>
                </a:lnTo>
                <a:lnTo>
                  <a:pt x="33019" y="159868"/>
                </a:lnTo>
                <a:lnTo>
                  <a:pt x="57077" y="121112"/>
                </a:lnTo>
                <a:lnTo>
                  <a:pt x="86645" y="86645"/>
                </a:lnTo>
                <a:lnTo>
                  <a:pt x="121115" y="57078"/>
                </a:lnTo>
                <a:lnTo>
                  <a:pt x="159876" y="33021"/>
                </a:lnTo>
                <a:lnTo>
                  <a:pt x="202320" y="15082"/>
                </a:lnTo>
                <a:lnTo>
                  <a:pt x="247838" y="3872"/>
                </a:lnTo>
                <a:lnTo>
                  <a:pt x="295821" y="0"/>
                </a:lnTo>
                <a:close/>
              </a:path>
            </a:pathLst>
          </a:custGeom>
          <a:ln w="12700">
            <a:solidFill>
              <a:srgbClr val="F8B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904999" y="857250"/>
            <a:ext cx="7153275" cy="1752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3068" y="146303"/>
            <a:ext cx="8813292" cy="65684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47065"/>
            <a:ext cx="8811260" cy="6565900"/>
          </a:xfrm>
          <a:custGeom>
            <a:avLst/>
            <a:gdLst/>
            <a:ahLst/>
            <a:cxnLst/>
            <a:rect l="l" t="t" r="r" b="b"/>
            <a:pathLst>
              <a:path w="8811260" h="6565900">
                <a:moveTo>
                  <a:pt x="775169" y="0"/>
                </a:moveTo>
                <a:lnTo>
                  <a:pt x="8810879" y="0"/>
                </a:lnTo>
                <a:lnTo>
                  <a:pt x="8810879" y="5790234"/>
                </a:lnTo>
                <a:lnTo>
                  <a:pt x="8809464" y="5837456"/>
                </a:lnTo>
                <a:lnTo>
                  <a:pt x="8805273" y="5883929"/>
                </a:lnTo>
                <a:lnTo>
                  <a:pt x="8798388" y="5929573"/>
                </a:lnTo>
                <a:lnTo>
                  <a:pt x="8788890" y="5974306"/>
                </a:lnTo>
                <a:lnTo>
                  <a:pt x="8776859" y="6018048"/>
                </a:lnTo>
                <a:lnTo>
                  <a:pt x="8762377" y="6060717"/>
                </a:lnTo>
                <a:lnTo>
                  <a:pt x="8745525" y="6102233"/>
                </a:lnTo>
                <a:lnTo>
                  <a:pt x="8726385" y="6142514"/>
                </a:lnTo>
                <a:lnTo>
                  <a:pt x="8705036" y="6181478"/>
                </a:lnTo>
                <a:lnTo>
                  <a:pt x="8681560" y="6219047"/>
                </a:lnTo>
                <a:lnTo>
                  <a:pt x="8656039" y="6255137"/>
                </a:lnTo>
                <a:lnTo>
                  <a:pt x="8628553" y="6289667"/>
                </a:lnTo>
                <a:lnTo>
                  <a:pt x="8599184" y="6322558"/>
                </a:lnTo>
                <a:lnTo>
                  <a:pt x="8568012" y="6353728"/>
                </a:lnTo>
                <a:lnTo>
                  <a:pt x="8535120" y="6383095"/>
                </a:lnTo>
                <a:lnTo>
                  <a:pt x="8500587" y="6410578"/>
                </a:lnTo>
                <a:lnTo>
                  <a:pt x="8464495" y="6436098"/>
                </a:lnTo>
                <a:lnTo>
                  <a:pt x="8426925" y="6459571"/>
                </a:lnTo>
                <a:lnTo>
                  <a:pt x="8387958" y="6480918"/>
                </a:lnTo>
                <a:lnTo>
                  <a:pt x="8347675" y="6500058"/>
                </a:lnTo>
                <a:lnTo>
                  <a:pt x="8306158" y="6516908"/>
                </a:lnTo>
                <a:lnTo>
                  <a:pt x="8263488" y="6531388"/>
                </a:lnTo>
                <a:lnTo>
                  <a:pt x="8219745" y="6543418"/>
                </a:lnTo>
                <a:lnTo>
                  <a:pt x="8175010" y="6552915"/>
                </a:lnTo>
                <a:lnTo>
                  <a:pt x="8129366" y="6559800"/>
                </a:lnTo>
                <a:lnTo>
                  <a:pt x="8082892" y="6563990"/>
                </a:lnTo>
                <a:lnTo>
                  <a:pt x="8035671" y="6565404"/>
                </a:lnTo>
                <a:lnTo>
                  <a:pt x="0" y="6565404"/>
                </a:lnTo>
                <a:lnTo>
                  <a:pt x="0" y="775207"/>
                </a:lnTo>
                <a:lnTo>
                  <a:pt x="1414" y="727986"/>
                </a:lnTo>
                <a:lnTo>
                  <a:pt x="5604" y="681512"/>
                </a:lnTo>
                <a:lnTo>
                  <a:pt x="12488" y="635868"/>
                </a:lnTo>
                <a:lnTo>
                  <a:pt x="21986" y="591133"/>
                </a:lnTo>
                <a:lnTo>
                  <a:pt x="34015" y="547390"/>
                </a:lnTo>
                <a:lnTo>
                  <a:pt x="48496" y="504720"/>
                </a:lnTo>
                <a:lnTo>
                  <a:pt x="65346" y="463203"/>
                </a:lnTo>
                <a:lnTo>
                  <a:pt x="84485" y="422920"/>
                </a:lnTo>
                <a:lnTo>
                  <a:pt x="105832" y="383953"/>
                </a:lnTo>
                <a:lnTo>
                  <a:pt x="129306" y="346383"/>
                </a:lnTo>
                <a:lnTo>
                  <a:pt x="154825" y="310291"/>
                </a:lnTo>
                <a:lnTo>
                  <a:pt x="182309" y="275758"/>
                </a:lnTo>
                <a:lnTo>
                  <a:pt x="211676" y="242866"/>
                </a:lnTo>
                <a:lnTo>
                  <a:pt x="242846" y="211694"/>
                </a:lnTo>
                <a:lnTo>
                  <a:pt x="275736" y="182325"/>
                </a:lnTo>
                <a:lnTo>
                  <a:pt x="310267" y="154839"/>
                </a:lnTo>
                <a:lnTo>
                  <a:pt x="346357" y="129318"/>
                </a:lnTo>
                <a:lnTo>
                  <a:pt x="383925" y="105842"/>
                </a:lnTo>
                <a:lnTo>
                  <a:pt x="422890" y="84493"/>
                </a:lnTo>
                <a:lnTo>
                  <a:pt x="463171" y="65353"/>
                </a:lnTo>
                <a:lnTo>
                  <a:pt x="504687" y="48501"/>
                </a:lnTo>
                <a:lnTo>
                  <a:pt x="547356" y="34019"/>
                </a:lnTo>
                <a:lnTo>
                  <a:pt x="591098" y="21988"/>
                </a:lnTo>
                <a:lnTo>
                  <a:pt x="635831" y="12490"/>
                </a:lnTo>
                <a:lnTo>
                  <a:pt x="681475" y="5605"/>
                </a:lnTo>
                <a:lnTo>
                  <a:pt x="727948" y="1414"/>
                </a:lnTo>
                <a:lnTo>
                  <a:pt x="775169" y="0"/>
                </a:lnTo>
                <a:close/>
              </a:path>
            </a:pathLst>
          </a:custGeom>
          <a:ln w="12700">
            <a:solidFill>
              <a:srgbClr val="F8B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73023" y="1421891"/>
            <a:ext cx="8031480" cy="396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88390" y="1424558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133" y="2843911"/>
            <a:ext cx="7777733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ekanews.com/2011/01/sejara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o3no.blogspot.com/search/label/Psikologi%20Olahrag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o3no.blogspot.com/search/label/Psikologi%20Olahraga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o3no.blogspot.com/search/label/Psikologi%20Olahraga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BC1B67-C149-4007-99BA-6B874D9B3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0" y="438150"/>
            <a:ext cx="762000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594230"/>
            <a:ext cx="7834630" cy="437070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527685" marR="5080" indent="-515620">
              <a:lnSpc>
                <a:spcPct val="80200"/>
              </a:lnSpc>
              <a:spcBef>
                <a:spcPts val="690"/>
              </a:spcBef>
              <a:buClr>
                <a:srgbClr val="FF0000"/>
              </a:buClr>
              <a:buSzPct val="70000"/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Pendekatan Individu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manusia dalam berolahraga  sering menunjukkan tingkah laku khusus yang  berbeda dengan yang lainnya dengan yang tidak  berolahraga.</a:t>
            </a:r>
            <a:endParaRPr sz="2500">
              <a:latin typeface="Arial"/>
              <a:cs typeface="Arial"/>
            </a:endParaRPr>
          </a:p>
          <a:p>
            <a:pPr marL="527685" indent="-515620">
              <a:lnSpc>
                <a:spcPts val="2095"/>
              </a:lnSpc>
              <a:buClr>
                <a:srgbClr val="FF0000"/>
              </a:buClr>
              <a:buSzPct val="70000"/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Pendekatan Sosiologik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interaksi dalam</a:t>
            </a:r>
            <a:r>
              <a:rPr sz="25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kegiatan</a:t>
            </a:r>
            <a:endParaRPr sz="2500">
              <a:latin typeface="Arial"/>
              <a:cs typeface="Arial"/>
            </a:endParaRPr>
          </a:p>
          <a:p>
            <a:pPr marL="527685" marR="615950">
              <a:lnSpc>
                <a:spcPts val="2400"/>
              </a:lnSpc>
              <a:spcBef>
                <a:spcPts val="285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olahraga akan menimbulkan konflik-konflik atau  gejala psikologis</a:t>
            </a:r>
            <a:r>
              <a:rPr sz="25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tertentu.</a:t>
            </a:r>
            <a:endParaRPr sz="2500">
              <a:latin typeface="Arial"/>
              <a:cs typeface="Arial"/>
            </a:endParaRPr>
          </a:p>
          <a:p>
            <a:pPr marL="527685" indent="-515620">
              <a:lnSpc>
                <a:spcPts val="2115"/>
              </a:lnSpc>
              <a:buClr>
                <a:srgbClr val="FF0000"/>
              </a:buClr>
              <a:buSzPct val="70000"/>
              <a:buAutoNum type="arabicPeriod" startAt="3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Pendekatan Interaktif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sifat, sikap, dan</a:t>
            </a:r>
            <a:r>
              <a:rPr sz="2500" spc="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persepsi</a:t>
            </a:r>
            <a:endParaRPr sz="2500">
              <a:latin typeface="Arial"/>
              <a:cs typeface="Arial"/>
            </a:endParaRPr>
          </a:p>
          <a:p>
            <a:pPr marL="527685" marR="125095">
              <a:lnSpc>
                <a:spcPts val="2400"/>
              </a:lnSpc>
              <a:spcBef>
                <a:spcPts val="285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individu dalam kelompok akan sangat berpengaruh  terhadap sikap</a:t>
            </a:r>
            <a:r>
              <a:rPr sz="25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kelompok.</a:t>
            </a:r>
            <a:endParaRPr sz="2500">
              <a:latin typeface="Arial"/>
              <a:cs typeface="Arial"/>
            </a:endParaRPr>
          </a:p>
          <a:p>
            <a:pPr marL="527685" indent="-515620">
              <a:lnSpc>
                <a:spcPts val="2115"/>
              </a:lnSpc>
              <a:buClr>
                <a:srgbClr val="FF0000"/>
              </a:buClr>
              <a:buSzPct val="70000"/>
              <a:buAutoNum type="arabicPeriod" startAt="4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Pendekatan Multy dimensional &amp; pend. Sistem</a:t>
            </a:r>
            <a:r>
              <a:rPr sz="25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endParaRPr sz="2500">
              <a:latin typeface="Wingdings"/>
              <a:cs typeface="Wingdings"/>
            </a:endParaRPr>
          </a:p>
          <a:p>
            <a:pPr marL="527685" marR="104139">
              <a:lnSpc>
                <a:spcPts val="2400"/>
              </a:lnSpc>
              <a:spcBef>
                <a:spcPts val="285"/>
              </a:spcBef>
              <a:tabLst>
                <a:tab pos="244729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aktivitas olahraga seringkali berhubungan dengan  aspek</a:t>
            </a:r>
            <a:r>
              <a:rPr sz="2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sosial	budaya, aspek ekonomi, aspek politik  dll.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71724" y="438150"/>
            <a:ext cx="661987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29283"/>
            <a:ext cx="7995284" cy="41414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04800" marR="405130" indent="-292735">
              <a:lnSpc>
                <a:spcPts val="2920"/>
              </a:lnSpc>
              <a:spcBef>
                <a:spcPts val="459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Secara umum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manfaat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psikologi olahraga dapat  dikemukakan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sbg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berikut (Husdarta,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2010):</a:t>
            </a:r>
            <a:endParaRPr sz="2700">
              <a:latin typeface="Arial"/>
              <a:cs typeface="Arial"/>
            </a:endParaRPr>
          </a:p>
          <a:p>
            <a:pPr marL="304800" indent="-292735">
              <a:lnSpc>
                <a:spcPts val="2710"/>
              </a:lnSpc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A.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Menjelaskan dan memahami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gejala-gejala</a:t>
            </a:r>
            <a:endParaRPr sz="2700">
              <a:latin typeface="Arial"/>
              <a:cs typeface="Arial"/>
            </a:endParaRPr>
          </a:p>
          <a:p>
            <a:pPr marL="304800" marR="539115">
              <a:lnSpc>
                <a:spcPts val="2920"/>
              </a:lnSpc>
              <a:spcBef>
                <a:spcPts val="204"/>
              </a:spcBef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psikologik (tingkah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laku dan pengalaman)</a:t>
            </a:r>
            <a:r>
              <a:rPr sz="27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yang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terjadi dalam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praktik</a:t>
            </a: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olahraga</a:t>
            </a:r>
            <a:endParaRPr sz="2700">
              <a:latin typeface="Arial"/>
              <a:cs typeface="Arial"/>
            </a:endParaRPr>
          </a:p>
          <a:p>
            <a:pPr marL="304800" indent="-292735">
              <a:lnSpc>
                <a:spcPts val="2710"/>
              </a:lnSpc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B.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Meramalkan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sejumlah probalitas yang</a:t>
            </a:r>
            <a:r>
              <a:rPr sz="27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dapat</a:t>
            </a:r>
            <a:endParaRPr sz="2700">
              <a:latin typeface="Arial"/>
              <a:cs typeface="Arial"/>
            </a:endParaRPr>
          </a:p>
          <a:p>
            <a:pPr marL="304800" marR="101600">
              <a:lnSpc>
                <a:spcPts val="2920"/>
              </a:lnSpc>
              <a:spcBef>
                <a:spcPts val="200"/>
              </a:spcBef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terjadi dalam olahraga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sehingga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siap menghadapi  hal-hal yang mungkin</a:t>
            </a:r>
            <a:r>
              <a:rPr sz="27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terjadi</a:t>
            </a:r>
            <a:endParaRPr sz="2700">
              <a:latin typeface="Arial"/>
              <a:cs typeface="Arial"/>
            </a:endParaRPr>
          </a:p>
          <a:p>
            <a:pPr marL="304800" indent="-292735">
              <a:lnSpc>
                <a:spcPts val="2705"/>
              </a:lnSpc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C.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Mengontrol atau mengendalikan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gejala-gejala</a:t>
            </a:r>
            <a:endParaRPr sz="2700">
              <a:latin typeface="Arial"/>
              <a:cs typeface="Arial"/>
            </a:endParaRPr>
          </a:p>
          <a:p>
            <a:pPr marL="304800" marR="5080">
              <a:lnSpc>
                <a:spcPts val="2920"/>
              </a:lnSpc>
              <a:spcBef>
                <a:spcPts val="204"/>
              </a:spcBef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perilaku yang dapat menjurus kepada hal-hal yang  dapat mengganggu perkembangan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subjek.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600" y="438150"/>
            <a:ext cx="723900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18614"/>
            <a:ext cx="7941945" cy="4465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04800" marR="5080" indent="-292735">
              <a:lnSpc>
                <a:spcPct val="90000"/>
              </a:lnSpc>
              <a:spcBef>
                <a:spcPts val="484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Sebagai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praktisi </a:t>
            </a:r>
            <a:r>
              <a:rPr sz="32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dimana profesi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psikolog bisa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dijadikan penasehat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misalnya, yang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kedudukannya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bisa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sejajar  atau dibawah pelatih. Perbedaannya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yaitu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pada ruang lingkup, pelatih mengarahkan  entang teknik dan metode,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sedang  psikolog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difungsikan untuk  mengembangkan kerja sama tim, serta  mengoptimalkan perilaku berolahraga dari  aspek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psikologi.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67382"/>
            <a:ext cx="7830184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 marR="5080" indent="-29273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Sebagai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Ilmuwan </a:t>
            </a:r>
            <a:r>
              <a:rPr sz="32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dimana para ahli  psikologi mengadakan penelitian-  penelitian kajian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psikologi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dalam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olahraga  untuk dapat memahami, memprediksi  sehingga dapat dijadikan referensi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atau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acuan treatment untuk  mengoptimalisasikan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aktivitas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berolahraga.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1224" y="0"/>
            <a:ext cx="6915150" cy="1419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67382"/>
            <a:ext cx="615696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 indent="-29273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Melakukan</a:t>
            </a:r>
            <a:r>
              <a:rPr sz="3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Penelitian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Melakukan</a:t>
            </a:r>
            <a:r>
              <a:rPr sz="3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Pelatihan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Mengadakan Pembinaan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Mental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Melakukan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Pengembangan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Melakukan</a:t>
            </a:r>
            <a:r>
              <a:rPr sz="32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Konseling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Mengadakan tes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(psikotes)</a:t>
            </a:r>
            <a:endParaRPr sz="3200">
              <a:latin typeface="Arial"/>
              <a:cs typeface="Arial"/>
            </a:endParaRPr>
          </a:p>
          <a:p>
            <a:pPr marL="30480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Melakukan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pelatihan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khusus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7225" y="533400"/>
            <a:ext cx="8296275" cy="885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595754"/>
            <a:ext cx="8067675" cy="40646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04800" marR="347980" indent="-292735">
              <a:lnSpc>
                <a:spcPts val="2400"/>
              </a:lnSpc>
              <a:spcBef>
                <a:spcPts val="675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4 dimensi yang mempengaruhi prestasi berolahraga,  yaitu:</a:t>
            </a:r>
            <a:endParaRPr sz="2500">
              <a:latin typeface="Arial"/>
              <a:cs typeface="Arial"/>
            </a:endParaRPr>
          </a:p>
          <a:p>
            <a:pPr marL="527685" indent="-515620">
              <a:lnSpc>
                <a:spcPts val="2115"/>
              </a:lnSpc>
              <a:buClr>
                <a:srgbClr val="FF0000"/>
              </a:buClr>
              <a:buSzPct val="70000"/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Kesegaran/kebugaran Jasmani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tubuh yang</a:t>
            </a:r>
            <a:r>
              <a:rPr sz="250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bugar</a:t>
            </a:r>
            <a:endParaRPr sz="2500">
              <a:latin typeface="Arial"/>
              <a:cs typeface="Arial"/>
            </a:endParaRPr>
          </a:p>
          <a:p>
            <a:pPr marL="527685">
              <a:lnSpc>
                <a:spcPts val="2400"/>
              </a:lnSpc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akan mempengaruhi semangat pelaku olahraga.</a:t>
            </a:r>
            <a:endParaRPr sz="2500">
              <a:latin typeface="Arial"/>
              <a:cs typeface="Arial"/>
            </a:endParaRPr>
          </a:p>
          <a:p>
            <a:pPr marL="527685" marR="5080" indent="-515620">
              <a:lnSpc>
                <a:spcPct val="80200"/>
              </a:lnSpc>
              <a:spcBef>
                <a:spcPts val="290"/>
              </a:spcBef>
              <a:buClr>
                <a:srgbClr val="FF0000"/>
              </a:buClr>
              <a:buSzPct val="70000"/>
              <a:buAutoNum type="arabicPeriod" startAt="2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Keterampilan, bakat dan minat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melakukan sesuatu  dengan adanya keterampilan, bakat dan minat pada  hal yang dilakukan akan mempengaruhi kreatifitas  dan motivasi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pelaku.</a:t>
            </a:r>
            <a:endParaRPr sz="2500">
              <a:latin typeface="Arial"/>
              <a:cs typeface="Arial"/>
            </a:endParaRPr>
          </a:p>
          <a:p>
            <a:pPr marL="527685" indent="-515620">
              <a:lnSpc>
                <a:spcPts val="2095"/>
              </a:lnSpc>
              <a:buClr>
                <a:srgbClr val="FF0000"/>
              </a:buClr>
              <a:buSzPct val="70000"/>
              <a:buAutoNum type="arabicPeriod" startAt="2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Fisik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Fisik bisa mempengaruhi dan</a:t>
            </a:r>
            <a:r>
              <a:rPr sz="2500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menjadi</a:t>
            </a:r>
            <a:endParaRPr sz="2500">
              <a:latin typeface="Arial"/>
              <a:cs typeface="Arial"/>
            </a:endParaRPr>
          </a:p>
          <a:p>
            <a:pPr marL="527685">
              <a:lnSpc>
                <a:spcPts val="2400"/>
              </a:lnSpc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penunjuang seseorang dalam</a:t>
            </a:r>
            <a:r>
              <a:rPr sz="25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berolahraga.</a:t>
            </a:r>
            <a:endParaRPr sz="2500">
              <a:latin typeface="Arial"/>
              <a:cs typeface="Arial"/>
            </a:endParaRPr>
          </a:p>
          <a:p>
            <a:pPr marL="527685" marR="443230" indent="-515620">
              <a:lnSpc>
                <a:spcPct val="80200"/>
              </a:lnSpc>
              <a:spcBef>
                <a:spcPts val="285"/>
              </a:spcBef>
              <a:buClr>
                <a:srgbClr val="FF0000"/>
              </a:buClr>
              <a:buSzPct val="70000"/>
              <a:buAutoNum type="arabicPeriod" startAt="4"/>
              <a:tabLst>
                <a:tab pos="527685" algn="l"/>
                <a:tab pos="528320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Psikologis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karakteristik pembawaan dapat  mempengaruhi bagaimana seseorang berperilaku,  termasuk dalam</a:t>
            </a:r>
            <a:r>
              <a:rPr sz="2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berolahraga.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76625" y="438150"/>
            <a:ext cx="551497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18614"/>
            <a:ext cx="7806690" cy="4465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04800" marR="5080" indent="-292735">
              <a:lnSpc>
                <a:spcPct val="90000"/>
              </a:lnSpc>
              <a:spcBef>
                <a:spcPts val="484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Beberapa pendekatan teori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motivasi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yang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diduga memiliki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implikasi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dalam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proses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pelatijan atau pembelajaran pendidikan  jasmani dan olahraga, antara lain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(Husdarta,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2010)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527685" marR="150495" indent="-515620">
              <a:lnSpc>
                <a:spcPct val="90000"/>
              </a:lnSpc>
              <a:spcBef>
                <a:spcPts val="5"/>
              </a:spcBef>
              <a:tabLst>
                <a:tab pos="527685" algn="l"/>
              </a:tabLst>
            </a:pPr>
            <a:r>
              <a:rPr sz="2250" spc="-5" dirty="0">
                <a:solidFill>
                  <a:srgbClr val="FF0000"/>
                </a:solidFill>
                <a:latin typeface="Arial"/>
                <a:cs typeface="Arial"/>
              </a:rPr>
              <a:t>1.	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Teori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Hedonisme </a:t>
            </a:r>
            <a:r>
              <a:rPr sz="32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teori yang beranjak  dari pandangan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klasik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bahwa pada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hakikatnya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manusia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akan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memilih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aktivitas yang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menyebabkan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merasa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gembira dan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senang.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88134"/>
            <a:ext cx="8051800" cy="340042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04800" marR="5080" indent="-292735">
              <a:lnSpc>
                <a:spcPts val="2590"/>
              </a:lnSpc>
              <a:spcBef>
                <a:spcPts val="725"/>
              </a:spcBef>
              <a:buAutoNum type="arabicPeriod" startAt="2"/>
              <a:tabLst>
                <a:tab pos="386715" algn="l"/>
              </a:tabLst>
            </a:pP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Teori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naluri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teori yang menghubungkan perilaku  manusia dengan berbagai</a:t>
            </a:r>
            <a:r>
              <a:rPr sz="27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naluri.</a:t>
            </a:r>
            <a:endParaRPr sz="2700">
              <a:latin typeface="Arial"/>
              <a:cs typeface="Arial"/>
            </a:endParaRPr>
          </a:p>
          <a:p>
            <a:pPr marL="304800" marR="215265" indent="-292735">
              <a:lnSpc>
                <a:spcPct val="80000"/>
              </a:lnSpc>
              <a:spcBef>
                <a:spcPts val="30"/>
              </a:spcBef>
              <a:buAutoNum type="arabicPeriod" startAt="2"/>
              <a:tabLst>
                <a:tab pos="386715" algn="l"/>
              </a:tabLst>
            </a:pP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Teori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Kebudayaan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teori yang menghubungkan 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tingkah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laku manusia berdasarkan pola-pola  kebudayaan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tempat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sz="27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berada.</a:t>
            </a:r>
            <a:endParaRPr sz="2700">
              <a:latin typeface="Arial"/>
              <a:cs typeface="Arial"/>
            </a:endParaRPr>
          </a:p>
          <a:p>
            <a:pPr marL="386080" indent="-374015">
              <a:lnSpc>
                <a:spcPts val="2270"/>
              </a:lnSpc>
              <a:buAutoNum type="arabicPeriod" startAt="2"/>
              <a:tabLst>
                <a:tab pos="386715" algn="l"/>
              </a:tabLst>
            </a:pP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Teori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berprestasi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teori yang mendorong</a:t>
            </a:r>
            <a:r>
              <a:rPr sz="2700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individu</a:t>
            </a:r>
            <a:endParaRPr sz="2700">
              <a:latin typeface="Arial"/>
              <a:cs typeface="Arial"/>
            </a:endParaRPr>
          </a:p>
          <a:p>
            <a:pPr marL="304800">
              <a:lnSpc>
                <a:spcPts val="2595"/>
              </a:lnSpc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untuk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berpacu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dengan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ukuran</a:t>
            </a:r>
            <a:r>
              <a:rPr sz="27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keunggulan.</a:t>
            </a:r>
            <a:endParaRPr sz="2700">
              <a:latin typeface="Arial"/>
              <a:cs typeface="Arial"/>
            </a:endParaRPr>
          </a:p>
          <a:p>
            <a:pPr marL="304800" marR="196850" indent="-292735">
              <a:lnSpc>
                <a:spcPts val="2590"/>
              </a:lnSpc>
              <a:spcBef>
                <a:spcPts val="300"/>
              </a:spcBef>
              <a:buAutoNum type="arabicPeriod" startAt="5"/>
              <a:tabLst>
                <a:tab pos="386715" algn="l"/>
              </a:tabLst>
            </a:pPr>
            <a:r>
              <a:rPr sz="2700" spc="-65" dirty="0">
                <a:solidFill>
                  <a:srgbClr val="FFFFFF"/>
                </a:solidFill>
                <a:latin typeface="Arial"/>
                <a:cs typeface="Arial"/>
              </a:rPr>
              <a:t>Teori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kebutuhan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teori yang menggagas bahwa 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tingkah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laku manusia pada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hakikatnya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bertujuan  untuk memenuhi</a:t>
            </a:r>
            <a:r>
              <a:rPr sz="27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kebutuhan.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625" y="676274"/>
            <a:ext cx="7800975" cy="1200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942338"/>
            <a:ext cx="6988175" cy="40589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04800" marR="140970" indent="-292735">
              <a:lnSpc>
                <a:spcPct val="80000"/>
              </a:lnSpc>
              <a:spcBef>
                <a:spcPts val="74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Secara umum dari penelusuran terhadap  beberapa pandangan: Krech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2700" spc="-25" dirty="0">
                <a:solidFill>
                  <a:srgbClr val="FFFFFF"/>
                </a:solidFill>
                <a:latin typeface="Arial"/>
                <a:cs typeface="Arial"/>
              </a:rPr>
              <a:t>Ballachay,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kamlesh dalam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Husdarta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(2010) dapat  dirangkumkan bahwa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motivasi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berolahraga  dipengaruhi oleh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faktor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intern dan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ekstern.</a:t>
            </a:r>
            <a:endParaRPr sz="2700">
              <a:latin typeface="Arial"/>
              <a:cs typeface="Arial"/>
            </a:endParaRPr>
          </a:p>
          <a:p>
            <a:pPr marL="304800" marR="5080" indent="-292735">
              <a:lnSpc>
                <a:spcPct val="80000"/>
              </a:lnSpc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Faktor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intern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pembawaan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atlet, tingkat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pendidikan, pengalaman masa lalu,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cita-cita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27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harapannya.</a:t>
            </a:r>
            <a:endParaRPr sz="2700">
              <a:latin typeface="Arial"/>
              <a:cs typeface="Arial"/>
            </a:endParaRPr>
          </a:p>
          <a:p>
            <a:pPr marL="304800" marR="565785" indent="-292735">
              <a:lnSpc>
                <a:spcPct val="80000"/>
              </a:lnSpc>
              <a:spcBef>
                <a:spcPts val="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Faktor ekstern </a:t>
            </a:r>
            <a:r>
              <a:rPr sz="27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fasilitas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yang tersedia,  sarana dan prasarana, metode latihan,  program latihan, lingkungan atau iklim  pembinaan.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58242" y="0"/>
            <a:ext cx="8938260" cy="6718934"/>
            <a:chOff x="158242" y="0"/>
            <a:chExt cx="8938260" cy="6718934"/>
          </a:xfrm>
        </p:grpSpPr>
        <p:sp>
          <p:nvSpPr>
            <p:cNvPr id="4" name="object 4"/>
            <p:cNvSpPr/>
            <p:nvPr/>
          </p:nvSpPr>
          <p:spPr>
            <a:xfrm>
              <a:off x="163068" y="146304"/>
              <a:ext cx="8813292" cy="65684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4592" y="147065"/>
              <a:ext cx="8811260" cy="6565900"/>
            </a:xfrm>
            <a:custGeom>
              <a:avLst/>
              <a:gdLst/>
              <a:ahLst/>
              <a:cxnLst/>
              <a:rect l="l" t="t" r="r" b="b"/>
              <a:pathLst>
                <a:path w="8811260" h="6565900">
                  <a:moveTo>
                    <a:pt x="775169" y="0"/>
                  </a:moveTo>
                  <a:lnTo>
                    <a:pt x="8810879" y="0"/>
                  </a:lnTo>
                  <a:lnTo>
                    <a:pt x="8810879" y="5790234"/>
                  </a:lnTo>
                  <a:lnTo>
                    <a:pt x="8809464" y="5837456"/>
                  </a:lnTo>
                  <a:lnTo>
                    <a:pt x="8805273" y="5883929"/>
                  </a:lnTo>
                  <a:lnTo>
                    <a:pt x="8798388" y="5929573"/>
                  </a:lnTo>
                  <a:lnTo>
                    <a:pt x="8788890" y="5974306"/>
                  </a:lnTo>
                  <a:lnTo>
                    <a:pt x="8776859" y="6018048"/>
                  </a:lnTo>
                  <a:lnTo>
                    <a:pt x="8762377" y="6060717"/>
                  </a:lnTo>
                  <a:lnTo>
                    <a:pt x="8745525" y="6102233"/>
                  </a:lnTo>
                  <a:lnTo>
                    <a:pt x="8726385" y="6142514"/>
                  </a:lnTo>
                  <a:lnTo>
                    <a:pt x="8705036" y="6181478"/>
                  </a:lnTo>
                  <a:lnTo>
                    <a:pt x="8681560" y="6219047"/>
                  </a:lnTo>
                  <a:lnTo>
                    <a:pt x="8656039" y="6255137"/>
                  </a:lnTo>
                  <a:lnTo>
                    <a:pt x="8628553" y="6289667"/>
                  </a:lnTo>
                  <a:lnTo>
                    <a:pt x="8599184" y="6322558"/>
                  </a:lnTo>
                  <a:lnTo>
                    <a:pt x="8568012" y="6353728"/>
                  </a:lnTo>
                  <a:lnTo>
                    <a:pt x="8535120" y="6383095"/>
                  </a:lnTo>
                  <a:lnTo>
                    <a:pt x="8500587" y="6410578"/>
                  </a:lnTo>
                  <a:lnTo>
                    <a:pt x="8464495" y="6436098"/>
                  </a:lnTo>
                  <a:lnTo>
                    <a:pt x="8426925" y="6459571"/>
                  </a:lnTo>
                  <a:lnTo>
                    <a:pt x="8387958" y="6480918"/>
                  </a:lnTo>
                  <a:lnTo>
                    <a:pt x="8347675" y="6500058"/>
                  </a:lnTo>
                  <a:lnTo>
                    <a:pt x="8306158" y="6516908"/>
                  </a:lnTo>
                  <a:lnTo>
                    <a:pt x="8263488" y="6531388"/>
                  </a:lnTo>
                  <a:lnTo>
                    <a:pt x="8219745" y="6543418"/>
                  </a:lnTo>
                  <a:lnTo>
                    <a:pt x="8175010" y="6552915"/>
                  </a:lnTo>
                  <a:lnTo>
                    <a:pt x="8129366" y="6559800"/>
                  </a:lnTo>
                  <a:lnTo>
                    <a:pt x="8082892" y="6563990"/>
                  </a:lnTo>
                  <a:lnTo>
                    <a:pt x="8035671" y="6565404"/>
                  </a:lnTo>
                  <a:lnTo>
                    <a:pt x="0" y="6565404"/>
                  </a:lnTo>
                  <a:lnTo>
                    <a:pt x="0" y="775207"/>
                  </a:lnTo>
                  <a:lnTo>
                    <a:pt x="1414" y="727986"/>
                  </a:lnTo>
                  <a:lnTo>
                    <a:pt x="5604" y="681512"/>
                  </a:lnTo>
                  <a:lnTo>
                    <a:pt x="12488" y="635868"/>
                  </a:lnTo>
                  <a:lnTo>
                    <a:pt x="21986" y="591133"/>
                  </a:lnTo>
                  <a:lnTo>
                    <a:pt x="34015" y="547390"/>
                  </a:lnTo>
                  <a:lnTo>
                    <a:pt x="48496" y="504720"/>
                  </a:lnTo>
                  <a:lnTo>
                    <a:pt x="65346" y="463203"/>
                  </a:lnTo>
                  <a:lnTo>
                    <a:pt x="84485" y="422920"/>
                  </a:lnTo>
                  <a:lnTo>
                    <a:pt x="105832" y="383953"/>
                  </a:lnTo>
                  <a:lnTo>
                    <a:pt x="129306" y="346383"/>
                  </a:lnTo>
                  <a:lnTo>
                    <a:pt x="154825" y="310291"/>
                  </a:lnTo>
                  <a:lnTo>
                    <a:pt x="182309" y="275758"/>
                  </a:lnTo>
                  <a:lnTo>
                    <a:pt x="211676" y="242866"/>
                  </a:lnTo>
                  <a:lnTo>
                    <a:pt x="242846" y="211694"/>
                  </a:lnTo>
                  <a:lnTo>
                    <a:pt x="275736" y="182325"/>
                  </a:lnTo>
                  <a:lnTo>
                    <a:pt x="310267" y="154839"/>
                  </a:lnTo>
                  <a:lnTo>
                    <a:pt x="346357" y="129318"/>
                  </a:lnTo>
                  <a:lnTo>
                    <a:pt x="383925" y="105842"/>
                  </a:lnTo>
                  <a:lnTo>
                    <a:pt x="422890" y="84493"/>
                  </a:lnTo>
                  <a:lnTo>
                    <a:pt x="463171" y="65353"/>
                  </a:lnTo>
                  <a:lnTo>
                    <a:pt x="504687" y="48501"/>
                  </a:lnTo>
                  <a:lnTo>
                    <a:pt x="547356" y="34019"/>
                  </a:lnTo>
                  <a:lnTo>
                    <a:pt x="591098" y="21988"/>
                  </a:lnTo>
                  <a:lnTo>
                    <a:pt x="635831" y="12490"/>
                  </a:lnTo>
                  <a:lnTo>
                    <a:pt x="681475" y="5605"/>
                  </a:lnTo>
                  <a:lnTo>
                    <a:pt x="727948" y="1414"/>
                  </a:lnTo>
                  <a:lnTo>
                    <a:pt x="775169" y="0"/>
                  </a:lnTo>
                  <a:close/>
                </a:path>
              </a:pathLst>
            </a:custGeom>
            <a:ln w="12700">
              <a:solidFill>
                <a:srgbClr val="F8B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3023" y="1421891"/>
              <a:ext cx="8031480" cy="396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8390" y="1424558"/>
              <a:ext cx="8001000" cy="9525"/>
            </a:xfrm>
            <a:custGeom>
              <a:avLst/>
              <a:gdLst/>
              <a:ahLst/>
              <a:cxnLst/>
              <a:rect l="l" t="t" r="r" b="b"/>
              <a:pathLst>
                <a:path w="8001000" h="9525">
                  <a:moveTo>
                    <a:pt x="8001000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8001000" y="9144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95499" y="0"/>
              <a:ext cx="7000875" cy="141922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5940" y="1623186"/>
            <a:ext cx="7816215" cy="41871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04800" marR="5080" indent="-292735">
              <a:lnSpc>
                <a:spcPct val="90000"/>
              </a:lnSpc>
              <a:spcBef>
                <a:spcPts val="459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Kepribadian dan olahraga </a:t>
            </a:r>
            <a:r>
              <a:rPr sz="30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ada perbedaan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dimensi kepribadian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antara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atlet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dan non-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atlet.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Studi oleh 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Schurr,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Ashley dkk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dalam  Husdarta (2010) menunjukkan bahwa para  atlet yang terlibat dalam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aktivitas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olahraga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baik olahraga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individual maupun beregu  cenderung memperlihatkan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kepribadian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bebas bertanggung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jawab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(mandiri),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lebih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objektif,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lebih kompetitif, lebih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terbuka dari  pada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non-atlet.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43124" y="438150"/>
            <a:ext cx="684847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588134"/>
            <a:ext cx="8069580" cy="438848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04800" marR="290195" indent="-292735">
              <a:lnSpc>
                <a:spcPct val="80000"/>
              </a:lnSpc>
              <a:spcBef>
                <a:spcPts val="74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Psikologi diartikan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sebagai suatu ilmu  pengetahuan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yang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mempelajari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semua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aspek 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tingkah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laku manusia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(kognitif, psikomotor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dan 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afektif).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Olahraga dipandang sebagai perilaku  gerak manusia yang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bersifat universal</a:t>
            </a:r>
            <a:r>
              <a:rPr sz="27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(Husdarta,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2010).</a:t>
            </a:r>
            <a:endParaRPr sz="2700">
              <a:latin typeface="Arial"/>
              <a:cs typeface="Arial"/>
            </a:endParaRPr>
          </a:p>
          <a:p>
            <a:pPr marL="304800" marR="290195" indent="-292735">
              <a:lnSpc>
                <a:spcPct val="80000"/>
              </a:lnSpc>
              <a:spcBef>
                <a:spcPts val="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Olahraga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sebagai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perilaku gerak manusia adalah 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media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untuk mengekspresiakn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“body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mind”  secara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harmonis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(Osterhoudt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dalam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Husdarta,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2010).</a:t>
            </a:r>
            <a:endParaRPr sz="2700">
              <a:latin typeface="Arial"/>
              <a:cs typeface="Arial"/>
            </a:endParaRPr>
          </a:p>
          <a:p>
            <a:pPr marL="304800" indent="-292735">
              <a:lnSpc>
                <a:spcPts val="2270"/>
              </a:lnSpc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Untuk itu olahraga adalah bentuk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aktivitas</a:t>
            </a:r>
            <a:r>
              <a:rPr sz="27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perilaku,</a:t>
            </a:r>
            <a:endParaRPr sz="2700">
              <a:latin typeface="Arial"/>
              <a:cs typeface="Arial"/>
            </a:endParaRPr>
          </a:p>
          <a:p>
            <a:pPr marL="304800" marR="649605">
              <a:lnSpc>
                <a:spcPts val="2590"/>
              </a:lnSpc>
              <a:spcBef>
                <a:spcPts val="305"/>
              </a:spcBef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yang tentunya tak terlepas dari kajian</a:t>
            </a:r>
            <a:r>
              <a:rPr sz="2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psikologi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yang mempelajari</a:t>
            </a:r>
            <a:r>
              <a:rPr sz="27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perilaku.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7466"/>
            <a:ext cx="8056245" cy="377507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04800" marR="5080" indent="-292735">
              <a:lnSpc>
                <a:spcPct val="80000"/>
              </a:lnSpc>
              <a:spcBef>
                <a:spcPts val="82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Dalam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studi Ogilvie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T.Tutko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tahun 1967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dalam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Husdarta (2010) tentang pola-pola  kepribadian pada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atlet top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atlet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biasa,  menunjukkan bahwa atlet-atlet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top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sebagai  profil yang memiliki dan sangat membutuhkan  progres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menunjukkan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kemampuan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lebih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dalam mengatasi tekanan kompetisi, memiliki  daya tahan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psikis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yang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lebih 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besar,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dan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memiliki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rasa percaya diri yang lebih tinggi  dibandingkan dengan atlet-atlet</a:t>
            </a:r>
            <a:r>
              <a:rPr sz="3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biasa.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7466"/>
            <a:ext cx="7905750" cy="414147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04800" marR="5080" indent="-292735">
              <a:lnSpc>
                <a:spcPct val="80000"/>
              </a:lnSpc>
              <a:spcBef>
                <a:spcPts val="82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Penelitian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oleh 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Hollander,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Mayers &amp;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Unes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dalam Sarwono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(1999) </a:t>
            </a:r>
            <a:r>
              <a:rPr sz="30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latihan yang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berlebihan (overtraining) memberi dampak  negatif baik pada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atlet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maupun pada pelatih</a:t>
            </a:r>
            <a:r>
              <a:rPr sz="3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: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bosan,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lelah,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motivasi dan kegembiraan  menurun, stres, sasaran prestasi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tidak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tercapai, dan terjadi peningkatan  kemungkinan kecelakaan. Latihan yang  berlebihan ini dapat diatasi dengan  merumuskan tujuan,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sistem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reward, dan  pengaturan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jadwal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yang</a:t>
            </a:r>
            <a:r>
              <a:rPr sz="30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tepat.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29125" y="438150"/>
            <a:ext cx="456247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577466"/>
            <a:ext cx="7781925" cy="450723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04800" marR="5080" indent="-292735">
              <a:lnSpc>
                <a:spcPct val="80000"/>
              </a:lnSpc>
              <a:spcBef>
                <a:spcPts val="82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Olahraga memunculkan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perilaku,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dan ilmu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yang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mempelajari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perilaku di sebut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dengan 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psikologi.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Maka dari itu olahraga</a:t>
            </a:r>
            <a:r>
              <a:rPr sz="3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merupakan  satu bidang yang tidak terlepas dari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kajian  psikologi.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Berbagai aspek psikologi  berpengaruh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dalam</a:t>
            </a:r>
            <a:r>
              <a:rPr sz="3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perilaku</a:t>
            </a:r>
            <a:endParaRPr sz="3000">
              <a:latin typeface="Arial"/>
              <a:cs typeface="Arial"/>
            </a:endParaRPr>
          </a:p>
          <a:p>
            <a:pPr marL="304800" marR="130810">
              <a:lnSpc>
                <a:spcPct val="80000"/>
              </a:lnSpc>
            </a:pP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berolahraga, maka dri itu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kajian psikologi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olahraga itu sendiri bermanfaat untuk dapat  mencapai optimalisasi</a:t>
            </a:r>
            <a:r>
              <a:rPr sz="30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dalam</a:t>
            </a:r>
            <a:endParaRPr sz="3000">
              <a:latin typeface="Arial"/>
              <a:cs typeface="Arial"/>
            </a:endParaRPr>
          </a:p>
          <a:p>
            <a:pPr marL="304800">
              <a:lnSpc>
                <a:spcPts val="2520"/>
              </a:lnSpc>
            </a:pP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berolahraga, baik dari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individu</a:t>
            </a:r>
            <a:r>
              <a:rPr sz="3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itu</a:t>
            </a:r>
            <a:endParaRPr sz="3000">
              <a:latin typeface="Arial"/>
              <a:cs typeface="Arial"/>
            </a:endParaRPr>
          </a:p>
          <a:p>
            <a:pPr marL="304800" marR="257175">
              <a:lnSpc>
                <a:spcPts val="2880"/>
              </a:lnSpc>
              <a:spcBef>
                <a:spcPts val="340"/>
              </a:spcBef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sendiri,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peregu, dari pelatih,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efek</a:t>
            </a:r>
            <a:r>
              <a:rPr sz="3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penonton  dan hal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lain</a:t>
            </a:r>
            <a:r>
              <a:rPr sz="3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sebagainya.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43625" y="438150"/>
            <a:ext cx="284797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67382"/>
            <a:ext cx="800862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 marR="1175385" indent="-29273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Husdarta. 2010. </a:t>
            </a:r>
            <a:r>
              <a:rPr sz="3200" i="1" spc="-5" dirty="0">
                <a:solidFill>
                  <a:srgbClr val="FFFFFF"/>
                </a:solidFill>
                <a:latin typeface="Arial"/>
                <a:cs typeface="Arial"/>
              </a:rPr>
              <a:t>Psikologi Olahraga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.  Alfabeta: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bandung</a:t>
            </a:r>
            <a:endParaRPr sz="3200">
              <a:latin typeface="Arial"/>
              <a:cs typeface="Arial"/>
            </a:endParaRPr>
          </a:p>
          <a:p>
            <a:pPr marL="304800" marR="4699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Sarwono,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Sarlito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Wirawan.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1999.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Arial"/>
                <a:cs typeface="Arial"/>
              </a:rPr>
              <a:t>Psikologi  Sosial: Psikologi Kelompok dan Psikologi  </a:t>
            </a:r>
            <a:r>
              <a:rPr sz="3200" i="1" spc="-40" dirty="0">
                <a:solidFill>
                  <a:srgbClr val="FFFFFF"/>
                </a:solidFill>
                <a:latin typeface="Arial"/>
                <a:cs typeface="Arial"/>
              </a:rPr>
              <a:t>Terapan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Balai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Pustaka: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Jakarta.</a:t>
            </a:r>
            <a:endParaRPr sz="3200">
              <a:latin typeface="Arial"/>
              <a:cs typeface="Arial"/>
            </a:endParaRPr>
          </a:p>
          <a:p>
            <a:pPr marL="304800" marR="5080" indent="-29273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15" dirty="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http://www.anekanews.com/2011/01/sejara 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h-singkat-psikologi-olahraga.html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88134"/>
            <a:ext cx="7995284" cy="40589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04800" marR="260350" indent="-292735">
              <a:lnSpc>
                <a:spcPct val="80000"/>
              </a:lnSpc>
              <a:spcBef>
                <a:spcPts val="74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Pada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prinsipnya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psikologi dalam olahraga  dimanfaatkan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untuk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meningkatkan prestasi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atlet,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untuk memperkuat kerja sama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antaratlet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dalam  olahraga beregu,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untuk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memperkuat kerja sama  antara pelatih,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atlet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dan officials, dan sebagainya  (Sarwono, 1999).</a:t>
            </a:r>
            <a:endParaRPr sz="2700">
              <a:latin typeface="Arial"/>
              <a:cs typeface="Arial"/>
            </a:endParaRPr>
          </a:p>
          <a:p>
            <a:pPr marL="304800" marR="5080" indent="-292735">
              <a:lnSpc>
                <a:spcPct val="80000"/>
              </a:lnSpc>
              <a:spcBef>
                <a:spcPts val="5"/>
              </a:spcBef>
              <a:buClr>
                <a:srgbClr val="FF0000"/>
              </a:buClr>
              <a:buSzPct val="70370"/>
              <a:buFont typeface="Wingdings 2"/>
              <a:buChar char=""/>
              <a:tabLst>
                <a:tab pos="305435" algn="l"/>
              </a:tabLst>
            </a:pP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Khususnya psikologi sosial dalam olahraga bukan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hanya dimanfaatkan untuk para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atlet,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pelatih, dan  officials, melainkan juga untuk mempelajari  perilaku penonton, bagaimana pengaruh penonton  terhadap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prestasi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pemain, dan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lain-lain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(Brawley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&amp; 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Martin </a:t>
            </a:r>
            <a:r>
              <a:rPr sz="2700" dirty="0">
                <a:solidFill>
                  <a:srgbClr val="FFFFFF"/>
                </a:solidFill>
                <a:latin typeface="Arial"/>
                <a:cs typeface="Arial"/>
              </a:rPr>
              <a:t>dalam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Sarwono,</a:t>
            </a:r>
            <a:r>
              <a:rPr sz="27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Arial"/>
                <a:cs typeface="Arial"/>
              </a:rPr>
              <a:t>1999).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95400" y="438150"/>
            <a:ext cx="7696200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595754"/>
            <a:ext cx="8043545" cy="43694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04800" marR="12065" indent="-292735">
              <a:lnSpc>
                <a:spcPct val="80000"/>
              </a:lnSpc>
              <a:spcBef>
                <a:spcPts val="695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Nama Coleman Robert 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Griffith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tidak mungkin  diabaikan dari hasanah wacana Psikologi Olahraga dia  dianggap sebagai “Father Of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Sport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Psychology” yang  telah mendirikaan Laboratorium Psikologi Olahraga  yang pertama di Universitas Illinois pada tahun 1925  (Husdarta,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2010).</a:t>
            </a:r>
            <a:endParaRPr sz="2500">
              <a:latin typeface="Arial"/>
              <a:cs typeface="Arial"/>
            </a:endParaRPr>
          </a:p>
          <a:p>
            <a:pPr marL="304800" marR="5080" indent="-292735">
              <a:lnSpc>
                <a:spcPct val="80000"/>
              </a:lnSpc>
              <a:spcBef>
                <a:spcPts val="240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Pada tahun yang sama, di Eropa sebenarnya juga  berdiri sebuah laboratorium</a:t>
            </a:r>
            <a:r>
              <a:rPr sz="2500" spc="-5" dirty="0">
                <a:solidFill>
                  <a:srgbClr val="FFDE66"/>
                </a:solidFill>
                <a:latin typeface="Arial"/>
                <a:cs typeface="Arial"/>
              </a:rPr>
              <a:t> </a:t>
            </a:r>
            <a:r>
              <a:rPr sz="2500" b="1" u="heavy" spc="-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Arial"/>
                <a:cs typeface="Arial"/>
                <a:hlinkClick r:id="rId3"/>
              </a:rPr>
              <a:t>Psikologi Olahraga</a:t>
            </a:r>
            <a:r>
              <a:rPr sz="2500" b="1" spc="-5" dirty="0">
                <a:solidFill>
                  <a:srgbClr val="FFDE66"/>
                </a:solidFill>
                <a:latin typeface="Arial"/>
                <a:cs typeface="Arial"/>
                <a:hlinkClick r:id="rId3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yang  didirikan oleh A.Z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Puni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di Institute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Physical Culture  in Leningrad. Namun Laboratorium </a:t>
            </a:r>
            <a:r>
              <a:rPr sz="2500" b="1" spc="-5" dirty="0">
                <a:solidFill>
                  <a:srgbClr val="FFFFFF"/>
                </a:solidFill>
                <a:latin typeface="Arial"/>
                <a:cs typeface="Arial"/>
              </a:rPr>
              <a:t>Psikologi  Olahraga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pertama di dunia sebenarnya didirikan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tahun 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1920 oleh Carl Diem di Deutsce Sporthochschule di  Berlin, Jerman</a:t>
            </a:r>
            <a:r>
              <a:rPr sz="2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(anekanews.com)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7466"/>
            <a:ext cx="8064500" cy="450723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04800" marR="5080" indent="-292735">
              <a:lnSpc>
                <a:spcPct val="80000"/>
              </a:lnSpc>
              <a:spcBef>
                <a:spcPts val="82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Setelah periode tersebut</a:t>
            </a:r>
            <a:r>
              <a:rPr sz="3000" spc="-5" dirty="0">
                <a:solidFill>
                  <a:srgbClr val="FFDE66"/>
                </a:solidFill>
                <a:latin typeface="Arial"/>
                <a:cs typeface="Arial"/>
              </a:rPr>
              <a:t> </a:t>
            </a:r>
            <a:r>
              <a:rPr sz="3000" b="1" u="heavy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Arial"/>
                <a:cs typeface="Arial"/>
                <a:hlinkClick r:id="rId2"/>
              </a:rPr>
              <a:t>psikologi </a:t>
            </a:r>
            <a:r>
              <a:rPr sz="3000" b="1" u="heavy" spc="-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Arial"/>
                <a:cs typeface="Arial"/>
                <a:hlinkClick r:id="rId2"/>
              </a:rPr>
              <a:t>olahraga </a:t>
            </a:r>
            <a:r>
              <a:rPr sz="3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mengalami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kemandekan. Baru pada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tahun  1960-an </a:t>
            </a:r>
            <a:r>
              <a:rPr sz="3000" b="1" dirty="0">
                <a:solidFill>
                  <a:srgbClr val="FFFFFF"/>
                </a:solidFill>
                <a:latin typeface="Arial"/>
                <a:cs typeface="Arial"/>
              </a:rPr>
              <a:t>psikologi </a:t>
            </a:r>
            <a:r>
              <a:rPr sz="3000" b="1" spc="-5" dirty="0">
                <a:solidFill>
                  <a:srgbClr val="FFFFFF"/>
                </a:solidFill>
                <a:latin typeface="Arial"/>
                <a:cs typeface="Arial"/>
              </a:rPr>
              <a:t>olahraga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kembali mulai  berkembang. Perkembangan ini ditandai  dengan banyaknya lembaga-lembaga  pendidikan membuka konsentrasi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pengajaran 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pada </a:t>
            </a:r>
            <a:r>
              <a:rPr sz="3000" b="1" dirty="0">
                <a:solidFill>
                  <a:srgbClr val="FFFFFF"/>
                </a:solidFill>
                <a:latin typeface="Arial"/>
                <a:cs typeface="Arial"/>
              </a:rPr>
              <a:t>Psikologi </a:t>
            </a:r>
            <a:r>
              <a:rPr sz="3000" b="1" spc="-5" dirty="0">
                <a:solidFill>
                  <a:srgbClr val="FFFFFF"/>
                </a:solidFill>
                <a:latin typeface="Arial"/>
                <a:cs typeface="Arial"/>
              </a:rPr>
              <a:t>Olahraga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. Puncaknya adalah  pembentukan International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Society of Sport  Psychology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(ISSP) oleh para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ilmuan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dari  penjuru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Eropa.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Kongres internasional  pertama diadakan pada tahun yang sama di  Roma,</a:t>
            </a:r>
            <a:r>
              <a:rPr sz="3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Arial"/>
                <a:cs typeface="Arial"/>
              </a:rPr>
              <a:t>Italia.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95754"/>
            <a:ext cx="7828915" cy="43694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04800" marR="209550" indent="-292735">
              <a:lnSpc>
                <a:spcPct val="80000"/>
              </a:lnSpc>
              <a:spcBef>
                <a:spcPts val="695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Pada tahun 1966, sekelompok psikolog olahraga  berkumpul di Chicago untuk membicarakan  pembentukan semacam ikatan</a:t>
            </a:r>
            <a:r>
              <a:rPr sz="2500" spc="-5" dirty="0">
                <a:solidFill>
                  <a:srgbClr val="FFDE66"/>
                </a:solidFill>
                <a:latin typeface="Arial"/>
                <a:cs typeface="Arial"/>
              </a:rPr>
              <a:t> </a:t>
            </a:r>
            <a:r>
              <a:rPr sz="2500" b="1" u="heavy" spc="-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Arial"/>
                <a:cs typeface="Arial"/>
                <a:hlinkClick r:id="rId2"/>
              </a:rPr>
              <a:t>psikologi olahraga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.  Mereka kemudian dikenal dengan nama North  American Society of Sport Psychology and Physical  Activity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Arial"/>
                <a:cs typeface="Arial"/>
              </a:rPr>
              <a:t>(NASPSPA).</a:t>
            </a:r>
            <a:endParaRPr sz="2500">
              <a:latin typeface="Arial"/>
              <a:cs typeface="Arial"/>
            </a:endParaRPr>
          </a:p>
          <a:p>
            <a:pPr marL="304800" indent="-292735">
              <a:lnSpc>
                <a:spcPts val="2100"/>
              </a:lnSpc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Kini</a:t>
            </a:r>
            <a:r>
              <a:rPr sz="2500" spc="-5" dirty="0">
                <a:solidFill>
                  <a:srgbClr val="FFDE66"/>
                </a:solidFill>
                <a:latin typeface="Arial"/>
                <a:cs typeface="Arial"/>
              </a:rPr>
              <a:t> </a:t>
            </a:r>
            <a:r>
              <a:rPr sz="2500" b="1" u="heavy" spc="-5" dirty="0">
                <a:solidFill>
                  <a:srgbClr val="FFDE66"/>
                </a:solidFill>
                <a:uFill>
                  <a:solidFill>
                    <a:srgbClr val="FFDE66"/>
                  </a:solidFill>
                </a:uFill>
                <a:latin typeface="Arial"/>
                <a:cs typeface="Arial"/>
                <a:hlinkClick r:id="rId2"/>
              </a:rPr>
              <a:t>Psikologi Olahraga</a:t>
            </a:r>
            <a:r>
              <a:rPr sz="2500" b="1" spc="-5" dirty="0">
                <a:solidFill>
                  <a:srgbClr val="FFDE66"/>
                </a:solidFill>
                <a:latin typeface="Arial"/>
                <a:cs typeface="Arial"/>
                <a:hlinkClick r:id="rId2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sudah</a:t>
            </a:r>
            <a:r>
              <a:rPr sz="2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mengalami</a:t>
            </a:r>
            <a:endParaRPr sz="2500">
              <a:latin typeface="Arial"/>
              <a:cs typeface="Arial"/>
            </a:endParaRPr>
          </a:p>
          <a:p>
            <a:pPr marL="304800" marR="5080">
              <a:lnSpc>
                <a:spcPct val="80000"/>
              </a:lnSpc>
              <a:spcBef>
                <a:spcPts val="300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perkembangan yang sangat pesat. Kongres  International Society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of Sport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Psychology Conference  Di 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Yunani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tahun 2000 telah dihadiri lebih dari 700  peserta yang berasal dari 70 negara. American  Psychological Association pun telah memasukkan  </a:t>
            </a:r>
            <a:r>
              <a:rPr sz="2500" b="1" spc="-5" dirty="0">
                <a:solidFill>
                  <a:srgbClr val="FFFFFF"/>
                </a:solidFill>
                <a:latin typeface="Arial"/>
                <a:cs typeface="Arial"/>
              </a:rPr>
              <a:t>psikologi olahraga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dalam divisi mandiri yakni</a:t>
            </a:r>
            <a:r>
              <a:rPr sz="25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divisi</a:t>
            </a:r>
            <a:endParaRPr sz="2500">
              <a:latin typeface="Arial"/>
              <a:cs typeface="Arial"/>
            </a:endParaRPr>
          </a:p>
          <a:p>
            <a:pPr marL="304800">
              <a:lnSpc>
                <a:spcPts val="2400"/>
              </a:lnSpc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47.</a:t>
            </a:r>
            <a:r>
              <a:rPr sz="2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(anekanews.com)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57675" y="438150"/>
            <a:ext cx="4733925" cy="98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667382"/>
            <a:ext cx="7894955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 marR="252729" indent="-29273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Psikologi olahraga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terkait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dengan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bidang  kajian, seperti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(Husdarta,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2010):</a:t>
            </a:r>
            <a:endParaRPr sz="3200">
              <a:latin typeface="Arial"/>
              <a:cs typeface="Arial"/>
            </a:endParaRPr>
          </a:p>
          <a:p>
            <a:pPr marL="304800" marR="5080" indent="-292735">
              <a:lnSpc>
                <a:spcPct val="100000"/>
              </a:lnSpc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Psi.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Perkembangan </a:t>
            </a:r>
            <a:r>
              <a:rPr sz="32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pembahasan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mengenai bakat yang berhubungan  dengan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struktur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morfologis-anatomis</a:t>
            </a:r>
            <a:r>
              <a:rPr sz="32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atlet,  karakterologis atlet dan interaksi antar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bakat/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pembawaan dengan lingkungan  (nature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sz="3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nurture).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94230"/>
            <a:ext cx="7839075" cy="437070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04800" marR="790575" indent="-292735">
              <a:lnSpc>
                <a:spcPct val="80200"/>
              </a:lnSpc>
              <a:spcBef>
                <a:spcPts val="690"/>
              </a:spcBef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Psikologi belajar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optimalisasi proses belajar  mengajar atau pelatihan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guna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mengoptimalisasi  potensi atlet atau peserta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didik.</a:t>
            </a:r>
            <a:endParaRPr sz="2500">
              <a:latin typeface="Arial"/>
              <a:cs typeface="Arial"/>
            </a:endParaRPr>
          </a:p>
          <a:p>
            <a:pPr marL="304800" indent="-292735">
              <a:lnSpc>
                <a:spcPts val="2095"/>
              </a:lnSpc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Psikologi kepribadian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sebagian besar hasil</a:t>
            </a:r>
            <a:r>
              <a:rPr sz="2500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studi</a:t>
            </a:r>
            <a:endParaRPr sz="2500">
              <a:latin typeface="Arial"/>
              <a:cs typeface="Arial"/>
            </a:endParaRPr>
          </a:p>
          <a:p>
            <a:pPr marL="304800" marR="721995">
              <a:lnSpc>
                <a:spcPts val="2400"/>
              </a:lnSpc>
              <a:spcBef>
                <a:spcPts val="285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menyimpulkan bahwa terdapat hubungan antara  kepribadian dengan beberapa aspek performa  olahraga.</a:t>
            </a:r>
            <a:endParaRPr sz="2500">
              <a:latin typeface="Arial"/>
              <a:cs typeface="Arial"/>
            </a:endParaRPr>
          </a:p>
          <a:p>
            <a:pPr marL="304800" indent="-292735">
              <a:lnSpc>
                <a:spcPts val="2115"/>
              </a:lnSpc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Psikologi sosial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aspek-aspek yang perlu</a:t>
            </a:r>
            <a:r>
              <a:rPr sz="2500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mendapat</a:t>
            </a:r>
            <a:endParaRPr sz="2500">
              <a:latin typeface="Arial"/>
              <a:cs typeface="Arial"/>
            </a:endParaRPr>
          </a:p>
          <a:p>
            <a:pPr marL="304800" marR="50800">
              <a:lnSpc>
                <a:spcPts val="2400"/>
              </a:lnSpc>
              <a:spcBef>
                <a:spcPts val="285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perhatian serius antara lain pembinaan kelompok,  interaksi sosial, kerjasama, kompetisi, kepemimpinan  dll.</a:t>
            </a:r>
            <a:endParaRPr sz="2500">
              <a:latin typeface="Arial"/>
              <a:cs typeface="Arial"/>
            </a:endParaRPr>
          </a:p>
          <a:p>
            <a:pPr marL="304800" indent="-292735">
              <a:lnSpc>
                <a:spcPts val="2115"/>
              </a:lnSpc>
              <a:buClr>
                <a:srgbClr val="FF0000"/>
              </a:buClr>
              <a:buSzPct val="70000"/>
              <a:buFont typeface="Wingdings 2"/>
              <a:buChar char=""/>
              <a:tabLst>
                <a:tab pos="305435" algn="l"/>
              </a:tabLst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Psikometri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penciptaan instrumen yang</a:t>
            </a:r>
            <a:r>
              <a:rPr sz="2500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useable</a:t>
            </a:r>
            <a:endParaRPr sz="2500">
              <a:latin typeface="Arial"/>
              <a:cs typeface="Arial"/>
            </a:endParaRPr>
          </a:p>
          <a:p>
            <a:pPr marL="304800" marR="688340">
              <a:lnSpc>
                <a:spcPts val="2400"/>
              </a:lnSpc>
              <a:spcBef>
                <a:spcPts val="290"/>
              </a:spcBef>
            </a:pP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untuk digunakan dalam penilaian terhadap suatu  gejala psikis secara lebih cermat dan</a:t>
            </a:r>
            <a:r>
              <a:rPr sz="25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Arial"/>
                <a:cs typeface="Arial"/>
              </a:rPr>
              <a:t>objektif.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67382"/>
            <a:ext cx="7985125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 marR="5080" indent="-292735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SzPct val="70312"/>
              <a:buFont typeface="Wingdings 2"/>
              <a:buChar char=""/>
              <a:tabLst>
                <a:tab pos="305435" algn="l"/>
              </a:tabLst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Perkembangan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psikologi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olahraga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ditandai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oleh upaya yang cukup banyak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dalam  mengkaji gejala dalam situasi olahraga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yang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perlu dikaji oleh para ahli psikologi  olahraga,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antaranya adalah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motivasi 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berolahraga, belajar gerak, kematangan 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emosi,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kebosanan,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stress, kecemasan,  frustasi,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dan sebagainya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(Husdarta,</a:t>
            </a:r>
            <a:r>
              <a:rPr sz="32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2010).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</TotalTime>
  <Words>1386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clara clara</cp:lastModifiedBy>
  <cp:revision>2</cp:revision>
  <dcterms:created xsi:type="dcterms:W3CDTF">2020-08-12T07:42:38Z</dcterms:created>
  <dcterms:modified xsi:type="dcterms:W3CDTF">2020-08-12T08:43:46Z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2012-05-26T00:00:00Z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2020-08-12T00:00:00Z</vt:filetime>
  </property>
</Properties>
</file>