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27"/>
  </p:notesMasterIdLst>
  <p:sldIdLst>
    <p:sldId id="256" r:id="rId2"/>
    <p:sldId id="257" r:id="rId3"/>
    <p:sldId id="286" r:id="rId4"/>
    <p:sldId id="28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8" r:id="rId23"/>
    <p:sldId id="290" r:id="rId24"/>
    <p:sldId id="291" r:id="rId25"/>
    <p:sldId id="285" r:id="rId26"/>
  </p:sldIdLst>
  <p:sldSz cx="9144000" cy="6858000" type="screen4x3"/>
  <p:notesSz cx="6858000" cy="9144000"/>
  <p:embeddedFontLst>
    <p:embeddedFont>
      <p:font typeface="Montserrat" panose="020B0604020202020204" charset="0"/>
      <p:regular r:id="rId28"/>
      <p:bold r:id="rId29"/>
    </p:embeddedFont>
    <p:embeddedFont>
      <p:font typeface="Open Sa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43450" y="3874950"/>
            <a:ext cx="6154500" cy="1583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5800"/>
            </a:lvl1pPr>
            <a:lvl2pPr lvl="1" algn="ctr">
              <a:spcBef>
                <a:spcPts val="0"/>
              </a:spcBef>
              <a:buSzPct val="100000"/>
              <a:defRPr sz="5800"/>
            </a:lvl2pPr>
            <a:lvl3pPr lvl="2" algn="ctr">
              <a:spcBef>
                <a:spcPts val="0"/>
              </a:spcBef>
              <a:buSzPct val="100000"/>
              <a:defRPr sz="5800"/>
            </a:lvl3pPr>
            <a:lvl4pPr lvl="3" algn="ctr">
              <a:spcBef>
                <a:spcPts val="0"/>
              </a:spcBef>
              <a:buSzPct val="100000"/>
              <a:defRPr sz="5800"/>
            </a:lvl4pPr>
            <a:lvl5pPr lvl="4" algn="ctr">
              <a:spcBef>
                <a:spcPts val="0"/>
              </a:spcBef>
              <a:buSzPct val="100000"/>
              <a:defRPr sz="5800"/>
            </a:lvl5pPr>
            <a:lvl6pPr lvl="5" algn="ctr">
              <a:spcBef>
                <a:spcPts val="0"/>
              </a:spcBef>
              <a:buSzPct val="100000"/>
              <a:defRPr sz="5800"/>
            </a:lvl6pPr>
            <a:lvl7pPr lvl="6" algn="ctr">
              <a:spcBef>
                <a:spcPts val="0"/>
              </a:spcBef>
              <a:buSzPct val="100000"/>
              <a:defRPr sz="5800"/>
            </a:lvl7pPr>
            <a:lvl8pPr lvl="7" algn="ctr">
              <a:spcBef>
                <a:spcPts val="0"/>
              </a:spcBef>
              <a:buSzPct val="100000"/>
              <a:defRPr sz="5800"/>
            </a:lvl8pPr>
            <a:lvl9pPr lvl="8" algn="ctr">
              <a:spcBef>
                <a:spcPts val="0"/>
              </a:spcBef>
              <a:buSzPct val="100000"/>
              <a:defRPr sz="5800"/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581050" y="58572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- Gold">
    <p:bg>
      <p:bgPr>
        <a:solidFill>
          <a:srgbClr val="ED9E46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2 columns - Gold">
    <p:bg>
      <p:bgPr>
        <a:solidFill>
          <a:srgbClr val="ED9E4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2469612"/>
            <a:ext cx="3561000" cy="4098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5131069" y="2469500"/>
            <a:ext cx="3600000" cy="4098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 - Gold">
    <p:bg>
      <p:bgPr>
        <a:solidFill>
          <a:srgbClr val="ED9E4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6055407" y="2461850"/>
            <a:ext cx="2691000" cy="378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1pPr>
            <a:lvl2pPr lvl="1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 rtl="0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 rtl="0">
              <a:lnSpc>
                <a:spcPct val="115000"/>
              </a:lnSpc>
              <a:spcBef>
                <a:spcPts val="0"/>
              </a:spcBef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Gold">
    <p:bg>
      <p:bgPr>
        <a:solidFill>
          <a:srgbClr val="ED9E46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368224"/>
            <a:ext cx="8229600" cy="76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 - Gold">
    <p:bg>
      <p:bgPr>
        <a:solidFill>
          <a:srgbClr val="ED9E4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499" cy="37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- Gold">
    <p:bg>
      <p:bgPr>
        <a:solidFill>
          <a:srgbClr val="ED9E46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 - Teal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65775" y="2111125"/>
            <a:ext cx="6009299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481675" y="4658725"/>
            <a:ext cx="6093599" cy="109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81050" y="407402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Te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</p:txBody>
      </p:sp>
      <p:sp>
        <p:nvSpPr>
          <p:cNvPr id="22" name="Shape 22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- Gold">
    <p:bg>
      <p:bgPr>
        <a:solidFill>
          <a:srgbClr val="ED9E46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 i="1"/>
            </a:lvl1pPr>
            <a:lvl2pPr lvl="1" algn="ctr" rtl="0">
              <a:spcBef>
                <a:spcPts val="0"/>
              </a:spcBef>
              <a:defRPr i="1"/>
            </a:lvl2pPr>
            <a:lvl3pPr lvl="2" algn="ctr" rtl="0">
              <a:spcBef>
                <a:spcPts val="0"/>
              </a:spcBef>
              <a:defRPr i="1"/>
            </a:lvl3pPr>
            <a:lvl4pPr lvl="3" algn="ctr" rtl="0">
              <a:spcBef>
                <a:spcPts val="0"/>
              </a:spcBef>
              <a:defRPr i="1"/>
            </a:lvl4pPr>
            <a:lvl5pPr lvl="4" algn="ctr" rtl="0">
              <a:spcBef>
                <a:spcPts val="0"/>
              </a:spcBef>
              <a:defRPr i="1"/>
            </a:lvl5pPr>
            <a:lvl6pPr lvl="5" algn="ctr" rtl="0">
              <a:spcBef>
                <a:spcPts val="0"/>
              </a:spcBef>
              <a:defRPr i="1"/>
            </a:lvl6pPr>
            <a:lvl7pPr lvl="6" algn="ctr" rtl="0">
              <a:spcBef>
                <a:spcPts val="0"/>
              </a:spcBef>
              <a:defRPr i="1"/>
            </a:lvl7pPr>
            <a:lvl8pPr lvl="7" algn="ctr" rtl="0">
              <a:spcBef>
                <a:spcPts val="0"/>
              </a:spcBef>
              <a:defRPr i="1"/>
            </a:lvl8pPr>
            <a:lvl9pPr lvl="8" algn="ctr" rtl="0">
              <a:spcBef>
                <a:spcPts val="0"/>
              </a:spcBef>
              <a:defRPr i="1"/>
            </a:lvl9pPr>
          </a:lstStyle>
          <a:p>
            <a:endParaRPr/>
          </a:p>
        </p:txBody>
      </p:sp>
      <p:sp>
        <p:nvSpPr>
          <p:cNvPr id="26" name="Shape 26"/>
          <p:cNvSpPr txBox="1"/>
          <p:nvPr/>
        </p:nvSpPr>
        <p:spPr>
          <a:xfrm>
            <a:off x="3593400" y="1575225"/>
            <a:ext cx="1957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96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</a:p>
        </p:txBody>
      </p:sp>
      <p:sp>
        <p:nvSpPr>
          <p:cNvPr id="27" name="Shape 27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2469612"/>
            <a:ext cx="3561000" cy="4098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defRPr/>
            </a:lvl4pPr>
            <a:lvl5pPr lvl="4">
              <a:lnSpc>
                <a:spcPct val="115000"/>
              </a:lnSpc>
              <a:spcBef>
                <a:spcPts val="0"/>
              </a:spcBef>
              <a:defRPr/>
            </a:lvl5pPr>
            <a:lvl6pPr lvl="5">
              <a:lnSpc>
                <a:spcPct val="115000"/>
              </a:lnSpc>
              <a:spcBef>
                <a:spcPts val="0"/>
              </a:spcBef>
              <a:defRPr/>
            </a:lvl6pPr>
            <a:lvl7pPr lvl="6">
              <a:lnSpc>
                <a:spcPct val="115000"/>
              </a:lnSpc>
              <a:spcBef>
                <a:spcPts val="0"/>
              </a:spcBef>
              <a:defRPr/>
            </a:lvl7pPr>
            <a:lvl8pPr lvl="7">
              <a:lnSpc>
                <a:spcPct val="115000"/>
              </a:lnSpc>
              <a:spcBef>
                <a:spcPts val="0"/>
              </a:spcBef>
              <a:defRPr/>
            </a:lvl8pPr>
            <a:lvl9pPr lvl="8"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5131069" y="2469500"/>
            <a:ext cx="3600000" cy="4098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buSzPct val="100000"/>
              <a:defRPr sz="2400"/>
            </a:lvl1pPr>
            <a:lvl2pPr lvl="1">
              <a:lnSpc>
                <a:spcPct val="115000"/>
              </a:lnSpc>
              <a:spcBef>
                <a:spcPts val="0"/>
              </a:spcBef>
              <a:buSzPct val="100000"/>
              <a:defRPr sz="1800"/>
            </a:lvl2pPr>
            <a:lvl3pPr lvl="2">
              <a:lnSpc>
                <a:spcPct val="115000"/>
              </a:lnSpc>
              <a:spcBef>
                <a:spcPts val="0"/>
              </a:spcBef>
              <a:buSzPct val="100000"/>
              <a:defRPr sz="1800"/>
            </a:lvl3pPr>
            <a:lvl4pPr lvl="3">
              <a:lnSpc>
                <a:spcPct val="115000"/>
              </a:lnSpc>
              <a:spcBef>
                <a:spcPts val="0"/>
              </a:spcBef>
              <a:defRPr/>
            </a:lvl4pPr>
            <a:lvl5pPr lvl="4">
              <a:lnSpc>
                <a:spcPct val="115000"/>
              </a:lnSpc>
              <a:spcBef>
                <a:spcPts val="0"/>
              </a:spcBef>
              <a:defRPr/>
            </a:lvl5pPr>
            <a:lvl6pPr lvl="5">
              <a:lnSpc>
                <a:spcPct val="115000"/>
              </a:lnSpc>
              <a:spcBef>
                <a:spcPts val="0"/>
              </a:spcBef>
              <a:defRPr/>
            </a:lvl6pPr>
            <a:lvl7pPr lvl="6">
              <a:lnSpc>
                <a:spcPct val="115000"/>
              </a:lnSpc>
              <a:spcBef>
                <a:spcPts val="0"/>
              </a:spcBef>
              <a:defRPr/>
            </a:lvl7pPr>
            <a:lvl8pPr lvl="7">
              <a:lnSpc>
                <a:spcPct val="115000"/>
              </a:lnSpc>
              <a:spcBef>
                <a:spcPts val="0"/>
              </a:spcBef>
              <a:defRPr/>
            </a:lvl8pPr>
            <a:lvl9pPr lvl="8">
              <a:lnSpc>
                <a:spcPct val="11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1490900"/>
            <a:ext cx="412800" cy="3440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368224"/>
            <a:ext cx="8229600" cy="76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584275" y="608747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499" cy="37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49" name="Shape 49"/>
          <p:cNvSpPr/>
          <p:nvPr/>
        </p:nvSpPr>
        <p:spPr>
          <a:xfrm>
            <a:off x="2584275" y="602225"/>
            <a:ext cx="3996000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AF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Montserrat"/>
              <a:buNone/>
              <a:defRPr sz="36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199" cy="375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FFFF"/>
              </a:buClr>
              <a:buSzPct val="100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Open Sans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Open Sans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443450" y="3874950"/>
            <a:ext cx="6154500" cy="1583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d-ID" dirty="0"/>
              <a:t>How to Survive KP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Telfon klien dan psikolog</a:t>
            </a:r>
          </a:p>
        </p:txBody>
      </p:sp>
      <p:pic>
        <p:nvPicPr>
          <p:cNvPr id="133" name="Shape 133" descr="IMG_20160825_1141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9764" y="1106075"/>
            <a:ext cx="3484373" cy="464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Salah penjadwalan</a:t>
            </a:r>
          </a:p>
        </p:txBody>
      </p:sp>
      <p:pic>
        <p:nvPicPr>
          <p:cNvPr id="139" name="Shape 139" descr="IMG_20160825_11404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8125" y="1161125"/>
            <a:ext cx="6047651" cy="453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Workshop Generasi Z</a:t>
            </a:r>
          </a:p>
        </p:txBody>
      </p:sp>
      <p:pic>
        <p:nvPicPr>
          <p:cNvPr id="145" name="Shape 145" descr="IMG_20160806_0942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700" y="750357"/>
            <a:ext cx="3922375" cy="2566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IMG_20160806_09424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2822" y="750347"/>
            <a:ext cx="3922375" cy="256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IMG_20160806_10471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500" y="3316450"/>
            <a:ext cx="2486726" cy="331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Launching Buku dari BPS</a:t>
            </a:r>
          </a:p>
        </p:txBody>
      </p:sp>
      <p:pic>
        <p:nvPicPr>
          <p:cNvPr id="153" name="Shape 153" descr="IMG_20160720_10303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087" y="1003562"/>
            <a:ext cx="6467824" cy="485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Acara Puskapa</a:t>
            </a:r>
          </a:p>
        </p:txBody>
      </p:sp>
      <p:pic>
        <p:nvPicPr>
          <p:cNvPr id="159" name="Shape 159" descr="IMG_20160825_14205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662" y="1223037"/>
            <a:ext cx="5882572" cy="441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Makan</a:t>
            </a:r>
          </a:p>
        </p:txBody>
      </p:sp>
      <p:pic>
        <p:nvPicPr>
          <p:cNvPr id="165" name="Shape 165" descr="IMG_20160607_1752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050" y="1521300"/>
            <a:ext cx="4036751" cy="3027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IMG_20160624_17323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650" y="1060887"/>
            <a:ext cx="3552176" cy="47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Kekunci</a:t>
            </a:r>
          </a:p>
        </p:txBody>
      </p:sp>
      <p:pic>
        <p:nvPicPr>
          <p:cNvPr id="172" name="Shape 172" descr="IMG_20160620_09123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887" y="506475"/>
            <a:ext cx="7158123" cy="53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Hal-hal lain</a:t>
            </a:r>
          </a:p>
        </p:txBody>
      </p:sp>
      <p:pic>
        <p:nvPicPr>
          <p:cNvPr id="178" name="Shape 178" descr="IMG_20160616_16322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0" y="1421873"/>
            <a:ext cx="3010698" cy="4014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 descr="IMG_20160715_12030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6600" y="1421862"/>
            <a:ext cx="3010698" cy="4014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 descr="IMG_20160806_11432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77300" y="1421862"/>
            <a:ext cx="3010698" cy="4014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Is it worth it?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 b="1"/>
              <a:t>HELL YES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 idx="4294967295"/>
          </p:nvPr>
        </p:nvSpPr>
        <p:spPr>
          <a:xfrm>
            <a:off x="1981200" y="670200"/>
            <a:ext cx="6047100" cy="171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Hello!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4294967295"/>
          </p:nvPr>
        </p:nvSpPr>
        <p:spPr>
          <a:xfrm>
            <a:off x="2026375" y="2186550"/>
            <a:ext cx="60018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>
                <a:solidFill>
                  <a:srgbClr val="FFC800"/>
                </a:solidFill>
                <a:latin typeface="Montserrat"/>
                <a:ea typeface="Montserrat"/>
                <a:cs typeface="Montserrat"/>
                <a:sym typeface="Montserrat"/>
              </a:rPr>
              <a:t>I am Dimas Wahyu Bagasworo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4294967295"/>
          </p:nvPr>
        </p:nvSpPr>
        <p:spPr>
          <a:xfrm>
            <a:off x="2026500" y="3417525"/>
            <a:ext cx="6001800" cy="315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I am here because I want to share my time I spent </a:t>
            </a:r>
            <a:r>
              <a:rPr lang="id-ID" dirty="0"/>
              <a:t>interning.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You can find me at: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@roflpaladin on Twitter or IG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50" y="1114975"/>
            <a:ext cx="1726907" cy="23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9900"/>
              </a:buClr>
            </a:pPr>
            <a:r>
              <a:rPr lang="en" dirty="0">
                <a:solidFill>
                  <a:srgbClr val="FF9900"/>
                </a:solidFill>
              </a:rPr>
              <a:t>No pay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All the expectations are fulfilled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Framework of the law concerning abusive relationships and sexual abuse</a:t>
            </a:r>
            <a:endParaRPr lang="id-ID" dirty="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id-ID" dirty="0"/>
              <a:t>A mental picture of a psychologist day job</a:t>
            </a:r>
            <a:endParaRPr lang="en" dirty="0">
              <a:solidFill>
                <a:srgbClr val="FFFFFF"/>
              </a:solidFill>
            </a:endParaRP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Networking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Friendship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</a:pPr>
            <a:r>
              <a:rPr lang="en" dirty="0">
                <a:solidFill>
                  <a:srgbClr val="FFFFFF"/>
                </a:solidFill>
              </a:rPr>
              <a:t>Fun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did I get?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That’s it?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Rules of thumb on composing laporan KP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61900" y="2248933"/>
            <a:ext cx="8020199" cy="3753599"/>
          </a:xfrm>
        </p:spPr>
        <p:txBody>
          <a:bodyPr/>
          <a:lstStyle/>
          <a:p>
            <a:r>
              <a:rPr lang="id-ID" dirty="0"/>
              <a:t>Do it on your spare time</a:t>
            </a:r>
          </a:p>
          <a:p>
            <a:r>
              <a:rPr lang="id-ID" dirty="0"/>
              <a:t>Keep track of your work</a:t>
            </a:r>
          </a:p>
          <a:p>
            <a:r>
              <a:rPr lang="id-ID" dirty="0"/>
              <a:t>Sharpen your MS Word skills</a:t>
            </a:r>
          </a:p>
          <a:p>
            <a:r>
              <a:rPr lang="id-ID" dirty="0"/>
              <a:t>Don’t cram it on the last hour</a:t>
            </a:r>
          </a:p>
          <a:p>
            <a:r>
              <a:rPr lang="id-ID" dirty="0"/>
              <a:t>Communicate with your advisor regularly</a:t>
            </a:r>
          </a:p>
          <a:p>
            <a:r>
              <a:rPr lang="id-ID" dirty="0"/>
              <a:t>Revise at least one time every week</a:t>
            </a:r>
          </a:p>
          <a:p>
            <a:r>
              <a:rPr lang="id-ID" dirty="0"/>
              <a:t>BE SMART WHEN SPENDING MONEY ON PRINT SHOPS</a:t>
            </a:r>
          </a:p>
          <a:p>
            <a:r>
              <a:rPr lang="id-ID" dirty="0"/>
              <a:t>ALWAYS MAKE A BACKUP (Physical and Cloud)</a:t>
            </a:r>
          </a:p>
        </p:txBody>
      </p:sp>
    </p:spTree>
    <p:extLst>
      <p:ext uri="{BB962C8B-B14F-4D97-AF65-F5344CB8AC3E}">
        <p14:creationId xmlns:p14="http://schemas.microsoft.com/office/powerpoint/2010/main" val="4029277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Rules of thumb on sidang KP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Simulate 1 – 2 month before</a:t>
            </a:r>
          </a:p>
          <a:p>
            <a:r>
              <a:rPr lang="id-ID" dirty="0"/>
              <a:t>Practice on funneling your main idea</a:t>
            </a:r>
          </a:p>
          <a:p>
            <a:r>
              <a:rPr lang="id-ID" dirty="0"/>
              <a:t>Focus on the big picture</a:t>
            </a:r>
          </a:p>
          <a:p>
            <a:r>
              <a:rPr lang="id-ID" dirty="0"/>
              <a:t>Dress properly or professionally</a:t>
            </a:r>
          </a:p>
          <a:p>
            <a:r>
              <a:rPr lang="id-ID" dirty="0"/>
              <a:t>Pray to God</a:t>
            </a:r>
          </a:p>
        </p:txBody>
      </p:sp>
    </p:spTree>
    <p:extLst>
      <p:ext uri="{BB962C8B-B14F-4D97-AF65-F5344CB8AC3E}">
        <p14:creationId xmlns:p14="http://schemas.microsoft.com/office/powerpoint/2010/main" val="1242373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Rules of thumb laporan KP revision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 Schedule your work</a:t>
            </a:r>
          </a:p>
          <a:p>
            <a:r>
              <a:rPr lang="id-ID" dirty="0"/>
              <a:t> Schedule revision sessions with your examiner with proper etiquette</a:t>
            </a:r>
          </a:p>
          <a:p>
            <a:r>
              <a:rPr lang="id-ID" dirty="0"/>
              <a:t> ALWAYS KEEP A BACKUP</a:t>
            </a:r>
          </a:p>
          <a:p>
            <a:r>
              <a:rPr lang="id-ID" dirty="0"/>
              <a:t> Be wise when printing</a:t>
            </a:r>
          </a:p>
          <a:p>
            <a:r>
              <a:rPr lang="id-ID" dirty="0"/>
              <a:t> Don’t cram it on the last hours</a:t>
            </a:r>
          </a:p>
        </p:txBody>
      </p:sp>
    </p:spTree>
    <p:extLst>
      <p:ext uri="{BB962C8B-B14F-4D97-AF65-F5344CB8AC3E}">
        <p14:creationId xmlns:p14="http://schemas.microsoft.com/office/powerpoint/2010/main" val="3892999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ctrTitle" idx="4294967295"/>
          </p:nvPr>
        </p:nvSpPr>
        <p:spPr>
          <a:xfrm>
            <a:off x="457200" y="8157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9600"/>
              <a:t>THANKS!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subTitle" idx="4294967295"/>
          </p:nvPr>
        </p:nvSpPr>
        <p:spPr>
          <a:xfrm>
            <a:off x="457200" y="2186550"/>
            <a:ext cx="65937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1D98C7"/>
                </a:solidFill>
                <a:latin typeface="Montserrat"/>
                <a:ea typeface="Montserrat"/>
                <a:cs typeface="Montserrat"/>
                <a:sym typeface="Montserrat"/>
              </a:rPr>
              <a:t>Any questions?</a:t>
            </a:r>
          </a:p>
        </p:txBody>
      </p:sp>
      <p:sp>
        <p:nvSpPr>
          <p:cNvPr id="255" name="Shape 255"/>
          <p:cNvSpPr txBox="1">
            <a:spLocks noGrp="1"/>
          </p:cNvSpPr>
          <p:nvPr>
            <p:ph type="body" idx="4294967295"/>
          </p:nvPr>
        </p:nvSpPr>
        <p:spPr>
          <a:xfrm>
            <a:off x="457199" y="3826275"/>
            <a:ext cx="6140649" cy="243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You can find me at: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@roflpaladin</a:t>
            </a:r>
          </a:p>
          <a:p>
            <a:pPr lvl="0" rtl="0">
              <a:spcBef>
                <a:spcPts val="0"/>
              </a:spcBef>
              <a:buNone/>
            </a:pPr>
            <a:r>
              <a:rPr lang="id-ID" dirty="0"/>
              <a:t>d</a:t>
            </a:r>
            <a:r>
              <a:rPr lang="en" dirty="0"/>
              <a:t>imas</a:t>
            </a:r>
            <a:r>
              <a:rPr lang="id-ID" dirty="0"/>
              <a:t>.</a:t>
            </a:r>
            <a:r>
              <a:rPr lang="en" dirty="0"/>
              <a:t>wahyu@</a:t>
            </a:r>
            <a:r>
              <a:rPr lang="id-ID" dirty="0"/>
              <a:t>student.upj.ac.id</a:t>
            </a:r>
            <a:endParaRPr lang="en" dirty="0"/>
          </a:p>
        </p:txBody>
      </p:sp>
      <p:sp>
        <p:nvSpPr>
          <p:cNvPr id="256" name="Shape 256"/>
          <p:cNvSpPr/>
          <p:nvPr/>
        </p:nvSpPr>
        <p:spPr>
          <a:xfrm>
            <a:off x="581050" y="3363375"/>
            <a:ext cx="6016799" cy="168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Rules of thumb on creating a CV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26025"/>
            <a:ext cx="8020199" cy="3753599"/>
          </a:xfrm>
        </p:spPr>
        <p:txBody>
          <a:bodyPr/>
          <a:lstStyle/>
          <a:p>
            <a:r>
              <a:rPr lang="id-ID" dirty="0"/>
              <a:t>Keep it ONE PAGE, two page max.</a:t>
            </a:r>
          </a:p>
          <a:p>
            <a:r>
              <a:rPr lang="id-ID" dirty="0"/>
              <a:t>Professional picture or no picture. Don’t use selfies or etc</a:t>
            </a:r>
          </a:p>
          <a:p>
            <a:r>
              <a:rPr lang="id-ID" dirty="0"/>
              <a:t>Never ever EVER use a plain bulleting format. Browse the web for an attractive but professional template.</a:t>
            </a:r>
          </a:p>
          <a:p>
            <a:r>
              <a:rPr lang="id-ID" dirty="0"/>
              <a:t>Be REALISTIC about your skills.</a:t>
            </a:r>
          </a:p>
          <a:p>
            <a:r>
              <a:rPr lang="id-ID" dirty="0"/>
              <a:t>Be HONEST about your past experience.</a:t>
            </a:r>
          </a:p>
          <a:p>
            <a:r>
              <a:rPr lang="id-ID" dirty="0"/>
              <a:t>Anything achieve before high school means NOTHING</a:t>
            </a:r>
          </a:p>
        </p:txBody>
      </p:sp>
    </p:spTree>
    <p:extLst>
      <p:ext uri="{BB962C8B-B14F-4D97-AF65-F5344CB8AC3E}">
        <p14:creationId xmlns:p14="http://schemas.microsoft.com/office/powerpoint/2010/main" val="102523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Rules of thumb on interviewing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900" y="2248933"/>
            <a:ext cx="8020199" cy="4272637"/>
          </a:xfrm>
        </p:spPr>
        <p:txBody>
          <a:bodyPr/>
          <a:lstStyle/>
          <a:p>
            <a:r>
              <a:rPr lang="id-ID" dirty="0"/>
              <a:t>Show up 15 minutes before scheduled appointment</a:t>
            </a:r>
          </a:p>
          <a:p>
            <a:r>
              <a:rPr lang="id-ID" dirty="0"/>
              <a:t>Dress professionally while being attractive</a:t>
            </a:r>
          </a:p>
          <a:p>
            <a:r>
              <a:rPr lang="id-ID" dirty="0"/>
              <a:t>Chew peppermint gum</a:t>
            </a:r>
          </a:p>
          <a:p>
            <a:r>
              <a:rPr lang="id-ID" dirty="0"/>
              <a:t>PERFUME AND DEODORANT</a:t>
            </a:r>
          </a:p>
          <a:p>
            <a:r>
              <a:rPr lang="id-ID" dirty="0"/>
              <a:t>Profesionally styled hair</a:t>
            </a:r>
          </a:p>
          <a:p>
            <a:r>
              <a:rPr lang="id-ID" dirty="0"/>
              <a:t>Keep eye contact with the interviewer, be HONEST when answering</a:t>
            </a:r>
          </a:p>
          <a:p>
            <a:r>
              <a:rPr lang="id-ID" dirty="0"/>
              <a:t>Ask questions (take notes on what to ask)</a:t>
            </a:r>
          </a:p>
        </p:txBody>
      </p:sp>
    </p:spTree>
    <p:extLst>
      <p:ext uri="{BB962C8B-B14F-4D97-AF65-F5344CB8AC3E}">
        <p14:creationId xmlns:p14="http://schemas.microsoft.com/office/powerpoint/2010/main" val="258604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did I get here?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97575" y="2461850"/>
            <a:ext cx="2691000" cy="37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/>
              <a:t>1st</a:t>
            </a:r>
          </a:p>
          <a:p>
            <a:pPr lvl="0" algn="ctr" rtl="0">
              <a:spcBef>
                <a:spcPts val="0"/>
              </a:spcBef>
              <a:buNone/>
            </a:pPr>
            <a:endParaRPr b="1" dirty="0"/>
          </a:p>
          <a:p>
            <a:pPr lvl="0">
              <a:spcBef>
                <a:spcPts val="0"/>
              </a:spcBef>
              <a:buNone/>
            </a:pPr>
            <a:r>
              <a:rPr lang="en" b="1" dirty="0"/>
              <a:t>I wanted to work in a leisez-faire environment with an autonomous working environment</a:t>
            </a:r>
            <a:r>
              <a:rPr lang="id-ID" b="1" dirty="0"/>
              <a:t> or a psychological clinic.</a:t>
            </a:r>
            <a:endParaRPr lang="en" b="1" dirty="0"/>
          </a:p>
        </p:txBody>
      </p:sp>
      <p:sp>
        <p:nvSpPr>
          <p:cNvPr id="92" name="Shape 92"/>
          <p:cNvSpPr txBox="1">
            <a:spLocks noGrp="1"/>
          </p:cNvSpPr>
          <p:nvPr>
            <p:ph type="body" idx="2"/>
          </p:nvPr>
        </p:nvSpPr>
        <p:spPr>
          <a:xfrm>
            <a:off x="3226491" y="2461850"/>
            <a:ext cx="2691000" cy="37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2nd</a:t>
            </a:r>
          </a:p>
          <a:p>
            <a:pPr lvl="0" algn="ctr" rtl="0">
              <a:spcBef>
                <a:spcPts val="0"/>
              </a:spcBef>
              <a:buNone/>
            </a:pPr>
            <a:endParaRPr b="1"/>
          </a:p>
          <a:p>
            <a:pPr lvl="0" rtl="0">
              <a:spcBef>
                <a:spcPts val="0"/>
              </a:spcBef>
              <a:buNone/>
            </a:pPr>
            <a:r>
              <a:rPr lang="en" b="1"/>
              <a:t>Initially, I applied to many companies: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Tokopedia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Google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PwC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Bain &amp; Company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Ernst&amp;Young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Experd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Traveloka</a:t>
            </a:r>
          </a:p>
          <a:p>
            <a:pPr marL="457200" lvl="0" indent="-228600">
              <a:spcBef>
                <a:spcPts val="0"/>
              </a:spcBef>
            </a:pPr>
            <a:r>
              <a:rPr lang="en" b="1"/>
              <a:t>Etc (20+ more)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3"/>
          </p:nvPr>
        </p:nvSpPr>
        <p:spPr>
          <a:xfrm>
            <a:off x="6055407" y="2461850"/>
            <a:ext cx="2691000" cy="378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/>
              <a:t>3rd</a:t>
            </a:r>
          </a:p>
          <a:p>
            <a:pPr lvl="0" algn="ctr" rtl="0">
              <a:spcBef>
                <a:spcPts val="0"/>
              </a:spcBef>
              <a:buNone/>
            </a:pPr>
            <a:endParaRPr b="1"/>
          </a:p>
          <a:p>
            <a:pPr lvl="0">
              <a:spcBef>
                <a:spcPts val="0"/>
              </a:spcBef>
              <a:buNone/>
            </a:pPr>
            <a:r>
              <a:rPr lang="en" b="1"/>
              <a:t>Of course I failed to get into those companies (to be fair, Bain &amp; Company did want me).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561950" y="2507725"/>
            <a:ext cx="8020200" cy="375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9900"/>
              </a:buClr>
            </a:pPr>
            <a:r>
              <a:rPr lang="en">
                <a:solidFill>
                  <a:srgbClr val="FF9900"/>
                </a:solidFill>
              </a:rPr>
              <a:t>No pay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Leisez-faire envinronment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Work what you wanna work on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No hierarchy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Surrounded by brilliant minds in psychology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Intellectual conversations</a:t>
            </a:r>
          </a:p>
          <a:p>
            <a:pPr marL="457200" lvl="0" indent="-228600">
              <a:spcBef>
                <a:spcPts val="0"/>
              </a:spcBef>
              <a:buClr>
                <a:srgbClr val="FFFFFF"/>
              </a:buClr>
            </a:pPr>
            <a:r>
              <a:rPr lang="en">
                <a:solidFill>
                  <a:srgbClr val="FFFFFF"/>
                </a:solidFill>
              </a:rPr>
              <a:t>Cool discussions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596826"/>
            <a:ext cx="8229600" cy="1429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Expectations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1513800" y="2882400"/>
            <a:ext cx="6116400" cy="109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What kind of work you do there?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Pendataan klien (dan panik)</a:t>
            </a:r>
          </a:p>
        </p:txBody>
      </p:sp>
      <p:pic>
        <p:nvPicPr>
          <p:cNvPr id="121" name="Shape 121" descr="IMG_20160825_1140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914" y="1212727"/>
            <a:ext cx="5910077" cy="443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88700" y="5875075"/>
            <a:ext cx="7966500" cy="37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Pendaftaran jadwal konseling (dan panik)</a:t>
            </a:r>
          </a:p>
        </p:txBody>
      </p:sp>
      <p:pic>
        <p:nvPicPr>
          <p:cNvPr id="127" name="Shape 127" descr="IMG_20160825_13015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0525" y="802850"/>
            <a:ext cx="6762951" cy="50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481</Words>
  <Application>Microsoft Office PowerPoint</Application>
  <PresentationFormat>On-screen Show (4:3)</PresentationFormat>
  <Paragraphs>96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Times New Roman</vt:lpstr>
      <vt:lpstr>Arial</vt:lpstr>
      <vt:lpstr>Montserrat</vt:lpstr>
      <vt:lpstr>Open Sans</vt:lpstr>
      <vt:lpstr>Mercutio template</vt:lpstr>
      <vt:lpstr>How to Survive KP</vt:lpstr>
      <vt:lpstr>Hello!</vt:lpstr>
      <vt:lpstr>Rules of thumb on creating a CV</vt:lpstr>
      <vt:lpstr>Rules of thumb on interviewing</vt:lpstr>
      <vt:lpstr>How did I get here?</vt:lpstr>
      <vt:lpstr>Expectations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did I get?</vt:lpstr>
      <vt:lpstr>PowerPoint Presentation</vt:lpstr>
      <vt:lpstr>Rules of thumb on composing laporan KP</vt:lpstr>
      <vt:lpstr>Rules of thumb on sidang KP</vt:lpstr>
      <vt:lpstr>Rules of thumb laporan KP revision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Survive KP</dc:title>
  <cp:lastModifiedBy>roflpaladin</cp:lastModifiedBy>
  <cp:revision>3</cp:revision>
  <dcterms:modified xsi:type="dcterms:W3CDTF">2016-11-23T17:25:41Z</dcterms:modified>
</cp:coreProperties>
</file>