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617" r:id="rId2"/>
    <p:sldId id="712" r:id="rId3"/>
    <p:sldId id="740" r:id="rId4"/>
    <p:sldId id="741" r:id="rId5"/>
    <p:sldId id="742" r:id="rId6"/>
    <p:sldId id="743" r:id="rId7"/>
    <p:sldId id="744" r:id="rId8"/>
    <p:sldId id="745" r:id="rId9"/>
    <p:sldId id="746" r:id="rId10"/>
    <p:sldId id="747" r:id="rId11"/>
    <p:sldId id="748" r:id="rId12"/>
    <p:sldId id="739" r:id="rId13"/>
  </p:sldIdLst>
  <p:sldSz cx="9144000" cy="6858000" type="screen4x3"/>
  <p:notesSz cx="7099300" cy="10236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81C3B"/>
    <a:srgbClr val="D70725"/>
    <a:srgbClr val="FF99CC"/>
    <a:srgbClr val="FF33CC"/>
    <a:srgbClr val="9AECEE"/>
    <a:srgbClr val="59BF87"/>
    <a:srgbClr val="FF8BE1"/>
    <a:srgbClr val="00FFFF"/>
    <a:srgbClr val="ABD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699" autoAdjust="0"/>
  </p:normalViewPr>
  <p:slideViewPr>
    <p:cSldViewPr>
      <p:cViewPr varScale="1">
        <p:scale>
          <a:sx n="72" d="100"/>
          <a:sy n="72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BB1B6-9C92-483A-BBCD-E607DF6C0308}" type="datetimeFigureOut">
              <a:rPr lang="fr-FR" smtClean="0"/>
              <a:pPr/>
              <a:t>05/02/2016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765AE-2946-4EB4-B390-C75568A9C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0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81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81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3BB09B4C-4959-4862-BE39-8D72BF00AB12}" type="datetimeFigureOut">
              <a:rPr lang="fr-FR" smtClean="0"/>
              <a:pPr/>
              <a:t>05/02/2016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2195"/>
            <a:ext cx="5679440" cy="4606290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2613"/>
            <a:ext cx="3076363" cy="51181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2613"/>
            <a:ext cx="3076363" cy="51181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2824333C-2C5A-4BEA-9CF8-CFE557C45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51413" y="1165225"/>
            <a:ext cx="3429000" cy="1814513"/>
          </a:xfrm>
        </p:spPr>
        <p:txBody>
          <a:bodyPr anchor="b"/>
          <a:lstStyle>
            <a:lvl1pPr>
              <a:defRPr sz="12000">
                <a:solidFill>
                  <a:schemeClr val="bg2"/>
                </a:solidFill>
              </a:defRPr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51413" y="3946525"/>
            <a:ext cx="3429000" cy="2439988"/>
          </a:xfrm>
        </p:spPr>
        <p:txBody>
          <a:bodyPr/>
          <a:lstStyle>
            <a:lvl1pPr>
              <a:lnSpc>
                <a:spcPct val="90000"/>
              </a:lnSpc>
              <a:spcAft>
                <a:spcPct val="0"/>
              </a:spcAft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81000" y="381000"/>
            <a:ext cx="8382000" cy="609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725488"/>
            <a:ext cx="7618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 style du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62000" y="1157288"/>
            <a:ext cx="7618413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  <p:pic>
        <p:nvPicPr>
          <p:cNvPr id="1026" name="Picture 2" descr="http://p2m.upj.ac.id/images/logo/logo1_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18848"/>
            <a:ext cx="1383432" cy="6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60000"/>
        </a:spcAft>
        <a:buChar char="•"/>
        <a:tabLst>
          <a:tab pos="381000" algn="l"/>
          <a:tab pos="571500" algn="l"/>
        </a:tabLst>
        <a:defRPr sz="2400" b="1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381000" algn="l"/>
          <a:tab pos="571500" algn="l"/>
        </a:tabLst>
        <a:defRPr sz="1600">
          <a:solidFill>
            <a:schemeClr val="tx1">
              <a:lumMod val="50000"/>
              <a:lumOff val="50000"/>
            </a:schemeClr>
          </a:solidFill>
          <a:latin typeface="+mn-lt"/>
        </a:defRPr>
      </a:lvl2pPr>
      <a:lvl3pPr marL="193675" indent="-1905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tabLst>
          <a:tab pos="381000" algn="l"/>
          <a:tab pos="571500" algn="l"/>
        </a:tabLst>
        <a:defRPr sz="16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marL="385763" indent="-190500" algn="l" rtl="0" eaLnBrk="0" fontAlgn="base" hangingPunct="0">
        <a:spcBef>
          <a:spcPct val="20000"/>
        </a:spcBef>
        <a:spcAft>
          <a:spcPct val="50000"/>
        </a:spcAft>
        <a:buClr>
          <a:schemeClr val="accent1"/>
        </a:buClr>
        <a:buFont typeface="Wingdings" pitchFamily="2" charset="2"/>
        <a:buChar char="l"/>
        <a:tabLst>
          <a:tab pos="381000" algn="l"/>
          <a:tab pos="571500" algn="l"/>
        </a:tabLst>
        <a:defRPr sz="1400">
          <a:solidFill>
            <a:schemeClr val="tx1">
              <a:lumMod val="50000"/>
              <a:lumOff val="50000"/>
            </a:schemeClr>
          </a:solidFill>
          <a:latin typeface="+mn-lt"/>
        </a:defRPr>
      </a:lvl4pPr>
      <a:lvl5pPr marL="387350" indent="144145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81000" algn="l"/>
          <a:tab pos="571500" algn="l"/>
        </a:tabLst>
        <a:defRPr sz="1400">
          <a:solidFill>
            <a:schemeClr val="tx1">
              <a:lumMod val="50000"/>
              <a:lumOff val="50000"/>
            </a:schemeClr>
          </a:solidFill>
          <a:latin typeface="+mn-lt"/>
        </a:defRPr>
      </a:lvl5pPr>
      <a:lvl6pPr marL="844550" algn="l" rtl="0" fontAlgn="base">
        <a:spcBef>
          <a:spcPct val="20000"/>
        </a:spcBef>
        <a:spcAft>
          <a:spcPct val="0"/>
        </a:spcAft>
        <a:tabLst>
          <a:tab pos="381000" algn="l"/>
          <a:tab pos="571500" algn="l"/>
        </a:tabLst>
        <a:defRPr sz="1400">
          <a:solidFill>
            <a:schemeClr val="tx1"/>
          </a:solidFill>
          <a:latin typeface="+mn-lt"/>
        </a:defRPr>
      </a:lvl6pPr>
      <a:lvl7pPr marL="1301750" algn="l" rtl="0" fontAlgn="base">
        <a:spcBef>
          <a:spcPct val="20000"/>
        </a:spcBef>
        <a:spcAft>
          <a:spcPct val="0"/>
        </a:spcAft>
        <a:tabLst>
          <a:tab pos="381000" algn="l"/>
          <a:tab pos="571500" algn="l"/>
        </a:tabLst>
        <a:defRPr sz="1400">
          <a:solidFill>
            <a:schemeClr val="tx1"/>
          </a:solidFill>
          <a:latin typeface="+mn-lt"/>
        </a:defRPr>
      </a:lvl7pPr>
      <a:lvl8pPr marL="1758950" algn="l" rtl="0" fontAlgn="base">
        <a:spcBef>
          <a:spcPct val="20000"/>
        </a:spcBef>
        <a:spcAft>
          <a:spcPct val="0"/>
        </a:spcAft>
        <a:tabLst>
          <a:tab pos="381000" algn="l"/>
          <a:tab pos="571500" algn="l"/>
        </a:tabLst>
        <a:defRPr sz="1400">
          <a:solidFill>
            <a:schemeClr val="tx1"/>
          </a:solidFill>
          <a:latin typeface="+mn-lt"/>
        </a:defRPr>
      </a:lvl8pPr>
      <a:lvl9pPr marL="2216150" algn="l" rtl="0" fontAlgn="base">
        <a:spcBef>
          <a:spcPct val="20000"/>
        </a:spcBef>
        <a:spcAft>
          <a:spcPct val="0"/>
        </a:spcAft>
        <a:tabLst>
          <a:tab pos="381000" algn="l"/>
          <a:tab pos="571500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251520" y="0"/>
            <a:ext cx="88924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1899570" y="3584272"/>
            <a:ext cx="1415772" cy="392908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id-ID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KELOMPOK </a:t>
            </a:r>
            <a:r>
              <a:rPr lang="en-U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2</a:t>
            </a:r>
            <a:r>
              <a:rPr lang="id-ID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/>
            </a:r>
            <a:br>
              <a:rPr lang="id-ID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Wahyu Gabriel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Thamrin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wahyu.gabrielthamrin@student.upj.ac.id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Fandy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Nofaldiansyah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fandi.nofaldiansyah@student.upj.ac.id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gray">
          <a:xfrm>
            <a:off x="642910" y="3212976"/>
            <a:ext cx="7429552" cy="11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Pembahasan</a:t>
            </a:r>
            <a:r>
              <a:rPr lang="en-US" sz="4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8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Manajemen</a:t>
            </a:r>
            <a:r>
              <a:rPr lang="en-US" sz="4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SDM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Bab 3: </a:t>
            </a:r>
            <a:r>
              <a:rPr lang="en-US" sz="48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Strategi</a:t>
            </a:r>
            <a:r>
              <a:rPr lang="en-US" sz="4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8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dan</a:t>
            </a:r>
            <a:r>
              <a:rPr lang="en-US" sz="4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8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Analisis</a:t>
            </a:r>
            <a:endParaRPr lang="en-GB" sz="48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0" y="6477000"/>
            <a:ext cx="9144000" cy="53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https://wahyugthamrin.files.wordpress.com/2014/12/logo_bul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err="1" smtClean="0">
                <a:solidFill>
                  <a:srgbClr val="5F5F5F"/>
                </a:solidFill>
              </a:rPr>
              <a:t>Kepentingan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metrik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>
                <a:solidFill>
                  <a:srgbClr val="5F5F5F"/>
                </a:solidFill>
              </a:rPr>
              <a:t>manajemen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smtClean="0">
                <a:solidFill>
                  <a:srgbClr val="5F5F5F"/>
                </a:solidFill>
              </a:rPr>
              <a:t>SDM</a:t>
            </a:r>
            <a:endParaRPr lang="en-US" kern="1200" dirty="0">
              <a:solidFill>
                <a:srgbClr val="5F5F5F"/>
              </a:solidFill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 err="1" smtClean="0">
                <a:solidFill>
                  <a:srgbClr val="5F5F5F"/>
                </a:solidFill>
              </a:rPr>
              <a:t>Kepentingan</a:t>
            </a:r>
            <a:r>
              <a:rPr lang="en-US" sz="1600" kern="1200" dirty="0" smtClean="0">
                <a:solidFill>
                  <a:srgbClr val="5F5F5F"/>
                </a:solidFill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</a:rPr>
              <a:t>Metrik</a:t>
            </a:r>
            <a:r>
              <a:rPr lang="en-US" sz="1600" kern="1200" dirty="0" smtClean="0">
                <a:solidFill>
                  <a:srgbClr val="5F5F5F"/>
                </a:solidFill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</a:rPr>
              <a:t>Manajemen</a:t>
            </a:r>
            <a:r>
              <a:rPr lang="en-US" sz="1600" kern="1200" dirty="0" smtClean="0">
                <a:solidFill>
                  <a:srgbClr val="5F5F5F"/>
                </a:solidFill>
              </a:rPr>
              <a:t> </a:t>
            </a:r>
            <a:r>
              <a:rPr lang="en-US" sz="1600" kern="1200" dirty="0" smtClean="0">
                <a:solidFill>
                  <a:srgbClr val="5F5F5F"/>
                </a:solidFill>
              </a:rPr>
              <a:t>SDM: </a:t>
            </a:r>
            <a:r>
              <a:rPr lang="en-US" sz="1600" b="0" i="1" kern="1200" dirty="0">
                <a:solidFill>
                  <a:srgbClr val="5F5F5F"/>
                </a:solidFill>
              </a:rPr>
              <a:t>B</a:t>
            </a:r>
            <a:r>
              <a:rPr lang="en-US" sz="1600" b="0" i="1" kern="1200" dirty="0" smtClean="0">
                <a:solidFill>
                  <a:srgbClr val="5F5F5F"/>
                </a:solidFill>
              </a:rPr>
              <a:t>enchmarking</a:t>
            </a:r>
            <a:r>
              <a:rPr lang="en-US" sz="1600" b="0" kern="1200" dirty="0" smtClean="0">
                <a:solidFill>
                  <a:srgbClr val="5F5F5F"/>
                </a:solidFill>
              </a:rPr>
              <a:t>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yaitu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membandingkan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metrik</a:t>
            </a:r>
            <a:r>
              <a:rPr lang="en-US" sz="1600" b="0" kern="1200" dirty="0" smtClean="0">
                <a:solidFill>
                  <a:srgbClr val="5F5F5F"/>
                </a:solidFill>
              </a:rPr>
              <a:t> SDM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perusahaan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dengan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metrik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SDM lain,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untuk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menunjukan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kinerja</a:t>
            </a:r>
            <a:r>
              <a:rPr lang="en-US" sz="1600" b="0" kern="1200" dirty="0" smtClean="0">
                <a:solidFill>
                  <a:srgbClr val="5F5F5F"/>
                </a:solidFill>
              </a:rPr>
              <a:t> SDM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perusahaan</a:t>
            </a:r>
            <a:r>
              <a:rPr lang="en-US" sz="1600" b="0" kern="1200" dirty="0" smtClean="0">
                <a:solidFill>
                  <a:srgbClr val="5F5F5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 err="1" smtClean="0">
                <a:solidFill>
                  <a:srgbClr val="5F5F5F"/>
                </a:solidFill>
              </a:rPr>
              <a:t>Metrik</a:t>
            </a:r>
            <a:r>
              <a:rPr lang="en-US" sz="1600" kern="1200" dirty="0" smtClean="0">
                <a:solidFill>
                  <a:srgbClr val="5F5F5F"/>
                </a:solidFill>
              </a:rPr>
              <a:t> </a:t>
            </a:r>
            <a:r>
              <a:rPr lang="en-US" sz="1600" i="1" kern="1200" dirty="0" smtClean="0">
                <a:solidFill>
                  <a:srgbClr val="5F5F5F"/>
                </a:solidFill>
              </a:rPr>
              <a:t>strategy-based</a:t>
            </a:r>
            <a:r>
              <a:rPr lang="en-US" sz="1600" b="0" kern="1200" dirty="0" smtClean="0">
                <a:solidFill>
                  <a:srgbClr val="5F5F5F"/>
                </a:solidFill>
              </a:rPr>
              <a:t>: </a:t>
            </a:r>
            <a:r>
              <a:rPr lang="en-US" sz="1600" b="0" kern="1200" dirty="0" err="1">
                <a:solidFill>
                  <a:srgbClr val="5F5F5F"/>
                </a:solidFill>
              </a:rPr>
              <a:t>M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etrik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p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engukuran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aktivitas</a:t>
            </a:r>
            <a:r>
              <a:rPr lang="en-US" sz="1600" b="0" kern="1200" dirty="0" smtClean="0">
                <a:solidFill>
                  <a:srgbClr val="5F5F5F"/>
                </a:solidFill>
              </a:rPr>
              <a:t> 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berkontribusi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dalam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tujuan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perusahaan</a:t>
            </a:r>
            <a:r>
              <a:rPr lang="en-US" sz="1600" b="0" kern="1200" dirty="0" smtClean="0">
                <a:solidFill>
                  <a:srgbClr val="5F5F5F"/>
                </a:solidFill>
              </a:rPr>
              <a:t>,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b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erguna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untuk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mengetahui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keefektifan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strategi</a:t>
            </a:r>
            <a:r>
              <a:rPr lang="en-US" sz="1600" b="0" kern="1200" dirty="0" smtClean="0">
                <a:solidFill>
                  <a:srgbClr val="5F5F5F"/>
                </a:solidFill>
              </a:rPr>
              <a:t> 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digunakan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.</a:t>
            </a:r>
            <a:endParaRPr lang="en-US" sz="1600" b="0" kern="1200" dirty="0" smtClean="0">
              <a:solidFill>
                <a:srgbClr val="5F5F5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29" y="3212975"/>
            <a:ext cx="4968552" cy="315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2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err="1" smtClean="0">
                <a:solidFill>
                  <a:srgbClr val="5F5F5F"/>
                </a:solidFill>
              </a:rPr>
              <a:t>Contoh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Pengaplikasian</a:t>
            </a:r>
            <a:endParaRPr lang="en-US" kern="1200" dirty="0" smtClean="0">
              <a:solidFill>
                <a:srgbClr val="5F5F5F"/>
              </a:solidFill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0" kern="1200" dirty="0" err="1" smtClean="0">
                <a:solidFill>
                  <a:srgbClr val="5F5F5F"/>
                </a:solidFill>
              </a:rPr>
              <a:t>Misal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para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pemilik</a:t>
            </a:r>
            <a:r>
              <a:rPr lang="en-US" sz="1600" b="0" kern="1200" dirty="0">
                <a:solidFill>
                  <a:srgbClr val="5F5F5F"/>
                </a:solidFill>
              </a:rPr>
              <a:t> “Paris International Hotel” </a:t>
            </a:r>
            <a:r>
              <a:rPr lang="en-US" sz="1600" b="0" kern="1200" dirty="0" err="1">
                <a:solidFill>
                  <a:srgbClr val="5F5F5F"/>
                </a:solidFill>
              </a:rPr>
              <a:t>memutuskan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untuk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menjadi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top </a:t>
            </a:r>
            <a:r>
              <a:rPr lang="en-US" sz="1600" b="0" kern="1200" dirty="0">
                <a:solidFill>
                  <a:srgbClr val="5F5F5F"/>
                </a:solidFill>
              </a:rPr>
              <a:t>10 </a:t>
            </a:r>
            <a:r>
              <a:rPr lang="en-US" sz="1600" b="0" kern="1200" dirty="0" smtClean="0">
                <a:solidFill>
                  <a:srgbClr val="5F5F5F"/>
                </a:solidFill>
              </a:rPr>
              <a:t>hotel di </a:t>
            </a:r>
            <a:r>
              <a:rPr lang="en-US" sz="1600" b="0" kern="1200" dirty="0" err="1">
                <a:solidFill>
                  <a:srgbClr val="5F5F5F"/>
                </a:solidFill>
              </a:rPr>
              <a:t>Perancis</a:t>
            </a:r>
            <a:r>
              <a:rPr lang="en-US" sz="1600" b="0" kern="1200" dirty="0">
                <a:solidFill>
                  <a:srgbClr val="5F5F5F"/>
                </a:solidFill>
              </a:rPr>
              <a:t>, </a:t>
            </a:r>
            <a:r>
              <a:rPr lang="en-US" sz="1600" b="0" kern="1200" dirty="0" err="1">
                <a:solidFill>
                  <a:srgbClr val="5F5F5F"/>
                </a:solidFill>
              </a:rPr>
              <a:t>mereka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percaya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dengan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itu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mereka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dapat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menggenjot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pendapatan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dan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keuntungan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sebesar</a:t>
            </a:r>
            <a:r>
              <a:rPr lang="en-US" sz="1600" b="0" kern="1200" dirty="0">
                <a:solidFill>
                  <a:srgbClr val="5F5F5F"/>
                </a:solidFill>
              </a:rPr>
              <a:t> 50</a:t>
            </a:r>
            <a:r>
              <a:rPr lang="en-US" sz="1600" b="0" kern="1200" dirty="0" smtClean="0">
                <a:solidFill>
                  <a:srgbClr val="5F5F5F"/>
                </a:solidFill>
              </a:rPr>
              <a:t>%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0" kern="1200" dirty="0" err="1">
                <a:solidFill>
                  <a:srgbClr val="5F5F5F"/>
                </a:solidFill>
              </a:rPr>
              <a:t>M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ereka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membutuhkan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pembenahan</a:t>
            </a:r>
            <a:r>
              <a:rPr lang="en-US" sz="1600" b="0" kern="1200" dirty="0">
                <a:solidFill>
                  <a:srgbClr val="5F5F5F"/>
                </a:solidFill>
              </a:rPr>
              <a:t> di </a:t>
            </a:r>
            <a:r>
              <a:rPr lang="en-US" sz="1600" b="0" kern="1200" dirty="0" err="1">
                <a:solidFill>
                  <a:srgbClr val="5F5F5F"/>
                </a:solidFill>
              </a:rPr>
              <a:t>bidang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i="1" kern="1200" dirty="0">
                <a:solidFill>
                  <a:srgbClr val="5F5F5F"/>
                </a:solidFill>
              </a:rPr>
              <a:t>customer </a:t>
            </a:r>
            <a:r>
              <a:rPr lang="en-US" sz="1600" b="0" i="1" kern="1200" dirty="0" smtClean="0">
                <a:solidFill>
                  <a:srgbClr val="5F5F5F"/>
                </a:solidFill>
              </a:rPr>
              <a:t>service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ereka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akan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mengukur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dari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pemujian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pelanggan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jumlah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pelanggan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datang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lagi</a:t>
            </a:r>
            <a:r>
              <a:rPr lang="en-US" sz="1600" b="0" kern="1200" dirty="0" smtClean="0">
                <a:solidFill>
                  <a:srgbClr val="5F5F5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0" kern="1200" dirty="0" err="1" smtClean="0">
                <a:solidFill>
                  <a:srgbClr val="5F5F5F"/>
                </a:solidFill>
              </a:rPr>
              <a:t>Apa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dilakukan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manajemen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SDM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untuk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mencapai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ini</a:t>
            </a:r>
            <a:r>
              <a:rPr lang="en-US" sz="1600" b="0" kern="1200" dirty="0" smtClean="0">
                <a:solidFill>
                  <a:srgbClr val="5F5F5F"/>
                </a:solidFill>
              </a:rPr>
              <a:t>?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Mereka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bisa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memperbaiki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kebijakan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SDM,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seperti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peningkatan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training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dari</a:t>
            </a:r>
            <a:r>
              <a:rPr lang="en-US" sz="1600" b="0" kern="1200" dirty="0" smtClean="0">
                <a:solidFill>
                  <a:srgbClr val="5F5F5F"/>
                </a:solidFill>
              </a:rPr>
              <a:t> 10 jam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menjadi</a:t>
            </a:r>
            <a:r>
              <a:rPr lang="en-US" sz="1600" b="0" kern="1200" dirty="0" smtClean="0">
                <a:solidFill>
                  <a:srgbClr val="5F5F5F"/>
                </a:solidFill>
              </a:rPr>
              <a:t> 25 jam,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meningkatkan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bonus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jadi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10%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dari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gaji</a:t>
            </a:r>
            <a:r>
              <a:rPr lang="en-US" sz="1600" b="0" kern="1200" dirty="0" smtClean="0">
                <a:solidFill>
                  <a:srgbClr val="5F5F5F"/>
                </a:solidFill>
              </a:rPr>
              <a:t>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membuat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tes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perekrutan</a:t>
            </a:r>
            <a:r>
              <a:rPr lang="en-US" sz="1600" b="0" kern="1200" dirty="0" smtClean="0">
                <a:solidFill>
                  <a:srgbClr val="5F5F5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0" kern="1200" dirty="0" err="1" smtClean="0">
                <a:solidFill>
                  <a:srgbClr val="5F5F5F"/>
                </a:solidFill>
              </a:rPr>
              <a:t>Metriks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strategis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Paris Hotel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adalah</a:t>
            </a:r>
            <a:r>
              <a:rPr lang="en-US" sz="1600" b="0" kern="1200" dirty="0" smtClean="0">
                <a:solidFill>
                  <a:srgbClr val="5F5F5F"/>
                </a:solidFill>
              </a:rPr>
              <a:t> 100%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tes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untuk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pegawai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baru</a:t>
            </a:r>
            <a:r>
              <a:rPr lang="en-US" sz="1600" b="0" kern="1200" dirty="0" smtClean="0">
                <a:solidFill>
                  <a:srgbClr val="5F5F5F"/>
                </a:solidFill>
              </a:rPr>
              <a:t>, 80%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pelanggan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kembali</a:t>
            </a:r>
            <a:r>
              <a:rPr lang="en-US" sz="1600" b="0" kern="1200" dirty="0" smtClean="0">
                <a:solidFill>
                  <a:srgbClr val="5F5F5F"/>
                </a:solidFill>
              </a:rPr>
              <a:t>, 10% </a:t>
            </a:r>
            <a:r>
              <a:rPr lang="en-US" sz="1600" b="0" kern="1200" dirty="0" smtClean="0">
                <a:solidFill>
                  <a:srgbClr val="5F5F5F"/>
                </a:solidFill>
              </a:rPr>
              <a:t>bonus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insentif</a:t>
            </a:r>
            <a:r>
              <a:rPr lang="en-US" sz="1600" b="0" kern="1200" dirty="0" smtClean="0">
                <a:solidFill>
                  <a:srgbClr val="5F5F5F"/>
                </a:solidFill>
              </a:rPr>
              <a:t>, 60%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waktu</a:t>
            </a:r>
            <a:r>
              <a:rPr lang="en-US" sz="1600" b="0" kern="1200" dirty="0" smtClean="0">
                <a:solidFill>
                  <a:srgbClr val="5F5F5F"/>
                </a:solidFill>
              </a:rPr>
              <a:t> training,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kenaikan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penjualan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50</a:t>
            </a:r>
            <a:r>
              <a:rPr lang="en-US" sz="1600" b="0" kern="1200" dirty="0" smtClean="0">
                <a:solidFill>
                  <a:srgbClr val="5F5F5F"/>
                </a:solidFill>
              </a:rPr>
              <a:t>%.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0" kern="1200" dirty="0" err="1" smtClean="0">
                <a:solidFill>
                  <a:srgbClr val="5F5F5F"/>
                </a:solidFill>
              </a:rPr>
              <a:t>Jika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perubahan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ini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mendapat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hasil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baik</a:t>
            </a:r>
            <a:r>
              <a:rPr lang="en-US" sz="1600" b="0" kern="1200" dirty="0" smtClean="0">
                <a:solidFill>
                  <a:srgbClr val="5F5F5F"/>
                </a:solidFill>
              </a:rPr>
              <a:t>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metrik-metrik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seperti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pelanggan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kembali</a:t>
            </a:r>
            <a:r>
              <a:rPr lang="en-US" sz="1600" b="0" kern="1200" dirty="0" smtClean="0">
                <a:solidFill>
                  <a:srgbClr val="5F5F5F"/>
                </a:solidFill>
              </a:rPr>
              <a:t>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komplimen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pelanggan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seharusnya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juga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meningkat</a:t>
            </a:r>
            <a:r>
              <a:rPr lang="en-US" sz="1600" b="0" kern="1200" dirty="0" smtClean="0">
                <a:solidFill>
                  <a:srgbClr val="5F5F5F"/>
                </a:solidFill>
              </a:rPr>
              <a:t>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Paris </a:t>
            </a:r>
            <a:r>
              <a:rPr lang="en-US" sz="1600" b="0" kern="1200" dirty="0" smtClean="0">
                <a:solidFill>
                  <a:srgbClr val="5F5F5F"/>
                </a:solidFill>
              </a:rPr>
              <a:t>Hotel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seharusnya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bisa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menggapai</a:t>
            </a:r>
            <a:r>
              <a:rPr lang="en-US" sz="1600" b="0" kern="1200" dirty="0" smtClean="0">
                <a:solidFill>
                  <a:srgbClr val="5F5F5F"/>
                </a:solidFill>
              </a:rPr>
              <a:t> goal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strategisnya</a:t>
            </a:r>
            <a:endParaRPr lang="en-US" sz="1600" b="0" kern="1200" dirty="0">
              <a:solidFill>
                <a:srgbClr val="5F5F5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0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249153" y="-30966"/>
            <a:ext cx="88924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1899570" y="3584272"/>
            <a:ext cx="1415772" cy="392908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id-ID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KELOMPOK </a:t>
            </a:r>
            <a:r>
              <a:rPr lang="en-U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2</a:t>
            </a:r>
            <a:r>
              <a:rPr lang="id-ID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/>
            </a:r>
            <a:br>
              <a:rPr lang="id-ID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Wahyu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Gabriel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Thamrin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wahyu.gabrielthamrin@student.upj.ac.id</a:t>
            </a:r>
          </a:p>
          <a:p>
            <a:pPr lvl="0"/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Fandy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Nofaldiansyah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fandi.nofaldiansyah@student.upj.ac.id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gray">
          <a:xfrm>
            <a:off x="642910" y="3212976"/>
            <a:ext cx="7429552" cy="11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5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TERIMA </a:t>
            </a:r>
            <a:r>
              <a:rPr lang="id-ID" sz="5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KASIH</a:t>
            </a:r>
            <a:endParaRPr lang="en-GB" sz="5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0" y="6477000"/>
            <a:ext cx="9144000" cy="53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 descr="https://wahyugthamrin.files.wordpress.com/2014/12/logo_bul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372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kern="1200" dirty="0" err="1" smtClean="0">
                <a:solidFill>
                  <a:srgbClr val="5F5F5F"/>
                </a:solidFill>
                <a:latin typeface="+mj-lt"/>
              </a:rPr>
              <a:t>Objektif</a:t>
            </a:r>
            <a:r>
              <a:rPr lang="en-US" sz="2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2800" kern="1200" dirty="0" err="1" smtClean="0">
                <a:solidFill>
                  <a:srgbClr val="5F5F5F"/>
                </a:solidFill>
                <a:latin typeface="+mj-lt"/>
              </a:rPr>
              <a:t>Pembelajaran</a:t>
            </a:r>
            <a:r>
              <a:rPr lang="en-US" sz="2800" kern="1200" dirty="0" smtClean="0">
                <a:solidFill>
                  <a:srgbClr val="5F5F5F"/>
                </a:solidFill>
                <a:latin typeface="+mj-lt"/>
              </a:rPr>
              <a:t>:</a:t>
            </a:r>
          </a:p>
          <a:p>
            <a:pPr marL="457200" indent="-457200" eaLnBrk="1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endParaRPr lang="en-US" sz="1800" kern="1200" dirty="0" smtClean="0">
              <a:solidFill>
                <a:srgbClr val="5F5F5F"/>
              </a:solidFill>
              <a:latin typeface="+mj-lt"/>
            </a:endParaRPr>
          </a:p>
          <a:p>
            <a:pPr marL="457200" indent="-457200" eaLnBrk="1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K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epentingan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perencanaan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strategis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bagi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semua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manajer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7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langkah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perencanaan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strategis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kern="1200" dirty="0" err="1">
                <a:solidFill>
                  <a:srgbClr val="5F5F5F"/>
                </a:solidFill>
                <a:latin typeface="+mj-lt"/>
              </a:rPr>
              <a:t>S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trategi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korporasi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dan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strategi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kompetitif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generik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.</a:t>
            </a:r>
            <a:endParaRPr lang="en-US" sz="1800" kern="1200" dirty="0" smtClean="0">
              <a:solidFill>
                <a:srgbClr val="5F5F5F"/>
              </a:solidFill>
              <a:latin typeface="+mj-lt"/>
            </a:endParaRPr>
          </a:p>
          <a:p>
            <a:pPr marL="457200" indent="-457200" eaLnBrk="1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Manajemen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SDM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strategis</a:t>
            </a:r>
            <a:r>
              <a:rPr lang="en-US" sz="1800" kern="1200" dirty="0">
                <a:solidFill>
                  <a:srgbClr val="5F5F5F"/>
                </a:solidFill>
                <a:latin typeface="+mj-lt"/>
              </a:rPr>
              <a:t>.</a:t>
            </a:r>
            <a:endParaRPr lang="en-US" sz="1800" kern="1200" dirty="0" smtClean="0">
              <a:solidFill>
                <a:srgbClr val="5F5F5F"/>
              </a:solidFill>
              <a:latin typeface="+mj-lt"/>
            </a:endParaRPr>
          </a:p>
          <a:p>
            <a:pPr marL="457200" indent="-457200" eaLnBrk="1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3 </a:t>
            </a:r>
            <a:r>
              <a:rPr lang="en-US" sz="1800" i="1" kern="1200" dirty="0" smtClean="0">
                <a:solidFill>
                  <a:srgbClr val="5F5F5F"/>
                </a:solidFill>
                <a:latin typeface="+mj-lt"/>
              </a:rPr>
              <a:t>tools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penting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dalam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manajemen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SDM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strategis</a:t>
            </a:r>
            <a:endParaRPr lang="en-US" sz="1800" kern="1200" dirty="0" smtClean="0">
              <a:solidFill>
                <a:srgbClr val="5F5F5F"/>
              </a:solidFill>
              <a:latin typeface="+mj-lt"/>
            </a:endParaRPr>
          </a:p>
          <a:p>
            <a:pPr marL="457200" indent="-457200" eaLnBrk="1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kern="1200" dirty="0" err="1">
                <a:solidFill>
                  <a:srgbClr val="5F5F5F"/>
                </a:solidFill>
                <a:latin typeface="+mj-lt"/>
              </a:rPr>
              <a:t>K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epentingan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metrik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  <a:latin typeface="+mj-lt"/>
              </a:rPr>
              <a:t>manajemen</a:t>
            </a: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SDM</a:t>
            </a:r>
            <a:endParaRPr lang="en-US" sz="1800" kern="1200" dirty="0">
              <a:solidFill>
                <a:srgbClr val="5F5F5F"/>
              </a:solidFill>
              <a:latin typeface="+mj-lt"/>
            </a:endParaRPr>
          </a:p>
          <a:p>
            <a:pPr marL="457200" indent="-457200" eaLnBrk="1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kern="1200" dirty="0" smtClean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Mengapa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perencanaan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strategis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penting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>
                <a:solidFill>
                  <a:srgbClr val="5F5F5F"/>
                </a:solidFill>
              </a:rPr>
              <a:t>bagi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>
                <a:solidFill>
                  <a:srgbClr val="5F5F5F"/>
                </a:solidFill>
              </a:rPr>
              <a:t>semua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manajer</a:t>
            </a:r>
            <a:r>
              <a:rPr lang="en-US" kern="1200" dirty="0" smtClean="0">
                <a:solidFill>
                  <a:srgbClr val="5F5F5F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0" kern="1200" dirty="0" err="1" smtClean="0">
                <a:solidFill>
                  <a:srgbClr val="5F5F5F"/>
                </a:solidFill>
              </a:rPr>
              <a:t>Semua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keputusan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dibuat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oleh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para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manajer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harus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konsisten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dengan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goal </a:t>
            </a:r>
            <a:r>
              <a:rPr lang="en-US" sz="1600" b="0" kern="1200" dirty="0" smtClean="0">
                <a:solidFill>
                  <a:srgbClr val="5F5F5F"/>
                </a:solidFill>
              </a:rPr>
              <a:t>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telah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ditetapkan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dalam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rencana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strategis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perusahaan</a:t>
            </a:r>
            <a:r>
              <a:rPr lang="en-US" sz="1600" b="0" kern="1200" dirty="0" smtClean="0">
                <a:solidFill>
                  <a:srgbClr val="5F5F5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0" kern="1200" dirty="0" smtClean="0">
                <a:solidFill>
                  <a:srgbClr val="5F5F5F"/>
                </a:solidFill>
              </a:rPr>
              <a:t>Goal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tersebut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membuat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i="1" kern="1200" dirty="0" smtClean="0">
                <a:solidFill>
                  <a:srgbClr val="5F5F5F"/>
                </a:solidFill>
              </a:rPr>
              <a:t>hierarchy </a:t>
            </a:r>
            <a:r>
              <a:rPr lang="en-US" sz="1600" b="0" kern="1200" dirty="0" smtClean="0">
                <a:solidFill>
                  <a:srgbClr val="5F5F5F"/>
                </a:solidFill>
              </a:rPr>
              <a:t>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memberi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tujuan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akan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apa</a:t>
            </a:r>
            <a:r>
              <a:rPr lang="en-US" sz="1600" b="0" kern="1200" dirty="0" smtClean="0">
                <a:solidFill>
                  <a:srgbClr val="5F5F5F"/>
                </a:solidFill>
              </a:rPr>
              <a:t> 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harus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dilakukan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pemimpin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perusahaan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hingga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para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pegawai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dibawah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masing-masing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manajer</a:t>
            </a:r>
            <a:r>
              <a:rPr lang="en-US" sz="1600" b="0" kern="1200" dirty="0" smtClean="0">
                <a:solidFill>
                  <a:srgbClr val="5F5F5F"/>
                </a:solidFill>
              </a:rPr>
              <a:t>.</a:t>
            </a:r>
            <a:endParaRPr lang="en-US" sz="1600" b="0" kern="1200" dirty="0">
              <a:solidFill>
                <a:srgbClr val="5F5F5F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spcAft>
                <a:spcPct val="0"/>
              </a:spcAft>
              <a:buNone/>
            </a:pPr>
            <a:endParaRPr lang="en-US" sz="2800" kern="1200" dirty="0" smtClean="0">
              <a:solidFill>
                <a:srgbClr val="5F5F5F"/>
              </a:solidFill>
              <a:latin typeface="+mj-lt"/>
            </a:endParaRPr>
          </a:p>
          <a:p>
            <a:pPr marL="0" indent="0" eaLnBrk="1" hangingPunct="1">
              <a:spcBef>
                <a:spcPct val="50000"/>
              </a:spcBef>
              <a:spcAft>
                <a:spcPct val="0"/>
              </a:spcAft>
              <a:buNone/>
            </a:pPr>
            <a:endParaRPr lang="en-US" sz="2000" kern="1200" dirty="0" smtClean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680520" cy="292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4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5F5F5F"/>
                </a:solidFill>
              </a:rPr>
              <a:t>7 </a:t>
            </a:r>
            <a:r>
              <a:rPr lang="en-US" kern="1200" dirty="0" err="1">
                <a:solidFill>
                  <a:srgbClr val="5F5F5F"/>
                </a:solidFill>
              </a:rPr>
              <a:t>langkah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perencanaan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strategis</a:t>
            </a:r>
            <a:endParaRPr lang="en-US" kern="1200" dirty="0">
              <a:solidFill>
                <a:srgbClr val="5F5F5F"/>
              </a:solidFill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Mendefinisikan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Bisnis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Saat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Ini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: </a:t>
            </a:r>
            <a:r>
              <a:rPr lang="en-US" sz="1600" b="0" kern="1200" dirty="0" err="1">
                <a:solidFill>
                  <a:srgbClr val="5F5F5F"/>
                </a:solidFill>
                <a:latin typeface="+mj-lt"/>
              </a:rPr>
              <a:t>P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roduk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apa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yang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kita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jual</a:t>
            </a:r>
            <a:r>
              <a:rPr lang="en-US" sz="1600" b="0" kern="1200" dirty="0">
                <a:solidFill>
                  <a:srgbClr val="5F5F5F"/>
                </a:solidFill>
                <a:latin typeface="+mj-lt"/>
              </a:rPr>
              <a:t>?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  <a:latin typeface="+mj-lt"/>
              </a:rPr>
              <a:t>D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imana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kita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menjualnya</a:t>
            </a:r>
            <a:r>
              <a:rPr lang="en-US" sz="1600" b="0" kern="1200" dirty="0">
                <a:solidFill>
                  <a:srgbClr val="5F5F5F"/>
                </a:solidFill>
                <a:latin typeface="+mj-lt"/>
              </a:rPr>
              <a:t>?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>
                <a:solidFill>
                  <a:srgbClr val="5F5F5F"/>
                </a:solidFill>
                <a:latin typeface="+mj-lt"/>
              </a:rPr>
              <a:t>D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an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apa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perbedaan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produk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kita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dari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produk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saingan</a:t>
            </a:r>
            <a:r>
              <a:rPr lang="en-US" sz="1600" b="0" kern="1200" dirty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kita</a:t>
            </a:r>
            <a:r>
              <a:rPr lang="en-US" sz="1600" b="0" kern="1200" dirty="0">
                <a:solidFill>
                  <a:srgbClr val="5F5F5F"/>
                </a:solidFill>
                <a:latin typeface="+mj-lt"/>
              </a:rPr>
              <a:t>?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C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ontoh</a:t>
            </a:r>
            <a:r>
              <a:rPr lang="en-US" sz="1600" kern="1200" dirty="0">
                <a:solidFill>
                  <a:srgbClr val="5F5F5F"/>
                </a:solidFill>
                <a:latin typeface="+mj-lt"/>
              </a:rPr>
              <a:t>: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Rolex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Casio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sama-sama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menjual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jam,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namun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Rolex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menyediakan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lini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jam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mahal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sementara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Casio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menyediakan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jam yang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relatif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murah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inovatif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.</a:t>
            </a:r>
            <a:endParaRPr lang="en-US" sz="1600" kern="1200" dirty="0" smtClean="0">
              <a:solidFill>
                <a:srgbClr val="5F5F5F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Audit 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External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dan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Internal 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: 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“</a:t>
            </a:r>
            <a:r>
              <a:rPr lang="en-US" sz="1600" b="0" kern="1200" dirty="0" err="1">
                <a:solidFill>
                  <a:srgbClr val="5F5F5F"/>
                </a:solidFill>
                <a:latin typeface="+mj-lt"/>
              </a:rPr>
              <a:t>A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pakah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kita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menuju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ke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arah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yang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benar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?”.</a:t>
            </a:r>
            <a:endParaRPr lang="en-US" sz="1600" kern="1200" dirty="0" smtClean="0">
              <a:solidFill>
                <a:srgbClr val="5F5F5F"/>
              </a:solidFill>
              <a:latin typeface="+mj-lt"/>
            </a:endParaRPr>
          </a:p>
          <a:p>
            <a:pPr marL="0" indent="0" eaLnBrk="1" hangingPunct="1">
              <a:spcBef>
                <a:spcPct val="50000"/>
              </a:spcBef>
              <a:spcAft>
                <a:spcPct val="0"/>
              </a:spcAft>
              <a:buNone/>
            </a:pPr>
            <a:endParaRPr lang="en-US" sz="2000" kern="1200" dirty="0" smtClean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75032"/>
            <a:ext cx="4176464" cy="322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2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5F5F5F"/>
                </a:solidFill>
              </a:rPr>
              <a:t>7 </a:t>
            </a:r>
            <a:r>
              <a:rPr lang="en-US" kern="1200" dirty="0" err="1">
                <a:solidFill>
                  <a:srgbClr val="5F5F5F"/>
                </a:solidFill>
              </a:rPr>
              <a:t>langkah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perencanaan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strategis</a:t>
            </a:r>
            <a:endParaRPr lang="en-US" kern="1200" dirty="0">
              <a:solidFill>
                <a:srgbClr val="5F5F5F"/>
              </a:solidFill>
            </a:endParaRPr>
          </a:p>
          <a:p>
            <a:pPr marL="0" indent="0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18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3.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Menentukan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Tujuan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Baru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: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Dengan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hasil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audit yang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sudah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didapat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,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sekarang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kita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harus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menentukan</a:t>
            </a:r>
            <a:r>
              <a:rPr lang="en-US" sz="1600" b="0" kern="1200" dirty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visi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misi</a:t>
            </a:r>
            <a:r>
              <a:rPr lang="en-US" sz="1600" b="0" i="1" kern="1200" dirty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baru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.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Contoh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: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PepsiCo yang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memiliki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VISI 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“Performance with Purpose”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Ford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memiliki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MISI</a:t>
            </a:r>
            <a:r>
              <a:rPr lang="en-US" sz="1600" b="0" i="1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“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Quality Is 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Job #1”.</a:t>
            </a:r>
          </a:p>
          <a:p>
            <a:pPr marL="0" indent="0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4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.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Menerjemahkan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Misi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Menjadi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Goal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Strategis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kern="1200" dirty="0" smtClean="0">
                <a:solidFill>
                  <a:srgbClr val="5F5F5F"/>
                </a:solidFill>
                <a:latin typeface="+mj-lt"/>
              </a:rPr>
              <a:t>:</a:t>
            </a:r>
            <a:r>
              <a:rPr lang="en-US" sz="1600" kern="1200" dirty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  <a:latin typeface="+mj-lt"/>
              </a:rPr>
              <a:t>S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ekarang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kita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dapat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membuat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goal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strategis</a:t>
            </a:r>
            <a:r>
              <a:rPr lang="en-US" sz="1600" b="0" kern="1200" dirty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yang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dibutuhkan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dalam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semua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perusahaan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. 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C</a:t>
            </a:r>
            <a:r>
              <a:rPr lang="en-US" sz="1600" kern="1200" dirty="0" err="1" smtClean="0">
                <a:solidFill>
                  <a:srgbClr val="5F5F5F"/>
                </a:solidFill>
                <a:latin typeface="+mj-lt"/>
              </a:rPr>
              <a:t>ontoh</a:t>
            </a:r>
            <a:r>
              <a:rPr lang="en-US" sz="1600" kern="1200" dirty="0">
                <a:solidFill>
                  <a:srgbClr val="5F5F5F"/>
                </a:solidFill>
                <a:latin typeface="+mj-lt"/>
              </a:rPr>
              <a:t>: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MISI 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Ford “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Quality Is 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Job #1”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diadaptasikan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menjadi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sebuah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aturan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untuk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memaksimalkan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kualitas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produk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, </a:t>
            </a:r>
            <a:r>
              <a:rPr lang="en-US" sz="1600" b="0" kern="1200" dirty="0" err="1" smtClean="0">
                <a:solidFill>
                  <a:srgbClr val="5F5F5F"/>
                </a:solidFill>
                <a:latin typeface="+mj-lt"/>
              </a:rPr>
              <a:t>seperti</a:t>
            </a:r>
            <a:r>
              <a:rPr lang="en-US" sz="1600" b="0" kern="1200" dirty="0" smtClean="0">
                <a:solidFill>
                  <a:srgbClr val="5F5F5F"/>
                </a:solidFill>
                <a:latin typeface="+mj-lt"/>
              </a:rPr>
              <a:t> “no more than 1 defect per 10.000 cars”.</a:t>
            </a:r>
            <a:endParaRPr lang="en-US" sz="1600" kern="1200" dirty="0" smtClean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07431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30744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3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5F5F5F"/>
                </a:solidFill>
              </a:rPr>
              <a:t>7 </a:t>
            </a:r>
            <a:r>
              <a:rPr lang="en-US" kern="1200" dirty="0" err="1">
                <a:solidFill>
                  <a:srgbClr val="5F5F5F"/>
                </a:solidFill>
              </a:rPr>
              <a:t>langkah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perencanaan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strategis</a:t>
            </a:r>
            <a:endParaRPr lang="en-US" kern="1200" dirty="0" smtClean="0">
              <a:solidFill>
                <a:srgbClr val="5F5F5F"/>
              </a:solidFill>
            </a:endParaRPr>
          </a:p>
          <a:p>
            <a:pPr marL="0" indent="0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1800" kern="1200" dirty="0">
                <a:solidFill>
                  <a:srgbClr val="5F5F5F"/>
                </a:solidFill>
              </a:rPr>
              <a:t> </a:t>
            </a:r>
            <a:r>
              <a:rPr lang="en-US" sz="1800" kern="1200" dirty="0" smtClean="0">
                <a:solidFill>
                  <a:srgbClr val="5F5F5F"/>
                </a:solidFill>
              </a:rPr>
              <a:t>5. </a:t>
            </a:r>
            <a:r>
              <a:rPr lang="en-US" sz="1800" kern="1200" dirty="0">
                <a:solidFill>
                  <a:srgbClr val="5F5F5F"/>
                </a:solidFill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</a:rPr>
              <a:t>Perumusan</a:t>
            </a:r>
            <a:r>
              <a:rPr lang="en-US" sz="1800" kern="1200" dirty="0" smtClean="0">
                <a:solidFill>
                  <a:srgbClr val="5F5F5F"/>
                </a:solidFill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</a:rPr>
              <a:t>Strategi</a:t>
            </a:r>
            <a:r>
              <a:rPr lang="en-US" sz="1800" kern="1200" dirty="0" smtClean="0">
                <a:solidFill>
                  <a:srgbClr val="5F5F5F"/>
                </a:solidFill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</a:rPr>
              <a:t>Untuk</a:t>
            </a:r>
            <a:r>
              <a:rPr lang="en-US" sz="1800" kern="1200" dirty="0" smtClean="0">
                <a:solidFill>
                  <a:srgbClr val="5F5F5F"/>
                </a:solidFill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</a:rPr>
              <a:t>Penggapaian</a:t>
            </a:r>
            <a:r>
              <a:rPr lang="en-US" sz="1800" kern="1200" dirty="0" smtClean="0">
                <a:solidFill>
                  <a:srgbClr val="5F5F5F"/>
                </a:solidFill>
              </a:rPr>
              <a:t> Goal </a:t>
            </a:r>
            <a:r>
              <a:rPr lang="en-US" sz="1800" kern="1200" dirty="0" err="1" smtClean="0">
                <a:solidFill>
                  <a:srgbClr val="5F5F5F"/>
                </a:solidFill>
              </a:rPr>
              <a:t>Strategis</a:t>
            </a:r>
            <a:r>
              <a:rPr lang="en-US" sz="1800" kern="1200" dirty="0" smtClean="0">
                <a:solidFill>
                  <a:srgbClr val="5F5F5F"/>
                </a:solidFill>
              </a:rPr>
              <a:t>: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Strategi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apa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smtClean="0">
                <a:solidFill>
                  <a:srgbClr val="5F5F5F"/>
                </a:solidFill>
              </a:rPr>
              <a:t>yang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bisa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memenuhi</a:t>
            </a:r>
            <a:r>
              <a:rPr lang="en-US" sz="1800" b="0" kern="1200" dirty="0" smtClean="0">
                <a:solidFill>
                  <a:srgbClr val="5F5F5F"/>
                </a:solidFill>
              </a:rPr>
              <a:t> goal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strategis</a:t>
            </a:r>
            <a:r>
              <a:rPr lang="en-US" sz="1800" b="0" kern="1200" dirty="0" smtClean="0">
                <a:solidFill>
                  <a:srgbClr val="5F5F5F"/>
                </a:solidFill>
              </a:rPr>
              <a:t> di Ford</a:t>
            </a:r>
            <a:r>
              <a:rPr lang="en-US" sz="1800" b="0" kern="1200" dirty="0" smtClean="0">
                <a:solidFill>
                  <a:srgbClr val="5F5F5F"/>
                </a:solidFill>
              </a:rPr>
              <a:t>? </a:t>
            </a:r>
            <a:r>
              <a:rPr lang="en-US" sz="1800" b="0" kern="1200" dirty="0" err="1">
                <a:solidFill>
                  <a:srgbClr val="5F5F5F"/>
                </a:solidFill>
              </a:rPr>
              <a:t>M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embuka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pabrik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baru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meminimalisir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jumlah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mobil</a:t>
            </a:r>
            <a:r>
              <a:rPr lang="en-US" sz="1800" b="0" kern="1200" dirty="0" smtClean="0">
                <a:solidFill>
                  <a:srgbClr val="5F5F5F"/>
                </a:solidFill>
              </a:rPr>
              <a:t> yang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dikerjakan</a:t>
            </a:r>
            <a:r>
              <a:rPr lang="en-US" sz="1800" b="0" kern="1200" dirty="0" smtClean="0">
                <a:solidFill>
                  <a:srgbClr val="5F5F5F"/>
                </a:solidFill>
              </a:rPr>
              <a:t> agar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bisa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fokus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ke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beberapa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mobil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saja</a:t>
            </a:r>
            <a:r>
              <a:rPr lang="en-US" sz="1800" b="0" kern="1200" dirty="0" smtClean="0">
                <a:solidFill>
                  <a:srgbClr val="5F5F5F"/>
                </a:solidFill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1800" kern="1200" dirty="0">
                <a:solidFill>
                  <a:srgbClr val="5F5F5F"/>
                </a:solidFill>
              </a:rPr>
              <a:t> </a:t>
            </a:r>
            <a:r>
              <a:rPr lang="en-US" sz="1800" kern="1200" dirty="0" smtClean="0">
                <a:solidFill>
                  <a:srgbClr val="5F5F5F"/>
                </a:solidFill>
              </a:rPr>
              <a:t>6. </a:t>
            </a:r>
            <a:r>
              <a:rPr lang="en-US" sz="1800" kern="1200" dirty="0" smtClean="0">
                <a:solidFill>
                  <a:srgbClr val="5F5F5F"/>
                </a:solidFill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</a:rPr>
              <a:t>Pengimplementasian</a:t>
            </a:r>
            <a:r>
              <a:rPr lang="en-US" sz="1800" kern="1200" dirty="0" smtClean="0">
                <a:solidFill>
                  <a:srgbClr val="5F5F5F"/>
                </a:solidFill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</a:rPr>
              <a:t>Strategi</a:t>
            </a:r>
            <a:endParaRPr lang="en-US" sz="1800" b="0" kern="1200" dirty="0" smtClean="0">
              <a:solidFill>
                <a:srgbClr val="5F5F5F"/>
              </a:solidFill>
            </a:endParaRPr>
          </a:p>
          <a:p>
            <a:pPr marL="0" indent="0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1800" b="0" kern="1200" dirty="0">
                <a:solidFill>
                  <a:srgbClr val="5F5F5F"/>
                </a:solidFill>
              </a:rPr>
              <a:t> </a:t>
            </a:r>
            <a:r>
              <a:rPr lang="en-US" sz="1800" kern="1200" dirty="0" smtClean="0">
                <a:solidFill>
                  <a:srgbClr val="5F5F5F"/>
                </a:solidFill>
              </a:rPr>
              <a:t>7. </a:t>
            </a:r>
            <a:r>
              <a:rPr lang="en-US" sz="1800" kern="1200" dirty="0" smtClean="0">
                <a:solidFill>
                  <a:srgbClr val="5F5F5F"/>
                </a:solidFill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</a:rPr>
              <a:t>Mengevaluasi</a:t>
            </a:r>
            <a:r>
              <a:rPr lang="en-US" sz="1800" kern="1200" dirty="0" smtClean="0">
                <a:solidFill>
                  <a:srgbClr val="5F5F5F"/>
                </a:solidFill>
              </a:rPr>
              <a:t> Performa</a:t>
            </a:r>
            <a:endParaRPr lang="en-US" sz="1800" kern="1200" dirty="0">
              <a:solidFill>
                <a:srgbClr val="5F5F5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517218" cy="23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0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err="1">
                <a:solidFill>
                  <a:srgbClr val="5F5F5F"/>
                </a:solidFill>
              </a:rPr>
              <a:t>S</a:t>
            </a:r>
            <a:r>
              <a:rPr lang="en-US" kern="1200" dirty="0" err="1" smtClean="0">
                <a:solidFill>
                  <a:srgbClr val="5F5F5F"/>
                </a:solidFill>
              </a:rPr>
              <a:t>trategi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 err="1">
                <a:solidFill>
                  <a:srgbClr val="5F5F5F"/>
                </a:solidFill>
              </a:rPr>
              <a:t>korporasi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>
                <a:solidFill>
                  <a:srgbClr val="5F5F5F"/>
                </a:solidFill>
              </a:rPr>
              <a:t>dan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>
                <a:solidFill>
                  <a:srgbClr val="5F5F5F"/>
                </a:solidFill>
              </a:rPr>
              <a:t>strategi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>
                <a:solidFill>
                  <a:srgbClr val="5F5F5F"/>
                </a:solidFill>
              </a:rPr>
              <a:t>kompetitif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>
                <a:solidFill>
                  <a:srgbClr val="5F5F5F"/>
                </a:solidFill>
              </a:rPr>
              <a:t>generik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endParaRPr lang="en-US" kern="1200" dirty="0" smtClean="0">
              <a:solidFill>
                <a:srgbClr val="5F5F5F"/>
              </a:solidFill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kern="1200" dirty="0" err="1" smtClean="0">
                <a:solidFill>
                  <a:srgbClr val="5F5F5F"/>
                </a:solidFill>
              </a:rPr>
              <a:t>Strategi</a:t>
            </a:r>
            <a:r>
              <a:rPr lang="en-US" sz="1800" kern="1200" dirty="0" smtClean="0">
                <a:solidFill>
                  <a:srgbClr val="5F5F5F"/>
                </a:solidFill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</a:rPr>
              <a:t>Korporasi</a:t>
            </a:r>
            <a:r>
              <a:rPr lang="en-US" sz="1800" kern="1200" dirty="0" smtClean="0">
                <a:solidFill>
                  <a:srgbClr val="5F5F5F"/>
                </a:solidFill>
              </a:rPr>
              <a:t>: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Memahami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apa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berapa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banyak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jenis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bisnis</a:t>
            </a:r>
            <a:r>
              <a:rPr lang="en-US" sz="1800" b="0" kern="1200" dirty="0" smtClean="0">
                <a:solidFill>
                  <a:srgbClr val="5F5F5F"/>
                </a:solidFill>
              </a:rPr>
              <a:t> yang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harus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kita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lakukan</a:t>
            </a:r>
            <a:r>
              <a:rPr lang="en-US" sz="1800" b="0" kern="1200" dirty="0" smtClean="0">
                <a:solidFill>
                  <a:srgbClr val="5F5F5F"/>
                </a:solidFill>
              </a:rPr>
              <a:t>. </a:t>
            </a:r>
            <a:r>
              <a:rPr lang="en-US" sz="1800" kern="1200" dirty="0" err="1" smtClean="0">
                <a:solidFill>
                  <a:srgbClr val="5F5F5F"/>
                </a:solidFill>
              </a:rPr>
              <a:t>Contoh</a:t>
            </a:r>
            <a:r>
              <a:rPr lang="en-US" sz="1800" kern="1200" dirty="0" smtClean="0">
                <a:solidFill>
                  <a:srgbClr val="5F5F5F"/>
                </a:solidFill>
              </a:rPr>
              <a:t>: </a:t>
            </a:r>
            <a:r>
              <a:rPr lang="en-US" sz="1800" b="0" kern="1200" dirty="0" smtClean="0">
                <a:solidFill>
                  <a:srgbClr val="5F5F5F"/>
                </a:solidFill>
              </a:rPr>
              <a:t>PepsiCo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memiliki</a:t>
            </a:r>
            <a:r>
              <a:rPr lang="en-US" sz="1800" b="0" kern="1200" dirty="0" smtClean="0">
                <a:solidFill>
                  <a:srgbClr val="5F5F5F"/>
                </a:solidFill>
              </a:rPr>
              <a:t> 4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bisnis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utama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yaitu</a:t>
            </a:r>
            <a:r>
              <a:rPr lang="en-US" sz="1800" b="0" kern="1200" dirty="0" smtClean="0">
                <a:solidFill>
                  <a:srgbClr val="5F5F5F"/>
                </a:solidFill>
              </a:rPr>
              <a:t>,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Frito-lay</a:t>
            </a:r>
            <a:r>
              <a:rPr lang="en-US" sz="1800" b="0" kern="1200" dirty="0" smtClean="0">
                <a:solidFill>
                  <a:srgbClr val="5F5F5F"/>
                </a:solidFill>
              </a:rPr>
              <a:t>, PepsiCo North America, PepsiCo International,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800" b="0" kern="1200" dirty="0" smtClean="0">
                <a:solidFill>
                  <a:srgbClr val="5F5F5F"/>
                </a:solidFill>
              </a:rPr>
              <a:t> Quaker Oats,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jadi</a:t>
            </a:r>
            <a:r>
              <a:rPr lang="en-US" sz="1800" b="0" kern="1200" dirty="0" smtClean="0">
                <a:solidFill>
                  <a:srgbClr val="5F5F5F"/>
                </a:solidFill>
              </a:rPr>
              <a:t> PepsiCo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membutuhkan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strategi</a:t>
            </a:r>
            <a:r>
              <a:rPr lang="en-US" sz="1800" b="0" kern="1200" dirty="0" smtClean="0">
                <a:solidFill>
                  <a:srgbClr val="5F5F5F"/>
                </a:solidFill>
              </a:rPr>
              <a:t> level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korporasi</a:t>
            </a:r>
            <a:r>
              <a:rPr lang="en-US" sz="1800" b="0" kern="1200" dirty="0" smtClean="0">
                <a:solidFill>
                  <a:srgbClr val="5F5F5F"/>
                </a:solidFill>
              </a:rPr>
              <a:t>.</a:t>
            </a:r>
            <a:endParaRPr lang="en-US" sz="1800" kern="1200" dirty="0">
              <a:solidFill>
                <a:srgbClr val="5F5F5F"/>
              </a:solidFill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kern="1200" dirty="0" err="1" smtClean="0">
                <a:solidFill>
                  <a:srgbClr val="5F5F5F"/>
                </a:solidFill>
              </a:rPr>
              <a:t>Strategi</a:t>
            </a:r>
            <a:r>
              <a:rPr lang="en-US" sz="1800" kern="1200" dirty="0" smtClean="0">
                <a:solidFill>
                  <a:srgbClr val="5F5F5F"/>
                </a:solidFill>
              </a:rPr>
              <a:t> </a:t>
            </a:r>
            <a:r>
              <a:rPr lang="en-US" sz="1800" kern="1200" dirty="0" err="1" smtClean="0">
                <a:solidFill>
                  <a:srgbClr val="5F5F5F"/>
                </a:solidFill>
              </a:rPr>
              <a:t>Kompetitif</a:t>
            </a:r>
            <a:r>
              <a:rPr lang="en-US" sz="1800" kern="1200" dirty="0" smtClean="0">
                <a:solidFill>
                  <a:srgbClr val="5F5F5F"/>
                </a:solidFill>
              </a:rPr>
              <a:t>: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Dalam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tingkat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apakah</a:t>
            </a:r>
            <a:r>
              <a:rPr lang="en-US" sz="1800" b="0" kern="1200" dirty="0" smtClean="0">
                <a:solidFill>
                  <a:srgbClr val="5F5F5F"/>
                </a:solidFill>
              </a:rPr>
              <a:t> Pizza Hut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harus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berkompetisi</a:t>
            </a:r>
            <a:r>
              <a:rPr lang="en-US" sz="1800" b="0" kern="1200" dirty="0" smtClean="0">
                <a:solidFill>
                  <a:srgbClr val="5F5F5F"/>
                </a:solidFill>
              </a:rPr>
              <a:t> </a:t>
            </a:r>
            <a:r>
              <a:rPr lang="en-US" sz="1800" b="0" kern="1200" dirty="0" err="1" smtClean="0">
                <a:solidFill>
                  <a:srgbClr val="5F5F5F"/>
                </a:solidFill>
              </a:rPr>
              <a:t>dengan</a:t>
            </a:r>
            <a:r>
              <a:rPr lang="en-US" sz="1800" b="0" kern="1200" dirty="0" smtClean="0">
                <a:solidFill>
                  <a:srgbClr val="5F5F5F"/>
                </a:solidFill>
              </a:rPr>
              <a:t> Dominos </a:t>
            </a:r>
            <a:r>
              <a:rPr lang="en-US" sz="1800" b="0" kern="1200" dirty="0" smtClean="0">
                <a:solidFill>
                  <a:srgbClr val="5F5F5F"/>
                </a:solidFill>
              </a:rPr>
              <a:t>Pizza?</a:t>
            </a:r>
            <a:endParaRPr lang="en-US" sz="1800" b="0" kern="1200" dirty="0" smtClean="0">
              <a:solidFill>
                <a:srgbClr val="5F5F5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40" y="3637384"/>
            <a:ext cx="453650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5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3351" y="1094775"/>
            <a:ext cx="4001109" cy="540934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 err="1" smtClean="0">
                <a:solidFill>
                  <a:srgbClr val="5F5F5F"/>
                </a:solidFill>
              </a:rPr>
              <a:t>Manajemen</a:t>
            </a:r>
            <a:r>
              <a:rPr lang="en-US" sz="1600" kern="1200" dirty="0" smtClean="0">
                <a:solidFill>
                  <a:srgbClr val="5F5F5F"/>
                </a:solidFill>
              </a:rPr>
              <a:t> </a:t>
            </a:r>
            <a:r>
              <a:rPr lang="en-US" sz="1600" kern="1200" dirty="0" smtClean="0">
                <a:solidFill>
                  <a:srgbClr val="5F5F5F"/>
                </a:solidFill>
              </a:rPr>
              <a:t>SDM </a:t>
            </a:r>
            <a:r>
              <a:rPr lang="en-US" sz="1600" kern="1200" dirty="0" err="1" smtClean="0">
                <a:solidFill>
                  <a:srgbClr val="5F5F5F"/>
                </a:solidFill>
              </a:rPr>
              <a:t>strategis</a:t>
            </a:r>
            <a:r>
              <a:rPr lang="en-US" sz="1600" kern="1200" dirty="0" smtClean="0">
                <a:solidFill>
                  <a:srgbClr val="5F5F5F"/>
                </a:solidFill>
              </a:rPr>
              <a:t> : </a:t>
            </a:r>
            <a:r>
              <a:rPr lang="en-US" sz="1600" b="0" kern="1200" dirty="0" err="1">
                <a:solidFill>
                  <a:srgbClr val="5F5F5F"/>
                </a:solidFill>
              </a:rPr>
              <a:t>P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erumusan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pelaksanaan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kebijakan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sumber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daya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manusia</a:t>
            </a:r>
            <a:r>
              <a:rPr lang="en-US" sz="1600" b="0" kern="1200" dirty="0" smtClean="0">
                <a:solidFill>
                  <a:srgbClr val="5F5F5F"/>
                </a:solidFill>
              </a:rPr>
              <a:t> 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menciptakan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kompetensi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sikap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pegawai</a:t>
            </a:r>
            <a:r>
              <a:rPr lang="en-US" sz="1600" b="0" kern="1200" dirty="0" smtClean="0">
                <a:solidFill>
                  <a:srgbClr val="5F5F5F"/>
                </a:solidFill>
              </a:rPr>
              <a:t> 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dibutuhkan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suatu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perusahaan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untuk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memenuhi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tujuan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strategisnya</a:t>
            </a:r>
            <a:r>
              <a:rPr lang="en-US" sz="1600" b="0" kern="1200" dirty="0" smtClean="0">
                <a:solidFill>
                  <a:srgbClr val="5F5F5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 err="1" smtClean="0">
                <a:solidFill>
                  <a:srgbClr val="5F5F5F"/>
                </a:solidFill>
              </a:rPr>
              <a:t>Contoh</a:t>
            </a:r>
            <a:r>
              <a:rPr lang="en-US" sz="1600" kern="1200" dirty="0" smtClean="0">
                <a:solidFill>
                  <a:srgbClr val="5F5F5F"/>
                </a:solidFill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</a:rPr>
              <a:t>praktisnya</a:t>
            </a:r>
            <a:r>
              <a:rPr lang="en-US" sz="1600" kern="1200" dirty="0" smtClean="0">
                <a:solidFill>
                  <a:srgbClr val="5F5F5F"/>
                </a:solidFill>
              </a:rPr>
              <a:t> :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Misal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kita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memiliki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kedai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kopi,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goal 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ditentukan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adalah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membuat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pelanggan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senang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hingga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kembali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lagi</a:t>
            </a:r>
            <a:r>
              <a:rPr lang="en-US" sz="1600" b="0" kern="1200" dirty="0" smtClean="0">
                <a:solidFill>
                  <a:srgbClr val="5F5F5F"/>
                </a:solidFill>
              </a:rPr>
              <a:t>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kita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membutuhkan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pegawai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dengan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</a:rPr>
              <a:t>kompetensi</a:t>
            </a:r>
            <a:r>
              <a:rPr lang="en-US" sz="1600" kern="1200" dirty="0" smtClean="0">
                <a:solidFill>
                  <a:srgbClr val="5F5F5F"/>
                </a:solidFill>
              </a:rPr>
              <a:t> :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yaitu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bisa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membuat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kopi,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kern="1200" dirty="0" err="1" smtClean="0">
                <a:solidFill>
                  <a:srgbClr val="5F5F5F"/>
                </a:solidFill>
              </a:rPr>
              <a:t>sikap</a:t>
            </a:r>
            <a:r>
              <a:rPr lang="en-US" sz="1600" kern="1200" dirty="0" smtClean="0">
                <a:solidFill>
                  <a:srgbClr val="5F5F5F"/>
                </a:solidFill>
              </a:rPr>
              <a:t> :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yaitu</a:t>
            </a:r>
            <a:r>
              <a:rPr lang="en-US" sz="1600" b="0" kern="1200" dirty="0" smtClean="0">
                <a:solidFill>
                  <a:srgbClr val="5F5F5F"/>
                </a:solidFill>
              </a:rPr>
              <a:t> 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dapat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melayani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pelanggan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dengan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baik</a:t>
            </a:r>
            <a:r>
              <a:rPr lang="en-US" sz="1600" b="0" kern="1200" dirty="0" smtClean="0">
                <a:solidFill>
                  <a:srgbClr val="5F5F5F"/>
                </a:solidFill>
              </a:rPr>
              <a:t>.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Maka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kita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membutuhkan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kebijakan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SDM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perekrutan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mendukung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sikap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kompetensi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tersebut</a:t>
            </a:r>
            <a:r>
              <a:rPr lang="en-US" sz="1600" b="0" kern="1200" dirty="0" smtClean="0">
                <a:solidFill>
                  <a:srgbClr val="5F5F5F"/>
                </a:solidFill>
              </a:rPr>
              <a:t>.</a:t>
            </a:r>
            <a:endParaRPr lang="en-US" sz="1600" kern="1200" dirty="0">
              <a:solidFill>
                <a:srgbClr val="5F5F5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264297" y="560081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tabLst>
                <a:tab pos="381000" algn="l"/>
                <a:tab pos="571500" algn="l"/>
              </a:tabLst>
            </a:pPr>
            <a:r>
              <a:rPr lang="en-US" sz="2000" b="1" dirty="0" err="1">
                <a:solidFill>
                  <a:srgbClr val="5F5F5F"/>
                </a:solidFill>
              </a:rPr>
              <a:t>Manajemen</a:t>
            </a:r>
            <a:r>
              <a:rPr lang="en-US" sz="2000" b="1" dirty="0">
                <a:solidFill>
                  <a:srgbClr val="5F5F5F"/>
                </a:solidFill>
              </a:rPr>
              <a:t> SDM </a:t>
            </a:r>
            <a:r>
              <a:rPr lang="en-US" sz="2000" b="1" dirty="0" err="1">
                <a:solidFill>
                  <a:srgbClr val="5F5F5F"/>
                </a:solidFill>
              </a:rPr>
              <a:t>strategis</a:t>
            </a:r>
            <a:r>
              <a:rPr lang="en-US" sz="2000" b="1" dirty="0">
                <a:solidFill>
                  <a:srgbClr val="5F5F5F"/>
                </a:solidFill>
              </a:rPr>
              <a:t> </a:t>
            </a:r>
            <a:r>
              <a:rPr lang="en-US" sz="2000" b="1" dirty="0" err="1">
                <a:solidFill>
                  <a:srgbClr val="5F5F5F"/>
                </a:solidFill>
              </a:rPr>
              <a:t>dan</a:t>
            </a:r>
            <a:r>
              <a:rPr lang="en-US" sz="2000" b="1" dirty="0">
                <a:solidFill>
                  <a:srgbClr val="5F5F5F"/>
                </a:solidFill>
              </a:rPr>
              <a:t> </a:t>
            </a:r>
            <a:r>
              <a:rPr lang="en-US" sz="2000" b="1" dirty="0" err="1">
                <a:solidFill>
                  <a:srgbClr val="5F5F5F"/>
                </a:solidFill>
              </a:rPr>
              <a:t>contoh</a:t>
            </a:r>
            <a:r>
              <a:rPr lang="en-US" sz="2000" b="1" dirty="0">
                <a:solidFill>
                  <a:srgbClr val="5F5F5F"/>
                </a:solidFill>
              </a:rPr>
              <a:t> </a:t>
            </a:r>
            <a:r>
              <a:rPr lang="en-US" sz="2000" b="1" dirty="0" err="1">
                <a:solidFill>
                  <a:srgbClr val="5F5F5F"/>
                </a:solidFill>
              </a:rPr>
              <a:t>praktisnya</a:t>
            </a:r>
            <a:endParaRPr lang="en-US" sz="2000" b="1" dirty="0">
              <a:solidFill>
                <a:srgbClr val="5F5F5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4775"/>
            <a:ext cx="3282087" cy="492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0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836712"/>
            <a:ext cx="7618413" cy="5271988"/>
          </a:xfrm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5F5F5F"/>
                </a:solidFill>
              </a:rPr>
              <a:t>3 </a:t>
            </a:r>
            <a:r>
              <a:rPr lang="en-US" i="1" kern="1200" dirty="0">
                <a:solidFill>
                  <a:srgbClr val="5F5F5F"/>
                </a:solidFill>
              </a:rPr>
              <a:t>tools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>
                <a:solidFill>
                  <a:srgbClr val="5F5F5F"/>
                </a:solidFill>
              </a:rPr>
              <a:t>penting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>
                <a:solidFill>
                  <a:srgbClr val="5F5F5F"/>
                </a:solidFill>
              </a:rPr>
              <a:t>dalam</a:t>
            </a:r>
            <a:r>
              <a:rPr lang="en-US" kern="1200" dirty="0">
                <a:solidFill>
                  <a:srgbClr val="5F5F5F"/>
                </a:solidFill>
              </a:rPr>
              <a:t> </a:t>
            </a:r>
            <a:r>
              <a:rPr lang="en-US" kern="1200" dirty="0" err="1" smtClean="0">
                <a:solidFill>
                  <a:srgbClr val="5F5F5F"/>
                </a:solidFill>
              </a:rPr>
              <a:t>manajemen</a:t>
            </a:r>
            <a:r>
              <a:rPr lang="en-US" kern="1200" dirty="0" smtClean="0">
                <a:solidFill>
                  <a:srgbClr val="5F5F5F"/>
                </a:solidFill>
              </a:rPr>
              <a:t> </a:t>
            </a:r>
            <a:r>
              <a:rPr lang="en-US" kern="1200" dirty="0">
                <a:solidFill>
                  <a:srgbClr val="5F5F5F"/>
                </a:solidFill>
              </a:rPr>
              <a:t>SDM </a:t>
            </a:r>
            <a:r>
              <a:rPr lang="en-US" kern="1200" dirty="0" err="1" smtClean="0">
                <a:solidFill>
                  <a:srgbClr val="5F5F5F"/>
                </a:solidFill>
              </a:rPr>
              <a:t>strategis</a:t>
            </a:r>
            <a:endParaRPr lang="en-US" kern="1200" dirty="0">
              <a:solidFill>
                <a:srgbClr val="5F5F5F"/>
              </a:solidFill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 smtClean="0">
                <a:solidFill>
                  <a:srgbClr val="5F5F5F"/>
                </a:solidFill>
              </a:rPr>
              <a:t>Strategy Map: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Pembuatan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i="1" kern="1200" dirty="0" smtClean="0">
                <a:solidFill>
                  <a:srgbClr val="5F5F5F"/>
                </a:solidFill>
              </a:rPr>
              <a:t>mapping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dari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kontribusi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semua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departemen</a:t>
            </a:r>
            <a:r>
              <a:rPr lang="en-US" sz="1600" b="0" kern="1200" dirty="0" smtClean="0">
                <a:solidFill>
                  <a:srgbClr val="5F5F5F"/>
                </a:solidFill>
              </a:rPr>
              <a:t> di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perusahaan</a:t>
            </a:r>
            <a:r>
              <a:rPr lang="en-US" sz="1600" b="0" kern="1200" dirty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kepada</a:t>
            </a:r>
            <a:r>
              <a:rPr lang="en-US" sz="1600" b="0" kern="1200" dirty="0" smtClean="0">
                <a:solidFill>
                  <a:srgbClr val="5F5F5F"/>
                </a:solidFill>
              </a:rPr>
              <a:t> goal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dari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perusahaan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tersebut</a:t>
            </a:r>
            <a:r>
              <a:rPr lang="en-US" sz="1600" b="0" kern="1200" dirty="0" smtClean="0">
                <a:solidFill>
                  <a:srgbClr val="5F5F5F"/>
                </a:solidFill>
              </a:rPr>
              <a:t>. </a:t>
            </a:r>
            <a:r>
              <a:rPr lang="en-US" sz="1600" i="1" kern="1200" dirty="0" smtClean="0">
                <a:solidFill>
                  <a:srgbClr val="5F5F5F"/>
                </a:solidFill>
              </a:rPr>
              <a:t>Strategy map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membantu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para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manajer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meninjau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performa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masing-masing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departemen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serta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kontribusinya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dalam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pencapaian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goal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strategis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perusahaan</a:t>
            </a:r>
            <a:r>
              <a:rPr lang="en-US" sz="1600" b="0" kern="1200" dirty="0" smtClean="0">
                <a:solidFill>
                  <a:srgbClr val="5F5F5F"/>
                </a:solidFill>
              </a:rPr>
              <a:t>.</a:t>
            </a:r>
            <a:endParaRPr lang="en-US" sz="1600" b="0" kern="1200" dirty="0" smtClean="0">
              <a:solidFill>
                <a:srgbClr val="5F5F5F"/>
              </a:solidFill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 smtClean="0">
                <a:solidFill>
                  <a:srgbClr val="5F5F5F"/>
                </a:solidFill>
              </a:rPr>
              <a:t>Scorecard </a:t>
            </a:r>
            <a:r>
              <a:rPr lang="en-US" sz="1600" kern="1200" dirty="0" smtClean="0">
                <a:solidFill>
                  <a:srgbClr val="5F5F5F"/>
                </a:solidFill>
              </a:rPr>
              <a:t>SDM: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Penetapan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goal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kepada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rantai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aktivitas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>
                <a:solidFill>
                  <a:srgbClr val="5F5F5F"/>
                </a:solidFill>
              </a:rPr>
              <a:t>manajemen</a:t>
            </a:r>
            <a:r>
              <a:rPr lang="en-US" sz="1600" b="0" kern="1200" dirty="0">
                <a:solidFill>
                  <a:srgbClr val="5F5F5F"/>
                </a:solidFill>
              </a:rPr>
              <a:t> SDM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untuk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memenuhi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tujuan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strategis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perusahaan</a:t>
            </a:r>
            <a:r>
              <a:rPr lang="en-US" sz="1600" b="0" kern="1200" dirty="0" smtClean="0">
                <a:solidFill>
                  <a:srgbClr val="5F5F5F"/>
                </a:solidFill>
              </a:rPr>
              <a:t>.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Penaksiran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kuantitatif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dari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i="1" kern="1200" dirty="0" smtClean="0">
                <a:solidFill>
                  <a:srgbClr val="5F5F5F"/>
                </a:solidFill>
              </a:rPr>
              <a:t>strategy map</a:t>
            </a:r>
            <a:r>
              <a:rPr lang="en-US" sz="1600" b="0" kern="1200" dirty="0" smtClean="0">
                <a:solidFill>
                  <a:srgbClr val="5F5F5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 smtClean="0">
                <a:solidFill>
                  <a:srgbClr val="5F5F5F"/>
                </a:solidFill>
              </a:rPr>
              <a:t>Digital Dashboard</a:t>
            </a:r>
            <a:r>
              <a:rPr lang="en-US" sz="1600" kern="1200" dirty="0" smtClean="0">
                <a:solidFill>
                  <a:srgbClr val="5F5F5F"/>
                </a:solidFill>
              </a:rPr>
              <a:t>: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Adalah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kumpulan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hasil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analisis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smtClean="0">
                <a:solidFill>
                  <a:srgbClr val="5F5F5F"/>
                </a:solidFill>
              </a:rPr>
              <a:t>yang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menunjukan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gambaran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keadaan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perusahaan</a:t>
            </a:r>
            <a:r>
              <a:rPr lang="en-US" sz="1600" b="0" kern="1200" dirty="0" smtClean="0">
                <a:solidFill>
                  <a:srgbClr val="5F5F5F"/>
                </a:solidFill>
              </a:rPr>
              <a:t> </a:t>
            </a:r>
            <a:r>
              <a:rPr lang="en-US" sz="1600" b="0" kern="1200" dirty="0" err="1" smtClean="0">
                <a:solidFill>
                  <a:srgbClr val="5F5F5F"/>
                </a:solidFill>
              </a:rPr>
              <a:t>dalam</a:t>
            </a:r>
            <a:r>
              <a:rPr lang="en-US" sz="1600" b="0" kern="1200" dirty="0" smtClean="0">
                <a:solidFill>
                  <a:srgbClr val="5F5F5F"/>
                </a:solidFill>
              </a:rPr>
              <a:t> proses </a:t>
            </a:r>
            <a:r>
              <a:rPr lang="en-US" sz="1600" b="0" i="1" kern="1200" dirty="0" smtClean="0">
                <a:solidFill>
                  <a:srgbClr val="5F5F5F"/>
                </a:solidFill>
              </a:rPr>
              <a:t>scorecard </a:t>
            </a:r>
            <a:r>
              <a:rPr lang="en-US" sz="1600" b="0" kern="1200" dirty="0" smtClean="0">
                <a:solidFill>
                  <a:srgbClr val="5F5F5F"/>
                </a:solidFill>
              </a:rPr>
              <a:t>SDM.</a:t>
            </a:r>
            <a:endParaRPr lang="en-US" sz="1600" i="1" kern="1200" dirty="0">
              <a:solidFill>
                <a:srgbClr val="5F5F5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84950"/>
            <a:ext cx="2209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WAHYU G. THAMRIN </a:t>
            </a:r>
            <a:r>
              <a:rPr lang="en-GB" dirty="0" smtClean="0"/>
              <a:t>| Page </a:t>
            </a:r>
            <a:fld id="{993D7A4D-8905-4C96-884E-E49A241896E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8495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d-ID" dirty="0" smtClean="0"/>
              <a:t>UNIVERSITAS PEMBANGUNAN JAYA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0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 Mane UK">
  <a:themeElements>
    <a:clrScheme name="Concept Mane UK 1">
      <a:dk1>
        <a:srgbClr val="000000"/>
      </a:dk1>
      <a:lt1>
        <a:srgbClr val="AFD7C8"/>
      </a:lt1>
      <a:dk2>
        <a:srgbClr val="C36EA0"/>
      </a:dk2>
      <a:lt2>
        <a:srgbClr val="FFFFFF"/>
      </a:lt2>
      <a:accent1>
        <a:srgbClr val="006932"/>
      </a:accent1>
      <a:accent2>
        <a:srgbClr val="B4CD46"/>
      </a:accent2>
      <a:accent3>
        <a:srgbClr val="D4E8E0"/>
      </a:accent3>
      <a:accent4>
        <a:srgbClr val="000000"/>
      </a:accent4>
      <a:accent5>
        <a:srgbClr val="AAB9AD"/>
      </a:accent5>
      <a:accent6>
        <a:srgbClr val="A3BA3F"/>
      </a:accent6>
      <a:hlink>
        <a:srgbClr val="46AFBE"/>
      </a:hlink>
      <a:folHlink>
        <a:srgbClr val="5FC3EB"/>
      </a:folHlink>
    </a:clrScheme>
    <a:fontScheme name="Concept Mane 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 Mane UK 1">
        <a:dk1>
          <a:srgbClr val="000000"/>
        </a:dk1>
        <a:lt1>
          <a:srgbClr val="AFD7C8"/>
        </a:lt1>
        <a:dk2>
          <a:srgbClr val="C36EA0"/>
        </a:dk2>
        <a:lt2>
          <a:srgbClr val="FFFFFF"/>
        </a:lt2>
        <a:accent1>
          <a:srgbClr val="006932"/>
        </a:accent1>
        <a:accent2>
          <a:srgbClr val="B4CD46"/>
        </a:accent2>
        <a:accent3>
          <a:srgbClr val="D4E8E0"/>
        </a:accent3>
        <a:accent4>
          <a:srgbClr val="000000"/>
        </a:accent4>
        <a:accent5>
          <a:srgbClr val="AAB9AD"/>
        </a:accent5>
        <a:accent6>
          <a:srgbClr val="A3BA3F"/>
        </a:accent6>
        <a:hlink>
          <a:srgbClr val="46AFBE"/>
        </a:hlink>
        <a:folHlink>
          <a:srgbClr val="5FC3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2">
        <a:dk1>
          <a:srgbClr val="000000"/>
        </a:dk1>
        <a:lt1>
          <a:srgbClr val="66B8DC"/>
        </a:lt1>
        <a:dk2>
          <a:srgbClr val="E1001A"/>
        </a:dk2>
        <a:lt2>
          <a:srgbClr val="FFFFFF"/>
        </a:lt2>
        <a:accent1>
          <a:srgbClr val="354995"/>
        </a:accent1>
        <a:accent2>
          <a:srgbClr val="E1001A"/>
        </a:accent2>
        <a:accent3>
          <a:srgbClr val="B8D8EB"/>
        </a:accent3>
        <a:accent4>
          <a:srgbClr val="000000"/>
        </a:accent4>
        <a:accent5>
          <a:srgbClr val="AEB1C8"/>
        </a:accent5>
        <a:accent6>
          <a:srgbClr val="CC0016"/>
        </a:accent6>
        <a:hlink>
          <a:srgbClr val="E36828"/>
        </a:hlink>
        <a:folHlink>
          <a:srgbClr val="FFD2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3">
        <a:dk1>
          <a:srgbClr val="000000"/>
        </a:dk1>
        <a:lt1>
          <a:srgbClr val="005F71"/>
        </a:lt1>
        <a:dk2>
          <a:srgbClr val="C48549"/>
        </a:dk2>
        <a:lt2>
          <a:srgbClr val="FFFFFF"/>
        </a:lt2>
        <a:accent1>
          <a:srgbClr val="37CD95"/>
        </a:accent1>
        <a:accent2>
          <a:srgbClr val="E08519"/>
        </a:accent2>
        <a:accent3>
          <a:srgbClr val="AAB6BB"/>
        </a:accent3>
        <a:accent4>
          <a:srgbClr val="000000"/>
        </a:accent4>
        <a:accent5>
          <a:srgbClr val="AEE3C8"/>
        </a:accent5>
        <a:accent6>
          <a:srgbClr val="CB7816"/>
        </a:accent6>
        <a:hlink>
          <a:srgbClr val="E5BD28"/>
        </a:hlink>
        <a:folHlink>
          <a:srgbClr val="9917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4">
        <a:dk1>
          <a:srgbClr val="000000"/>
        </a:dk1>
        <a:lt1>
          <a:srgbClr val="B0BA34"/>
        </a:lt1>
        <a:dk2>
          <a:srgbClr val="C34B49"/>
        </a:dk2>
        <a:lt2>
          <a:srgbClr val="FFFFFF"/>
        </a:lt2>
        <a:accent1>
          <a:srgbClr val="636F1E"/>
        </a:accent1>
        <a:accent2>
          <a:srgbClr val="A95DB8"/>
        </a:accent2>
        <a:accent3>
          <a:srgbClr val="D4D9AE"/>
        </a:accent3>
        <a:accent4>
          <a:srgbClr val="000000"/>
        </a:accent4>
        <a:accent5>
          <a:srgbClr val="B7BBAB"/>
        </a:accent5>
        <a:accent6>
          <a:srgbClr val="9953A6"/>
        </a:accent6>
        <a:hlink>
          <a:srgbClr val="3584C4"/>
        </a:hlink>
        <a:folHlink>
          <a:srgbClr val="0399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5">
        <a:dk1>
          <a:srgbClr val="000000"/>
        </a:dk1>
        <a:lt1>
          <a:srgbClr val="FAD69C"/>
        </a:lt1>
        <a:dk2>
          <a:srgbClr val="D76E35"/>
        </a:dk2>
        <a:lt2>
          <a:srgbClr val="FFFFFF"/>
        </a:lt2>
        <a:accent1>
          <a:srgbClr val="C28F32"/>
        </a:accent1>
        <a:accent2>
          <a:srgbClr val="B72E0F"/>
        </a:accent2>
        <a:accent3>
          <a:srgbClr val="FCE8CB"/>
        </a:accent3>
        <a:accent4>
          <a:srgbClr val="000000"/>
        </a:accent4>
        <a:accent5>
          <a:srgbClr val="DDC6AD"/>
        </a:accent5>
        <a:accent6>
          <a:srgbClr val="A6290C"/>
        </a:accent6>
        <a:hlink>
          <a:srgbClr val="E4868D"/>
        </a:hlink>
        <a:folHlink>
          <a:srgbClr val="FEB9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6">
        <a:dk1>
          <a:srgbClr val="000000"/>
        </a:dk1>
        <a:lt1>
          <a:srgbClr val="D48700"/>
        </a:lt1>
        <a:dk2>
          <a:srgbClr val="4B6EA0"/>
        </a:dk2>
        <a:lt2>
          <a:srgbClr val="FFFFFF"/>
        </a:lt2>
        <a:accent1>
          <a:srgbClr val="C1460C"/>
        </a:accent1>
        <a:accent2>
          <a:srgbClr val="B6A50F"/>
        </a:accent2>
        <a:accent3>
          <a:srgbClr val="E6C3AA"/>
        </a:accent3>
        <a:accent4>
          <a:srgbClr val="000000"/>
        </a:accent4>
        <a:accent5>
          <a:srgbClr val="DDB0AA"/>
        </a:accent5>
        <a:accent6>
          <a:srgbClr val="A5950C"/>
        </a:accent6>
        <a:hlink>
          <a:srgbClr val="7FCB75"/>
        </a:hlink>
        <a:folHlink>
          <a:srgbClr val="545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7">
        <a:dk1>
          <a:srgbClr val="000000"/>
        </a:dk1>
        <a:lt1>
          <a:srgbClr val="C17A95"/>
        </a:lt1>
        <a:dk2>
          <a:srgbClr val="4D1C17"/>
        </a:dk2>
        <a:lt2>
          <a:srgbClr val="FFFFFF"/>
        </a:lt2>
        <a:accent1>
          <a:srgbClr val="3D236D"/>
        </a:accent1>
        <a:accent2>
          <a:srgbClr val="7185A4"/>
        </a:accent2>
        <a:accent3>
          <a:srgbClr val="DDBEC8"/>
        </a:accent3>
        <a:accent4>
          <a:srgbClr val="000000"/>
        </a:accent4>
        <a:accent5>
          <a:srgbClr val="AFACBA"/>
        </a:accent5>
        <a:accent6>
          <a:srgbClr val="667894"/>
        </a:accent6>
        <a:hlink>
          <a:srgbClr val="917AA9"/>
        </a:hlink>
        <a:folHlink>
          <a:srgbClr val="4730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8">
        <a:dk1>
          <a:srgbClr val="000000"/>
        </a:dk1>
        <a:lt1>
          <a:srgbClr val="8C3200"/>
        </a:lt1>
        <a:dk2>
          <a:srgbClr val="4D9716"/>
        </a:dk2>
        <a:lt2>
          <a:srgbClr val="FFFFFF"/>
        </a:lt2>
        <a:accent1>
          <a:srgbClr val="AF5A0E"/>
        </a:accent1>
        <a:accent2>
          <a:srgbClr val="13C4A3"/>
        </a:accent2>
        <a:accent3>
          <a:srgbClr val="C5ADAA"/>
        </a:accent3>
        <a:accent4>
          <a:srgbClr val="000000"/>
        </a:accent4>
        <a:accent5>
          <a:srgbClr val="D4B5AA"/>
        </a:accent5>
        <a:accent6>
          <a:srgbClr val="10B193"/>
        </a:accent6>
        <a:hlink>
          <a:srgbClr val="277AA8"/>
        </a:hlink>
        <a:folHlink>
          <a:srgbClr val="4730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9">
        <a:dk1>
          <a:srgbClr val="000000"/>
        </a:dk1>
        <a:lt1>
          <a:srgbClr val="FADC17"/>
        </a:lt1>
        <a:dk2>
          <a:srgbClr val="FFA45F"/>
        </a:dk2>
        <a:lt2>
          <a:srgbClr val="FFFFFF"/>
        </a:lt2>
        <a:accent1>
          <a:srgbClr val="D1461F"/>
        </a:accent1>
        <a:accent2>
          <a:srgbClr val="FFB885"/>
        </a:accent2>
        <a:accent3>
          <a:srgbClr val="FCEBAB"/>
        </a:accent3>
        <a:accent4>
          <a:srgbClr val="000000"/>
        </a:accent4>
        <a:accent5>
          <a:srgbClr val="E5B0AB"/>
        </a:accent5>
        <a:accent6>
          <a:srgbClr val="E7A678"/>
        </a:accent6>
        <a:hlink>
          <a:srgbClr val="5069A4"/>
        </a:hlink>
        <a:folHlink>
          <a:srgbClr val="663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10">
        <a:dk1>
          <a:srgbClr val="000000"/>
        </a:dk1>
        <a:lt1>
          <a:srgbClr val="429750"/>
        </a:lt1>
        <a:dk2>
          <a:srgbClr val="00BFAE"/>
        </a:dk2>
        <a:lt2>
          <a:srgbClr val="FFFFFF"/>
        </a:lt2>
        <a:accent1>
          <a:srgbClr val="0E451F"/>
        </a:accent1>
        <a:accent2>
          <a:srgbClr val="3D7CCF"/>
        </a:accent2>
        <a:accent3>
          <a:srgbClr val="B0C9B3"/>
        </a:accent3>
        <a:accent4>
          <a:srgbClr val="000000"/>
        </a:accent4>
        <a:accent5>
          <a:srgbClr val="AAB0AB"/>
        </a:accent5>
        <a:accent6>
          <a:srgbClr val="3670BB"/>
        </a:accent6>
        <a:hlink>
          <a:srgbClr val="92692E"/>
        </a:hlink>
        <a:folHlink>
          <a:srgbClr val="A442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11">
        <a:dk1>
          <a:srgbClr val="000000"/>
        </a:dk1>
        <a:lt1>
          <a:srgbClr val="BB1430"/>
        </a:lt1>
        <a:dk2>
          <a:srgbClr val="FF8B7C"/>
        </a:dk2>
        <a:lt2>
          <a:srgbClr val="FFFFFF"/>
        </a:lt2>
        <a:accent1>
          <a:srgbClr val="FF001A"/>
        </a:accent1>
        <a:accent2>
          <a:srgbClr val="7142A9"/>
        </a:accent2>
        <a:accent3>
          <a:srgbClr val="DAAAAD"/>
        </a:accent3>
        <a:accent4>
          <a:srgbClr val="000000"/>
        </a:accent4>
        <a:accent5>
          <a:srgbClr val="FFAAAB"/>
        </a:accent5>
        <a:accent6>
          <a:srgbClr val="663B99"/>
        </a:accent6>
        <a:hlink>
          <a:srgbClr val="254566"/>
        </a:hlink>
        <a:folHlink>
          <a:srgbClr val="899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12">
        <a:dk1>
          <a:srgbClr val="000000"/>
        </a:dk1>
        <a:lt1>
          <a:srgbClr val="DD6E56"/>
        </a:lt1>
        <a:dk2>
          <a:srgbClr val="D4CC7B"/>
        </a:dk2>
        <a:lt2>
          <a:srgbClr val="FFFFFF"/>
        </a:lt2>
        <a:accent1>
          <a:srgbClr val="7A202E"/>
        </a:accent1>
        <a:accent2>
          <a:srgbClr val="FF6495"/>
        </a:accent2>
        <a:accent3>
          <a:srgbClr val="EBBAB4"/>
        </a:accent3>
        <a:accent4>
          <a:srgbClr val="000000"/>
        </a:accent4>
        <a:accent5>
          <a:srgbClr val="BEABAD"/>
        </a:accent5>
        <a:accent6>
          <a:srgbClr val="E75A87"/>
        </a:accent6>
        <a:hlink>
          <a:srgbClr val="D464A8"/>
        </a:hlink>
        <a:folHlink>
          <a:srgbClr val="D42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13">
        <a:dk1>
          <a:srgbClr val="000000"/>
        </a:dk1>
        <a:lt1>
          <a:srgbClr val="0072DF"/>
        </a:lt1>
        <a:dk2>
          <a:srgbClr val="813A00"/>
        </a:dk2>
        <a:lt2>
          <a:srgbClr val="FFFFFF"/>
        </a:lt2>
        <a:accent1>
          <a:srgbClr val="13037C"/>
        </a:accent1>
        <a:accent2>
          <a:srgbClr val="1399FF"/>
        </a:accent2>
        <a:accent3>
          <a:srgbClr val="AABCEC"/>
        </a:accent3>
        <a:accent4>
          <a:srgbClr val="000000"/>
        </a:accent4>
        <a:accent5>
          <a:srgbClr val="AAAABF"/>
        </a:accent5>
        <a:accent6>
          <a:srgbClr val="108AE7"/>
        </a:accent6>
        <a:hlink>
          <a:srgbClr val="005061"/>
        </a:hlink>
        <a:folHlink>
          <a:srgbClr val="32A0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14">
        <a:dk1>
          <a:srgbClr val="000000"/>
        </a:dk1>
        <a:lt1>
          <a:srgbClr val="000000"/>
        </a:lt1>
        <a:dk2>
          <a:srgbClr val="A6C2BE"/>
        </a:dk2>
        <a:lt2>
          <a:srgbClr val="FFFFFF"/>
        </a:lt2>
        <a:accent1>
          <a:srgbClr val="B3A19B"/>
        </a:accent1>
        <a:accent2>
          <a:srgbClr val="B8B6CF"/>
        </a:accent2>
        <a:accent3>
          <a:srgbClr val="AAAAAA"/>
        </a:accent3>
        <a:accent4>
          <a:srgbClr val="000000"/>
        </a:accent4>
        <a:accent5>
          <a:srgbClr val="D6CDCB"/>
        </a:accent5>
        <a:accent6>
          <a:srgbClr val="A6A5BB"/>
        </a:accent6>
        <a:hlink>
          <a:srgbClr val="623D60"/>
        </a:hlink>
        <a:folHlink>
          <a:srgbClr val="A6C2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15">
        <a:dk1>
          <a:srgbClr val="000000"/>
        </a:dk1>
        <a:lt1>
          <a:srgbClr val="CCD4CC"/>
        </a:lt1>
        <a:dk2>
          <a:srgbClr val="788778"/>
        </a:dk2>
        <a:lt2>
          <a:srgbClr val="FFFFFF"/>
        </a:lt2>
        <a:accent1>
          <a:srgbClr val="B3A19B"/>
        </a:accent1>
        <a:accent2>
          <a:srgbClr val="B8B6CF"/>
        </a:accent2>
        <a:accent3>
          <a:srgbClr val="E2E6E2"/>
        </a:accent3>
        <a:accent4>
          <a:srgbClr val="000000"/>
        </a:accent4>
        <a:accent5>
          <a:srgbClr val="D6CDCB"/>
        </a:accent5>
        <a:accent6>
          <a:srgbClr val="A6A5BB"/>
        </a:accent6>
        <a:hlink>
          <a:srgbClr val="623D60"/>
        </a:hlink>
        <a:folHlink>
          <a:srgbClr val="A6C2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 Mane UK 16">
        <a:dk1>
          <a:srgbClr val="000000"/>
        </a:dk1>
        <a:lt1>
          <a:srgbClr val="006932"/>
        </a:lt1>
        <a:dk2>
          <a:srgbClr val="D4CCBB"/>
        </a:dk2>
        <a:lt2>
          <a:srgbClr val="FFFFFF"/>
        </a:lt2>
        <a:accent1>
          <a:srgbClr val="B3A19B"/>
        </a:accent1>
        <a:accent2>
          <a:srgbClr val="32A03C"/>
        </a:accent2>
        <a:accent3>
          <a:srgbClr val="AAB9AD"/>
        </a:accent3>
        <a:accent4>
          <a:srgbClr val="000000"/>
        </a:accent4>
        <a:accent5>
          <a:srgbClr val="D6CDCB"/>
        </a:accent5>
        <a:accent6>
          <a:srgbClr val="2C9135"/>
        </a:accent6>
        <a:hlink>
          <a:srgbClr val="B4CD46"/>
        </a:hlink>
        <a:folHlink>
          <a:srgbClr val="0050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72612</TotalTime>
  <Words>852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Concept Mane 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Shower Gels Investigations</dc:title>
  <dc:creator>perinetd</dc:creator>
  <cp:lastModifiedBy>ismail - [2010]</cp:lastModifiedBy>
  <cp:revision>1217</cp:revision>
  <dcterms:created xsi:type="dcterms:W3CDTF">2013-08-20T07:26:15Z</dcterms:created>
  <dcterms:modified xsi:type="dcterms:W3CDTF">2016-02-05T06:37:20Z</dcterms:modified>
</cp:coreProperties>
</file>