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69" r:id="rId4"/>
    <p:sldId id="261" r:id="rId5"/>
    <p:sldId id="268" r:id="rId6"/>
    <p:sldId id="270" r:id="rId7"/>
    <p:sldId id="271" r:id="rId8"/>
    <p:sldId id="272" r:id="rId9"/>
    <p:sldId id="273" r:id="rId10"/>
    <p:sldId id="260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298" autoAdjust="0"/>
    <p:restoredTop sz="94660"/>
  </p:normalViewPr>
  <p:slideViewPr>
    <p:cSldViewPr>
      <p:cViewPr varScale="1">
        <p:scale>
          <a:sx n="69" d="100"/>
          <a:sy n="69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0147EB-A00F-435A-BC2F-15B0E2C2D77B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89ED1-8734-44E1-A31F-5EBDDFC2C389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853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Work withdrawal</a:t>
            </a:r>
            <a:r>
              <a:rPr lang="en-US" baseline="0" dirty="0"/>
              <a:t> : </a:t>
            </a:r>
            <a:r>
              <a:rPr lang="en-US" baseline="0" dirty="0" err="1"/>
              <a:t>menunjukkan</a:t>
            </a:r>
            <a:r>
              <a:rPr lang="en-US" baseline="0" dirty="0"/>
              <a:t> </a:t>
            </a:r>
            <a:r>
              <a:rPr lang="en-US" baseline="0" dirty="0" err="1"/>
              <a:t>kalau</a:t>
            </a:r>
            <a:r>
              <a:rPr lang="en-US" baseline="0" dirty="0"/>
              <a:t> </a:t>
            </a:r>
            <a:r>
              <a:rPr lang="en-US" baseline="0" dirty="0" err="1"/>
              <a:t>dia</a:t>
            </a:r>
            <a:r>
              <a:rPr lang="en-US" baseline="0" dirty="0"/>
              <a:t> </a:t>
            </a:r>
            <a:r>
              <a:rPr lang="en-US" baseline="0" dirty="0" err="1"/>
              <a:t>kerja</a:t>
            </a:r>
            <a:r>
              <a:rPr lang="en-US" baseline="0" dirty="0"/>
              <a:t>, </a:t>
            </a:r>
            <a:r>
              <a:rPr lang="en-US" baseline="0" dirty="0" err="1"/>
              <a:t>namun</a:t>
            </a:r>
            <a:r>
              <a:rPr lang="en-US" baseline="0" dirty="0"/>
              <a:t> </a:t>
            </a:r>
            <a:r>
              <a:rPr lang="en-US" baseline="0" dirty="0" err="1"/>
              <a:t>tidak</a:t>
            </a:r>
            <a:r>
              <a:rPr lang="en-US" baseline="0" dirty="0"/>
              <a:t> </a:t>
            </a:r>
            <a:r>
              <a:rPr lang="en-US" baseline="0" dirty="0" err="1"/>
              <a:t>melakukan</a:t>
            </a:r>
            <a:r>
              <a:rPr lang="en-US" baseline="0" dirty="0"/>
              <a:t> yang </a:t>
            </a:r>
            <a:r>
              <a:rPr lang="en-US" baseline="0" dirty="0" err="1"/>
              <a:t>terbaik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DFB60A-08F4-4312-BA79-0E73DD6A5650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89E9CEC-A85C-429C-A2E7-4F2F15DA08CB}" type="slidenum">
              <a:rPr lang="id-ID" smtClean="0"/>
              <a:t>‹#›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B15C050-CBC1-4366-AF40-66E33971B470}" type="datetimeFigureOut">
              <a:rPr lang="id-ID" smtClean="0"/>
              <a:t>08/04/2016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gif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155" y="1500283"/>
            <a:ext cx="7874000" cy="49149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620688"/>
            <a:ext cx="7772400" cy="1470025"/>
          </a:xfrm>
        </p:spPr>
        <p:txBody>
          <a:bodyPr/>
          <a:lstStyle/>
          <a:p>
            <a:r>
              <a:rPr lang="id-ID" dirty="0"/>
              <a:t>Ethics and Employee Right and Discipline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6" y="5244675"/>
            <a:ext cx="6461760" cy="1066800"/>
          </a:xfrm>
        </p:spPr>
        <p:txBody>
          <a:bodyPr>
            <a:normAutofit fontScale="92500" lnSpcReduction="10000"/>
          </a:bodyPr>
          <a:lstStyle/>
          <a:p>
            <a:endParaRPr lang="en-US" b="1" dirty="0">
              <a:solidFill>
                <a:srgbClr val="2F2B20"/>
              </a:solidFill>
            </a:endParaRPr>
          </a:p>
          <a:p>
            <a:r>
              <a:rPr lang="id-ID" b="1">
                <a:solidFill>
                  <a:srgbClr val="2F2B20"/>
                </a:solidFill>
              </a:rPr>
              <a:t>Annisa Puspita sari (2014021017)</a:t>
            </a:r>
            <a:endParaRPr lang="en-US" b="1" dirty="0">
              <a:solidFill>
                <a:srgbClr val="2F2B20"/>
              </a:solidFill>
            </a:endParaRPr>
          </a:p>
          <a:p>
            <a:r>
              <a:rPr lang="id-ID" b="1">
                <a:solidFill>
                  <a:srgbClr val="2F2B20"/>
                </a:solidFill>
              </a:rPr>
              <a:t>Christy Agung (2012031017)</a:t>
            </a:r>
            <a:endParaRPr lang="en-US" b="1" dirty="0">
              <a:solidFill>
                <a:srgbClr val="2F2B2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325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Using Human Resorces management methods to promote ethics and fair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Selection </a:t>
            </a:r>
          </a:p>
          <a:p>
            <a:r>
              <a:rPr lang="id-ID" dirty="0"/>
              <a:t>Ethics training</a:t>
            </a:r>
          </a:p>
          <a:p>
            <a:r>
              <a:rPr lang="id-ID" dirty="0"/>
              <a:t>Performance apprasial</a:t>
            </a:r>
          </a:p>
          <a:p>
            <a:r>
              <a:rPr lang="id-ID" dirty="0"/>
              <a:t>Reward and Desciplinary system</a:t>
            </a:r>
          </a:p>
          <a:p>
            <a:r>
              <a:rPr lang="id-ID" dirty="0"/>
              <a:t>Managing ethics compliance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0984152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Agency FB" pitchFamily="34" charset="0"/>
              </a:rPr>
              <a:t>Mengelola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Kedisiplinan</a:t>
            </a:r>
            <a:r>
              <a:rPr lang="en-US" b="1" dirty="0">
                <a:latin typeface="Agency FB" pitchFamily="34" charset="0"/>
              </a:rPr>
              <a:t> &amp; </a:t>
            </a:r>
            <a:r>
              <a:rPr lang="en-US" b="1" i="1" dirty="0">
                <a:latin typeface="Agency FB" pitchFamily="34" charset="0"/>
              </a:rPr>
              <a:t>Privacy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Karyawan</a:t>
            </a:r>
            <a:endParaRPr lang="en-US" b="1" dirty="0">
              <a:latin typeface="Agency FB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1143000"/>
            <a:ext cx="36576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latin typeface="Berlin Sans FB" pitchFamily="34" charset="0"/>
              </a:rPr>
              <a:t>Keadilan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Mendisiplinkan</a:t>
            </a:r>
            <a:endParaRPr lang="en-US" sz="2000" dirty="0">
              <a:latin typeface="Berlin Sans FB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57800" y="1143000"/>
            <a:ext cx="36576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Bullying and Victimization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228600" y="2514600"/>
            <a:ext cx="3657600" cy="2209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Berakar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kebutuhan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bersikap</a:t>
            </a:r>
            <a:r>
              <a:rPr lang="en-US" dirty="0"/>
              <a:t> </a:t>
            </a:r>
            <a:r>
              <a:rPr lang="en-US" dirty="0" err="1"/>
              <a:t>adil</a:t>
            </a:r>
            <a:r>
              <a:rPr lang="en-US" dirty="0"/>
              <a:t> (</a:t>
            </a:r>
            <a:r>
              <a:rPr lang="en-US" dirty="0" err="1"/>
              <a:t>termasuk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memutuskan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)</a:t>
            </a:r>
          </a:p>
          <a:p>
            <a:pPr marL="342900" indent="-342900" algn="ctr"/>
            <a:endParaRPr lang="en-US" dirty="0"/>
          </a:p>
          <a:p>
            <a:pPr marL="342900" indent="-342900" algn="ctr"/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komitmen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,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lainnya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berorganisasi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57800" y="2362200"/>
            <a:ext cx="3657600" cy="434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i="1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i="1" dirty="0"/>
              <a:t>bullies</a:t>
            </a:r>
            <a:r>
              <a:rPr lang="en-US" dirty="0"/>
              <a:t>, </a:t>
            </a:r>
            <a:r>
              <a:rPr lang="en-US" dirty="0" err="1"/>
              <a:t>meneriaki</a:t>
            </a:r>
            <a:r>
              <a:rPr lang="en-US" dirty="0"/>
              <a:t>,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mengancam</a:t>
            </a:r>
            <a:r>
              <a:rPr lang="en-US" dirty="0"/>
              <a:t> </a:t>
            </a:r>
            <a:r>
              <a:rPr lang="en-US" dirty="0" err="1"/>
              <a:t>bawahannya</a:t>
            </a:r>
            <a:endParaRPr lang="en-US" dirty="0"/>
          </a:p>
          <a:p>
            <a:pPr marL="342900" indent="-342900" algn="ctr"/>
            <a:endParaRPr lang="en-US" dirty="0"/>
          </a:p>
          <a:p>
            <a:pPr marL="342900" indent="-342900" algn="ctr"/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heran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dilecehkan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atasannya</a:t>
            </a:r>
            <a:r>
              <a:rPr lang="en-US" dirty="0"/>
              <a:t> </a:t>
            </a:r>
            <a:r>
              <a:rPr lang="en-US" dirty="0" err="1"/>
              <a:t>seringkali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keluar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,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kepuasan</a:t>
            </a:r>
            <a:r>
              <a:rPr lang="en-US" dirty="0"/>
              <a:t> </a:t>
            </a:r>
            <a:r>
              <a:rPr lang="en-US" dirty="0" err="1"/>
              <a:t>hidupnya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,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stresnya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, </a:t>
            </a:r>
            <a:r>
              <a:rPr lang="en-US" i="1" dirty="0"/>
              <a:t>work withdrawal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terkadang</a:t>
            </a:r>
            <a:r>
              <a:rPr lang="en-US" dirty="0"/>
              <a:t> </a:t>
            </a:r>
            <a:r>
              <a:rPr lang="en-US" dirty="0" err="1"/>
              <a:t>menunjukkan</a:t>
            </a:r>
            <a:r>
              <a:rPr lang="en-US" dirty="0"/>
              <a:t> </a:t>
            </a:r>
            <a:r>
              <a:rPr lang="en-US" dirty="0" err="1"/>
              <a:t>deviansi</a:t>
            </a:r>
            <a:r>
              <a:rPr lang="en-US" dirty="0"/>
              <a:t> lain,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mencuri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sabotase</a:t>
            </a:r>
            <a:endParaRPr lang="en-US" i="1" dirty="0"/>
          </a:p>
          <a:p>
            <a:pPr marL="342900" indent="-342900" algn="just">
              <a:buFont typeface="+mj-lt"/>
              <a:buAutoNum type="arabicPeriod"/>
            </a:pPr>
            <a:endParaRPr lang="en-US" dirty="0"/>
          </a:p>
        </p:txBody>
      </p:sp>
      <p:pic>
        <p:nvPicPr>
          <p:cNvPr id="10" name="Picture 9" descr="Bullying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2400" y="4572000"/>
            <a:ext cx="1756150" cy="1884934"/>
          </a:xfrm>
          <a:prstGeom prst="rect">
            <a:avLst/>
          </a:prstGeom>
        </p:spPr>
      </p:pic>
      <p:pic>
        <p:nvPicPr>
          <p:cNvPr id="11" name="Picture 10" descr="Fairness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2400" y="4572000"/>
            <a:ext cx="1447800" cy="1447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2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5257800" y="2362200"/>
            <a:ext cx="3657600" cy="434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Rentan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i="1" dirty="0"/>
              <a:t>bullying</a:t>
            </a:r>
            <a:endParaRPr lang="en-US" dirty="0"/>
          </a:p>
          <a:p>
            <a:pPr marL="342900" indent="-342900" algn="just">
              <a:buFont typeface="Arial" pitchFamily="34" charset="0"/>
              <a:buChar char="•"/>
            </a:pPr>
            <a:endParaRPr lang="en-US" i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Submissive victims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Provocative victims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Victims low in self-determination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667000" y="990600"/>
            <a:ext cx="36576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Bullying and Victimization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2362200"/>
            <a:ext cx="3657600" cy="4343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Definisi</a:t>
            </a:r>
            <a:r>
              <a:rPr lang="en-US" dirty="0"/>
              <a:t> </a:t>
            </a:r>
            <a:r>
              <a:rPr lang="en-US" i="1" dirty="0"/>
              <a:t>Bullying </a:t>
            </a:r>
            <a:r>
              <a:rPr lang="en-US" dirty="0"/>
              <a:t>(</a:t>
            </a:r>
            <a:r>
              <a:rPr lang="en-US" dirty="0" err="1"/>
              <a:t>Pemerintah</a:t>
            </a:r>
            <a:r>
              <a:rPr lang="en-US" dirty="0"/>
              <a:t> AS)</a:t>
            </a:r>
          </a:p>
          <a:p>
            <a:pPr marL="342900" indent="-342900" algn="ctr"/>
            <a:endParaRPr lang="en-US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Imbalance of power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Intent to cause harm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Repetition</a:t>
            </a:r>
          </a:p>
          <a:p>
            <a:pPr marL="342900" indent="-342900" algn="just">
              <a:buFont typeface="Arial" pitchFamily="34" charset="0"/>
              <a:buChar char="•"/>
            </a:pPr>
            <a:endParaRPr lang="en-US" i="1" dirty="0"/>
          </a:p>
          <a:p>
            <a:pPr marL="342900" indent="-342900" algn="ctr"/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i="1" dirty="0"/>
              <a:t>Bullying</a:t>
            </a:r>
          </a:p>
          <a:p>
            <a:pPr marL="342900" indent="-342900" algn="just"/>
            <a:endParaRPr lang="en-US" i="1" dirty="0"/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Verbal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Social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/>
              <a:t>Physical</a:t>
            </a:r>
          </a:p>
          <a:p>
            <a:pPr marL="342900" indent="-342900" algn="just">
              <a:buFont typeface="Arial" pitchFamily="34" charset="0"/>
              <a:buChar char="•"/>
            </a:pPr>
            <a:r>
              <a:rPr lang="en-US" i="1" dirty="0" err="1"/>
              <a:t>Cyberbullying</a:t>
            </a:r>
            <a:endParaRPr lang="en-US" dirty="0"/>
          </a:p>
        </p:txBody>
      </p:sp>
      <p:pic>
        <p:nvPicPr>
          <p:cNvPr id="7" name="Picture 6" descr="Bullying (1)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9EB3B6"/>
              </a:clrFrom>
              <a:clrTo>
                <a:srgbClr val="9EB3B6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5200" y="0"/>
            <a:ext cx="1924324" cy="1600200"/>
          </a:xfrm>
          <a:prstGeom prst="rect">
            <a:avLst/>
          </a:prstGeom>
        </p:spPr>
      </p:pic>
      <p:pic>
        <p:nvPicPr>
          <p:cNvPr id="8" name="Picture 7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  <p:pic>
        <p:nvPicPr>
          <p:cNvPr id="9" name="Picture 8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>
            <a:off x="7513916" y="0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131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err="1">
                <a:latin typeface="Agency FB" pitchFamily="34" charset="0"/>
              </a:rPr>
              <a:t>Penyebab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Perilaku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Tidak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Adil</a:t>
            </a:r>
            <a:endParaRPr lang="en-US" b="1" dirty="0">
              <a:latin typeface="Agency FB" pitchFamily="34" charset="0"/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i="1" dirty="0">
                <a:latin typeface="Berlin Sans FB" pitchFamily="34" charset="0"/>
              </a:rPr>
              <a:t>Three supervisory actions influenced perceived fairness:</a:t>
            </a:r>
          </a:p>
          <a:p>
            <a:pPr>
              <a:buAutoNum type="arabicPeriod"/>
            </a:pPr>
            <a:r>
              <a:rPr lang="en-US" u="sng" dirty="0" err="1">
                <a:latin typeface="Berlin Sans FB" pitchFamily="34" charset="0"/>
              </a:rPr>
              <a:t>Libatkan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membuat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keputusan</a:t>
            </a:r>
            <a:endParaRPr lang="en-US" dirty="0">
              <a:latin typeface="Berlin Sans FB" pitchFamily="34" charset="0"/>
            </a:endParaRPr>
          </a:p>
          <a:p>
            <a:pPr>
              <a:buAutoNum type="arabicPeriod"/>
            </a:pPr>
            <a:r>
              <a:rPr lang="en-US" dirty="0" err="1">
                <a:latin typeface="Berlin Sans FB" pitchFamily="34" charset="0"/>
              </a:rPr>
              <a:t>Pastikan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semua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terlibat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memiliki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pengaruh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sehingga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mengerti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mengapa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keputusan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dibuat</a:t>
            </a:r>
            <a:endParaRPr lang="en-US" dirty="0">
              <a:latin typeface="Berlin Sans FB" pitchFamily="34" charset="0"/>
            </a:endParaRPr>
          </a:p>
          <a:p>
            <a:pPr>
              <a:buAutoNum type="arabicPeriod"/>
            </a:pPr>
            <a:r>
              <a:rPr lang="en-US" dirty="0" err="1">
                <a:latin typeface="Berlin Sans FB" pitchFamily="34" charset="0"/>
              </a:rPr>
              <a:t>Pastikan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semua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orang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tahu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standar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apa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dinilai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dia</a:t>
            </a:r>
            <a:endParaRPr lang="en-US" dirty="0">
              <a:latin typeface="Berlin Sans FB" pitchFamily="34" charset="0"/>
            </a:endParaRPr>
          </a:p>
          <a:p>
            <a:endParaRPr lang="en-US" dirty="0"/>
          </a:p>
        </p:txBody>
      </p:sp>
      <p:pic>
        <p:nvPicPr>
          <p:cNvPr id="5" name="Picture 4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  <p:pic>
        <p:nvPicPr>
          <p:cNvPr id="6" name="Picture 5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335"/>
          <a:stretch>
            <a:fillRect/>
          </a:stretch>
        </p:blipFill>
        <p:spPr>
          <a:xfrm>
            <a:off x="7513916" y="5586413"/>
            <a:ext cx="1630084" cy="127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487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b="1" dirty="0" err="1">
                <a:latin typeface="Agency FB" pitchFamily="34" charset="0"/>
              </a:rPr>
              <a:t>Dasar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Keadilan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dan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Proses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Pendisiplinan</a:t>
            </a:r>
            <a:endParaRPr lang="en-US" b="1" dirty="0">
              <a:latin typeface="Agency FB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5240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Rules and Regulations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76600" y="15240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Progressive Penalties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0" y="15240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Formal Disciplinary Appeals Processes</a:t>
            </a:r>
          </a:p>
        </p:txBody>
      </p:sp>
      <p:pic>
        <p:nvPicPr>
          <p:cNvPr id="9" name="Picture 8" descr="Rules and Regulations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8E8D1"/>
              </a:clrFrom>
              <a:clrTo>
                <a:srgbClr val="F8E8D1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09600" y="914400"/>
            <a:ext cx="1453384" cy="1123950"/>
          </a:xfrm>
          <a:prstGeom prst="rect">
            <a:avLst/>
          </a:prstGeom>
        </p:spPr>
      </p:pic>
      <p:pic>
        <p:nvPicPr>
          <p:cNvPr id="10" name="Picture 9" descr="Progressive Penaltie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114800" y="990600"/>
            <a:ext cx="1219200" cy="889337"/>
          </a:xfrm>
          <a:prstGeom prst="rect">
            <a:avLst/>
          </a:prstGeom>
        </p:spPr>
      </p:pic>
      <p:pic>
        <p:nvPicPr>
          <p:cNvPr id="11" name="Picture 10" descr="Meeting Table Disciplinary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086600" y="990600"/>
            <a:ext cx="1473200" cy="828675"/>
          </a:xfrm>
          <a:prstGeom prst="rect">
            <a:avLst/>
          </a:prstGeom>
        </p:spPr>
      </p:pic>
      <p:sp>
        <p:nvSpPr>
          <p:cNvPr id="14" name="Rounded Rectangle 13"/>
          <p:cNvSpPr/>
          <p:nvPr/>
        </p:nvSpPr>
        <p:spPr>
          <a:xfrm>
            <a:off x="0" y="2743200"/>
            <a:ext cx="2667000" cy="4114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Pencurian</a:t>
            </a:r>
            <a:r>
              <a:rPr lang="en-US" dirty="0"/>
              <a:t>, </a:t>
            </a:r>
            <a:r>
              <a:rPr lang="en-US" dirty="0" err="1"/>
              <a:t>Perusakan</a:t>
            </a:r>
            <a:r>
              <a:rPr lang="en-US" dirty="0"/>
              <a:t> </a:t>
            </a:r>
            <a:r>
              <a:rPr lang="en-US" dirty="0" err="1"/>
              <a:t>properti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, ‘</a:t>
            </a:r>
            <a:r>
              <a:rPr lang="en-US" dirty="0" err="1"/>
              <a:t>minum</a:t>
            </a:r>
            <a:r>
              <a:rPr lang="en-US" dirty="0"/>
              <a:t>’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, </a:t>
            </a:r>
            <a:r>
              <a:rPr lang="en-US" dirty="0" err="1"/>
              <a:t>pembangkangan</a:t>
            </a:r>
            <a:endParaRPr lang="en-US" dirty="0"/>
          </a:p>
          <a:p>
            <a:pPr algn="ctr"/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buruk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diterima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Alkohol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obat-obatan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tempat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bekerja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endParaRPr lang="en-US" dirty="0"/>
          </a:p>
          <a:p>
            <a:pPr marL="342900" indent="-342900" algn="ctr"/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memperkerjakan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tertulis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i="1" dirty="0"/>
              <a:t>handbook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276600" y="2743200"/>
            <a:ext cx="2667000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Tingkatan</a:t>
            </a:r>
            <a:r>
              <a:rPr lang="en-US" dirty="0"/>
              <a:t> </a:t>
            </a:r>
            <a:r>
              <a:rPr lang="en-US" dirty="0" err="1"/>
              <a:t>hukuman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i="1" dirty="0"/>
              <a:t>oral</a:t>
            </a:r>
            <a:r>
              <a:rPr lang="en-US" dirty="0"/>
              <a:t> – </a:t>
            </a:r>
            <a:r>
              <a:rPr lang="en-US" dirty="0" err="1"/>
              <a:t>peringatan</a:t>
            </a:r>
            <a:r>
              <a:rPr lang="en-US" dirty="0"/>
              <a:t> </a:t>
            </a:r>
            <a:r>
              <a:rPr lang="en-US" dirty="0" err="1"/>
              <a:t>tulisan</a:t>
            </a:r>
            <a:endParaRPr lang="en-US" dirty="0"/>
          </a:p>
        </p:txBody>
      </p:sp>
      <p:sp>
        <p:nvSpPr>
          <p:cNvPr id="16" name="Rounded Rectangle 15"/>
          <p:cNvSpPr/>
          <p:nvPr/>
        </p:nvSpPr>
        <p:spPr>
          <a:xfrm>
            <a:off x="6477000" y="2743200"/>
            <a:ext cx="2667000" cy="4114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/>
              <a:t>Contoh</a:t>
            </a:r>
            <a:r>
              <a:rPr lang="en-US" dirty="0"/>
              <a:t> step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banding FedEx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i="1" dirty="0"/>
              <a:t>Management review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i="1" dirty="0"/>
              <a:t>Officer complaint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i="1" dirty="0"/>
              <a:t>Executive appeals review</a:t>
            </a:r>
          </a:p>
          <a:p>
            <a:pPr marL="342900" indent="-342900" algn="just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4979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employee-disciplinary-action-form-with-checklist-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0999" y="-19518"/>
            <a:ext cx="4953001" cy="6877518"/>
          </a:xfrm>
        </p:spPr>
      </p:pic>
      <p:sp>
        <p:nvSpPr>
          <p:cNvPr id="5" name="Rounded Rectangle 4"/>
          <p:cNvSpPr/>
          <p:nvPr/>
        </p:nvSpPr>
        <p:spPr>
          <a:xfrm>
            <a:off x="0" y="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Progressive Penalties</a:t>
            </a:r>
          </a:p>
        </p:txBody>
      </p:sp>
      <p:pic>
        <p:nvPicPr>
          <p:cNvPr id="6" name="Picture 5" descr="Progressive Penaltie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7400" y="381000"/>
            <a:ext cx="1671412" cy="1219200"/>
          </a:xfrm>
          <a:prstGeom prst="rect">
            <a:avLst/>
          </a:prstGeom>
        </p:spPr>
      </p:pic>
      <p:pic>
        <p:nvPicPr>
          <p:cNvPr id="7" name="Picture 6" descr="floral_ornaments_vector_681320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5891213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36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Formal Disciplinary Appeals Processes</a:t>
            </a:r>
          </a:p>
        </p:txBody>
      </p:sp>
      <p:pic>
        <p:nvPicPr>
          <p:cNvPr id="5" name="Content Placeholder 4" descr="204459-bi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0"/>
            <a:ext cx="4953000" cy="6858000"/>
          </a:xfrm>
        </p:spPr>
      </p:pic>
      <p:pic>
        <p:nvPicPr>
          <p:cNvPr id="6" name="Picture 5" descr="Meeting Table Disciplinary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057400" y="685800"/>
            <a:ext cx="2032000" cy="1143000"/>
          </a:xfrm>
          <a:prstGeom prst="rect">
            <a:avLst/>
          </a:prstGeom>
        </p:spPr>
      </p:pic>
      <p:pic>
        <p:nvPicPr>
          <p:cNvPr id="7" name="Picture 6" descr="floral_ornaments_vector_681320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5891213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1812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4900" b="1" dirty="0" err="1">
                <a:latin typeface="Agency FB" pitchFamily="34" charset="0"/>
              </a:rPr>
              <a:t>Disiplin</a:t>
            </a:r>
            <a:r>
              <a:rPr lang="en-US" sz="4900" b="1" dirty="0">
                <a:latin typeface="Agency FB" pitchFamily="34" charset="0"/>
              </a:rPr>
              <a:t> </a:t>
            </a:r>
            <a:r>
              <a:rPr lang="en-US" sz="4900" b="1" dirty="0" err="1">
                <a:latin typeface="Agency FB" pitchFamily="34" charset="0"/>
              </a:rPr>
              <a:t>Tanpa</a:t>
            </a:r>
            <a:r>
              <a:rPr lang="en-US" sz="4900" b="1" dirty="0">
                <a:latin typeface="Agency FB" pitchFamily="34" charset="0"/>
              </a:rPr>
              <a:t> </a:t>
            </a:r>
            <a:r>
              <a:rPr lang="en-US" sz="4900" b="1" dirty="0" err="1">
                <a:latin typeface="Agency FB" pitchFamily="34" charset="0"/>
              </a:rPr>
              <a:t>Hukuman</a:t>
            </a:r>
            <a:br>
              <a:rPr lang="en-US" sz="4900" b="1" dirty="0">
                <a:latin typeface="Agency FB" pitchFamily="34" charset="0"/>
              </a:rPr>
            </a:br>
            <a:r>
              <a:rPr lang="en-US" sz="3600" b="1" dirty="0">
                <a:latin typeface="Agency FB" pitchFamily="34" charset="0"/>
              </a:rPr>
              <a:t>(</a:t>
            </a:r>
            <a:r>
              <a:rPr lang="en-US" sz="3600" b="1" dirty="0" err="1">
                <a:latin typeface="Agency FB" pitchFamily="34" charset="0"/>
              </a:rPr>
              <a:t>nonpunitive</a:t>
            </a:r>
            <a:r>
              <a:rPr lang="en-US" sz="3600" b="1" dirty="0">
                <a:latin typeface="Agency FB" pitchFamily="34" charset="0"/>
              </a:rPr>
              <a:t> </a:t>
            </a:r>
            <a:r>
              <a:rPr lang="en-US" sz="3600" b="1" i="1" dirty="0">
                <a:latin typeface="Agency FB" pitchFamily="34" charset="0"/>
              </a:rPr>
              <a:t>discipline</a:t>
            </a:r>
            <a:r>
              <a:rPr lang="en-US" sz="3600" b="1" dirty="0">
                <a:latin typeface="Agency FB" pitchFamily="34" charset="0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Berlin Sans FB" pitchFamily="34" charset="0"/>
              </a:rPr>
              <a:t>Mengeluarkan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peringatan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lisan</a:t>
            </a:r>
            <a:endParaRPr lang="en-US" dirty="0">
              <a:latin typeface="Berlin Sans FB" pitchFamily="34" charset="0"/>
            </a:endParaRPr>
          </a:p>
          <a:p>
            <a:r>
              <a:rPr lang="en-US" dirty="0" err="1">
                <a:latin typeface="Berlin Sans FB" pitchFamily="34" charset="0"/>
              </a:rPr>
              <a:t>Selama</a:t>
            </a:r>
            <a:r>
              <a:rPr lang="en-US" dirty="0">
                <a:latin typeface="Berlin Sans FB" pitchFamily="34" charset="0"/>
              </a:rPr>
              <a:t> 6 </a:t>
            </a:r>
            <a:r>
              <a:rPr lang="en-US" dirty="0" err="1">
                <a:latin typeface="Berlin Sans FB" pitchFamily="34" charset="0"/>
              </a:rPr>
              <a:t>minggu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muncul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insiden</a:t>
            </a:r>
            <a:r>
              <a:rPr lang="en-US" dirty="0">
                <a:latin typeface="Berlin Sans FB" pitchFamily="34" charset="0"/>
              </a:rPr>
              <a:t> lain, </a:t>
            </a:r>
            <a:r>
              <a:rPr lang="en-US" dirty="0" err="1">
                <a:latin typeface="Berlin Sans FB" pitchFamily="34" charset="0"/>
              </a:rPr>
              <a:t>lalu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mengeluarkan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peringatan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tertulis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resmi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salinannya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diletakkan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berkas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personil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(</a:t>
            </a:r>
            <a:r>
              <a:rPr lang="en-US" u="sng" dirty="0" err="1">
                <a:latin typeface="Berlin Sans FB" pitchFamily="34" charset="0"/>
              </a:rPr>
              <a:t>Lewatkan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tahap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ini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jika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kasusnya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adalah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perilaku</a:t>
            </a:r>
            <a:r>
              <a:rPr lang="en-US" u="sng" dirty="0">
                <a:latin typeface="Berlin Sans FB" pitchFamily="34" charset="0"/>
              </a:rPr>
              <a:t> </a:t>
            </a:r>
            <a:r>
              <a:rPr lang="en-US" u="sng" dirty="0" err="1">
                <a:latin typeface="Berlin Sans FB" pitchFamily="34" charset="0"/>
              </a:rPr>
              <a:t>krimial</a:t>
            </a:r>
            <a:r>
              <a:rPr lang="en-US" dirty="0">
                <a:latin typeface="Berlin Sans FB" pitchFamily="34" charset="0"/>
              </a:rPr>
              <a:t>)</a:t>
            </a:r>
          </a:p>
          <a:p>
            <a:r>
              <a:rPr lang="en-US" dirty="0" err="1">
                <a:latin typeface="Berlin Sans FB" pitchFamily="34" charset="0"/>
              </a:rPr>
              <a:t>Berikan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bayaran</a:t>
            </a:r>
            <a:r>
              <a:rPr lang="en-US" dirty="0">
                <a:latin typeface="Berlin Sans FB" pitchFamily="34" charset="0"/>
              </a:rPr>
              <a:t>, 1 </a:t>
            </a:r>
            <a:r>
              <a:rPr lang="en-US" dirty="0" err="1">
                <a:latin typeface="Berlin Sans FB" pitchFamily="34" charset="0"/>
              </a:rPr>
              <a:t>hari</a:t>
            </a:r>
            <a:r>
              <a:rPr lang="en-US" dirty="0">
                <a:latin typeface="Berlin Sans FB" pitchFamily="34" charset="0"/>
              </a:rPr>
              <a:t> “</a:t>
            </a:r>
            <a:r>
              <a:rPr lang="en-US" dirty="0" err="1">
                <a:latin typeface="Berlin Sans FB" pitchFamily="34" charset="0"/>
              </a:rPr>
              <a:t>buat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keputusan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pergi</a:t>
            </a:r>
            <a:r>
              <a:rPr lang="en-US" dirty="0">
                <a:latin typeface="Berlin Sans FB" pitchFamily="34" charset="0"/>
              </a:rPr>
              <a:t>”</a:t>
            </a:r>
          </a:p>
          <a:p>
            <a:r>
              <a:rPr lang="en-US" dirty="0" err="1">
                <a:latin typeface="Berlin Sans FB" pitchFamily="34" charset="0"/>
              </a:rPr>
              <a:t>Jika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insiden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lebih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lanjut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setahun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depan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atau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lebih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bersihkan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i="1" dirty="0">
                <a:latin typeface="Berlin Sans FB" pitchFamily="34" charset="0"/>
              </a:rPr>
              <a:t>the 1-day paid suspension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berkas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endParaRPr lang="en-US" i="1" dirty="0">
              <a:latin typeface="Berlin Sans FB" pitchFamily="34" charset="0"/>
            </a:endParaRPr>
          </a:p>
          <a:p>
            <a:endParaRPr lang="en-US" dirty="0">
              <a:latin typeface="Berlin Sans FB" pitchFamily="34" charset="0"/>
            </a:endParaRPr>
          </a:p>
        </p:txBody>
      </p:sp>
      <p:pic>
        <p:nvPicPr>
          <p:cNvPr id="4" name="Picture 3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335"/>
          <a:stretch>
            <a:fillRect/>
          </a:stretch>
        </p:blipFill>
        <p:spPr>
          <a:xfrm>
            <a:off x="7513916" y="5586413"/>
            <a:ext cx="1630084" cy="1271587"/>
          </a:xfrm>
          <a:prstGeom prst="rect">
            <a:avLst/>
          </a:prstGeom>
        </p:spPr>
      </p:pic>
      <p:pic>
        <p:nvPicPr>
          <p:cNvPr id="5" name="Picture 4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1314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i="1" dirty="0">
                <a:latin typeface="Agency FB" pitchFamily="34" charset="0"/>
              </a:rPr>
              <a:t>Privacy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Karyawan</a:t>
            </a:r>
            <a:endParaRPr lang="en-US" b="1" i="1" dirty="0">
              <a:latin typeface="Agency FB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371600" y="1143000"/>
            <a:ext cx="6477000" cy="1600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4 </a:t>
            </a:r>
            <a:r>
              <a:rPr lang="en-US" dirty="0" err="1"/>
              <a:t>Tipe</a:t>
            </a:r>
            <a:r>
              <a:rPr lang="en-US" dirty="0"/>
              <a:t> </a:t>
            </a:r>
            <a:r>
              <a:rPr lang="en-US" dirty="0" err="1"/>
              <a:t>Pelanggaran</a:t>
            </a:r>
            <a:r>
              <a:rPr lang="en-US" dirty="0"/>
              <a:t> Privacy </a:t>
            </a:r>
            <a:r>
              <a:rPr lang="en-US" dirty="0" err="1"/>
              <a:t>Karyawan</a:t>
            </a:r>
            <a:endParaRPr lang="en-US" dirty="0"/>
          </a:p>
          <a:p>
            <a:pPr algn="ctr"/>
            <a:endParaRPr lang="en-US" dirty="0"/>
          </a:p>
          <a:p>
            <a:pPr marL="457200" indent="-457200"/>
            <a:r>
              <a:rPr lang="en-US" dirty="0"/>
              <a:t>	</a:t>
            </a:r>
            <a:r>
              <a:rPr lang="en-US" i="1" dirty="0"/>
              <a:t>Intrusion, publication of private matters, disclosure of medical record, and  appropriation of an employee’s name or likeness for commercial purposes.</a:t>
            </a:r>
          </a:p>
          <a:p>
            <a:pPr algn="ctr"/>
            <a:r>
              <a:rPr lang="en-US" dirty="0"/>
              <a:t> </a:t>
            </a:r>
          </a:p>
        </p:txBody>
      </p:sp>
      <p:sp>
        <p:nvSpPr>
          <p:cNvPr id="5" name="Oval 4"/>
          <p:cNvSpPr/>
          <p:nvPr/>
        </p:nvSpPr>
        <p:spPr>
          <a:xfrm>
            <a:off x="2819400" y="3048000"/>
            <a:ext cx="3505200" cy="11430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Employee Monitoring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3352800" y="4495800"/>
            <a:ext cx="2362200" cy="1371600"/>
          </a:xfrm>
          <a:prstGeom prst="triangle">
            <a:avLst/>
          </a:prstGeom>
          <a:solidFill>
            <a:srgbClr val="FFFF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latin typeface="Berlin Sans FB" pitchFamily="34" charset="0"/>
              </a:rPr>
              <a:t>Restriction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048000" y="3962400"/>
            <a:ext cx="30480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Biometrics</a:t>
            </a:r>
          </a:p>
          <a:p>
            <a:pPr algn="ctr"/>
            <a:r>
              <a:rPr lang="en-US" i="1" dirty="0"/>
              <a:t>(Fingerprints / Iris Scans)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895600" y="5791200"/>
            <a:ext cx="3352800" cy="6858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ECPA &amp; common-law protections</a:t>
            </a:r>
          </a:p>
        </p:txBody>
      </p:sp>
      <p:pic>
        <p:nvPicPr>
          <p:cNvPr id="9" name="Picture 8" descr="Privacy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4868"/>
              </a:clrFrom>
              <a:clrTo>
                <a:srgbClr val="004868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629400" y="304800"/>
            <a:ext cx="1371600" cy="1040076"/>
          </a:xfrm>
          <a:prstGeom prst="rect">
            <a:avLst/>
          </a:prstGeom>
        </p:spPr>
      </p:pic>
      <p:pic>
        <p:nvPicPr>
          <p:cNvPr id="10" name="Picture 9" descr="Privacy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004868"/>
              </a:clrFrom>
              <a:clrTo>
                <a:srgbClr val="004868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19200" y="304800"/>
            <a:ext cx="1371600" cy="1040076"/>
          </a:xfrm>
          <a:prstGeom prst="rect">
            <a:avLst/>
          </a:prstGeom>
        </p:spPr>
      </p:pic>
      <p:pic>
        <p:nvPicPr>
          <p:cNvPr id="11" name="Picture 10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5891213"/>
            <a:ext cx="1630084" cy="966787"/>
          </a:xfrm>
          <a:prstGeom prst="rect">
            <a:avLst/>
          </a:prstGeom>
        </p:spPr>
      </p:pic>
      <p:pic>
        <p:nvPicPr>
          <p:cNvPr id="12" name="Picture 11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>
            <a:off x="7513916" y="5891213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35218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dirty="0" err="1">
                <a:latin typeface="Agency FB" pitchFamily="34" charset="0"/>
              </a:rPr>
              <a:t>Mengelola</a:t>
            </a:r>
            <a:r>
              <a:rPr lang="en-US" b="1" dirty="0">
                <a:latin typeface="Agency FB" pitchFamily="34" charset="0"/>
              </a:rPr>
              <a:t> </a:t>
            </a:r>
            <a:r>
              <a:rPr lang="en-US" b="1" dirty="0" err="1">
                <a:latin typeface="Agency FB" pitchFamily="34" charset="0"/>
              </a:rPr>
              <a:t>Pemecatan</a:t>
            </a:r>
            <a:endParaRPr lang="en-US" b="1" dirty="0">
              <a:latin typeface="Agency FB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0" y="12954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Termination at Will and Wrongful Discharge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2590800"/>
            <a:ext cx="2667000" cy="4267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dirty="0"/>
              <a:t>Termination at will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kontrak</a:t>
            </a:r>
            <a:r>
              <a:rPr lang="en-US" dirty="0"/>
              <a:t> (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)</a:t>
            </a:r>
            <a:endParaRPr lang="en-US" i="1" dirty="0"/>
          </a:p>
        </p:txBody>
      </p:sp>
      <p:sp>
        <p:nvSpPr>
          <p:cNvPr id="6" name="Rounded Rectangle 5"/>
          <p:cNvSpPr/>
          <p:nvPr/>
        </p:nvSpPr>
        <p:spPr>
          <a:xfrm>
            <a:off x="3276600" y="25908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Wrongful Discharge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76600" y="3886200"/>
            <a:ext cx="2667000" cy="2971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Pengecualian</a:t>
            </a:r>
            <a:r>
              <a:rPr lang="en-US" dirty="0"/>
              <a:t> </a:t>
            </a:r>
            <a:r>
              <a:rPr lang="en-US" dirty="0" err="1"/>
              <a:t>peraturan</a:t>
            </a:r>
            <a:r>
              <a:rPr lang="en-US" dirty="0"/>
              <a:t> </a:t>
            </a:r>
            <a:r>
              <a:rPr lang="en-US" dirty="0" err="1"/>
              <a:t>perundang-undangan</a:t>
            </a:r>
            <a:endParaRPr lang="en-US" dirty="0"/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Pengecualian</a:t>
            </a:r>
            <a:r>
              <a:rPr lang="en-US" dirty="0"/>
              <a:t> </a:t>
            </a:r>
            <a:r>
              <a:rPr lang="en-US" i="1" dirty="0"/>
              <a:t>common-law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US" dirty="0" err="1"/>
              <a:t>Pengecualian</a:t>
            </a:r>
            <a:r>
              <a:rPr lang="en-US" dirty="0"/>
              <a:t> </a:t>
            </a:r>
            <a:r>
              <a:rPr lang="en-US" dirty="0" err="1"/>
              <a:t>kebijakan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77000" y="12954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Grounds for Dismissal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77000" y="2590800"/>
            <a:ext cx="2667000" cy="4267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i="1" dirty="0"/>
              <a:t>Unsatisfactory performance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Misconduct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Lack of qualifications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Changed requirements of the job</a:t>
            </a:r>
          </a:p>
        </p:txBody>
      </p:sp>
      <p:pic>
        <p:nvPicPr>
          <p:cNvPr id="10" name="Picture 9" descr="Dismissal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733800" y="838200"/>
            <a:ext cx="1295400" cy="1295400"/>
          </a:xfrm>
          <a:prstGeom prst="rect">
            <a:avLst/>
          </a:prstGeom>
        </p:spPr>
      </p:pic>
      <p:pic>
        <p:nvPicPr>
          <p:cNvPr id="11" name="Picture 10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  <p:pic>
        <p:nvPicPr>
          <p:cNvPr id="12" name="Picture 11" descr="floral_ornaments_vector_6813201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>
            <a:off x="7513916" y="0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4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Learning 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id-ID" dirty="0"/>
              <a:t>Explain what is meant by ethical behavior at work.</a:t>
            </a:r>
          </a:p>
          <a:p>
            <a:pPr marL="514350" indent="-514350">
              <a:buAutoNum type="arabicPeriod"/>
            </a:pPr>
            <a:r>
              <a:rPr lang="id-ID" dirty="0"/>
              <a:t> Discuss important factors that shape ethical behavior at work.</a:t>
            </a:r>
          </a:p>
          <a:p>
            <a:pPr marL="514350" indent="-514350">
              <a:buAutoNum type="arabicPeriod"/>
            </a:pPr>
            <a:r>
              <a:rPr lang="id-ID" dirty="0"/>
              <a:t>Describe at least four specifik ways in which HR management can influence ethical behavior at work.</a:t>
            </a:r>
          </a:p>
          <a:p>
            <a:pPr marL="514350" indent="-514350">
              <a:buAutoNum type="arabicPeriod"/>
            </a:pPr>
            <a:r>
              <a:rPr lang="id-ID" dirty="0"/>
              <a:t>Employ fair disciplinary.</a:t>
            </a:r>
          </a:p>
          <a:p>
            <a:pPr marL="514350" indent="-514350">
              <a:buAutoNum type="arabicPeriod"/>
            </a:pPr>
            <a:r>
              <a:rPr lang="id-ID" dirty="0"/>
              <a:t>List at least four important factors in managing dismissals effectively.</a:t>
            </a:r>
          </a:p>
        </p:txBody>
      </p:sp>
    </p:spTree>
    <p:extLst>
      <p:ext uri="{BB962C8B-B14F-4D97-AF65-F5344CB8AC3E}">
        <p14:creationId xmlns:p14="http://schemas.microsoft.com/office/powerpoint/2010/main" val="1827705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276600" y="838200"/>
            <a:ext cx="2667000" cy="1143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Grounds for Dismissal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3048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Insubordination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2098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Fairness in Dismissals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477000" y="2286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Security Measures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0" y="1676400"/>
            <a:ext cx="2667000" cy="5181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otoritas</a:t>
            </a:r>
            <a:r>
              <a:rPr lang="en-US" dirty="0"/>
              <a:t> </a:t>
            </a:r>
            <a:r>
              <a:rPr lang="en-US" dirty="0" err="1"/>
              <a:t>atasan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taat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menolai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oranglain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Mengkritik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depan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Terang-terangan</a:t>
            </a:r>
            <a:r>
              <a:rPr lang="en-US" dirty="0"/>
              <a:t> </a:t>
            </a:r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instruksi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Mengabaikan</a:t>
            </a:r>
            <a:r>
              <a:rPr lang="en-US" dirty="0"/>
              <a:t> </a:t>
            </a:r>
            <a:r>
              <a:rPr lang="en-US" dirty="0" err="1"/>
              <a:t>komando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atasan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Berupaya</a:t>
            </a:r>
            <a:r>
              <a:rPr lang="en-US" dirty="0"/>
              <a:t> </a:t>
            </a:r>
            <a:r>
              <a:rPr lang="en-US" dirty="0" err="1"/>
              <a:t>menghancurkan</a:t>
            </a:r>
            <a:r>
              <a:rPr lang="en-US" dirty="0"/>
              <a:t> </a:t>
            </a:r>
            <a:r>
              <a:rPr lang="en-US" dirty="0" err="1"/>
              <a:t>kepemimpinan</a:t>
            </a:r>
            <a:r>
              <a:rPr lang="en-US" dirty="0"/>
              <a:t> </a:t>
            </a:r>
            <a:r>
              <a:rPr lang="en-US" dirty="0" err="1"/>
              <a:t>atasan</a:t>
            </a:r>
            <a:r>
              <a:rPr lang="en-US" dirty="0"/>
              <a:t>, </a:t>
            </a:r>
            <a:r>
              <a:rPr lang="en-US" i="1" dirty="0"/>
              <a:t>etc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276600" y="3581400"/>
            <a:ext cx="2667000" cy="3276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prosedur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banding yang </a:t>
            </a:r>
            <a:r>
              <a:rPr lang="en-US" dirty="0" err="1"/>
              <a:t>netral</a:t>
            </a:r>
            <a:r>
              <a:rPr lang="en-US" dirty="0"/>
              <a:t>,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siapa</a:t>
            </a:r>
            <a:r>
              <a:rPr lang="en-US" dirty="0"/>
              <a:t> yang </a:t>
            </a:r>
            <a:r>
              <a:rPr lang="en-US" dirty="0" err="1"/>
              <a:t>benar-benar</a:t>
            </a:r>
            <a:r>
              <a:rPr lang="en-US" dirty="0"/>
              <a:t> </a:t>
            </a:r>
            <a:r>
              <a:rPr lang="en-US" i="1" dirty="0"/>
              <a:t>does the dismissing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6477000" y="1676400"/>
            <a:ext cx="2667000" cy="5181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daftar</a:t>
            </a:r>
            <a:r>
              <a:rPr lang="en-US" dirty="0"/>
              <a:t>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diberhentikan</a:t>
            </a:r>
            <a:r>
              <a:rPr lang="en-US" dirty="0"/>
              <a:t> </a:t>
            </a:r>
            <a:r>
              <a:rPr lang="en-US" dirty="0" err="1"/>
              <a:t>mengembalikan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properti</a:t>
            </a:r>
            <a:r>
              <a:rPr lang="en-US" dirty="0"/>
              <a:t> </a:t>
            </a:r>
            <a:r>
              <a:rPr lang="en-US" dirty="0" err="1"/>
              <a:t>perusahan</a:t>
            </a:r>
            <a:endParaRPr lang="en-US" dirty="0"/>
          </a:p>
        </p:txBody>
      </p:sp>
      <p:pic>
        <p:nvPicPr>
          <p:cNvPr id="11" name="Picture 10" descr="Insbubordinate.pn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412" t="17824" r="55803" b="12998"/>
          <a:stretch>
            <a:fillRect/>
          </a:stretch>
        </p:blipFill>
        <p:spPr>
          <a:xfrm>
            <a:off x="2209800" y="0"/>
            <a:ext cx="765544" cy="1066800"/>
          </a:xfrm>
          <a:prstGeom prst="rect">
            <a:avLst/>
          </a:prstGeom>
        </p:spPr>
      </p:pic>
      <p:pic>
        <p:nvPicPr>
          <p:cNvPr id="12" name="Picture 11" descr="Secure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791200" y="0"/>
            <a:ext cx="1219200" cy="1219200"/>
          </a:xfrm>
          <a:prstGeom prst="rect">
            <a:avLst/>
          </a:prstGeom>
        </p:spPr>
      </p:pic>
      <p:pic>
        <p:nvPicPr>
          <p:cNvPr id="13" name="Picture 12" descr="Fairness Dismissal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62400" y="0"/>
            <a:ext cx="1297868" cy="1035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835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0"/>
            <a:ext cx="8153400" cy="1143000"/>
          </a:xfrm>
        </p:spPr>
        <p:txBody>
          <a:bodyPr/>
          <a:lstStyle/>
          <a:p>
            <a:r>
              <a:rPr lang="en-US" b="1" i="1" dirty="0">
                <a:latin typeface="Agency FB" pitchFamily="34" charset="0"/>
              </a:rPr>
              <a:t>Avoiding Wrongful Discharge Suits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en-US" dirty="0" err="1">
                <a:latin typeface="Berlin Sans FB" pitchFamily="34" charset="0"/>
              </a:rPr>
              <a:t>Membuat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kebijakan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kerja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termasuk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prosedur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penyampaian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keluhan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membantu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merasa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bahwa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Anda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memperlakukan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mereka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secara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adil</a:t>
            </a:r>
            <a:endParaRPr lang="en-US" dirty="0">
              <a:latin typeface="Berlin Sans FB" pitchFamily="34" charset="0"/>
            </a:endParaRPr>
          </a:p>
          <a:p>
            <a:pPr marL="457200" indent="-457200">
              <a:buAutoNum type="arabicPeriod"/>
            </a:pPr>
            <a:r>
              <a:rPr lang="en-US" dirty="0" err="1">
                <a:latin typeface="Berlin Sans FB" pitchFamily="34" charset="0"/>
              </a:rPr>
              <a:t>Meninjau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menyempurnakan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semua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pekerjaan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berhubungan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kebijakan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prosedur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dokumen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membatasi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tantangan</a:t>
            </a:r>
            <a:endParaRPr lang="en-US" dirty="0">
              <a:latin typeface="Berlin Sans FB" pitchFamily="34" charset="0"/>
            </a:endParaRPr>
          </a:p>
          <a:p>
            <a:pPr marL="457200" indent="-457200">
              <a:buAutoNum type="arabicPeriod"/>
            </a:pPr>
            <a:r>
              <a:rPr lang="en-US" dirty="0" err="1">
                <a:latin typeface="Berlin Sans FB" pitchFamily="34" charset="0"/>
              </a:rPr>
              <a:t>Pastikan</a:t>
            </a:r>
            <a:r>
              <a:rPr lang="en-US" dirty="0">
                <a:latin typeface="Berlin Sans FB" pitchFamily="34" charset="0"/>
              </a:rPr>
              <a:t> </a:t>
            </a:r>
            <a:r>
              <a:rPr lang="en-US" dirty="0" err="1">
                <a:latin typeface="Berlin Sans FB" pitchFamily="34" charset="0"/>
              </a:rPr>
              <a:t>Anda</a:t>
            </a:r>
            <a:r>
              <a:rPr lang="en-US" dirty="0">
                <a:latin typeface="Berlin Sans FB" pitchFamily="34" charset="0"/>
              </a:rPr>
              <a:t> </a:t>
            </a:r>
            <a:r>
              <a:rPr lang="en-US" dirty="0" err="1">
                <a:latin typeface="Berlin Sans FB" pitchFamily="34" charset="0"/>
              </a:rPr>
              <a:t>berkomunikasi</a:t>
            </a:r>
            <a:r>
              <a:rPr lang="en-US" dirty="0">
                <a:latin typeface="Berlin Sans FB" pitchFamily="34" charset="0"/>
              </a:rPr>
              <a:t> 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jelas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harapan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pekerjaan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endParaRPr lang="en-US" dirty="0">
              <a:latin typeface="Berlin Sans FB" pitchFamily="34" charset="0"/>
            </a:endParaRPr>
          </a:p>
        </p:txBody>
      </p:sp>
      <p:pic>
        <p:nvPicPr>
          <p:cNvPr id="4" name="Picture 3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335"/>
          <a:stretch>
            <a:fillRect/>
          </a:stretch>
        </p:blipFill>
        <p:spPr>
          <a:xfrm>
            <a:off x="7513916" y="5586413"/>
            <a:ext cx="1630084" cy="1271587"/>
          </a:xfrm>
          <a:prstGeom prst="rect">
            <a:avLst/>
          </a:prstGeom>
        </p:spPr>
      </p:pic>
      <p:pic>
        <p:nvPicPr>
          <p:cNvPr id="5" name="Picture 4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9638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i="1" dirty="0">
                <a:latin typeface="Agency FB" pitchFamily="34" charset="0"/>
              </a:rPr>
              <a:t>Personal Supervisory Liability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Memahami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hukum</a:t>
            </a:r>
            <a:r>
              <a:rPr lang="en-US" dirty="0">
                <a:latin typeface="Berlin Sans FB" pitchFamily="34" charset="0"/>
              </a:rPr>
              <a:t> federal, </a:t>
            </a:r>
            <a:r>
              <a:rPr lang="en-US" dirty="0" err="1">
                <a:latin typeface="Berlin Sans FB" pitchFamily="34" charset="0"/>
              </a:rPr>
              <a:t>daerah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terkait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undang-undang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lokal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Mengikuti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kebijakan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perusahaan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prosedur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Konsisten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penerapan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aturan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menambah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kesulitan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secara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emosional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bertindak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kemarahan</a:t>
            </a:r>
            <a:endParaRPr lang="en-US" dirty="0">
              <a:latin typeface="Berlin Sans FB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Berlin Sans FB" pitchFamily="34" charset="0"/>
              </a:rPr>
              <a:t>Memanfaatkan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Departemen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Sumber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Manusia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mendapatkan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nasehat</a:t>
            </a:r>
            <a:endParaRPr lang="en-US" dirty="0">
              <a:latin typeface="Berlin Sans FB" pitchFamily="34" charset="0"/>
            </a:endParaRPr>
          </a:p>
        </p:txBody>
      </p:sp>
      <p:pic>
        <p:nvPicPr>
          <p:cNvPr id="4" name="Picture 3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9335" b="19335"/>
          <a:stretch>
            <a:fillRect/>
          </a:stretch>
        </p:blipFill>
        <p:spPr>
          <a:xfrm flipH="1">
            <a:off x="0" y="0"/>
            <a:ext cx="1630084" cy="966787"/>
          </a:xfrm>
          <a:prstGeom prst="rect">
            <a:avLst/>
          </a:prstGeom>
        </p:spPr>
      </p:pic>
      <p:pic>
        <p:nvPicPr>
          <p:cNvPr id="5" name="Picture 4" descr="floral_ornaments_vector_6813201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335"/>
          <a:stretch>
            <a:fillRect/>
          </a:stretch>
        </p:blipFill>
        <p:spPr>
          <a:xfrm>
            <a:off x="7513916" y="5586413"/>
            <a:ext cx="1630084" cy="127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0192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i="1" dirty="0">
                <a:latin typeface="Agency FB" pitchFamily="34" charset="0"/>
              </a:rPr>
              <a:t>The Termination Interview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0" y="1676400"/>
            <a:ext cx="2667000" cy="5181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Rencanakan</a:t>
            </a:r>
            <a:r>
              <a:rPr lang="en-US" dirty="0"/>
              <a:t> </a:t>
            </a:r>
            <a:r>
              <a:rPr lang="en-US" dirty="0" err="1"/>
              <a:t>wawancara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hati-hati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i="1" dirty="0"/>
              <a:t>Get to the point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Deskripsikan</a:t>
            </a:r>
            <a:r>
              <a:rPr lang="en-US" dirty="0"/>
              <a:t> </a:t>
            </a:r>
            <a:r>
              <a:rPr lang="en-US" dirty="0" err="1"/>
              <a:t>situasinya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Dengarkan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Meninjau</a:t>
            </a:r>
            <a:r>
              <a:rPr lang="en-US" dirty="0"/>
              <a:t> </a:t>
            </a:r>
            <a:r>
              <a:rPr lang="en-US" dirty="0" err="1"/>
              <a:t>ulang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pesangonnya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tahao</a:t>
            </a:r>
            <a:r>
              <a:rPr lang="en-US" dirty="0"/>
              <a:t> </a:t>
            </a:r>
            <a:r>
              <a:rPr lang="en-US" dirty="0" err="1"/>
              <a:t>selanjutnya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3276600" y="16764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Outplacement Counseling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276600" y="2971800"/>
            <a:ext cx="2667000" cy="3886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dirty="0" err="1"/>
              <a:t>resmi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melatih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konseling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diberhentikan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teknik-teknik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securing </a:t>
            </a:r>
            <a:r>
              <a:rPr lang="en-US" dirty="0" err="1"/>
              <a:t>posisi</a:t>
            </a:r>
            <a:r>
              <a:rPr lang="en-US" dirty="0"/>
              <a:t> </a:t>
            </a:r>
            <a:r>
              <a:rPr lang="en-US" dirty="0" err="1"/>
              <a:t>baru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477000" y="16764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Exit Interview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477000" y="2971800"/>
            <a:ext cx="2667000" cy="3886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mewawancarai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yang </a:t>
            </a:r>
            <a:r>
              <a:rPr lang="en-US" dirty="0" err="1"/>
              <a:t>mengundurkan</a:t>
            </a:r>
            <a:r>
              <a:rPr lang="en-US" dirty="0"/>
              <a:t> </a:t>
            </a:r>
            <a:r>
              <a:rPr lang="en-US" dirty="0" err="1"/>
              <a:t>diri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berbagai</a:t>
            </a:r>
            <a:r>
              <a:rPr lang="en-US" dirty="0"/>
              <a:t> </a:t>
            </a:r>
            <a:r>
              <a:rPr lang="en-US" dirty="0" err="1"/>
              <a:t>alasan</a:t>
            </a:r>
            <a:endParaRPr lang="en-US" dirty="0"/>
          </a:p>
          <a:p>
            <a:pPr marL="342900" indent="-342900" algn="ctr"/>
            <a:endParaRPr lang="en-US" dirty="0"/>
          </a:p>
          <a:p>
            <a:pPr marL="342900" indent="-342900" algn="ctr"/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HR professional</a:t>
            </a:r>
          </a:p>
        </p:txBody>
      </p:sp>
      <p:pic>
        <p:nvPicPr>
          <p:cNvPr id="9" name="Picture 8" descr="Termination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7F7F5"/>
              </a:clrFrom>
              <a:clrTo>
                <a:srgbClr val="F7F7F5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04800" y="990600"/>
            <a:ext cx="2057400" cy="958895"/>
          </a:xfrm>
          <a:prstGeom prst="rect">
            <a:avLst/>
          </a:prstGeom>
        </p:spPr>
      </p:pic>
      <p:pic>
        <p:nvPicPr>
          <p:cNvPr id="10" name="Picture 9" descr="Exit Interview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990600"/>
            <a:ext cx="1524000" cy="929640"/>
          </a:xfrm>
          <a:prstGeom prst="rect">
            <a:avLst/>
          </a:prstGeom>
        </p:spPr>
      </p:pic>
      <p:pic>
        <p:nvPicPr>
          <p:cNvPr id="11" name="Picture 10" descr="Conseling Termination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19400" y="990600"/>
            <a:ext cx="1400175" cy="1033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9340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Downsizing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43200" y="609600"/>
            <a:ext cx="1123950" cy="84296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r>
              <a:rPr lang="en-US" i="1" dirty="0">
                <a:latin typeface="Berlin Sans FB" pitchFamily="34" charset="0"/>
              </a:rPr>
              <a:t>Layoff </a:t>
            </a:r>
            <a:r>
              <a:rPr lang="en-US" dirty="0" err="1">
                <a:latin typeface="Berlin Sans FB" pitchFamily="34" charset="0"/>
              </a:rPr>
              <a:t>biasanya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permanen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memberikan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waktu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istirahat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bagi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terpilih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harapan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mereka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datang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kembali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bekerja</a:t>
            </a:r>
            <a:endParaRPr lang="en-US" dirty="0">
              <a:latin typeface="Berlin Sans FB" pitchFamily="34" charset="0"/>
            </a:endParaRPr>
          </a:p>
          <a:p>
            <a:r>
              <a:rPr lang="en-US" i="1" dirty="0">
                <a:latin typeface="Berlin Sans FB" pitchFamily="34" charset="0"/>
              </a:rPr>
              <a:t>Downsizing </a:t>
            </a:r>
            <a:r>
              <a:rPr lang="en-US" dirty="0" err="1">
                <a:latin typeface="Berlin Sans FB" pitchFamily="34" charset="0"/>
              </a:rPr>
              <a:t>biasanya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memberhentikan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secara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permanen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proporsi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karyawan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cukup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besar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sebuah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upaya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meningkatkan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produktivitas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saing</a:t>
            </a:r>
            <a:endParaRPr lang="en-US" dirty="0">
              <a:latin typeface="Berlin Sans FB" pitchFamily="34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Autofit/>
          </a:bodyPr>
          <a:lstStyle/>
          <a:p>
            <a:r>
              <a:rPr lang="en-US" b="1" i="1" dirty="0">
                <a:latin typeface="Agency FB" pitchFamily="34" charset="0"/>
              </a:rPr>
              <a:t>Layoffs, Downsizing, and the Plant Closing Law</a:t>
            </a:r>
          </a:p>
        </p:txBody>
      </p:sp>
      <p:pic>
        <p:nvPicPr>
          <p:cNvPr id="6" name="Picture 5" descr="Layoffs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28600" y="609600"/>
            <a:ext cx="1542207" cy="1089184"/>
          </a:xfrm>
          <a:prstGeom prst="rect">
            <a:avLst/>
          </a:prstGeom>
        </p:spPr>
      </p:pic>
      <p:pic>
        <p:nvPicPr>
          <p:cNvPr id="7" name="Picture 6" descr="floral_ornaments_vector_6813201.jpg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9335"/>
          <a:stretch>
            <a:fillRect/>
          </a:stretch>
        </p:blipFill>
        <p:spPr>
          <a:xfrm>
            <a:off x="7513916" y="5586413"/>
            <a:ext cx="1630084" cy="1271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0607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Layoff Process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1676400"/>
            <a:ext cx="2667000" cy="5181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objektifitas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kendala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tim</a:t>
            </a:r>
            <a:r>
              <a:rPr lang="en-US" dirty="0"/>
              <a:t> </a:t>
            </a:r>
            <a:r>
              <a:rPr lang="en-US" dirty="0" err="1"/>
              <a:t>perampingan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masalah-masalah</a:t>
            </a:r>
            <a:r>
              <a:rPr lang="en-US" dirty="0"/>
              <a:t> </a:t>
            </a:r>
            <a:r>
              <a:rPr lang="en-US" dirty="0" err="1"/>
              <a:t>hukum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Rencanakan</a:t>
            </a:r>
            <a:r>
              <a:rPr lang="en-US" dirty="0"/>
              <a:t> </a:t>
            </a:r>
            <a:r>
              <a:rPr lang="en-US" dirty="0" err="1"/>
              <a:t>tindakan</a:t>
            </a:r>
            <a:r>
              <a:rPr lang="en-US" dirty="0"/>
              <a:t> </a:t>
            </a:r>
            <a:r>
              <a:rPr lang="en-US" dirty="0" err="1"/>
              <a:t>pasca-implementasi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Mengatasi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keamanan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Mencoba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</a:t>
            </a:r>
            <a:r>
              <a:rPr lang="en-US" dirty="0" err="1"/>
              <a:t>informatif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200400" y="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Preparing for Layoffs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200400" y="1676400"/>
            <a:ext cx="2667000" cy="5181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Pastikan</a:t>
            </a:r>
            <a:r>
              <a:rPr lang="en-US" dirty="0"/>
              <a:t> </a:t>
            </a:r>
            <a:r>
              <a:rPr lang="en-US" dirty="0" err="1"/>
              <a:t>penilaian</a:t>
            </a:r>
            <a:r>
              <a:rPr lang="en-US" dirty="0"/>
              <a:t> up-to-date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Identifikasi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</a:t>
            </a:r>
            <a:r>
              <a:rPr lang="en-US" dirty="0" err="1"/>
              <a:t>tertinggi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yakinkan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</a:t>
            </a:r>
            <a:r>
              <a:rPr lang="en-US" dirty="0" err="1"/>
              <a:t>nantinya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pemimpin</a:t>
            </a:r>
            <a:r>
              <a:rPr lang="en-US" dirty="0"/>
              <a:t> yang </a:t>
            </a:r>
            <a:r>
              <a:rPr lang="en-US" dirty="0" err="1"/>
              <a:t>berkomitmen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perputaran</a:t>
            </a:r>
            <a:r>
              <a:rPr lang="en-US" dirty="0"/>
              <a:t> </a:t>
            </a:r>
            <a:r>
              <a:rPr lang="en-US" dirty="0" err="1"/>
              <a:t>perusahaan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477000" y="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Bumping/Layoff Procedure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477000" y="1219200"/>
            <a:ext cx="2667000" cy="56388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Senioritas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penentu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bekerja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Senioritas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jalan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prestasi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ketika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senior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memenuhi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Senioritas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didasarkan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karyawan</a:t>
            </a:r>
            <a:r>
              <a:rPr lang="en-US" dirty="0"/>
              <a:t> </a:t>
            </a:r>
            <a:r>
              <a:rPr lang="en-US" dirty="0" err="1"/>
              <a:t>bergabung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saat</a:t>
            </a:r>
            <a:r>
              <a:rPr lang="en-US" dirty="0"/>
              <a:t> </a:t>
            </a:r>
            <a:r>
              <a:rPr lang="en-US" dirty="0" err="1"/>
              <a:t>ia</a:t>
            </a:r>
            <a:r>
              <a:rPr lang="en-US" dirty="0"/>
              <a:t>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pekerjaan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US" dirty="0"/>
          </a:p>
        </p:txBody>
      </p:sp>
      <p:pic>
        <p:nvPicPr>
          <p:cNvPr id="10" name="Picture 9" descr="Layoff (1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8FAF9"/>
              </a:clrFrom>
              <a:clrTo>
                <a:srgbClr val="F8FAF9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81000" y="990600"/>
            <a:ext cx="1961294" cy="1238250"/>
          </a:xfrm>
          <a:prstGeom prst="rect">
            <a:avLst/>
          </a:prstGeom>
        </p:spPr>
      </p:pic>
      <p:pic>
        <p:nvPicPr>
          <p:cNvPr id="11" name="Picture 10" descr="Layoff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05200" y="762000"/>
            <a:ext cx="2450703" cy="165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1221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0" y="11430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Layoff and Downsizing Alternative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0" y="2971800"/>
            <a:ext cx="2667000" cy="38862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 algn="ctr"/>
            <a:r>
              <a:rPr lang="en-US" dirty="0" err="1"/>
              <a:t>Mencari</a:t>
            </a:r>
            <a:r>
              <a:rPr lang="en-US" dirty="0"/>
              <a:t> </a:t>
            </a:r>
            <a:r>
              <a:rPr lang="en-US" dirty="0" err="1"/>
              <a:t>sukarelawan</a:t>
            </a:r>
            <a:r>
              <a:rPr lang="en-US" dirty="0"/>
              <a:t> yang </a:t>
            </a:r>
            <a:r>
              <a:rPr lang="en-US" dirty="0" err="1"/>
              <a:t>tertarik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bekerja</a:t>
            </a:r>
            <a:r>
              <a:rPr lang="en-US" dirty="0"/>
              <a:t> </a:t>
            </a:r>
            <a:r>
              <a:rPr lang="en-US" dirty="0" err="1"/>
              <a:t>paruh</a:t>
            </a:r>
            <a:r>
              <a:rPr lang="en-US" dirty="0"/>
              <a:t> </a:t>
            </a:r>
            <a:r>
              <a:rPr lang="en-US" dirty="0" err="1"/>
              <a:t>waktu</a:t>
            </a:r>
            <a:r>
              <a:rPr lang="en-US" dirty="0"/>
              <a:t>,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bekerjasama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pemberi</a:t>
            </a:r>
            <a:r>
              <a:rPr lang="en-US" dirty="0"/>
              <a:t>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lokal</a:t>
            </a:r>
            <a:r>
              <a:rPr lang="en-US" dirty="0"/>
              <a:t> </a:t>
            </a:r>
            <a:r>
              <a:rPr lang="en-US" dirty="0" err="1"/>
              <a:t>mengenai</a:t>
            </a:r>
            <a:r>
              <a:rPr lang="en-US" dirty="0"/>
              <a:t> </a:t>
            </a:r>
            <a:r>
              <a:rPr lang="en-US" dirty="0" err="1"/>
              <a:t>penarikan</a:t>
            </a:r>
            <a:r>
              <a:rPr lang="en-US" dirty="0"/>
              <a:t> </a:t>
            </a:r>
            <a:r>
              <a:rPr lang="en-US" dirty="0" err="1"/>
              <a:t>kembali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permanen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sementara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b="1" i="1" dirty="0">
                <a:latin typeface="Agency FB" pitchFamily="34" charset="0"/>
              </a:rPr>
              <a:t>Adjusting to Downsizing and Mergers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6477000" y="1143000"/>
            <a:ext cx="2667000" cy="1143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i="1" dirty="0">
                <a:latin typeface="Berlin Sans FB" pitchFamily="34" charset="0"/>
              </a:rPr>
              <a:t>Layoff and Downsizing Alternative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6477000" y="2438400"/>
            <a:ext cx="2667000" cy="44196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kekuasaan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dominasi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Menghindari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menang-kalah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Menjaga</a:t>
            </a:r>
            <a:r>
              <a:rPr lang="en-US" dirty="0"/>
              <a:t> </a:t>
            </a:r>
            <a:r>
              <a:rPr lang="en-US" dirty="0" err="1"/>
              <a:t>perasaan</a:t>
            </a:r>
            <a:r>
              <a:rPr lang="en-US" dirty="0"/>
              <a:t> </a:t>
            </a:r>
            <a:r>
              <a:rPr lang="en-US" dirty="0" err="1"/>
              <a:t>positif</a:t>
            </a:r>
            <a:r>
              <a:rPr lang="en-US" dirty="0"/>
              <a:t> </a:t>
            </a:r>
            <a:r>
              <a:rPr lang="en-US" dirty="0" err="1"/>
              <a:t>tentang</a:t>
            </a:r>
            <a:r>
              <a:rPr lang="en-US" dirty="0"/>
              <a:t> </a:t>
            </a:r>
            <a:r>
              <a:rPr lang="en-US" dirty="0" err="1"/>
              <a:t>perusahaan</a:t>
            </a:r>
            <a:r>
              <a:rPr lang="en-US" dirty="0"/>
              <a:t> yang </a:t>
            </a:r>
            <a:r>
              <a:rPr lang="en-US" dirty="0" err="1"/>
              <a:t>diperbesar</a:t>
            </a:r>
            <a:r>
              <a:rPr lang="en-US" dirty="0"/>
              <a:t> </a:t>
            </a:r>
            <a:r>
              <a:rPr lang="en-US" dirty="0" err="1"/>
              <a:t>sebanyak</a:t>
            </a:r>
            <a:r>
              <a:rPr lang="en-US" dirty="0"/>
              <a:t> </a:t>
            </a:r>
            <a:r>
              <a:rPr lang="en-US" dirty="0" err="1"/>
              <a:t>mungkin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 err="1"/>
              <a:t>Ingat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</a:t>
            </a:r>
            <a:r>
              <a:rPr lang="en-US" dirty="0" err="1"/>
              <a:t>organisasi</a:t>
            </a:r>
            <a:r>
              <a:rPr lang="en-US" dirty="0"/>
              <a:t> </a:t>
            </a:r>
            <a:r>
              <a:rPr lang="en-US" dirty="0" err="1"/>
              <a:t>Anda</a:t>
            </a:r>
            <a:r>
              <a:rPr lang="en-US" dirty="0"/>
              <a:t> </a:t>
            </a:r>
            <a:r>
              <a:rPr lang="en-US" dirty="0" err="1"/>
              <a:t>memperlakukan</a:t>
            </a:r>
            <a:r>
              <a:rPr lang="en-US" dirty="0"/>
              <a:t> </a:t>
            </a:r>
            <a:r>
              <a:rPr lang="en-US" dirty="0" err="1"/>
              <a:t>kelompok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endParaRPr lang="en-US" dirty="0"/>
          </a:p>
        </p:txBody>
      </p:sp>
      <p:pic>
        <p:nvPicPr>
          <p:cNvPr id="13" name="Picture 12" descr="Downsizing (1)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3" t="8889"/>
          <a:stretch>
            <a:fillRect/>
          </a:stretch>
        </p:blipFill>
        <p:spPr>
          <a:xfrm>
            <a:off x="3429000" y="762000"/>
            <a:ext cx="2209800" cy="1562100"/>
          </a:xfrm>
          <a:prstGeom prst="rect">
            <a:avLst/>
          </a:prstGeom>
        </p:spPr>
      </p:pic>
      <p:pic>
        <p:nvPicPr>
          <p:cNvPr id="14" name="Picture 13" descr="3638789-decorative-ornam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6433764"/>
            <a:ext cx="2895600" cy="424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5568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id-ID" dirty="0"/>
              <a:t>Ethics and Fair Treatment at Work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512" y="3128962"/>
            <a:ext cx="2619375" cy="1743075"/>
          </a:xfrm>
        </p:spPr>
      </p:pic>
    </p:spTree>
    <p:extLst>
      <p:ext uri="{BB962C8B-B14F-4D97-AF65-F5344CB8AC3E}">
        <p14:creationId xmlns:p14="http://schemas.microsoft.com/office/powerpoint/2010/main" val="358032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685800"/>
          </a:xfrm>
        </p:spPr>
        <p:txBody>
          <a:bodyPr/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The Wall Street Journal Workplace-Ethics Quiz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2005 Prentice Hall Inc. All rights reserved.</a:t>
            </a:r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14–</a:t>
            </a:r>
            <a:fld id="{ABF89AAA-B16E-47A3-9D93-2B3CE850EDA6}" type="slidenum">
              <a:rPr lang="en-US"/>
              <a:pPr/>
              <a:t>4</a:t>
            </a:fld>
            <a:endParaRPr lang="en-US"/>
          </a:p>
        </p:txBody>
      </p:sp>
      <p:sp>
        <p:nvSpPr>
          <p:cNvPr id="320515" name="Text Box 3"/>
          <p:cNvSpPr txBox="1">
            <a:spLocks noChangeArrowheads="1"/>
          </p:cNvSpPr>
          <p:nvPr/>
        </p:nvSpPr>
        <p:spPr bwMode="auto">
          <a:xfrm>
            <a:off x="6251575" y="6172200"/>
            <a:ext cx="2286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>
              <a:spcBef>
                <a:spcPct val="50000"/>
              </a:spcBef>
            </a:pPr>
            <a:r>
              <a:rPr lang="en-US" sz="1200"/>
              <a:t>Figure 14</a:t>
            </a:r>
            <a:r>
              <a:rPr lang="en-US" sz="1200">
                <a:cs typeface="Arial" charset="0"/>
              </a:rPr>
              <a:t>–1</a:t>
            </a:r>
            <a:endParaRPr lang="en-US" sz="1200"/>
          </a:p>
        </p:txBody>
      </p:sp>
      <p:pic>
        <p:nvPicPr>
          <p:cNvPr id="3205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1750" y="960438"/>
            <a:ext cx="6516688" cy="514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0517" name="Rectangle 5"/>
          <p:cNvSpPr>
            <a:spLocks noChangeArrowheads="1"/>
          </p:cNvSpPr>
          <p:nvPr/>
        </p:nvSpPr>
        <p:spPr bwMode="auto">
          <a:xfrm>
            <a:off x="696913" y="6157913"/>
            <a:ext cx="63436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900" b="0" i="1"/>
              <a:t>Source: Wall Street Journal</a:t>
            </a:r>
            <a:r>
              <a:rPr lang="en-US" sz="900" b="0"/>
              <a:t>, October 21, 1999, pp. B1–B4; Ethics Officer Association, Belmont, MA; Ethics Leadership Group, Wilmette, IL; surveys sampled a cross-section of workers at large companies and nationwide.</a:t>
            </a:r>
          </a:p>
        </p:txBody>
      </p:sp>
    </p:spTree>
    <p:extLst>
      <p:ext uri="{BB962C8B-B14F-4D97-AF65-F5344CB8AC3E}">
        <p14:creationId xmlns:p14="http://schemas.microsoft.com/office/powerpoint/2010/main" val="16313026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What Is Ethics?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Etika adalah  sebuah keputusan yang kita lakukan berdasarkan moral.</a:t>
            </a:r>
          </a:p>
          <a:p>
            <a:pPr marL="0" indent="0">
              <a:buNone/>
            </a:pPr>
            <a:endParaRPr lang="id-ID" dirty="0"/>
          </a:p>
          <a:p>
            <a:r>
              <a:rPr lang="id-ID" dirty="0"/>
              <a:t>Kalau kita melakukan sesuatu tidak bermoral kita akan merasa malu dan penuh sesal karena kita sudah melakukan nilai yang tidak beretika.</a:t>
            </a:r>
          </a:p>
        </p:txBody>
      </p:sp>
    </p:spTree>
    <p:extLst>
      <p:ext uri="{BB962C8B-B14F-4D97-AF65-F5344CB8AC3E}">
        <p14:creationId xmlns:p14="http://schemas.microsoft.com/office/powerpoint/2010/main" val="591658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Ethics and the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Hukum bukan pedoman terbaik didalam etika.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780928"/>
            <a:ext cx="6120680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615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Ethics, Justice, and Fair Treatment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Perusahaan yang sudah melakukan Keadilan didalam tempat kerjanya berarti mereka sudah menanamkan nilai-nilai etika.</a:t>
            </a:r>
          </a:p>
          <a:p>
            <a:endParaRPr lang="id-ID" dirty="0"/>
          </a:p>
          <a:p>
            <a:endParaRPr lang="id-ID" dirty="0"/>
          </a:p>
        </p:txBody>
      </p:sp>
      <p:sp>
        <p:nvSpPr>
          <p:cNvPr id="4" name="Rectangle 3"/>
          <p:cNvSpPr/>
          <p:nvPr/>
        </p:nvSpPr>
        <p:spPr>
          <a:xfrm>
            <a:off x="827584" y="3717032"/>
            <a:ext cx="2952328" cy="17281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2">
                    <a:lumMod val="50000"/>
                  </a:schemeClr>
                </a:solidFill>
              </a:rPr>
              <a:t>Distributive justice </a:t>
            </a:r>
          </a:p>
        </p:txBody>
      </p:sp>
      <p:sp>
        <p:nvSpPr>
          <p:cNvPr id="5" name="Rectangle 4"/>
          <p:cNvSpPr/>
          <p:nvPr/>
        </p:nvSpPr>
        <p:spPr>
          <a:xfrm>
            <a:off x="5220072" y="3717032"/>
            <a:ext cx="2880320" cy="172819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2">
                    <a:lumMod val="50000"/>
                  </a:schemeClr>
                </a:solidFill>
              </a:rPr>
              <a:t>Procedural Justice</a:t>
            </a:r>
          </a:p>
        </p:txBody>
      </p:sp>
    </p:spTree>
    <p:extLst>
      <p:ext uri="{BB962C8B-B14F-4D97-AF65-F5344CB8AC3E}">
        <p14:creationId xmlns:p14="http://schemas.microsoft.com/office/powerpoint/2010/main" val="807809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Ethics, Public Policy and Employee Rights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Hukum etika yang dilakukan oleh kebijakan public demi menjaga hak karyawan.</a:t>
            </a:r>
          </a:p>
          <a:p>
            <a:pPr marL="0" indent="0">
              <a:buNone/>
            </a:pPr>
            <a:endParaRPr lang="id-ID" dirty="0"/>
          </a:p>
        </p:txBody>
      </p:sp>
      <p:sp>
        <p:nvSpPr>
          <p:cNvPr id="4" name="Oval 3"/>
          <p:cNvSpPr/>
          <p:nvPr/>
        </p:nvSpPr>
        <p:spPr>
          <a:xfrm>
            <a:off x="179512" y="3068960"/>
            <a:ext cx="2338924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2">
                    <a:lumMod val="50000"/>
                  </a:schemeClr>
                </a:solidFill>
              </a:rPr>
              <a:t>UNALIENABLE RIGHTS</a:t>
            </a:r>
          </a:p>
        </p:txBody>
      </p:sp>
      <p:sp>
        <p:nvSpPr>
          <p:cNvPr id="5" name="Oval 4"/>
          <p:cNvSpPr/>
          <p:nvPr/>
        </p:nvSpPr>
        <p:spPr>
          <a:xfrm>
            <a:off x="3275856" y="3068960"/>
            <a:ext cx="2448272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2">
                    <a:lumMod val="50000"/>
                  </a:schemeClr>
                </a:solidFill>
              </a:rPr>
              <a:t>PUBLIC POLICY</a:t>
            </a:r>
          </a:p>
        </p:txBody>
      </p:sp>
      <p:sp>
        <p:nvSpPr>
          <p:cNvPr id="6" name="Oval 5"/>
          <p:cNvSpPr/>
          <p:nvPr/>
        </p:nvSpPr>
        <p:spPr>
          <a:xfrm>
            <a:off x="6384807" y="3068960"/>
            <a:ext cx="2411760" cy="208823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>
                <a:solidFill>
                  <a:schemeClr val="tx2">
                    <a:lumMod val="50000"/>
                  </a:schemeClr>
                </a:solidFill>
              </a:rPr>
              <a:t>EMPLOYEMENT RIGHTS </a:t>
            </a:r>
          </a:p>
        </p:txBody>
      </p:sp>
    </p:spTree>
    <p:extLst>
      <p:ext uri="{BB962C8B-B14F-4D97-AF65-F5344CB8AC3E}">
        <p14:creationId xmlns:p14="http://schemas.microsoft.com/office/powerpoint/2010/main" val="1766813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/>
              <a:t>What Shapes Ethical Behavior at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Individual factors</a:t>
            </a:r>
          </a:p>
          <a:p>
            <a:r>
              <a:rPr lang="en-US" dirty="0"/>
              <a:t>The boss’s influence</a:t>
            </a:r>
          </a:p>
          <a:p>
            <a:r>
              <a:rPr lang="en-US" dirty="0"/>
              <a:t>Ethics policies and codes</a:t>
            </a:r>
            <a:endParaRPr lang="id-ID" dirty="0"/>
          </a:p>
          <a:p>
            <a:pPr>
              <a:buFont typeface="Wingdings" pitchFamily="2" charset="2"/>
              <a:buChar char="Ø"/>
            </a:pPr>
            <a:r>
              <a:rPr lang="id-ID" dirty="0"/>
              <a:t>	Aturan dan etika adalah suatu tanda 	bahwa perusahaan serius dalam etika. </a:t>
            </a:r>
            <a:endParaRPr lang="en-US" dirty="0"/>
          </a:p>
          <a:p>
            <a:r>
              <a:rPr lang="en-US" dirty="0"/>
              <a:t>The organization’s culture</a:t>
            </a:r>
            <a:endParaRPr lang="id-ID" dirty="0"/>
          </a:p>
          <a:p>
            <a:pPr>
              <a:buFont typeface="Wingdings" pitchFamily="2" charset="2"/>
              <a:buChar char="Ø"/>
            </a:pPr>
            <a:r>
              <a:rPr lang="id-ID" dirty="0"/>
              <a:t>	Karakteristik nilai, tradisi, dan perilaku 	perusahaan yang dimiliki karyawannya lalu 	diterapkan didalam organisasi mereka.</a:t>
            </a:r>
          </a:p>
          <a:p>
            <a:endParaRPr lang="id-ID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438333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1665</TotalTime>
  <Words>1063</Words>
  <Application>Microsoft Office PowerPoint</Application>
  <PresentationFormat>On-screen Show (4:3)</PresentationFormat>
  <Paragraphs>184</Paragraphs>
  <Slides>26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Adjacency</vt:lpstr>
      <vt:lpstr>Ethics and Employee Right and Discipline</vt:lpstr>
      <vt:lpstr>Learning Objective</vt:lpstr>
      <vt:lpstr>Ethics and Fair Treatment at Work</vt:lpstr>
      <vt:lpstr>The Wall Street Journal Workplace-Ethics Quiz</vt:lpstr>
      <vt:lpstr>What Is Ethics?</vt:lpstr>
      <vt:lpstr>Ethics and the Law</vt:lpstr>
      <vt:lpstr>Ethics, Justice, and Fair Treatment</vt:lpstr>
      <vt:lpstr>Ethics, Public Policy and Employee Rights</vt:lpstr>
      <vt:lpstr>What Shapes Ethical Behavior at Work?</vt:lpstr>
      <vt:lpstr>Using Human Resorces management methods to promote ethics and fair treatment</vt:lpstr>
      <vt:lpstr>Mengelola Kedisiplinan &amp; Privacy Karyawan</vt:lpstr>
      <vt:lpstr>PowerPoint Presentation</vt:lpstr>
      <vt:lpstr>Penyebab Perilaku Tidak Adil</vt:lpstr>
      <vt:lpstr>Dasar Keadilan dan Proses Pendisiplinan</vt:lpstr>
      <vt:lpstr>PowerPoint Presentation</vt:lpstr>
      <vt:lpstr>PowerPoint Presentation</vt:lpstr>
      <vt:lpstr>Disiplin Tanpa Hukuman (nonpunitive discipline)</vt:lpstr>
      <vt:lpstr>Privacy Karyawan</vt:lpstr>
      <vt:lpstr>Mengelola Pemecatan</vt:lpstr>
      <vt:lpstr>PowerPoint Presentation</vt:lpstr>
      <vt:lpstr>Avoiding Wrongful Discharge Suits</vt:lpstr>
      <vt:lpstr>Personal Supervisory Liability</vt:lpstr>
      <vt:lpstr>The Termination Interview</vt:lpstr>
      <vt:lpstr>Layoffs, Downsizing, and the Plant Closing Law</vt:lpstr>
      <vt:lpstr>PowerPoint Presentation</vt:lpstr>
      <vt:lpstr>Adjusting to Downsizing and Mergers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Ethics and Employee Right and Discipline</dc:title>
  <dc:creator>user</dc:creator>
  <cp:lastModifiedBy>user</cp:lastModifiedBy>
  <cp:revision>15</cp:revision>
  <dcterms:created xsi:type="dcterms:W3CDTF">2016-03-17T15:02:31Z</dcterms:created>
  <dcterms:modified xsi:type="dcterms:W3CDTF">2016-04-08T14:55:10Z</dcterms:modified>
</cp:coreProperties>
</file>