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9" r:id="rId2"/>
    <p:sldMasterId id="2147483767" r:id="rId3"/>
    <p:sldMasterId id="2147483784" r:id="rId4"/>
    <p:sldMasterId id="2147483796" r:id="rId5"/>
  </p:sldMasterIdLst>
  <p:sldIdLst>
    <p:sldId id="262" r:id="rId6"/>
    <p:sldId id="263" r:id="rId7"/>
    <p:sldId id="264" r:id="rId8"/>
    <p:sldId id="265" r:id="rId9"/>
    <p:sldId id="267" r:id="rId10"/>
    <p:sldId id="268" r:id="rId11"/>
    <p:sldId id="270" r:id="rId12"/>
    <p:sldId id="272" r:id="rId13"/>
    <p:sldId id="273" r:id="rId14"/>
    <p:sldId id="274" r:id="rId15"/>
    <p:sldId id="276" r:id="rId16"/>
    <p:sldId id="275" r:id="rId17"/>
    <p:sldId id="257" r:id="rId18"/>
    <p:sldId id="258" r:id="rId19"/>
    <p:sldId id="259" r:id="rId20"/>
    <p:sldId id="261" r:id="rId21"/>
    <p:sldId id="277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FF"/>
    <a:srgbClr val="FF4747"/>
    <a:srgbClr val="FF2525"/>
    <a:srgbClr val="E02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>
        <p:scale>
          <a:sx n="64" d="100"/>
          <a:sy n="64" d="100"/>
        </p:scale>
        <p:origin x="10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05E3E-5C7B-4F15-91EA-C6AF52712A16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966C3C1-A6F2-4FA0-8C12-79EAD3660C51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Establish</a:t>
          </a:r>
          <a:endParaRPr lang="en-US" b="1" dirty="0">
            <a:solidFill>
              <a:srgbClr val="002060"/>
            </a:solidFill>
          </a:endParaRPr>
        </a:p>
      </dgm:t>
    </dgm:pt>
    <dgm:pt modelId="{EA2962FD-2EE6-4BF4-A6AF-54B48CB87112}" type="parTrans" cxnId="{7A086E3A-23EF-4033-9902-0614555F55D4}">
      <dgm:prSet/>
      <dgm:spPr/>
      <dgm:t>
        <a:bodyPr/>
        <a:lstStyle/>
        <a:p>
          <a:endParaRPr lang="en-US"/>
        </a:p>
      </dgm:t>
    </dgm:pt>
    <dgm:pt modelId="{92AEE8D2-EE12-43C4-9CFD-2F052C519C49}" type="sibTrans" cxnId="{7A086E3A-23EF-4033-9902-0614555F55D4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F1DDABA3-F63B-4A84-B7F3-02B14D1A57F2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Specific</a:t>
          </a:r>
          <a:endParaRPr lang="en-US" b="1" dirty="0">
            <a:solidFill>
              <a:srgbClr val="002060"/>
            </a:solidFill>
          </a:endParaRPr>
        </a:p>
      </dgm:t>
    </dgm:pt>
    <dgm:pt modelId="{68C689B6-ABAA-4C7E-8E75-B3A9D6107A3F}" type="parTrans" cxnId="{F9520C23-1502-47EE-AE0E-ABAFF2346361}">
      <dgm:prSet/>
      <dgm:spPr/>
      <dgm:t>
        <a:bodyPr/>
        <a:lstStyle/>
        <a:p>
          <a:endParaRPr lang="en-US"/>
        </a:p>
      </dgm:t>
    </dgm:pt>
    <dgm:pt modelId="{BC1A533B-C613-4E7F-90E0-84A7DB04CAE5}" type="sibTrans" cxnId="{F9520C23-1502-47EE-AE0E-ABAFF2346361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55495BEA-8555-46D9-9572-D68DEB120CBB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Portion</a:t>
          </a:r>
          <a:endParaRPr lang="en-US" b="1" dirty="0">
            <a:solidFill>
              <a:srgbClr val="002060"/>
            </a:solidFill>
          </a:endParaRPr>
        </a:p>
      </dgm:t>
    </dgm:pt>
    <dgm:pt modelId="{2D802835-E3CE-4CFE-B6BB-50298D167F95}" type="parTrans" cxnId="{3AAA843E-3260-4CBB-B713-0CC25E2296BF}">
      <dgm:prSet/>
      <dgm:spPr/>
      <dgm:t>
        <a:bodyPr/>
        <a:lstStyle/>
        <a:p>
          <a:endParaRPr lang="en-US"/>
        </a:p>
      </dgm:t>
    </dgm:pt>
    <dgm:pt modelId="{9C9D0433-05D5-4BB2-97F7-B9C57116EDA0}" type="sibTrans" cxnId="{3AAA843E-3260-4CBB-B713-0CC25E2296BF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C497BB7F-B878-4AE2-AE5A-7A11AD1111AA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Method</a:t>
          </a:r>
          <a:endParaRPr lang="en-US" b="1" dirty="0">
            <a:solidFill>
              <a:srgbClr val="002060"/>
            </a:solidFill>
          </a:endParaRPr>
        </a:p>
      </dgm:t>
    </dgm:pt>
    <dgm:pt modelId="{8EBA1866-1DA9-478E-9F0C-0356515223FC}" type="parTrans" cxnId="{D5920B40-DE24-4FDB-94EE-61C63C5B2086}">
      <dgm:prSet/>
      <dgm:spPr/>
      <dgm:t>
        <a:bodyPr/>
        <a:lstStyle/>
        <a:p>
          <a:endParaRPr lang="en-US"/>
        </a:p>
      </dgm:t>
    </dgm:pt>
    <dgm:pt modelId="{93734F32-FE6D-4B56-9B4C-0C93BF4E7D79}" type="sibTrans" cxnId="{D5920B40-DE24-4FDB-94EE-61C63C5B2086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DFF6E14D-6D60-4F44-B658-633CE3C1A1C9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Form</a:t>
          </a:r>
          <a:endParaRPr lang="en-US" b="1" dirty="0">
            <a:solidFill>
              <a:srgbClr val="002060"/>
            </a:solidFill>
          </a:endParaRPr>
        </a:p>
      </dgm:t>
    </dgm:pt>
    <dgm:pt modelId="{4C15AFE0-7271-4848-B1C9-46547D654123}" type="parTrans" cxnId="{B446AC9B-5D77-4B16-B2D1-1E7F306D6985}">
      <dgm:prSet/>
      <dgm:spPr/>
      <dgm:t>
        <a:bodyPr/>
        <a:lstStyle/>
        <a:p>
          <a:endParaRPr lang="en-US"/>
        </a:p>
      </dgm:t>
    </dgm:pt>
    <dgm:pt modelId="{17A2C9D5-BCE4-42B6-A819-7FAA907E2AB1}" type="sibTrans" cxnId="{B446AC9B-5D77-4B16-B2D1-1E7F306D6985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051C8A03-6D22-4A0C-89EE-BD0AAB69CB05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Bonuses</a:t>
          </a:r>
          <a:endParaRPr lang="en-US" b="1" dirty="0">
            <a:solidFill>
              <a:srgbClr val="002060"/>
            </a:solidFill>
          </a:endParaRPr>
        </a:p>
      </dgm:t>
    </dgm:pt>
    <dgm:pt modelId="{B9E73C4E-7FD8-4ED3-B59E-3ECDD66A9426}" type="parTrans" cxnId="{A140061E-75AD-47A2-8CF8-02FD9A929149}">
      <dgm:prSet/>
      <dgm:spPr/>
      <dgm:t>
        <a:bodyPr/>
        <a:lstStyle/>
        <a:p>
          <a:endParaRPr lang="en-US"/>
        </a:p>
      </dgm:t>
    </dgm:pt>
    <dgm:pt modelId="{E00439F9-3130-4286-ABDC-AF13B0837F7B}" type="sibTrans" cxnId="{A140061E-75AD-47A2-8CF8-02FD9A929149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1EC3C415-3A64-4A44-904E-7AC0177F453A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Involvement</a:t>
          </a:r>
          <a:endParaRPr lang="en-US" b="1" dirty="0">
            <a:solidFill>
              <a:srgbClr val="002060"/>
            </a:solidFill>
          </a:endParaRPr>
        </a:p>
      </dgm:t>
    </dgm:pt>
    <dgm:pt modelId="{7A915FA8-4A66-476B-9BFA-88A1D8021892}" type="parTrans" cxnId="{2EE42005-6890-4819-B1E2-9FEB58527626}">
      <dgm:prSet/>
      <dgm:spPr/>
      <dgm:t>
        <a:bodyPr/>
        <a:lstStyle/>
        <a:p>
          <a:endParaRPr lang="en-US"/>
        </a:p>
      </dgm:t>
    </dgm:pt>
    <dgm:pt modelId="{006226D8-5556-4C39-899F-EB8AD615C0BC}" type="sibTrans" cxnId="{2EE42005-6890-4819-B1E2-9FEB58527626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BC34E695-8C6E-4159-A60A-178C20D043BA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Implement</a:t>
          </a:r>
          <a:endParaRPr lang="en-US" b="1" dirty="0">
            <a:solidFill>
              <a:srgbClr val="002060"/>
            </a:solidFill>
          </a:endParaRPr>
        </a:p>
      </dgm:t>
    </dgm:pt>
    <dgm:pt modelId="{2E08DD5E-D3FD-48C0-81C3-9A7DDD1E327C}" type="parTrans" cxnId="{39CEECF8-C4DF-43DE-8D0B-C29D5A15B054}">
      <dgm:prSet/>
      <dgm:spPr/>
      <dgm:t>
        <a:bodyPr/>
        <a:lstStyle/>
        <a:p>
          <a:endParaRPr lang="en-US"/>
        </a:p>
      </dgm:t>
    </dgm:pt>
    <dgm:pt modelId="{465ADCDA-6869-4C42-ABA9-EAD556D5994C}" type="sibTrans" cxnId="{39CEECF8-C4DF-43DE-8D0B-C29D5A15B054}">
      <dgm:prSet/>
      <dgm:spPr/>
      <dgm:t>
        <a:bodyPr/>
        <a:lstStyle/>
        <a:p>
          <a:endParaRPr lang="en-US"/>
        </a:p>
      </dgm:t>
    </dgm:pt>
    <dgm:pt modelId="{9E19C92A-BED4-4AC6-B8D0-887849EE0B19}" type="pres">
      <dgm:prSet presAssocID="{66D05E3E-5C7B-4F15-91EA-C6AF52712A16}" presName="diagram" presStyleCnt="0">
        <dgm:presLayoutVars>
          <dgm:dir/>
          <dgm:resizeHandles val="exact"/>
        </dgm:presLayoutVars>
      </dgm:prSet>
      <dgm:spPr/>
    </dgm:pt>
    <dgm:pt modelId="{5D0B1DDF-96CC-4073-9EB6-23465A930789}" type="pres">
      <dgm:prSet presAssocID="{D966C3C1-A6F2-4FA0-8C12-79EAD3660C51}" presName="node" presStyleLbl="node1" presStyleIdx="0" presStyleCnt="8">
        <dgm:presLayoutVars>
          <dgm:bulletEnabled val="1"/>
        </dgm:presLayoutVars>
      </dgm:prSet>
      <dgm:spPr/>
    </dgm:pt>
    <dgm:pt modelId="{2D21210A-0708-43A0-8092-261D2CA63F40}" type="pres">
      <dgm:prSet presAssocID="{92AEE8D2-EE12-43C4-9CFD-2F052C519C49}" presName="sibTrans" presStyleLbl="sibTrans2D1" presStyleIdx="0" presStyleCnt="7"/>
      <dgm:spPr/>
    </dgm:pt>
    <dgm:pt modelId="{7D50C5D4-8903-448E-9BF0-154EBFA730B5}" type="pres">
      <dgm:prSet presAssocID="{92AEE8D2-EE12-43C4-9CFD-2F052C519C49}" presName="connectorText" presStyleLbl="sibTrans2D1" presStyleIdx="0" presStyleCnt="7"/>
      <dgm:spPr/>
    </dgm:pt>
    <dgm:pt modelId="{BF1CC596-AD00-41E6-8519-B939105B7E78}" type="pres">
      <dgm:prSet presAssocID="{F1DDABA3-F63B-4A84-B7F3-02B14D1A57F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8D05A-C1BA-4FB6-874A-96D0B7D9B46A}" type="pres">
      <dgm:prSet presAssocID="{BC1A533B-C613-4E7F-90E0-84A7DB04CAE5}" presName="sibTrans" presStyleLbl="sibTrans2D1" presStyleIdx="1" presStyleCnt="7"/>
      <dgm:spPr/>
    </dgm:pt>
    <dgm:pt modelId="{FBD5ABFD-B1D1-4A37-B6C9-78E96A3CBC09}" type="pres">
      <dgm:prSet presAssocID="{BC1A533B-C613-4E7F-90E0-84A7DB04CAE5}" presName="connectorText" presStyleLbl="sibTrans2D1" presStyleIdx="1" presStyleCnt="7"/>
      <dgm:spPr/>
    </dgm:pt>
    <dgm:pt modelId="{6B410EAA-A692-4779-ADD6-AC032221BFC2}" type="pres">
      <dgm:prSet presAssocID="{55495BEA-8555-46D9-9572-D68DEB120CB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7D171-55A6-4C8F-BCE5-737C25B164A6}" type="pres">
      <dgm:prSet presAssocID="{9C9D0433-05D5-4BB2-97F7-B9C57116EDA0}" presName="sibTrans" presStyleLbl="sibTrans2D1" presStyleIdx="2" presStyleCnt="7"/>
      <dgm:spPr/>
    </dgm:pt>
    <dgm:pt modelId="{6CD9C325-A840-4E19-A26C-A5071D6A4225}" type="pres">
      <dgm:prSet presAssocID="{9C9D0433-05D5-4BB2-97F7-B9C57116EDA0}" presName="connectorText" presStyleLbl="sibTrans2D1" presStyleIdx="2" presStyleCnt="7"/>
      <dgm:spPr/>
    </dgm:pt>
    <dgm:pt modelId="{6E171653-71DF-43B9-AE56-54A5BDC5A0FE}" type="pres">
      <dgm:prSet presAssocID="{C497BB7F-B878-4AE2-AE5A-7A11AD1111A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7052D-860B-400A-97F2-D99C1D653F4C}" type="pres">
      <dgm:prSet presAssocID="{93734F32-FE6D-4B56-9B4C-0C93BF4E7D79}" presName="sibTrans" presStyleLbl="sibTrans2D1" presStyleIdx="3" presStyleCnt="7"/>
      <dgm:spPr/>
    </dgm:pt>
    <dgm:pt modelId="{89EB668A-2650-4437-9D6C-DBD4BF6487ED}" type="pres">
      <dgm:prSet presAssocID="{93734F32-FE6D-4B56-9B4C-0C93BF4E7D79}" presName="connectorText" presStyleLbl="sibTrans2D1" presStyleIdx="3" presStyleCnt="7"/>
      <dgm:spPr/>
    </dgm:pt>
    <dgm:pt modelId="{C54ED8A2-C772-47EF-A244-98D388F35AD9}" type="pres">
      <dgm:prSet presAssocID="{DFF6E14D-6D60-4F44-B658-633CE3C1A1C9}" presName="node" presStyleLbl="node1" presStyleIdx="4" presStyleCnt="8">
        <dgm:presLayoutVars>
          <dgm:bulletEnabled val="1"/>
        </dgm:presLayoutVars>
      </dgm:prSet>
      <dgm:spPr/>
    </dgm:pt>
    <dgm:pt modelId="{2722C4C0-C932-49EF-9A01-98445D89B8A0}" type="pres">
      <dgm:prSet presAssocID="{17A2C9D5-BCE4-42B6-A819-7FAA907E2AB1}" presName="sibTrans" presStyleLbl="sibTrans2D1" presStyleIdx="4" presStyleCnt="7"/>
      <dgm:spPr/>
    </dgm:pt>
    <dgm:pt modelId="{1DC222CE-3D98-4EE3-9562-5E5CB317CDB6}" type="pres">
      <dgm:prSet presAssocID="{17A2C9D5-BCE4-42B6-A819-7FAA907E2AB1}" presName="connectorText" presStyleLbl="sibTrans2D1" presStyleIdx="4" presStyleCnt="7"/>
      <dgm:spPr/>
    </dgm:pt>
    <dgm:pt modelId="{F482DA42-283A-40F2-8217-832D5346A2E0}" type="pres">
      <dgm:prSet presAssocID="{051C8A03-6D22-4A0C-89EE-BD0AAB69CB0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0D1A0-0B2A-4A74-B5DF-E5CE4302285F}" type="pres">
      <dgm:prSet presAssocID="{E00439F9-3130-4286-ABDC-AF13B0837F7B}" presName="sibTrans" presStyleLbl="sibTrans2D1" presStyleIdx="5" presStyleCnt="7"/>
      <dgm:spPr/>
    </dgm:pt>
    <dgm:pt modelId="{05248968-D5BB-49EB-B10C-6F32C40A8A09}" type="pres">
      <dgm:prSet presAssocID="{E00439F9-3130-4286-ABDC-AF13B0837F7B}" presName="connectorText" presStyleLbl="sibTrans2D1" presStyleIdx="5" presStyleCnt="7"/>
      <dgm:spPr/>
    </dgm:pt>
    <dgm:pt modelId="{30D73349-A25F-48FA-9B46-A818840BDC54}" type="pres">
      <dgm:prSet presAssocID="{1EC3C415-3A64-4A44-904E-7AC0177F453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DE2F9-3C5B-432E-A129-35B563F8F566}" type="pres">
      <dgm:prSet presAssocID="{006226D8-5556-4C39-899F-EB8AD615C0BC}" presName="sibTrans" presStyleLbl="sibTrans2D1" presStyleIdx="6" presStyleCnt="7"/>
      <dgm:spPr/>
    </dgm:pt>
    <dgm:pt modelId="{05EB725D-36DA-437C-BA06-3293B83E556A}" type="pres">
      <dgm:prSet presAssocID="{006226D8-5556-4C39-899F-EB8AD615C0BC}" presName="connectorText" presStyleLbl="sibTrans2D1" presStyleIdx="6" presStyleCnt="7"/>
      <dgm:spPr/>
    </dgm:pt>
    <dgm:pt modelId="{4307F7DE-E103-4BF3-8228-391F6A4A09CE}" type="pres">
      <dgm:prSet presAssocID="{BC34E695-8C6E-4159-A60A-178C20D043B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334A1B-657C-4323-AFDE-C2A14D802E90}" type="presOf" srcId="{17A2C9D5-BCE4-42B6-A819-7FAA907E2AB1}" destId="{1DC222CE-3D98-4EE3-9562-5E5CB317CDB6}" srcOrd="1" destOrd="0" presId="urn:microsoft.com/office/officeart/2005/8/layout/process5"/>
    <dgm:cxn modelId="{0632FC20-5088-418F-A9BB-267A4F602C1B}" type="presOf" srcId="{BC34E695-8C6E-4159-A60A-178C20D043BA}" destId="{4307F7DE-E103-4BF3-8228-391F6A4A09CE}" srcOrd="0" destOrd="0" presId="urn:microsoft.com/office/officeart/2005/8/layout/process5"/>
    <dgm:cxn modelId="{9957051F-B184-48EC-A4D3-7C0890D9C2C9}" type="presOf" srcId="{E00439F9-3130-4286-ABDC-AF13B0837F7B}" destId="{78D0D1A0-0B2A-4A74-B5DF-E5CE4302285F}" srcOrd="0" destOrd="0" presId="urn:microsoft.com/office/officeart/2005/8/layout/process5"/>
    <dgm:cxn modelId="{71763154-C862-4598-B697-FD2AABF9985E}" type="presOf" srcId="{1EC3C415-3A64-4A44-904E-7AC0177F453A}" destId="{30D73349-A25F-48FA-9B46-A818840BDC54}" srcOrd="0" destOrd="0" presId="urn:microsoft.com/office/officeart/2005/8/layout/process5"/>
    <dgm:cxn modelId="{FD2A6BD3-8FAC-422D-B84A-755193FB1C74}" type="presOf" srcId="{66D05E3E-5C7B-4F15-91EA-C6AF52712A16}" destId="{9E19C92A-BED4-4AC6-B8D0-887849EE0B19}" srcOrd="0" destOrd="0" presId="urn:microsoft.com/office/officeart/2005/8/layout/process5"/>
    <dgm:cxn modelId="{A140061E-75AD-47A2-8CF8-02FD9A929149}" srcId="{66D05E3E-5C7B-4F15-91EA-C6AF52712A16}" destId="{051C8A03-6D22-4A0C-89EE-BD0AAB69CB05}" srcOrd="5" destOrd="0" parTransId="{B9E73C4E-7FD8-4ED3-B59E-3ECDD66A9426}" sibTransId="{E00439F9-3130-4286-ABDC-AF13B0837F7B}"/>
    <dgm:cxn modelId="{6E0197D2-EC71-42C2-9102-F956A8D89AFE}" type="presOf" srcId="{C497BB7F-B878-4AE2-AE5A-7A11AD1111AA}" destId="{6E171653-71DF-43B9-AE56-54A5BDC5A0FE}" srcOrd="0" destOrd="0" presId="urn:microsoft.com/office/officeart/2005/8/layout/process5"/>
    <dgm:cxn modelId="{87670B01-2481-4DB0-879E-31C3D469B5FA}" type="presOf" srcId="{92AEE8D2-EE12-43C4-9CFD-2F052C519C49}" destId="{2D21210A-0708-43A0-8092-261D2CA63F40}" srcOrd="0" destOrd="0" presId="urn:microsoft.com/office/officeart/2005/8/layout/process5"/>
    <dgm:cxn modelId="{C2516177-2559-41E3-8125-3FA86C3C01C3}" type="presOf" srcId="{051C8A03-6D22-4A0C-89EE-BD0AAB69CB05}" destId="{F482DA42-283A-40F2-8217-832D5346A2E0}" srcOrd="0" destOrd="0" presId="urn:microsoft.com/office/officeart/2005/8/layout/process5"/>
    <dgm:cxn modelId="{6002A9B0-1719-43A8-B108-DE782322F4F3}" type="presOf" srcId="{BC1A533B-C613-4E7F-90E0-84A7DB04CAE5}" destId="{FBD5ABFD-B1D1-4A37-B6C9-78E96A3CBC09}" srcOrd="1" destOrd="0" presId="urn:microsoft.com/office/officeart/2005/8/layout/process5"/>
    <dgm:cxn modelId="{B446AC9B-5D77-4B16-B2D1-1E7F306D6985}" srcId="{66D05E3E-5C7B-4F15-91EA-C6AF52712A16}" destId="{DFF6E14D-6D60-4F44-B658-633CE3C1A1C9}" srcOrd="4" destOrd="0" parTransId="{4C15AFE0-7271-4848-B1C9-46547D654123}" sibTransId="{17A2C9D5-BCE4-42B6-A819-7FAA907E2AB1}"/>
    <dgm:cxn modelId="{999E5748-77AC-4607-81DA-32C013767A23}" type="presOf" srcId="{9C9D0433-05D5-4BB2-97F7-B9C57116EDA0}" destId="{6CD9C325-A840-4E19-A26C-A5071D6A4225}" srcOrd="1" destOrd="0" presId="urn:microsoft.com/office/officeart/2005/8/layout/process5"/>
    <dgm:cxn modelId="{3AAA843E-3260-4CBB-B713-0CC25E2296BF}" srcId="{66D05E3E-5C7B-4F15-91EA-C6AF52712A16}" destId="{55495BEA-8555-46D9-9572-D68DEB120CBB}" srcOrd="2" destOrd="0" parTransId="{2D802835-E3CE-4CFE-B6BB-50298D167F95}" sibTransId="{9C9D0433-05D5-4BB2-97F7-B9C57116EDA0}"/>
    <dgm:cxn modelId="{4702437A-FAAB-4F5B-811B-E6A9BC5017EF}" type="presOf" srcId="{F1DDABA3-F63B-4A84-B7F3-02B14D1A57F2}" destId="{BF1CC596-AD00-41E6-8519-B939105B7E78}" srcOrd="0" destOrd="0" presId="urn:microsoft.com/office/officeart/2005/8/layout/process5"/>
    <dgm:cxn modelId="{7A086E3A-23EF-4033-9902-0614555F55D4}" srcId="{66D05E3E-5C7B-4F15-91EA-C6AF52712A16}" destId="{D966C3C1-A6F2-4FA0-8C12-79EAD3660C51}" srcOrd="0" destOrd="0" parTransId="{EA2962FD-2EE6-4BF4-A6AF-54B48CB87112}" sibTransId="{92AEE8D2-EE12-43C4-9CFD-2F052C519C49}"/>
    <dgm:cxn modelId="{57D3F289-B146-4929-B53C-1676F552F537}" type="presOf" srcId="{BC1A533B-C613-4E7F-90E0-84A7DB04CAE5}" destId="{1668D05A-C1BA-4FB6-874A-96D0B7D9B46A}" srcOrd="0" destOrd="0" presId="urn:microsoft.com/office/officeart/2005/8/layout/process5"/>
    <dgm:cxn modelId="{B1B0499F-EE03-4458-9BBF-113A117FF08F}" type="presOf" srcId="{55495BEA-8555-46D9-9572-D68DEB120CBB}" destId="{6B410EAA-A692-4779-ADD6-AC032221BFC2}" srcOrd="0" destOrd="0" presId="urn:microsoft.com/office/officeart/2005/8/layout/process5"/>
    <dgm:cxn modelId="{0D9B33FA-77D2-4BD6-9FAD-89803B3C9DEE}" type="presOf" srcId="{93734F32-FE6D-4B56-9B4C-0C93BF4E7D79}" destId="{89EB668A-2650-4437-9D6C-DBD4BF6487ED}" srcOrd="1" destOrd="0" presId="urn:microsoft.com/office/officeart/2005/8/layout/process5"/>
    <dgm:cxn modelId="{60F67733-838C-4547-87EC-BEC3F9EFA16C}" type="presOf" srcId="{17A2C9D5-BCE4-42B6-A819-7FAA907E2AB1}" destId="{2722C4C0-C932-49EF-9A01-98445D89B8A0}" srcOrd="0" destOrd="0" presId="urn:microsoft.com/office/officeart/2005/8/layout/process5"/>
    <dgm:cxn modelId="{F9520C23-1502-47EE-AE0E-ABAFF2346361}" srcId="{66D05E3E-5C7B-4F15-91EA-C6AF52712A16}" destId="{F1DDABA3-F63B-4A84-B7F3-02B14D1A57F2}" srcOrd="1" destOrd="0" parTransId="{68C689B6-ABAA-4C7E-8E75-B3A9D6107A3F}" sibTransId="{BC1A533B-C613-4E7F-90E0-84A7DB04CAE5}"/>
    <dgm:cxn modelId="{2EE42005-6890-4819-B1E2-9FEB58527626}" srcId="{66D05E3E-5C7B-4F15-91EA-C6AF52712A16}" destId="{1EC3C415-3A64-4A44-904E-7AC0177F453A}" srcOrd="6" destOrd="0" parTransId="{7A915FA8-4A66-476B-9BFA-88A1D8021892}" sibTransId="{006226D8-5556-4C39-899F-EB8AD615C0BC}"/>
    <dgm:cxn modelId="{39CEECF8-C4DF-43DE-8D0B-C29D5A15B054}" srcId="{66D05E3E-5C7B-4F15-91EA-C6AF52712A16}" destId="{BC34E695-8C6E-4159-A60A-178C20D043BA}" srcOrd="7" destOrd="0" parTransId="{2E08DD5E-D3FD-48C0-81C3-9A7DDD1E327C}" sibTransId="{465ADCDA-6869-4C42-ABA9-EAD556D5994C}"/>
    <dgm:cxn modelId="{8D23F605-9D37-43EF-83BA-1098CAD4F970}" type="presOf" srcId="{006226D8-5556-4C39-899F-EB8AD615C0BC}" destId="{A4DDE2F9-3C5B-432E-A129-35B563F8F566}" srcOrd="0" destOrd="0" presId="urn:microsoft.com/office/officeart/2005/8/layout/process5"/>
    <dgm:cxn modelId="{D5920B40-DE24-4FDB-94EE-61C63C5B2086}" srcId="{66D05E3E-5C7B-4F15-91EA-C6AF52712A16}" destId="{C497BB7F-B878-4AE2-AE5A-7A11AD1111AA}" srcOrd="3" destOrd="0" parTransId="{8EBA1866-1DA9-478E-9F0C-0356515223FC}" sibTransId="{93734F32-FE6D-4B56-9B4C-0C93BF4E7D79}"/>
    <dgm:cxn modelId="{86F1934D-46C2-4E7F-A4A7-3794134DBA52}" type="presOf" srcId="{006226D8-5556-4C39-899F-EB8AD615C0BC}" destId="{05EB725D-36DA-437C-BA06-3293B83E556A}" srcOrd="1" destOrd="0" presId="urn:microsoft.com/office/officeart/2005/8/layout/process5"/>
    <dgm:cxn modelId="{6F4B8DB5-457C-4DD0-B81D-A400B7CEB228}" type="presOf" srcId="{D966C3C1-A6F2-4FA0-8C12-79EAD3660C51}" destId="{5D0B1DDF-96CC-4073-9EB6-23465A930789}" srcOrd="0" destOrd="0" presId="urn:microsoft.com/office/officeart/2005/8/layout/process5"/>
    <dgm:cxn modelId="{626C720C-6DAB-48FC-8C46-257F4E24A417}" type="presOf" srcId="{92AEE8D2-EE12-43C4-9CFD-2F052C519C49}" destId="{7D50C5D4-8903-448E-9BF0-154EBFA730B5}" srcOrd="1" destOrd="0" presId="urn:microsoft.com/office/officeart/2005/8/layout/process5"/>
    <dgm:cxn modelId="{3232244D-837D-4D25-91F6-E3D1DCD5588F}" type="presOf" srcId="{93734F32-FE6D-4B56-9B4C-0C93BF4E7D79}" destId="{6887052D-860B-400A-97F2-D99C1D653F4C}" srcOrd="0" destOrd="0" presId="urn:microsoft.com/office/officeart/2005/8/layout/process5"/>
    <dgm:cxn modelId="{EE513EAF-C386-40AD-9190-AD8D7D7EBFFB}" type="presOf" srcId="{DFF6E14D-6D60-4F44-B658-633CE3C1A1C9}" destId="{C54ED8A2-C772-47EF-A244-98D388F35AD9}" srcOrd="0" destOrd="0" presId="urn:microsoft.com/office/officeart/2005/8/layout/process5"/>
    <dgm:cxn modelId="{33F38990-528C-4E88-8129-187B3DC039AF}" type="presOf" srcId="{9C9D0433-05D5-4BB2-97F7-B9C57116EDA0}" destId="{D717D171-55A6-4C8F-BCE5-737C25B164A6}" srcOrd="0" destOrd="0" presId="urn:microsoft.com/office/officeart/2005/8/layout/process5"/>
    <dgm:cxn modelId="{F68E785F-72FA-43BD-9D35-F2BB13EEF368}" type="presOf" srcId="{E00439F9-3130-4286-ABDC-AF13B0837F7B}" destId="{05248968-D5BB-49EB-B10C-6F32C40A8A09}" srcOrd="1" destOrd="0" presId="urn:microsoft.com/office/officeart/2005/8/layout/process5"/>
    <dgm:cxn modelId="{D7AD8141-C188-4DFA-8D87-5DE0CDFD67E1}" type="presParOf" srcId="{9E19C92A-BED4-4AC6-B8D0-887849EE0B19}" destId="{5D0B1DDF-96CC-4073-9EB6-23465A930789}" srcOrd="0" destOrd="0" presId="urn:microsoft.com/office/officeart/2005/8/layout/process5"/>
    <dgm:cxn modelId="{454F2C9A-07E5-42EB-8D3B-EC1392D9B9EA}" type="presParOf" srcId="{9E19C92A-BED4-4AC6-B8D0-887849EE0B19}" destId="{2D21210A-0708-43A0-8092-261D2CA63F40}" srcOrd="1" destOrd="0" presId="urn:microsoft.com/office/officeart/2005/8/layout/process5"/>
    <dgm:cxn modelId="{5A910064-B981-4010-B1D4-C8D6D8FCC1F0}" type="presParOf" srcId="{2D21210A-0708-43A0-8092-261D2CA63F40}" destId="{7D50C5D4-8903-448E-9BF0-154EBFA730B5}" srcOrd="0" destOrd="0" presId="urn:microsoft.com/office/officeart/2005/8/layout/process5"/>
    <dgm:cxn modelId="{DD25876D-B929-4590-8604-20F583650A7E}" type="presParOf" srcId="{9E19C92A-BED4-4AC6-B8D0-887849EE0B19}" destId="{BF1CC596-AD00-41E6-8519-B939105B7E78}" srcOrd="2" destOrd="0" presId="urn:microsoft.com/office/officeart/2005/8/layout/process5"/>
    <dgm:cxn modelId="{CCA68EA8-0038-4629-965D-B0F77208DD76}" type="presParOf" srcId="{9E19C92A-BED4-4AC6-B8D0-887849EE0B19}" destId="{1668D05A-C1BA-4FB6-874A-96D0B7D9B46A}" srcOrd="3" destOrd="0" presId="urn:microsoft.com/office/officeart/2005/8/layout/process5"/>
    <dgm:cxn modelId="{C338D405-7AB8-46B8-BBBA-8A279D46472F}" type="presParOf" srcId="{1668D05A-C1BA-4FB6-874A-96D0B7D9B46A}" destId="{FBD5ABFD-B1D1-4A37-B6C9-78E96A3CBC09}" srcOrd="0" destOrd="0" presId="urn:microsoft.com/office/officeart/2005/8/layout/process5"/>
    <dgm:cxn modelId="{44873D8B-0237-4DC8-A8A9-A85103708DE8}" type="presParOf" srcId="{9E19C92A-BED4-4AC6-B8D0-887849EE0B19}" destId="{6B410EAA-A692-4779-ADD6-AC032221BFC2}" srcOrd="4" destOrd="0" presId="urn:microsoft.com/office/officeart/2005/8/layout/process5"/>
    <dgm:cxn modelId="{D5CF4B98-947C-4FF9-B590-D49104A4FD8F}" type="presParOf" srcId="{9E19C92A-BED4-4AC6-B8D0-887849EE0B19}" destId="{D717D171-55A6-4C8F-BCE5-737C25B164A6}" srcOrd="5" destOrd="0" presId="urn:microsoft.com/office/officeart/2005/8/layout/process5"/>
    <dgm:cxn modelId="{250E2235-DDA6-41BD-85C8-9AE28F05A09C}" type="presParOf" srcId="{D717D171-55A6-4C8F-BCE5-737C25B164A6}" destId="{6CD9C325-A840-4E19-A26C-A5071D6A4225}" srcOrd="0" destOrd="0" presId="urn:microsoft.com/office/officeart/2005/8/layout/process5"/>
    <dgm:cxn modelId="{B8FB7D34-750F-43C4-BA92-1BB040F9F400}" type="presParOf" srcId="{9E19C92A-BED4-4AC6-B8D0-887849EE0B19}" destId="{6E171653-71DF-43B9-AE56-54A5BDC5A0FE}" srcOrd="6" destOrd="0" presId="urn:microsoft.com/office/officeart/2005/8/layout/process5"/>
    <dgm:cxn modelId="{8207BECD-0DCB-484B-85B6-8DF9F40CC3A7}" type="presParOf" srcId="{9E19C92A-BED4-4AC6-B8D0-887849EE0B19}" destId="{6887052D-860B-400A-97F2-D99C1D653F4C}" srcOrd="7" destOrd="0" presId="urn:microsoft.com/office/officeart/2005/8/layout/process5"/>
    <dgm:cxn modelId="{007980D3-54FE-4D76-B9A3-581CC303E848}" type="presParOf" srcId="{6887052D-860B-400A-97F2-D99C1D653F4C}" destId="{89EB668A-2650-4437-9D6C-DBD4BF6487ED}" srcOrd="0" destOrd="0" presId="urn:microsoft.com/office/officeart/2005/8/layout/process5"/>
    <dgm:cxn modelId="{BF1038CC-61A2-456F-BC27-A8A2505C63F0}" type="presParOf" srcId="{9E19C92A-BED4-4AC6-B8D0-887849EE0B19}" destId="{C54ED8A2-C772-47EF-A244-98D388F35AD9}" srcOrd="8" destOrd="0" presId="urn:microsoft.com/office/officeart/2005/8/layout/process5"/>
    <dgm:cxn modelId="{5561EFCA-03BF-4377-90AD-96E0CC58EEE2}" type="presParOf" srcId="{9E19C92A-BED4-4AC6-B8D0-887849EE0B19}" destId="{2722C4C0-C932-49EF-9A01-98445D89B8A0}" srcOrd="9" destOrd="0" presId="urn:microsoft.com/office/officeart/2005/8/layout/process5"/>
    <dgm:cxn modelId="{595BA867-9B77-419C-BE7F-4CF3EA43511B}" type="presParOf" srcId="{2722C4C0-C932-49EF-9A01-98445D89B8A0}" destId="{1DC222CE-3D98-4EE3-9562-5E5CB317CDB6}" srcOrd="0" destOrd="0" presId="urn:microsoft.com/office/officeart/2005/8/layout/process5"/>
    <dgm:cxn modelId="{AE571C6C-CBB1-4C9B-A540-0D4B09F33706}" type="presParOf" srcId="{9E19C92A-BED4-4AC6-B8D0-887849EE0B19}" destId="{F482DA42-283A-40F2-8217-832D5346A2E0}" srcOrd="10" destOrd="0" presId="urn:microsoft.com/office/officeart/2005/8/layout/process5"/>
    <dgm:cxn modelId="{223D0CA1-018D-40B3-BD49-A58A829D60F0}" type="presParOf" srcId="{9E19C92A-BED4-4AC6-B8D0-887849EE0B19}" destId="{78D0D1A0-0B2A-4A74-B5DF-E5CE4302285F}" srcOrd="11" destOrd="0" presId="urn:microsoft.com/office/officeart/2005/8/layout/process5"/>
    <dgm:cxn modelId="{78F1D4C1-CBB6-4116-81B5-23B968A1F5E4}" type="presParOf" srcId="{78D0D1A0-0B2A-4A74-B5DF-E5CE4302285F}" destId="{05248968-D5BB-49EB-B10C-6F32C40A8A09}" srcOrd="0" destOrd="0" presId="urn:microsoft.com/office/officeart/2005/8/layout/process5"/>
    <dgm:cxn modelId="{11612466-CB2F-4F73-8146-574F0020FB8D}" type="presParOf" srcId="{9E19C92A-BED4-4AC6-B8D0-887849EE0B19}" destId="{30D73349-A25F-48FA-9B46-A818840BDC54}" srcOrd="12" destOrd="0" presId="urn:microsoft.com/office/officeart/2005/8/layout/process5"/>
    <dgm:cxn modelId="{AB08E8C2-0DD0-4B5C-A04A-AC756A3080A3}" type="presParOf" srcId="{9E19C92A-BED4-4AC6-B8D0-887849EE0B19}" destId="{A4DDE2F9-3C5B-432E-A129-35B563F8F566}" srcOrd="13" destOrd="0" presId="urn:microsoft.com/office/officeart/2005/8/layout/process5"/>
    <dgm:cxn modelId="{741069EE-C7F0-43E5-8202-7D92FADD3AC5}" type="presParOf" srcId="{A4DDE2F9-3C5B-432E-A129-35B563F8F566}" destId="{05EB725D-36DA-437C-BA06-3293B83E556A}" srcOrd="0" destOrd="0" presId="urn:microsoft.com/office/officeart/2005/8/layout/process5"/>
    <dgm:cxn modelId="{1FAC9FCD-4134-4970-B356-8DDC0C24BA0A}" type="presParOf" srcId="{9E19C92A-BED4-4AC6-B8D0-887849EE0B19}" destId="{4307F7DE-E103-4BF3-8228-391F6A4A09CE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B1DDF-96CC-4073-9EB6-23465A930789}">
      <dsp:nvSpPr>
        <dsp:cNvPr id="0" name=""/>
        <dsp:cNvSpPr/>
      </dsp:nvSpPr>
      <dsp:spPr>
        <a:xfrm>
          <a:off x="5197" y="635"/>
          <a:ext cx="1553435" cy="932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Establish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32496" y="27934"/>
        <a:ext cx="1498837" cy="877463"/>
      </dsp:txXfrm>
    </dsp:sp>
    <dsp:sp modelId="{2D21210A-0708-43A0-8092-261D2CA63F40}">
      <dsp:nvSpPr>
        <dsp:cNvPr id="0" name=""/>
        <dsp:cNvSpPr/>
      </dsp:nvSpPr>
      <dsp:spPr>
        <a:xfrm>
          <a:off x="1695334" y="274039"/>
          <a:ext cx="329328" cy="385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2060"/>
            </a:solidFill>
          </a:endParaRPr>
        </a:p>
      </dsp:txBody>
      <dsp:txXfrm>
        <a:off x="1695334" y="351089"/>
        <a:ext cx="230530" cy="231151"/>
      </dsp:txXfrm>
    </dsp:sp>
    <dsp:sp modelId="{BF1CC596-AD00-41E6-8519-B939105B7E78}">
      <dsp:nvSpPr>
        <dsp:cNvPr id="0" name=""/>
        <dsp:cNvSpPr/>
      </dsp:nvSpPr>
      <dsp:spPr>
        <a:xfrm>
          <a:off x="2180006" y="635"/>
          <a:ext cx="1553435" cy="932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Specific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2207305" y="27934"/>
        <a:ext cx="1498837" cy="877463"/>
      </dsp:txXfrm>
    </dsp:sp>
    <dsp:sp modelId="{1668D05A-C1BA-4FB6-874A-96D0B7D9B46A}">
      <dsp:nvSpPr>
        <dsp:cNvPr id="0" name=""/>
        <dsp:cNvSpPr/>
      </dsp:nvSpPr>
      <dsp:spPr>
        <a:xfrm>
          <a:off x="3870143" y="274039"/>
          <a:ext cx="329328" cy="385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8486"/>
            <a:satOff val="-536"/>
            <a:lumOff val="46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2060"/>
            </a:solidFill>
          </a:endParaRPr>
        </a:p>
      </dsp:txBody>
      <dsp:txXfrm>
        <a:off x="3870143" y="351089"/>
        <a:ext cx="230530" cy="231151"/>
      </dsp:txXfrm>
    </dsp:sp>
    <dsp:sp modelId="{6B410EAA-A692-4779-ADD6-AC032221BFC2}">
      <dsp:nvSpPr>
        <dsp:cNvPr id="0" name=""/>
        <dsp:cNvSpPr/>
      </dsp:nvSpPr>
      <dsp:spPr>
        <a:xfrm>
          <a:off x="4354815" y="635"/>
          <a:ext cx="1553435" cy="932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Portion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4382114" y="27934"/>
        <a:ext cx="1498837" cy="877463"/>
      </dsp:txXfrm>
    </dsp:sp>
    <dsp:sp modelId="{D717D171-55A6-4C8F-BCE5-737C25B164A6}">
      <dsp:nvSpPr>
        <dsp:cNvPr id="0" name=""/>
        <dsp:cNvSpPr/>
      </dsp:nvSpPr>
      <dsp:spPr>
        <a:xfrm rot="5400000">
          <a:off x="4966868" y="1041436"/>
          <a:ext cx="329328" cy="385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6972"/>
            <a:satOff val="-1072"/>
            <a:lumOff val="92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2060"/>
            </a:solidFill>
          </a:endParaRPr>
        </a:p>
      </dsp:txBody>
      <dsp:txXfrm rot="-5400000">
        <a:off x="5015957" y="1069397"/>
        <a:ext cx="231151" cy="230530"/>
      </dsp:txXfrm>
    </dsp:sp>
    <dsp:sp modelId="{6E171653-71DF-43B9-AE56-54A5BDC5A0FE}">
      <dsp:nvSpPr>
        <dsp:cNvPr id="0" name=""/>
        <dsp:cNvSpPr/>
      </dsp:nvSpPr>
      <dsp:spPr>
        <a:xfrm>
          <a:off x="4354815" y="1554070"/>
          <a:ext cx="1553435" cy="932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Method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4382114" y="1581369"/>
        <a:ext cx="1498837" cy="877463"/>
      </dsp:txXfrm>
    </dsp:sp>
    <dsp:sp modelId="{6887052D-860B-400A-97F2-D99C1D653F4C}">
      <dsp:nvSpPr>
        <dsp:cNvPr id="0" name=""/>
        <dsp:cNvSpPr/>
      </dsp:nvSpPr>
      <dsp:spPr>
        <a:xfrm rot="10800000">
          <a:off x="3888785" y="1827475"/>
          <a:ext cx="329328" cy="385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5458"/>
            <a:satOff val="-1607"/>
            <a:lumOff val="138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2060"/>
            </a:solidFill>
          </a:endParaRPr>
        </a:p>
      </dsp:txBody>
      <dsp:txXfrm rot="10800000">
        <a:off x="3987583" y="1904525"/>
        <a:ext cx="230530" cy="231151"/>
      </dsp:txXfrm>
    </dsp:sp>
    <dsp:sp modelId="{C54ED8A2-C772-47EF-A244-98D388F35AD9}">
      <dsp:nvSpPr>
        <dsp:cNvPr id="0" name=""/>
        <dsp:cNvSpPr/>
      </dsp:nvSpPr>
      <dsp:spPr>
        <a:xfrm>
          <a:off x="2180006" y="1554070"/>
          <a:ext cx="1553435" cy="932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Form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2207305" y="1581369"/>
        <a:ext cx="1498837" cy="877463"/>
      </dsp:txXfrm>
    </dsp:sp>
    <dsp:sp modelId="{2722C4C0-C932-49EF-9A01-98445D89B8A0}">
      <dsp:nvSpPr>
        <dsp:cNvPr id="0" name=""/>
        <dsp:cNvSpPr/>
      </dsp:nvSpPr>
      <dsp:spPr>
        <a:xfrm rot="10800000">
          <a:off x="1713975" y="1827475"/>
          <a:ext cx="329328" cy="385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3943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2060"/>
            </a:solidFill>
          </a:endParaRPr>
        </a:p>
      </dsp:txBody>
      <dsp:txXfrm rot="10800000">
        <a:off x="1812773" y="1904525"/>
        <a:ext cx="230530" cy="231151"/>
      </dsp:txXfrm>
    </dsp:sp>
    <dsp:sp modelId="{F482DA42-283A-40F2-8217-832D5346A2E0}">
      <dsp:nvSpPr>
        <dsp:cNvPr id="0" name=""/>
        <dsp:cNvSpPr/>
      </dsp:nvSpPr>
      <dsp:spPr>
        <a:xfrm>
          <a:off x="5197" y="1554070"/>
          <a:ext cx="1553435" cy="932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Bonuses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32496" y="1581369"/>
        <a:ext cx="1498837" cy="877463"/>
      </dsp:txXfrm>
    </dsp:sp>
    <dsp:sp modelId="{78D0D1A0-0B2A-4A74-B5DF-E5CE4302285F}">
      <dsp:nvSpPr>
        <dsp:cNvPr id="0" name=""/>
        <dsp:cNvSpPr/>
      </dsp:nvSpPr>
      <dsp:spPr>
        <a:xfrm rot="5400000">
          <a:off x="617250" y="2594871"/>
          <a:ext cx="329328" cy="385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92429"/>
            <a:satOff val="-2679"/>
            <a:lumOff val="231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2060"/>
            </a:solidFill>
          </a:endParaRPr>
        </a:p>
      </dsp:txBody>
      <dsp:txXfrm rot="-5400000">
        <a:off x="666339" y="2622832"/>
        <a:ext cx="231151" cy="230530"/>
      </dsp:txXfrm>
    </dsp:sp>
    <dsp:sp modelId="{30D73349-A25F-48FA-9B46-A818840BDC54}">
      <dsp:nvSpPr>
        <dsp:cNvPr id="0" name=""/>
        <dsp:cNvSpPr/>
      </dsp:nvSpPr>
      <dsp:spPr>
        <a:xfrm>
          <a:off x="5197" y="3107505"/>
          <a:ext cx="1553435" cy="932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Involvement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32496" y="3134804"/>
        <a:ext cx="1498837" cy="877463"/>
      </dsp:txXfrm>
    </dsp:sp>
    <dsp:sp modelId="{A4DDE2F9-3C5B-432E-A129-35B563F8F566}">
      <dsp:nvSpPr>
        <dsp:cNvPr id="0" name=""/>
        <dsp:cNvSpPr/>
      </dsp:nvSpPr>
      <dsp:spPr>
        <a:xfrm>
          <a:off x="1695334" y="3380910"/>
          <a:ext cx="329328" cy="385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rgbClr val="002060"/>
            </a:solidFill>
          </a:endParaRPr>
        </a:p>
      </dsp:txBody>
      <dsp:txXfrm>
        <a:off x="1695334" y="3457960"/>
        <a:ext cx="230530" cy="231151"/>
      </dsp:txXfrm>
    </dsp:sp>
    <dsp:sp modelId="{4307F7DE-E103-4BF3-8228-391F6A4A09CE}">
      <dsp:nvSpPr>
        <dsp:cNvPr id="0" name=""/>
        <dsp:cNvSpPr/>
      </dsp:nvSpPr>
      <dsp:spPr>
        <a:xfrm>
          <a:off x="2180006" y="3107505"/>
          <a:ext cx="1553435" cy="932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Implement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2207305" y="3134804"/>
        <a:ext cx="1498837" cy="877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6631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6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6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95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4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1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86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1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87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0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4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0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3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0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92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8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4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2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8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68877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9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85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72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1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1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0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21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0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27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98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85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0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18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01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90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2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97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9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7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3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2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4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4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15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0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49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9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11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99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7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79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378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5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24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6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14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03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470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232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670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549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60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1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957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242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73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6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0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52E62-AE70-4815-B2BC-A8DB43D27A90}" type="datetimeFigureOut">
              <a:rPr lang="en-US" smtClean="0"/>
              <a:t>18-Mar-16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6CECAE-86A8-4683-8885-C6E48FA7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2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71374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9795" y="812636"/>
            <a:ext cx="8159647" cy="953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PAY FOR PERFOMANCE </a:t>
            </a:r>
            <a:br>
              <a:rPr lang="en-US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AND FINANCIAL INCENTIVES</a:t>
            </a:r>
            <a:endParaRPr lang="en-US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14532" y="2578308"/>
            <a:ext cx="5986072" cy="310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Nama </a:t>
            </a:r>
            <a:r>
              <a:rPr lang="en-US" sz="2400" b="1" dirty="0" err="1" smtClean="0">
                <a:solidFill>
                  <a:schemeClr val="tx1"/>
                </a:solidFill>
              </a:rPr>
              <a:t>Kelompok</a:t>
            </a:r>
            <a:r>
              <a:rPr lang="en-US" sz="2400" b="1" dirty="0" smtClean="0">
                <a:solidFill>
                  <a:schemeClr val="tx1"/>
                </a:solidFill>
              </a:rPr>
              <a:t> :</a:t>
            </a: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Erwin </a:t>
            </a:r>
            <a:r>
              <a:rPr lang="en-US" sz="2400" b="1" dirty="0" err="1" smtClean="0">
                <a:solidFill>
                  <a:schemeClr val="tx1"/>
                </a:solidFill>
              </a:rPr>
              <a:t>Winarjo</a:t>
            </a:r>
            <a:r>
              <a:rPr lang="en-US" sz="2400" b="1" dirty="0" smtClean="0">
                <a:solidFill>
                  <a:schemeClr val="tx1"/>
                </a:solidFill>
              </a:rPr>
              <a:t>		(2014021002)</a:t>
            </a: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Anggita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Kusuma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Dewi</a:t>
            </a:r>
            <a:r>
              <a:rPr lang="en-US" sz="2400" b="1" dirty="0" smtClean="0">
                <a:solidFill>
                  <a:schemeClr val="tx1"/>
                </a:solidFill>
              </a:rPr>
              <a:t> 	(2014021018)</a:t>
            </a: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Arif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Agus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Setiawan</a:t>
            </a:r>
            <a:r>
              <a:rPr lang="en-US" sz="2400" b="1" dirty="0" smtClean="0">
                <a:solidFill>
                  <a:schemeClr val="tx1"/>
                </a:solidFill>
              </a:rPr>
              <a:t>	(2014021019)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INCENTIVES FOR MANAGERS </a:t>
            </a:r>
            <a:r>
              <a:rPr lang="en-US" dirty="0"/>
              <a:t>AND EXECUTIVES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027254" y="2130430"/>
            <a:ext cx="3816952" cy="11131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STRATEGY AND THE EXECUTIVE’S LONG-TERM AND TOTAL REWARDS PACKAGE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6651073" y="2429361"/>
            <a:ext cx="3816954" cy="7215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SARBANES - OXLEY</a:t>
            </a:r>
          </a:p>
        </p:txBody>
      </p:sp>
      <p:sp>
        <p:nvSpPr>
          <p:cNvPr id="13" name="7-Point Star 12"/>
          <p:cNvSpPr/>
          <p:nvPr/>
        </p:nvSpPr>
        <p:spPr>
          <a:xfrm rot="20198124">
            <a:off x="1656029" y="1614289"/>
            <a:ext cx="742449" cy="69640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7-Point Star 13"/>
          <p:cNvSpPr/>
          <p:nvPr/>
        </p:nvSpPr>
        <p:spPr>
          <a:xfrm rot="20198124">
            <a:off x="6279849" y="1871950"/>
            <a:ext cx="742449" cy="69640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050" name="Picture 2" descr="https://unieducar.org.br/sites/default/files/imagecache/product_full/cursos/imagens/supervisao_coordenacao_orientacao_e_gestao_escolar_gratu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00" y="3501274"/>
            <a:ext cx="34671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9863528" y="156783"/>
            <a:ext cx="2243174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429 - 430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30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 rot="20198124">
            <a:off x="1270829" y="1183241"/>
            <a:ext cx="742449" cy="69640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660414" y="1697114"/>
            <a:ext cx="3816952" cy="11131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 – TERM INCENTIVES AND THE ANNUAL BONUS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7036245" y="471441"/>
            <a:ext cx="2380889" cy="39443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ELIGIBILITY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036245" y="1460464"/>
            <a:ext cx="2380889" cy="38471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FUND SIZE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036245" y="2502428"/>
            <a:ext cx="2380889" cy="60982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 PERFORMANCE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7036245" y="3570688"/>
            <a:ext cx="2380889" cy="39763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FORMULA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77366" y="785163"/>
            <a:ext cx="1183476" cy="1011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86687" y="1738180"/>
            <a:ext cx="1183476" cy="429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86687" y="2488847"/>
            <a:ext cx="1183476" cy="26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09004" y="2761872"/>
            <a:ext cx="1261159" cy="739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quietcitydesign.quietdensity.com/wp-content/uploads/short_term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18" y="4631019"/>
            <a:ext cx="5712789" cy="221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9863528" y="156783"/>
            <a:ext cx="2243174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430 - 431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2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4035939" cy="651285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CONTINUED…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456406" y="2253824"/>
            <a:ext cx="3816952" cy="11131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STRATEGIC LONG-TERM INCENTIVES</a:t>
            </a:r>
          </a:p>
        </p:txBody>
      </p:sp>
      <p:sp>
        <p:nvSpPr>
          <p:cNvPr id="5" name="7-Point Star 4"/>
          <p:cNvSpPr/>
          <p:nvPr/>
        </p:nvSpPr>
        <p:spPr>
          <a:xfrm rot="20198124">
            <a:off x="1080428" y="1843937"/>
            <a:ext cx="742449" cy="69640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09332" y="1500541"/>
            <a:ext cx="1045694" cy="792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6"/>
          <p:cNvSpPr/>
          <p:nvPr/>
        </p:nvSpPr>
        <p:spPr>
          <a:xfrm>
            <a:off x="6356290" y="1177884"/>
            <a:ext cx="2380889" cy="39443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STOCK OPTION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6363905" y="1817152"/>
            <a:ext cx="2380889" cy="60799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STOCK OPTION PROBLEMS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6363905" y="2692963"/>
            <a:ext cx="2380889" cy="5846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STOCK PLANS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363905" y="3519221"/>
            <a:ext cx="2380889" cy="5846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ETHICS AND INCENTIVIES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09332" y="2201296"/>
            <a:ext cx="1082932" cy="294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90713" y="2985274"/>
            <a:ext cx="1082932" cy="4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09332" y="3299454"/>
            <a:ext cx="1045694" cy="512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 Diagonal Corner Rectangle 20"/>
          <p:cNvSpPr/>
          <p:nvPr/>
        </p:nvSpPr>
        <p:spPr>
          <a:xfrm>
            <a:off x="1672009" y="4762887"/>
            <a:ext cx="3816952" cy="11131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EXECUTIVE INCENTIVIES</a:t>
            </a:r>
          </a:p>
        </p:txBody>
      </p:sp>
      <p:sp>
        <p:nvSpPr>
          <p:cNvPr id="22" name="7-Point Star 21"/>
          <p:cNvSpPr/>
          <p:nvPr/>
        </p:nvSpPr>
        <p:spPr>
          <a:xfrm rot="20198124">
            <a:off x="1300785" y="4238958"/>
            <a:ext cx="742449" cy="69640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4100" name="Picture 4" descr="http://venusfinancials.in/site/wp-content/uploads/2015/02/z3a_-Long-Term-Investors-need-long-term-vi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51" y="4484129"/>
            <a:ext cx="4526117" cy="221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9863528" y="156783"/>
            <a:ext cx="2243174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432 - 433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528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trypoint.cz/files/2814/4240/8640/questions-reponses-prof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2" y="1953047"/>
            <a:ext cx="7856113" cy="46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d Hoc" panose="00000400000000000000" pitchFamily="2" charset="0"/>
              </a:rPr>
              <a:t>TEAM AND ORGANIZATIONWIDE INCENTIVE PLANS</a:t>
            </a:r>
            <a:endParaRPr lang="en-US" sz="3600" dirty="0">
              <a:latin typeface="Ad Hoc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142" y="2493785"/>
            <a:ext cx="2491737" cy="2194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How to Design Team </a:t>
            </a:r>
            <a:r>
              <a:rPr lang="en-US" sz="32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Incentives</a:t>
            </a:r>
            <a:endParaRPr lang="en-US" sz="3200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69640" y="0"/>
            <a:ext cx="2218544" cy="412843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433 - 434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1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rentcenterhub.org/wp-content/uploads/2012/10/rsz_commoncore4-300x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46" y="0"/>
            <a:ext cx="4094454" cy="28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049" y="374181"/>
            <a:ext cx="2846231" cy="186237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engineered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9" y="2073498"/>
            <a:ext cx="7241191" cy="4757652"/>
            <a:chOff x="2939" y="2073498"/>
            <a:chExt cx="7241191" cy="4757652"/>
          </a:xfrm>
        </p:grpSpPr>
        <p:pic>
          <p:nvPicPr>
            <p:cNvPr id="2054" name="Picture 6" descr="https://secure.surveymonkey.com/wp-content/uploads/2014/10/Pros_Cons_NP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4334">
              <a:off x="2939" y="3023019"/>
              <a:ext cx="7241191" cy="380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hotsolarsolutions.com/files/bigstock/2015/07/Incentive-word-in-d-white-let-71491024.jpg?w=1060&amp;h=795&amp;a=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440" y="2073498"/>
              <a:ext cx="2775229" cy="225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103058" y="2344638"/>
              <a:ext cx="2173992" cy="1015663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  <a:sp3d extrusionH="107950">
              <a:bevelT w="387350"/>
              <a:bevelB w="247650"/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6000" b="1" cap="none" spc="0" dirty="0" smtClean="0">
                  <a:ln/>
                  <a:solidFill>
                    <a:schemeClr val="bg1">
                      <a:lumMod val="85000"/>
                    </a:schemeClr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TEAM</a:t>
              </a:r>
              <a:endParaRPr lang="en-US" sz="6000" b="1" cap="none" spc="0" dirty="0">
                <a:ln/>
                <a:solidFill>
                  <a:schemeClr val="bg1">
                    <a:lumMod val="8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49902" y="93115"/>
            <a:ext cx="1588957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434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5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236x/7c/d9/da/7cd9dab4047a1445f69f52ee9bc1b9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0" y="1838680"/>
            <a:ext cx="2775150" cy="27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uble Bracket 8"/>
          <p:cNvSpPr/>
          <p:nvPr/>
        </p:nvSpPr>
        <p:spPr>
          <a:xfrm>
            <a:off x="857964" y="336228"/>
            <a:ext cx="3410857" cy="1739293"/>
          </a:xfrm>
          <a:prstGeom prst="bracketPai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www.yamaha.com/YECDealerMedia/adgraphs/logos/2yama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22" y="3883424"/>
            <a:ext cx="2037397" cy="266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png;base64,iVBORw0KGgoAAAANSUhEUgAAAMQAAAEBCAMAAAAQKvrqAAAAhFBMVEX///8AAAD09PRISEirq6t3d3dmZmZ+fn4qKirFxcWQkJCYmJjZ2dni4uJiYmKhoaH5+fnq6urLy8vT09Pl5eXt7e21tbWEhITa2tq/v7+tra2KioqUlJRBQUGcnJxWVlYfHx82NjYvLy8RERFFRUVwcHAYGBhPT09aWlotLS0cHBwODg5jGFLLAAAYwklEQVR4nO1d10LjOhBNQgoJ6b1CTICw8P//d9GozYyqHWfvPjAvuzG2rCNN10huNO5Are18fzy8X4vzpQl0ORcv74en9WI0vcf7aqbWdn94aMbo+2Ww/oehrHaHItp/hOTt2F/93/11aDrf5AIwdDou/qEZaa3HvIOXYrx5bq/7i+FyuRwN5/315Kn38ueb3/a++zdwrD9px8bH9TbIKrPhenCl93f7f7O3Plq84/5cj/NZzlNLJj2b7b37GabW5ANx+GBR6uFpf/Nony7Wd+pjgkYd24fPfSVds5wg1hr8fXU1tLL8sm5Vb2c1eTMNdZb19S+DFkaYH5+zpCBGo8NFt/b+92CMDITxvJ4Wd8bKd/4OU62MQtrcPAmWtqbVQ32NBumoX/ZUs5la9XTL+3obdqiv2fc55+7WcrTdDofb7WiWI/utjVa4wxu7GaOVVkmD+CzMFvvj++mrSej81nmK2HL5Aq22e3V2m9Ba65BIT1a74/XcjNDj5/M8Mi1aaXzUpDIYtdQ0nIJz3dr1ilj/LZ0O8+Bc9s/3m4y+en878HdifXMobOUHas5q96iUzI39nLB6PoX6eh72Q39qXvf++Rip1ia1QlgVstWd96+72Bz86Mte5M9dP+9P1GzViGEum3zxTcNqEOniD/08s4jecJn4ml2+wh+/RnVhmIQnd/se6Z6gsbgrqq6aAdOvGLimkElyw9mjlIafkZ5JgjghMVlNv+e3k3/KMqsJmr5AU5+uCI6cyNpD8s6MGz2e37KAv9yua1uyIdcra3XCHUIjLG9+TN/54wa4b+/CH8Y3YlhJ38ENHp9zumU4OvNu9zWSER9uwrCUjTvR8/wr0hVM6v5Z5u0nRxlJV6e4wWOW7/7mQjdNqSRDHf1I0BZycnhKqvc/lVHIeXjkEjfP7VCzaSxZO/uRVz4ZQ7hcdS5WkJApuCmK2V9GF9tW/kOOPRpB3vBUCUPr0TcCSu3lEdJpZbzDTzZuUkNfq4CA3r4yDLsSfWk2kX1cp++29M0Mq+TrbnkMYOM+GIZDKQyP6MlWqSe5wy/nYlMWgzRlbF5fyvXkCT/bLfcsM9NSuku65tLno4qi9VquH/TxcozoeOEyKCkVsy48j4w+Yu/0ENUnU742kXycsrJU0iVSa5KBafpnWLIPzuRn+VqYXmmPwTUv8kFAjpeKUTyw8RIbtRI2UtGZhhng93camQQ6iKrlChheeLOp0MilDzIOU2ggcyFDDhlRTNvyGFxVku1xWTqTXkhFm5UAlgJBzM2yAgYdSljKdgIRPRLpBouZ5X+AQicxYausYpHEDNYm/YSHaJdhMo9pDICWRiFFpdezcDAnlvURdTZgOJNJNclMRKCqvp4IYTmHBROJMEDBJPXsO3t5TqoiTKaR3NDOR6Q3wJQJ9wOQEuVY1l0gZJJGT7e0QtwX0LNxw+3cUkkxGTJSkU5QRejLGeZoehP8PjJZxU0gjNUv6ztSIsINDB/xBEGqidhU04uGzEyUTPtz2vNOvoZBQPiM8zPl/R1KRiarKydJ2Ey3OSxCwP9k6m58tfVdyvvAlN5wr4qfC9+h7AdwG8Zc2ntmhGxrdWMjCZt/4I9Anhn8K+yAV3BdCWFHeFreh6WEVSZImH8quvxPWWngMFGHYVrF/0OEs8rgVHtdqBH/SyALfNpXwdDI9WK/dgF3E2tVMDu+qXhnfwgl7RaNVk4S8M15QeuSfkqMYmCQsFaFqfA4H+DdYL8z0FMY4G1a73s8g7SMdUGtFP4/YtkWyaOL+4YBe3NodUdpr10iue/V4wnTWSgTFbJOiE1gPNxIVVzFUXhAJ1rHOOrTBSxqFIPtU+DdWGCFgDkuOcRCyF0MRNV4CleRpJ5/wTsGHOv2kNeJIm5wrvlaaNGkLnjA7aSdWxSBt337MYQz/J90IScQw+D4SLAzC+Nh4NGScUAizlytBZLdVkHMDg/XJzuCfoXwyJ3S0FSg1z+x3w2pis7odyi98s0Fdup17YwTqUIqw6cT392Orjz67mJ3gjalvRFX0GRFEvEnvgo58nCeHnrDPvpmj6h1+FLULuKhoNuE9BNjBDlnxJbBoRDk1Gz1uX9iFibMNGnN4wjFAxfOUdQEIZncsT4D9+A0TaydJlt4EMS4xDRlFjTMcgM1L99ci00TzgD2KVlPpuI3MojJ5MCFv5zWFxi3yZa76itk0hwfzisyhNDQi1ciUwGdRkySEda/8QzWyJZLZ4LoOmvLGe46cozmFJTgJjRReeu1rkAaVskBUXAFsczKiGBrK34bfTUVa0CIm/yT6vqgQdWYASJDVftXppBJEfxkxh68KcRsb76Hex6Ze+VGatbNA7FxjKYbRDw1vNvEkH8HOlXzgzB+aLnWn3JseR3wMa/7AE8kAeLFqXxw4yUhMN7sAvZoxG+tYsTII/8rYlV3Lk85lVD7BIgvXhDXct0DJTBevwHNvtDgSnmv2J981sZMlMcP5W79tGc8SRfExclSeKJg3aLXcdjQR5XTD6rKMqn3SYsxPG5obMMguDDsXPFFc+sL81GoAvwmozShU7jRYEQSuB4ODlWPuyAoeaTsk6zJ+SwHEkPxc2fehND7DD9b7Fu7ouFfg4qD8CQcuL7zRarIGLyYrn83iWPlS2A7bO9q9S9fMBcF4SnkciyPLxREuSDBRLCqB/GPnSK/gnUccI99vbrVxIbxnKXUxtwdrIgPgOmMGhG/hZiBDNjrofL0HE+n54it+sMjd7hnbi7AKWIchfZE2xGHCFA8J+JZ5DiFQ4kcn9PZmHD0XnW5MeEXE0LMrX8KvkBBXSwmcV7kSqYTLq+6zvx4AvNUhEKI9VYM7oViiy68P3AH3KcjExv+Fhkauv8n2gt7o2CjsQqIbN9Sa7Wu8HmsVaT8c5VhK1NOOXKfRN72SyknawfS+dKM3ESk5NDVBnn5E0Ksu/KfD9tERhWuh+3zQfCcguuUpzuAMn9LiUk8hNyRrBXCT16us6BKPxvEi9eTT5IV4ZbEJHwslL/MLEqKD2AmiHNySgN0pO3NQb5R/WaR14wnd4/mMLLhAYHIT/xxQt74CboibAry8XPbiSqVyEZec4+r5nIWkiR90vaewBFEFjUfhE+9g2gU0erVNajka4bBCROSYWFuB42i6QhKPvkMLfMxtg/M65oO3MRf1iogIvukcHM7wKQ26i1bVOM44CvKJdIDYl7XkmuFdOIvCEI8egWvw3J3+bLLt9h2Pt07Z+gxzcuvl9M3PIKvZBm0ShGBI6KGUEgTRJGX+GNk3yj8jgtIsh3MapUQoXI2FOcHQGT4GHEQYJ8AhLWbFWuDXv2bK5Mg9tWKVZHzVCOI5qu3bjgFonIBURxENXb6DhRwp9kpcxchJ6u0LYjbBNu331JShmB74osMooLdBO1kVWyFCf4M13da5jyHw71tUf6d1tCI0OELFtGsn5CzX5dSfL+0WlWPV+Pm7yTUZJ8VdqKAXJmd67KVxG/cRhyYdRa5mR634jz7MSpblmYfFUI1hiQdcqvLNcZ9bpHfPDP2n7Ockxh37iOqDdO5hCJRYWcOUDSHZrtUY2wT4lBluzypQAtJdbdLdXKr1FygNXihF45Qg4TUS5ktXHQrIcp2RaqgbdBAdVopYURJUeHBTyCc6tKLuUSiIuyJZoanxLqUkW4UdL1CO+JhND0l6qpxprtPZjA3UXDCoVGJak3E/uK9C0ggo1XHEnsErM7h9Rj5KZt320gJO2vVAizVjWQEYZvK3y5hJ8JJFUUSBY4AW57MnwqrOEay9yt6NT8qGpKGCEWOynJdb6Md8nc7W4Wi1yXEP3Z+prkN2foEHh/Hjn/6gcy3EhvLlx3fI+4Xtk4sFRVNkrPJjRVtrqog153jn0bcS++fsxoKE9KwHdWAGMgOvZxDlmUIL7uL2p4Ce5IYsJmwXM2IlNMf9VOG2oZy9bV1S1HppOOUq9acFA1ywC3s8EFQlKwumOqfoNqsqGRKNlJAhpe7Tnhn+N/Zmb/VC3J/0MXMnUdWl0JnxVtBPVlGztz8jYV3AY84ac0GqtfxLAHLxfCCNJT1arSTU4REZ/ifEGXEZjmOx4VmIaf7zsYbusUX49e9Hnsqy0ohnhXyLC2rEGUk8JF03FNb9qoXzDSVAuGhpTpHqB0RcuTGC6dDjr8MUw2FhUIM/2y+G+afyFIaxI+ELXYLwWJh02dHEEkCWFwUAoRc++yDu1bGfrkg8s/NCnlxaEVohzCJXqOIMWApsg/NeLaqywXxkbs/P9gP1FMhEjowE0obqUy/us49tEvUY8TL55w6kRD5VQzS41YkdALKkNd9yjyRT3pGqULGuHdlO+JbkkexD8iB1pO8fs4zj/xgHqDWckUvj5QhTpeUHtjCy2zme4Ev94K4WujRs/n1RtnFk5D1DN0OLFl3rf+0nZgu5xT3fq6147Lcw/S9eLjMY/1QT664YXBocemvky3wnAGIlhXeut1xgW/PrRU/jbtj5D56xM5RtEg3AQNZlQnMhQaC74bxWOPo9xlyQXDyWBO+LIx0GziXiAsL2gLjRWd5MZXNrgrCt1ecJZzZOOKKNr5Bh0RfnvGZxtNTlUH4Dvwjc46SNbBGig0wXEBMg02F76yxhLtZGYRPgZD9w8hIAKM5cLEpsBWEjz7dl9hDWx2E71wRtCyN0yiiJaoK9gym7aV3HSux4lkdhLegwqr8BbvItKa4NGC/2WOaZv3UNvfqIJo931HXWtFikRHj+MjuE1YaV/WrqIIp1+36kBMz3QBC0HiwY3l1pfOR8gIec9Y5xEXsYELwaEPj1WLSi1YX1ggC6LTZb9lOSTwREDQ54iqcCLx3F0wJLPvM+s/jcks5dYAAenyfyA+kQMCHWBucVNfCQ4CB1S687jiIn9d+ZxASycszjDvWnmBsPWs5onl8JNQNJ/HUC0IT7rP47Utbg1bFyqj60S13AYGZp837akiIMp6K8svBdwWBpVj89p9aCvCwVFQ+gOYeILDmBIkIBLnC1yD7/ivWwNwDBFavoJqcYwYV7TniqjU3dwCBvR/QVcEPSIiE7gXzXqXqkXuAwPki9/AjQuCBEx+s7MmkdwJBhBi8z8j+BtCqWB9Xq3+qHQQOM2CkY4f4jhzYlY6NqxsEcUOBOaLpYJAZsvhZpViyZhCEwWGZM5EKhafw7FU5XapeEIQzgL9TZ3yCx0RylhUMd60gvkiUBEOa/DwIOL2EoXLXA+8EgvQYmCl9TKlcRiSRdelS7jpBkFQUWN+cc5R37o1ljzSsEQThCTnAWZ8vAjPdcy/9HyDowhKYsczFHs+By+VQ1AaCcj941SHHj5NceqSzVgpFXSBoEliGmtnfk4TIgqq2UihqAkExSFVf4ruk0GOW3S2xY6YeEJT5W+BulPpoEVRZsJ3g2TvIYiCyc1fctYDFmHIf+5HKjPmKmUcx/ijojaKzcyV7HxrjG1hsKHHSPpAUbjZ7t574mU/smH0lkaU/EiudDZbt1J+EuzdxtpHyWOGLarLeitck3nqEbBZx8ZVpl0pffXzyoij1hZhKdOFqVGKI7XKLkHyYm/mZ9+Sk+qjLozbJS5W/PS0fdzzfihuB8sjprJTp0Pcxs1E4y6fLu01G11FA11sxaI5yna77SIazy1x9tqo6L0mSrPPqLM1Obzw23UeuT6H2aVWUaUvKTLuO17Lk55NS5CksXIfeXZpUQtYTi2R8pzKbfJ9al5Ndz1dD1VeWHNVXIwwfhJXUHqcbPkiPaSqb+/Alokc1mPCBrxBNrba5ZypVJiXF3v2ZrUm1rLOiwq95VAxW69eA1bg43y6UtKg8HQd/g0oOLzV/sXx2ikzGD/XLL2V89AJqR9f0+6TwRlKlCedgje98U+QjeDsGR1nHXpFNPdVpoeI05yhJS6t1zrfKT4ddWOXoA/oeEsdEVSZtpQ8xtbcatjdvgSj063rAFRsuzTRX1vt9b0JDPc7JrMNqtFg/Dw6d8fh6HXc7h8FkvRilVH5Lj5JzbFG9ZHbr1PHFZ0oGwqWmb2KHyXp+x5psqaRl737D43udKTzrZCWoc2hh2szeYHIrDU3J6cO6Bl3eahuV5vti+d1oYWB89240q3NrJt9r+8x9Jg1tOPHnUJmt5j3rePXuq5L8NENVOF+98lmh6Q67KpO/JQsOrXEN9MtzfgjWmg/wbs/x3ZVqlJYDss5dHNZRi9wAi94jCf7i/5sES4sNW3R4HB/b8+WMda01G/Unhxe2tl8c/7YwB2n75NvWfi5ODy+f4/Hny9vp1VeYcJ38TY2aQatdfvGvZLz+P8BFHpr1n3I+oX3pPi9KfF75/6DZon3oBqpaXt8H6+E/3n9M09FivttPngbH4+B5su/PF/8Y///SL/3SL/3SL/3SL/3SL/3SL3Fat4HQeuZCXpGZsUnbECpUmNurbR20oTvbKBYaei9P1RWdtVqx3z80Qw+mkls6u26TxIW8AH3GexDQTmi8cqrgk4OJ+m77guxSkD6pS+/10AfvohIlvIU0VZGpCxVNSlIfG+G0hGoKcc9UP0gNDgKBN4LaYnQNQi/MahCothdvW0ztAGnwF6hNBx2nJVRU2HNfQO7sO82zvmSAIFvxU5kezRr6tzpJbe62ZOWGVC5LRiQVH4GD/L/KgCBfjkolHPSmFbXkQLiJ7rmzbyAgZI6fpDX7TuuSTCI/DYKe1ZisflL3KZlSxX4dT0tWvAiIvXunBUG3uxktkwZBt48m1/TUyolSPoX8NcctXcgdHAQUZtNC5j5rXOfVnDMxwyDkku1FvTpykKskrYFgrjUP45Ye9QKRES8CAk45oDXlFoSUMH2/KURPg5CLMVclasmKcX3KFgyTmv4ebulNq0+jnuiWBPdKn7Xd1nUP+SBkvVVHtfudXOtUCWGovyzk/+e4pXfNK0a8aJeHDf7dVANCPamP4zIqMAlC3dDWM5zMh+obp8ZCf5BxnLT4K/T4yH/25sghzfsGhJrDlj49SqunJAjVkf6ctxgi/R3gHeemkb6ubjB1bQrE1dytFLM2Fn1646ORO62ekiAU+pXuW7rk4GT6WJB3qZaWeneKUU8KhLLSf7Q5eNMawICQMK9Geel6piQINXVTPX7p4x319kY99GfaUqvBWVqBWJvLsoWOvk+DUMefbozy0A5fEoSU0zcjbPigFz9pvbpQ3KQ1oWzpZMvdtXpSIMxzyhxMOIiZGX+l7/Xu3iQI6QC8N5zxC1OhOn/SncItja3zoDunQOhNLm1lDuacnXamPe2EMRC60yP2W4nCxJr89IIrdQ4066uWnu1U6XcoELq+oKO4ZcVBqBls2QK2FgXxfVHEXqCU0s6a4nT1Aj1qVTOubYmLlwahhKJQIBschBz/c8OGGwsKgpMGoaR0ZucooyKKrOTqEhpVcSYmUvnneo60TOg3yC6eDNNoEPIxYUW1elrngVCS0Gi48U6YcEhjFKlqadpwxKun4anLUpY6HMTKvl/3epMHooBfcLCn8vEz9tthJ9SccSBbgnBM73wcMRAF7sGEg1A6Z48G9DMLhPozGFfNomkQOPrRhUyqJfCCmXgZECQonXMQbfSQrs3JAqHYFORAvyJjNdnmL8760gi1qyX/mYEg6YEVB6FUUgv9XwWzCRBr1Ey+ekJhpMmaqJak66r+2GEgyLESDQ5Cior0JrVXsCAgzoUkfUS6AjHQ7TesHcwp/TVdMVZFtSSnUSnyEwMxRWXJLxyEcjqkGFD1pEHoEdMzrUBc9aignuWchWzK2swV1dJEkKmdZCBwHHHgINQ0PbRFCwN7V8N1OxgI+eNDvlr9CZ1BHCRzxoW54q39njEQ6JjZNQfhPQau6wVBfSf/55+qgPC31GcgkGQPOQjvwT6PGSD8B2VlVOo4IPwbsScMBEqOTTkI/3GaGSD8e0Qz1JMDwt9Sh4GwR+GeGxyEf9/RMA3Cv9MnYxunA8Lf0pWBsAnjdw5i5Xm8qVR2HIS//Cvj7H4HROCMBw7CSPYzBxE4GGCQBuF/MOMIEgeE/PX9oEhjWjEQRgX1OQilGwvdgvrbOAlC/TjrBzVblgehNLdJcOi8Tp+BMEpsyUEoR8PkX5VVLpIglMYzEQQLqEqA2NG3GOZoMxBasuH0XAKikP83mlG7o9MUiANqBHctrZ44CNWSSfrpEe8wEHph4uSAoO3RaDkK4hO1jscvvX+Ng1At2Q0GasSvHIQKNTYchHY6TANaetYpEBy9tkVp74mD4C3pDBt8lQ+DUH1rcxB9BA5Ie7zHBAilms/21SpdmlZPDIRqCX1ZUSeRVwzEqieOeumNOIgBAgekOz5OgFBOB9oLXDiw8kColrruDXMGAhMGoeQYLUEj9RQDMbH/VaTtblI9MRDqJ1pX1l5ZOxOE4gG030anm1txECooQMt0NKDKB9FxWtLqSX/ALAFiSpoDQtmGGIiT07gOO5MHSDAQhdOSNggPeSCUXsTL6NptX8dBqP+itSGtnvCxTf8BQeVX+h+me7oAAAAASUVORK5CYII="/>
          <p:cNvSpPr>
            <a:spLocks noChangeAspect="1" noChangeArrowheads="1"/>
          </p:cNvSpPr>
          <p:nvPr/>
        </p:nvSpPr>
        <p:spPr bwMode="auto">
          <a:xfrm>
            <a:off x="537090" y="-864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4719" y="694620"/>
            <a:ext cx="286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Evidence-Based HR: Inequities That Undercut Team Incentives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88639" y="852006"/>
            <a:ext cx="5928321" cy="5277638"/>
            <a:chOff x="5988639" y="852006"/>
            <a:chExt cx="5928321" cy="5277638"/>
          </a:xfrm>
        </p:grpSpPr>
        <p:pic>
          <p:nvPicPr>
            <p:cNvPr id="6" name="Picture 6" descr="http://4.bp.blogspot.com/-rZGhvJRd8gE/TsKveL9-gOI/AAAAAAAAARo/74CasQ-GMvA/s1600/Profit+sharin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300" y="1780623"/>
              <a:ext cx="2730660" cy="210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internetmarketing-advice.net/wp-content/uploads/2012/06/Profit-Sharing-For-Restaurant-Employees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299" y="4316226"/>
              <a:ext cx="2730661" cy="181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://cdn2.hubspot.net/hub/81069/file-16118935-jpg/images/results_bonus-wr.jpg?t=1456329154081&amp;width=268&amp;height=17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301" y="2633993"/>
              <a:ext cx="2990998" cy="1979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988639" y="852006"/>
              <a:ext cx="561403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 Profit-Sharing Plans</a:t>
              </a:r>
              <a:endPara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9863528" y="156783"/>
            <a:ext cx="2243174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434 - 435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2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t2.ftcdn.net/jpg/00/35/80/33/500_F_35803386_Cj9HelBJTSCJZUTUc07l3sz0Qkyijb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31" y="4501771"/>
            <a:ext cx="3429812" cy="25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7351" y="26069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Scanlon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Plans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http://cdn.publishyourarticles.net/wp-content/uploads/2015/06/identity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2995732"/>
            <a:ext cx="2005198" cy="20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72732" y="718914"/>
            <a:ext cx="9090796" cy="2174718"/>
            <a:chOff x="772732" y="718914"/>
            <a:chExt cx="9090796" cy="2174718"/>
          </a:xfrm>
        </p:grpSpPr>
        <p:pic>
          <p:nvPicPr>
            <p:cNvPr id="5124" name="Picture 4" descr="http://4.bp.blogspot.com/-Hz0TN2krZb4/UKLcyB3Kv3I/AAAAAAAAAxM/YHj4v__CV38/s1600/StephenLaw60W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32" y="1614186"/>
              <a:ext cx="4432411" cy="118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blogg.hioa.no/ninawaaler/files/2015/11/coopera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588" y="718914"/>
              <a:ext cx="5722940" cy="2174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929085" y="1826153"/>
              <a:ext cx="862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lgerian" panose="04020705040A02060702" pitchFamily="82" charset="0"/>
                </a:rPr>
                <a:t> of</a:t>
              </a:r>
              <a:endParaRPr lang="en-US" sz="3200" b="1" dirty="0">
                <a:latin typeface="Algerian" panose="04020705040A02060702" pitchFamily="8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14989" y="3482365"/>
            <a:ext cx="4143413" cy="2848043"/>
            <a:chOff x="5514989" y="3482365"/>
            <a:chExt cx="4143413" cy="2848043"/>
          </a:xfrm>
        </p:grpSpPr>
        <p:pic>
          <p:nvPicPr>
            <p:cNvPr id="5130" name="Picture 10" descr="https://www1.imperial.ac.uk/resources/092EF5C5-0D18-44C4-96E4-34C6FE84D206/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989" y="3482365"/>
              <a:ext cx="4143413" cy="284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465320" y="4472152"/>
              <a:ext cx="1639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lgerian" panose="04020705040A02060702" pitchFamily="82" charset="0"/>
                </a:rPr>
                <a:t>system</a:t>
              </a:r>
              <a:endParaRPr lang="en-US" sz="2800" b="1" dirty="0">
                <a:latin typeface="Algerian" panose="04020705040A02060702" pitchFamily="82" charset="0"/>
              </a:endParaRPr>
            </a:p>
          </p:txBody>
        </p:sp>
      </p:grpSp>
      <p:sp>
        <p:nvSpPr>
          <p:cNvPr id="6" name="Vertical Scroll 5"/>
          <p:cNvSpPr/>
          <p:nvPr/>
        </p:nvSpPr>
        <p:spPr>
          <a:xfrm>
            <a:off x="9968249" y="1957589"/>
            <a:ext cx="2021983" cy="320965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lgerian" panose="04020705040A02060702" pitchFamily="82" charset="0"/>
              </a:rPr>
              <a:t>s</a:t>
            </a:r>
            <a:r>
              <a:rPr lang="en-US" sz="2200" dirty="0" smtClean="0">
                <a:latin typeface="Algerian" panose="04020705040A02060702" pitchFamily="82" charset="0"/>
              </a:rPr>
              <a:t>haring of </a:t>
            </a:r>
            <a:r>
              <a:rPr lang="en-US" sz="2200" dirty="0">
                <a:latin typeface="Algerian" panose="04020705040A02060702" pitchFamily="82" charset="0"/>
              </a:rPr>
              <a:t>b</a:t>
            </a:r>
            <a:r>
              <a:rPr lang="en-US" sz="2200" dirty="0" smtClean="0">
                <a:latin typeface="Algerian" panose="04020705040A02060702" pitchFamily="82" charset="0"/>
              </a:rPr>
              <a:t>enefits formula</a:t>
            </a:r>
            <a:endParaRPr lang="en-US" sz="2200" dirty="0">
              <a:latin typeface="Algerian" panose="04020705040A02060702" pitchFamily="8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63528" y="156783"/>
            <a:ext cx="2243174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435 - 436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7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23468" cy="107250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Gainsharing Plans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3642249"/>
              </p:ext>
            </p:extLst>
          </p:nvPr>
        </p:nvGraphicFramePr>
        <p:xfrm>
          <a:off x="226095" y="1072502"/>
          <a:ext cx="5913448" cy="404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534745" y="253749"/>
            <a:ext cx="5666353" cy="4381444"/>
            <a:chOff x="6534745" y="253749"/>
            <a:chExt cx="5666353" cy="4381444"/>
          </a:xfrm>
        </p:grpSpPr>
        <p:pic>
          <p:nvPicPr>
            <p:cNvPr id="5" name="Picture 2" descr="http://smartforlife.com/wp-content/uploads/2013/12/Ris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2801">
              <a:off x="6534745" y="327397"/>
              <a:ext cx="4307795" cy="4307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xplosion 1 5"/>
            <p:cNvSpPr/>
            <p:nvPr/>
          </p:nvSpPr>
          <p:spPr>
            <a:xfrm rot="1050023">
              <a:off x="9007956" y="253749"/>
              <a:ext cx="3193142" cy="2508363"/>
            </a:xfrm>
            <a:prstGeom prst="irregularSeal1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 Black" panose="020B0A04020102020204" pitchFamily="34" charset="0"/>
                </a:rPr>
                <a:t>At-Risk Pay Plans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57435" y="4481968"/>
            <a:ext cx="5112502" cy="1848535"/>
            <a:chOff x="6057435" y="4481968"/>
            <a:chExt cx="5112502" cy="1848535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6057435" y="4481968"/>
              <a:ext cx="4172547" cy="7829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Berlin Sans FB Demi" panose="020E0802020502020306" pitchFamily="34" charset="0"/>
                </a:rPr>
                <a:t>Employee Stock Ownership Plans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Bent-Up Arrow 9"/>
            <p:cNvSpPr/>
            <p:nvPr/>
          </p:nvSpPr>
          <p:spPr>
            <a:xfrm rot="5400000">
              <a:off x="7266695" y="5445872"/>
              <a:ext cx="557277" cy="707263"/>
            </a:xfrm>
            <a:prstGeom prst="bent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143708" y="5498877"/>
              <a:ext cx="3026229" cy="831626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BROAD-BASED STOCK OPTIONS</a:t>
              </a:r>
              <a:endPara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164892" y="6078142"/>
            <a:ext cx="2243174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436 - 437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93700" y="3454400"/>
            <a:ext cx="12585700" cy="3385919"/>
            <a:chOff x="-393700" y="3454400"/>
            <a:chExt cx="12585700" cy="3385919"/>
          </a:xfrm>
        </p:grpSpPr>
        <p:pic>
          <p:nvPicPr>
            <p:cNvPr id="6146" name="Picture 2" descr="http://starshot.com/site/v2/wp-content/themes/starshot/lib/timthumb.php?src=http://starshot.com/site/v2/wp-content/uploads/2012/06/Blocks-image.jpg&amp;w=473&amp;h=0&amp;zc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3700" y="4198719"/>
              <a:ext cx="12585700" cy="264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lowchart: Predefined Process 6"/>
            <p:cNvSpPr/>
            <p:nvPr/>
          </p:nvSpPr>
          <p:spPr>
            <a:xfrm>
              <a:off x="590550" y="3454400"/>
              <a:ext cx="6819900" cy="762000"/>
            </a:xfrm>
            <a:prstGeom prst="flowChartPredefinedProcess">
              <a:avLst/>
            </a:prstGeom>
            <a:solidFill>
              <a:schemeClr val="accent2">
                <a:lumMod val="50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The Five Building Blocks of Effective Incentive Plans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307729">
              <a:off x="773293" y="5684535"/>
              <a:ext cx="169050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Arial Black" panose="020B0A04020102020204" pitchFamily="34" charset="0"/>
                </a:rPr>
                <a:t>Does it make sense to use incentives?</a:t>
              </a:r>
              <a:endParaRPr lang="en-US" sz="1500" dirty="0">
                <a:latin typeface="Arial Black" panose="020B0A04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1042476">
              <a:off x="9249669" y="5804067"/>
              <a:ext cx="1432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Be scientific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99150" y="4861854"/>
              <a:ext cx="200977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Arial Black" panose="020B0A04020102020204" pitchFamily="34" charset="0"/>
                </a:rPr>
                <a:t>Set complete standards</a:t>
              </a:r>
              <a:endParaRPr lang="en-US" sz="1700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1399428">
              <a:off x="4711700" y="5665568"/>
              <a:ext cx="3003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Make sure the program is motivational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9773" y="4815401"/>
              <a:ext cx="21177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anose="020B0A04020102020204" pitchFamily="34" charset="0"/>
                </a:rPr>
                <a:t>Link the incentives with your strategy</a:t>
              </a:r>
              <a:endParaRPr lang="en-US" sz="16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4" name="Horizontal Scroll 3"/>
          <p:cNvSpPr/>
          <p:nvPr/>
        </p:nvSpPr>
        <p:spPr>
          <a:xfrm>
            <a:off x="1822450" y="374650"/>
            <a:ext cx="5588000" cy="1219200"/>
          </a:xfrm>
          <a:prstGeom prst="horizontalScroll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DESIGNING EFFECTIVE INCENTIVE PROGRAMS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091534" y="1212850"/>
            <a:ext cx="2755900" cy="3003550"/>
          </a:xfrm>
          <a:prstGeom prst="verticalScroll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Incentives Plans in Practice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18558" y="193648"/>
            <a:ext cx="2243174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437 - 439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40" y="1266820"/>
            <a:ext cx="8709285" cy="41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22129"/>
            <a:ext cx="10515600" cy="6265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MONEY AND MOTIVATION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1444513"/>
            <a:ext cx="4030452" cy="249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uble Wave 4"/>
          <p:cNvSpPr/>
          <p:nvPr/>
        </p:nvSpPr>
        <p:spPr>
          <a:xfrm>
            <a:off x="790161" y="4893972"/>
            <a:ext cx="2149699" cy="940157"/>
          </a:xfrm>
          <a:prstGeom prst="doubleWav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Financial </a:t>
            </a:r>
            <a:r>
              <a:rPr lang="en-US" sz="2400" b="1" dirty="0" err="1" smtClean="0">
                <a:solidFill>
                  <a:schemeClr val="tx1"/>
                </a:solidFill>
              </a:rPr>
              <a:t>Insentives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88347" y="4984124"/>
            <a:ext cx="2468451" cy="850005"/>
          </a:xfrm>
          <a:prstGeom prst="roundRect">
            <a:avLst/>
          </a:prstGeom>
          <a:solidFill>
            <a:srgbClr val="FF474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Boost Employee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Perfomance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809149" y="4932608"/>
            <a:ext cx="2987898" cy="901521"/>
          </a:xfrm>
          <a:prstGeom prst="ellipse">
            <a:avLst/>
          </a:prstGeom>
          <a:solidFill>
            <a:srgbClr val="FF2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Productivity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Gains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035995" y="5283556"/>
            <a:ext cx="1267813" cy="2511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7349067" y="5283555"/>
            <a:ext cx="1267813" cy="2511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5922572" y="2246327"/>
            <a:ext cx="1078248" cy="1091341"/>
          </a:xfrm>
          <a:prstGeom prst="mathPlus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49" y="1444513"/>
            <a:ext cx="3752851" cy="249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0302886" y="156783"/>
            <a:ext cx="1803816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418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3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Linking Strategy, </a:t>
            </a:r>
            <a:r>
              <a:rPr lang="en-US" dirty="0" err="1" smtClean="0">
                <a:solidFill>
                  <a:schemeClr val="tx1"/>
                </a:solidFill>
              </a:rPr>
              <a:t>Perfomance</a:t>
            </a:r>
            <a:r>
              <a:rPr lang="en-US" dirty="0" smtClean="0">
                <a:solidFill>
                  <a:schemeClr val="tx1"/>
                </a:solidFill>
              </a:rPr>
              <a:t>, and Incentive Pay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1270628"/>
            <a:ext cx="4336314" cy="22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064" y="2159739"/>
            <a:ext cx="41275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4424363"/>
            <a:ext cx="4336314" cy="218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114" y="4245793"/>
            <a:ext cx="3944086" cy="254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10388184" y="1249252"/>
            <a:ext cx="1803816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418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7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91" y="131229"/>
            <a:ext cx="10515600" cy="81973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 and Incentives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8616" y="177753"/>
            <a:ext cx="1917747" cy="191774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93437" y="1153695"/>
            <a:ext cx="4918657" cy="6310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Hierarchy of Needs and Abraham Maslow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1193436" y="2213990"/>
            <a:ext cx="4918657" cy="6000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Motivators and Frederick Herzberg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193435" y="3320456"/>
            <a:ext cx="4918657" cy="6077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Demotivators</a:t>
            </a:r>
            <a:r>
              <a:rPr lang="en-US" sz="2000" dirty="0" smtClean="0"/>
              <a:t> and Edward </a:t>
            </a:r>
            <a:r>
              <a:rPr lang="en-US" sz="2000" dirty="0" err="1" smtClean="0"/>
              <a:t>Deci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193435" y="4508277"/>
            <a:ext cx="4918657" cy="6077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Expectancy Theory and Victor Vroom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1193434" y="5696099"/>
            <a:ext cx="4918657" cy="6255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Behavior Modification/Reinforcement and B.F Skinner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834" y="1121162"/>
            <a:ext cx="1952793" cy="2104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706" y="2453509"/>
            <a:ext cx="1917746" cy="1917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859" y="3527186"/>
            <a:ext cx="1942768" cy="2225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8616" y="4728562"/>
            <a:ext cx="1928836" cy="204053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432413" y="6206969"/>
            <a:ext cx="2231901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419 - 420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22829" y="1038717"/>
            <a:ext cx="4958366" cy="9272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Incentive Pay Terminology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81452" y="4399924"/>
            <a:ext cx="4958366" cy="10229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Employee Incentives and the law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4" y="3912716"/>
            <a:ext cx="4321176" cy="247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745" y="931079"/>
            <a:ext cx="4511779" cy="248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10302886" y="156783"/>
            <a:ext cx="1803816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421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6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190"/>
            <a:ext cx="10515600" cy="90988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Individual Employee Incentive and Recognition </a:t>
            </a:r>
            <a:r>
              <a:rPr lang="en-US" sz="3600" b="1" dirty="0" err="1" smtClean="0">
                <a:solidFill>
                  <a:schemeClr val="tx1"/>
                </a:solidFill>
              </a:rPr>
              <a:t>Progams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87510" y="1887146"/>
            <a:ext cx="2524259" cy="7123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Piecework Plans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153276" y="3302145"/>
            <a:ext cx="2511380" cy="592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Straight Piecework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153276" y="4301029"/>
            <a:ext cx="2511380" cy="592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Hour Plans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153276" y="5299913"/>
            <a:ext cx="2511380" cy="592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Pros and Cons</a:t>
            </a:r>
            <a:endParaRPr lang="en-US" b="1" dirty="0"/>
          </a:p>
        </p:txBody>
      </p:sp>
      <p:cxnSp>
        <p:nvCxnSpPr>
          <p:cNvPr id="10" name="Straight Connector 9"/>
          <p:cNvCxnSpPr>
            <a:stCxn id="4" idx="1"/>
          </p:cNvCxnSpPr>
          <p:nvPr/>
        </p:nvCxnSpPr>
        <p:spPr>
          <a:xfrm flipH="1" flipV="1">
            <a:off x="1244600" y="2243310"/>
            <a:ext cx="24291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7300" y="2243310"/>
            <a:ext cx="0" cy="335281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44600" y="5596127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57300" y="4592043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44600" y="3598359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Double Wave 18"/>
          <p:cNvSpPr/>
          <p:nvPr/>
        </p:nvSpPr>
        <p:spPr>
          <a:xfrm>
            <a:off x="8149107" y="1699714"/>
            <a:ext cx="2572913" cy="1087192"/>
          </a:xfrm>
          <a:prstGeom prst="doubleWave">
            <a:avLst>
              <a:gd name="adj1" fmla="val 6250"/>
              <a:gd name="adj2" fmla="val -5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Merit Pay as an Incentive</a:t>
            </a:r>
            <a:endParaRPr lang="en-US" sz="2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648717" y="3698996"/>
            <a:ext cx="3000779" cy="6020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Differential Pay Increases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648717" y="4804102"/>
            <a:ext cx="3000779" cy="6020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Merit pay options</a:t>
            </a:r>
            <a:endParaRPr lang="en-US" sz="2000" b="1" dirty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10782120" y="2243310"/>
            <a:ext cx="24291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025030" y="2218164"/>
            <a:ext cx="0" cy="28869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829800" y="5105118"/>
            <a:ext cx="11952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829800" y="4000012"/>
            <a:ext cx="11952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9649496" y="6175821"/>
            <a:ext cx="2412236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422 - 423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3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55700" y="355600"/>
            <a:ext cx="3778250" cy="1244600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Incentives for Professional Employees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4230685"/>
            <a:ext cx="2311400" cy="2292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849437"/>
            <a:ext cx="2571750" cy="199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825" y="1884359"/>
            <a:ext cx="257175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Flowchart: Predefined Process 8"/>
          <p:cNvSpPr/>
          <p:nvPr/>
        </p:nvSpPr>
        <p:spPr>
          <a:xfrm>
            <a:off x="7315200" y="488950"/>
            <a:ext cx="4140200" cy="977900"/>
          </a:xfrm>
          <a:prstGeom prst="flowChartPredefinedProcess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Nonfinancial and Recognition Based Awards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862931"/>
            <a:ext cx="2463799" cy="216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199" y="3105148"/>
            <a:ext cx="2387601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4425953"/>
            <a:ext cx="2463799" cy="22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10184984" y="6036309"/>
            <a:ext cx="1803816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424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7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1698" y="534417"/>
            <a:ext cx="3348507" cy="953037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Online and IT Supported Awards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678566" y="534417"/>
            <a:ext cx="3348507" cy="953037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Job Design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7" y="1749565"/>
            <a:ext cx="2827272" cy="237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552" y="2876223"/>
            <a:ext cx="2932448" cy="249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77" y="4641695"/>
            <a:ext cx="2827272" cy="211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0" y="1775570"/>
            <a:ext cx="5638799" cy="477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669999" y="729869"/>
            <a:ext cx="1328773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426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6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28" y="712657"/>
            <a:ext cx="10296659" cy="76951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INCENTIVES FOR SALES PEOPLE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660" y="2299252"/>
            <a:ext cx="2309425" cy="8045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SALARY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8549" y="2299252"/>
            <a:ext cx="2325288" cy="8045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COMMISSION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0331" y="2299252"/>
            <a:ext cx="2297618" cy="8045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COMBINATION 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2371" y="3522576"/>
            <a:ext cx="2601690" cy="770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MAXIMIZING SALES FORCE RESULTS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9446" y="3499032"/>
            <a:ext cx="3075529" cy="770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EFFECTIVE ARE YOU INCENTIVES ?</a:t>
            </a:r>
          </a:p>
        </p:txBody>
      </p:sp>
      <p:pic>
        <p:nvPicPr>
          <p:cNvPr id="1032" name="Picture 8" descr="http://directsellingnews.com/images/site/featured/0211_ws_726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00" y="4401208"/>
            <a:ext cx="5750015" cy="2345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-Point Star 12"/>
          <p:cNvSpPr/>
          <p:nvPr/>
        </p:nvSpPr>
        <p:spPr>
          <a:xfrm rot="20198124">
            <a:off x="1536435" y="1886459"/>
            <a:ext cx="742449" cy="69640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7-Point Star 13"/>
          <p:cNvSpPr/>
          <p:nvPr/>
        </p:nvSpPr>
        <p:spPr>
          <a:xfrm rot="20198124">
            <a:off x="4657324" y="1775306"/>
            <a:ext cx="742449" cy="69640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5" name="7-Point Star 14"/>
          <p:cNvSpPr/>
          <p:nvPr/>
        </p:nvSpPr>
        <p:spPr>
          <a:xfrm rot="20198124">
            <a:off x="7969107" y="1819308"/>
            <a:ext cx="742449" cy="69640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16" name="7-Point Star 15"/>
          <p:cNvSpPr/>
          <p:nvPr/>
        </p:nvSpPr>
        <p:spPr>
          <a:xfrm rot="20198124">
            <a:off x="2669589" y="3150830"/>
            <a:ext cx="742449" cy="69640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dirty="0"/>
          </a:p>
        </p:txBody>
      </p:sp>
      <p:sp>
        <p:nvSpPr>
          <p:cNvPr id="17" name="7-Point Star 16"/>
          <p:cNvSpPr/>
          <p:nvPr/>
        </p:nvSpPr>
        <p:spPr>
          <a:xfrm rot="20198124">
            <a:off x="6271107" y="3092721"/>
            <a:ext cx="742449" cy="69640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764975" y="156783"/>
            <a:ext cx="2341727" cy="562131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426 - 428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174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373</TotalTime>
  <Words>319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Ad Hoc</vt:lpstr>
      <vt:lpstr>Agency FB</vt:lpstr>
      <vt:lpstr>Aharoni</vt:lpstr>
      <vt:lpstr>Algerian</vt:lpstr>
      <vt:lpstr>Arial</vt:lpstr>
      <vt:lpstr>Arial Black</vt:lpstr>
      <vt:lpstr>Berlin Sans FB Demi</vt:lpstr>
      <vt:lpstr>Calibri</vt:lpstr>
      <vt:lpstr>Calibri Light</vt:lpstr>
      <vt:lpstr>Century Gothic</vt:lpstr>
      <vt:lpstr>Franklin Gothic Book</vt:lpstr>
      <vt:lpstr>Georgia</vt:lpstr>
      <vt:lpstr>Trebuchet MS</vt:lpstr>
      <vt:lpstr>Wingdings 3</vt:lpstr>
      <vt:lpstr>Crop</vt:lpstr>
      <vt:lpstr>Ion Boardroom</vt:lpstr>
      <vt:lpstr>Facet</vt:lpstr>
      <vt:lpstr>Office Theme</vt:lpstr>
      <vt:lpstr>1_Facet</vt:lpstr>
      <vt:lpstr>PowerPoint Presentation</vt:lpstr>
      <vt:lpstr>MONEY AND MOTIVATION</vt:lpstr>
      <vt:lpstr>Linking Strategy, Perfomance, and Incentive Pay</vt:lpstr>
      <vt:lpstr>Motivation and Incentives</vt:lpstr>
      <vt:lpstr>PowerPoint Presentation</vt:lpstr>
      <vt:lpstr>Individual Employee Incentive and Recognition Progams</vt:lpstr>
      <vt:lpstr>PowerPoint Presentation</vt:lpstr>
      <vt:lpstr>PowerPoint Presentation</vt:lpstr>
      <vt:lpstr>INCENTIVES FOR SALES PEOPLE</vt:lpstr>
      <vt:lpstr>INCENTIVES FOR MANAGERS AND EXECUTIVES</vt:lpstr>
      <vt:lpstr>PowerPoint Presentation</vt:lpstr>
      <vt:lpstr>CONTINUED…</vt:lpstr>
      <vt:lpstr>TEAM AND ORGANIZATIONWIDE INCENTIVE PLANS</vt:lpstr>
      <vt:lpstr>engineered</vt:lpstr>
      <vt:lpstr>PowerPoint Presentation</vt:lpstr>
      <vt:lpstr>     Scanlon Plans</vt:lpstr>
      <vt:lpstr>Other Gainsharing Plans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Drian</dc:creator>
  <cp:lastModifiedBy>TOSHIBAPC</cp:lastModifiedBy>
  <cp:revision>42</cp:revision>
  <dcterms:created xsi:type="dcterms:W3CDTF">2016-03-16T14:49:17Z</dcterms:created>
  <dcterms:modified xsi:type="dcterms:W3CDTF">2016-03-18T07:33:22Z</dcterms:modified>
</cp:coreProperties>
</file>