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7117-4C2B-4996-9BBA-3A2A858895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00E4-92E0-4CFF-A09A-B6F491D1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1104900" y="1066800"/>
            <a:ext cx="8039100" cy="2362200"/>
          </a:xfrm>
          <a:prstGeom prst="irregularSeal1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Employee Retention, Engagement, and Careers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001000" y="228600"/>
            <a:ext cx="9784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346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228600" y="0"/>
            <a:ext cx="2819400" cy="12192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Chapter 10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572000" y="4953000"/>
            <a:ext cx="495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Arifiani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2014021021</a:t>
            </a:r>
          </a:p>
          <a:p>
            <a:pPr algn="just">
              <a:buFontTx/>
              <a:buChar char="-"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Gloria Audrey </a:t>
            </a:r>
          </a:p>
          <a:p>
            <a:pPr algn="just">
              <a:buFontTx/>
              <a:buChar char="-"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THE PORTEGE’S </a:t>
            </a:r>
            <a:r>
              <a:rPr lang="id-ID" b="1" dirty="0" smtClean="0"/>
              <a:t>RESPONSIBILITIES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535488" y="1783393"/>
            <a:ext cx="3588804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Choose an approptiate potential mentor</a:t>
            </a:r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542795" y="4800600"/>
            <a:ext cx="3588804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Respect the mentor’s time</a:t>
            </a:r>
            <a:endParaRPr lang="id-ID" b="1" dirty="0"/>
          </a:p>
        </p:txBody>
      </p:sp>
      <p:sp>
        <p:nvSpPr>
          <p:cNvPr id="8" name="Rectangle 7"/>
          <p:cNvSpPr/>
          <p:nvPr/>
        </p:nvSpPr>
        <p:spPr>
          <a:xfrm>
            <a:off x="535488" y="2781300"/>
            <a:ext cx="3588804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Make it easier for a potential mentor to agree to your request</a:t>
            </a:r>
            <a:endParaRPr lang="id-ID" b="1" dirty="0"/>
          </a:p>
        </p:txBody>
      </p:sp>
      <p:sp>
        <p:nvSpPr>
          <p:cNvPr id="9" name="Rectangle 8"/>
          <p:cNvSpPr/>
          <p:nvPr/>
        </p:nvSpPr>
        <p:spPr>
          <a:xfrm>
            <a:off x="535488" y="3800083"/>
            <a:ext cx="3588804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Don’t be surprised if you’re turned down</a:t>
            </a:r>
            <a:endParaRPr lang="id-ID" b="1" dirty="0"/>
          </a:p>
        </p:txBody>
      </p:sp>
      <p:sp>
        <p:nvSpPr>
          <p:cNvPr id="10" name="AutoShape 2" descr="https://hopeforprisoners.org/wp-content/uploads/2016/01/blog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https://hopeforprisoners.org/wp-content/uploads/2016/01/blog-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272"/>
            <a:ext cx="4267200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8121396" y="-11910"/>
            <a:ext cx="9784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362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Improving productivity through HRIS:</a:t>
            </a:r>
            <a:br>
              <a:rPr lang="id-ID" sz="2800" dirty="0" smtClean="0"/>
            </a:br>
            <a:r>
              <a:rPr lang="id-ID" sz="2800" dirty="0" smtClean="0"/>
              <a:t>Integrating Talent Management and Career and Succession Planning</a:t>
            </a:r>
            <a:endParaRPr lang="id-ID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2060848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360 feedback</a:t>
            </a:r>
            <a:endParaRPr lang="id-ID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3085728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Career Development</a:t>
            </a:r>
            <a:endParaRPr lang="id-ID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53575" y="3085728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Career Progression</a:t>
            </a:r>
            <a:endParaRPr lang="id-ID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555776" y="2060848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Compensation Management</a:t>
            </a:r>
            <a:endParaRPr lang="id-ID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82752" cy="336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80581" y="4235865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Learning Management</a:t>
            </a:r>
            <a:endParaRPr lang="id-ID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551552" y="4197424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Perfomance Management</a:t>
            </a:r>
            <a:endParaRPr lang="id-ID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556583" y="5229200"/>
            <a:ext cx="2016224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Recruiting and Hiring</a:t>
            </a:r>
            <a:endParaRPr lang="id-ID" b="1" dirty="0"/>
          </a:p>
        </p:txBody>
      </p:sp>
      <p:sp>
        <p:nvSpPr>
          <p:cNvPr id="13" name="Right Arrow 12"/>
          <p:cNvSpPr/>
          <p:nvPr/>
        </p:nvSpPr>
        <p:spPr>
          <a:xfrm>
            <a:off x="8145759" y="-73496"/>
            <a:ext cx="9784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362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3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Making Promotion Desicion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d-ID" sz="2800" dirty="0" smtClean="0"/>
              <a:t> Decision 1 : is seniority or competence the rule?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/>
              <a:t> </a:t>
            </a:r>
            <a:r>
              <a:rPr lang="id-ID" sz="2800" dirty="0" smtClean="0"/>
              <a:t>Decision 2 : how should we measure competence?</a:t>
            </a:r>
          </a:p>
          <a:p>
            <a:pPr>
              <a:buFont typeface="Wingdings" pitchFamily="2" charset="2"/>
              <a:buChar char="v"/>
            </a:pPr>
            <a:r>
              <a:rPr lang="id-ID" sz="2800" dirty="0" smtClean="0"/>
              <a:t> The 9-Box Assessment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Decision 3 : is the process formal/informal?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Decision 4 : Vertical, Horizontal or other?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Practical Consideration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Sources of bias in promotion decision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Promotion and the law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Managing Transfers</a:t>
            </a:r>
          </a:p>
          <a:p>
            <a:pPr>
              <a:buFont typeface="Wingdings" pitchFamily="2" charset="2"/>
              <a:buChar char="ü"/>
            </a:pPr>
            <a:r>
              <a:rPr lang="id-ID" sz="2800" dirty="0" smtClean="0"/>
              <a:t>Managing Retirements</a:t>
            </a:r>
            <a:endParaRPr lang="id-ID" sz="2800" dirty="0"/>
          </a:p>
        </p:txBody>
      </p:sp>
      <p:sp>
        <p:nvSpPr>
          <p:cNvPr id="6" name="Right Arrow 5"/>
          <p:cNvSpPr/>
          <p:nvPr/>
        </p:nvSpPr>
        <p:spPr>
          <a:xfrm>
            <a:off x="8001000" y="228600"/>
            <a:ext cx="978408" cy="9906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363-366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6731"/>
            <a:ext cx="60960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3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495300" y="1371600"/>
            <a:ext cx="8153400" cy="54864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a comprehensive approach to retaining employees.</a:t>
            </a:r>
          </a:p>
          <a:p>
            <a:pPr marL="342900" indent="-342900" algn="just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why employee engagement is important, and how to foster such engagement.</a:t>
            </a:r>
          </a:p>
          <a:p>
            <a:pPr marL="342900" indent="-342900" algn="just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 what employers and supervisors can do to support employees’ career development needs.</a:t>
            </a:r>
          </a:p>
          <a:p>
            <a:pPr marL="342900" indent="-342900" algn="just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 and discuss the four steps in effectively coaching an employee.</a:t>
            </a:r>
          </a:p>
          <a:p>
            <a:pPr marL="342900" indent="-342900" algn="just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List the main decision employers should address in reaching promotion decisions.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457200" y="1066800"/>
            <a:ext cx="8229600" cy="137160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LEARNING OBJECTIVE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001000" y="228600"/>
            <a:ext cx="9784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347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304800"/>
            <a:ext cx="7086600" cy="762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MANAGING EMPLOYEE TURNOVER AND RETENTION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3733800" y="3276600"/>
            <a:ext cx="304800" cy="5334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391400" y="152400"/>
            <a:ext cx="15880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348-349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4343400" y="1676400"/>
            <a:ext cx="45720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TURNOVER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4191000" y="2971800"/>
            <a:ext cx="4953000" cy="13716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MANAGING VOLUNTARY TURNOVER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038600" y="4876800"/>
            <a:ext cx="5105400" cy="17526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RETENTION STRATEGIES FOR REDUCING VOLUNTARY TURNOVER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35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3962400" cy="99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 Comprehensive  Approach to Training Employees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124200"/>
            <a:ext cx="3962400" cy="1066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Managing Involuntary Turnover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343400"/>
            <a:ext cx="3962400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Talent Management and Employee Retention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5638800"/>
            <a:ext cx="3962400" cy="1066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Job Withdrawal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57200" y="228600"/>
            <a:ext cx="7086600" cy="914400"/>
          </a:xfrm>
          <a:prstGeom prst="cloudCallout">
            <a:avLst>
              <a:gd name="adj1" fmla="val -44167"/>
              <a:gd name="adj2" fmla="val 448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a comprehensive approach to retaining employees.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57800" y="5715000"/>
            <a:ext cx="3810000" cy="838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DEALING WITH JOB WITHDRAWAL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4666717" y="5948748"/>
            <a:ext cx="443830" cy="4335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57800" y="1219200"/>
            <a:ext cx="3810000" cy="3581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Selection,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Professional growth,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career direction,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Meaningful work and ownership of goals,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Recognition and rewards,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Culture and environment,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Promote work-life balance,</a:t>
            </a: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Acknowledge achievements.</a:t>
            </a:r>
          </a:p>
          <a:p>
            <a:pPr algn="just">
              <a:buFont typeface="Arial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400000" flipV="1">
            <a:off x="4666717" y="1986348"/>
            <a:ext cx="443830" cy="43353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784592" y="228600"/>
            <a:ext cx="12832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350-351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784592" y="228600"/>
            <a:ext cx="12832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352-354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533400" y="228600"/>
            <a:ext cx="6858000" cy="152400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2. Explain why employee engagement is important, and how to foster such engagement.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4343400" y="1752600"/>
            <a:ext cx="3276600" cy="9144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Why Engagement is important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209800"/>
            <a:ext cx="31242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EMPLOYEE ENGGAGEMENT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800600"/>
            <a:ext cx="3124200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CAREER MANAGEMENT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486400" y="4724400"/>
            <a:ext cx="3657600" cy="609600"/>
          </a:xfrm>
          <a:prstGeom prst="clou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Careers Today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096000" y="2438400"/>
            <a:ext cx="3200400" cy="7620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Actions That Foster Engagement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4876800" y="4114800"/>
            <a:ext cx="4038600" cy="609600"/>
          </a:xfrm>
          <a:prstGeom prst="cloud">
            <a:avLst/>
          </a:prstGeo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Careers Terminology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800600" y="3124200"/>
            <a:ext cx="3657600" cy="7620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Monitoring Employee Engagement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953000" y="5943600"/>
            <a:ext cx="3962400" cy="914400"/>
          </a:xfrm>
          <a:prstGeom prst="cloud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Employee’s Role in Career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953000" y="5410200"/>
            <a:ext cx="4572000" cy="533400"/>
          </a:xfrm>
          <a:prstGeom prst="cloud">
            <a:avLst/>
          </a:prstGeom>
          <a:solidFill>
            <a:srgbClr val="92D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Psychological Contract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296305">
            <a:off x="3497052" y="2610222"/>
            <a:ext cx="609600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645936">
            <a:off x="3499756" y="5053379"/>
            <a:ext cx="609600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undu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05200"/>
            <a:ext cx="4572000" cy="1127760"/>
          </a:xfrm>
          <a:prstGeom prst="rect">
            <a:avLst/>
          </a:prstGeom>
        </p:spPr>
      </p:pic>
      <p:pic>
        <p:nvPicPr>
          <p:cNvPr id="22" name="Picture 21" descr="unduha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943600"/>
            <a:ext cx="28194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23950"/>
            <a:ext cx="50768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>
            <a:off x="6096000" y="1371600"/>
            <a:ext cx="3048000" cy="1600200"/>
          </a:xfrm>
          <a:prstGeom prst="cloudCallout">
            <a:avLst>
              <a:gd name="adj1" fmla="val -57924"/>
              <a:gd name="adj2" fmla="val -975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EXERCISE 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096000" y="3429000"/>
            <a:ext cx="3048000" cy="1600200"/>
          </a:xfrm>
          <a:prstGeom prst="cloudCallout">
            <a:avLst>
              <a:gd name="adj1" fmla="val -70469"/>
              <a:gd name="adj2" fmla="val -10996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EXERCISE 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001000" y="228600"/>
            <a:ext cx="978408" cy="838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355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The employer’s role in career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971600" y="3058941"/>
            <a:ext cx="144016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CAREER CENTER</a:t>
            </a:r>
            <a:endParaRPr lang="id-ID" b="1" dirty="0"/>
          </a:p>
        </p:txBody>
      </p:sp>
      <p:sp>
        <p:nvSpPr>
          <p:cNvPr id="4" name="Oval 3"/>
          <p:cNvSpPr/>
          <p:nvPr/>
        </p:nvSpPr>
        <p:spPr>
          <a:xfrm>
            <a:off x="3131840" y="2564904"/>
            <a:ext cx="3096344" cy="15121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Career Management System</a:t>
            </a:r>
            <a:endParaRPr lang="id-ID" b="1" dirty="0"/>
          </a:p>
        </p:txBody>
      </p:sp>
      <p:sp>
        <p:nvSpPr>
          <p:cNvPr id="12" name="Right Arrow 11"/>
          <p:cNvSpPr/>
          <p:nvPr/>
        </p:nvSpPr>
        <p:spPr>
          <a:xfrm>
            <a:off x="8001000" y="228600"/>
            <a:ext cx="978408" cy="9906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356-357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04248" y="3058941"/>
            <a:ext cx="144016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OFFER ONLINE PROGRAMS</a:t>
            </a:r>
            <a:endParaRPr lang="id-ID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131840" y="4724400"/>
            <a:ext cx="144016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LIFELONG LEARNING BUDGETS</a:t>
            </a:r>
            <a:endParaRPr lang="id-ID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292391" y="4724400"/>
            <a:ext cx="144016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CAREER PLANNING WORKSHOP</a:t>
            </a:r>
            <a:endParaRPr lang="id-ID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804248" y="4495800"/>
            <a:ext cx="144016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CAREER-ORIENTED APPRAISAL</a:t>
            </a:r>
            <a:endParaRPr lang="id-ID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953000" y="4724400"/>
            <a:ext cx="1440160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PROVIDE CAREER COACHES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5956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47664" y="1052736"/>
            <a:ext cx="4176464" cy="144016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GENDER ISSUES IN CAREER DEVELOPMENT</a:t>
            </a:r>
            <a:endParaRPr lang="id-ID" b="1" dirty="0"/>
          </a:p>
        </p:txBody>
      </p:sp>
      <p:sp>
        <p:nvSpPr>
          <p:cNvPr id="5" name="Oval 4"/>
          <p:cNvSpPr/>
          <p:nvPr/>
        </p:nvSpPr>
        <p:spPr>
          <a:xfrm>
            <a:off x="4499992" y="3501008"/>
            <a:ext cx="4176464" cy="144016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THE MANAGER’S ROLE</a:t>
            </a:r>
            <a:endParaRPr lang="id-ID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3" y="2996952"/>
            <a:ext cx="3742121" cy="36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8001000" y="228600"/>
            <a:ext cx="978408" cy="1143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id-ID" sz="2000" b="1" dirty="0" smtClean="0">
                <a:solidFill>
                  <a:schemeClr val="bg1"/>
                </a:solidFill>
              </a:rPr>
              <a:t>58-359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6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IMPROVING COACHING SKILL</a:t>
            </a:r>
            <a:endParaRPr lang="id-ID" b="1" dirty="0"/>
          </a:p>
        </p:txBody>
      </p:sp>
      <p:sp>
        <p:nvSpPr>
          <p:cNvPr id="4" name="Oval 3"/>
          <p:cNvSpPr/>
          <p:nvPr/>
        </p:nvSpPr>
        <p:spPr>
          <a:xfrm>
            <a:off x="467544" y="1844824"/>
            <a:ext cx="2952328" cy="144016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Build your coaching skill</a:t>
            </a:r>
            <a:endParaRPr lang="id-ID" b="1" dirty="0"/>
          </a:p>
        </p:txBody>
      </p:sp>
      <p:sp>
        <p:nvSpPr>
          <p:cNvPr id="6" name="Oval 5"/>
          <p:cNvSpPr/>
          <p:nvPr/>
        </p:nvSpPr>
        <p:spPr>
          <a:xfrm>
            <a:off x="4716016" y="1844824"/>
            <a:ext cx="3168352" cy="144016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Build your mentoring skill</a:t>
            </a:r>
            <a:endParaRPr lang="id-ID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932040" y="325581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73059" y="3284984"/>
            <a:ext cx="335245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419872" y="4005064"/>
            <a:ext cx="2088232" cy="1872208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MENTORING CAVEATS</a:t>
            </a:r>
            <a:endParaRPr lang="id-ID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44208" y="4005064"/>
            <a:ext cx="2088232" cy="1872208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THE EFFECTIVE MENTOR</a:t>
            </a:r>
            <a:endParaRPr lang="id-ID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3573016"/>
            <a:ext cx="32552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8117703" y="381000"/>
            <a:ext cx="978408" cy="9906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359-360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367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employer’s role in career management</vt:lpstr>
      <vt:lpstr>PowerPoint Presentation</vt:lpstr>
      <vt:lpstr>IMPROVING COACHING SKILL</vt:lpstr>
      <vt:lpstr>THE PORTEGE’S RESPONSIBILITIES</vt:lpstr>
      <vt:lpstr>Improving productivity through HRIS: Integrating Talent Management and Career and Succession Planning</vt:lpstr>
      <vt:lpstr>Making Promotion Desicion</vt:lpstr>
      <vt:lpstr>PowerPoint Presentation</vt:lpstr>
    </vt:vector>
  </TitlesOfParts>
  <Company>Sdn Kembangan Selatan 02 Pagi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Sukarni</dc:creator>
  <cp:lastModifiedBy>Asus</cp:lastModifiedBy>
  <cp:revision>13</cp:revision>
  <dcterms:created xsi:type="dcterms:W3CDTF">2016-03-05T11:47:53Z</dcterms:created>
  <dcterms:modified xsi:type="dcterms:W3CDTF">2016-03-11T06:31:14Z</dcterms:modified>
</cp:coreProperties>
</file>