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 autoAdjust="0"/>
    <p:restoredTop sz="94683" autoAdjust="0"/>
  </p:normalViewPr>
  <p:slideViewPr>
    <p:cSldViewPr>
      <p:cViewPr varScale="1">
        <p:scale>
          <a:sx n="53" d="100"/>
          <a:sy n="53" d="100"/>
        </p:scale>
        <p:origin x="1166" y="2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544C3-5FEF-4499-8BB8-98A86AA30B85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DF0B5-F5B8-4799-91C7-39F733F90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544C3-5FEF-4499-8BB8-98A86AA30B85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DF0B5-F5B8-4799-91C7-39F733F90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544C3-5FEF-4499-8BB8-98A86AA30B85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DF0B5-F5B8-4799-91C7-39F733F90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544C3-5FEF-4499-8BB8-98A86AA30B85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DF0B5-F5B8-4799-91C7-39F733F90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544C3-5FEF-4499-8BB8-98A86AA30B85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DF0B5-F5B8-4799-91C7-39F733F90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544C3-5FEF-4499-8BB8-98A86AA30B85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DF0B5-F5B8-4799-91C7-39F733F90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544C3-5FEF-4499-8BB8-98A86AA30B85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DF0B5-F5B8-4799-91C7-39F733F90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544C3-5FEF-4499-8BB8-98A86AA30B85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DF0B5-F5B8-4799-91C7-39F733F90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544C3-5FEF-4499-8BB8-98A86AA30B85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DF0B5-F5B8-4799-91C7-39F733F90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544C3-5FEF-4499-8BB8-98A86AA30B85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DF0B5-F5B8-4799-91C7-39F733F90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544C3-5FEF-4499-8BB8-98A86AA30B85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DF0B5-F5B8-4799-91C7-39F733F90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544C3-5FEF-4499-8BB8-98A86AA30B85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DF0B5-F5B8-4799-91C7-39F733F90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28600"/>
            <a:ext cx="7772400" cy="1470025"/>
          </a:xfrm>
        </p:spPr>
        <p:txBody>
          <a:bodyPr/>
          <a:lstStyle/>
          <a:p>
            <a:r>
              <a:rPr lang="en-US" b="1" i="1" dirty="0" smtClean="0"/>
              <a:t>Human Resources Management BAB 1</a:t>
            </a:r>
            <a:endParaRPr lang="en-US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9859" y="5094847"/>
            <a:ext cx="6400800" cy="1752600"/>
          </a:xfrm>
        </p:spPr>
        <p:txBody>
          <a:bodyPr/>
          <a:lstStyle/>
          <a:p>
            <a:r>
              <a:rPr lang="en-US" b="1" dirty="0" err="1" smtClean="0">
                <a:solidFill>
                  <a:schemeClr val="tx1"/>
                </a:solidFill>
              </a:rPr>
              <a:t>Ananda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Annisa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Putri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err="1" smtClean="0">
                <a:solidFill>
                  <a:schemeClr val="tx1"/>
                </a:solidFill>
              </a:rPr>
              <a:t>Sumedi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USER\Desktop\sd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712259"/>
            <a:ext cx="6934200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922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d-ID" b="1" i="1" dirty="0" smtClean="0"/>
              <a:t>Perusahaan yang sukses </a:t>
            </a:r>
            <a:r>
              <a:rPr lang="id-ID" b="1" i="1" dirty="0"/>
              <a:t>dalam “adding </a:t>
            </a:r>
            <a:r>
              <a:rPr lang="id-ID" b="1" i="1" dirty="0" smtClean="0"/>
              <a:t>value</a:t>
            </a:r>
            <a:endParaRPr lang="en-US" b="1" i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29299663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72616" y="442292"/>
            <a:ext cx="8229600" cy="1143000"/>
          </a:xfrm>
        </p:spPr>
        <p:txBody>
          <a:bodyPr/>
          <a:lstStyle/>
          <a:p>
            <a:r>
              <a:rPr lang="id-ID" b="1" i="1" dirty="0"/>
              <a:t>Garis besar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/>
          </a:bodyPr>
          <a:lstStyle/>
          <a:p>
            <a:r>
              <a:rPr lang="id-ID" dirty="0">
                <a:latin typeface="Baskerville Old Face" pitchFamily="18" charset="0"/>
              </a:rPr>
              <a:t>Semua manejer harus mengerti pentingnya pengaturan SDM.</a:t>
            </a:r>
          </a:p>
          <a:p>
            <a:r>
              <a:rPr lang="id-ID" dirty="0">
                <a:latin typeface="Baskerville Old Face" pitchFamily="18" charset="0"/>
              </a:rPr>
              <a:t>Perubahan lingkungan hari ini mempengaruhi MSDM .</a:t>
            </a:r>
          </a:p>
          <a:p>
            <a:r>
              <a:rPr lang="id-ID" dirty="0" smtClean="0">
                <a:latin typeface="Baskerville Old Face" pitchFamily="18" charset="0"/>
              </a:rPr>
              <a:t>Mengatasi masalah dalam kasus perekrutan atau pemecatan karyawan ,gaji, di setiap </a:t>
            </a:r>
            <a:r>
              <a:rPr lang="id-ID" smtClean="0">
                <a:latin typeface="Baskerville Old Face" pitchFamily="18" charset="0"/>
              </a:rPr>
              <a:t>departemen </a:t>
            </a:r>
          </a:p>
          <a:p>
            <a:r>
              <a:rPr lang="id-ID" smtClean="0">
                <a:latin typeface="Baskerville Old Face" pitchFamily="18" charset="0"/>
              </a:rPr>
              <a:t>Tanggung </a:t>
            </a:r>
            <a:r>
              <a:rPr lang="id-ID" dirty="0">
                <a:latin typeface="Baskerville Old Face" pitchFamily="18" charset="0"/>
              </a:rPr>
              <a:t>jawab MSDM dalam setiap peraturan atau peran karyawan.</a:t>
            </a:r>
          </a:p>
        </p:txBody>
      </p:sp>
      <p:pic>
        <p:nvPicPr>
          <p:cNvPr id="1026" name="Picture 2" descr="C:\Users\USER\Desktop\Perubahan-Organisasi-300x2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16632"/>
            <a:ext cx="4064632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0999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34888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i="1" dirty="0" smtClean="0"/>
              <a:t>TERIMA KASIH</a:t>
            </a:r>
            <a:endParaRPr lang="en-US" sz="6000" b="1" i="1" dirty="0"/>
          </a:p>
        </p:txBody>
      </p:sp>
    </p:spTree>
    <p:extLst>
      <p:ext uri="{BB962C8B-B14F-4D97-AF65-F5344CB8AC3E}">
        <p14:creationId xmlns:p14="http://schemas.microsoft.com/office/powerpoint/2010/main" val="290889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8104" y="-327025"/>
            <a:ext cx="7772400" cy="1470025"/>
          </a:xfrm>
        </p:spPr>
        <p:txBody>
          <a:bodyPr>
            <a:normAutofit/>
          </a:bodyPr>
          <a:lstStyle/>
          <a:p>
            <a:pPr algn="just"/>
            <a:r>
              <a:rPr lang="en-US" sz="3200" b="1" i="1" dirty="0" err="1" smtClean="0"/>
              <a:t>Pengertian</a:t>
            </a:r>
            <a:r>
              <a:rPr lang="en-US" sz="3200" b="1" i="1" dirty="0" smtClean="0"/>
              <a:t> Human Resource Management </a:t>
            </a:r>
            <a:endParaRPr lang="en-US" sz="32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143000"/>
            <a:ext cx="3810000" cy="3733800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chemeClr val="tx1"/>
                </a:solidFill>
                <a:latin typeface="Baskerville Old Face" pitchFamily="18" charset="0"/>
                <a:cs typeface="Aharoni" pitchFamily="2" charset="-79"/>
              </a:rPr>
              <a:t>Human Resource Management </a:t>
            </a:r>
            <a:r>
              <a:rPr lang="en-US" dirty="0" err="1">
                <a:solidFill>
                  <a:schemeClr val="tx1"/>
                </a:solidFill>
                <a:latin typeface="Baskerville Old Face" pitchFamily="18" charset="0"/>
                <a:cs typeface="Aharoni" pitchFamily="2" charset="-79"/>
              </a:rPr>
              <a:t>merupakan</a:t>
            </a:r>
            <a:r>
              <a:rPr lang="en-US" dirty="0">
                <a:solidFill>
                  <a:schemeClr val="tx1"/>
                </a:solidFill>
                <a:latin typeface="Baskerville Old Face" pitchFamily="18" charset="0"/>
                <a:cs typeface="Aharoni" pitchFamily="2" charset="-79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  <a:cs typeface="Aharoni" pitchFamily="2" charset="-79"/>
              </a:rPr>
              <a:t>proses</a:t>
            </a:r>
            <a:endParaRPr lang="en-US" dirty="0">
              <a:solidFill>
                <a:schemeClr val="tx1"/>
              </a:solidFill>
              <a:latin typeface="Baskerville Old Face" pitchFamily="18" charset="0"/>
              <a:cs typeface="Aharoni" pitchFamily="2" charset="-79"/>
            </a:endParaRPr>
          </a:p>
          <a:p>
            <a:pPr lvl="0" algn="l"/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  <a:cs typeface="Aharoni" pitchFamily="2" charset="-79"/>
              </a:rPr>
              <a:t>-</a:t>
            </a:r>
            <a:r>
              <a:rPr lang="en-US" dirty="0" err="1" smtClean="0">
                <a:solidFill>
                  <a:schemeClr val="tx1"/>
                </a:solidFill>
                <a:latin typeface="Baskerville Old Face" pitchFamily="18" charset="0"/>
                <a:cs typeface="Aharoni" pitchFamily="2" charset="-79"/>
              </a:rPr>
              <a:t>Pelatihan</a:t>
            </a:r>
            <a:endParaRPr lang="en-US" dirty="0">
              <a:solidFill>
                <a:schemeClr val="tx1"/>
              </a:solidFill>
              <a:latin typeface="Baskerville Old Face" pitchFamily="18" charset="0"/>
              <a:cs typeface="Aharoni" pitchFamily="2" charset="-79"/>
            </a:endParaRPr>
          </a:p>
          <a:p>
            <a:pPr lvl="0" algn="l"/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  <a:cs typeface="Aharoni" pitchFamily="2" charset="-79"/>
              </a:rPr>
              <a:t>-</a:t>
            </a:r>
            <a:r>
              <a:rPr lang="en-US" dirty="0" err="1" smtClean="0">
                <a:solidFill>
                  <a:schemeClr val="tx1"/>
                </a:solidFill>
                <a:latin typeface="Baskerville Old Face" pitchFamily="18" charset="0"/>
                <a:cs typeface="Aharoni" pitchFamily="2" charset="-79"/>
              </a:rPr>
              <a:t>Penilaian</a:t>
            </a:r>
            <a:endParaRPr lang="en-US" dirty="0">
              <a:solidFill>
                <a:schemeClr val="tx1"/>
              </a:solidFill>
              <a:latin typeface="Baskerville Old Face" pitchFamily="18" charset="0"/>
              <a:cs typeface="Aharoni" pitchFamily="2" charset="-79"/>
            </a:endParaRPr>
          </a:p>
          <a:p>
            <a:pPr lvl="0" algn="l"/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  <a:cs typeface="Aharoni" pitchFamily="2" charset="-79"/>
              </a:rPr>
              <a:t>-</a:t>
            </a:r>
            <a:r>
              <a:rPr lang="en-US" dirty="0" err="1" smtClean="0">
                <a:solidFill>
                  <a:schemeClr val="tx1"/>
                </a:solidFill>
                <a:latin typeface="Baskerville Old Face" pitchFamily="18" charset="0"/>
                <a:cs typeface="Aharoni" pitchFamily="2" charset="-79"/>
              </a:rPr>
              <a:t>Kompensasi</a:t>
            </a:r>
            <a:endParaRPr lang="en-US" dirty="0">
              <a:solidFill>
                <a:schemeClr val="tx1"/>
              </a:solidFill>
              <a:latin typeface="Baskerville Old Face" pitchFamily="18" charset="0"/>
              <a:cs typeface="Aharoni" pitchFamily="2" charset="-79"/>
            </a:endParaRPr>
          </a:p>
          <a:p>
            <a:pPr lvl="0" algn="l"/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  <a:cs typeface="Aharoni" pitchFamily="2" charset="-79"/>
              </a:rPr>
              <a:t>-</a:t>
            </a:r>
            <a:r>
              <a:rPr lang="en-US" dirty="0" err="1" smtClean="0">
                <a:solidFill>
                  <a:schemeClr val="tx1"/>
                </a:solidFill>
                <a:latin typeface="Baskerville Old Face" pitchFamily="18" charset="0"/>
                <a:cs typeface="Aharoni" pitchFamily="2" charset="-79"/>
              </a:rPr>
              <a:t>Hubungan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Baskerville Old Face" pitchFamily="18" charset="0"/>
                <a:cs typeface="Aharoni" pitchFamily="2" charset="-79"/>
              </a:rPr>
              <a:t>kerja</a:t>
            </a:r>
            <a:endParaRPr lang="en-US" dirty="0">
              <a:solidFill>
                <a:schemeClr val="tx1"/>
              </a:solidFill>
              <a:latin typeface="Baskerville Old Face" pitchFamily="18" charset="0"/>
              <a:cs typeface="Aharoni" pitchFamily="2" charset="-79"/>
            </a:endParaRPr>
          </a:p>
          <a:p>
            <a:pPr lvl="0" algn="l"/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  <a:cs typeface="Aharoni" pitchFamily="2" charset="-79"/>
              </a:rPr>
              <a:t>-</a:t>
            </a:r>
            <a:r>
              <a:rPr lang="en-US" dirty="0" err="1" smtClean="0">
                <a:solidFill>
                  <a:schemeClr val="tx1"/>
                </a:solidFill>
                <a:latin typeface="Baskerville Old Face" pitchFamily="18" charset="0"/>
                <a:cs typeface="Aharoni" pitchFamily="2" charset="-79"/>
              </a:rPr>
              <a:t>Kesehatan</a:t>
            </a:r>
            <a:endParaRPr lang="en-US" dirty="0">
              <a:solidFill>
                <a:schemeClr val="tx1"/>
              </a:solidFill>
              <a:latin typeface="Baskerville Old Face" pitchFamily="18" charset="0"/>
              <a:cs typeface="Aharoni" pitchFamily="2" charset="-79"/>
            </a:endParaRPr>
          </a:p>
          <a:p>
            <a:pPr lvl="0" algn="l"/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  <a:cs typeface="Aharoni" pitchFamily="2" charset="-79"/>
              </a:rPr>
              <a:t>-</a:t>
            </a:r>
            <a:r>
              <a:rPr lang="en-US" dirty="0" err="1" smtClean="0">
                <a:solidFill>
                  <a:schemeClr val="tx1"/>
                </a:solidFill>
                <a:latin typeface="Baskerville Old Face" pitchFamily="18" charset="0"/>
                <a:cs typeface="Aharoni" pitchFamily="2" charset="-79"/>
              </a:rPr>
              <a:t>Kesalamatan</a:t>
            </a:r>
            <a:endParaRPr lang="en-US" dirty="0">
              <a:solidFill>
                <a:schemeClr val="tx1"/>
              </a:solidFill>
              <a:latin typeface="Baskerville Old Face" pitchFamily="18" charset="0"/>
              <a:cs typeface="Aharoni" pitchFamily="2" charset="-79"/>
            </a:endParaRPr>
          </a:p>
          <a:p>
            <a:pPr lvl="0" algn="l"/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  <a:cs typeface="Aharoni" pitchFamily="2" charset="-79"/>
              </a:rPr>
              <a:t>-</a:t>
            </a:r>
            <a:r>
              <a:rPr lang="en-US" dirty="0" err="1" smtClean="0">
                <a:solidFill>
                  <a:schemeClr val="tx1"/>
                </a:solidFill>
                <a:latin typeface="Baskerville Old Face" pitchFamily="18" charset="0"/>
                <a:cs typeface="Aharoni" pitchFamily="2" charset="-79"/>
              </a:rPr>
              <a:t>Kekhawatiran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Baskerville Old Face" pitchFamily="18" charset="0"/>
                <a:cs typeface="Aharoni" pitchFamily="2" charset="-79"/>
              </a:rPr>
              <a:t>Keadilan</a:t>
            </a:r>
            <a:endParaRPr lang="en-US" dirty="0">
              <a:solidFill>
                <a:schemeClr val="tx1"/>
              </a:solidFill>
              <a:latin typeface="Baskerville Old Face" pitchFamily="18" charset="0"/>
              <a:cs typeface="Aharoni" pitchFamily="2" charset="-79"/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Users\USER\Desktop\Manajemen Sumber Daya Manus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144656"/>
            <a:ext cx="4943061" cy="5103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2458814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i="1" dirty="0" smtClean="0"/>
              <a:t>Human Resource Management </a:t>
            </a:r>
            <a:r>
              <a:rPr lang="en-US" b="1" i="1" dirty="0" err="1" smtClean="0"/>
              <a:t>penting</a:t>
            </a:r>
            <a:r>
              <a:rPr lang="en-US" b="1" i="1" dirty="0" smtClean="0"/>
              <a:t> </a:t>
            </a:r>
            <a:r>
              <a:rPr lang="en-US" b="1" i="1" dirty="0" err="1" smtClean="0"/>
              <a:t>untuk</a:t>
            </a:r>
            <a:r>
              <a:rPr lang="en-US" b="1" i="1" dirty="0" smtClean="0"/>
              <a:t> </a:t>
            </a:r>
            <a:r>
              <a:rPr lang="en-US" b="1" i="1" dirty="0" err="1" smtClean="0"/>
              <a:t>semua</a:t>
            </a:r>
            <a:r>
              <a:rPr lang="en-US" b="1" i="1" dirty="0" smtClean="0"/>
              <a:t> manager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229600" cy="4525963"/>
          </a:xfrm>
        </p:spPr>
        <p:txBody>
          <a:bodyPr/>
          <a:lstStyle/>
          <a:p>
            <a:r>
              <a:rPr lang="en-US" dirty="0" err="1">
                <a:latin typeface="Baskerville Old Face" pitchFamily="18" charset="0"/>
              </a:rPr>
              <a:t>Menghindari</a:t>
            </a:r>
            <a:r>
              <a:rPr lang="en-US" dirty="0">
                <a:latin typeface="Baskerville Old Face" pitchFamily="18" charset="0"/>
              </a:rPr>
              <a:t>  </a:t>
            </a:r>
            <a:r>
              <a:rPr lang="en-US" dirty="0" err="1">
                <a:latin typeface="Baskerville Old Face" pitchFamily="18" charset="0"/>
              </a:rPr>
              <a:t>kesalahan</a:t>
            </a:r>
            <a:r>
              <a:rPr lang="en-US" dirty="0">
                <a:latin typeface="Baskerville Old Face" pitchFamily="18" charset="0"/>
              </a:rPr>
              <a:t> </a:t>
            </a:r>
            <a:endParaRPr lang="en-US" dirty="0" smtClean="0">
              <a:latin typeface="Baskerville Old Face" pitchFamily="18" charset="0"/>
            </a:endParaRPr>
          </a:p>
          <a:p>
            <a:pPr lvl="0"/>
            <a:r>
              <a:rPr lang="en-US" dirty="0" err="1">
                <a:latin typeface="Baskerville Old Face" pitchFamily="18" charset="0"/>
              </a:rPr>
              <a:t>Memperbaiki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keuntungan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dan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prestasi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perusahaan</a:t>
            </a:r>
            <a:endParaRPr lang="en-US" dirty="0">
              <a:latin typeface="Baskerville Old Face" pitchFamily="18" charset="0"/>
            </a:endParaRPr>
          </a:p>
          <a:p>
            <a:pPr lvl="0"/>
            <a:r>
              <a:rPr lang="en-US" dirty="0" err="1">
                <a:latin typeface="Baskerville Old Face" pitchFamily="18" charset="0"/>
              </a:rPr>
              <a:t>Menjadi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manajer</a:t>
            </a:r>
            <a:r>
              <a:rPr lang="en-US" dirty="0">
                <a:latin typeface="Baskerville Old Face" pitchFamily="18" charset="0"/>
              </a:rPr>
              <a:t> Human Resource</a:t>
            </a:r>
          </a:p>
          <a:p>
            <a:pPr lvl="0"/>
            <a:r>
              <a:rPr lang="en-US" dirty="0">
                <a:latin typeface="Baskerville Old Face" pitchFamily="18" charset="0"/>
              </a:rPr>
              <a:t>Human Resource </a:t>
            </a:r>
            <a:r>
              <a:rPr lang="en-US" dirty="0" err="1">
                <a:latin typeface="Baskerville Old Face" pitchFamily="18" charset="0"/>
              </a:rPr>
              <a:t>Untuk</a:t>
            </a:r>
            <a:r>
              <a:rPr lang="en-US" dirty="0">
                <a:latin typeface="Baskerville Old Face" pitchFamily="18" charset="0"/>
              </a:rPr>
              <a:t> Entrepreneurs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098" name="Picture 2" descr="C:\Users\USE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953000"/>
            <a:ext cx="401955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229663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b="1" i="1" dirty="0" smtClean="0"/>
              <a:t>Proses Human Resource </a:t>
            </a:r>
            <a:r>
              <a:rPr lang="en-US" sz="3600" b="1" i="1" dirty="0" err="1" smtClean="0"/>
              <a:t>dalam</a:t>
            </a:r>
            <a:r>
              <a:rPr lang="en-US" sz="3600" b="1" i="1" dirty="0" smtClean="0"/>
              <a:t> </a:t>
            </a:r>
            <a:r>
              <a:rPr lang="en-US" sz="3600" b="1" i="1" dirty="0" err="1" smtClean="0"/>
              <a:t>Manajemen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 err="1">
                <a:latin typeface="Baskerville Old Face" pitchFamily="18" charset="0"/>
              </a:rPr>
              <a:t>Melakukan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analisis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pekerjaan</a:t>
            </a:r>
            <a:endParaRPr lang="en-US" dirty="0">
              <a:latin typeface="Baskerville Old Face" pitchFamily="18" charset="0"/>
            </a:endParaRPr>
          </a:p>
          <a:p>
            <a:pPr lvl="0"/>
            <a:r>
              <a:rPr lang="en-US" dirty="0" err="1">
                <a:latin typeface="Baskerville Old Face" pitchFamily="18" charset="0"/>
              </a:rPr>
              <a:t>Perencanaan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kebutuhan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tenaga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kerja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dan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merekrut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calon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pekerja</a:t>
            </a:r>
            <a:endParaRPr lang="en-US" dirty="0">
              <a:latin typeface="Baskerville Old Face" pitchFamily="18" charset="0"/>
            </a:endParaRPr>
          </a:p>
          <a:p>
            <a:pPr lvl="0"/>
            <a:r>
              <a:rPr lang="en-US" dirty="0" err="1">
                <a:latin typeface="Baskerville Old Face" pitchFamily="18" charset="0"/>
              </a:rPr>
              <a:t>Menyeleksi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calon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pekerja</a:t>
            </a:r>
            <a:endParaRPr lang="en-US" dirty="0">
              <a:latin typeface="Baskerville Old Face" pitchFamily="18" charset="0"/>
            </a:endParaRPr>
          </a:p>
          <a:p>
            <a:pPr lvl="0"/>
            <a:r>
              <a:rPr lang="en-US" dirty="0" err="1">
                <a:latin typeface="Baskerville Old Face" pitchFamily="18" charset="0"/>
              </a:rPr>
              <a:t>Memberikan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orientasi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dan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pelatihan</a:t>
            </a:r>
            <a:r>
              <a:rPr lang="en-US" dirty="0">
                <a:latin typeface="Baskerville Old Face" pitchFamily="18" charset="0"/>
              </a:rPr>
              <a:t> </a:t>
            </a:r>
            <a:endParaRPr lang="en-US" dirty="0" smtClean="0">
              <a:latin typeface="Baskerville Old Face" pitchFamily="18" charset="0"/>
            </a:endParaRPr>
          </a:p>
          <a:p>
            <a:pPr lvl="0"/>
            <a:r>
              <a:rPr lang="en-US" dirty="0" err="1" smtClean="0">
                <a:latin typeface="Baskerville Old Face" pitchFamily="18" charset="0"/>
              </a:rPr>
              <a:t>Mengelola</a:t>
            </a:r>
            <a:r>
              <a:rPr lang="en-US" dirty="0" smtClean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upah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dan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gaji</a:t>
            </a:r>
            <a:endParaRPr lang="en-US" dirty="0">
              <a:latin typeface="Baskerville Old Face" pitchFamily="18" charset="0"/>
            </a:endParaRPr>
          </a:p>
          <a:p>
            <a:pPr lvl="0"/>
            <a:r>
              <a:rPr lang="en-US" dirty="0" err="1">
                <a:latin typeface="Baskerville Old Face" pitchFamily="18" charset="0"/>
              </a:rPr>
              <a:t>Menilai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performa</a:t>
            </a:r>
            <a:endParaRPr lang="en-US" dirty="0">
              <a:latin typeface="Baskerville Old Face" pitchFamily="18" charset="0"/>
            </a:endParaRPr>
          </a:p>
          <a:p>
            <a:pPr lvl="0"/>
            <a:r>
              <a:rPr lang="en-US" dirty="0" err="1">
                <a:latin typeface="Baskerville Old Face" pitchFamily="18" charset="0"/>
              </a:rPr>
              <a:t>Berkomunikasi</a:t>
            </a:r>
            <a:endParaRPr lang="en-US" dirty="0">
              <a:latin typeface="Baskerville Old Face" pitchFamily="18" charset="0"/>
            </a:endParaRPr>
          </a:p>
          <a:p>
            <a:pPr lvl="0"/>
            <a:r>
              <a:rPr lang="en-US" dirty="0" err="1">
                <a:latin typeface="Baskerville Old Face" pitchFamily="18" charset="0"/>
              </a:rPr>
              <a:t>Melatih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dan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mengembangkan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manajer</a:t>
            </a:r>
            <a:endParaRPr lang="en-US" dirty="0">
              <a:latin typeface="Baskerville Old Face" pitchFamily="18" charset="0"/>
            </a:endParaRPr>
          </a:p>
          <a:p>
            <a:pPr lvl="0"/>
            <a:r>
              <a:rPr lang="en-US" dirty="0" err="1">
                <a:latin typeface="Baskerville Old Face" pitchFamily="18" charset="0"/>
              </a:rPr>
              <a:t>Mengembangkan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komitmen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karyawan</a:t>
            </a:r>
            <a:endParaRPr lang="en-US" dirty="0">
              <a:latin typeface="Baskerville Old Face" pitchFamily="18" charset="0"/>
            </a:endParaRPr>
          </a:p>
          <a:p>
            <a:endParaRPr lang="en-US" dirty="0"/>
          </a:p>
        </p:txBody>
      </p:sp>
      <p:pic>
        <p:nvPicPr>
          <p:cNvPr id="3074" name="Picture 2" descr="C:\Users\USER\Desktop\Human-Resource-Servic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90939"/>
            <a:ext cx="2057400" cy="579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148247"/>
      </p:ext>
    </p:extLst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err="1" smtClean="0"/>
              <a:t>Tanggung</a:t>
            </a:r>
            <a:r>
              <a:rPr lang="en-US" b="1" i="1" dirty="0" smtClean="0"/>
              <a:t> </a:t>
            </a:r>
            <a:r>
              <a:rPr lang="en-US" b="1" i="1" dirty="0" err="1" smtClean="0"/>
              <a:t>jawab</a:t>
            </a:r>
            <a:r>
              <a:rPr lang="en-US" b="1" i="1" dirty="0" smtClean="0"/>
              <a:t> Human Resource Line </a:t>
            </a:r>
            <a:r>
              <a:rPr lang="en-US" b="1" i="1" dirty="0" err="1" smtClean="0"/>
              <a:t>dan</a:t>
            </a:r>
            <a:r>
              <a:rPr lang="en-US" b="1" i="1" dirty="0" smtClean="0"/>
              <a:t> Staff Manager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8800" y="1600200"/>
            <a:ext cx="30480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>
                <a:latin typeface="Baskerville Old Face" pitchFamily="18" charset="0"/>
              </a:rPr>
              <a:t>Manajer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lini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memiliki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tanggung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jawab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akhir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untuk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mencapai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tujuan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organisasi</a:t>
            </a:r>
            <a:r>
              <a:rPr lang="en-US" dirty="0">
                <a:latin typeface="Baskerville Old Face" pitchFamily="18" charset="0"/>
              </a:rPr>
              <a:t> </a:t>
            </a:r>
          </a:p>
          <a:p>
            <a:r>
              <a:rPr lang="en-US" dirty="0" err="1" smtClean="0">
                <a:latin typeface="Baskerville Old Face" pitchFamily="18" charset="0"/>
              </a:rPr>
              <a:t>managerstaff</a:t>
            </a:r>
            <a:r>
              <a:rPr lang="en-US" dirty="0" smtClean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membantu</a:t>
            </a:r>
            <a:r>
              <a:rPr lang="en-US" dirty="0">
                <a:latin typeface="Baskerville Old Face" pitchFamily="18" charset="0"/>
              </a:rPr>
              <a:t> manager </a:t>
            </a:r>
            <a:r>
              <a:rPr lang="en-US" dirty="0" err="1">
                <a:latin typeface="Baskerville Old Face" pitchFamily="18" charset="0"/>
              </a:rPr>
              <a:t>lini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 smtClean="0">
                <a:latin typeface="Baskerville Old Face" pitchFamily="18" charset="0"/>
              </a:rPr>
              <a:t>seperti</a:t>
            </a:r>
            <a:r>
              <a:rPr lang="en-US" dirty="0" smtClean="0">
                <a:latin typeface="Baskerville Old Face" pitchFamily="18" charset="0"/>
              </a:rPr>
              <a:t> </a:t>
            </a:r>
            <a:r>
              <a:rPr lang="en-US" dirty="0" err="1" smtClean="0">
                <a:latin typeface="Baskerville Old Face" pitchFamily="18" charset="0"/>
              </a:rPr>
              <a:t>merekrut,memilih,pelatihan</a:t>
            </a:r>
            <a:r>
              <a:rPr lang="en-US" dirty="0" smtClean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dan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kompensasi</a:t>
            </a:r>
            <a:r>
              <a:rPr lang="en-US" dirty="0">
                <a:latin typeface="Baskerville Old Face" pitchFamily="18" charset="0"/>
              </a:rPr>
              <a:t>.</a:t>
            </a:r>
          </a:p>
          <a:p>
            <a:endParaRPr lang="en-US" dirty="0"/>
          </a:p>
        </p:txBody>
      </p:sp>
      <p:pic>
        <p:nvPicPr>
          <p:cNvPr id="5122" name="Picture 2" descr="C:\Users\USER\Desktop\responsibilit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52600"/>
            <a:ext cx="54102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8775724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600" b="1" i="1" dirty="0" smtClean="0"/>
              <a:t>Hal yang </a:t>
            </a:r>
            <a:r>
              <a:rPr lang="en-US" sz="3600" b="1" i="1" dirty="0" err="1" smtClean="0"/>
              <a:t>mempengaruhi</a:t>
            </a:r>
            <a:r>
              <a:rPr lang="en-US" sz="3600" b="1" i="1" dirty="0" smtClean="0"/>
              <a:t> Human Resource Management</a:t>
            </a:r>
            <a:endParaRPr lang="en-US" sz="3600" b="1" i="1" dirty="0"/>
          </a:p>
        </p:txBody>
      </p:sp>
      <p:sp>
        <p:nvSpPr>
          <p:cNvPr id="4" name="Oval 3"/>
          <p:cNvSpPr/>
          <p:nvPr/>
        </p:nvSpPr>
        <p:spPr>
          <a:xfrm>
            <a:off x="3134409" y="3126161"/>
            <a:ext cx="2592288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Human Resource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554509" y="1346278"/>
            <a:ext cx="2088232" cy="136815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Globalisasi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Kompetisi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272410" y="5198863"/>
            <a:ext cx="1968353" cy="129614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Teknologi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5731431" y="5198863"/>
            <a:ext cx="1728192" cy="129614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6595527" y="3390359"/>
            <a:ext cx="2376264" cy="136815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Demografi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280322" y="3275974"/>
            <a:ext cx="1764196" cy="131416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Tantangan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256587" y="3933056"/>
            <a:ext cx="68407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3134409" y="2821563"/>
            <a:ext cx="401978" cy="3452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868144" y="4062265"/>
            <a:ext cx="50148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3064330" y="4845069"/>
            <a:ext cx="310193" cy="3362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5488512" y="4862649"/>
            <a:ext cx="379632" cy="3362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5450466" y="2821563"/>
            <a:ext cx="417678" cy="4544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5289510" y="1505101"/>
            <a:ext cx="2160241" cy="1209329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Indebtedness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445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0"/>
            <a:ext cx="7272808" cy="1143000"/>
          </a:xfrm>
        </p:spPr>
        <p:txBody>
          <a:bodyPr>
            <a:normAutofit fontScale="90000"/>
          </a:bodyPr>
          <a:lstStyle/>
          <a:p>
            <a:r>
              <a:rPr lang="en-US" b="1" i="1" dirty="0" err="1" smtClean="0"/>
              <a:t>Ciri</a:t>
            </a:r>
            <a:r>
              <a:rPr lang="en-US" b="1" i="1" dirty="0" smtClean="0"/>
              <a:t> – </a:t>
            </a:r>
            <a:r>
              <a:rPr lang="en-US" b="1" i="1" dirty="0" err="1"/>
              <a:t>c</a:t>
            </a:r>
            <a:r>
              <a:rPr lang="en-US" b="1" i="1" dirty="0" err="1" smtClean="0"/>
              <a:t>iri</a:t>
            </a:r>
            <a:r>
              <a:rPr lang="en-US" b="1" i="1" dirty="0" smtClean="0"/>
              <a:t> Human Resource </a:t>
            </a:r>
            <a:r>
              <a:rPr lang="en-US" b="1" i="1" dirty="0" err="1" smtClean="0"/>
              <a:t>zaman</a:t>
            </a:r>
            <a:r>
              <a:rPr lang="en-US" b="1" i="1" dirty="0" smtClean="0"/>
              <a:t> </a:t>
            </a:r>
            <a:r>
              <a:rPr lang="en-US" b="1" i="1" dirty="0" err="1" smtClean="0"/>
              <a:t>sekarang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Baskerville Old Face" pitchFamily="18" charset="0"/>
              </a:rPr>
              <a:t>Fokus</a:t>
            </a:r>
            <a:r>
              <a:rPr lang="en-US" sz="2800" dirty="0" smtClean="0">
                <a:latin typeface="Baskerville Old Face" pitchFamily="18" charset="0"/>
              </a:rPr>
              <a:t> </a:t>
            </a:r>
            <a:r>
              <a:rPr lang="en-US" sz="2800" dirty="0" err="1" smtClean="0">
                <a:latin typeface="Baskerville Old Face" pitchFamily="18" charset="0"/>
              </a:rPr>
              <a:t>pada</a:t>
            </a:r>
            <a:r>
              <a:rPr lang="en-US" sz="2800" dirty="0" smtClean="0">
                <a:latin typeface="Baskerville Old Face" pitchFamily="18" charset="0"/>
              </a:rPr>
              <a:t> </a:t>
            </a:r>
            <a:r>
              <a:rPr lang="en-US" sz="2800" dirty="0" err="1" smtClean="0">
                <a:latin typeface="Baskerville Old Face" pitchFamily="18" charset="0"/>
              </a:rPr>
              <a:t>strategi</a:t>
            </a:r>
            <a:r>
              <a:rPr lang="en-US" sz="2800" dirty="0" smtClean="0">
                <a:latin typeface="Baskerville Old Face" pitchFamily="18" charset="0"/>
              </a:rPr>
              <a:t> </a:t>
            </a:r>
            <a:r>
              <a:rPr lang="en-US" sz="2800" dirty="0" err="1" smtClean="0">
                <a:latin typeface="Baskerville Old Face" pitchFamily="18" charset="0"/>
              </a:rPr>
              <a:t>dan</a:t>
            </a:r>
            <a:r>
              <a:rPr lang="en-US" sz="2800" dirty="0" smtClean="0">
                <a:latin typeface="Baskerville Old Face" pitchFamily="18" charset="0"/>
              </a:rPr>
              <a:t> </a:t>
            </a:r>
            <a:r>
              <a:rPr lang="en-US" sz="2800" dirty="0" err="1" smtClean="0">
                <a:latin typeface="Baskerville Old Face" pitchFamily="18" charset="0"/>
              </a:rPr>
              <a:t>masalah</a:t>
            </a:r>
            <a:endParaRPr lang="en-US" sz="2800" dirty="0" smtClean="0">
              <a:latin typeface="Baskerville Old Face" pitchFamily="18" charset="0"/>
            </a:endParaRPr>
          </a:p>
          <a:p>
            <a:r>
              <a:rPr lang="en-US" sz="2800" dirty="0" err="1" smtClean="0">
                <a:latin typeface="Baskerville Old Face" pitchFamily="18" charset="0"/>
              </a:rPr>
              <a:t>Menggunakan</a:t>
            </a:r>
            <a:r>
              <a:rPr lang="en-US" sz="2800" dirty="0" smtClean="0">
                <a:latin typeface="Baskerville Old Face" pitchFamily="18" charset="0"/>
              </a:rPr>
              <a:t> </a:t>
            </a:r>
            <a:r>
              <a:rPr lang="en-US" sz="2800" dirty="0" err="1" smtClean="0">
                <a:latin typeface="Baskerville Old Face" pitchFamily="18" charset="0"/>
              </a:rPr>
              <a:t>pelayanan</a:t>
            </a:r>
            <a:r>
              <a:rPr lang="en-US" sz="2800" dirty="0" smtClean="0">
                <a:latin typeface="Baskerville Old Face" pitchFamily="18" charset="0"/>
              </a:rPr>
              <a:t> </a:t>
            </a:r>
            <a:r>
              <a:rPr lang="en-US" sz="2800" dirty="0" err="1" smtClean="0">
                <a:latin typeface="Baskerville Old Face" pitchFamily="18" charset="0"/>
              </a:rPr>
              <a:t>baru</a:t>
            </a:r>
            <a:r>
              <a:rPr lang="en-US" sz="2800" dirty="0" smtClean="0">
                <a:latin typeface="Baskerville Old Face" pitchFamily="18" charset="0"/>
              </a:rPr>
              <a:t> </a:t>
            </a:r>
            <a:r>
              <a:rPr lang="en-US" sz="2800" dirty="0" err="1" smtClean="0">
                <a:latin typeface="Baskerville Old Face" pitchFamily="18" charset="0"/>
              </a:rPr>
              <a:t>untuk</a:t>
            </a:r>
            <a:r>
              <a:rPr lang="en-US" sz="2800" dirty="0">
                <a:latin typeface="Baskerville Old Face" pitchFamily="18" charset="0"/>
              </a:rPr>
              <a:t> </a:t>
            </a:r>
            <a:r>
              <a:rPr lang="en-US" sz="2800" dirty="0" err="1" smtClean="0">
                <a:latin typeface="Baskerville Old Face" pitchFamily="18" charset="0"/>
              </a:rPr>
              <a:t>bertransaksi</a:t>
            </a:r>
            <a:endParaRPr lang="en-US" sz="2800" dirty="0" smtClean="0">
              <a:latin typeface="Baskerville Old Face" pitchFamily="18" charset="0"/>
            </a:endParaRPr>
          </a:p>
          <a:p>
            <a:r>
              <a:rPr lang="en-US" sz="2800" dirty="0" err="1" smtClean="0">
                <a:latin typeface="Baskerville Old Face" pitchFamily="18" charset="0"/>
              </a:rPr>
              <a:t>Menggunakan</a:t>
            </a:r>
            <a:r>
              <a:rPr lang="en-US" sz="2800" dirty="0" smtClean="0">
                <a:latin typeface="Baskerville Old Face" pitchFamily="18" charset="0"/>
              </a:rPr>
              <a:t> </a:t>
            </a:r>
            <a:r>
              <a:rPr lang="en-US" sz="2800" dirty="0" err="1" smtClean="0">
                <a:latin typeface="Baskerville Old Face" pitchFamily="18" charset="0"/>
              </a:rPr>
              <a:t>pendekatan</a:t>
            </a:r>
            <a:r>
              <a:rPr lang="en-US" sz="2800" dirty="0" smtClean="0">
                <a:latin typeface="Baskerville Old Face" pitchFamily="18" charset="0"/>
              </a:rPr>
              <a:t> ‘Talent Management’ </a:t>
            </a:r>
            <a:r>
              <a:rPr lang="en-US" sz="2800" dirty="0" err="1" smtClean="0">
                <a:latin typeface="Baskerville Old Face" pitchFamily="18" charset="0"/>
              </a:rPr>
              <a:t>untuk</a:t>
            </a:r>
            <a:r>
              <a:rPr lang="en-US" sz="2800" dirty="0" smtClean="0">
                <a:latin typeface="Baskerville Old Face" pitchFamily="18" charset="0"/>
              </a:rPr>
              <a:t> </a:t>
            </a:r>
            <a:r>
              <a:rPr lang="en-US" sz="2800" dirty="0" err="1" smtClean="0">
                <a:latin typeface="Baskerville Old Face" pitchFamily="18" charset="0"/>
              </a:rPr>
              <a:t>mengatur</a:t>
            </a:r>
            <a:r>
              <a:rPr lang="en-US" sz="2800" dirty="0" smtClean="0">
                <a:latin typeface="Baskerville Old Face" pitchFamily="18" charset="0"/>
              </a:rPr>
              <a:t> Human Resource</a:t>
            </a:r>
          </a:p>
          <a:p>
            <a:r>
              <a:rPr lang="en-US" sz="2800" dirty="0" err="1" smtClean="0">
                <a:latin typeface="Baskerville Old Face" pitchFamily="18" charset="0"/>
              </a:rPr>
              <a:t>Mengatur</a:t>
            </a:r>
            <a:r>
              <a:rPr lang="en-US" sz="2800" dirty="0" smtClean="0">
                <a:latin typeface="Baskerville Old Face" pitchFamily="18" charset="0"/>
              </a:rPr>
              <a:t> </a:t>
            </a:r>
            <a:r>
              <a:rPr lang="en-US" sz="2800" dirty="0" err="1" smtClean="0">
                <a:latin typeface="Baskerville Old Face" pitchFamily="18" charset="0"/>
              </a:rPr>
              <a:t>Etika</a:t>
            </a:r>
            <a:endParaRPr lang="en-US" sz="2800" dirty="0" smtClean="0">
              <a:latin typeface="Baskerville Old Face" pitchFamily="18" charset="0"/>
            </a:endParaRPr>
          </a:p>
          <a:p>
            <a:r>
              <a:rPr lang="en-US" sz="2800" dirty="0" err="1" smtClean="0">
                <a:latin typeface="Baskerville Old Face" pitchFamily="18" charset="0"/>
              </a:rPr>
              <a:t>Mengatur</a:t>
            </a:r>
            <a:r>
              <a:rPr lang="en-US" sz="2800" dirty="0" smtClean="0">
                <a:latin typeface="Baskerville Old Face" pitchFamily="18" charset="0"/>
              </a:rPr>
              <a:t> </a:t>
            </a:r>
            <a:r>
              <a:rPr lang="en-US" sz="2800" dirty="0" err="1" smtClean="0">
                <a:latin typeface="Baskerville Old Face" pitchFamily="18" charset="0"/>
              </a:rPr>
              <a:t>Hubungan</a:t>
            </a:r>
            <a:r>
              <a:rPr lang="en-US" sz="2800" dirty="0" smtClean="0">
                <a:latin typeface="Baskerville Old Face" pitchFamily="18" charset="0"/>
              </a:rPr>
              <a:t> </a:t>
            </a:r>
            <a:r>
              <a:rPr lang="en-US" sz="2800" dirty="0" err="1" smtClean="0">
                <a:latin typeface="Baskerville Old Face" pitchFamily="18" charset="0"/>
              </a:rPr>
              <a:t>dengan</a:t>
            </a:r>
            <a:r>
              <a:rPr lang="en-US" sz="2800" dirty="0" smtClean="0">
                <a:latin typeface="Baskerville Old Face" pitchFamily="18" charset="0"/>
              </a:rPr>
              <a:t> </a:t>
            </a:r>
            <a:r>
              <a:rPr lang="en-US" sz="2800" dirty="0" err="1" smtClean="0">
                <a:latin typeface="Baskerville Old Face" pitchFamily="18" charset="0"/>
              </a:rPr>
              <a:t>Pekerja</a:t>
            </a:r>
            <a:endParaRPr lang="en-US" sz="2800" dirty="0" smtClean="0">
              <a:latin typeface="Baskerville Old Face" pitchFamily="18" charset="0"/>
            </a:endParaRPr>
          </a:p>
          <a:p>
            <a:r>
              <a:rPr lang="en-US" sz="2800" dirty="0" err="1" smtClean="0">
                <a:latin typeface="Baskerville Old Face" pitchFamily="18" charset="0"/>
              </a:rPr>
              <a:t>Mengukur</a:t>
            </a:r>
            <a:r>
              <a:rPr lang="en-US" sz="2800" dirty="0" smtClean="0">
                <a:latin typeface="Baskerville Old Face" pitchFamily="18" charset="0"/>
              </a:rPr>
              <a:t> </a:t>
            </a:r>
            <a:r>
              <a:rPr lang="en-US" sz="2800" dirty="0" err="1" smtClean="0">
                <a:latin typeface="Baskerville Old Face" pitchFamily="18" charset="0"/>
              </a:rPr>
              <a:t>Hasil</a:t>
            </a:r>
            <a:r>
              <a:rPr lang="en-US" sz="2800" dirty="0" smtClean="0">
                <a:latin typeface="Baskerville Old Face" pitchFamily="18" charset="0"/>
              </a:rPr>
              <a:t> </a:t>
            </a:r>
            <a:r>
              <a:rPr lang="en-US" sz="2800" dirty="0" err="1" smtClean="0">
                <a:latin typeface="Baskerville Old Face" pitchFamily="18" charset="0"/>
              </a:rPr>
              <a:t>dan</a:t>
            </a:r>
            <a:r>
              <a:rPr lang="en-US" sz="2800" dirty="0" smtClean="0">
                <a:latin typeface="Baskerville Old Face" pitchFamily="18" charset="0"/>
              </a:rPr>
              <a:t> </a:t>
            </a:r>
            <a:r>
              <a:rPr lang="en-US" sz="2800" dirty="0" err="1" smtClean="0">
                <a:latin typeface="Baskerville Old Face" pitchFamily="18" charset="0"/>
              </a:rPr>
              <a:t>Prestasi</a:t>
            </a:r>
            <a:r>
              <a:rPr lang="en-US" sz="2800" dirty="0" smtClean="0">
                <a:latin typeface="Baskerville Old Face" pitchFamily="18" charset="0"/>
              </a:rPr>
              <a:t> Human Resource</a:t>
            </a:r>
            <a:endParaRPr lang="en-US" sz="2800" dirty="0">
              <a:latin typeface="Baskerville Old Face" pitchFamily="18" charset="0"/>
            </a:endParaRPr>
          </a:p>
        </p:txBody>
      </p:sp>
      <p:pic>
        <p:nvPicPr>
          <p:cNvPr id="1026" name="Picture 2" descr="C:\Users\USER\Desktop\humanresources-1200xx3867-2175-0-2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653136"/>
            <a:ext cx="6696744" cy="205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5519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08520" y="14604"/>
            <a:ext cx="8229600" cy="1143000"/>
          </a:xfrm>
        </p:spPr>
        <p:txBody>
          <a:bodyPr/>
          <a:lstStyle/>
          <a:p>
            <a:r>
              <a:rPr lang="en-US" b="1" i="1" dirty="0" err="1" smtClean="0"/>
              <a:t>Contoh</a:t>
            </a:r>
            <a:r>
              <a:rPr lang="en-US" b="1" i="1" dirty="0" smtClean="0"/>
              <a:t> </a:t>
            </a:r>
            <a:r>
              <a:rPr lang="en-US" b="1" i="1" dirty="0" err="1" smtClean="0"/>
              <a:t>Kegiatan</a:t>
            </a:r>
            <a:r>
              <a:rPr lang="en-US" b="1" i="1" dirty="0" smtClean="0"/>
              <a:t> Human Resource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268760"/>
            <a:ext cx="8229600" cy="4525963"/>
          </a:xfrm>
        </p:spPr>
        <p:txBody>
          <a:bodyPr/>
          <a:lstStyle/>
          <a:p>
            <a:r>
              <a:rPr lang="en-US" dirty="0" err="1" smtClean="0">
                <a:latin typeface="Baskerville Old Face" pitchFamily="18" charset="0"/>
              </a:rPr>
              <a:t>Menambah</a:t>
            </a:r>
            <a:r>
              <a:rPr lang="en-US" dirty="0" smtClean="0">
                <a:latin typeface="Baskerville Old Face" pitchFamily="18" charset="0"/>
              </a:rPr>
              <a:t> </a:t>
            </a:r>
            <a:r>
              <a:rPr lang="en-US" dirty="0" err="1" smtClean="0">
                <a:latin typeface="Baskerville Old Face" pitchFamily="18" charset="0"/>
              </a:rPr>
              <a:t>Nilai</a:t>
            </a:r>
            <a:endParaRPr lang="en-US" dirty="0" smtClean="0">
              <a:latin typeface="Baskerville Old Face" pitchFamily="18" charset="0"/>
            </a:endParaRPr>
          </a:p>
          <a:p>
            <a:r>
              <a:rPr lang="en-US" dirty="0" err="1" smtClean="0">
                <a:latin typeface="Baskerville Old Face" pitchFamily="18" charset="0"/>
              </a:rPr>
              <a:t>Mempunyai</a:t>
            </a:r>
            <a:r>
              <a:rPr lang="en-US" dirty="0" smtClean="0">
                <a:latin typeface="Baskerville Old Face" pitchFamily="18" charset="0"/>
              </a:rPr>
              <a:t> </a:t>
            </a:r>
            <a:r>
              <a:rPr lang="en-US" dirty="0" err="1" smtClean="0">
                <a:latin typeface="Baskerville Old Face" pitchFamily="18" charset="0"/>
              </a:rPr>
              <a:t>Kompetensi</a:t>
            </a:r>
            <a:r>
              <a:rPr lang="en-US" dirty="0" smtClean="0">
                <a:latin typeface="Baskerville Old Face" pitchFamily="18" charset="0"/>
              </a:rPr>
              <a:t> </a:t>
            </a:r>
            <a:r>
              <a:rPr lang="en-US" dirty="0" err="1" smtClean="0">
                <a:latin typeface="Baskerville Old Face" pitchFamily="18" charset="0"/>
              </a:rPr>
              <a:t>Baru</a:t>
            </a:r>
            <a:endParaRPr lang="en-US" dirty="0" smtClean="0">
              <a:latin typeface="Baskerville Old Face" pitchFamily="18" charset="0"/>
            </a:endParaRPr>
          </a:p>
          <a:p>
            <a:r>
              <a:rPr lang="en-US" dirty="0" smtClean="0">
                <a:latin typeface="Baskerville Old Face" pitchFamily="18" charset="0"/>
              </a:rPr>
              <a:t>Human Resource Certification</a:t>
            </a:r>
          </a:p>
          <a:p>
            <a:r>
              <a:rPr lang="en-US" dirty="0" err="1" smtClean="0">
                <a:latin typeface="Baskerville Old Face" pitchFamily="18" charset="0"/>
              </a:rPr>
              <a:t>Mengumpulkan</a:t>
            </a:r>
            <a:r>
              <a:rPr lang="en-US" dirty="0" smtClean="0">
                <a:latin typeface="Baskerville Old Face" pitchFamily="18" charset="0"/>
              </a:rPr>
              <a:t> Data</a:t>
            </a:r>
            <a:endParaRPr lang="en-US" dirty="0">
              <a:latin typeface="Baskerville Old Face" pitchFamily="18" charset="0"/>
            </a:endParaRPr>
          </a:p>
        </p:txBody>
      </p:sp>
      <p:pic>
        <p:nvPicPr>
          <p:cNvPr id="2050" name="Picture 2" descr="C:\Users\USER\Desktop\bigstock-Human-Resources-Employment-Job2600-740x4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3" y="3501008"/>
            <a:ext cx="4941641" cy="3094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6890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552" y="116632"/>
            <a:ext cx="816712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400" dirty="0">
                <a:latin typeface="Baskerville Old Face" pitchFamily="18" charset="0"/>
              </a:rPr>
              <a:t>Kenapa penting bagi sebuah perusahaan sekarang untuk membuat SDM mereka unggul berkompetitif? Jelaskan bagaimana SDM berkontribusi dalam hal ini? Siapa pengusaha yang melakukan hal tersebut.</a:t>
            </a:r>
            <a:endParaRPr lang="en-US" sz="2400" dirty="0">
              <a:latin typeface="Baskerville Old Face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1866887"/>
            <a:ext cx="3809938" cy="388791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331640" y="594928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lvl="7" algn="ctr"/>
            <a:r>
              <a:rPr lang="id-ID" sz="2000" b="1" dirty="0">
                <a:latin typeface="Baskerville Old Face" pitchFamily="18" charset="0"/>
              </a:rPr>
              <a:t>Randall Macdonald</a:t>
            </a:r>
          </a:p>
        </p:txBody>
      </p:sp>
    </p:spTree>
    <p:extLst>
      <p:ext uri="{BB962C8B-B14F-4D97-AF65-F5344CB8AC3E}">
        <p14:creationId xmlns:p14="http://schemas.microsoft.com/office/powerpoint/2010/main" val="36266871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</TotalTime>
  <Words>274</Words>
  <Application>Microsoft Office PowerPoint</Application>
  <PresentationFormat>On-screen Show (4:3)</PresentationFormat>
  <Paragraphs>59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Aharoni</vt:lpstr>
      <vt:lpstr>Arial</vt:lpstr>
      <vt:lpstr>Baskerville Old Face</vt:lpstr>
      <vt:lpstr>Calibri</vt:lpstr>
      <vt:lpstr>Office Theme</vt:lpstr>
      <vt:lpstr>Human Resources Management BAB 1</vt:lpstr>
      <vt:lpstr>Pengertian Human Resource Management </vt:lpstr>
      <vt:lpstr>Human Resource Management penting untuk semua manager</vt:lpstr>
      <vt:lpstr>Proses Human Resource dalam Manajemen</vt:lpstr>
      <vt:lpstr>Tanggung jawab Human Resource Line dan Staff Manager</vt:lpstr>
      <vt:lpstr>Hal yang mempengaruhi Human Resource Management</vt:lpstr>
      <vt:lpstr>Ciri – ciri Human Resource zaman sekarang</vt:lpstr>
      <vt:lpstr>Contoh Kegiatan Human Resource</vt:lpstr>
      <vt:lpstr>PowerPoint Presentation</vt:lpstr>
      <vt:lpstr>Perusahaan yang sukses dalam “adding value</vt:lpstr>
      <vt:lpstr>Garis besar</vt:lpstr>
      <vt:lpstr>TERIMA KASIH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admin</cp:lastModifiedBy>
  <cp:revision>42</cp:revision>
  <dcterms:created xsi:type="dcterms:W3CDTF">2016-02-03T02:58:02Z</dcterms:created>
  <dcterms:modified xsi:type="dcterms:W3CDTF">2016-02-05T03:20:49Z</dcterms:modified>
</cp:coreProperties>
</file>