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995" autoAdjust="0"/>
  </p:normalViewPr>
  <p:slideViewPr>
    <p:cSldViewPr>
      <p:cViewPr varScale="1">
        <p:scale>
          <a:sx n="59" d="100"/>
          <a:sy n="59" d="100"/>
        </p:scale>
        <p:origin x="-167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5A5A9E-CBD1-49C8-877F-328814B5C30D}" type="datetimeFigureOut">
              <a:rPr lang="id-ID" smtClean="0"/>
              <a:t>17/09/2018</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74D448-7497-4E77-811C-56EE6FC485E7}" type="slidenum">
              <a:rPr lang="id-ID" smtClean="0"/>
              <a:t>‹#›</a:t>
            </a:fld>
            <a:endParaRPr lang="id-ID"/>
          </a:p>
        </p:txBody>
      </p:sp>
    </p:spTree>
    <p:extLst>
      <p:ext uri="{BB962C8B-B14F-4D97-AF65-F5344CB8AC3E}">
        <p14:creationId xmlns:p14="http://schemas.microsoft.com/office/powerpoint/2010/main" val="30375713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200" b="1" u="sng" dirty="0" smtClean="0"/>
              <a:t>The Orientation Process</a:t>
            </a:r>
          </a:p>
          <a:p>
            <a:r>
              <a:rPr lang="id-ID" dirty="0" smtClean="0"/>
              <a:t>Lama dari proses</a:t>
            </a:r>
            <a:r>
              <a:rPr lang="id-ID" baseline="0" dirty="0" smtClean="0"/>
              <a:t> perkenalan karyawan baru tergantung perusahaannya berapa lamanya (biasnaya hanya beberapa jam). Biasanya HR pertama-tama menjelaskan tentang working hours, keuntungan yang didapat dan masalah libur. setelah itu berkenalan dengan supervisornya, kemudian supervisornya menjelaskan mengenai organisasi di departemen tersebut, memperkenalkan karyawan pada tempat kerjanya dan sekaligus mengenalkannya kepada karyawan lain. </a:t>
            </a:r>
          </a:p>
          <a:p>
            <a:r>
              <a:rPr lang="id-ID" baseline="0" dirty="0" smtClean="0"/>
              <a:t>	- handbook: jangan masukkin syarat dan ketentuan kontrak kerja baik tersurat maupun tesirat.</a:t>
            </a:r>
          </a:p>
          <a:p>
            <a:pPr marL="0" marR="0" indent="0" algn="l" defTabSz="914400" rtl="0" eaLnBrk="1" fontAlgn="auto" latinLnBrk="0" hangingPunct="1">
              <a:lnSpc>
                <a:spcPct val="100000"/>
              </a:lnSpc>
              <a:spcBef>
                <a:spcPts val="0"/>
              </a:spcBef>
              <a:spcAft>
                <a:spcPts val="0"/>
              </a:spcAft>
              <a:buClrTx/>
              <a:buSzTx/>
              <a:buFontTx/>
              <a:buNone/>
              <a:tabLst/>
              <a:defRPr/>
            </a:pPr>
            <a:r>
              <a:rPr lang="id-ID" baseline="0" dirty="0" smtClean="0"/>
              <a:t>	- technology: jadi selain pake handbook, perusahaan bisa juga pake aplikasi di hape atau website agar si karyawan baru bisa mempelajari </a:t>
            </a:r>
            <a:r>
              <a:rPr lang="id-ID" sz="1200" dirty="0" smtClean="0">
                <a:solidFill>
                  <a:schemeClr val="accent2"/>
                </a:solidFill>
              </a:rPr>
              <a:t>peraturan perusahaan</a:t>
            </a:r>
            <a:r>
              <a:rPr lang="id-ID" sz="1200" dirty="0" smtClean="0"/>
              <a:t>, keuntungan yang didapatkan, job desk, organisasi perusahaan, peraturan keamanan dan keliling fasilitas kantor.</a:t>
            </a:r>
          </a:p>
          <a:p>
            <a:endParaRPr lang="id-ID" dirty="0"/>
          </a:p>
        </p:txBody>
      </p:sp>
      <p:sp>
        <p:nvSpPr>
          <p:cNvPr id="4" name="Slide Number Placeholder 3"/>
          <p:cNvSpPr>
            <a:spLocks noGrp="1"/>
          </p:cNvSpPr>
          <p:nvPr>
            <p:ph type="sldNum" sz="quarter" idx="10"/>
          </p:nvPr>
        </p:nvSpPr>
        <p:spPr/>
        <p:txBody>
          <a:bodyPr/>
          <a:lstStyle/>
          <a:p>
            <a:fld id="{5C74D448-7497-4E77-811C-56EE6FC485E7}" type="slidenum">
              <a:rPr lang="id-ID" smtClean="0"/>
              <a:t>2</a:t>
            </a:fld>
            <a:endParaRPr lang="id-ID"/>
          </a:p>
        </p:txBody>
      </p:sp>
    </p:spTree>
    <p:extLst>
      <p:ext uri="{BB962C8B-B14F-4D97-AF65-F5344CB8AC3E}">
        <p14:creationId xmlns:p14="http://schemas.microsoft.com/office/powerpoint/2010/main" val="3835820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d-ID" u="sng" dirty="0" smtClean="0"/>
              <a:t>Overview of the training process</a:t>
            </a:r>
          </a:p>
          <a:p>
            <a:pPr marL="171450" indent="-171450">
              <a:buFontTx/>
              <a:buChar char="-"/>
            </a:pPr>
            <a:r>
              <a:rPr lang="id-ID" u="none" dirty="0" smtClean="0"/>
              <a:t>training</a:t>
            </a:r>
            <a:r>
              <a:rPr lang="id-ID" u="none" baseline="0" dirty="0" smtClean="0"/>
              <a:t> bertujuan agar karyawan baru maupun lama menambah keterampilan mereka dalam bekerja.</a:t>
            </a:r>
          </a:p>
          <a:p>
            <a:pPr marL="0" marR="0" indent="0" algn="l" defTabSz="914400" rtl="0" eaLnBrk="1" fontAlgn="auto" latinLnBrk="0" hangingPunct="1">
              <a:lnSpc>
                <a:spcPct val="100000"/>
              </a:lnSpc>
              <a:spcBef>
                <a:spcPts val="0"/>
              </a:spcBef>
              <a:spcAft>
                <a:spcPts val="0"/>
              </a:spcAft>
              <a:buClrTx/>
              <a:buSzTx/>
              <a:buFontTx/>
              <a:buNone/>
              <a:tabLst/>
              <a:defRPr/>
            </a:pPr>
            <a:r>
              <a:rPr lang="id-ID" u="sng" dirty="0" smtClean="0"/>
              <a:t>Aligning Strategy and Training</a:t>
            </a:r>
          </a:p>
          <a:p>
            <a:pPr marL="0" indent="0">
              <a:buFontTx/>
              <a:buNone/>
            </a:pPr>
            <a:r>
              <a:rPr lang="id-ID" u="none" dirty="0" smtClean="0"/>
              <a:t>1. Jadi perusahaan sebelom ngalakuin</a:t>
            </a:r>
            <a:r>
              <a:rPr lang="id-ID" u="none" baseline="0" dirty="0" smtClean="0"/>
              <a:t> training </a:t>
            </a:r>
            <a:r>
              <a:rPr lang="id-ID" u="none" dirty="0" smtClean="0"/>
              <a:t>identifikasi</a:t>
            </a:r>
            <a:r>
              <a:rPr lang="id-ID" u="none" baseline="0" dirty="0" smtClean="0"/>
              <a:t> dulu di perusahan ini karyawannya harus bagaimana agar strategi atau tujuan perusahannya tercapai, kalo udah baru bisa nyiapin training yang sesuai kebutuhan perusahaan tersebut.</a:t>
            </a:r>
          </a:p>
          <a:p>
            <a:pPr marL="0" indent="0">
              <a:buFontTx/>
              <a:buNone/>
            </a:pPr>
            <a:endParaRPr lang="id-ID" u="none"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id-ID" u="sng" dirty="0" smtClean="0"/>
              <a:t>Training and Performance</a:t>
            </a:r>
          </a:p>
          <a:p>
            <a:pPr marL="0" marR="0" indent="0" algn="l" defTabSz="914400" rtl="0" eaLnBrk="1" fontAlgn="auto" latinLnBrk="0" hangingPunct="1">
              <a:lnSpc>
                <a:spcPct val="100000"/>
              </a:lnSpc>
              <a:spcBef>
                <a:spcPts val="0"/>
              </a:spcBef>
              <a:spcAft>
                <a:spcPts val="0"/>
              </a:spcAft>
              <a:buClrTx/>
              <a:buSzTx/>
              <a:buFontTx/>
              <a:buNone/>
              <a:tabLst/>
              <a:defRPr/>
            </a:pPr>
            <a:r>
              <a:rPr lang="id-ID" u="none" dirty="0" smtClean="0"/>
              <a:t>1. Membangun</a:t>
            </a:r>
            <a:r>
              <a:rPr lang="id-ID" u="none" baseline="0" dirty="0" smtClean="0"/>
              <a:t> keterkaitan antara pembelajaran dan kinerja organisasi adalah isu paling penting dalam membuat training yang professional.</a:t>
            </a:r>
            <a:endParaRPr lang="id-ID" u="none" dirty="0" smtClean="0"/>
          </a:p>
          <a:p>
            <a:pPr marL="0" indent="0">
              <a:buFontTx/>
              <a:buNone/>
            </a:pPr>
            <a:r>
              <a:rPr lang="id-ID" u="none" dirty="0" smtClean="0"/>
              <a:t>2. Mengadakan</a:t>
            </a:r>
            <a:r>
              <a:rPr lang="id-ID" u="none" baseline="0" dirty="0" smtClean="0"/>
              <a:t> training atau pelatihan lebih efektif daripada hanya memberikan penilaian atau feedback dalam mempengaruhi kinerja karyawan.</a:t>
            </a:r>
          </a:p>
          <a:p>
            <a:pPr marL="0" indent="0">
              <a:buFontTx/>
              <a:buNone/>
            </a:pPr>
            <a:endParaRPr lang="id-ID" u="none" baseline="0" dirty="0" smtClean="0"/>
          </a:p>
          <a:p>
            <a:endParaRPr lang="id-ID" u="none" dirty="0" smtClean="0"/>
          </a:p>
        </p:txBody>
      </p:sp>
      <p:sp>
        <p:nvSpPr>
          <p:cNvPr id="4" name="Slide Number Placeholder 3"/>
          <p:cNvSpPr>
            <a:spLocks noGrp="1"/>
          </p:cNvSpPr>
          <p:nvPr>
            <p:ph type="sldNum" sz="quarter" idx="10"/>
          </p:nvPr>
        </p:nvSpPr>
        <p:spPr/>
        <p:txBody>
          <a:bodyPr/>
          <a:lstStyle/>
          <a:p>
            <a:fld id="{5C74D448-7497-4E77-811C-56EE6FC485E7}" type="slidenum">
              <a:rPr lang="id-ID" smtClean="0"/>
              <a:t>3</a:t>
            </a:fld>
            <a:endParaRPr lang="id-ID"/>
          </a:p>
        </p:txBody>
      </p:sp>
    </p:spTree>
    <p:extLst>
      <p:ext uri="{BB962C8B-B14F-4D97-AF65-F5344CB8AC3E}">
        <p14:creationId xmlns:p14="http://schemas.microsoft.com/office/powerpoint/2010/main" val="15749456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u="sng" dirty="0" smtClean="0"/>
              <a:t>The ADDIE Five-Step Training Process</a:t>
            </a:r>
          </a:p>
          <a:p>
            <a:r>
              <a:rPr lang="id-ID" u="none" dirty="0" smtClean="0"/>
              <a:t>Kepanjangan dari ADDIE (</a:t>
            </a:r>
            <a:r>
              <a:rPr lang="id-ID" sz="1200" b="0" i="0" u="none" strike="noStrike" kern="1200" baseline="0" dirty="0" smtClean="0">
                <a:solidFill>
                  <a:schemeClr val="tx1"/>
                </a:solidFill>
                <a:latin typeface="+mn-lt"/>
                <a:ea typeface="+mn-ea"/>
                <a:cs typeface="+mn-cs"/>
              </a:rPr>
              <a:t>analysis-design-develop-implement-evaluate</a:t>
            </a:r>
            <a:r>
              <a:rPr lang="id-ID" u="none" dirty="0" smtClean="0"/>
              <a:t>).</a:t>
            </a:r>
          </a:p>
          <a:p>
            <a:pPr marL="0" indent="0" algn="just">
              <a:buNone/>
            </a:pPr>
            <a:r>
              <a:rPr lang="id-ID" dirty="0" smtClean="0"/>
              <a:t>1. Analisis training yang dibutuhkan</a:t>
            </a:r>
          </a:p>
          <a:p>
            <a:pPr marL="0" indent="0" algn="just">
              <a:buNone/>
            </a:pPr>
            <a:r>
              <a:rPr lang="id-ID" dirty="0" smtClean="0"/>
              <a:t>2. Desain program pelatihan</a:t>
            </a:r>
            <a:endParaRPr lang="id-ID" u="none"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id-ID" dirty="0" smtClean="0"/>
              <a:t>3. Develop the course (sebenernya</a:t>
            </a:r>
            <a:r>
              <a:rPr lang="id-ID" baseline="0" dirty="0" smtClean="0"/>
              <a:t> ini itu membuat materi pelatihannya</a:t>
            </a:r>
            <a:r>
              <a:rPr lang="id-ID"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id-ID" dirty="0" smtClean="0"/>
              <a:t>4. Menjalankan</a:t>
            </a:r>
            <a:r>
              <a:rPr lang="id-ID" baseline="0" dirty="0" smtClean="0"/>
              <a:t> trainingnya (melatih karyawan yang sudah ditentukan)</a:t>
            </a:r>
          </a:p>
          <a:p>
            <a:pPr marL="0" marR="0" indent="0" algn="l" defTabSz="914400" rtl="0" eaLnBrk="1" fontAlgn="auto" latinLnBrk="0" hangingPunct="1">
              <a:lnSpc>
                <a:spcPct val="100000"/>
              </a:lnSpc>
              <a:spcBef>
                <a:spcPts val="0"/>
              </a:spcBef>
              <a:spcAft>
                <a:spcPts val="0"/>
              </a:spcAft>
              <a:buClrTx/>
              <a:buSzTx/>
              <a:buFontTx/>
              <a:buNone/>
              <a:tabLst/>
              <a:defRPr/>
            </a:pPr>
            <a:r>
              <a:rPr lang="id-ID" baseline="0" dirty="0" smtClean="0"/>
              <a:t>5. Mengevaluasi kefektifan training yang sudah dijalankan.</a:t>
            </a:r>
            <a:endParaRPr lang="id-ID" dirty="0" smtClean="0"/>
          </a:p>
          <a:p>
            <a:endParaRPr lang="id-ID" dirty="0"/>
          </a:p>
        </p:txBody>
      </p:sp>
      <p:sp>
        <p:nvSpPr>
          <p:cNvPr id="4" name="Slide Number Placeholder 3"/>
          <p:cNvSpPr>
            <a:spLocks noGrp="1"/>
          </p:cNvSpPr>
          <p:nvPr>
            <p:ph type="sldNum" sz="quarter" idx="10"/>
          </p:nvPr>
        </p:nvSpPr>
        <p:spPr/>
        <p:txBody>
          <a:bodyPr/>
          <a:lstStyle/>
          <a:p>
            <a:fld id="{5C74D448-7497-4E77-811C-56EE6FC485E7}" type="slidenum">
              <a:rPr lang="id-ID" smtClean="0"/>
              <a:t>4</a:t>
            </a:fld>
            <a:endParaRPr lang="id-ID"/>
          </a:p>
        </p:txBody>
      </p:sp>
    </p:spTree>
    <p:extLst>
      <p:ext uri="{BB962C8B-B14F-4D97-AF65-F5344CB8AC3E}">
        <p14:creationId xmlns:p14="http://schemas.microsoft.com/office/powerpoint/2010/main" val="41714729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dirty="0" smtClean="0"/>
              <a:t>Strategic training needs analysis ()</a:t>
            </a:r>
          </a:p>
          <a:p>
            <a:pPr marL="0" marR="0" lvl="1" indent="0" algn="l" defTabSz="914400" rtl="0" eaLnBrk="1" fontAlgn="auto" latinLnBrk="0" hangingPunct="1">
              <a:lnSpc>
                <a:spcPct val="100000"/>
              </a:lnSpc>
              <a:spcBef>
                <a:spcPts val="0"/>
              </a:spcBef>
              <a:spcAft>
                <a:spcPts val="0"/>
              </a:spcAft>
              <a:buClrTx/>
              <a:buSzTx/>
              <a:buFontTx/>
              <a:buNone/>
              <a:tabLst/>
              <a:defRPr/>
            </a:pPr>
            <a:r>
              <a:rPr lang="id-ID" b="1" dirty="0" smtClean="0"/>
              <a:t>berfokus pada training yang bisa berguna di pekerjaan yang akan datang.</a:t>
            </a:r>
            <a:endParaRPr lang="id-ID"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id-ID" dirty="0" smtClean="0"/>
              <a:t>Current training needs analysis (analisis</a:t>
            </a:r>
            <a:r>
              <a:rPr lang="id-ID" baseline="0" dirty="0" smtClean="0"/>
              <a:t> kebutuhan saat ini</a:t>
            </a:r>
            <a:r>
              <a:rPr lang="id-ID"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id-ID" dirty="0" smtClean="0"/>
              <a:t>1.</a:t>
            </a:r>
            <a:r>
              <a:rPr lang="id-ID" baseline="0" dirty="0" smtClean="0"/>
              <a:t> </a:t>
            </a:r>
            <a:r>
              <a:rPr lang="id-ID" dirty="0" smtClean="0"/>
              <a:t>Tentuin apa</a:t>
            </a:r>
            <a:r>
              <a:rPr lang="id-ID" baseline="0" dirty="0" smtClean="0"/>
              <a:t> yang dibutuhin sama pekerjaan dan diurain jadi sub pekerjaan lagi yang nantinya akan diajarkan ke karyawan</a:t>
            </a:r>
            <a:endParaRPr lang="id-ID" dirty="0" smtClean="0"/>
          </a:p>
          <a:p>
            <a:r>
              <a:rPr lang="id-ID" dirty="0" smtClean="0"/>
              <a:t>2. Analisis kebutuhan mentraining</a:t>
            </a:r>
            <a:r>
              <a:rPr lang="id-ID" baseline="0" dirty="0" smtClean="0"/>
              <a:t> karyawan itu apa, soalnya kita harus memutuskan trainingtu (misalnya) bener gak solusi untuk meningkatkan kinerja(misalnya) . Jangan sampe malah kinerjanya menurun atau malah tidak termotivasi. Maka dari itu managernya harus menganalisis kebutuhan pelatihan pada karyawan baru dan juga menganalisis kinerja karyawan, untuk mengidentifikasi kebutuhan training pada karyawan lama.</a:t>
            </a:r>
          </a:p>
          <a:p>
            <a:endParaRPr lang="id-ID"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Task analysis: analyzing new employees training needs</a:t>
            </a:r>
            <a:r>
              <a:rPr lang="id-ID" dirty="0" smtClean="0"/>
              <a:t> (analisis kebutuhan pelatihan yang dibutuhkan karyawan baru)</a:t>
            </a:r>
          </a:p>
          <a:p>
            <a:pPr marL="228600" indent="-228600">
              <a:buAutoNum type="arabicPeriod"/>
            </a:pPr>
            <a:r>
              <a:rPr lang="id-ID" baseline="0" dirty="0" smtClean="0"/>
              <a:t>Tujuannya untuk memberikan karyawan baru skill dan pengetahuan yang mereka butuhkan saat bekerja. Jadi manager harus ngeanalisis training yang pas untuk karyawan baru.</a:t>
            </a:r>
          </a:p>
          <a:p>
            <a:pPr marL="228600" indent="-228600">
              <a:buAutoNum type="arabicPeriod"/>
            </a:pPr>
            <a:r>
              <a:rPr lang="id-ID" baseline="0" dirty="0" smtClean="0"/>
              <a:t>Nah si manajernya bisa menemukan pelatihan yang dibutuhkan dari meeninjau standar kerja</a:t>
            </a:r>
          </a:p>
          <a:p>
            <a:pPr marL="0" indent="0">
              <a:buNone/>
            </a:pPr>
            <a:endParaRPr lang="id-ID" baseline="0" dirty="0" smtClean="0"/>
          </a:p>
          <a:p>
            <a:pPr algn="just">
              <a:buFontTx/>
              <a:buChar char="-"/>
            </a:pPr>
            <a:r>
              <a:rPr lang="en-US" dirty="0" smtClean="0"/>
              <a:t>Talent management: using profiles and competency models</a:t>
            </a:r>
            <a:r>
              <a:rPr lang="id-ID" dirty="0" smtClean="0"/>
              <a:t> (menggunakan profil atau riawayat</a:t>
            </a:r>
            <a:r>
              <a:rPr lang="id-ID" baseline="0" dirty="0" smtClean="0"/>
              <a:t> dan </a:t>
            </a:r>
            <a:r>
              <a:rPr lang="id-ID" dirty="0" smtClean="0"/>
              <a:t>)</a:t>
            </a:r>
          </a:p>
          <a:p>
            <a:pPr algn="just">
              <a:buFontTx/>
              <a:buChar char="-"/>
            </a:pPr>
            <a:endParaRPr lang="id-ID" dirty="0" smtClean="0"/>
          </a:p>
          <a:p>
            <a:pPr algn="just">
              <a:buFontTx/>
              <a:buChar char="-"/>
            </a:pPr>
            <a:r>
              <a:rPr lang="en-US" dirty="0" smtClean="0"/>
              <a:t>Performance analysis: analyzing current employees</a:t>
            </a:r>
            <a:r>
              <a:rPr lang="id-ID" dirty="0" smtClean="0"/>
              <a:t> training needs</a:t>
            </a:r>
          </a:p>
          <a:p>
            <a:pPr algn="just">
              <a:buFontTx/>
              <a:buChar char="-"/>
            </a:pPr>
            <a:r>
              <a:rPr lang="id-ID" dirty="0" smtClean="0"/>
              <a:t>Can’t do or won’t do</a:t>
            </a:r>
          </a:p>
          <a:p>
            <a:pPr marL="0" indent="0">
              <a:buNone/>
            </a:pPr>
            <a:endParaRPr lang="id-ID" baseline="0" dirty="0" smtClean="0"/>
          </a:p>
          <a:p>
            <a:r>
              <a:rPr lang="id-ID" baseline="0" dirty="0" smtClean="0"/>
              <a:t> </a:t>
            </a:r>
          </a:p>
          <a:p>
            <a:endParaRPr lang="id-ID" dirty="0"/>
          </a:p>
        </p:txBody>
      </p:sp>
      <p:sp>
        <p:nvSpPr>
          <p:cNvPr id="4" name="Slide Number Placeholder 3"/>
          <p:cNvSpPr>
            <a:spLocks noGrp="1"/>
          </p:cNvSpPr>
          <p:nvPr>
            <p:ph type="sldNum" sz="quarter" idx="10"/>
          </p:nvPr>
        </p:nvSpPr>
        <p:spPr/>
        <p:txBody>
          <a:bodyPr/>
          <a:lstStyle/>
          <a:p>
            <a:fld id="{5C74D448-7497-4E77-811C-56EE6FC485E7}" type="slidenum">
              <a:rPr lang="id-ID" smtClean="0"/>
              <a:t>5</a:t>
            </a:fld>
            <a:endParaRPr lang="id-ID"/>
          </a:p>
        </p:txBody>
      </p:sp>
    </p:spTree>
    <p:extLst>
      <p:ext uri="{BB962C8B-B14F-4D97-AF65-F5344CB8AC3E}">
        <p14:creationId xmlns:p14="http://schemas.microsoft.com/office/powerpoint/2010/main" val="32986322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b="1" u="sng" dirty="0" smtClean="0"/>
              <a:t>Design The Training Program</a:t>
            </a:r>
            <a:endParaRPr lang="id-ID" b="1" dirty="0" smtClean="0"/>
          </a:p>
          <a:p>
            <a:r>
              <a:rPr lang="id-ID" dirty="0" smtClean="0"/>
              <a:t>1. Sub stepsnya seperti menentukan tujuan</a:t>
            </a:r>
            <a:r>
              <a:rPr lang="id-ID" baseline="0" dirty="0" smtClean="0"/>
              <a:t> pelatihan, </a:t>
            </a:r>
            <a:r>
              <a:rPr lang="id-ID" sz="1200" b="0" i="0" u="none" strike="noStrike" kern="1200" baseline="0" dirty="0" smtClean="0">
                <a:solidFill>
                  <a:schemeClr val="tx1"/>
                </a:solidFill>
                <a:latin typeface="+mn-lt"/>
                <a:ea typeface="+mn-ea"/>
                <a:cs typeface="+mn-cs"/>
              </a:rPr>
              <a:t>Sub-steps include setting </a:t>
            </a:r>
            <a:r>
              <a:rPr lang="en-US" sz="1200" b="0" i="0" u="none" strike="noStrike" kern="1200" baseline="0" dirty="0" smtClean="0">
                <a:solidFill>
                  <a:schemeClr val="tx1"/>
                </a:solidFill>
                <a:latin typeface="+mn-lt"/>
                <a:ea typeface="+mn-ea"/>
                <a:cs typeface="+mn-cs"/>
              </a:rPr>
              <a:t>performance objectives, creating a detailed training outline (all training program</a:t>
            </a:r>
            <a:r>
              <a:rPr lang="id-ID"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steps from start to finish), choosing a program delivery method (such as lectures or</a:t>
            </a:r>
            <a:r>
              <a:rPr lang="id-ID"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Web), and verifying the overall program design with</a:t>
            </a:r>
            <a:r>
              <a:rPr lang="id-ID"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management</a:t>
            </a:r>
            <a:r>
              <a:rPr lang="id-ID" sz="1200" b="0" i="0" u="none" strike="noStrike" kern="1200" baseline="0" dirty="0" smtClean="0">
                <a:solidFill>
                  <a:schemeClr val="tx1"/>
                </a:solidFill>
                <a:latin typeface="+mn-lt"/>
                <a:ea typeface="+mn-ea"/>
                <a:cs typeface="+mn-cs"/>
              </a:rPr>
              <a:t>.</a:t>
            </a:r>
          </a:p>
          <a:p>
            <a:r>
              <a:rPr lang="id-ID" sz="1200" b="0" i="0" u="sng" strike="noStrike" kern="1200" baseline="0" dirty="0" smtClean="0">
                <a:solidFill>
                  <a:schemeClr val="tx1"/>
                </a:solidFill>
                <a:latin typeface="+mn-lt"/>
                <a:ea typeface="+mn-ea"/>
                <a:cs typeface="+mn-cs"/>
              </a:rPr>
              <a:t>SETTING LEARNING OBJECTIVES</a:t>
            </a:r>
          </a:p>
          <a:p>
            <a:pPr marL="228600" indent="-228600">
              <a:buAutoNum type="arabicPeriod"/>
            </a:pPr>
            <a:r>
              <a:rPr lang="id-ID" sz="1200" b="0" i="0" u="none" strike="noStrike" kern="1200" baseline="0" dirty="0" smtClean="0">
                <a:solidFill>
                  <a:schemeClr val="tx1"/>
                </a:solidFill>
                <a:latin typeface="+mn-lt"/>
                <a:ea typeface="+mn-ea"/>
                <a:cs typeface="+mn-cs"/>
              </a:rPr>
              <a:t>Training harus menentukan bagaimana caranya mengetahui secara terukur mengetahui kalau peserta pelatihan teah mencapai tujuan dari trainng tersebut. (misalh: oooh si A ikut pelatihan komputer trus nilainya 9, hoo berarti dia udah tercapaini )</a:t>
            </a:r>
          </a:p>
          <a:p>
            <a:pPr marL="228600" indent="-228600">
              <a:buAutoNum type="arabicPeriod"/>
            </a:pPr>
            <a:r>
              <a:rPr lang="id-ID" sz="1200" b="0" i="0" u="none" strike="noStrike" kern="1200" baseline="0" dirty="0" smtClean="0">
                <a:solidFill>
                  <a:schemeClr val="tx1"/>
                </a:solidFill>
                <a:latin typeface="+mn-lt"/>
                <a:ea typeface="+mn-ea"/>
                <a:cs typeface="+mn-cs"/>
              </a:rPr>
              <a:t>Budget, budget juga harus dipikirin untuk training berapa </a:t>
            </a:r>
          </a:p>
          <a:p>
            <a:pPr marL="0" indent="0">
              <a:buNone/>
            </a:pPr>
            <a:r>
              <a:rPr lang="en-US" sz="1200" b="0" i="0" u="sng" strike="noStrike" kern="1200" baseline="0" dirty="0" smtClean="0">
                <a:solidFill>
                  <a:schemeClr val="tx1"/>
                </a:solidFill>
                <a:latin typeface="+mn-lt"/>
                <a:ea typeface="+mn-ea"/>
                <a:cs typeface="+mn-cs"/>
              </a:rPr>
              <a:t>CREATING A MOTIVATIONAL LEARNING ENVIRONMENT</a:t>
            </a:r>
            <a:endParaRPr lang="id-ID" sz="1200" b="0" i="0" u="sng" strike="noStrike" kern="1200" baseline="0" dirty="0" smtClean="0">
              <a:solidFill>
                <a:schemeClr val="tx1"/>
              </a:solidFill>
              <a:latin typeface="+mn-lt"/>
              <a:ea typeface="+mn-ea"/>
              <a:cs typeface="+mn-cs"/>
            </a:endParaRPr>
          </a:p>
          <a:p>
            <a:pPr marL="0" indent="0">
              <a:buNone/>
            </a:pPr>
            <a:r>
              <a:rPr lang="id-ID" sz="1200" b="0" i="0" u="none" strike="noStrike" kern="1200" baseline="0" dirty="0" smtClean="0">
                <a:solidFill>
                  <a:schemeClr val="tx1"/>
                </a:solidFill>
                <a:latin typeface="+mn-lt"/>
                <a:ea typeface="+mn-ea"/>
                <a:cs typeface="+mn-cs"/>
              </a:rPr>
              <a:t>1. </a:t>
            </a:r>
          </a:p>
          <a:p>
            <a:pPr marL="0" indent="0">
              <a:buNone/>
            </a:pPr>
            <a:r>
              <a:rPr lang="id-ID" sz="1200" b="0" i="0" u="sng" strike="noStrike" kern="1200" baseline="0" dirty="0" smtClean="0">
                <a:solidFill>
                  <a:schemeClr val="tx1"/>
                </a:solidFill>
                <a:latin typeface="+mn-lt"/>
                <a:ea typeface="+mn-ea"/>
                <a:cs typeface="+mn-cs"/>
              </a:rPr>
              <a:t>MAKING THE LEARNING MEANINGFUL</a:t>
            </a:r>
          </a:p>
          <a:p>
            <a:pPr marL="0" indent="0">
              <a:buNone/>
            </a:pPr>
            <a:r>
              <a:rPr lang="id-ID" sz="1200" b="0" i="0" u="none" strike="noStrike" kern="1200" baseline="0" dirty="0" smtClean="0">
                <a:solidFill>
                  <a:schemeClr val="tx1"/>
                </a:solidFill>
                <a:latin typeface="+mn-lt"/>
                <a:ea typeface="+mn-ea"/>
                <a:cs typeface="+mn-cs"/>
              </a:rPr>
              <a:t>1.</a:t>
            </a:r>
          </a:p>
          <a:p>
            <a:pPr marL="0" indent="0">
              <a:buNone/>
            </a:pPr>
            <a:r>
              <a:rPr lang="en-US" sz="1200" b="0" i="0" u="sng" strike="noStrike" kern="1200" baseline="0" dirty="0" smtClean="0">
                <a:solidFill>
                  <a:schemeClr val="tx1"/>
                </a:solidFill>
                <a:latin typeface="+mn-lt"/>
                <a:ea typeface="+mn-ea"/>
                <a:cs typeface="+mn-cs"/>
              </a:rPr>
              <a:t>MAKING SKILLS TRANSFER OBVIOUS AND EASY</a:t>
            </a:r>
            <a:endParaRPr lang="id-ID" sz="1200" b="0" i="0" u="sng" strike="noStrike" kern="1200" baseline="0" dirty="0" smtClean="0">
              <a:solidFill>
                <a:schemeClr val="tx1"/>
              </a:solidFill>
              <a:latin typeface="+mn-lt"/>
              <a:ea typeface="+mn-ea"/>
              <a:cs typeface="+mn-cs"/>
            </a:endParaRPr>
          </a:p>
          <a:p>
            <a:pPr marL="0" indent="0">
              <a:buNone/>
            </a:pPr>
            <a:r>
              <a:rPr lang="id-ID" sz="1200" b="0" i="0" u="none" strike="noStrike" kern="1200" baseline="0" dirty="0" smtClean="0">
                <a:solidFill>
                  <a:schemeClr val="tx1"/>
                </a:solidFill>
                <a:latin typeface="+mn-lt"/>
                <a:ea typeface="+mn-ea"/>
                <a:cs typeface="+mn-cs"/>
              </a:rPr>
              <a:t>1. </a:t>
            </a:r>
          </a:p>
          <a:p>
            <a:pPr marL="0" indent="0">
              <a:buNone/>
            </a:pPr>
            <a:r>
              <a:rPr lang="id-ID" sz="1200" b="0" i="0" u="sng" strike="noStrike" kern="1200" baseline="0" dirty="0" smtClean="0">
                <a:solidFill>
                  <a:schemeClr val="tx1"/>
                </a:solidFill>
                <a:latin typeface="+mn-lt"/>
                <a:ea typeface="+mn-ea"/>
                <a:cs typeface="+mn-cs"/>
              </a:rPr>
              <a:t>REINFORCING THE LEARNING</a:t>
            </a:r>
          </a:p>
          <a:p>
            <a:pPr marL="228600" indent="-228600">
              <a:buAutoNum type="arabicPeriod"/>
            </a:pPr>
            <a:r>
              <a:rPr lang="id-ID" sz="1200" b="0" i="0" u="none" strike="noStrike" kern="1200" baseline="0" dirty="0" smtClean="0">
                <a:solidFill>
                  <a:schemeClr val="tx1"/>
                </a:solidFill>
                <a:latin typeface="+mn-lt"/>
                <a:ea typeface="+mn-ea"/>
                <a:cs typeface="+mn-cs"/>
              </a:rPr>
              <a:t>Pastikan peserta mendapat banyak keuntungan dari training</a:t>
            </a:r>
          </a:p>
          <a:p>
            <a:pPr marL="0" indent="0">
              <a:buNone/>
            </a:pPr>
            <a:r>
              <a:rPr lang="en-US" sz="1200" b="0" i="0" u="sng" strike="noStrike" kern="1200" baseline="0" dirty="0" smtClean="0">
                <a:solidFill>
                  <a:schemeClr val="tx1"/>
                </a:solidFill>
                <a:latin typeface="+mn-lt"/>
                <a:ea typeface="+mn-ea"/>
                <a:cs typeface="+mn-cs"/>
              </a:rPr>
              <a:t>ENSURING TRANSFER OF LEARNING TO THE Jo</a:t>
            </a:r>
            <a:r>
              <a:rPr lang="id-ID" sz="1200" b="0" i="0" u="sng" strike="noStrike" kern="1200" baseline="0" dirty="0" smtClean="0">
                <a:solidFill>
                  <a:schemeClr val="tx1"/>
                </a:solidFill>
                <a:latin typeface="+mn-lt"/>
                <a:ea typeface="+mn-ea"/>
                <a:cs typeface="+mn-cs"/>
              </a:rPr>
              <a:t>b</a:t>
            </a:r>
          </a:p>
          <a:p>
            <a:pPr marL="0" indent="0">
              <a:buNone/>
            </a:pPr>
            <a:r>
              <a:rPr lang="id-ID" sz="1200" b="0" i="0" u="none" strike="noStrike" kern="1200" baseline="0" dirty="0" smtClean="0">
                <a:solidFill>
                  <a:schemeClr val="tx1"/>
                </a:solidFill>
                <a:latin typeface="+mn-lt"/>
                <a:ea typeface="+mn-ea"/>
                <a:cs typeface="+mn-cs"/>
              </a:rPr>
              <a:t>1. </a:t>
            </a:r>
          </a:p>
          <a:p>
            <a:pPr marL="0" indent="0">
              <a:buNone/>
            </a:pPr>
            <a:r>
              <a:rPr lang="id-ID" sz="1200" b="0" i="0" u="sng" strike="noStrike" kern="1200" baseline="0" dirty="0" smtClean="0">
                <a:solidFill>
                  <a:schemeClr val="tx1"/>
                </a:solidFill>
                <a:latin typeface="+mn-lt"/>
                <a:ea typeface="+mn-ea"/>
                <a:cs typeface="+mn-cs"/>
              </a:rPr>
              <a:t>OTHER TRAINING DESIGN ISSUES</a:t>
            </a:r>
          </a:p>
          <a:p>
            <a:pPr marL="0" indent="0">
              <a:buNone/>
            </a:pPr>
            <a:r>
              <a:rPr lang="id-ID" sz="1200" b="0" i="0" u="none" strike="noStrike" kern="1200" baseline="0" dirty="0" smtClean="0">
                <a:solidFill>
                  <a:schemeClr val="tx1"/>
                </a:solidFill>
                <a:latin typeface="+mn-lt"/>
                <a:ea typeface="+mn-ea"/>
                <a:cs typeface="+mn-cs"/>
              </a:rPr>
              <a:t>1. </a:t>
            </a:r>
          </a:p>
          <a:p>
            <a:pPr marL="0" indent="0">
              <a:buNone/>
            </a:pPr>
            <a:endParaRPr lang="id-ID" sz="1200" b="0" i="0" u="none" strike="noStrike" kern="1200" baseline="0" dirty="0" smtClean="0">
              <a:solidFill>
                <a:schemeClr val="tx1"/>
              </a:solidFill>
              <a:latin typeface="+mn-lt"/>
              <a:ea typeface="+mn-ea"/>
              <a:cs typeface="+mn-cs"/>
            </a:endParaRPr>
          </a:p>
          <a:p>
            <a:r>
              <a:rPr lang="id-ID" u="sng" dirty="0" smtClean="0"/>
              <a:t>Developing the Program</a:t>
            </a:r>
          </a:p>
          <a:p>
            <a:r>
              <a:rPr lang="id-ID" u="none" dirty="0" smtClean="0"/>
              <a:t>1. Sebenernya</a:t>
            </a:r>
            <a:r>
              <a:rPr lang="id-ID" u="none" baseline="0" dirty="0" smtClean="0"/>
              <a:t> developing program itu maksudnya membuat konten dan materi training. Maksudnya jadi musti milih konten yang akan di pake di training seperti memilih metode yang lebih spesifik lagi yang akan dipilih (seperti: seminar, kasus, web-based, dll). Trus milih mau online atau offline trainingnya. Trus nyiapin perlengkapan yang dibutuhin (seperti: laptop, worbooks, ppt, dll). </a:t>
            </a:r>
            <a:endParaRPr lang="id-ID" u="none" dirty="0" smtClean="0"/>
          </a:p>
        </p:txBody>
      </p:sp>
      <p:sp>
        <p:nvSpPr>
          <p:cNvPr id="4" name="Slide Number Placeholder 3"/>
          <p:cNvSpPr>
            <a:spLocks noGrp="1"/>
          </p:cNvSpPr>
          <p:nvPr>
            <p:ph type="sldNum" sz="quarter" idx="10"/>
          </p:nvPr>
        </p:nvSpPr>
        <p:spPr/>
        <p:txBody>
          <a:bodyPr/>
          <a:lstStyle/>
          <a:p>
            <a:fld id="{5C74D448-7497-4E77-811C-56EE6FC485E7}" type="slidenum">
              <a:rPr lang="id-ID" smtClean="0"/>
              <a:t>6</a:t>
            </a:fld>
            <a:endParaRPr lang="id-ID"/>
          </a:p>
        </p:txBody>
      </p:sp>
    </p:spTree>
    <p:extLst>
      <p:ext uri="{BB962C8B-B14F-4D97-AF65-F5344CB8AC3E}">
        <p14:creationId xmlns:p14="http://schemas.microsoft.com/office/powerpoint/2010/main" val="20834085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id-ID" u="none" dirty="0" smtClean="0"/>
              <a:t>On the job training: jadi dia itu di</a:t>
            </a:r>
            <a:r>
              <a:rPr lang="id-ID" u="none" baseline="0" dirty="0" smtClean="0"/>
              <a:t> training tapi sambil mengerjakan pekerjaannya dia, jadi bisa dibilang seperti belajar sambil bekerja ya le it flow aja. (</a:t>
            </a:r>
            <a:r>
              <a:rPr lang="id-ID" b="1" u="none" baseline="0" dirty="0" smtClean="0"/>
              <a:t>jadi lu tau jobdesknya harus kayak gini gini gini, nah tapi lu belom kebayang sebenernya harus gimana)</a:t>
            </a:r>
          </a:p>
          <a:p>
            <a:pPr marL="0" indent="0">
              <a:buNone/>
            </a:pPr>
            <a:r>
              <a:rPr lang="id-ID" b="1" u="none" baseline="0" dirty="0" smtClean="0"/>
              <a:t>	- </a:t>
            </a:r>
            <a:r>
              <a:rPr lang="id-ID" b="0" u="none" baseline="0" dirty="0" smtClean="0"/>
              <a:t>the ojt process (ada beberapa steps agar ojt berjalan dengan sukses):</a:t>
            </a:r>
          </a:p>
          <a:p>
            <a:pPr marL="0" indent="0">
              <a:buNone/>
            </a:pPr>
            <a:r>
              <a:rPr lang="id-ID" b="0" u="none" baseline="0" dirty="0" smtClean="0"/>
              <a:t>	step1: persiapin karyawannya</a:t>
            </a:r>
            <a:r>
              <a:rPr lang="id-ID" b="0" u="none" baseline="0" dirty="0" smtClean="0">
                <a:sym typeface="Wingdings" pitchFamily="2" charset="2"/>
              </a:rPr>
              <a:t> jadi dikasih tau kenapa ada training ini, trus bangun ke</a:t>
            </a:r>
            <a:endParaRPr lang="id-ID" b="1" u="none" baseline="0" dirty="0" smtClean="0"/>
          </a:p>
          <a:p>
            <a:endParaRPr lang="id-ID" b="1" u="none" dirty="0"/>
          </a:p>
        </p:txBody>
      </p:sp>
      <p:sp>
        <p:nvSpPr>
          <p:cNvPr id="4" name="Slide Number Placeholder 3"/>
          <p:cNvSpPr>
            <a:spLocks noGrp="1"/>
          </p:cNvSpPr>
          <p:nvPr>
            <p:ph type="sldNum" sz="quarter" idx="10"/>
          </p:nvPr>
        </p:nvSpPr>
        <p:spPr/>
        <p:txBody>
          <a:bodyPr/>
          <a:lstStyle/>
          <a:p>
            <a:fld id="{5C74D448-7497-4E77-811C-56EE6FC485E7}" type="slidenum">
              <a:rPr lang="id-ID" smtClean="0"/>
              <a:t>7</a:t>
            </a:fld>
            <a:endParaRPr lang="id-ID"/>
          </a:p>
        </p:txBody>
      </p:sp>
    </p:spTree>
    <p:extLst>
      <p:ext uri="{BB962C8B-B14F-4D97-AF65-F5344CB8AC3E}">
        <p14:creationId xmlns:p14="http://schemas.microsoft.com/office/powerpoint/2010/main" val="751906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dirty="0" smtClean="0"/>
              <a:t>7. Audiovisual-Based Training: walaupun</a:t>
            </a:r>
            <a:r>
              <a:rPr lang="id-ID" baseline="0" dirty="0" smtClean="0"/>
              <a:t> sudah tergantikan perlahan-lahan oleh web-based, audiovisual based tetep ada yang minat. Audiovisual based juga bisa berguna untuk tur pabrik, jadi kita bisa tur pabrik menggunakan video (kea video upj yang ngenalin fasilitasnya gitu gitu).</a:t>
            </a:r>
          </a:p>
          <a:p>
            <a:pPr marL="0" marR="0" indent="0" algn="l" defTabSz="914400" rtl="0" eaLnBrk="1" fontAlgn="auto" latinLnBrk="0" hangingPunct="1">
              <a:lnSpc>
                <a:spcPct val="100000"/>
              </a:lnSpc>
              <a:spcBef>
                <a:spcPts val="0"/>
              </a:spcBef>
              <a:spcAft>
                <a:spcPts val="0"/>
              </a:spcAft>
              <a:buClrTx/>
              <a:buSzTx/>
              <a:buFontTx/>
              <a:buNone/>
              <a:tabLst/>
              <a:defRPr/>
            </a:pPr>
            <a:r>
              <a:rPr lang="id-ID" baseline="0" dirty="0" smtClean="0"/>
              <a:t>8. Vestibule Training: </a:t>
            </a:r>
          </a:p>
          <a:p>
            <a:pPr marL="0" marR="0" indent="0" algn="l" defTabSz="914400" rtl="0" eaLnBrk="1" fontAlgn="auto" latinLnBrk="0" hangingPunct="1">
              <a:lnSpc>
                <a:spcPct val="100000"/>
              </a:lnSpc>
              <a:spcBef>
                <a:spcPts val="0"/>
              </a:spcBef>
              <a:spcAft>
                <a:spcPts val="0"/>
              </a:spcAft>
              <a:buClrTx/>
              <a:buSzTx/>
              <a:buFontTx/>
              <a:buNone/>
              <a:tabLst/>
              <a:defRPr/>
            </a:pPr>
            <a:r>
              <a:rPr lang="id-ID" baseline="0" dirty="0" smtClean="0"/>
              <a:t>9. </a:t>
            </a:r>
            <a:r>
              <a:rPr lang="id-ID" dirty="0" smtClean="0"/>
              <a:t>Electronic Performance Support System (EPSS): si EPSS ini kayaknya</a:t>
            </a:r>
            <a:r>
              <a:rPr lang="id-ID" baseline="0" dirty="0" smtClean="0"/>
              <a:t> Cuma sebagai pendukung dari berjalannya training. </a:t>
            </a:r>
            <a:r>
              <a:rPr lang="id-ID" dirty="0" smtClean="0"/>
              <a:t>jadi kalo di tv biasanya pembawa acaranya baca prompter biar gak lupa apa yang harus di omongin</a:t>
            </a:r>
          </a:p>
          <a:p>
            <a:pPr marL="0" marR="0" indent="0" algn="l" defTabSz="914400" rtl="0" eaLnBrk="1" fontAlgn="auto" latinLnBrk="0" hangingPunct="1">
              <a:lnSpc>
                <a:spcPct val="100000"/>
              </a:lnSpc>
              <a:spcBef>
                <a:spcPts val="0"/>
              </a:spcBef>
              <a:spcAft>
                <a:spcPts val="0"/>
              </a:spcAft>
              <a:buClrTx/>
              <a:buSzTx/>
              <a:buFontTx/>
              <a:buNone/>
              <a:tabLst/>
              <a:defRPr/>
            </a:pPr>
            <a:endParaRPr lang="id-ID" dirty="0" smtClean="0"/>
          </a:p>
          <a:p>
            <a:endParaRPr lang="id-ID" dirty="0"/>
          </a:p>
        </p:txBody>
      </p:sp>
      <p:sp>
        <p:nvSpPr>
          <p:cNvPr id="4" name="Slide Number Placeholder 3"/>
          <p:cNvSpPr>
            <a:spLocks noGrp="1"/>
          </p:cNvSpPr>
          <p:nvPr>
            <p:ph type="sldNum" sz="quarter" idx="10"/>
          </p:nvPr>
        </p:nvSpPr>
        <p:spPr/>
        <p:txBody>
          <a:bodyPr/>
          <a:lstStyle/>
          <a:p>
            <a:fld id="{5C74D448-7497-4E77-811C-56EE6FC485E7}" type="slidenum">
              <a:rPr lang="id-ID" smtClean="0"/>
              <a:t>9</a:t>
            </a:fld>
            <a:endParaRPr lang="id-ID"/>
          </a:p>
        </p:txBody>
      </p:sp>
    </p:spTree>
    <p:extLst>
      <p:ext uri="{BB962C8B-B14F-4D97-AF65-F5344CB8AC3E}">
        <p14:creationId xmlns:p14="http://schemas.microsoft.com/office/powerpoint/2010/main" val="42720315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dirty="0" smtClean="0"/>
              <a:t> Simulated Learning:</a:t>
            </a:r>
            <a:r>
              <a:rPr lang="id-ID" baseline="0" dirty="0" smtClean="0"/>
              <a:t> biasanya simulated learningtu digunain kea di sekolah pilot atau tempat tempat astronot. Jaditu simulasinya kea beneran kita nerbangin gitu gitu. Virtual reality gitu.</a:t>
            </a:r>
          </a:p>
          <a:p>
            <a:pPr marL="0" marR="0" indent="0" algn="l" defTabSz="914400" rtl="0" eaLnBrk="1" fontAlgn="auto" latinLnBrk="0" hangingPunct="1">
              <a:lnSpc>
                <a:spcPct val="100000"/>
              </a:lnSpc>
              <a:spcBef>
                <a:spcPts val="0"/>
              </a:spcBef>
              <a:spcAft>
                <a:spcPts val="0"/>
              </a:spcAft>
              <a:buClrTx/>
              <a:buSzTx/>
              <a:buFontTx/>
              <a:buNone/>
              <a:tabLst/>
              <a:defRPr/>
            </a:pPr>
            <a:r>
              <a:rPr lang="id-ID" baseline="0" dirty="0" smtClean="0"/>
              <a:t>Interactive learning: jadi selain belajar textbook segala macem, harus ada juga pembelajaran interaktifnya biar gak bosen gitu, tapi tidak keluar dari tujuan si trainingnya.</a:t>
            </a:r>
            <a:endParaRPr lang="id-ID" dirty="0" smtClean="0"/>
          </a:p>
        </p:txBody>
      </p:sp>
      <p:sp>
        <p:nvSpPr>
          <p:cNvPr id="4" name="Slide Number Placeholder 3"/>
          <p:cNvSpPr>
            <a:spLocks noGrp="1"/>
          </p:cNvSpPr>
          <p:nvPr>
            <p:ph type="sldNum" sz="quarter" idx="10"/>
          </p:nvPr>
        </p:nvSpPr>
        <p:spPr/>
        <p:txBody>
          <a:bodyPr/>
          <a:lstStyle/>
          <a:p>
            <a:fld id="{5C74D448-7497-4E77-811C-56EE6FC485E7}" type="slidenum">
              <a:rPr lang="id-ID" smtClean="0"/>
              <a:t>10</a:t>
            </a:fld>
            <a:endParaRPr lang="id-ID"/>
          </a:p>
        </p:txBody>
      </p:sp>
    </p:spTree>
    <p:extLst>
      <p:ext uri="{BB962C8B-B14F-4D97-AF65-F5344CB8AC3E}">
        <p14:creationId xmlns:p14="http://schemas.microsoft.com/office/powerpoint/2010/main" val="6274271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A0DCDA2F-A13F-4F66-A54F-EBBB9CE75E77}" type="datetimeFigureOut">
              <a:rPr lang="id-ID" smtClean="0"/>
              <a:t>17/09/2018</a:t>
            </a:fld>
            <a:endParaRPr lang="id-ID"/>
          </a:p>
        </p:txBody>
      </p:sp>
      <p:sp>
        <p:nvSpPr>
          <p:cNvPr id="8" name="Slide Number Placeholder 7"/>
          <p:cNvSpPr>
            <a:spLocks noGrp="1"/>
          </p:cNvSpPr>
          <p:nvPr>
            <p:ph type="sldNum" sz="quarter" idx="11"/>
          </p:nvPr>
        </p:nvSpPr>
        <p:spPr/>
        <p:txBody>
          <a:bodyPr/>
          <a:lstStyle/>
          <a:p>
            <a:fld id="{539A65CA-D1B5-46AF-B9E8-932AF94D80D9}" type="slidenum">
              <a:rPr lang="id-ID" smtClean="0"/>
              <a:t>‹#›</a:t>
            </a:fld>
            <a:endParaRPr lang="id-ID"/>
          </a:p>
        </p:txBody>
      </p:sp>
      <p:sp>
        <p:nvSpPr>
          <p:cNvPr id="9" name="Footer Placeholder 8"/>
          <p:cNvSpPr>
            <a:spLocks noGrp="1"/>
          </p:cNvSpPr>
          <p:nvPr>
            <p:ph type="ftr" sz="quarter" idx="12"/>
          </p:nvPr>
        </p:nvSpPr>
        <p:spPr/>
        <p:txBody>
          <a:bodyPr/>
          <a:lstStyle/>
          <a:p>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DCDA2F-A13F-4F66-A54F-EBBB9CE75E77}" type="datetimeFigureOut">
              <a:rPr lang="id-ID" smtClean="0"/>
              <a:t>17/09/2018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39A65CA-D1B5-46AF-B9E8-932AF94D80D9}"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DCDA2F-A13F-4F66-A54F-EBBB9CE75E77}" type="datetimeFigureOut">
              <a:rPr lang="id-ID" smtClean="0"/>
              <a:t>17/09/2018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39A65CA-D1B5-46AF-B9E8-932AF94D80D9}"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A0DCDA2F-A13F-4F66-A54F-EBBB9CE75E77}" type="datetimeFigureOut">
              <a:rPr lang="id-ID" smtClean="0"/>
              <a:t>17/09/2018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39A65CA-D1B5-46AF-B9E8-932AF94D80D9}"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DCDA2F-A13F-4F66-A54F-EBBB9CE75E77}" type="datetimeFigureOut">
              <a:rPr lang="id-ID" smtClean="0"/>
              <a:t>17/09/2018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39A65CA-D1B5-46AF-B9E8-932AF94D80D9}" type="slidenum">
              <a:rPr lang="id-ID" smtClean="0"/>
              <a:t>‹#›</a:t>
            </a:fld>
            <a:endParaRPr lang="id-ID"/>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A0DCDA2F-A13F-4F66-A54F-EBBB9CE75E77}" type="datetimeFigureOut">
              <a:rPr lang="id-ID" smtClean="0"/>
              <a:t>17/09/2018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539A65CA-D1B5-46AF-B9E8-932AF94D80D9}" type="slidenum">
              <a:rPr lang="id-ID" smtClean="0"/>
              <a:t>‹#›</a:t>
            </a:fld>
            <a:endParaRPr lang="id-ID"/>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A0DCDA2F-A13F-4F66-A54F-EBBB9CE75E77}" type="datetimeFigureOut">
              <a:rPr lang="id-ID" smtClean="0"/>
              <a:t>17/09/2018</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539A65CA-D1B5-46AF-B9E8-932AF94D80D9}" type="slidenum">
              <a:rPr lang="id-ID" smtClean="0"/>
              <a:t>‹#›</a:t>
            </a:fld>
            <a:endParaRPr lang="id-ID"/>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0DCDA2F-A13F-4F66-A54F-EBBB9CE75E77}" type="datetimeFigureOut">
              <a:rPr lang="id-ID" smtClean="0"/>
              <a:t>17/09/2018</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539A65CA-D1B5-46AF-B9E8-932AF94D80D9}"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DCDA2F-A13F-4F66-A54F-EBBB9CE75E77}" type="datetimeFigureOut">
              <a:rPr lang="id-ID" smtClean="0"/>
              <a:t>17/09/2018</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539A65CA-D1B5-46AF-B9E8-932AF94D80D9}"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DCDA2F-A13F-4F66-A54F-EBBB9CE75E77}" type="datetimeFigureOut">
              <a:rPr lang="id-ID" smtClean="0"/>
              <a:t>17/09/2018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539A65CA-D1B5-46AF-B9E8-932AF94D80D9}"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DCDA2F-A13F-4F66-A54F-EBBB9CE75E77}" type="datetimeFigureOut">
              <a:rPr lang="id-ID" smtClean="0"/>
              <a:t>17/09/2018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539A65CA-D1B5-46AF-B9E8-932AF94D80D9}"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A0DCDA2F-A13F-4F66-A54F-EBBB9CE75E77}" type="datetimeFigureOut">
              <a:rPr lang="id-ID" smtClean="0"/>
              <a:t>17/09/2018</a:t>
            </a:fld>
            <a:endParaRPr lang="id-ID"/>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id-ID"/>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539A65CA-D1B5-46AF-B9E8-932AF94D80D9}" type="slidenum">
              <a:rPr lang="id-ID" smtClean="0"/>
              <a:t>‹#›</a:t>
            </a:fld>
            <a:endParaRPr lang="id-ID"/>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Training and Developing Employees</a:t>
            </a:r>
            <a:endParaRPr lang="id-ID" dirty="0"/>
          </a:p>
        </p:txBody>
      </p:sp>
      <p:sp>
        <p:nvSpPr>
          <p:cNvPr id="3" name="Subtitle 2"/>
          <p:cNvSpPr>
            <a:spLocks noGrp="1"/>
          </p:cNvSpPr>
          <p:nvPr>
            <p:ph type="subTitle" idx="1"/>
          </p:nvPr>
        </p:nvSpPr>
        <p:spPr/>
        <p:txBody>
          <a:bodyPr/>
          <a:lstStyle/>
          <a:p>
            <a:r>
              <a:rPr lang="id-ID" dirty="0"/>
              <a:t>Aditya Ardhi </a:t>
            </a:r>
            <a:r>
              <a:rPr lang="id-ID" dirty="0" smtClean="0"/>
              <a:t>Nugraha</a:t>
            </a:r>
          </a:p>
          <a:p>
            <a:r>
              <a:rPr lang="id-ID" dirty="0" smtClean="0"/>
              <a:t>Rahma Dina Zuldha</a:t>
            </a:r>
          </a:p>
        </p:txBody>
      </p:sp>
    </p:spTree>
    <p:extLst>
      <p:ext uri="{BB962C8B-B14F-4D97-AF65-F5344CB8AC3E}">
        <p14:creationId xmlns:p14="http://schemas.microsoft.com/office/powerpoint/2010/main" val="21398371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832648"/>
          </a:xfrm>
        </p:spPr>
        <p:txBody>
          <a:bodyPr/>
          <a:lstStyle/>
          <a:p>
            <a:pPr marL="514350" indent="-514350" algn="just">
              <a:buFont typeface="+mj-lt"/>
              <a:buAutoNum type="arabicPeriod" startAt="10"/>
            </a:pPr>
            <a:r>
              <a:rPr lang="id-ID" dirty="0"/>
              <a:t> </a:t>
            </a:r>
            <a:r>
              <a:rPr lang="id-ID" dirty="0" smtClean="0"/>
              <a:t>Videoconferencing: berguna untuk mentraining karyawan yang tersebar secara geografis.</a:t>
            </a:r>
          </a:p>
          <a:p>
            <a:pPr marL="514350" indent="-514350" algn="just">
              <a:buFont typeface="+mj-lt"/>
              <a:buAutoNum type="arabicPeriod" startAt="10"/>
            </a:pPr>
            <a:r>
              <a:rPr lang="id-ID" dirty="0"/>
              <a:t> </a:t>
            </a:r>
            <a:r>
              <a:rPr lang="id-ID" dirty="0" smtClean="0"/>
              <a:t>Computer-Based Training: berbasis komputer yang memungkinkan peserta pelatihan mengulang materi, pertanyaan dan jawaban.</a:t>
            </a:r>
          </a:p>
          <a:p>
            <a:pPr marL="514350" indent="-514350" algn="just">
              <a:buFont typeface="+mj-lt"/>
              <a:buAutoNum type="arabicPeriod" startAt="10"/>
            </a:pPr>
            <a:r>
              <a:rPr lang="id-ID" dirty="0" smtClean="0"/>
              <a:t> Simulated </a:t>
            </a:r>
            <a:r>
              <a:rPr lang="id-ID" dirty="0" smtClean="0"/>
              <a:t>Learning</a:t>
            </a:r>
            <a:endParaRPr lang="id-ID" dirty="0" smtClean="0"/>
          </a:p>
        </p:txBody>
      </p:sp>
    </p:spTree>
    <p:extLst>
      <p:ext uri="{BB962C8B-B14F-4D97-AF65-F5344CB8AC3E}">
        <p14:creationId xmlns:p14="http://schemas.microsoft.com/office/powerpoint/2010/main" val="14686976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4230859" cy="4180958"/>
          </a:xfrm>
        </p:spPr>
        <p:txBody>
          <a:bodyPr>
            <a:normAutofit/>
          </a:bodyPr>
          <a:lstStyle/>
          <a:p>
            <a:r>
              <a:rPr lang="en-US" dirty="0" smtClean="0"/>
              <a:t>Interactive Learning</a:t>
            </a:r>
          </a:p>
          <a:p>
            <a:endParaRPr lang="en-US" dirty="0" smtClean="0"/>
          </a:p>
          <a:p>
            <a:r>
              <a:rPr lang="en-US" dirty="0"/>
              <a:t>Internet-Based </a:t>
            </a:r>
            <a:r>
              <a:rPr lang="en-US" dirty="0" smtClean="0"/>
              <a:t>Training</a:t>
            </a:r>
          </a:p>
          <a:p>
            <a:endParaRPr lang="en-US" dirty="0" smtClean="0"/>
          </a:p>
          <a:p>
            <a:r>
              <a:rPr lang="en-US" dirty="0" smtClean="0"/>
              <a:t>Improving Productivity </a:t>
            </a:r>
            <a:r>
              <a:rPr lang="en-US" dirty="0" err="1" smtClean="0"/>
              <a:t>Thorugh</a:t>
            </a:r>
            <a:r>
              <a:rPr lang="en-US" dirty="0" smtClean="0"/>
              <a:t> HRIS</a:t>
            </a:r>
          </a:p>
          <a:p>
            <a:endParaRPr lang="en-US" dirty="0" smtClean="0"/>
          </a:p>
          <a:p>
            <a:r>
              <a:rPr lang="en-US" dirty="0" smtClean="0"/>
              <a:t>Mobile Learning</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64369" y="4180958"/>
            <a:ext cx="4079631" cy="2677042"/>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 y="4180958"/>
            <a:ext cx="4462976" cy="2677042"/>
          </a:xfrm>
          <a:prstGeom prst="rect">
            <a:avLst/>
          </a:prstGeom>
        </p:spPr>
      </p:pic>
      <p:sp>
        <p:nvSpPr>
          <p:cNvPr id="6" name="Content Placeholder 2"/>
          <p:cNvSpPr txBox="1">
            <a:spLocks/>
          </p:cNvSpPr>
          <p:nvPr/>
        </p:nvSpPr>
        <p:spPr>
          <a:xfrm>
            <a:off x="4230859" y="166468"/>
            <a:ext cx="4913141" cy="401449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The Virtual Classroom</a:t>
            </a:r>
          </a:p>
          <a:p>
            <a:pPr marL="0" indent="0">
              <a:buNone/>
            </a:pPr>
            <a:endParaRPr lang="en-US" dirty="0" smtClean="0"/>
          </a:p>
          <a:p>
            <a:r>
              <a:rPr lang="en-US" dirty="0" smtClean="0"/>
              <a:t>Lifelong and Literacy Training Techniques</a:t>
            </a:r>
          </a:p>
          <a:p>
            <a:pPr marL="0" indent="0">
              <a:buNone/>
            </a:pPr>
            <a:endParaRPr lang="en-US" dirty="0" smtClean="0"/>
          </a:p>
          <a:p>
            <a:r>
              <a:rPr lang="en-US" dirty="0" smtClean="0"/>
              <a:t>Team Training</a:t>
            </a:r>
          </a:p>
        </p:txBody>
      </p:sp>
    </p:spTree>
    <p:extLst>
      <p:ext uri="{BB962C8B-B14F-4D97-AF65-F5344CB8AC3E}">
        <p14:creationId xmlns:p14="http://schemas.microsoft.com/office/powerpoint/2010/main" val="12353752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03242"/>
            <a:ext cx="9144000" cy="1153550"/>
          </a:xfrm>
        </p:spPr>
        <p:txBody>
          <a:bodyPr>
            <a:normAutofit fontScale="90000"/>
          </a:bodyPr>
          <a:lstStyle/>
          <a:p>
            <a:r>
              <a:rPr lang="en-US" dirty="0" smtClean="0"/>
              <a:t>Implementing Management Developmental Programs.</a:t>
            </a:r>
            <a:endParaRPr lang="en-US" dirty="0"/>
          </a:p>
        </p:txBody>
      </p:sp>
      <p:sp>
        <p:nvSpPr>
          <p:cNvPr id="3" name="Content Placeholder 2"/>
          <p:cNvSpPr>
            <a:spLocks noGrp="1"/>
          </p:cNvSpPr>
          <p:nvPr>
            <p:ph idx="1"/>
          </p:nvPr>
        </p:nvSpPr>
        <p:spPr>
          <a:xfrm>
            <a:off x="0" y="1661014"/>
            <a:ext cx="3988191" cy="3784210"/>
          </a:xfrm>
        </p:spPr>
        <p:txBody>
          <a:bodyPr>
            <a:normAutofit/>
          </a:bodyPr>
          <a:lstStyle/>
          <a:p>
            <a:r>
              <a:rPr lang="en-US" dirty="0" smtClean="0"/>
              <a:t>Strategy and </a:t>
            </a:r>
            <a:r>
              <a:rPr lang="en-US" dirty="0" err="1" smtClean="0"/>
              <a:t>Develoment</a:t>
            </a:r>
            <a:endParaRPr lang="en-US" dirty="0" smtClean="0"/>
          </a:p>
          <a:p>
            <a:r>
              <a:rPr lang="en-US" dirty="0" smtClean="0"/>
              <a:t>Managerial On-the-Job Training</a:t>
            </a:r>
          </a:p>
          <a:p>
            <a:r>
              <a:rPr lang="en-US" dirty="0" smtClean="0"/>
              <a:t>Off-the-job Management Training and Development Techniques</a:t>
            </a:r>
          </a:p>
        </p:txBody>
      </p:sp>
      <p:sp>
        <p:nvSpPr>
          <p:cNvPr id="5" name="Content Placeholder 2"/>
          <p:cNvSpPr txBox="1">
            <a:spLocks/>
          </p:cNvSpPr>
          <p:nvPr/>
        </p:nvSpPr>
        <p:spPr>
          <a:xfrm>
            <a:off x="3988191" y="1589004"/>
            <a:ext cx="5155809" cy="37842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Leadership Development at GE</a:t>
            </a:r>
          </a:p>
          <a:p>
            <a:r>
              <a:rPr lang="en-US" dirty="0" smtClean="0"/>
              <a:t>Talent Management and Mission-Critical Employees: Differential Development </a:t>
            </a:r>
            <a:r>
              <a:rPr lang="en-US" dirty="0" err="1" smtClean="0"/>
              <a:t>Assigment</a:t>
            </a:r>
            <a:r>
              <a:rPr lang="en-US" dirty="0" smtClean="0"/>
              <a:t>.</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53751" y="4937762"/>
            <a:ext cx="3523957" cy="1920239"/>
          </a:xfrm>
          <a:prstGeom prst="rect">
            <a:avLst/>
          </a:prstGeom>
        </p:spPr>
      </p:pic>
    </p:spTree>
    <p:extLst>
      <p:ext uri="{BB962C8B-B14F-4D97-AF65-F5344CB8AC3E}">
        <p14:creationId xmlns:p14="http://schemas.microsoft.com/office/powerpoint/2010/main" val="5786851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8090"/>
            <a:ext cx="9144000" cy="1170710"/>
          </a:xfrm>
        </p:spPr>
        <p:txBody>
          <a:bodyPr>
            <a:normAutofit fontScale="90000"/>
          </a:bodyPr>
          <a:lstStyle/>
          <a:p>
            <a:r>
              <a:rPr lang="en-US" dirty="0" smtClean="0"/>
              <a:t>Managing Organizational Change Programs</a:t>
            </a:r>
            <a:endParaRPr lang="en-US" dirty="0"/>
          </a:p>
        </p:txBody>
      </p:sp>
      <p:sp>
        <p:nvSpPr>
          <p:cNvPr id="3" name="Content Placeholder 2"/>
          <p:cNvSpPr>
            <a:spLocks noGrp="1"/>
          </p:cNvSpPr>
          <p:nvPr>
            <p:ph idx="1"/>
          </p:nvPr>
        </p:nvSpPr>
        <p:spPr>
          <a:xfrm>
            <a:off x="0" y="1728273"/>
            <a:ext cx="9144000" cy="5661167"/>
          </a:xfrm>
        </p:spPr>
        <p:txBody>
          <a:bodyPr/>
          <a:lstStyle/>
          <a:p>
            <a:r>
              <a:rPr lang="en-US" dirty="0" smtClean="0"/>
              <a:t>What to Change</a:t>
            </a:r>
          </a:p>
          <a:p>
            <a:r>
              <a:rPr lang="en-US" dirty="0" err="1" smtClean="0"/>
              <a:t>Lewin’s</a:t>
            </a:r>
            <a:r>
              <a:rPr lang="en-US" dirty="0" smtClean="0"/>
              <a:t> Change Process</a:t>
            </a:r>
          </a:p>
          <a:p>
            <a:r>
              <a:rPr lang="en-US" dirty="0" smtClean="0"/>
              <a:t>Leading Organizational Change</a:t>
            </a:r>
          </a:p>
          <a:p>
            <a:r>
              <a:rPr lang="en-US" dirty="0" smtClean="0"/>
              <a:t>Using Organizational Development </a:t>
            </a:r>
          </a:p>
          <a:p>
            <a:pPr marL="0" indent="0">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61184" y="4001294"/>
            <a:ext cx="3182816" cy="2830584"/>
          </a:xfrm>
          <a:prstGeom prst="rect">
            <a:avLst/>
          </a:prstGeom>
        </p:spPr>
      </p:pic>
    </p:spTree>
    <p:extLst>
      <p:ext uri="{BB962C8B-B14F-4D97-AF65-F5344CB8AC3E}">
        <p14:creationId xmlns:p14="http://schemas.microsoft.com/office/powerpoint/2010/main" val="5213871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4624"/>
            <a:ext cx="8229600" cy="1600200"/>
          </a:xfrm>
        </p:spPr>
        <p:txBody>
          <a:bodyPr/>
          <a:lstStyle/>
          <a:p>
            <a:r>
              <a:rPr lang="en-US" dirty="0" smtClean="0"/>
              <a:t>Evaluating The Training Effort</a:t>
            </a:r>
            <a:endParaRPr lang="en-US" dirty="0"/>
          </a:p>
        </p:txBody>
      </p:sp>
      <p:sp>
        <p:nvSpPr>
          <p:cNvPr id="3" name="Content Placeholder 2"/>
          <p:cNvSpPr>
            <a:spLocks noGrp="1"/>
          </p:cNvSpPr>
          <p:nvPr>
            <p:ph idx="1"/>
          </p:nvPr>
        </p:nvSpPr>
        <p:spPr>
          <a:xfrm>
            <a:off x="457200" y="1999381"/>
            <a:ext cx="8229600" cy="4525963"/>
          </a:xfrm>
        </p:spPr>
        <p:txBody>
          <a:bodyPr/>
          <a:lstStyle/>
          <a:p>
            <a:r>
              <a:rPr lang="en-US" dirty="0" smtClean="0"/>
              <a:t>Designing the Study</a:t>
            </a:r>
          </a:p>
          <a:p>
            <a:r>
              <a:rPr lang="en-US" dirty="0" smtClean="0"/>
              <a:t>Training Effects to Measure</a:t>
            </a:r>
          </a:p>
          <a:p>
            <a:endParaRPr lang="en-US" dirty="0"/>
          </a:p>
        </p:txBody>
      </p:sp>
    </p:spTree>
    <p:extLst>
      <p:ext uri="{BB962C8B-B14F-4D97-AF65-F5344CB8AC3E}">
        <p14:creationId xmlns:p14="http://schemas.microsoft.com/office/powerpoint/2010/main" val="37704901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endParaRPr lang="id-ID" sz="5400" dirty="0" smtClean="0"/>
          </a:p>
          <a:p>
            <a:pPr marL="0" indent="0" algn="ctr">
              <a:buNone/>
            </a:pPr>
            <a:endParaRPr lang="id-ID" sz="5400" dirty="0"/>
          </a:p>
          <a:p>
            <a:pPr marL="0" indent="0" algn="ctr">
              <a:buNone/>
            </a:pPr>
            <a:r>
              <a:rPr lang="id-ID" sz="5400" dirty="0" smtClean="0"/>
              <a:t>Terimakasih </a:t>
            </a:r>
            <a:r>
              <a:rPr lang="id-ID" sz="5400" dirty="0" smtClean="0">
                <a:sym typeface="Wingdings" pitchFamily="2" charset="2"/>
              </a:rPr>
              <a:t></a:t>
            </a:r>
            <a:endParaRPr lang="id-ID" sz="5400" dirty="0"/>
          </a:p>
        </p:txBody>
      </p:sp>
    </p:spTree>
    <p:extLst>
      <p:ext uri="{BB962C8B-B14F-4D97-AF65-F5344CB8AC3E}">
        <p14:creationId xmlns:p14="http://schemas.microsoft.com/office/powerpoint/2010/main" val="19349074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Orientating and Onboarding New Employees</a:t>
            </a:r>
            <a:endParaRPr lang="id-ID" dirty="0"/>
          </a:p>
        </p:txBody>
      </p:sp>
      <p:sp>
        <p:nvSpPr>
          <p:cNvPr id="3" name="Content Placeholder 2"/>
          <p:cNvSpPr>
            <a:spLocks noGrp="1"/>
          </p:cNvSpPr>
          <p:nvPr>
            <p:ph idx="1"/>
          </p:nvPr>
        </p:nvSpPr>
        <p:spPr/>
        <p:txBody>
          <a:bodyPr>
            <a:normAutofit fontScale="92500" lnSpcReduction="10000"/>
          </a:bodyPr>
          <a:lstStyle/>
          <a:p>
            <a:pPr marL="0" indent="0" algn="just">
              <a:buNone/>
            </a:pPr>
            <a:r>
              <a:rPr lang="id-ID" sz="2800" u="sng" dirty="0" smtClean="0"/>
              <a:t>The Purpose of Employee Orientation/Onboarding</a:t>
            </a:r>
          </a:p>
          <a:p>
            <a:pPr algn="just">
              <a:buFont typeface="Wingdings" pitchFamily="2" charset="2"/>
              <a:buChar char="q"/>
            </a:pPr>
            <a:r>
              <a:rPr lang="id-ID" sz="2800" dirty="0"/>
              <a:t> </a:t>
            </a:r>
            <a:r>
              <a:rPr lang="id-ID" sz="2800" dirty="0" smtClean="0"/>
              <a:t>Tujuan </a:t>
            </a:r>
            <a:r>
              <a:rPr lang="id-ID" sz="2800" i="1" dirty="0" smtClean="0"/>
              <a:t>employee orientation</a:t>
            </a:r>
            <a:r>
              <a:rPr lang="id-ID" sz="2800" dirty="0" smtClean="0"/>
              <a:t> agar karyawan bisa mendapatkan informasi dan merasa nyaman dengan perusahaan.</a:t>
            </a:r>
          </a:p>
          <a:p>
            <a:pPr marL="0" indent="0" algn="just">
              <a:buNone/>
            </a:pPr>
            <a:r>
              <a:rPr lang="id-ID" sz="2800" u="sng" dirty="0" smtClean="0"/>
              <a:t>The Orientation Process</a:t>
            </a:r>
          </a:p>
          <a:p>
            <a:pPr algn="just">
              <a:buBlip>
                <a:blip r:embed="rId3"/>
              </a:buBlip>
            </a:pPr>
            <a:r>
              <a:rPr lang="id-ID" sz="2800" dirty="0" smtClean="0"/>
              <a:t>Proses orientasi biasanya memperkenalkan karyawan baru kepada peraturan perusahaan, keuntungan yang didapatkan, job desk, organisasi perusahaan, peraturan keamanan dan keliling fasilitas kantor.</a:t>
            </a:r>
          </a:p>
          <a:p>
            <a:pPr lvl="2" algn="just">
              <a:buFont typeface="Wingdings" pitchFamily="2" charset="2"/>
              <a:buChar char="ü"/>
            </a:pPr>
            <a:r>
              <a:rPr lang="id-ID" dirty="0"/>
              <a:t> </a:t>
            </a:r>
            <a:r>
              <a:rPr lang="id-ID" dirty="0" smtClean="0"/>
              <a:t>The Employee Handbook </a:t>
            </a:r>
          </a:p>
          <a:p>
            <a:pPr lvl="2" algn="just">
              <a:buFont typeface="Wingdings" pitchFamily="2" charset="2"/>
              <a:buChar char="ü"/>
            </a:pPr>
            <a:r>
              <a:rPr lang="id-ID" dirty="0" smtClean="0"/>
              <a:t> Orientation Technology	</a:t>
            </a:r>
            <a:endParaRPr lang="id-ID" dirty="0"/>
          </a:p>
        </p:txBody>
      </p:sp>
    </p:spTree>
    <p:extLst>
      <p:ext uri="{BB962C8B-B14F-4D97-AF65-F5344CB8AC3E}">
        <p14:creationId xmlns:p14="http://schemas.microsoft.com/office/powerpoint/2010/main" val="145080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5800"/>
            <a:ext cx="8229600" cy="1143000"/>
          </a:xfrm>
        </p:spPr>
        <p:txBody>
          <a:bodyPr/>
          <a:lstStyle/>
          <a:p>
            <a:r>
              <a:rPr lang="id-ID" dirty="0" smtClean="0"/>
              <a:t>Overview of The Training Process</a:t>
            </a:r>
            <a:endParaRPr lang="id-ID" dirty="0"/>
          </a:p>
        </p:txBody>
      </p:sp>
      <p:sp>
        <p:nvSpPr>
          <p:cNvPr id="3" name="Content Placeholder 2"/>
          <p:cNvSpPr>
            <a:spLocks noGrp="1"/>
          </p:cNvSpPr>
          <p:nvPr>
            <p:ph idx="1"/>
          </p:nvPr>
        </p:nvSpPr>
        <p:spPr>
          <a:xfrm>
            <a:off x="457200" y="1556792"/>
            <a:ext cx="8229600" cy="5544616"/>
          </a:xfrm>
        </p:spPr>
        <p:txBody>
          <a:bodyPr>
            <a:normAutofit/>
          </a:bodyPr>
          <a:lstStyle/>
          <a:p>
            <a:pPr marL="0" indent="0">
              <a:buNone/>
            </a:pPr>
            <a:r>
              <a:rPr lang="id-ID" u="sng" dirty="0" smtClean="0"/>
              <a:t>Aligning Strategy and Training</a:t>
            </a:r>
          </a:p>
          <a:p>
            <a:pPr algn="just">
              <a:buFont typeface="Wingdings" pitchFamily="2" charset="2"/>
              <a:buChar char="§"/>
            </a:pPr>
            <a:r>
              <a:rPr lang="id-ID" dirty="0" smtClean="0"/>
              <a:t>Training yang dilakukan perusahaan harus selaras dengan strategi atau tujuan perusahaan.</a:t>
            </a:r>
          </a:p>
          <a:p>
            <a:pPr marL="0" indent="0" algn="just">
              <a:buNone/>
            </a:pPr>
            <a:r>
              <a:rPr lang="id-ID" u="sng" dirty="0" smtClean="0"/>
              <a:t>Training and Performance</a:t>
            </a:r>
          </a:p>
          <a:p>
            <a:pPr algn="just">
              <a:buFont typeface="Wingdings" pitchFamily="2" charset="2"/>
              <a:buChar char="§"/>
            </a:pPr>
            <a:r>
              <a:rPr lang="id-ID" dirty="0" smtClean="0"/>
              <a:t>Training: proses mengajarkan karyawan baru atau lama kemampuan dasar untuk menopang kinerja mereka.</a:t>
            </a:r>
            <a:endParaRPr lang="id-ID" dirty="0" smtClean="0"/>
          </a:p>
        </p:txBody>
      </p:sp>
    </p:spTree>
    <p:extLst>
      <p:ext uri="{BB962C8B-B14F-4D97-AF65-F5344CB8AC3E}">
        <p14:creationId xmlns:p14="http://schemas.microsoft.com/office/powerpoint/2010/main" val="3443388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lstStyle/>
          <a:p>
            <a:pPr marL="0" indent="0" algn="just">
              <a:buNone/>
            </a:pPr>
            <a:r>
              <a:rPr lang="id-ID" u="sng" dirty="0"/>
              <a:t>The ADDIE Five-Step Training Process</a:t>
            </a:r>
          </a:p>
          <a:p>
            <a:pPr marL="514350" indent="-514350" algn="just">
              <a:buAutoNum type="arabicPeriod"/>
            </a:pPr>
            <a:r>
              <a:rPr lang="id-ID" dirty="0" smtClean="0"/>
              <a:t>Analyze the training need</a:t>
            </a:r>
          </a:p>
          <a:p>
            <a:pPr marL="514350" indent="-514350" algn="just">
              <a:buAutoNum type="arabicPeriod"/>
            </a:pPr>
            <a:r>
              <a:rPr lang="id-ID" dirty="0" smtClean="0"/>
              <a:t>Design the overall training program</a:t>
            </a:r>
          </a:p>
          <a:p>
            <a:pPr marL="514350" indent="-514350" algn="just">
              <a:buAutoNum type="arabicPeriod"/>
            </a:pPr>
            <a:r>
              <a:rPr lang="id-ID" dirty="0" smtClean="0"/>
              <a:t>Develop </a:t>
            </a:r>
            <a:r>
              <a:rPr lang="id-ID" dirty="0"/>
              <a:t>the </a:t>
            </a:r>
            <a:r>
              <a:rPr lang="id-ID" dirty="0" smtClean="0"/>
              <a:t>course</a:t>
            </a:r>
          </a:p>
          <a:p>
            <a:pPr marL="514350" indent="-514350" algn="just">
              <a:buAutoNum type="arabicPeriod"/>
            </a:pPr>
            <a:r>
              <a:rPr lang="id-ID" dirty="0" smtClean="0"/>
              <a:t>Implement training</a:t>
            </a:r>
          </a:p>
          <a:p>
            <a:pPr marL="514350" indent="-514350" algn="just">
              <a:buAutoNum type="arabicPeriod"/>
            </a:pPr>
            <a:r>
              <a:rPr lang="id-ID" dirty="0" smtClean="0"/>
              <a:t>Evaluate the course’s effectiveness</a:t>
            </a:r>
          </a:p>
          <a:p>
            <a:pPr algn="just">
              <a:buFontTx/>
              <a:buChar char="-"/>
            </a:pPr>
            <a:endParaRPr lang="id-ID" dirty="0" smtClean="0"/>
          </a:p>
        </p:txBody>
      </p:sp>
    </p:spTree>
    <p:extLst>
      <p:ext uri="{BB962C8B-B14F-4D97-AF65-F5344CB8AC3E}">
        <p14:creationId xmlns:p14="http://schemas.microsoft.com/office/powerpoint/2010/main" val="1582252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lstStyle/>
          <a:p>
            <a:pPr marL="0" indent="0" algn="just">
              <a:buNone/>
            </a:pPr>
            <a:r>
              <a:rPr lang="id-ID" u="sng" dirty="0"/>
              <a:t>Conducting The training Needs Analysis</a:t>
            </a:r>
            <a:endParaRPr lang="id-ID" dirty="0"/>
          </a:p>
          <a:p>
            <a:pPr algn="just">
              <a:buFontTx/>
              <a:buChar char="-"/>
            </a:pPr>
            <a:r>
              <a:rPr lang="id-ID" dirty="0"/>
              <a:t>Strategic training needs </a:t>
            </a:r>
            <a:r>
              <a:rPr lang="id-ID" dirty="0" smtClean="0"/>
              <a:t>analysis</a:t>
            </a:r>
          </a:p>
          <a:p>
            <a:pPr algn="just">
              <a:buFontTx/>
              <a:buChar char="-"/>
            </a:pPr>
            <a:r>
              <a:rPr lang="id-ID" dirty="0" smtClean="0"/>
              <a:t>Current training needs analysis</a:t>
            </a:r>
          </a:p>
          <a:p>
            <a:pPr algn="just">
              <a:buFontTx/>
              <a:buChar char="-"/>
            </a:pPr>
            <a:r>
              <a:rPr lang="en-US" dirty="0" smtClean="0"/>
              <a:t>Task analysis: analyzing new employees training needs</a:t>
            </a:r>
            <a:endParaRPr lang="id-ID" dirty="0" smtClean="0"/>
          </a:p>
          <a:p>
            <a:pPr algn="just">
              <a:buFontTx/>
              <a:buChar char="-"/>
            </a:pPr>
            <a:r>
              <a:rPr lang="en-US" dirty="0"/>
              <a:t>Talent management: using profiles and competency models</a:t>
            </a:r>
            <a:endParaRPr lang="id-ID" dirty="0"/>
          </a:p>
          <a:p>
            <a:pPr algn="just">
              <a:buFontTx/>
              <a:buChar char="-"/>
            </a:pPr>
            <a:r>
              <a:rPr lang="en-US" dirty="0"/>
              <a:t>Performance analysis: analyzing current employees</a:t>
            </a:r>
            <a:r>
              <a:rPr lang="id-ID" dirty="0"/>
              <a:t> training needs</a:t>
            </a:r>
          </a:p>
          <a:p>
            <a:pPr algn="just">
              <a:buFontTx/>
              <a:buChar char="-"/>
            </a:pPr>
            <a:r>
              <a:rPr lang="id-ID" dirty="0"/>
              <a:t>Can’t do or won’t </a:t>
            </a:r>
            <a:r>
              <a:rPr lang="id-ID" dirty="0" smtClean="0"/>
              <a:t>do</a:t>
            </a:r>
            <a:endParaRPr lang="id-ID" dirty="0"/>
          </a:p>
        </p:txBody>
      </p:sp>
    </p:spTree>
    <p:extLst>
      <p:ext uri="{BB962C8B-B14F-4D97-AF65-F5344CB8AC3E}">
        <p14:creationId xmlns:p14="http://schemas.microsoft.com/office/powerpoint/2010/main" val="36473510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260648"/>
            <a:ext cx="8229600" cy="6192688"/>
          </a:xfrm>
        </p:spPr>
        <p:txBody>
          <a:bodyPr>
            <a:normAutofit/>
          </a:bodyPr>
          <a:lstStyle/>
          <a:p>
            <a:pPr marL="0" indent="0" algn="just">
              <a:buNone/>
            </a:pPr>
            <a:r>
              <a:rPr lang="id-ID" u="sng" dirty="0" smtClean="0"/>
              <a:t>Design The Training Program</a:t>
            </a:r>
            <a:endParaRPr lang="id-ID" dirty="0" smtClean="0"/>
          </a:p>
          <a:p>
            <a:pPr algn="just">
              <a:buFont typeface="Wingdings" pitchFamily="2" charset="2"/>
              <a:buChar char="Ø"/>
            </a:pPr>
            <a:r>
              <a:rPr lang="id-ID" dirty="0"/>
              <a:t> </a:t>
            </a:r>
            <a:r>
              <a:rPr lang="id-ID" dirty="0" smtClean="0"/>
              <a:t>Merencanakan program pelatihan secara keseluruhan, termasuk tujuan pelatihan, metode penyampaiannya dan evaluasi program.</a:t>
            </a:r>
            <a:endParaRPr lang="id-ID" dirty="0"/>
          </a:p>
          <a:p>
            <a:pPr lvl="1" algn="just">
              <a:buFont typeface="Wingdings" pitchFamily="2" charset="2"/>
              <a:buChar char="Ø"/>
            </a:pPr>
            <a:r>
              <a:rPr lang="id-ID" dirty="0" smtClean="0"/>
              <a:t>Menyusun tujuan pemebelajarannya</a:t>
            </a:r>
          </a:p>
          <a:p>
            <a:pPr lvl="1" algn="just">
              <a:buFont typeface="Wingdings" pitchFamily="2" charset="2"/>
              <a:buChar char="Ø"/>
            </a:pPr>
            <a:r>
              <a:rPr lang="id-ID" dirty="0" smtClean="0"/>
              <a:t>Menciptakan lingkungan belajar yang memotivasi</a:t>
            </a:r>
          </a:p>
          <a:p>
            <a:pPr lvl="1" algn="just">
              <a:buFont typeface="Wingdings" pitchFamily="2" charset="2"/>
              <a:buChar char="Ø"/>
            </a:pPr>
            <a:r>
              <a:rPr lang="id-ID" dirty="0" smtClean="0"/>
              <a:t>Membuat pembelajarannya mempunyai arti</a:t>
            </a:r>
          </a:p>
          <a:p>
            <a:pPr lvl="1" algn="just">
              <a:buFont typeface="Wingdings" pitchFamily="2" charset="2"/>
              <a:buChar char="Ø"/>
            </a:pPr>
            <a:r>
              <a:rPr lang="id-ID" dirty="0" smtClean="0"/>
              <a:t>Buat penyampaian pembelajaran jelas dan mudah</a:t>
            </a:r>
          </a:p>
          <a:p>
            <a:pPr lvl="1" algn="just">
              <a:buFont typeface="Wingdings" pitchFamily="2" charset="2"/>
              <a:buChar char="Ø"/>
            </a:pPr>
            <a:r>
              <a:rPr lang="id-ID" dirty="0" smtClean="0"/>
              <a:t>Perkuat pembelajaran</a:t>
            </a:r>
          </a:p>
          <a:p>
            <a:pPr lvl="1" algn="just">
              <a:buFont typeface="Wingdings" pitchFamily="2" charset="2"/>
              <a:buChar char="Ø"/>
            </a:pPr>
            <a:r>
              <a:rPr lang="id-ID" dirty="0" smtClean="0"/>
              <a:t>Memastikan </a:t>
            </a:r>
          </a:p>
          <a:p>
            <a:pPr lvl="1" algn="just">
              <a:buFont typeface="Wingdings" pitchFamily="2" charset="2"/>
              <a:buChar char="Ø"/>
            </a:pPr>
            <a:r>
              <a:rPr lang="id-ID" dirty="0" smtClean="0"/>
              <a:t>Berbagai isu di dalam training</a:t>
            </a:r>
          </a:p>
          <a:p>
            <a:pPr marL="0" indent="0" algn="just">
              <a:buNone/>
            </a:pPr>
            <a:r>
              <a:rPr lang="id-ID" u="sng" dirty="0"/>
              <a:t>Developing The Program</a:t>
            </a:r>
            <a:endParaRPr lang="id-ID" dirty="0"/>
          </a:p>
          <a:p>
            <a:pPr algn="just">
              <a:buFont typeface="Wingdings" pitchFamily="2" charset="2"/>
              <a:buChar char="ü"/>
            </a:pPr>
            <a:r>
              <a:rPr lang="id-ID" dirty="0"/>
              <a:t>Mempersiapkan materi, konten, metode dan perlengkapan yang lebih spesifik lagi</a:t>
            </a:r>
            <a:r>
              <a:rPr lang="id-ID" dirty="0" smtClean="0"/>
              <a:t>.</a:t>
            </a:r>
          </a:p>
          <a:p>
            <a:pPr lvl="1" algn="just">
              <a:buFont typeface="Wingdings" pitchFamily="2" charset="2"/>
              <a:buChar char="Ø"/>
            </a:pPr>
            <a:endParaRPr lang="id-ID" dirty="0" smtClean="0"/>
          </a:p>
          <a:p>
            <a:pPr lvl="1" algn="just">
              <a:buFont typeface="Wingdings" pitchFamily="2" charset="2"/>
              <a:buChar char="Ø"/>
            </a:pPr>
            <a:endParaRPr lang="id-ID" dirty="0" smtClean="0"/>
          </a:p>
        </p:txBody>
      </p:sp>
    </p:spTree>
    <p:extLst>
      <p:ext uri="{BB962C8B-B14F-4D97-AF65-F5344CB8AC3E}">
        <p14:creationId xmlns:p14="http://schemas.microsoft.com/office/powerpoint/2010/main" val="38403449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44624"/>
            <a:ext cx="8229600" cy="1600200"/>
          </a:xfrm>
        </p:spPr>
        <p:txBody>
          <a:bodyPr/>
          <a:lstStyle/>
          <a:p>
            <a:r>
              <a:rPr lang="id-ID" dirty="0" smtClean="0"/>
              <a:t>Implementating Training Programs</a:t>
            </a:r>
            <a:endParaRPr lang="id-ID" dirty="0"/>
          </a:p>
        </p:txBody>
      </p:sp>
      <p:sp>
        <p:nvSpPr>
          <p:cNvPr id="5" name="Content Placeholder 4"/>
          <p:cNvSpPr>
            <a:spLocks noGrp="1"/>
          </p:cNvSpPr>
          <p:nvPr>
            <p:ph idx="1"/>
          </p:nvPr>
        </p:nvSpPr>
        <p:spPr>
          <a:xfrm>
            <a:off x="457200" y="1999381"/>
            <a:ext cx="8229600" cy="4525963"/>
          </a:xfrm>
        </p:spPr>
        <p:txBody>
          <a:bodyPr>
            <a:normAutofit/>
          </a:bodyPr>
          <a:lstStyle/>
          <a:p>
            <a:pPr algn="just">
              <a:buFont typeface="Wingdings" pitchFamily="2" charset="2"/>
              <a:buChar char="§"/>
            </a:pPr>
            <a:r>
              <a:rPr lang="id-ID" dirty="0" smtClean="0"/>
              <a:t>Ada beberapa jenis-jenis metode dalam training</a:t>
            </a:r>
          </a:p>
          <a:p>
            <a:pPr marL="971550" lvl="1" indent="-514350" algn="just">
              <a:buAutoNum type="arabicPeriod"/>
            </a:pPr>
            <a:r>
              <a:rPr lang="id-ID" dirty="0" smtClean="0"/>
              <a:t>On-the Job Training: training karyawan yang dilakukan saat karyawan melakukan pekerjaannya.</a:t>
            </a:r>
          </a:p>
          <a:p>
            <a:pPr marL="971550" lvl="1" indent="-514350" algn="just">
              <a:buAutoNum type="arabicPeriod"/>
            </a:pPr>
            <a:r>
              <a:rPr lang="id-ID" dirty="0"/>
              <a:t>Apprenticeship </a:t>
            </a:r>
            <a:r>
              <a:rPr lang="id-ID" dirty="0" smtClean="0"/>
              <a:t>Training: perpaduan antara pembelajaran formal dan OJT pada jangka panjang.</a:t>
            </a:r>
          </a:p>
          <a:p>
            <a:pPr marL="971550" lvl="1" indent="-514350" algn="just">
              <a:buAutoNum type="arabicPeriod"/>
            </a:pPr>
            <a:r>
              <a:rPr lang="id-ID" dirty="0" smtClean="0"/>
              <a:t>Informal Learning: </a:t>
            </a:r>
          </a:p>
        </p:txBody>
      </p:sp>
    </p:spTree>
    <p:extLst>
      <p:ext uri="{BB962C8B-B14F-4D97-AF65-F5344CB8AC3E}">
        <p14:creationId xmlns:p14="http://schemas.microsoft.com/office/powerpoint/2010/main" val="1706654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976664"/>
          </a:xfrm>
        </p:spPr>
        <p:txBody>
          <a:bodyPr/>
          <a:lstStyle/>
          <a:p>
            <a:pPr marL="514350" indent="-514350" algn="just">
              <a:buFont typeface="+mj-lt"/>
              <a:buAutoNum type="arabicPeriod" startAt="4"/>
            </a:pPr>
            <a:r>
              <a:rPr lang="id-ID" dirty="0" smtClean="0"/>
              <a:t> Job Intruction Training: mendata jobdesk karyawan beserta key pointnya, agar bisa menciptakan training step-by step unntuk pekerjaan tersebut.</a:t>
            </a:r>
          </a:p>
          <a:p>
            <a:pPr marL="514350" indent="-514350" algn="just">
              <a:buFont typeface="+mj-lt"/>
              <a:buAutoNum type="arabicPeriod" startAt="4"/>
            </a:pPr>
            <a:r>
              <a:rPr lang="id-ID" dirty="0" smtClean="0"/>
              <a:t>Lectures: cara paling cepat menyampaikan pengetahuan di sebuah training yang diikuti banyak kelompok.</a:t>
            </a:r>
          </a:p>
          <a:p>
            <a:pPr marL="514350" indent="-514350" algn="just">
              <a:buFont typeface="+mj-lt"/>
              <a:buAutoNum type="arabicPeriod" startAt="4"/>
            </a:pPr>
            <a:r>
              <a:rPr lang="id-ID" dirty="0" smtClean="0"/>
              <a:t>Programmed Learning: metode sistematis dengan melibatkan pertanyaan dan fakta dan saling memberi masukkan</a:t>
            </a:r>
            <a:endParaRPr lang="id-ID" dirty="0"/>
          </a:p>
        </p:txBody>
      </p:sp>
    </p:spTree>
    <p:extLst>
      <p:ext uri="{BB962C8B-B14F-4D97-AF65-F5344CB8AC3E}">
        <p14:creationId xmlns:p14="http://schemas.microsoft.com/office/powerpoint/2010/main" val="182879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976664"/>
          </a:xfrm>
        </p:spPr>
        <p:txBody>
          <a:bodyPr/>
          <a:lstStyle/>
          <a:p>
            <a:pPr marL="514350" indent="-514350">
              <a:buFont typeface="+mj-lt"/>
              <a:buAutoNum type="arabicPeriod" startAt="7"/>
            </a:pPr>
            <a:r>
              <a:rPr lang="id-ID" dirty="0" smtClean="0"/>
              <a:t>Audiovisual-Based Training: trainingnya biasa menggunakan DVDs, Films, dan audiotapes.</a:t>
            </a:r>
          </a:p>
          <a:p>
            <a:pPr marL="514350" indent="-514350">
              <a:buFont typeface="+mj-lt"/>
              <a:buAutoNum type="arabicPeriod" startAt="7"/>
            </a:pPr>
            <a:r>
              <a:rPr lang="id-ID" dirty="0" smtClean="0"/>
              <a:t>Vestibule Training: dibutuhkan saat biaya atau terlalu bahaya untuk train the employee.</a:t>
            </a:r>
          </a:p>
          <a:p>
            <a:pPr marL="514350" indent="-514350">
              <a:buFont typeface="+mj-lt"/>
              <a:buAutoNum type="arabicPeriod" startAt="7"/>
            </a:pPr>
            <a:r>
              <a:rPr lang="id-ID" dirty="0" smtClean="0"/>
              <a:t>Electronic Performance Support System (EPSS</a:t>
            </a:r>
            <a:r>
              <a:rPr lang="id-ID" dirty="0" smtClean="0"/>
              <a:t>)</a:t>
            </a:r>
            <a:endParaRPr lang="id-ID" dirty="0" smtClean="0"/>
          </a:p>
        </p:txBody>
      </p:sp>
    </p:spTree>
    <p:extLst>
      <p:ext uri="{BB962C8B-B14F-4D97-AF65-F5344CB8AC3E}">
        <p14:creationId xmlns:p14="http://schemas.microsoft.com/office/powerpoint/2010/main" val="18263304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1631</TotalTime>
  <Words>1303</Words>
  <Application>Microsoft Office PowerPoint</Application>
  <PresentationFormat>On-screen Show (4:3)</PresentationFormat>
  <Paragraphs>153</Paragraphs>
  <Slides>15</Slides>
  <Notes>8</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Executive</vt:lpstr>
      <vt:lpstr>Training and Developing Employees</vt:lpstr>
      <vt:lpstr>Orientating and Onboarding New Employees</vt:lpstr>
      <vt:lpstr>Overview of The Training Process</vt:lpstr>
      <vt:lpstr>PowerPoint Presentation</vt:lpstr>
      <vt:lpstr>PowerPoint Presentation</vt:lpstr>
      <vt:lpstr>PowerPoint Presentation</vt:lpstr>
      <vt:lpstr>Implementating Training Programs</vt:lpstr>
      <vt:lpstr>PowerPoint Presentation</vt:lpstr>
      <vt:lpstr>PowerPoint Presentation</vt:lpstr>
      <vt:lpstr>PowerPoint Presentation</vt:lpstr>
      <vt:lpstr>PowerPoint Presentation</vt:lpstr>
      <vt:lpstr>Implementing Management Developmental Programs.</vt:lpstr>
      <vt:lpstr>Managing Organizational Change Programs</vt:lpstr>
      <vt:lpstr>Evaluating The Training Effort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and Developing Employees</dc:title>
  <dc:creator>Rahma Dina Zuldha</dc:creator>
  <cp:lastModifiedBy>Rahma Dina Zuldha</cp:lastModifiedBy>
  <cp:revision>61</cp:revision>
  <dcterms:created xsi:type="dcterms:W3CDTF">2018-09-14T16:21:08Z</dcterms:created>
  <dcterms:modified xsi:type="dcterms:W3CDTF">2018-09-17T16:55:07Z</dcterms:modified>
</cp:coreProperties>
</file>