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9" r:id="rId13"/>
    <p:sldId id="266" r:id="rId14"/>
    <p:sldId id="265" r:id="rId15"/>
    <p:sldId id="267" r:id="rId16"/>
    <p:sldId id="268" r:id="rId17"/>
    <p:sldId id="270" r:id="rId1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a:srgbClr val="663300"/>
    <a:srgbClr val="CC9900"/>
    <a:srgbClr val="CCCC00"/>
    <a:srgbClr val="26D42E"/>
    <a:srgbClr val="77BB9C"/>
    <a:srgbClr val="D1D1D1"/>
    <a:srgbClr val="C9A269"/>
    <a:srgbClr val="F8C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showGuides="1">
      <p:cViewPr varScale="1">
        <p:scale>
          <a:sx n="90" d="100"/>
          <a:sy n="90" d="100"/>
        </p:scale>
        <p:origin x="-732"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0247A05-355C-4AF0-8871-DE605AE29C09}" type="datetimeFigureOut">
              <a:rPr lang="en-US" smtClean="0"/>
              <a:t>9/17/2018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91439E6-C1F2-4804-BA8C-6EE1C2393970}" type="slidenum">
              <a:rPr lang="en-US" smtClean="0"/>
              <a:t>‹#›</a:t>
            </a:fld>
            <a:endParaRPr lang="en-US"/>
          </a:p>
        </p:txBody>
      </p:sp>
    </p:spTree>
    <p:extLst>
      <p:ext uri="{BB962C8B-B14F-4D97-AF65-F5344CB8AC3E}">
        <p14:creationId xmlns:p14="http://schemas.microsoft.com/office/powerpoint/2010/main" val="322434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439E6-C1F2-4804-BA8C-6EE1C2393970}" type="slidenum">
              <a:rPr lang="en-US" smtClean="0"/>
              <a:t>1</a:t>
            </a:fld>
            <a:endParaRPr lang="en-US"/>
          </a:p>
        </p:txBody>
      </p:sp>
    </p:spTree>
    <p:extLst>
      <p:ext uri="{BB962C8B-B14F-4D97-AF65-F5344CB8AC3E}">
        <p14:creationId xmlns:p14="http://schemas.microsoft.com/office/powerpoint/2010/main" val="404022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CED7EC-D36F-43F7-8016-32C348334C6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389007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ED7EC-D36F-43F7-8016-32C348334C6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71183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ED7EC-D36F-43F7-8016-32C348334C6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201016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23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4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96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274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30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1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47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04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CED7EC-D36F-43F7-8016-32C348334C6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1293170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272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32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098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495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220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343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527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482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26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ED7EC-D36F-43F7-8016-32C348334C6A}"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1122023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584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327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482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46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CED7EC-D36F-43F7-8016-32C348334C6A}"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129703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CED7EC-D36F-43F7-8016-32C348334C6A}"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377764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CED7EC-D36F-43F7-8016-32C348334C6A}"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400779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ED7EC-D36F-43F7-8016-32C348334C6A}" type="datetimeFigureOut">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27118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ED7EC-D36F-43F7-8016-32C348334C6A}"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231664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ED7EC-D36F-43F7-8016-32C348334C6A}"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942DA-2F4C-4980-B41F-66828E2902E3}" type="slidenum">
              <a:rPr lang="en-US" smtClean="0"/>
              <a:t>‹#›</a:t>
            </a:fld>
            <a:endParaRPr lang="en-US"/>
          </a:p>
        </p:txBody>
      </p:sp>
    </p:spTree>
    <p:extLst>
      <p:ext uri="{BB962C8B-B14F-4D97-AF65-F5344CB8AC3E}">
        <p14:creationId xmlns:p14="http://schemas.microsoft.com/office/powerpoint/2010/main" val="79011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CED7EC-D36F-43F7-8016-32C348334C6A}" type="datetimeFigureOut">
              <a:rPr lang="en-US" smtClean="0"/>
              <a:t>9/17/2018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2942DA-2F4C-4980-B41F-66828E2902E3}" type="slidenum">
              <a:rPr lang="en-US" smtClean="0"/>
              <a:t>‹#›</a:t>
            </a:fld>
            <a:endParaRPr lang="en-US"/>
          </a:p>
        </p:txBody>
      </p:sp>
    </p:spTree>
    <p:extLst>
      <p:ext uri="{BB962C8B-B14F-4D97-AF65-F5344CB8AC3E}">
        <p14:creationId xmlns:p14="http://schemas.microsoft.com/office/powerpoint/2010/main" val="1466668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5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76DD74-D183-4DB4-9229-8F8C556E7020}"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0DDCAD-13B1-444F-AE04-CE617562C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236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876550"/>
            <a:ext cx="6019800" cy="838200"/>
          </a:xfrm>
        </p:spPr>
        <p:style>
          <a:lnRef idx="3">
            <a:schemeClr val="lt1"/>
          </a:lnRef>
          <a:fillRef idx="1">
            <a:schemeClr val="dk1"/>
          </a:fillRef>
          <a:effectRef idx="1">
            <a:schemeClr val="dk1"/>
          </a:effectRef>
          <a:fontRef idx="minor">
            <a:schemeClr val="lt1"/>
          </a:fontRef>
        </p:style>
        <p:txBody>
          <a:bodyPr>
            <a:noAutofit/>
          </a:bodyPr>
          <a:lstStyle/>
          <a:p>
            <a:r>
              <a:rPr lang="en-US" sz="2400" dirty="0" smtClean="0"/>
              <a:t>CHAPTER 6</a:t>
            </a:r>
            <a:br>
              <a:rPr lang="en-US" sz="2400" dirty="0" smtClean="0"/>
            </a:br>
            <a:r>
              <a:rPr lang="en-US" sz="2400" dirty="0" smtClean="0"/>
              <a:t>EMPLOYEE TESTING AND SELECTION</a:t>
            </a:r>
            <a:endParaRPr lang="en-US" sz="2400" dirty="0"/>
          </a:p>
        </p:txBody>
      </p:sp>
      <p:sp>
        <p:nvSpPr>
          <p:cNvPr id="3" name="Subtitle 2"/>
          <p:cNvSpPr>
            <a:spLocks noGrp="1"/>
          </p:cNvSpPr>
          <p:nvPr>
            <p:ph type="subTitle" idx="1"/>
          </p:nvPr>
        </p:nvSpPr>
        <p:spPr>
          <a:xfrm>
            <a:off x="3200400" y="4019550"/>
            <a:ext cx="5943600" cy="685800"/>
          </a:xfrm>
          <a:solidFill>
            <a:schemeClr val="bg1">
              <a:lumMod val="50000"/>
            </a:schemeClr>
          </a:solidFill>
        </p:spPr>
        <p:txBody>
          <a:bodyPr>
            <a:normAutofit fontScale="85000" lnSpcReduction="20000"/>
          </a:bodyPr>
          <a:lstStyle/>
          <a:p>
            <a:r>
              <a:rPr lang="en-US" sz="2400" dirty="0" err="1">
                <a:solidFill>
                  <a:schemeClr val="bg1"/>
                </a:solidFill>
              </a:rPr>
              <a:t>Alifvianto</a:t>
            </a:r>
            <a:r>
              <a:rPr lang="en-US" sz="2400" dirty="0">
                <a:solidFill>
                  <a:schemeClr val="bg1"/>
                </a:solidFill>
              </a:rPr>
              <a:t> </a:t>
            </a:r>
            <a:r>
              <a:rPr lang="en-US" sz="2400" dirty="0" err="1">
                <a:solidFill>
                  <a:schemeClr val="bg1"/>
                </a:solidFill>
              </a:rPr>
              <a:t>Marchiano</a:t>
            </a:r>
            <a:endParaRPr lang="en-US" sz="2400" dirty="0">
              <a:solidFill>
                <a:schemeClr val="bg1"/>
              </a:solidFill>
            </a:endParaRPr>
          </a:p>
          <a:p>
            <a:r>
              <a:rPr lang="en-US" sz="2400" dirty="0" err="1" smtClean="0">
                <a:solidFill>
                  <a:schemeClr val="bg1"/>
                </a:solidFill>
              </a:rPr>
              <a:t>Mulyati</a:t>
            </a:r>
            <a:r>
              <a:rPr lang="en-US" sz="2400" dirty="0" smtClean="0">
                <a:solidFill>
                  <a:schemeClr val="bg1"/>
                </a:solidFill>
              </a:rPr>
              <a:t> </a:t>
            </a:r>
            <a:r>
              <a:rPr lang="en-US" sz="2400" dirty="0" err="1" smtClean="0">
                <a:solidFill>
                  <a:schemeClr val="bg1"/>
                </a:solidFill>
              </a:rPr>
              <a:t>Juliatin</a:t>
            </a:r>
            <a:endParaRPr lang="en-US" sz="24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81905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446314" y="361950"/>
            <a:ext cx="8229600" cy="449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6314" y="361950"/>
            <a:ext cx="8229600" cy="457200"/>
          </a:xfrm>
          <a:prstGeom prst="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CAVEATS</a:t>
            </a:r>
            <a:endParaRPr lang="en-US" dirty="0">
              <a:solidFill>
                <a:schemeClr val="tx1"/>
              </a:solidFill>
            </a:endParaRPr>
          </a:p>
        </p:txBody>
      </p:sp>
      <p:sp>
        <p:nvSpPr>
          <p:cNvPr id="6" name="Rounded Rectangle 5"/>
          <p:cNvSpPr/>
          <p:nvPr/>
        </p:nvSpPr>
        <p:spPr>
          <a:xfrm>
            <a:off x="609600" y="1123950"/>
            <a:ext cx="2209800" cy="533400"/>
          </a:xfrm>
          <a:prstGeom prst="roundRect">
            <a:avLst/>
          </a:prstGeom>
          <a:solidFill>
            <a:schemeClr val="accent3">
              <a:lumMod val="40000"/>
              <a:lumOff val="60000"/>
              <a:alpha val="8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t>
            </a:r>
            <a:r>
              <a:rPr lang="id-ID" sz="1600" dirty="0" smtClean="0">
                <a:solidFill>
                  <a:schemeClr val="tx1"/>
                </a:solidFill>
              </a:rPr>
              <a:t>es </a:t>
            </a:r>
            <a:r>
              <a:rPr lang="id-ID" sz="1600" dirty="0">
                <a:solidFill>
                  <a:schemeClr val="tx1"/>
                </a:solidFill>
              </a:rPr>
              <a:t>proyektif sulit ditafsirkan. </a:t>
            </a:r>
            <a:endParaRPr lang="en-US" sz="1600" dirty="0">
              <a:solidFill>
                <a:schemeClr val="tx1"/>
              </a:solidFill>
            </a:endParaRPr>
          </a:p>
        </p:txBody>
      </p:sp>
      <p:sp>
        <p:nvSpPr>
          <p:cNvPr id="7" name="Rounded Rectangle 6"/>
          <p:cNvSpPr/>
          <p:nvPr/>
        </p:nvSpPr>
        <p:spPr>
          <a:xfrm>
            <a:off x="2971800" y="1009650"/>
            <a:ext cx="2743200" cy="685800"/>
          </a:xfrm>
          <a:prstGeom prst="roundRect">
            <a:avLst/>
          </a:prstGeom>
          <a:solidFill>
            <a:schemeClr val="accent3">
              <a:lumMod val="40000"/>
              <a:lumOff val="60000"/>
              <a:alpha val="8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t>
            </a:r>
            <a:r>
              <a:rPr lang="id-ID" sz="1600" dirty="0" smtClean="0">
                <a:solidFill>
                  <a:schemeClr val="tx1"/>
                </a:solidFill>
              </a:rPr>
              <a:t>es </a:t>
            </a:r>
            <a:r>
              <a:rPr lang="id-ID" sz="1600" dirty="0">
                <a:solidFill>
                  <a:schemeClr val="tx1"/>
                </a:solidFill>
              </a:rPr>
              <a:t>kepribadian dapat memicu tantangan hukum. </a:t>
            </a:r>
            <a:endParaRPr lang="en-US" sz="1600" dirty="0">
              <a:solidFill>
                <a:schemeClr val="tx1"/>
              </a:solidFill>
            </a:endParaRPr>
          </a:p>
        </p:txBody>
      </p:sp>
      <p:sp>
        <p:nvSpPr>
          <p:cNvPr id="8" name="Rounded Rectangle 7"/>
          <p:cNvSpPr/>
          <p:nvPr/>
        </p:nvSpPr>
        <p:spPr>
          <a:xfrm>
            <a:off x="5791200" y="971550"/>
            <a:ext cx="2808514" cy="838200"/>
          </a:xfrm>
          <a:prstGeom prst="roundRect">
            <a:avLst/>
          </a:prstGeom>
          <a:solidFill>
            <a:schemeClr val="accent3">
              <a:lumMod val="40000"/>
              <a:lumOff val="60000"/>
              <a:alpha val="8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smtClean="0">
                <a:solidFill>
                  <a:schemeClr val="tx1"/>
                </a:solidFill>
              </a:rPr>
              <a:t>Perselisihan</a:t>
            </a:r>
            <a:r>
              <a:rPr lang="en-US" sz="1600" dirty="0" smtClean="0">
                <a:solidFill>
                  <a:schemeClr val="tx1"/>
                </a:solidFill>
              </a:rPr>
              <a:t> </a:t>
            </a:r>
            <a:r>
              <a:rPr lang="en-US" sz="1600" dirty="0" err="1" smtClean="0">
                <a:solidFill>
                  <a:schemeClr val="tx1"/>
                </a:solidFill>
              </a:rPr>
              <a:t>melaporkan</a:t>
            </a:r>
            <a:r>
              <a:rPr lang="en-US" sz="1600" dirty="0" smtClean="0">
                <a:solidFill>
                  <a:schemeClr val="tx1"/>
                </a:solidFill>
              </a:rPr>
              <a:t> </a:t>
            </a:r>
            <a:r>
              <a:rPr lang="en-US" sz="1600" dirty="0" err="1" smtClean="0">
                <a:solidFill>
                  <a:schemeClr val="tx1"/>
                </a:solidFill>
              </a:rPr>
              <a:t>bahwa</a:t>
            </a:r>
            <a:r>
              <a:rPr lang="en-US" sz="1600" dirty="0" smtClean="0">
                <a:solidFill>
                  <a:schemeClr val="tx1"/>
                </a:solidFill>
              </a:rPr>
              <a:t> </a:t>
            </a:r>
            <a:r>
              <a:rPr lang="en-US" sz="1600" dirty="0" err="1">
                <a:solidFill>
                  <a:schemeClr val="tx1"/>
                </a:solidFill>
              </a:rPr>
              <a:t>tes</a:t>
            </a:r>
            <a:r>
              <a:rPr lang="en-US" sz="1600" dirty="0">
                <a:solidFill>
                  <a:schemeClr val="tx1"/>
                </a:solidFill>
              </a:rPr>
              <a:t> </a:t>
            </a:r>
            <a:r>
              <a:rPr lang="en-US" sz="1600" dirty="0" err="1">
                <a:solidFill>
                  <a:schemeClr val="tx1"/>
                </a:solidFill>
              </a:rPr>
              <a:t>kepribadian</a:t>
            </a:r>
            <a:r>
              <a:rPr lang="en-US" sz="1600" dirty="0">
                <a:solidFill>
                  <a:schemeClr val="tx1"/>
                </a:solidFill>
              </a:rPr>
              <a:t> </a:t>
            </a:r>
            <a:r>
              <a:rPr lang="en-US" sz="1600" dirty="0" err="1">
                <a:solidFill>
                  <a:schemeClr val="tx1"/>
                </a:solidFill>
              </a:rPr>
              <a:t>memprediksi</a:t>
            </a:r>
            <a:r>
              <a:rPr lang="en-US" sz="1600" dirty="0">
                <a:solidFill>
                  <a:schemeClr val="tx1"/>
                </a:solidFill>
              </a:rPr>
              <a:t> </a:t>
            </a:r>
            <a:r>
              <a:rPr lang="en-US" sz="1600" dirty="0" err="1">
                <a:solidFill>
                  <a:schemeClr val="tx1"/>
                </a:solidFill>
              </a:rPr>
              <a:t>kinerja</a:t>
            </a:r>
            <a:r>
              <a:rPr lang="en-US" sz="1600" dirty="0">
                <a:solidFill>
                  <a:schemeClr val="tx1"/>
                </a:solidFill>
              </a:rPr>
              <a:t> </a:t>
            </a:r>
          </a:p>
        </p:txBody>
      </p:sp>
      <p:sp>
        <p:nvSpPr>
          <p:cNvPr id="9" name="Rectangle 8"/>
          <p:cNvSpPr/>
          <p:nvPr/>
        </p:nvSpPr>
        <p:spPr>
          <a:xfrm>
            <a:off x="457200" y="1885950"/>
            <a:ext cx="8229600" cy="457200"/>
          </a:xfrm>
          <a:prstGeom prst="rect">
            <a:avLst/>
          </a:prstGeom>
          <a:solidFill>
            <a:schemeClr val="bg1"/>
          </a:solidFill>
          <a:ln>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INTEREST INVENTORIES</a:t>
            </a:r>
          </a:p>
        </p:txBody>
      </p:sp>
      <p:sp>
        <p:nvSpPr>
          <p:cNvPr id="2" name="Rectangle 1"/>
          <p:cNvSpPr/>
          <p:nvPr/>
        </p:nvSpPr>
        <p:spPr>
          <a:xfrm>
            <a:off x="446314" y="2343150"/>
            <a:ext cx="8240486" cy="800100"/>
          </a:xfrm>
          <a:prstGeom prst="rect">
            <a:avLst/>
          </a:prstGeom>
          <a:solidFill>
            <a:schemeClr val="tx2">
              <a:lumMod val="20000"/>
              <a:lumOff val="80000"/>
            </a:schemeClr>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smtClean="0">
                <a:solidFill>
                  <a:schemeClr val="tx1"/>
                </a:solidFill>
              </a:rPr>
              <a:t>Pengembangan</a:t>
            </a:r>
            <a:r>
              <a:rPr lang="en-US" sz="1500" dirty="0" smtClean="0">
                <a:solidFill>
                  <a:schemeClr val="tx1"/>
                </a:solidFill>
              </a:rPr>
              <a:t> </a:t>
            </a:r>
            <a:r>
              <a:rPr lang="en-US" sz="1500" dirty="0" err="1">
                <a:solidFill>
                  <a:schemeClr val="tx1"/>
                </a:solidFill>
              </a:rPr>
              <a:t>pribadi</a:t>
            </a:r>
            <a:r>
              <a:rPr lang="en-US" sz="1500" dirty="0">
                <a:solidFill>
                  <a:schemeClr val="tx1"/>
                </a:solidFill>
              </a:rPr>
              <a:t> </a:t>
            </a:r>
            <a:r>
              <a:rPr lang="en-US" sz="1500" dirty="0" err="1">
                <a:solidFill>
                  <a:schemeClr val="tx1"/>
                </a:solidFill>
              </a:rPr>
              <a:t>dan</a:t>
            </a:r>
            <a:r>
              <a:rPr lang="en-US" sz="1500" dirty="0">
                <a:solidFill>
                  <a:schemeClr val="tx1"/>
                </a:solidFill>
              </a:rPr>
              <a:t> </a:t>
            </a:r>
            <a:r>
              <a:rPr lang="en-US" sz="1500" dirty="0" err="1">
                <a:solidFill>
                  <a:schemeClr val="tx1"/>
                </a:solidFill>
              </a:rPr>
              <a:t>perangkat</a:t>
            </a:r>
            <a:r>
              <a:rPr lang="en-US" sz="1500" dirty="0">
                <a:solidFill>
                  <a:schemeClr val="tx1"/>
                </a:solidFill>
              </a:rPr>
              <a:t> </a:t>
            </a:r>
            <a:r>
              <a:rPr lang="en-US" sz="1500" dirty="0" err="1">
                <a:solidFill>
                  <a:schemeClr val="tx1"/>
                </a:solidFill>
              </a:rPr>
              <a:t>seleksi</a:t>
            </a:r>
            <a:r>
              <a:rPr lang="en-US" sz="1500" dirty="0">
                <a:solidFill>
                  <a:schemeClr val="tx1"/>
                </a:solidFill>
              </a:rPr>
              <a:t> yang </a:t>
            </a:r>
            <a:r>
              <a:rPr lang="en-US" sz="1500" dirty="0" err="1">
                <a:solidFill>
                  <a:schemeClr val="tx1"/>
                </a:solidFill>
              </a:rPr>
              <a:t>membandingkan</a:t>
            </a:r>
            <a:r>
              <a:rPr lang="en-US" sz="1500" dirty="0">
                <a:solidFill>
                  <a:schemeClr val="tx1"/>
                </a:solidFill>
              </a:rPr>
              <a:t> </a:t>
            </a:r>
            <a:r>
              <a:rPr lang="en-US" sz="1500" dirty="0" err="1">
                <a:solidFill>
                  <a:schemeClr val="tx1"/>
                </a:solidFill>
              </a:rPr>
              <a:t>minat</a:t>
            </a:r>
            <a:r>
              <a:rPr lang="en-US" sz="1500" dirty="0">
                <a:solidFill>
                  <a:schemeClr val="tx1"/>
                </a:solidFill>
              </a:rPr>
              <a:t> orang </a:t>
            </a:r>
            <a:r>
              <a:rPr lang="en-US" sz="1500" dirty="0" err="1">
                <a:solidFill>
                  <a:schemeClr val="tx1"/>
                </a:solidFill>
              </a:rPr>
              <a:t>saat</a:t>
            </a:r>
            <a:r>
              <a:rPr lang="en-US" sz="1500" dirty="0">
                <a:solidFill>
                  <a:schemeClr val="tx1"/>
                </a:solidFill>
              </a:rPr>
              <a:t> </a:t>
            </a:r>
            <a:r>
              <a:rPr lang="en-US" sz="1500" dirty="0" err="1">
                <a:solidFill>
                  <a:schemeClr val="tx1"/>
                </a:solidFill>
              </a:rPr>
              <a:t>ini</a:t>
            </a:r>
            <a:r>
              <a:rPr lang="en-US" sz="1500" dirty="0">
                <a:solidFill>
                  <a:schemeClr val="tx1"/>
                </a:solidFill>
              </a:rPr>
              <a:t> </a:t>
            </a:r>
            <a:r>
              <a:rPr lang="en-US" sz="1500" dirty="0" err="1">
                <a:solidFill>
                  <a:schemeClr val="tx1"/>
                </a:solidFill>
              </a:rPr>
              <a:t>dengan</a:t>
            </a:r>
            <a:r>
              <a:rPr lang="en-US" sz="1500" dirty="0">
                <a:solidFill>
                  <a:schemeClr val="tx1"/>
                </a:solidFill>
              </a:rPr>
              <a:t> </a:t>
            </a:r>
            <a:r>
              <a:rPr lang="en-US" sz="1500" dirty="0" err="1" smtClean="0">
                <a:solidFill>
                  <a:schemeClr val="tx1"/>
                </a:solidFill>
              </a:rPr>
              <a:t>minat</a:t>
            </a:r>
            <a:r>
              <a:rPr lang="en-US" sz="1500" dirty="0" smtClean="0">
                <a:solidFill>
                  <a:schemeClr val="tx1"/>
                </a:solidFill>
              </a:rPr>
              <a:t> yang </a:t>
            </a:r>
            <a:r>
              <a:rPr lang="en-US" sz="1500" dirty="0">
                <a:solidFill>
                  <a:schemeClr val="tx1"/>
                </a:solidFill>
              </a:rPr>
              <a:t>lain </a:t>
            </a:r>
            <a:r>
              <a:rPr lang="en-US" sz="1500" dirty="0" err="1">
                <a:solidFill>
                  <a:schemeClr val="tx1"/>
                </a:solidFill>
              </a:rPr>
              <a:t>sekarang</a:t>
            </a:r>
            <a:r>
              <a:rPr lang="en-US" sz="1500" dirty="0">
                <a:solidFill>
                  <a:schemeClr val="tx1"/>
                </a:solidFill>
              </a:rPr>
              <a:t> </a:t>
            </a:r>
            <a:r>
              <a:rPr lang="en-US" sz="1500" dirty="0" err="1">
                <a:solidFill>
                  <a:schemeClr val="tx1"/>
                </a:solidFill>
              </a:rPr>
              <a:t>dalam</a:t>
            </a:r>
            <a:r>
              <a:rPr lang="en-US" sz="1500" dirty="0">
                <a:solidFill>
                  <a:schemeClr val="tx1"/>
                </a:solidFill>
              </a:rPr>
              <a:t> </a:t>
            </a:r>
            <a:r>
              <a:rPr lang="en-US" sz="1500" dirty="0" err="1">
                <a:solidFill>
                  <a:schemeClr val="tx1"/>
                </a:solidFill>
              </a:rPr>
              <a:t>berbagai</a:t>
            </a:r>
            <a:r>
              <a:rPr lang="en-US" sz="1500" dirty="0">
                <a:solidFill>
                  <a:schemeClr val="tx1"/>
                </a:solidFill>
              </a:rPr>
              <a:t> </a:t>
            </a:r>
            <a:r>
              <a:rPr lang="en-US" sz="1500" dirty="0" err="1">
                <a:solidFill>
                  <a:schemeClr val="tx1"/>
                </a:solidFill>
              </a:rPr>
              <a:t>pekerjaan</a:t>
            </a:r>
            <a:r>
              <a:rPr lang="en-US" sz="1500" dirty="0">
                <a:solidFill>
                  <a:schemeClr val="tx1"/>
                </a:solidFill>
              </a:rPr>
              <a:t> </a:t>
            </a:r>
            <a:r>
              <a:rPr lang="en-US" sz="1500" dirty="0" err="1">
                <a:solidFill>
                  <a:schemeClr val="tx1"/>
                </a:solidFill>
              </a:rPr>
              <a:t>sehingga</a:t>
            </a:r>
            <a:r>
              <a:rPr lang="en-US" sz="1500" dirty="0">
                <a:solidFill>
                  <a:schemeClr val="tx1"/>
                </a:solidFill>
              </a:rPr>
              <a:t> </a:t>
            </a:r>
            <a:r>
              <a:rPr lang="en-US" sz="1500" dirty="0" err="1">
                <a:solidFill>
                  <a:schemeClr val="tx1"/>
                </a:solidFill>
              </a:rPr>
              <a:t>dapat</a:t>
            </a:r>
            <a:r>
              <a:rPr lang="en-US" sz="1500" dirty="0">
                <a:solidFill>
                  <a:schemeClr val="tx1"/>
                </a:solidFill>
              </a:rPr>
              <a:t> </a:t>
            </a:r>
            <a:r>
              <a:rPr lang="en-US" sz="1500" dirty="0" err="1">
                <a:solidFill>
                  <a:schemeClr val="tx1"/>
                </a:solidFill>
              </a:rPr>
              <a:t>menentukan</a:t>
            </a:r>
            <a:r>
              <a:rPr lang="en-US" sz="1500" dirty="0">
                <a:solidFill>
                  <a:schemeClr val="tx1"/>
                </a:solidFill>
              </a:rPr>
              <a:t> </a:t>
            </a:r>
            <a:r>
              <a:rPr lang="en-US" sz="1500" dirty="0" err="1">
                <a:solidFill>
                  <a:schemeClr val="tx1"/>
                </a:solidFill>
              </a:rPr>
              <a:t>pekerjaan</a:t>
            </a:r>
            <a:r>
              <a:rPr lang="en-US" sz="1500" dirty="0">
                <a:solidFill>
                  <a:schemeClr val="tx1"/>
                </a:solidFill>
              </a:rPr>
              <a:t> yang </a:t>
            </a:r>
            <a:r>
              <a:rPr lang="en-US" sz="1500" dirty="0" err="1">
                <a:solidFill>
                  <a:schemeClr val="tx1"/>
                </a:solidFill>
              </a:rPr>
              <a:t>disukai</a:t>
            </a:r>
            <a:r>
              <a:rPr lang="en-US" sz="1500" dirty="0">
                <a:solidFill>
                  <a:schemeClr val="tx1"/>
                </a:solidFill>
              </a:rPr>
              <a:t> </a:t>
            </a:r>
            <a:r>
              <a:rPr lang="en-US" sz="1500" dirty="0" err="1">
                <a:solidFill>
                  <a:schemeClr val="tx1"/>
                </a:solidFill>
              </a:rPr>
              <a:t>untuk</a:t>
            </a:r>
            <a:r>
              <a:rPr lang="en-US" sz="1500" dirty="0">
                <a:solidFill>
                  <a:schemeClr val="tx1"/>
                </a:solidFill>
              </a:rPr>
              <a:t> </a:t>
            </a:r>
            <a:r>
              <a:rPr lang="en-US" sz="1500" dirty="0" err="1">
                <a:solidFill>
                  <a:schemeClr val="tx1"/>
                </a:solidFill>
              </a:rPr>
              <a:t>individu</a:t>
            </a:r>
            <a:endParaRPr lang="en-US" sz="1500" dirty="0">
              <a:solidFill>
                <a:schemeClr val="tx1"/>
              </a:solidFill>
            </a:endParaRPr>
          </a:p>
        </p:txBody>
      </p:sp>
      <p:sp>
        <p:nvSpPr>
          <p:cNvPr id="10" name="Rectangle 9"/>
          <p:cNvSpPr/>
          <p:nvPr/>
        </p:nvSpPr>
        <p:spPr>
          <a:xfrm>
            <a:off x="457200" y="3333750"/>
            <a:ext cx="8229600" cy="457200"/>
          </a:xfrm>
          <a:prstGeom prst="rect">
            <a:avLst/>
          </a:prstGeom>
          <a:ln>
            <a:prstDash val="lgDashDot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tx1"/>
                </a:solidFill>
              </a:rPr>
              <a:t>Achievement Tests</a:t>
            </a:r>
          </a:p>
        </p:txBody>
      </p:sp>
      <p:sp>
        <p:nvSpPr>
          <p:cNvPr id="11" name="Rectangle 10"/>
          <p:cNvSpPr/>
          <p:nvPr/>
        </p:nvSpPr>
        <p:spPr>
          <a:xfrm>
            <a:off x="446314" y="3790950"/>
            <a:ext cx="8240486" cy="800100"/>
          </a:xfrm>
          <a:prstGeom prst="rect">
            <a:avLst/>
          </a:prstGeom>
          <a:solidFill>
            <a:schemeClr val="tx2">
              <a:lumMod val="20000"/>
              <a:lumOff val="80000"/>
            </a:schemeClr>
          </a:solid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tx1"/>
                </a:solidFill>
              </a:rPr>
              <a:t>Tes prestasi mengukur apa yang telah dipelajari seseorang. </a:t>
            </a:r>
            <a:r>
              <a:rPr lang="en-US" sz="1600" dirty="0" smtClean="0">
                <a:solidFill>
                  <a:schemeClr val="tx1"/>
                </a:solidFill>
              </a:rPr>
              <a:t>M</a:t>
            </a:r>
            <a:r>
              <a:rPr lang="id-ID" sz="1600" dirty="0" smtClean="0">
                <a:solidFill>
                  <a:schemeClr val="tx1"/>
                </a:solidFill>
              </a:rPr>
              <a:t>engukur </a:t>
            </a:r>
            <a:r>
              <a:rPr lang="id-ID" sz="1600" dirty="0">
                <a:solidFill>
                  <a:schemeClr val="tx1"/>
                </a:solidFill>
              </a:rPr>
              <a:t>pengetahuan pekerjaan Anda di berbagai bidang seperti ekonomi, pemasaran, atau sumber daya manusia. </a:t>
            </a:r>
            <a:endParaRPr lang="en-US" sz="1500" dirty="0">
              <a:solidFill>
                <a:schemeClr val="tx1"/>
              </a:solidFill>
            </a:endParaRPr>
          </a:p>
        </p:txBody>
      </p:sp>
    </p:spTree>
    <p:extLst>
      <p:ext uri="{BB962C8B-B14F-4D97-AF65-F5344CB8AC3E}">
        <p14:creationId xmlns:p14="http://schemas.microsoft.com/office/powerpoint/2010/main" val="3387948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457200" y="285750"/>
            <a:ext cx="8229600" cy="4572000"/>
          </a:xfrm>
          <a:prstGeom prst="rect">
            <a:avLst/>
          </a:prstGeom>
          <a:solidFill>
            <a:srgbClr val="77B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285750"/>
            <a:ext cx="8229600" cy="685800"/>
          </a:xfrm>
          <a:ln w="19050">
            <a:solidFill>
              <a:srgbClr val="0070C0"/>
            </a:solidFill>
            <a:prstDash val="sysDot"/>
          </a:ln>
        </p:spPr>
        <p:txBody>
          <a:bodyPr>
            <a:normAutofit/>
          </a:bodyPr>
          <a:lstStyle/>
          <a:p>
            <a:r>
              <a:rPr lang="en-US" sz="2400" dirty="0" smtClean="0"/>
              <a:t>Work Samples and Simulations</a:t>
            </a:r>
            <a:endParaRPr lang="en-US" sz="2400" dirty="0"/>
          </a:p>
        </p:txBody>
      </p:sp>
      <p:sp>
        <p:nvSpPr>
          <p:cNvPr id="6" name="Content Placeholder 2"/>
          <p:cNvSpPr>
            <a:spLocks noGrp="1"/>
          </p:cNvSpPr>
          <p:nvPr>
            <p:ph idx="1"/>
          </p:nvPr>
        </p:nvSpPr>
        <p:spPr>
          <a:xfrm>
            <a:off x="457200" y="971550"/>
            <a:ext cx="8229600" cy="1371600"/>
          </a:xfrm>
          <a:ln w="19050">
            <a:solidFill>
              <a:srgbClr val="0070C0"/>
            </a:solidFill>
            <a:prstDash val="sysDot"/>
          </a:ln>
        </p:spPr>
        <p:txBody>
          <a:bodyPr>
            <a:normAutofit/>
          </a:bodyPr>
          <a:lstStyle/>
          <a:p>
            <a:pPr algn="just"/>
            <a:r>
              <a:rPr lang="en-US" sz="2000" dirty="0" err="1" smtClean="0"/>
              <a:t>Dengan</a:t>
            </a:r>
            <a:r>
              <a:rPr lang="en-US" sz="2000" dirty="0" smtClean="0"/>
              <a:t> Work Samples </a:t>
            </a:r>
            <a:r>
              <a:rPr lang="en-US" sz="2000" dirty="0" err="1" smtClean="0"/>
              <a:t>kita</a:t>
            </a:r>
            <a:r>
              <a:rPr lang="en-US" sz="2000" dirty="0" smtClean="0"/>
              <a:t> </a:t>
            </a:r>
            <a:r>
              <a:rPr lang="en-US" sz="2000" dirty="0" err="1" smtClean="0"/>
              <a:t>mempresentasikan</a:t>
            </a:r>
            <a:r>
              <a:rPr lang="en-US" sz="2000" dirty="0" smtClean="0"/>
              <a:t> </a:t>
            </a:r>
            <a:r>
              <a:rPr lang="en-US" sz="2000" dirty="0" err="1" smtClean="0"/>
              <a:t>pekerjaan</a:t>
            </a:r>
            <a:r>
              <a:rPr lang="en-US" sz="2000" dirty="0" smtClean="0"/>
              <a:t> yang </a:t>
            </a:r>
            <a:r>
              <a:rPr lang="en-US" sz="2000" dirty="0" err="1" smtClean="0"/>
              <a:t>kita</a:t>
            </a:r>
            <a:r>
              <a:rPr lang="en-US" sz="2000" dirty="0" smtClean="0"/>
              <a:t> </a:t>
            </a:r>
            <a:r>
              <a:rPr lang="en-US" sz="2000" dirty="0" err="1" smtClean="0"/>
              <a:t>terapkan</a:t>
            </a:r>
            <a:r>
              <a:rPr lang="en-US" sz="2000" dirty="0" smtClean="0"/>
              <a:t> </a:t>
            </a:r>
            <a:r>
              <a:rPr lang="en-US" sz="2000" dirty="0" err="1" smtClean="0"/>
              <a:t>dan</a:t>
            </a:r>
            <a:r>
              <a:rPr lang="en-US" sz="2000" dirty="0" smtClean="0"/>
              <a:t> </a:t>
            </a:r>
            <a:r>
              <a:rPr lang="en-US" sz="2000" dirty="0" err="1" smtClean="0"/>
              <a:t>mengevaluasi</a:t>
            </a:r>
            <a:r>
              <a:rPr lang="en-US" sz="2000" dirty="0" smtClean="0"/>
              <a:t>.</a:t>
            </a:r>
          </a:p>
          <a:p>
            <a:pPr algn="just"/>
            <a:r>
              <a:rPr lang="en-US" sz="2000" dirty="0" err="1" smtClean="0"/>
              <a:t>Mengukur</a:t>
            </a:r>
            <a:r>
              <a:rPr lang="en-US" sz="2000" dirty="0" smtClean="0"/>
              <a:t> </a:t>
            </a:r>
            <a:r>
              <a:rPr lang="en-US" sz="2000" dirty="0" err="1" smtClean="0"/>
              <a:t>kinerja</a:t>
            </a:r>
            <a:r>
              <a:rPr lang="en-US" sz="2000" dirty="0" smtClean="0"/>
              <a:t> </a:t>
            </a:r>
            <a:r>
              <a:rPr lang="en-US" sz="2000" dirty="0" err="1" smtClean="0"/>
              <a:t>Karyawan</a:t>
            </a:r>
            <a:r>
              <a:rPr lang="en-US" sz="2000" dirty="0" smtClean="0"/>
              <a:t> </a:t>
            </a:r>
            <a:r>
              <a:rPr lang="en-US" sz="2000" dirty="0" err="1" smtClean="0"/>
              <a:t>Pekerjaan</a:t>
            </a:r>
            <a:r>
              <a:rPr lang="en-US" sz="2000" dirty="0" smtClean="0"/>
              <a:t> </a:t>
            </a:r>
            <a:r>
              <a:rPr lang="en-US" sz="2000" dirty="0" err="1" smtClean="0"/>
              <a:t>Secara</a:t>
            </a:r>
            <a:r>
              <a:rPr lang="en-US" sz="2000" dirty="0" smtClean="0"/>
              <a:t> </a:t>
            </a:r>
            <a:r>
              <a:rPr lang="en-US" sz="2000" dirty="0" err="1" smtClean="0"/>
              <a:t>Langsung</a:t>
            </a:r>
            <a:endParaRPr lang="en-US" sz="2000" dirty="0" smtClean="0"/>
          </a:p>
        </p:txBody>
      </p:sp>
      <p:sp>
        <p:nvSpPr>
          <p:cNvPr id="7" name="Title 1"/>
          <p:cNvSpPr txBox="1">
            <a:spLocks/>
          </p:cNvSpPr>
          <p:nvPr/>
        </p:nvSpPr>
        <p:spPr>
          <a:xfrm>
            <a:off x="457200" y="2647950"/>
            <a:ext cx="8229600" cy="533400"/>
          </a:xfrm>
          <a:prstGeom prst="rect">
            <a:avLst/>
          </a:prstGeom>
          <a:ln w="19050">
            <a:solidFill>
              <a:schemeClr val="bg1"/>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Using Work Sampling For Employee Selection</a:t>
            </a:r>
            <a:endParaRPr lang="en-US" sz="2400" dirty="0"/>
          </a:p>
        </p:txBody>
      </p:sp>
      <p:sp>
        <p:nvSpPr>
          <p:cNvPr id="8" name="Content Placeholder 2"/>
          <p:cNvSpPr txBox="1">
            <a:spLocks/>
          </p:cNvSpPr>
          <p:nvPr/>
        </p:nvSpPr>
        <p:spPr>
          <a:xfrm>
            <a:off x="457200" y="3181350"/>
            <a:ext cx="8229600" cy="838200"/>
          </a:xfrm>
          <a:prstGeom prst="rect">
            <a:avLst/>
          </a:prstGeom>
          <a:ln w="19050">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err="1" smtClean="0"/>
              <a:t>Memprediksi</a:t>
            </a:r>
            <a:r>
              <a:rPr lang="en-US" sz="2000" dirty="0" smtClean="0"/>
              <a:t> </a:t>
            </a:r>
            <a:r>
              <a:rPr lang="en-US" sz="2000" dirty="0" err="1" smtClean="0"/>
              <a:t>Kinerja</a:t>
            </a:r>
            <a:r>
              <a:rPr lang="en-US" sz="2000" dirty="0" smtClean="0"/>
              <a:t> </a:t>
            </a:r>
            <a:r>
              <a:rPr lang="en-US" sz="2000" dirty="0" err="1" smtClean="0"/>
              <a:t>pekerjaan</a:t>
            </a:r>
            <a:r>
              <a:rPr lang="en-US" sz="2000" dirty="0" smtClean="0"/>
              <a:t> </a:t>
            </a:r>
            <a:r>
              <a:rPr lang="en-US" sz="2000" dirty="0" err="1" smtClean="0"/>
              <a:t>melakukan</a:t>
            </a:r>
            <a:r>
              <a:rPr lang="en-US" sz="2000" dirty="0" smtClean="0"/>
              <a:t> </a:t>
            </a:r>
            <a:r>
              <a:rPr lang="en-US" sz="2000" dirty="0" err="1" smtClean="0"/>
              <a:t>lebih</a:t>
            </a:r>
            <a:r>
              <a:rPr lang="en-US" sz="2000" dirty="0" smtClean="0"/>
              <a:t> </a:t>
            </a:r>
            <a:r>
              <a:rPr lang="en-US" sz="2000" dirty="0" err="1" smtClean="0"/>
              <a:t>dari</a:t>
            </a:r>
            <a:r>
              <a:rPr lang="en-US" sz="2000" dirty="0" smtClean="0"/>
              <a:t> </a:t>
            </a:r>
            <a:r>
              <a:rPr lang="en-US" sz="2000" dirty="0" err="1" smtClean="0"/>
              <a:t>satu</a:t>
            </a:r>
            <a:r>
              <a:rPr lang="en-US" sz="2000" dirty="0" smtClean="0"/>
              <a:t> </a:t>
            </a:r>
            <a:r>
              <a:rPr lang="en-US" sz="2000" dirty="0" err="1" smtClean="0"/>
              <a:t>tugas</a:t>
            </a:r>
            <a:r>
              <a:rPr lang="en-US" sz="2000" dirty="0" smtClean="0"/>
              <a:t> </a:t>
            </a:r>
            <a:r>
              <a:rPr lang="en-US" sz="2000" dirty="0" err="1" smtClean="0"/>
              <a:t>pekerjaan</a:t>
            </a:r>
            <a:r>
              <a:rPr lang="en-US" sz="2000" dirty="0" smtClean="0"/>
              <a:t> </a:t>
            </a:r>
          </a:p>
          <a:p>
            <a:r>
              <a:rPr lang="en-US" sz="2000" dirty="0" smtClean="0"/>
              <a:t>Basic Procedure</a:t>
            </a:r>
            <a:endParaRPr lang="en-US" sz="2000" dirty="0"/>
          </a:p>
        </p:txBody>
      </p:sp>
    </p:spTree>
    <p:extLst>
      <p:ext uri="{BB962C8B-B14F-4D97-AF65-F5344CB8AC3E}">
        <p14:creationId xmlns:p14="http://schemas.microsoft.com/office/powerpoint/2010/main" val="704215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09600" y="285750"/>
            <a:ext cx="7924800" cy="4343400"/>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09600" y="285750"/>
            <a:ext cx="7924800" cy="533400"/>
          </a:xfrm>
          <a:ln w="19050">
            <a:solidFill>
              <a:srgbClr val="FFC000"/>
            </a:solidFill>
            <a:prstDash val="lgDash"/>
          </a:ln>
        </p:spPr>
        <p:txBody>
          <a:bodyPr>
            <a:noAutofit/>
          </a:bodyPr>
          <a:lstStyle/>
          <a:p>
            <a:r>
              <a:rPr lang="en-US" sz="2400" dirty="0"/>
              <a:t>Situational </a:t>
            </a:r>
            <a:r>
              <a:rPr lang="en-US" sz="2400" dirty="0" err="1"/>
              <a:t>Judgement</a:t>
            </a:r>
            <a:r>
              <a:rPr lang="en-US" sz="2400" dirty="0"/>
              <a:t> Tests</a:t>
            </a:r>
          </a:p>
        </p:txBody>
      </p:sp>
      <p:sp>
        <p:nvSpPr>
          <p:cNvPr id="6" name="Content Placeholder 2"/>
          <p:cNvSpPr>
            <a:spLocks noGrp="1"/>
          </p:cNvSpPr>
          <p:nvPr>
            <p:ph idx="1"/>
          </p:nvPr>
        </p:nvSpPr>
        <p:spPr>
          <a:xfrm>
            <a:off x="609600" y="819150"/>
            <a:ext cx="7924800" cy="1066800"/>
          </a:xfrm>
          <a:ln w="19050">
            <a:solidFill>
              <a:srgbClr val="FFFF00"/>
            </a:solidFill>
          </a:ln>
        </p:spPr>
        <p:txBody>
          <a:bodyPr>
            <a:normAutofit/>
          </a:bodyPr>
          <a:lstStyle/>
          <a:p>
            <a:pPr marL="0" indent="0">
              <a:buNone/>
            </a:pPr>
            <a:r>
              <a:rPr lang="en-US" sz="2000" dirty="0"/>
              <a:t>Test </a:t>
            </a:r>
            <a:r>
              <a:rPr lang="en-US" sz="2000" dirty="0" err="1"/>
              <a:t>tersebut</a:t>
            </a:r>
            <a:r>
              <a:rPr lang="en-US" sz="2000" dirty="0"/>
              <a:t> </a:t>
            </a:r>
            <a:r>
              <a:rPr lang="en-US" sz="2000" dirty="0" err="1"/>
              <a:t>dirancang</a:t>
            </a:r>
            <a:r>
              <a:rPr lang="en-US" sz="2000" dirty="0"/>
              <a:t> </a:t>
            </a:r>
            <a:r>
              <a:rPr lang="en-US" sz="2000" dirty="0" err="1"/>
              <a:t>untuk</a:t>
            </a:r>
            <a:r>
              <a:rPr lang="en-US" sz="2000" dirty="0"/>
              <a:t> </a:t>
            </a:r>
            <a:r>
              <a:rPr lang="en-US" sz="2000" dirty="0" err="1"/>
              <a:t>penialaian</a:t>
            </a:r>
            <a:r>
              <a:rPr lang="en-US" sz="2000" dirty="0"/>
              <a:t> </a:t>
            </a:r>
            <a:r>
              <a:rPr lang="en-US" sz="2000" dirty="0" err="1"/>
              <a:t>mengenai</a:t>
            </a:r>
            <a:r>
              <a:rPr lang="en-US" sz="2000" dirty="0"/>
              <a:t> </a:t>
            </a:r>
            <a:r>
              <a:rPr lang="en-US" sz="2000" dirty="0" err="1"/>
              <a:t>situasi</a:t>
            </a:r>
            <a:r>
              <a:rPr lang="en-US" sz="2000" dirty="0"/>
              <a:t> yang </a:t>
            </a:r>
            <a:r>
              <a:rPr lang="en-US" sz="2000" dirty="0" err="1"/>
              <a:t>dihadapi</a:t>
            </a:r>
            <a:r>
              <a:rPr lang="en-US" sz="2000" dirty="0"/>
              <a:t> di </a:t>
            </a:r>
            <a:r>
              <a:rPr lang="en-US" sz="2000" dirty="0" err="1"/>
              <a:t>tempat</a:t>
            </a:r>
            <a:r>
              <a:rPr lang="en-US" sz="2000" dirty="0"/>
              <a:t> </a:t>
            </a:r>
            <a:r>
              <a:rPr lang="en-US" sz="2000" dirty="0" err="1"/>
              <a:t>kerja</a:t>
            </a:r>
            <a:r>
              <a:rPr lang="en-US" sz="2000" dirty="0"/>
              <a:t>.</a:t>
            </a:r>
          </a:p>
          <a:p>
            <a:r>
              <a:rPr lang="en-US" sz="2000" dirty="0" err="1" smtClean="0"/>
              <a:t>Terdapat</a:t>
            </a:r>
            <a:r>
              <a:rPr lang="en-US" sz="2000" dirty="0" smtClean="0"/>
              <a:t> </a:t>
            </a:r>
            <a:r>
              <a:rPr lang="en-US" sz="2000" dirty="0"/>
              <a:t>9 </a:t>
            </a:r>
            <a:r>
              <a:rPr lang="en-US" sz="2000" dirty="0" err="1"/>
              <a:t>Aspek</a:t>
            </a:r>
            <a:endParaRPr lang="en-US" sz="2000" dirty="0"/>
          </a:p>
        </p:txBody>
      </p:sp>
      <p:sp>
        <p:nvSpPr>
          <p:cNvPr id="7" name="Title 1"/>
          <p:cNvSpPr txBox="1">
            <a:spLocks/>
          </p:cNvSpPr>
          <p:nvPr/>
        </p:nvSpPr>
        <p:spPr>
          <a:xfrm>
            <a:off x="609600" y="2114550"/>
            <a:ext cx="7924800" cy="533400"/>
          </a:xfrm>
          <a:prstGeom prst="rect">
            <a:avLst/>
          </a:prstGeom>
          <a:ln w="19050">
            <a:solidFill>
              <a:schemeClr val="tx2">
                <a:lumMod val="75000"/>
              </a:schemeClr>
            </a:solidFill>
            <a:prstDash val="lg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Management Assessment Centers</a:t>
            </a:r>
          </a:p>
        </p:txBody>
      </p:sp>
      <p:sp>
        <p:nvSpPr>
          <p:cNvPr id="8" name="Content Placeholder 2"/>
          <p:cNvSpPr txBox="1">
            <a:spLocks/>
          </p:cNvSpPr>
          <p:nvPr/>
        </p:nvSpPr>
        <p:spPr>
          <a:xfrm>
            <a:off x="762000" y="2876549"/>
            <a:ext cx="3733800" cy="1292679"/>
          </a:xfrm>
          <a:prstGeom prst="rect">
            <a:avLst/>
          </a:prstGeom>
          <a:ln w="12700">
            <a:solidFill>
              <a:schemeClr val="tx2">
                <a:lumMod val="75000"/>
              </a:schemeClr>
            </a:solidFill>
            <a:prstDash val="lgDashDot"/>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smtClean="0"/>
              <a:t>The In Basket</a:t>
            </a:r>
          </a:p>
          <a:p>
            <a:pPr algn="just"/>
            <a:r>
              <a:rPr lang="en-US" sz="1800" dirty="0" smtClean="0"/>
              <a:t>Leaderless Group Discussion</a:t>
            </a:r>
          </a:p>
          <a:p>
            <a:pPr algn="just"/>
            <a:r>
              <a:rPr lang="en-US" sz="1800" dirty="0" smtClean="0"/>
              <a:t>Management  Games</a:t>
            </a:r>
          </a:p>
        </p:txBody>
      </p:sp>
      <p:sp>
        <p:nvSpPr>
          <p:cNvPr id="10" name="Content Placeholder 2"/>
          <p:cNvSpPr txBox="1">
            <a:spLocks/>
          </p:cNvSpPr>
          <p:nvPr/>
        </p:nvSpPr>
        <p:spPr>
          <a:xfrm>
            <a:off x="4648200" y="2876549"/>
            <a:ext cx="3733800" cy="1292679"/>
          </a:xfrm>
          <a:prstGeom prst="rect">
            <a:avLst/>
          </a:prstGeom>
          <a:ln w="12700">
            <a:solidFill>
              <a:schemeClr val="tx2">
                <a:lumMod val="75000"/>
              </a:schemeClr>
            </a:solidFill>
            <a:prstDash val="lgDashDot"/>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smtClean="0"/>
              <a:t>Individual Presentations</a:t>
            </a:r>
          </a:p>
          <a:p>
            <a:pPr algn="just"/>
            <a:r>
              <a:rPr lang="en-US" sz="1800" dirty="0" smtClean="0"/>
              <a:t>Objective Test</a:t>
            </a:r>
          </a:p>
          <a:p>
            <a:pPr algn="just"/>
            <a:r>
              <a:rPr lang="en-US" sz="1800" dirty="0" smtClean="0"/>
              <a:t>The Interview</a:t>
            </a:r>
          </a:p>
          <a:p>
            <a:pPr algn="just"/>
            <a:r>
              <a:rPr lang="en-US" sz="1800" dirty="0" smtClean="0"/>
              <a:t>Effectiveness</a:t>
            </a:r>
          </a:p>
        </p:txBody>
      </p:sp>
    </p:spTree>
    <p:extLst>
      <p:ext uri="{BB962C8B-B14F-4D97-AF65-F5344CB8AC3E}">
        <p14:creationId xmlns:p14="http://schemas.microsoft.com/office/powerpoint/2010/main" val="1972634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a:xfrm>
            <a:off x="457200" y="285750"/>
            <a:ext cx="82296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85750"/>
            <a:ext cx="8229600" cy="533400"/>
          </a:xfrm>
          <a:ln w="19050">
            <a:solidFill>
              <a:srgbClr val="FF0000"/>
            </a:solidFill>
          </a:ln>
        </p:spPr>
        <p:txBody>
          <a:bodyPr>
            <a:normAutofit/>
          </a:bodyPr>
          <a:lstStyle/>
          <a:p>
            <a:r>
              <a:rPr lang="en-US" sz="2400" dirty="0" smtClean="0"/>
              <a:t>Situational  Testing and Video Based Situational Testing</a:t>
            </a:r>
            <a:endParaRPr lang="en-US" sz="4000" dirty="0"/>
          </a:p>
        </p:txBody>
      </p:sp>
      <p:sp>
        <p:nvSpPr>
          <p:cNvPr id="7" name="TextBox 6"/>
          <p:cNvSpPr txBox="1"/>
          <p:nvPr/>
        </p:nvSpPr>
        <p:spPr>
          <a:xfrm>
            <a:off x="457200" y="828570"/>
            <a:ext cx="8229600" cy="1323439"/>
          </a:xfrm>
          <a:prstGeom prst="rect">
            <a:avLst/>
          </a:prstGeom>
          <a:noFill/>
          <a:ln w="19050">
            <a:solidFill>
              <a:srgbClr val="FF0000"/>
            </a:solidFill>
            <a:prstDash val="sysDot"/>
          </a:ln>
        </p:spPr>
        <p:txBody>
          <a:bodyPr wrap="square" rtlCol="0">
            <a:spAutoFit/>
          </a:bodyPr>
          <a:lstStyle/>
          <a:p>
            <a:pPr marL="285750" indent="-285750">
              <a:buFont typeface="Arial"/>
              <a:buChar char="•"/>
            </a:pPr>
            <a:r>
              <a:rPr lang="en-US" sz="2000" dirty="0" smtClean="0"/>
              <a:t>Computerized Multimedia Candidate Assessment Tools</a:t>
            </a:r>
            <a:endParaRPr lang="en-US" sz="2000" dirty="0"/>
          </a:p>
          <a:p>
            <a:pPr marL="285750" indent="-285750">
              <a:buFont typeface="Arial"/>
              <a:buChar char="•"/>
            </a:pPr>
            <a:r>
              <a:rPr lang="en-US" sz="2000" dirty="0" smtClean="0"/>
              <a:t>The Miniature Job Training and Evaluation Approach</a:t>
            </a:r>
          </a:p>
          <a:p>
            <a:pPr marL="285750" indent="-285750">
              <a:buFont typeface="Arial"/>
              <a:buChar char="•"/>
            </a:pPr>
            <a:r>
              <a:rPr lang="en-US" sz="2000" dirty="0" smtClean="0"/>
              <a:t>Realistic Job Preview</a:t>
            </a:r>
          </a:p>
          <a:p>
            <a:pPr marL="285750" indent="-285750">
              <a:buFont typeface="Arial"/>
              <a:buChar char="•"/>
            </a:pPr>
            <a:r>
              <a:rPr lang="en-US" sz="2000" dirty="0" err="1" smtClean="0"/>
              <a:t>Hr</a:t>
            </a:r>
            <a:r>
              <a:rPr lang="en-US" sz="2000" dirty="0" smtClean="0"/>
              <a:t> in Practice: Testing Techniques for Managers</a:t>
            </a:r>
          </a:p>
        </p:txBody>
      </p:sp>
      <p:sp>
        <p:nvSpPr>
          <p:cNvPr id="8" name="Title 1"/>
          <p:cNvSpPr txBox="1">
            <a:spLocks/>
          </p:cNvSpPr>
          <p:nvPr/>
        </p:nvSpPr>
        <p:spPr>
          <a:xfrm>
            <a:off x="457200" y="2422071"/>
            <a:ext cx="8229600" cy="530679"/>
          </a:xfrm>
          <a:prstGeom prst="rect">
            <a:avLst/>
          </a:prstGeom>
          <a:ln w="19050">
            <a:solidFill>
              <a:srgbClr val="002060"/>
            </a:solidFill>
            <a:prstDash val="sysDot"/>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Background Investigations And Other Selection Methods</a:t>
            </a:r>
            <a:endParaRPr lang="en-US" sz="2400" dirty="0"/>
          </a:p>
        </p:txBody>
      </p:sp>
      <p:sp>
        <p:nvSpPr>
          <p:cNvPr id="9" name="Content Placeholder 2"/>
          <p:cNvSpPr>
            <a:spLocks noGrp="1"/>
          </p:cNvSpPr>
          <p:nvPr>
            <p:ph idx="1"/>
          </p:nvPr>
        </p:nvSpPr>
        <p:spPr>
          <a:xfrm>
            <a:off x="457200" y="2952750"/>
            <a:ext cx="8229600" cy="1905000"/>
          </a:xfrm>
          <a:ln>
            <a:solidFill>
              <a:srgbClr val="002060"/>
            </a:solidFill>
          </a:ln>
        </p:spPr>
        <p:txBody>
          <a:bodyPr>
            <a:normAutofit/>
          </a:bodyPr>
          <a:lstStyle/>
          <a:p>
            <a:r>
              <a:rPr lang="en-US" sz="1800" dirty="0" smtClean="0"/>
              <a:t>Why Perform background investigations and Reference Checks?</a:t>
            </a:r>
          </a:p>
          <a:p>
            <a:r>
              <a:rPr lang="en-US" sz="1800" dirty="0" smtClean="0"/>
              <a:t>The Legal Dangers and How to Avoid Them</a:t>
            </a:r>
          </a:p>
          <a:p>
            <a:r>
              <a:rPr lang="en-US" sz="1800" dirty="0" smtClean="0"/>
              <a:t>How to check a candidate background</a:t>
            </a:r>
          </a:p>
          <a:p>
            <a:r>
              <a:rPr lang="en-US" sz="1800" dirty="0" smtClean="0"/>
              <a:t>The Social Network: Checking Applicants Social Postings</a:t>
            </a:r>
          </a:p>
          <a:p>
            <a:r>
              <a:rPr lang="en-US" sz="1800" dirty="0" smtClean="0"/>
              <a:t>Using </a:t>
            </a:r>
            <a:r>
              <a:rPr lang="en-US" sz="1800" dirty="0" err="1" smtClean="0"/>
              <a:t>Preemployment</a:t>
            </a:r>
            <a:r>
              <a:rPr lang="en-US" sz="1800" dirty="0" smtClean="0"/>
              <a:t> Information Services</a:t>
            </a:r>
          </a:p>
        </p:txBody>
      </p:sp>
    </p:spTree>
    <p:extLst>
      <p:ext uri="{BB962C8B-B14F-4D97-AF65-F5344CB8AC3E}">
        <p14:creationId xmlns:p14="http://schemas.microsoft.com/office/powerpoint/2010/main" val="2516933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457200" y="438150"/>
            <a:ext cx="8305800"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438150"/>
            <a:ext cx="8305800" cy="457200"/>
          </a:xfrm>
          <a:ln w="19050">
            <a:solidFill>
              <a:srgbClr val="CC9900">
                <a:alpha val="98039"/>
              </a:srgbClr>
            </a:solidFill>
            <a:prstDash val="dash"/>
          </a:ln>
        </p:spPr>
        <p:txBody>
          <a:bodyPr>
            <a:normAutofit fontScale="90000"/>
          </a:bodyPr>
          <a:lstStyle/>
          <a:p>
            <a:r>
              <a:rPr lang="en-US" sz="2800" dirty="0"/>
              <a:t>The Polygraph and Honesty </a:t>
            </a:r>
            <a:r>
              <a:rPr lang="en-US" sz="2800" dirty="0" smtClean="0"/>
              <a:t>Testing</a:t>
            </a:r>
            <a:endParaRPr lang="en-US" sz="2800" dirty="0"/>
          </a:p>
        </p:txBody>
      </p:sp>
      <p:sp>
        <p:nvSpPr>
          <p:cNvPr id="7" name="Rectangle 6"/>
          <p:cNvSpPr/>
          <p:nvPr/>
        </p:nvSpPr>
        <p:spPr>
          <a:xfrm>
            <a:off x="457200" y="1123950"/>
            <a:ext cx="2743200" cy="457200"/>
          </a:xfrm>
          <a:prstGeom prst="rect">
            <a:avLst/>
          </a:prstGeom>
          <a:solidFill>
            <a:srgbClr val="CC9900">
              <a:alpha val="52157"/>
            </a:srgb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Who can use the Polygraph?</a:t>
            </a:r>
          </a:p>
        </p:txBody>
      </p:sp>
      <p:sp>
        <p:nvSpPr>
          <p:cNvPr id="8" name="Rectangle 7"/>
          <p:cNvSpPr/>
          <p:nvPr/>
        </p:nvSpPr>
        <p:spPr>
          <a:xfrm>
            <a:off x="3200400" y="1809750"/>
            <a:ext cx="2514600" cy="457200"/>
          </a:xfrm>
          <a:prstGeom prst="rect">
            <a:avLst/>
          </a:prstGeom>
          <a:solidFill>
            <a:srgbClr val="CC9900">
              <a:alpha val="52157"/>
            </a:srgb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Paper and Pencil honesty test</a:t>
            </a:r>
          </a:p>
        </p:txBody>
      </p:sp>
      <p:sp>
        <p:nvSpPr>
          <p:cNvPr id="10" name="Rectangle 9"/>
          <p:cNvSpPr/>
          <p:nvPr/>
        </p:nvSpPr>
        <p:spPr>
          <a:xfrm>
            <a:off x="5486400" y="1047750"/>
            <a:ext cx="3276600" cy="533400"/>
          </a:xfrm>
          <a:prstGeom prst="rect">
            <a:avLst/>
          </a:prstGeom>
          <a:solidFill>
            <a:srgbClr val="CC9900">
              <a:alpha val="52157"/>
            </a:srgb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Checking for honesty: what you can do</a:t>
            </a:r>
          </a:p>
        </p:txBody>
      </p:sp>
      <p:sp>
        <p:nvSpPr>
          <p:cNvPr id="12" name="Title 1"/>
          <p:cNvSpPr txBox="1">
            <a:spLocks/>
          </p:cNvSpPr>
          <p:nvPr/>
        </p:nvSpPr>
        <p:spPr>
          <a:xfrm>
            <a:off x="457200" y="2357079"/>
            <a:ext cx="8305800" cy="443271"/>
          </a:xfrm>
          <a:prstGeom prst="rect">
            <a:avLst/>
          </a:prstGeom>
          <a:ln w="19050">
            <a:solidFill>
              <a:srgbClr val="663300"/>
            </a:solidFill>
            <a:prstDash val="sysDash"/>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Background Investigations and Other Selection Methods</a:t>
            </a:r>
            <a:endParaRPr lang="en-US" sz="2400" dirty="0"/>
          </a:p>
        </p:txBody>
      </p:sp>
      <p:sp>
        <p:nvSpPr>
          <p:cNvPr id="13" name="Rounded Rectangle 12"/>
          <p:cNvSpPr/>
          <p:nvPr/>
        </p:nvSpPr>
        <p:spPr>
          <a:xfrm>
            <a:off x="696686" y="2928259"/>
            <a:ext cx="1801586" cy="525234"/>
          </a:xfrm>
          <a:prstGeom prst="roundRect">
            <a:avLst/>
          </a:prstGeom>
          <a:solidFill>
            <a:schemeClr val="bg1">
              <a:lumMod val="85000"/>
            </a:schemeClr>
          </a:solidFill>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Graphology</a:t>
            </a:r>
          </a:p>
        </p:txBody>
      </p:sp>
      <p:sp>
        <p:nvSpPr>
          <p:cNvPr id="14" name="Rounded Rectangle 13"/>
          <p:cNvSpPr/>
          <p:nvPr/>
        </p:nvSpPr>
        <p:spPr>
          <a:xfrm>
            <a:off x="2743200" y="2928258"/>
            <a:ext cx="1866900" cy="525235"/>
          </a:xfrm>
          <a:prstGeom prst="roundRect">
            <a:avLst/>
          </a:prstGeom>
          <a:solidFill>
            <a:schemeClr val="bg1">
              <a:lumMod val="85000"/>
            </a:schemeClr>
          </a:solidFill>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Human Lie Detectors</a:t>
            </a:r>
          </a:p>
        </p:txBody>
      </p:sp>
      <p:sp>
        <p:nvSpPr>
          <p:cNvPr id="15" name="Rounded Rectangle 14"/>
          <p:cNvSpPr/>
          <p:nvPr/>
        </p:nvSpPr>
        <p:spPr>
          <a:xfrm>
            <a:off x="6572250" y="2952750"/>
            <a:ext cx="2133600" cy="500744"/>
          </a:xfrm>
          <a:prstGeom prst="roundRect">
            <a:avLst/>
          </a:prstGeom>
          <a:solidFill>
            <a:schemeClr val="bg1">
              <a:lumMod val="85000"/>
            </a:schemeClr>
          </a:solidFill>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Uptight Personality</a:t>
            </a:r>
          </a:p>
        </p:txBody>
      </p:sp>
      <p:sp>
        <p:nvSpPr>
          <p:cNvPr id="16" name="Rounded Rectangle 15"/>
          <p:cNvSpPr/>
          <p:nvPr/>
        </p:nvSpPr>
        <p:spPr>
          <a:xfrm>
            <a:off x="4724400" y="2928259"/>
            <a:ext cx="1714500" cy="525234"/>
          </a:xfrm>
          <a:prstGeom prst="roundRect">
            <a:avLst/>
          </a:prstGeom>
          <a:solidFill>
            <a:schemeClr val="bg1">
              <a:lumMod val="85000"/>
            </a:schemeClr>
          </a:solidFill>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Physical Exams</a:t>
            </a:r>
          </a:p>
        </p:txBody>
      </p:sp>
      <p:sp>
        <p:nvSpPr>
          <p:cNvPr id="17" name="Rounded Rectangle 16"/>
          <p:cNvSpPr/>
          <p:nvPr/>
        </p:nvSpPr>
        <p:spPr>
          <a:xfrm>
            <a:off x="6169479" y="3856265"/>
            <a:ext cx="2514600" cy="563336"/>
          </a:xfrm>
          <a:prstGeom prst="roundRect">
            <a:avLst/>
          </a:prstGeom>
          <a:solidFill>
            <a:schemeClr val="bg1">
              <a:lumMod val="85000"/>
            </a:schemeClr>
          </a:solidFill>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Improving Productivity Through HRIS</a:t>
            </a:r>
          </a:p>
        </p:txBody>
      </p:sp>
      <p:sp>
        <p:nvSpPr>
          <p:cNvPr id="18" name="Rounded Rectangle 17"/>
          <p:cNvSpPr/>
          <p:nvPr/>
        </p:nvSpPr>
        <p:spPr>
          <a:xfrm>
            <a:off x="3429000" y="3856265"/>
            <a:ext cx="2514600" cy="609600"/>
          </a:xfrm>
          <a:prstGeom prst="roundRect">
            <a:avLst/>
          </a:prstGeom>
          <a:solidFill>
            <a:schemeClr val="bg1">
              <a:lumMod val="85000"/>
            </a:schemeClr>
          </a:solidFill>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Complying With Immigration Law</a:t>
            </a:r>
          </a:p>
        </p:txBody>
      </p:sp>
      <p:sp>
        <p:nvSpPr>
          <p:cNvPr id="19" name="Rounded Rectangle 18"/>
          <p:cNvSpPr/>
          <p:nvPr/>
        </p:nvSpPr>
        <p:spPr>
          <a:xfrm>
            <a:off x="696686" y="3856265"/>
            <a:ext cx="2514600" cy="609600"/>
          </a:xfrm>
          <a:prstGeom prst="roundRect">
            <a:avLst/>
          </a:prstGeom>
          <a:solidFill>
            <a:schemeClr val="bg1">
              <a:lumMod val="85000"/>
            </a:schemeClr>
          </a:solidFill>
          <a:ln>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Substance Abuse Screening</a:t>
            </a:r>
          </a:p>
        </p:txBody>
      </p:sp>
    </p:spTree>
    <p:extLst>
      <p:ext uri="{BB962C8B-B14F-4D97-AF65-F5344CB8AC3E}">
        <p14:creationId xmlns:p14="http://schemas.microsoft.com/office/powerpoint/2010/main" val="1657775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27024"/>
            <a:ext cx="5029200" cy="5029200"/>
          </a:xfrm>
        </p:spPr>
      </p:pic>
    </p:spTree>
    <p:extLst>
      <p:ext uri="{BB962C8B-B14F-4D97-AF65-F5344CB8AC3E}">
        <p14:creationId xmlns:p14="http://schemas.microsoft.com/office/powerpoint/2010/main" val="3433672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457200" y="323850"/>
            <a:ext cx="8229600" cy="4495800"/>
          </a:xfrm>
          <a:prstGeom prst="rect">
            <a:avLst/>
          </a:prstGeom>
          <a:solidFill>
            <a:schemeClr val="bg1"/>
          </a:solid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667000" y="1760846"/>
            <a:ext cx="3848100" cy="58088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3 </a:t>
            </a:r>
            <a:r>
              <a:rPr lang="en-US" dirty="0" err="1">
                <a:solidFill>
                  <a:prstClr val="black"/>
                </a:solidFill>
              </a:rPr>
              <a:t>Alasan</a:t>
            </a:r>
            <a:r>
              <a:rPr lang="en-US" dirty="0">
                <a:solidFill>
                  <a:prstClr val="black"/>
                </a:solidFill>
              </a:rPr>
              <a:t> </a:t>
            </a:r>
            <a:r>
              <a:rPr lang="en-US" dirty="0" err="1">
                <a:solidFill>
                  <a:prstClr val="black"/>
                </a:solidFill>
              </a:rPr>
              <a:t>mengapa</a:t>
            </a:r>
            <a:r>
              <a:rPr lang="en-US" dirty="0">
                <a:solidFill>
                  <a:prstClr val="black"/>
                </a:solidFill>
              </a:rPr>
              <a:t> </a:t>
            </a:r>
            <a:r>
              <a:rPr lang="en-US" dirty="0" err="1">
                <a:solidFill>
                  <a:prstClr val="black"/>
                </a:solidFill>
              </a:rPr>
              <a:t>penting</a:t>
            </a:r>
            <a:endParaRPr lang="en-US" dirty="0">
              <a:solidFill>
                <a:prstClr val="black"/>
              </a:solidFill>
            </a:endParaRPr>
          </a:p>
        </p:txBody>
      </p:sp>
      <p:cxnSp>
        <p:nvCxnSpPr>
          <p:cNvPr id="6" name="Straight Connector 5"/>
          <p:cNvCxnSpPr/>
          <p:nvPr/>
        </p:nvCxnSpPr>
        <p:spPr>
          <a:xfrm>
            <a:off x="4572000" y="2343150"/>
            <a:ext cx="0" cy="5334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H="1">
            <a:off x="2019300" y="2877972"/>
            <a:ext cx="25527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H="1">
            <a:off x="4572000" y="2876550"/>
            <a:ext cx="264795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2019300" y="2876550"/>
            <a:ext cx="0" cy="3048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4572000" y="2876550"/>
            <a:ext cx="0" cy="3048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7239000" y="2877972"/>
            <a:ext cx="0" cy="3048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685800" y="3333750"/>
            <a:ext cx="24384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PERFORMANCE</a:t>
            </a:r>
          </a:p>
        </p:txBody>
      </p:sp>
      <p:sp>
        <p:nvSpPr>
          <p:cNvPr id="13" name="Rectangle 12"/>
          <p:cNvSpPr/>
          <p:nvPr/>
        </p:nvSpPr>
        <p:spPr>
          <a:xfrm>
            <a:off x="3371850" y="3333750"/>
            <a:ext cx="24384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COST</a:t>
            </a:r>
          </a:p>
        </p:txBody>
      </p:sp>
      <p:sp>
        <p:nvSpPr>
          <p:cNvPr id="14" name="Rectangle 13"/>
          <p:cNvSpPr/>
          <p:nvPr/>
        </p:nvSpPr>
        <p:spPr>
          <a:xfrm>
            <a:off x="6019800" y="3333750"/>
            <a:ext cx="24384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LEGAL OBLIGATION</a:t>
            </a:r>
          </a:p>
        </p:txBody>
      </p:sp>
      <p:sp>
        <p:nvSpPr>
          <p:cNvPr id="16" name="Title 1"/>
          <p:cNvSpPr>
            <a:spLocks noGrp="1"/>
          </p:cNvSpPr>
          <p:nvPr>
            <p:ph type="title"/>
          </p:nvPr>
        </p:nvSpPr>
        <p:spPr>
          <a:xfrm>
            <a:off x="669878" y="514350"/>
            <a:ext cx="7788322" cy="609599"/>
          </a:xfrm>
          <a:ln w="28575">
            <a:solidFill>
              <a:srgbClr val="00B0F0"/>
            </a:solidFill>
            <a:prstDash val="sysDash"/>
          </a:ln>
        </p:spPr>
        <p:txBody>
          <a:bodyPr>
            <a:normAutofit/>
          </a:bodyPr>
          <a:lstStyle/>
          <a:p>
            <a:r>
              <a:rPr lang="en-US" sz="2400" dirty="0" smtClean="0"/>
              <a:t>WHY CAREFUL SELECTION IS IMPORTANT?</a:t>
            </a:r>
            <a:endParaRPr lang="en-US" sz="2400" dirty="0"/>
          </a:p>
        </p:txBody>
      </p:sp>
    </p:spTree>
    <p:extLst>
      <p:ext uri="{BB962C8B-B14F-4D97-AF65-F5344CB8AC3E}">
        <p14:creationId xmlns:p14="http://schemas.microsoft.com/office/powerpoint/2010/main" val="3760523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84496" y="419100"/>
            <a:ext cx="8229600" cy="4305300"/>
          </a:xfrm>
          <a:prstGeom prst="rect">
            <a:avLst/>
          </a:prstGeom>
          <a:ln w="28575">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5" name="Title 1"/>
          <p:cNvSpPr>
            <a:spLocks noGrp="1"/>
          </p:cNvSpPr>
          <p:nvPr>
            <p:ph type="title"/>
          </p:nvPr>
        </p:nvSpPr>
        <p:spPr>
          <a:xfrm>
            <a:off x="484496" y="419100"/>
            <a:ext cx="8229600" cy="476250"/>
          </a:xfrm>
        </p:spPr>
        <p:style>
          <a:lnRef idx="2">
            <a:schemeClr val="accent6"/>
          </a:lnRef>
          <a:fillRef idx="1">
            <a:schemeClr val="lt1"/>
          </a:fillRef>
          <a:effectRef idx="0">
            <a:schemeClr val="accent6"/>
          </a:effectRef>
          <a:fontRef idx="minor">
            <a:schemeClr val="dk1"/>
          </a:fontRef>
        </p:style>
        <p:txBody>
          <a:bodyPr>
            <a:normAutofit/>
          </a:bodyPr>
          <a:lstStyle/>
          <a:p>
            <a:r>
              <a:rPr lang="id-ID" sz="2400" dirty="0" smtClean="0"/>
              <a:t>KONSEP PENGUJIAN DASAR</a:t>
            </a:r>
            <a:endParaRPr lang="en-US" sz="2400" dirty="0"/>
          </a:p>
        </p:txBody>
      </p:sp>
      <p:sp>
        <p:nvSpPr>
          <p:cNvPr id="6" name="Rounded Rectangle 5"/>
          <p:cNvSpPr/>
          <p:nvPr/>
        </p:nvSpPr>
        <p:spPr>
          <a:xfrm>
            <a:off x="2819400" y="1276350"/>
            <a:ext cx="3505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prstClr val="black"/>
                </a:solidFill>
              </a:rPr>
              <a:t>REALIBITY</a:t>
            </a:r>
          </a:p>
        </p:txBody>
      </p:sp>
      <p:sp>
        <p:nvSpPr>
          <p:cNvPr id="7" name="Rectangle 6"/>
          <p:cNvSpPr/>
          <p:nvPr/>
        </p:nvSpPr>
        <p:spPr>
          <a:xfrm>
            <a:off x="1333500" y="1809750"/>
            <a:ext cx="6477000" cy="2057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id-ID" sz="2000" dirty="0">
                <a:solidFill>
                  <a:prstClr val="white"/>
                </a:solidFill>
              </a:rPr>
              <a:t>Tes yang dapat diandalkan adalah tes yang menghasilkan skor yang konsisten ketika seseorang mengambil dua bentuk tes alternatif atau ketika dia mengambil tes yang sama pada dua atau lebih kesempatan yang berbeda.</a:t>
            </a:r>
            <a:endParaRPr lang="en-US" sz="2000" dirty="0">
              <a:solidFill>
                <a:prstClr val="white"/>
              </a:solidFill>
            </a:endParaRPr>
          </a:p>
        </p:txBody>
      </p:sp>
    </p:spTree>
    <p:extLst>
      <p:ext uri="{BB962C8B-B14F-4D97-AF65-F5344CB8AC3E}">
        <p14:creationId xmlns:p14="http://schemas.microsoft.com/office/powerpoint/2010/main" val="3419157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57200" y="285750"/>
            <a:ext cx="8305800" cy="4572000"/>
          </a:xfrm>
          <a:prstGeom prst="rect">
            <a:avLst/>
          </a:prstGeom>
          <a:solidFill>
            <a:schemeClr val="bg1"/>
          </a:solidFill>
          <a:ln w="38100">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857500" y="498021"/>
            <a:ext cx="34290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VALIDITY</a:t>
            </a:r>
            <a:endParaRPr lang="en-US" dirty="0"/>
          </a:p>
        </p:txBody>
      </p:sp>
      <p:sp>
        <p:nvSpPr>
          <p:cNvPr id="6" name="Rectangle 5"/>
          <p:cNvSpPr/>
          <p:nvPr/>
        </p:nvSpPr>
        <p:spPr>
          <a:xfrm>
            <a:off x="2019300" y="895350"/>
            <a:ext cx="5029200" cy="1143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id-ID" dirty="0"/>
              <a:t>Validitas memberi tahu Anda apakah tes (atau tolak ukur) mengukur apa yang menurut Anda seharusnya diukur. </a:t>
            </a:r>
            <a:endParaRPr lang="en-US" dirty="0"/>
          </a:p>
        </p:txBody>
      </p:sp>
      <p:sp>
        <p:nvSpPr>
          <p:cNvPr id="7" name="Rectangle 6"/>
          <p:cNvSpPr/>
          <p:nvPr/>
        </p:nvSpPr>
        <p:spPr>
          <a:xfrm>
            <a:off x="457199" y="2266950"/>
            <a:ext cx="4285279"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pPr algn="ctr"/>
            <a:r>
              <a:rPr lang="en-US" dirty="0" smtClean="0"/>
              <a:t>TEST VALIDITY</a:t>
            </a:r>
          </a:p>
        </p:txBody>
      </p:sp>
      <p:sp>
        <p:nvSpPr>
          <p:cNvPr id="8" name="Rectangle 7"/>
          <p:cNvSpPr/>
          <p:nvPr/>
        </p:nvSpPr>
        <p:spPr>
          <a:xfrm>
            <a:off x="4384963" y="2949622"/>
            <a:ext cx="4378037"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pPr algn="ctr"/>
            <a:r>
              <a:rPr lang="en-US" sz="1600" dirty="0" smtClean="0"/>
              <a:t>CRITERION VALIDITY</a:t>
            </a:r>
          </a:p>
        </p:txBody>
      </p:sp>
      <p:sp>
        <p:nvSpPr>
          <p:cNvPr id="9" name="Rectangle 8"/>
          <p:cNvSpPr/>
          <p:nvPr/>
        </p:nvSpPr>
        <p:spPr>
          <a:xfrm>
            <a:off x="457200" y="3714750"/>
            <a:ext cx="4313712"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pPr algn="ctr"/>
            <a:r>
              <a:rPr lang="en-US" sz="1600" dirty="0" smtClean="0"/>
              <a:t>CONTENT VALIDITY</a:t>
            </a:r>
          </a:p>
        </p:txBody>
      </p:sp>
      <p:sp>
        <p:nvSpPr>
          <p:cNvPr id="10" name="Rectangle 9"/>
          <p:cNvSpPr/>
          <p:nvPr/>
        </p:nvSpPr>
        <p:spPr>
          <a:xfrm>
            <a:off x="4406454" y="4409364"/>
            <a:ext cx="4356546"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pPr algn="ctr"/>
            <a:r>
              <a:rPr lang="en-US" sz="1600" dirty="0" smtClean="0"/>
              <a:t>CONSTRUCT VALIDITY</a:t>
            </a:r>
          </a:p>
        </p:txBody>
      </p:sp>
    </p:spTree>
    <p:extLst>
      <p:ext uri="{BB962C8B-B14F-4D97-AF65-F5344CB8AC3E}">
        <p14:creationId xmlns:p14="http://schemas.microsoft.com/office/powerpoint/2010/main" val="2414248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78970" y="285750"/>
            <a:ext cx="8207829" cy="4572000"/>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277586"/>
            <a:ext cx="8229600" cy="460771"/>
          </a:xfrm>
          <a:ln w="28575">
            <a:prstDash val="sysDot"/>
          </a:ln>
        </p:spPr>
        <p:style>
          <a:lnRef idx="2">
            <a:schemeClr val="accent4"/>
          </a:lnRef>
          <a:fillRef idx="1">
            <a:schemeClr val="lt1"/>
          </a:fillRef>
          <a:effectRef idx="0">
            <a:schemeClr val="accent4"/>
          </a:effectRef>
          <a:fontRef idx="minor">
            <a:schemeClr val="dk1"/>
          </a:fontRef>
        </p:style>
        <p:txBody>
          <a:bodyPr>
            <a:normAutofit/>
          </a:bodyPr>
          <a:lstStyle/>
          <a:p>
            <a:r>
              <a:rPr lang="en-US" sz="2000" dirty="0" smtClean="0"/>
              <a:t>How to Validate a Test</a:t>
            </a:r>
            <a:endParaRPr lang="en-US" sz="2000" dirty="0"/>
          </a:p>
        </p:txBody>
      </p:sp>
      <p:sp>
        <p:nvSpPr>
          <p:cNvPr id="6" name="Rectangle 5"/>
          <p:cNvSpPr/>
          <p:nvPr/>
        </p:nvSpPr>
        <p:spPr>
          <a:xfrm>
            <a:off x="887184" y="876300"/>
            <a:ext cx="7391400" cy="685800"/>
          </a:xfrm>
          <a:prstGeom prst="rect">
            <a:avLst/>
          </a:prstGeom>
          <a:gradFill flip="none" rotWithShape="1">
            <a:gsLst>
              <a:gs pos="0">
                <a:srgbClr val="52BA52">
                  <a:tint val="66000"/>
                  <a:satMod val="160000"/>
                </a:srgbClr>
              </a:gs>
              <a:gs pos="50000">
                <a:srgbClr val="52BA52">
                  <a:tint val="44500"/>
                  <a:satMod val="160000"/>
                </a:srgbClr>
              </a:gs>
              <a:gs pos="100000">
                <a:srgbClr val="52BA52">
                  <a:tint val="23500"/>
                  <a:satMod val="160000"/>
                </a:srgbClr>
              </a:gs>
            </a:gsLst>
            <a:lin ang="13500000" scaled="1"/>
            <a:tileRect/>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r>
              <a:rPr lang="en-US" sz="1400" dirty="0" smtClean="0">
                <a:solidFill>
                  <a:schemeClr val="tx1"/>
                </a:solidFill>
              </a:rPr>
              <a:t>1. ANALYZE THE JOB:</a:t>
            </a:r>
          </a:p>
          <a:p>
            <a:pPr marL="344488" indent="0" algn="just">
              <a:buNone/>
            </a:pPr>
            <a:r>
              <a:rPr lang="en-US" sz="1400" dirty="0" smtClean="0">
                <a:solidFill>
                  <a:schemeClr val="tx1"/>
                </a:solidFill>
              </a:rPr>
              <a:t>M</a:t>
            </a:r>
            <a:r>
              <a:rPr lang="id-ID" sz="1400" dirty="0" smtClean="0">
                <a:solidFill>
                  <a:schemeClr val="tx1"/>
                </a:solidFill>
              </a:rPr>
              <a:t>enganalisis pekerjaan dan menulis deskripsi pekerjaan dan spesifikasi pekerjaan. </a:t>
            </a:r>
            <a:r>
              <a:rPr lang="en-US" sz="1400" dirty="0" err="1" smtClean="0">
                <a:solidFill>
                  <a:schemeClr val="tx1"/>
                </a:solidFill>
              </a:rPr>
              <a:t>Bertujuan</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menentukan</a:t>
            </a:r>
            <a:r>
              <a:rPr lang="en-US" sz="1400" dirty="0" smtClean="0">
                <a:solidFill>
                  <a:schemeClr val="tx1"/>
                </a:solidFill>
              </a:rPr>
              <a:t> </a:t>
            </a:r>
            <a:r>
              <a:rPr lang="id-ID" sz="1400" dirty="0" smtClean="0">
                <a:solidFill>
                  <a:schemeClr val="tx1"/>
                </a:solidFill>
              </a:rPr>
              <a:t>sifat dan keterampilan manusia yang diperlukan untuk kinerja pekerjaan.</a:t>
            </a:r>
            <a:endParaRPr lang="en-US" sz="1400" dirty="0" smtClean="0">
              <a:solidFill>
                <a:schemeClr val="tx1"/>
              </a:solidFill>
            </a:endParaRPr>
          </a:p>
        </p:txBody>
      </p:sp>
      <p:sp>
        <p:nvSpPr>
          <p:cNvPr id="7" name="Rectangle 6"/>
          <p:cNvSpPr/>
          <p:nvPr/>
        </p:nvSpPr>
        <p:spPr>
          <a:xfrm>
            <a:off x="876300" y="1657350"/>
            <a:ext cx="7391400" cy="748393"/>
          </a:xfrm>
          <a:prstGeom prst="rect">
            <a:avLst/>
          </a:prstGeom>
          <a:gradFill flip="none" rotWithShape="1">
            <a:gsLst>
              <a:gs pos="0">
                <a:srgbClr val="52BA52">
                  <a:tint val="66000"/>
                  <a:satMod val="160000"/>
                </a:srgbClr>
              </a:gs>
              <a:gs pos="50000">
                <a:srgbClr val="52BA52">
                  <a:tint val="44500"/>
                  <a:satMod val="160000"/>
                </a:srgbClr>
              </a:gs>
              <a:gs pos="100000">
                <a:srgbClr val="52BA52">
                  <a:tint val="23500"/>
                  <a:satMod val="160000"/>
                </a:srgbClr>
              </a:gs>
            </a:gsLst>
            <a:lin ang="13500000" scaled="1"/>
            <a:tileRect/>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169863" algn="just">
              <a:buNone/>
            </a:pPr>
            <a:r>
              <a:rPr lang="en-US" sz="1400" dirty="0" smtClean="0">
                <a:solidFill>
                  <a:schemeClr val="tx1"/>
                </a:solidFill>
              </a:rPr>
              <a:t>2. CHOOSE THE TESTS</a:t>
            </a:r>
          </a:p>
          <a:p>
            <a:pPr marL="344488" indent="0" algn="just">
              <a:buNone/>
            </a:pPr>
            <a:r>
              <a:rPr lang="en-US" sz="1400" dirty="0" err="1" smtClean="0">
                <a:solidFill>
                  <a:schemeClr val="tx1"/>
                </a:solidFill>
              </a:rPr>
              <a:t>Tes</a:t>
            </a:r>
            <a:r>
              <a:rPr lang="en-US" sz="1400" dirty="0" smtClean="0">
                <a:solidFill>
                  <a:schemeClr val="tx1"/>
                </a:solidFill>
              </a:rPr>
              <a:t> </a:t>
            </a:r>
            <a:r>
              <a:rPr lang="en-US" sz="1400" dirty="0" err="1" smtClean="0">
                <a:solidFill>
                  <a:schemeClr val="tx1"/>
                </a:solidFill>
              </a:rPr>
              <a:t>tersebut</a:t>
            </a:r>
            <a:r>
              <a:rPr lang="en-US" sz="1400" dirty="0" smtClean="0">
                <a:solidFill>
                  <a:schemeClr val="tx1"/>
                </a:solidFill>
              </a:rPr>
              <a:t> </a:t>
            </a:r>
            <a:r>
              <a:rPr lang="en-US" sz="1400" dirty="0" err="1" smtClean="0">
                <a:solidFill>
                  <a:schemeClr val="tx1"/>
                </a:solidFill>
              </a:rPr>
              <a:t>terdiri</a:t>
            </a:r>
            <a:r>
              <a:rPr lang="en-US" sz="1400" dirty="0" smtClean="0">
                <a:solidFill>
                  <a:schemeClr val="tx1"/>
                </a:solidFill>
              </a:rPr>
              <a:t> </a:t>
            </a:r>
            <a:r>
              <a:rPr lang="en-US" sz="1400" dirty="0" err="1" smtClean="0">
                <a:solidFill>
                  <a:schemeClr val="tx1"/>
                </a:solidFill>
              </a:rPr>
              <a:t>dari</a:t>
            </a:r>
            <a:r>
              <a:rPr lang="en-US" sz="1400" dirty="0" smtClean="0">
                <a:solidFill>
                  <a:schemeClr val="tx1"/>
                </a:solidFill>
              </a:rPr>
              <a:t> </a:t>
            </a:r>
            <a:r>
              <a:rPr lang="en-US" sz="1400" dirty="0" err="1" smtClean="0">
                <a:solidFill>
                  <a:schemeClr val="tx1"/>
                </a:solidFill>
              </a:rPr>
              <a:t>beberapa</a:t>
            </a:r>
            <a:r>
              <a:rPr lang="en-US" sz="1400" dirty="0" smtClean="0">
                <a:solidFill>
                  <a:schemeClr val="tx1"/>
                </a:solidFill>
              </a:rPr>
              <a:t> </a:t>
            </a:r>
            <a:r>
              <a:rPr lang="en-US" sz="1400" dirty="0" err="1" smtClean="0">
                <a:solidFill>
                  <a:schemeClr val="tx1"/>
                </a:solidFill>
              </a:rPr>
              <a:t>tes</a:t>
            </a:r>
            <a:r>
              <a:rPr lang="en-US" sz="1400" dirty="0" smtClean="0">
                <a:solidFill>
                  <a:schemeClr val="tx1"/>
                </a:solidFill>
              </a:rPr>
              <a:t> yang </a:t>
            </a:r>
            <a:r>
              <a:rPr lang="en-US" sz="1400" dirty="0" err="1" smtClean="0">
                <a:solidFill>
                  <a:schemeClr val="tx1"/>
                </a:solidFill>
              </a:rPr>
              <a:t>dikombinasikan</a:t>
            </a:r>
            <a:r>
              <a:rPr lang="en-US" sz="1400" dirty="0" smtClean="0">
                <a:solidFill>
                  <a:schemeClr val="tx1"/>
                </a:solidFill>
              </a:rPr>
              <a:t>. </a:t>
            </a:r>
            <a:r>
              <a:rPr lang="en-US" sz="1400" dirty="0" err="1" smtClean="0">
                <a:solidFill>
                  <a:schemeClr val="tx1"/>
                </a:solidFill>
              </a:rPr>
              <a:t>Tujuannya</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mengukur</a:t>
            </a:r>
            <a:r>
              <a:rPr lang="en-US" sz="1400" dirty="0" smtClean="0">
                <a:solidFill>
                  <a:schemeClr val="tx1"/>
                </a:solidFill>
              </a:rPr>
              <a:t> </a:t>
            </a:r>
            <a:r>
              <a:rPr lang="en-US" sz="1400" dirty="0" err="1" smtClean="0">
                <a:solidFill>
                  <a:schemeClr val="tx1"/>
                </a:solidFill>
              </a:rPr>
              <a:t>sekumpulan</a:t>
            </a:r>
            <a:r>
              <a:rPr lang="en-US" sz="1400" dirty="0" smtClean="0">
                <a:solidFill>
                  <a:schemeClr val="tx1"/>
                </a:solidFill>
              </a:rPr>
              <a:t> </a:t>
            </a:r>
            <a:r>
              <a:rPr lang="en-US" sz="1400" dirty="0" err="1" smtClean="0">
                <a:solidFill>
                  <a:schemeClr val="tx1"/>
                </a:solidFill>
              </a:rPr>
              <a:t>kemungkinan</a:t>
            </a:r>
            <a:r>
              <a:rPr lang="en-US" sz="1400" dirty="0" smtClean="0">
                <a:solidFill>
                  <a:schemeClr val="tx1"/>
                </a:solidFill>
              </a:rPr>
              <a:t> </a:t>
            </a:r>
            <a:r>
              <a:rPr lang="en-US" sz="1400" dirty="0" err="1" smtClean="0">
                <a:solidFill>
                  <a:schemeClr val="tx1"/>
                </a:solidFill>
              </a:rPr>
              <a:t>pramal</a:t>
            </a:r>
            <a:r>
              <a:rPr lang="en-US" sz="1400" dirty="0" smtClean="0">
                <a:solidFill>
                  <a:schemeClr val="tx1"/>
                </a:solidFill>
              </a:rPr>
              <a:t>, </a:t>
            </a:r>
            <a:r>
              <a:rPr lang="en-US" sz="1400" dirty="0" err="1" smtClean="0">
                <a:solidFill>
                  <a:schemeClr val="tx1"/>
                </a:solidFill>
              </a:rPr>
              <a:t>seperti</a:t>
            </a:r>
            <a:r>
              <a:rPr lang="en-US" sz="1400" dirty="0" smtClean="0">
                <a:solidFill>
                  <a:schemeClr val="tx1"/>
                </a:solidFill>
              </a:rPr>
              <a:t> </a:t>
            </a:r>
            <a:r>
              <a:rPr lang="en-US" sz="1400" dirty="0" err="1" smtClean="0">
                <a:solidFill>
                  <a:schemeClr val="tx1"/>
                </a:solidFill>
              </a:rPr>
              <a:t>keagresifan</a:t>
            </a:r>
            <a:r>
              <a:rPr lang="en-US" sz="1400" dirty="0" smtClean="0">
                <a:solidFill>
                  <a:schemeClr val="tx1"/>
                </a:solidFill>
              </a:rPr>
              <a:t>, </a:t>
            </a:r>
            <a:r>
              <a:rPr lang="en-US" sz="1400" dirty="0" err="1" smtClean="0">
                <a:solidFill>
                  <a:schemeClr val="tx1"/>
                </a:solidFill>
              </a:rPr>
              <a:t>ekstroversi</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r>
              <a:rPr lang="en-US" sz="1400" dirty="0" err="1" smtClean="0">
                <a:solidFill>
                  <a:schemeClr val="tx1"/>
                </a:solidFill>
              </a:rPr>
              <a:t>kemampuan</a:t>
            </a:r>
            <a:r>
              <a:rPr lang="en-US" sz="1400" dirty="0" smtClean="0">
                <a:solidFill>
                  <a:schemeClr val="tx1"/>
                </a:solidFill>
              </a:rPr>
              <a:t> </a:t>
            </a:r>
            <a:r>
              <a:rPr lang="en-US" sz="1400" dirty="0" err="1" smtClean="0">
                <a:solidFill>
                  <a:schemeClr val="tx1"/>
                </a:solidFill>
              </a:rPr>
              <a:t>numerik</a:t>
            </a:r>
            <a:r>
              <a:rPr lang="en-US" sz="1400" dirty="0" smtClean="0">
                <a:solidFill>
                  <a:schemeClr val="tx1"/>
                </a:solidFill>
              </a:rPr>
              <a:t>.</a:t>
            </a:r>
          </a:p>
        </p:txBody>
      </p:sp>
      <p:sp>
        <p:nvSpPr>
          <p:cNvPr id="8" name="Rectangle 7"/>
          <p:cNvSpPr/>
          <p:nvPr/>
        </p:nvSpPr>
        <p:spPr>
          <a:xfrm>
            <a:off x="887184" y="2495550"/>
            <a:ext cx="7391400" cy="672193"/>
          </a:xfrm>
          <a:prstGeom prst="rect">
            <a:avLst/>
          </a:prstGeom>
          <a:gradFill flip="none" rotWithShape="1">
            <a:gsLst>
              <a:gs pos="0">
                <a:srgbClr val="52BA52">
                  <a:tint val="66000"/>
                  <a:satMod val="160000"/>
                </a:srgbClr>
              </a:gs>
              <a:gs pos="50000">
                <a:srgbClr val="52BA52">
                  <a:tint val="44500"/>
                  <a:satMod val="160000"/>
                </a:srgbClr>
              </a:gs>
              <a:gs pos="100000">
                <a:srgbClr val="52BA52">
                  <a:tint val="23500"/>
                  <a:satMod val="160000"/>
                </a:srgbClr>
              </a:gs>
            </a:gsLst>
            <a:lin ang="13500000" scaled="1"/>
            <a:tileRect/>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169863" algn="just">
              <a:buNone/>
            </a:pPr>
            <a:r>
              <a:rPr lang="en-US" sz="1400" dirty="0" smtClean="0">
                <a:solidFill>
                  <a:schemeClr val="tx1"/>
                </a:solidFill>
              </a:rPr>
              <a:t>3. ADMINISTER THE TEST</a:t>
            </a:r>
          </a:p>
          <a:p>
            <a:pPr marL="344488" indent="58738" algn="just">
              <a:buNone/>
            </a:pPr>
            <a:r>
              <a:rPr lang="en-US" sz="1400" dirty="0" err="1" smtClean="0">
                <a:solidFill>
                  <a:schemeClr val="tx1"/>
                </a:solidFill>
              </a:rPr>
              <a:t>Memberikan</a:t>
            </a:r>
            <a:r>
              <a:rPr lang="en-US" sz="1400" dirty="0" smtClean="0">
                <a:solidFill>
                  <a:schemeClr val="tx1"/>
                </a:solidFill>
              </a:rPr>
              <a:t> test </a:t>
            </a:r>
            <a:r>
              <a:rPr lang="en-US" sz="1400" dirty="0" err="1" smtClean="0">
                <a:solidFill>
                  <a:schemeClr val="tx1"/>
                </a:solidFill>
              </a:rPr>
              <a:t>kepada</a:t>
            </a:r>
            <a:r>
              <a:rPr lang="en-US" sz="1400" dirty="0" smtClean="0">
                <a:solidFill>
                  <a:schemeClr val="tx1"/>
                </a:solidFill>
              </a:rPr>
              <a:t> </a:t>
            </a:r>
            <a:r>
              <a:rPr lang="en-US" sz="1400" dirty="0" err="1" smtClean="0">
                <a:solidFill>
                  <a:schemeClr val="tx1"/>
                </a:solidFill>
              </a:rPr>
              <a:t>karyawan</a:t>
            </a:r>
            <a:r>
              <a:rPr lang="en-US" sz="1400" dirty="0" smtClean="0">
                <a:solidFill>
                  <a:schemeClr val="tx1"/>
                </a:solidFill>
              </a:rPr>
              <a:t> di </a:t>
            </a:r>
            <a:r>
              <a:rPr lang="en-US" sz="1400" dirty="0" err="1" smtClean="0">
                <a:solidFill>
                  <a:schemeClr val="tx1"/>
                </a:solidFill>
              </a:rPr>
              <a:t>tempat</a:t>
            </a:r>
            <a:r>
              <a:rPr lang="en-US" sz="1400" dirty="0" smtClean="0">
                <a:solidFill>
                  <a:schemeClr val="tx1"/>
                </a:solidFill>
              </a:rPr>
              <a:t> </a:t>
            </a:r>
            <a:r>
              <a:rPr lang="en-US" sz="1400" dirty="0" err="1" smtClean="0">
                <a:solidFill>
                  <a:schemeClr val="tx1"/>
                </a:solidFill>
              </a:rPr>
              <a:t>kerja</a:t>
            </a:r>
            <a:r>
              <a:rPr lang="en-US" sz="1400" dirty="0" smtClean="0">
                <a:solidFill>
                  <a:schemeClr val="tx1"/>
                </a:solidFill>
              </a:rPr>
              <a:t>. </a:t>
            </a:r>
            <a:r>
              <a:rPr lang="en-US" sz="1400" dirty="0" err="1" smtClean="0">
                <a:solidFill>
                  <a:schemeClr val="tx1"/>
                </a:solidFill>
              </a:rPr>
              <a:t>Kemudian</a:t>
            </a:r>
            <a:r>
              <a:rPr lang="en-US" sz="1400" dirty="0" smtClean="0">
                <a:solidFill>
                  <a:schemeClr val="tx1"/>
                </a:solidFill>
              </a:rPr>
              <a:t> </a:t>
            </a:r>
            <a:r>
              <a:rPr lang="en-US" sz="1400" dirty="0" err="1" smtClean="0">
                <a:solidFill>
                  <a:schemeClr val="tx1"/>
                </a:solidFill>
              </a:rPr>
              <a:t>hasil</a:t>
            </a:r>
            <a:r>
              <a:rPr lang="en-US" sz="1400" dirty="0" smtClean="0">
                <a:solidFill>
                  <a:schemeClr val="tx1"/>
                </a:solidFill>
              </a:rPr>
              <a:t> </a:t>
            </a:r>
            <a:r>
              <a:rPr lang="en-US" sz="1400" dirty="0" err="1" smtClean="0">
                <a:solidFill>
                  <a:schemeClr val="tx1"/>
                </a:solidFill>
              </a:rPr>
              <a:t>dari</a:t>
            </a:r>
            <a:r>
              <a:rPr lang="en-US" sz="1400" dirty="0" smtClean="0">
                <a:solidFill>
                  <a:schemeClr val="tx1"/>
                </a:solidFill>
              </a:rPr>
              <a:t> test </a:t>
            </a:r>
            <a:r>
              <a:rPr lang="en-US" sz="1400" dirty="0" err="1" smtClean="0">
                <a:solidFill>
                  <a:schemeClr val="tx1"/>
                </a:solidFill>
              </a:rPr>
              <a:t>tersebut</a:t>
            </a:r>
            <a:r>
              <a:rPr lang="en-US" sz="1400" dirty="0" smtClean="0">
                <a:solidFill>
                  <a:schemeClr val="tx1"/>
                </a:solidFill>
              </a:rPr>
              <a:t> </a:t>
            </a:r>
            <a:r>
              <a:rPr lang="en-US" sz="1400" dirty="0" err="1" smtClean="0">
                <a:solidFill>
                  <a:schemeClr val="tx1"/>
                </a:solidFill>
              </a:rPr>
              <a:t>dibandingkan</a:t>
            </a:r>
            <a:r>
              <a:rPr lang="en-US" sz="1400" dirty="0" smtClean="0">
                <a:solidFill>
                  <a:schemeClr val="tx1"/>
                </a:solidFill>
              </a:rPr>
              <a:t> </a:t>
            </a:r>
            <a:r>
              <a:rPr lang="en-US" sz="1400" dirty="0" err="1" smtClean="0">
                <a:solidFill>
                  <a:schemeClr val="tx1"/>
                </a:solidFill>
              </a:rPr>
              <a:t>dengan</a:t>
            </a:r>
            <a:r>
              <a:rPr lang="en-US" sz="1400" dirty="0" smtClean="0">
                <a:solidFill>
                  <a:schemeClr val="tx1"/>
                </a:solidFill>
              </a:rPr>
              <a:t> </a:t>
            </a:r>
            <a:r>
              <a:rPr lang="en-US" sz="1400" dirty="0" err="1" smtClean="0">
                <a:solidFill>
                  <a:schemeClr val="tx1"/>
                </a:solidFill>
              </a:rPr>
              <a:t>kinerja</a:t>
            </a:r>
            <a:r>
              <a:rPr lang="en-US" sz="1400" dirty="0" smtClean="0">
                <a:solidFill>
                  <a:schemeClr val="tx1"/>
                </a:solidFill>
              </a:rPr>
              <a:t> </a:t>
            </a:r>
            <a:r>
              <a:rPr lang="en-US" sz="1400" dirty="0" err="1" smtClean="0">
                <a:solidFill>
                  <a:schemeClr val="tx1"/>
                </a:solidFill>
              </a:rPr>
              <a:t>karyawannya</a:t>
            </a:r>
            <a:r>
              <a:rPr lang="en-US" sz="1400" dirty="0" smtClean="0">
                <a:solidFill>
                  <a:schemeClr val="tx1"/>
                </a:solidFill>
              </a:rPr>
              <a:t>.</a:t>
            </a:r>
          </a:p>
        </p:txBody>
      </p:sp>
      <p:sp>
        <p:nvSpPr>
          <p:cNvPr id="10" name="Rectangle 9"/>
          <p:cNvSpPr/>
          <p:nvPr/>
        </p:nvSpPr>
        <p:spPr>
          <a:xfrm>
            <a:off x="876300" y="3271157"/>
            <a:ext cx="7391400" cy="672193"/>
          </a:xfrm>
          <a:prstGeom prst="rect">
            <a:avLst/>
          </a:prstGeom>
          <a:gradFill flip="none" rotWithShape="1">
            <a:gsLst>
              <a:gs pos="0">
                <a:srgbClr val="52BA52">
                  <a:tint val="66000"/>
                  <a:satMod val="160000"/>
                </a:srgbClr>
              </a:gs>
              <a:gs pos="50000">
                <a:srgbClr val="52BA52">
                  <a:tint val="44500"/>
                  <a:satMod val="160000"/>
                </a:srgbClr>
              </a:gs>
              <a:gs pos="100000">
                <a:srgbClr val="52BA52">
                  <a:tint val="23500"/>
                  <a:satMod val="160000"/>
                </a:srgbClr>
              </a:gs>
            </a:gsLst>
            <a:lin ang="13500000" scaled="1"/>
            <a:tileRect/>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3" indent="-166688" algn="just">
              <a:buNone/>
            </a:pPr>
            <a:r>
              <a:rPr lang="en-US" sz="1400" dirty="0" smtClean="0">
                <a:solidFill>
                  <a:schemeClr val="tx1"/>
                </a:solidFill>
              </a:rPr>
              <a:t>4. RELATE YOUR TEST SCORES AND CRITERIA</a:t>
            </a:r>
          </a:p>
          <a:p>
            <a:pPr marL="341313" indent="0" algn="just">
              <a:buNone/>
            </a:pPr>
            <a:r>
              <a:rPr lang="en-US" sz="1400" dirty="0" smtClean="0">
                <a:solidFill>
                  <a:schemeClr val="tx1"/>
                </a:solidFill>
              </a:rPr>
              <a:t>M</a:t>
            </a:r>
            <a:r>
              <a:rPr lang="id-ID" sz="1400" dirty="0" smtClean="0">
                <a:solidFill>
                  <a:schemeClr val="tx1"/>
                </a:solidFill>
              </a:rPr>
              <a:t>enentukan hubungan statistik antara (1) skor pada tes dan (2) kinerja pekerjaan menggunakan analisis korelasi, yang menunjukkan tingkat hubungan statistik.</a:t>
            </a:r>
            <a:endParaRPr lang="en-US" sz="1400" dirty="0" smtClean="0">
              <a:solidFill>
                <a:schemeClr val="tx1"/>
              </a:solidFill>
            </a:endParaRPr>
          </a:p>
        </p:txBody>
      </p:sp>
      <p:sp>
        <p:nvSpPr>
          <p:cNvPr id="11" name="Rectangle 10"/>
          <p:cNvSpPr/>
          <p:nvPr/>
        </p:nvSpPr>
        <p:spPr>
          <a:xfrm>
            <a:off x="876300" y="4064453"/>
            <a:ext cx="7391400" cy="672193"/>
          </a:xfrm>
          <a:prstGeom prst="rect">
            <a:avLst/>
          </a:prstGeom>
          <a:gradFill flip="none" rotWithShape="1">
            <a:gsLst>
              <a:gs pos="0">
                <a:srgbClr val="52BA52">
                  <a:tint val="66000"/>
                  <a:satMod val="160000"/>
                </a:srgbClr>
              </a:gs>
              <a:gs pos="50000">
                <a:srgbClr val="52BA52">
                  <a:tint val="44500"/>
                  <a:satMod val="160000"/>
                </a:srgbClr>
              </a:gs>
              <a:gs pos="100000">
                <a:srgbClr val="52BA52">
                  <a:tint val="23500"/>
                  <a:satMod val="160000"/>
                </a:srgbClr>
              </a:gs>
            </a:gsLst>
            <a:lin ang="13500000" scaled="1"/>
            <a:tileRect/>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just"/>
            <a:r>
              <a:rPr lang="en-US" sz="1400" dirty="0" smtClean="0">
                <a:solidFill>
                  <a:schemeClr val="tx1"/>
                </a:solidFill>
              </a:rPr>
              <a:t>5. CROSS-VALIDATE AND REVALIDATE</a:t>
            </a:r>
          </a:p>
          <a:p>
            <a:pPr marL="341313" indent="6350" algn="just">
              <a:buNone/>
            </a:pPr>
            <a:r>
              <a:rPr lang="en-US" sz="1400" dirty="0" err="1" smtClean="0">
                <a:solidFill>
                  <a:schemeClr val="tx1"/>
                </a:solidFill>
              </a:rPr>
              <a:t>Sebelum</a:t>
            </a:r>
            <a:r>
              <a:rPr lang="en-US" sz="1400" dirty="0" smtClean="0">
                <a:solidFill>
                  <a:schemeClr val="tx1"/>
                </a:solidFill>
              </a:rPr>
              <a:t> </a:t>
            </a:r>
            <a:r>
              <a:rPr lang="en-US" sz="1400" dirty="0" err="1" smtClean="0">
                <a:solidFill>
                  <a:schemeClr val="tx1"/>
                </a:solidFill>
              </a:rPr>
              <a:t>menggunakan</a:t>
            </a:r>
            <a:r>
              <a:rPr lang="en-US" sz="1400" dirty="0" smtClean="0">
                <a:solidFill>
                  <a:schemeClr val="tx1"/>
                </a:solidFill>
              </a:rPr>
              <a:t> </a:t>
            </a:r>
            <a:r>
              <a:rPr lang="en-US" sz="1400" dirty="0" err="1" smtClean="0">
                <a:solidFill>
                  <a:schemeClr val="tx1"/>
                </a:solidFill>
              </a:rPr>
              <a:t>tes</a:t>
            </a:r>
            <a:r>
              <a:rPr lang="en-US" sz="1400" dirty="0" smtClean="0">
                <a:solidFill>
                  <a:schemeClr val="tx1"/>
                </a:solidFill>
              </a:rPr>
              <a:t>, </a:t>
            </a:r>
            <a:r>
              <a:rPr lang="en-US" sz="1400" dirty="0" err="1" smtClean="0">
                <a:solidFill>
                  <a:schemeClr val="tx1"/>
                </a:solidFill>
              </a:rPr>
              <a:t>Anda</a:t>
            </a:r>
            <a:r>
              <a:rPr lang="en-US" sz="1400" dirty="0" smtClean="0">
                <a:solidFill>
                  <a:schemeClr val="tx1"/>
                </a:solidFill>
              </a:rPr>
              <a:t> </a:t>
            </a:r>
            <a:r>
              <a:rPr lang="en-US" sz="1400" dirty="0" err="1" smtClean="0">
                <a:solidFill>
                  <a:schemeClr val="tx1"/>
                </a:solidFill>
              </a:rPr>
              <a:t>mungkin</a:t>
            </a:r>
            <a:r>
              <a:rPr lang="en-US" sz="1400" dirty="0" smtClean="0">
                <a:solidFill>
                  <a:schemeClr val="tx1"/>
                </a:solidFill>
              </a:rPr>
              <a:t> </a:t>
            </a:r>
            <a:r>
              <a:rPr lang="en-US" sz="1400" dirty="0" err="1" smtClean="0">
                <a:solidFill>
                  <a:schemeClr val="tx1"/>
                </a:solidFill>
              </a:rPr>
              <a:t>ingin</a:t>
            </a:r>
            <a:r>
              <a:rPr lang="en-US" sz="1400" dirty="0" smtClean="0">
                <a:solidFill>
                  <a:schemeClr val="tx1"/>
                </a:solidFill>
              </a:rPr>
              <a:t> </a:t>
            </a:r>
            <a:r>
              <a:rPr lang="en-US" sz="1400" dirty="0" err="1" smtClean="0">
                <a:solidFill>
                  <a:schemeClr val="tx1"/>
                </a:solidFill>
              </a:rPr>
              <a:t>memeriksanya</a:t>
            </a:r>
            <a:r>
              <a:rPr lang="en-US" sz="1400" dirty="0" smtClean="0">
                <a:solidFill>
                  <a:schemeClr val="tx1"/>
                </a:solidFill>
              </a:rPr>
              <a:t> </a:t>
            </a:r>
            <a:r>
              <a:rPr lang="en-US" sz="1400" dirty="0" err="1" smtClean="0">
                <a:solidFill>
                  <a:schemeClr val="tx1"/>
                </a:solidFill>
              </a:rPr>
              <a:t>dengan</a:t>
            </a:r>
            <a:r>
              <a:rPr lang="en-US" sz="1400" dirty="0" smtClean="0">
                <a:solidFill>
                  <a:schemeClr val="tx1"/>
                </a:solidFill>
              </a:rPr>
              <a:t> </a:t>
            </a:r>
            <a:r>
              <a:rPr lang="en-US" sz="1400" dirty="0" err="1" smtClean="0">
                <a:solidFill>
                  <a:schemeClr val="tx1"/>
                </a:solidFill>
              </a:rPr>
              <a:t>validasi</a:t>
            </a:r>
            <a:r>
              <a:rPr lang="en-US" sz="1400" dirty="0" smtClean="0">
                <a:solidFill>
                  <a:schemeClr val="tx1"/>
                </a:solidFill>
              </a:rPr>
              <a:t> </a:t>
            </a:r>
            <a:r>
              <a:rPr lang="en-US" sz="1400" dirty="0" err="1" smtClean="0">
                <a:solidFill>
                  <a:schemeClr val="tx1"/>
                </a:solidFill>
              </a:rPr>
              <a:t>silang</a:t>
            </a:r>
            <a:r>
              <a:rPr lang="en-US" sz="1400" dirty="0" smtClean="0">
                <a:solidFill>
                  <a:schemeClr val="tx1"/>
                </a:solidFill>
              </a:rPr>
              <a:t> </a:t>
            </a:r>
            <a:r>
              <a:rPr lang="en-US" sz="1400" dirty="0" err="1" smtClean="0">
                <a:solidFill>
                  <a:schemeClr val="tx1"/>
                </a:solidFill>
              </a:rPr>
              <a:t>dengan</a:t>
            </a:r>
            <a:r>
              <a:rPr lang="en-US" sz="1400" dirty="0" smtClean="0">
                <a:solidFill>
                  <a:schemeClr val="tx1"/>
                </a:solidFill>
              </a:rPr>
              <a:t> kata lain, </a:t>
            </a:r>
            <a:r>
              <a:rPr lang="en-US" sz="1400" dirty="0" err="1" smtClean="0">
                <a:solidFill>
                  <a:schemeClr val="tx1"/>
                </a:solidFill>
              </a:rPr>
              <a:t>dengan</a:t>
            </a:r>
            <a:r>
              <a:rPr lang="en-US" sz="1400" dirty="0" smtClean="0">
                <a:solidFill>
                  <a:schemeClr val="tx1"/>
                </a:solidFill>
              </a:rPr>
              <a:t> </a:t>
            </a:r>
            <a:r>
              <a:rPr lang="en-US" sz="1400" dirty="0" err="1" smtClean="0">
                <a:solidFill>
                  <a:schemeClr val="tx1"/>
                </a:solidFill>
              </a:rPr>
              <a:t>kembali</a:t>
            </a:r>
            <a:r>
              <a:rPr lang="en-US" sz="1400" dirty="0" smtClean="0">
                <a:solidFill>
                  <a:schemeClr val="tx1"/>
                </a:solidFill>
              </a:rPr>
              <a:t> </a:t>
            </a:r>
            <a:r>
              <a:rPr lang="en-US" sz="1400" dirty="0" err="1" smtClean="0">
                <a:solidFill>
                  <a:schemeClr val="tx1"/>
                </a:solidFill>
              </a:rPr>
              <a:t>melakukan</a:t>
            </a:r>
            <a:r>
              <a:rPr lang="en-US" sz="1400" dirty="0" smtClean="0">
                <a:solidFill>
                  <a:schemeClr val="tx1"/>
                </a:solidFill>
              </a:rPr>
              <a:t> </a:t>
            </a:r>
            <a:r>
              <a:rPr lang="en-US" sz="1400" dirty="0" err="1" smtClean="0">
                <a:solidFill>
                  <a:schemeClr val="tx1"/>
                </a:solidFill>
              </a:rPr>
              <a:t>langkah</a:t>
            </a:r>
            <a:r>
              <a:rPr lang="en-US" sz="1400" dirty="0" smtClean="0">
                <a:solidFill>
                  <a:schemeClr val="tx1"/>
                </a:solidFill>
              </a:rPr>
              <a:t> 3 </a:t>
            </a:r>
            <a:r>
              <a:rPr lang="en-US" sz="1400" dirty="0" err="1" smtClean="0">
                <a:solidFill>
                  <a:schemeClr val="tx1"/>
                </a:solidFill>
              </a:rPr>
              <a:t>dan</a:t>
            </a:r>
            <a:r>
              <a:rPr lang="en-US" sz="1400" dirty="0" smtClean="0">
                <a:solidFill>
                  <a:schemeClr val="tx1"/>
                </a:solidFill>
              </a:rPr>
              <a:t> 4 </a:t>
            </a:r>
            <a:r>
              <a:rPr lang="en-US" sz="1400" dirty="0" err="1" smtClean="0">
                <a:solidFill>
                  <a:schemeClr val="tx1"/>
                </a:solidFill>
              </a:rPr>
              <a:t>pada</a:t>
            </a:r>
            <a:r>
              <a:rPr lang="en-US" sz="1400" dirty="0" smtClean="0">
                <a:solidFill>
                  <a:schemeClr val="tx1"/>
                </a:solidFill>
              </a:rPr>
              <a:t> </a:t>
            </a:r>
            <a:r>
              <a:rPr lang="en-US" sz="1400" dirty="0" err="1" smtClean="0">
                <a:solidFill>
                  <a:schemeClr val="tx1"/>
                </a:solidFill>
              </a:rPr>
              <a:t>sampel</a:t>
            </a:r>
            <a:r>
              <a:rPr lang="en-US" sz="1400" dirty="0" smtClean="0">
                <a:solidFill>
                  <a:schemeClr val="tx1"/>
                </a:solidFill>
              </a:rPr>
              <a:t> </a:t>
            </a:r>
            <a:r>
              <a:rPr lang="en-US" sz="1400" dirty="0" err="1" smtClean="0">
                <a:solidFill>
                  <a:schemeClr val="tx1"/>
                </a:solidFill>
              </a:rPr>
              <a:t>karyawan</a:t>
            </a:r>
            <a:r>
              <a:rPr lang="en-US" sz="1400" dirty="0" smtClean="0">
                <a:solidFill>
                  <a:schemeClr val="tx1"/>
                </a:solidFill>
              </a:rPr>
              <a:t> </a:t>
            </a:r>
            <a:r>
              <a:rPr lang="en-US" sz="1400" dirty="0" err="1" smtClean="0">
                <a:solidFill>
                  <a:schemeClr val="tx1"/>
                </a:solidFill>
              </a:rPr>
              <a:t>baru</a:t>
            </a:r>
            <a:r>
              <a:rPr lang="en-US" sz="1400" dirty="0" smtClean="0">
                <a:solidFill>
                  <a:schemeClr val="tx1"/>
                </a:solidFill>
              </a:rPr>
              <a:t>.</a:t>
            </a:r>
          </a:p>
        </p:txBody>
      </p:sp>
    </p:spTree>
    <p:extLst>
      <p:ext uri="{BB962C8B-B14F-4D97-AF65-F5344CB8AC3E}">
        <p14:creationId xmlns:p14="http://schemas.microsoft.com/office/powerpoint/2010/main" val="242283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285750"/>
            <a:ext cx="8382000" cy="4572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dirty="0">
              <a:solidFill>
                <a:schemeClr val="tx1"/>
              </a:solidFill>
            </a:endParaRPr>
          </a:p>
        </p:txBody>
      </p:sp>
      <p:sp>
        <p:nvSpPr>
          <p:cNvPr id="5" name="Title 1"/>
          <p:cNvSpPr>
            <a:spLocks noGrp="1"/>
          </p:cNvSpPr>
          <p:nvPr>
            <p:ph type="title"/>
          </p:nvPr>
        </p:nvSpPr>
        <p:spPr>
          <a:xfrm>
            <a:off x="370114" y="299357"/>
            <a:ext cx="8382000" cy="443593"/>
          </a:xfrm>
        </p:spPr>
        <p:style>
          <a:lnRef idx="2">
            <a:schemeClr val="accent1"/>
          </a:lnRef>
          <a:fillRef idx="1">
            <a:schemeClr val="lt1"/>
          </a:fillRef>
          <a:effectRef idx="0">
            <a:schemeClr val="accent1"/>
          </a:effectRef>
          <a:fontRef idx="minor">
            <a:schemeClr val="dk1"/>
          </a:fontRef>
        </p:style>
        <p:txBody>
          <a:bodyPr>
            <a:normAutofit/>
          </a:bodyPr>
          <a:lstStyle/>
          <a:p>
            <a:r>
              <a:rPr lang="en-US" sz="1800" dirty="0"/>
              <a:t>WHO SCORES THE TEST?</a:t>
            </a:r>
          </a:p>
        </p:txBody>
      </p:sp>
      <p:sp>
        <p:nvSpPr>
          <p:cNvPr id="6" name="Rectangle 5"/>
          <p:cNvSpPr/>
          <p:nvPr/>
        </p:nvSpPr>
        <p:spPr>
          <a:xfrm>
            <a:off x="783771" y="1047750"/>
            <a:ext cx="7576457" cy="12954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BIAS</a:t>
            </a:r>
          </a:p>
          <a:p>
            <a:pPr marL="4763">
              <a:buNone/>
            </a:pPr>
            <a:r>
              <a:rPr lang="en-US" dirty="0" err="1">
                <a:solidFill>
                  <a:schemeClr val="tx1"/>
                </a:solidFill>
              </a:rPr>
              <a:t>Dalam</a:t>
            </a:r>
            <a:r>
              <a:rPr lang="en-US" dirty="0">
                <a:solidFill>
                  <a:schemeClr val="tx1"/>
                </a:solidFill>
              </a:rPr>
              <a:t> </a:t>
            </a:r>
            <a:r>
              <a:rPr lang="en-US" dirty="0" err="1">
                <a:solidFill>
                  <a:schemeClr val="tx1"/>
                </a:solidFill>
              </a:rPr>
              <a:t>prakteknya</a:t>
            </a:r>
            <a:r>
              <a:rPr lang="en-US" dirty="0">
                <a:solidFill>
                  <a:schemeClr val="tx1"/>
                </a:solidFill>
              </a:rPr>
              <a:t>, </a:t>
            </a:r>
            <a:r>
              <a:rPr lang="en-US" dirty="0" err="1">
                <a:solidFill>
                  <a:schemeClr val="tx1"/>
                </a:solidFill>
              </a:rPr>
              <a:t>dua</a:t>
            </a:r>
            <a:r>
              <a:rPr lang="en-US" dirty="0">
                <a:solidFill>
                  <a:schemeClr val="tx1"/>
                </a:solidFill>
              </a:rPr>
              <a:t> </a:t>
            </a:r>
            <a:r>
              <a:rPr lang="en-US" dirty="0" err="1">
                <a:solidFill>
                  <a:schemeClr val="tx1"/>
                </a:solidFill>
              </a:rPr>
              <a:t>jenis</a:t>
            </a:r>
            <a:r>
              <a:rPr lang="en-US" dirty="0">
                <a:solidFill>
                  <a:schemeClr val="tx1"/>
                </a:solidFill>
              </a:rPr>
              <a:t> bias </a:t>
            </a:r>
            <a:r>
              <a:rPr lang="en-US" dirty="0" err="1">
                <a:solidFill>
                  <a:schemeClr val="tx1"/>
                </a:solidFill>
              </a:rPr>
              <a:t>mungkin</a:t>
            </a:r>
            <a:r>
              <a:rPr lang="en-US" dirty="0">
                <a:solidFill>
                  <a:schemeClr val="tx1"/>
                </a:solidFill>
              </a:rPr>
              <a:t> </a:t>
            </a:r>
            <a:r>
              <a:rPr lang="en-US" dirty="0" err="1">
                <a:solidFill>
                  <a:schemeClr val="tx1"/>
                </a:solidFill>
              </a:rPr>
              <a:t>muncul</a:t>
            </a:r>
            <a:r>
              <a:rPr lang="en-US" dirty="0">
                <a:solidFill>
                  <a:schemeClr val="tx1"/>
                </a:solidFill>
              </a:rPr>
              <a:t>. </a:t>
            </a:r>
            <a:r>
              <a:rPr lang="en-US" dirty="0" err="1">
                <a:solidFill>
                  <a:schemeClr val="tx1"/>
                </a:solidFill>
              </a:rPr>
              <a:t>Pertama</a:t>
            </a:r>
            <a:r>
              <a:rPr lang="en-US" dirty="0">
                <a:solidFill>
                  <a:schemeClr val="tx1"/>
                </a:solidFill>
              </a:rPr>
              <a:t>, </a:t>
            </a:r>
            <a:r>
              <a:rPr lang="en-US" dirty="0" err="1">
                <a:solidFill>
                  <a:schemeClr val="tx1"/>
                </a:solidFill>
              </a:rPr>
              <a:t>mungkin</a:t>
            </a:r>
            <a:r>
              <a:rPr lang="en-US" dirty="0">
                <a:solidFill>
                  <a:schemeClr val="tx1"/>
                </a:solidFill>
              </a:rPr>
              <a:t> </a:t>
            </a:r>
            <a:r>
              <a:rPr lang="en-US" dirty="0" err="1">
                <a:solidFill>
                  <a:schemeClr val="tx1"/>
                </a:solidFill>
              </a:rPr>
              <a:t>ada</a:t>
            </a:r>
            <a:r>
              <a:rPr lang="en-US" dirty="0">
                <a:solidFill>
                  <a:schemeClr val="tx1"/>
                </a:solidFill>
              </a:rPr>
              <a:t> bias </a:t>
            </a:r>
            <a:r>
              <a:rPr lang="en-US" dirty="0" err="1">
                <a:solidFill>
                  <a:schemeClr val="tx1"/>
                </a:solidFill>
              </a:rPr>
              <a:t>dalam</a:t>
            </a:r>
            <a:r>
              <a:rPr lang="en-US" dirty="0">
                <a:solidFill>
                  <a:schemeClr val="tx1"/>
                </a:solidFill>
              </a:rPr>
              <a:t> </a:t>
            </a:r>
            <a:r>
              <a:rPr lang="en-US" dirty="0" err="1">
                <a:solidFill>
                  <a:schemeClr val="tx1"/>
                </a:solidFill>
              </a:rPr>
              <a:t>bagaimana</a:t>
            </a:r>
            <a:r>
              <a:rPr lang="en-US" dirty="0">
                <a:solidFill>
                  <a:schemeClr val="tx1"/>
                </a:solidFill>
              </a:rPr>
              <a:t> </a:t>
            </a:r>
            <a:r>
              <a:rPr lang="en-US" dirty="0" err="1">
                <a:solidFill>
                  <a:schemeClr val="tx1"/>
                </a:solidFill>
              </a:rPr>
              <a:t>tes</a:t>
            </a:r>
            <a:r>
              <a:rPr lang="en-US" dirty="0">
                <a:solidFill>
                  <a:schemeClr val="tx1"/>
                </a:solidFill>
              </a:rPr>
              <a:t> </a:t>
            </a:r>
            <a:r>
              <a:rPr lang="en-US" dirty="0" err="1">
                <a:solidFill>
                  <a:schemeClr val="tx1"/>
                </a:solidFill>
              </a:rPr>
              <a:t>mengukur</a:t>
            </a:r>
            <a:r>
              <a:rPr lang="en-US" dirty="0">
                <a:solidFill>
                  <a:schemeClr val="tx1"/>
                </a:solidFill>
              </a:rPr>
              <a:t> </a:t>
            </a:r>
            <a:r>
              <a:rPr lang="en-US" dirty="0" err="1">
                <a:solidFill>
                  <a:schemeClr val="tx1"/>
                </a:solidFill>
              </a:rPr>
              <a:t>sifat</a:t>
            </a:r>
            <a:r>
              <a:rPr lang="en-US" dirty="0">
                <a:solidFill>
                  <a:schemeClr val="tx1"/>
                </a:solidFill>
              </a:rPr>
              <a:t> yang </a:t>
            </a:r>
            <a:r>
              <a:rPr lang="en-US" dirty="0" err="1">
                <a:solidFill>
                  <a:schemeClr val="tx1"/>
                </a:solidFill>
              </a:rPr>
              <a:t>dimaksudkan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diukur</a:t>
            </a:r>
            <a:r>
              <a:rPr lang="en-US" dirty="0">
                <a:solidFill>
                  <a:schemeClr val="tx1"/>
                </a:solidFill>
              </a:rPr>
              <a:t>. </a:t>
            </a:r>
            <a:r>
              <a:rPr lang="en-US" dirty="0" err="1">
                <a:solidFill>
                  <a:schemeClr val="tx1"/>
                </a:solidFill>
              </a:rPr>
              <a:t>Kedua</a:t>
            </a:r>
            <a:r>
              <a:rPr lang="en-US" dirty="0">
                <a:solidFill>
                  <a:schemeClr val="tx1"/>
                </a:solidFill>
              </a:rPr>
              <a:t>, </a:t>
            </a:r>
            <a:r>
              <a:rPr lang="en-US" dirty="0" err="1">
                <a:solidFill>
                  <a:schemeClr val="tx1"/>
                </a:solidFill>
              </a:rPr>
              <a:t>prediksi</a:t>
            </a:r>
            <a:r>
              <a:rPr lang="en-US" dirty="0">
                <a:solidFill>
                  <a:schemeClr val="tx1"/>
                </a:solidFill>
              </a:rPr>
              <a:t> yang </a:t>
            </a:r>
            <a:r>
              <a:rPr lang="en-US" dirty="0" err="1">
                <a:solidFill>
                  <a:schemeClr val="tx1"/>
                </a:solidFill>
              </a:rPr>
              <a:t>dibuat</a:t>
            </a:r>
            <a:r>
              <a:rPr lang="en-US" dirty="0">
                <a:solidFill>
                  <a:schemeClr val="tx1"/>
                </a:solidFill>
              </a:rPr>
              <a:t> </a:t>
            </a:r>
            <a:r>
              <a:rPr lang="en-US" dirty="0" err="1">
                <a:solidFill>
                  <a:schemeClr val="tx1"/>
                </a:solidFill>
              </a:rPr>
              <a:t>berdasarkan</a:t>
            </a:r>
            <a:r>
              <a:rPr lang="en-US" dirty="0">
                <a:solidFill>
                  <a:schemeClr val="tx1"/>
                </a:solidFill>
              </a:rPr>
              <a:t> </a:t>
            </a:r>
            <a:r>
              <a:rPr lang="en-US" dirty="0" err="1">
                <a:solidFill>
                  <a:schemeClr val="tx1"/>
                </a:solidFill>
              </a:rPr>
              <a:t>tes</a:t>
            </a:r>
            <a:r>
              <a:rPr lang="en-US" dirty="0">
                <a:solidFill>
                  <a:schemeClr val="tx1"/>
                </a:solidFill>
              </a:rPr>
              <a:t> </a:t>
            </a:r>
            <a:r>
              <a:rPr lang="en-US" dirty="0" err="1">
                <a:solidFill>
                  <a:schemeClr val="tx1"/>
                </a:solidFill>
              </a:rPr>
              <a:t>mungkin</a:t>
            </a:r>
            <a:r>
              <a:rPr lang="en-US" dirty="0">
                <a:solidFill>
                  <a:schemeClr val="tx1"/>
                </a:solidFill>
              </a:rPr>
              <a:t> bias.</a:t>
            </a:r>
          </a:p>
        </p:txBody>
      </p:sp>
      <p:sp>
        <p:nvSpPr>
          <p:cNvPr id="7" name="Rectangle 6"/>
          <p:cNvSpPr/>
          <p:nvPr/>
        </p:nvSpPr>
        <p:spPr>
          <a:xfrm>
            <a:off x="500743" y="3028950"/>
            <a:ext cx="8077200" cy="8382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marL="341313" indent="-285750" algn="ctr"/>
            <a:r>
              <a:rPr lang="en-US" dirty="0"/>
              <a:t>Utility </a:t>
            </a:r>
            <a:r>
              <a:rPr lang="en-US" dirty="0" smtClean="0"/>
              <a:t>Analysis</a:t>
            </a:r>
          </a:p>
          <a:p>
            <a:pPr marL="3175" indent="-3175" algn="just"/>
            <a:r>
              <a:rPr lang="en-US" dirty="0" err="1" smtClean="0"/>
              <a:t>Mengetahui</a:t>
            </a:r>
            <a:r>
              <a:rPr lang="en-US" dirty="0" smtClean="0"/>
              <a:t> </a:t>
            </a:r>
            <a:r>
              <a:rPr lang="en-US" dirty="0" err="1"/>
              <a:t>bahwa</a:t>
            </a:r>
            <a:r>
              <a:rPr lang="en-US" dirty="0"/>
              <a:t> </a:t>
            </a:r>
            <a:r>
              <a:rPr lang="en-US" dirty="0" err="1"/>
              <a:t>tes</a:t>
            </a:r>
            <a:r>
              <a:rPr lang="en-US" dirty="0"/>
              <a:t> </a:t>
            </a:r>
            <a:r>
              <a:rPr lang="en-US" dirty="0" err="1"/>
              <a:t>itu</a:t>
            </a:r>
            <a:r>
              <a:rPr lang="en-US" dirty="0"/>
              <a:t> </a:t>
            </a:r>
            <a:r>
              <a:rPr lang="en-US" dirty="0" err="1"/>
              <a:t>dapat</a:t>
            </a:r>
            <a:r>
              <a:rPr lang="en-US" dirty="0"/>
              <a:t> </a:t>
            </a:r>
            <a:r>
              <a:rPr lang="en-US" dirty="0" err="1"/>
              <a:t>diandalkan</a:t>
            </a:r>
            <a:r>
              <a:rPr lang="en-US" dirty="0"/>
              <a:t> </a:t>
            </a:r>
            <a:r>
              <a:rPr lang="en-US" dirty="0" err="1"/>
              <a:t>dan</a:t>
            </a:r>
            <a:r>
              <a:rPr lang="en-US" dirty="0"/>
              <a:t> valid </a:t>
            </a:r>
            <a:r>
              <a:rPr lang="en-US" dirty="0" err="1"/>
              <a:t>mungkin</a:t>
            </a:r>
            <a:r>
              <a:rPr lang="en-US" dirty="0"/>
              <a:t> </a:t>
            </a:r>
            <a:r>
              <a:rPr lang="en-US" dirty="0" err="1"/>
              <a:t>tidak</a:t>
            </a:r>
            <a:r>
              <a:rPr lang="en-US" dirty="0"/>
              <a:t> </a:t>
            </a:r>
            <a:r>
              <a:rPr lang="en-US" dirty="0" err="1"/>
              <a:t>terlalu</a:t>
            </a:r>
            <a:r>
              <a:rPr lang="en-US" dirty="0"/>
              <a:t> </a:t>
            </a:r>
            <a:r>
              <a:rPr lang="en-US" dirty="0" err="1"/>
              <a:t>praktis</a:t>
            </a:r>
            <a:r>
              <a:rPr lang="en-US" dirty="0"/>
              <a:t> </a:t>
            </a:r>
            <a:r>
              <a:rPr lang="en-US" dirty="0" err="1"/>
              <a:t>digunakan</a:t>
            </a:r>
            <a:r>
              <a:rPr lang="en-US" dirty="0" smtClean="0"/>
              <a:t>.</a:t>
            </a:r>
            <a:endParaRPr lang="en-US" dirty="0"/>
          </a:p>
        </p:txBody>
      </p:sp>
    </p:spTree>
    <p:extLst>
      <p:ext uri="{BB962C8B-B14F-4D97-AF65-F5344CB8AC3E}">
        <p14:creationId xmlns:p14="http://schemas.microsoft.com/office/powerpoint/2010/main" val="3873277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762000" y="590550"/>
            <a:ext cx="7620000" cy="3657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762000" y="586979"/>
            <a:ext cx="7620000" cy="460771"/>
          </a:xfrm>
          <a:ln w="19050">
            <a:solidFill>
              <a:srgbClr val="00B0F0"/>
            </a:solidFill>
          </a:ln>
        </p:spPr>
        <p:txBody>
          <a:bodyPr>
            <a:normAutofit/>
          </a:bodyPr>
          <a:lstStyle/>
          <a:p>
            <a:r>
              <a:rPr lang="en-US" sz="2000" dirty="0"/>
              <a:t>Test Takers Individual Rights and Test Security</a:t>
            </a:r>
          </a:p>
        </p:txBody>
      </p:sp>
      <p:sp>
        <p:nvSpPr>
          <p:cNvPr id="6" name="Content Placeholder 2"/>
          <p:cNvSpPr>
            <a:spLocks noGrp="1"/>
          </p:cNvSpPr>
          <p:nvPr>
            <p:ph idx="1"/>
          </p:nvPr>
        </p:nvSpPr>
        <p:spPr>
          <a:xfrm>
            <a:off x="762000" y="1047750"/>
            <a:ext cx="7620000" cy="1477736"/>
          </a:xfrm>
          <a:ln w="19050">
            <a:solidFill>
              <a:srgbClr val="00B0F0"/>
            </a:solidFill>
            <a:prstDash val="sysDash"/>
          </a:ln>
        </p:spPr>
        <p:txBody>
          <a:bodyPr>
            <a:normAutofit/>
          </a:bodyPr>
          <a:lstStyle/>
          <a:p>
            <a:pPr marL="53975" indent="0">
              <a:buNone/>
            </a:pPr>
            <a:r>
              <a:rPr lang="en-US" sz="1800" dirty="0" err="1" smtClean="0"/>
              <a:t>Peserta</a:t>
            </a:r>
            <a:r>
              <a:rPr lang="en-US" sz="1800" dirty="0" smtClean="0"/>
              <a:t> </a:t>
            </a:r>
            <a:r>
              <a:rPr lang="en-US" sz="1800" dirty="0" err="1" smtClean="0"/>
              <a:t>tes</a:t>
            </a:r>
            <a:r>
              <a:rPr lang="en-US" sz="1800" dirty="0" smtClean="0"/>
              <a:t> </a:t>
            </a:r>
            <a:r>
              <a:rPr lang="en-US" sz="1800" dirty="0" err="1" smtClean="0"/>
              <a:t>memiliki</a:t>
            </a:r>
            <a:r>
              <a:rPr lang="en-US" sz="1800" dirty="0" smtClean="0"/>
              <a:t> </a:t>
            </a:r>
            <a:r>
              <a:rPr lang="en-US" sz="1800" dirty="0" err="1" smtClean="0"/>
              <a:t>hak-hak</a:t>
            </a:r>
            <a:r>
              <a:rPr lang="en-US" sz="1800" dirty="0" smtClean="0"/>
              <a:t> </a:t>
            </a:r>
            <a:r>
              <a:rPr lang="en-US" sz="1800" dirty="0" err="1" smtClean="0"/>
              <a:t>berikut</a:t>
            </a:r>
            <a:r>
              <a:rPr lang="en-US" sz="1800" dirty="0" smtClean="0"/>
              <a:t>:</a:t>
            </a:r>
          </a:p>
          <a:p>
            <a:pPr marL="339725" indent="-285750"/>
            <a:r>
              <a:rPr lang="en-US" sz="1800" dirty="0" err="1" smtClean="0"/>
              <a:t>Hak</a:t>
            </a:r>
            <a:r>
              <a:rPr lang="en-US" sz="1800" dirty="0" smtClean="0"/>
              <a:t> </a:t>
            </a:r>
            <a:r>
              <a:rPr lang="en-US" sz="1800" dirty="0" err="1" smtClean="0"/>
              <a:t>atas</a:t>
            </a:r>
            <a:r>
              <a:rPr lang="en-US" sz="1800" dirty="0" smtClean="0"/>
              <a:t> </a:t>
            </a:r>
            <a:r>
              <a:rPr lang="en-US" sz="1800" dirty="0" err="1" smtClean="0"/>
              <a:t>kerahasian</a:t>
            </a:r>
            <a:r>
              <a:rPr lang="en-US" sz="1800" dirty="0" smtClean="0"/>
              <a:t> </a:t>
            </a:r>
            <a:r>
              <a:rPr lang="en-US" sz="1800" dirty="0" err="1" smtClean="0"/>
              <a:t>hasil</a:t>
            </a:r>
            <a:r>
              <a:rPr lang="en-US" sz="1800" dirty="0" smtClean="0"/>
              <a:t> test</a:t>
            </a:r>
          </a:p>
          <a:p>
            <a:pPr marL="339725" indent="-285750"/>
            <a:r>
              <a:rPr lang="en-US" sz="1800" dirty="0" err="1"/>
              <a:t>Hak</a:t>
            </a:r>
            <a:r>
              <a:rPr lang="en-US" sz="1800" dirty="0"/>
              <a:t> </a:t>
            </a:r>
            <a:r>
              <a:rPr lang="en-US" sz="1800" dirty="0" err="1"/>
              <a:t>untuk</a:t>
            </a:r>
            <a:r>
              <a:rPr lang="en-US" sz="1800" dirty="0"/>
              <a:t> </a:t>
            </a:r>
            <a:r>
              <a:rPr lang="en-US" sz="1800" dirty="0" err="1"/>
              <a:t>persetujuan</a:t>
            </a:r>
            <a:r>
              <a:rPr lang="en-US" sz="1800" dirty="0"/>
              <a:t> </a:t>
            </a:r>
            <a:r>
              <a:rPr lang="en-US" sz="1800" dirty="0" err="1"/>
              <a:t>mengenai</a:t>
            </a:r>
            <a:r>
              <a:rPr lang="en-US" sz="1800" dirty="0"/>
              <a:t> </a:t>
            </a:r>
            <a:r>
              <a:rPr lang="en-US" sz="1800" dirty="0" err="1"/>
              <a:t>penggunaan</a:t>
            </a:r>
            <a:r>
              <a:rPr lang="en-US" sz="1800" dirty="0"/>
              <a:t> </a:t>
            </a:r>
            <a:r>
              <a:rPr lang="en-US" sz="1800" dirty="0" err="1"/>
              <a:t>hasil</a:t>
            </a:r>
            <a:r>
              <a:rPr lang="en-US" sz="1800" dirty="0"/>
              <a:t> </a:t>
            </a:r>
            <a:r>
              <a:rPr lang="en-US" sz="1800" dirty="0" smtClean="0"/>
              <a:t>test.</a:t>
            </a:r>
          </a:p>
          <a:p>
            <a:pPr marL="339725" indent="-285750"/>
            <a:r>
              <a:rPr lang="id-ID" sz="1800" dirty="0"/>
              <a:t>Hak untuk mengharapkan ujian itu adil bagi semua orang.</a:t>
            </a:r>
            <a:endParaRPr lang="en-US" sz="1800" dirty="0"/>
          </a:p>
          <a:p>
            <a:pPr marL="53975" indent="0">
              <a:buNone/>
            </a:pPr>
            <a:endParaRPr lang="en-US" sz="1800" dirty="0"/>
          </a:p>
          <a:p>
            <a:pPr marL="339725" indent="-285750"/>
            <a:endParaRPr lang="en-US" sz="1800" dirty="0"/>
          </a:p>
        </p:txBody>
      </p:sp>
      <p:sp>
        <p:nvSpPr>
          <p:cNvPr id="7" name="Title 1"/>
          <p:cNvSpPr txBox="1">
            <a:spLocks/>
          </p:cNvSpPr>
          <p:nvPr/>
        </p:nvSpPr>
        <p:spPr>
          <a:xfrm>
            <a:off x="751114" y="2724150"/>
            <a:ext cx="7620000" cy="457200"/>
          </a:xfrm>
          <a:prstGeom prst="rect">
            <a:avLst/>
          </a:prstGeom>
          <a:ln w="19050">
            <a:solidFill>
              <a:srgbClr val="00B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Computerized and Online Testing</a:t>
            </a:r>
          </a:p>
        </p:txBody>
      </p:sp>
      <p:sp>
        <p:nvSpPr>
          <p:cNvPr id="8" name="Content Placeholder 2"/>
          <p:cNvSpPr txBox="1">
            <a:spLocks/>
          </p:cNvSpPr>
          <p:nvPr/>
        </p:nvSpPr>
        <p:spPr>
          <a:xfrm>
            <a:off x="751114" y="3181350"/>
            <a:ext cx="7620000" cy="1066800"/>
          </a:xfrm>
          <a:prstGeom prst="rect">
            <a:avLst/>
          </a:prstGeom>
          <a:ln w="19050">
            <a:solidFill>
              <a:srgbClr val="00B050"/>
            </a:solidFill>
            <a:prstDash val="sys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 indent="0">
              <a:buNone/>
            </a:pPr>
            <a:r>
              <a:rPr lang="en-US" sz="1800" dirty="0"/>
              <a:t>P</a:t>
            </a:r>
            <a:r>
              <a:rPr lang="id-ID" sz="1800" dirty="0" smtClean="0"/>
              <a:t>engujian </a:t>
            </a:r>
            <a:r>
              <a:rPr lang="id-ID" sz="1800" dirty="0"/>
              <a:t>komputer </a:t>
            </a:r>
            <a:r>
              <a:rPr lang="id-ID" sz="1800" dirty="0" smtClean="0"/>
              <a:t> </a:t>
            </a:r>
            <a:r>
              <a:rPr lang="id-ID" sz="1800" dirty="0"/>
              <a:t>atau online semakin banyak </a:t>
            </a:r>
            <a:r>
              <a:rPr lang="en-US" sz="1800" dirty="0" err="1" smtClean="0"/>
              <a:t>menganti</a:t>
            </a:r>
            <a:r>
              <a:rPr lang="id-ID" sz="1800" dirty="0" smtClean="0"/>
              <a:t> </a:t>
            </a:r>
            <a:r>
              <a:rPr lang="id-ID" sz="1800" dirty="0"/>
              <a:t>tes </a:t>
            </a:r>
            <a:r>
              <a:rPr lang="id-ID" sz="1800" dirty="0" smtClean="0"/>
              <a:t>kertas</a:t>
            </a:r>
            <a:r>
              <a:rPr lang="en-US" sz="1800" dirty="0" smtClean="0"/>
              <a:t>.</a:t>
            </a:r>
            <a:endParaRPr lang="en-US" sz="1800" dirty="0"/>
          </a:p>
        </p:txBody>
      </p:sp>
    </p:spTree>
    <p:extLst>
      <p:ext uri="{BB962C8B-B14F-4D97-AF65-F5344CB8AC3E}">
        <p14:creationId xmlns:p14="http://schemas.microsoft.com/office/powerpoint/2010/main" val="3708999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20486" y="449879"/>
            <a:ext cx="7990114" cy="4343400"/>
          </a:xfrm>
          <a:prstGeom prst="rect">
            <a:avLst/>
          </a:prstGeom>
          <a:solidFill>
            <a:srgbClr val="F8CC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362200" y="438151"/>
            <a:ext cx="4267200" cy="457200"/>
          </a:xfrm>
          <a:ln w="28575">
            <a:prstDash val="sysDash"/>
          </a:ln>
        </p:spPr>
        <p:style>
          <a:lnRef idx="2">
            <a:schemeClr val="accent4"/>
          </a:lnRef>
          <a:fillRef idx="1">
            <a:schemeClr val="lt1"/>
          </a:fillRef>
          <a:effectRef idx="0">
            <a:schemeClr val="accent4"/>
          </a:effectRef>
          <a:fontRef idx="minor">
            <a:schemeClr val="dk1"/>
          </a:fontRef>
        </p:style>
        <p:txBody>
          <a:bodyPr>
            <a:normAutofit/>
          </a:bodyPr>
          <a:lstStyle/>
          <a:p>
            <a:r>
              <a:rPr lang="en-US" sz="2000" dirty="0" smtClean="0"/>
              <a:t>TYPES OF TEST</a:t>
            </a:r>
            <a:endParaRPr lang="en-US" sz="2000" dirty="0"/>
          </a:p>
        </p:txBody>
      </p:sp>
      <p:sp>
        <p:nvSpPr>
          <p:cNvPr id="6" name="Rectangle 5"/>
          <p:cNvSpPr/>
          <p:nvPr/>
        </p:nvSpPr>
        <p:spPr>
          <a:xfrm>
            <a:off x="762000" y="1444530"/>
            <a:ext cx="2286000" cy="453149"/>
          </a:xfrm>
          <a:prstGeom prst="rect">
            <a:avLst/>
          </a:prstGeom>
          <a:solidFill>
            <a:srgbClr val="F8C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Tes</a:t>
            </a:r>
            <a:r>
              <a:rPr lang="en-US" sz="1600" dirty="0">
                <a:solidFill>
                  <a:schemeClr val="tx1"/>
                </a:solidFill>
              </a:rPr>
              <a:t> </a:t>
            </a:r>
            <a:r>
              <a:rPr lang="en-US" sz="1600" dirty="0" err="1">
                <a:solidFill>
                  <a:schemeClr val="tx1"/>
                </a:solidFill>
              </a:rPr>
              <a:t>K</a:t>
            </a:r>
            <a:r>
              <a:rPr lang="en-US" sz="1600" dirty="0" err="1" smtClean="0">
                <a:solidFill>
                  <a:schemeClr val="tx1"/>
                </a:solidFill>
              </a:rPr>
              <a:t>emampuan</a:t>
            </a:r>
            <a:r>
              <a:rPr lang="en-US" sz="1600" dirty="0" smtClean="0">
                <a:solidFill>
                  <a:schemeClr val="tx1"/>
                </a:solidFill>
              </a:rPr>
              <a:t> </a:t>
            </a:r>
            <a:r>
              <a:rPr lang="en-US" sz="1600" dirty="0" err="1">
                <a:solidFill>
                  <a:schemeClr val="tx1"/>
                </a:solidFill>
              </a:rPr>
              <a:t>K</a:t>
            </a:r>
            <a:r>
              <a:rPr lang="en-US" sz="1600" dirty="0" err="1" smtClean="0">
                <a:solidFill>
                  <a:schemeClr val="tx1"/>
                </a:solidFill>
              </a:rPr>
              <a:t>ognitif</a:t>
            </a:r>
            <a:endParaRPr lang="en-US" sz="1600" dirty="0">
              <a:solidFill>
                <a:schemeClr val="tx1"/>
              </a:solidFill>
            </a:endParaRPr>
          </a:p>
        </p:txBody>
      </p:sp>
      <p:sp>
        <p:nvSpPr>
          <p:cNvPr id="7" name="Rounded Rectangle 6"/>
          <p:cNvSpPr/>
          <p:nvPr/>
        </p:nvSpPr>
        <p:spPr>
          <a:xfrm>
            <a:off x="838200" y="2628900"/>
            <a:ext cx="2133600" cy="457200"/>
          </a:xfrm>
          <a:prstGeom prst="roundRect">
            <a:avLst/>
          </a:prstGeom>
          <a:solidFill>
            <a:srgbClr val="F8C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INTELLIGENCE TESTS</a:t>
            </a:r>
          </a:p>
        </p:txBody>
      </p:sp>
      <p:sp>
        <p:nvSpPr>
          <p:cNvPr id="8" name="Rounded Rectangle 7"/>
          <p:cNvSpPr/>
          <p:nvPr/>
        </p:nvSpPr>
        <p:spPr>
          <a:xfrm>
            <a:off x="827314" y="3257550"/>
            <a:ext cx="2133600" cy="533400"/>
          </a:xfrm>
          <a:prstGeom prst="roundRect">
            <a:avLst/>
          </a:prstGeom>
          <a:solidFill>
            <a:srgbClr val="F8C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SPECIFIC COGNITIVE ABILITIES</a:t>
            </a:r>
          </a:p>
        </p:txBody>
      </p:sp>
      <p:cxnSp>
        <p:nvCxnSpPr>
          <p:cNvPr id="10" name="Straight Arrow Connector 9"/>
          <p:cNvCxnSpPr>
            <a:stCxn id="6" idx="2"/>
          </p:cNvCxnSpPr>
          <p:nvPr/>
        </p:nvCxnSpPr>
        <p:spPr>
          <a:xfrm>
            <a:off x="1905000" y="1897679"/>
            <a:ext cx="0" cy="445471"/>
          </a:xfrm>
          <a:prstGeom prst="straightConnector1">
            <a:avLst/>
          </a:prstGeom>
          <a:ln>
            <a:solidFill>
              <a:srgbClr val="0070C0"/>
            </a:solidFill>
            <a:tailEnd type="arrow"/>
          </a:ln>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3352800" y="1426723"/>
            <a:ext cx="2590800" cy="488761"/>
          </a:xfrm>
          <a:prstGeom prst="rect">
            <a:avLst/>
          </a:prstGeom>
          <a:solidFill>
            <a:srgbClr val="F8C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Tes</a:t>
            </a:r>
            <a:r>
              <a:rPr lang="en-US" sz="1600" dirty="0">
                <a:solidFill>
                  <a:schemeClr val="tx1"/>
                </a:solidFill>
              </a:rPr>
              <a:t> </a:t>
            </a:r>
            <a:r>
              <a:rPr lang="en-US" sz="1600" dirty="0" err="1">
                <a:solidFill>
                  <a:schemeClr val="tx1"/>
                </a:solidFill>
              </a:rPr>
              <a:t>kemampuan</a:t>
            </a:r>
            <a:r>
              <a:rPr lang="en-US" sz="1600" dirty="0">
                <a:solidFill>
                  <a:schemeClr val="tx1"/>
                </a:solidFill>
              </a:rPr>
              <a:t> </a:t>
            </a:r>
            <a:r>
              <a:rPr lang="en-US" sz="1600" dirty="0" err="1" smtClean="0">
                <a:solidFill>
                  <a:schemeClr val="tx1"/>
                </a:solidFill>
              </a:rPr>
              <a:t>motorik</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fisik</a:t>
            </a:r>
            <a:endParaRPr lang="en-US" sz="1600" dirty="0">
              <a:solidFill>
                <a:schemeClr val="tx1"/>
              </a:solidFill>
            </a:endParaRPr>
          </a:p>
        </p:txBody>
      </p:sp>
      <p:sp>
        <p:nvSpPr>
          <p:cNvPr id="13" name="Rectangle 12"/>
          <p:cNvSpPr/>
          <p:nvPr/>
        </p:nvSpPr>
        <p:spPr>
          <a:xfrm>
            <a:off x="6210300" y="1444531"/>
            <a:ext cx="2144486" cy="453148"/>
          </a:xfrm>
          <a:prstGeom prst="rect">
            <a:avLst/>
          </a:prstGeom>
          <a:solidFill>
            <a:srgbClr val="F8C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Kepribadian</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Minat</a:t>
            </a:r>
            <a:endParaRPr lang="en-US" sz="1600" dirty="0">
              <a:solidFill>
                <a:schemeClr val="tx1"/>
              </a:solidFill>
            </a:endParaRPr>
          </a:p>
        </p:txBody>
      </p:sp>
      <p:sp>
        <p:nvSpPr>
          <p:cNvPr id="14" name="Rounded Rectangle 13"/>
          <p:cNvSpPr/>
          <p:nvPr/>
        </p:nvSpPr>
        <p:spPr>
          <a:xfrm>
            <a:off x="3287486" y="2381249"/>
            <a:ext cx="2590800" cy="2057401"/>
          </a:xfrm>
          <a:prstGeom prst="roundRect">
            <a:avLst/>
          </a:prstGeom>
          <a:solidFill>
            <a:srgbClr val="F8C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smtClean="0">
                <a:solidFill>
                  <a:schemeClr val="tx1"/>
                </a:solidFill>
              </a:rPr>
              <a:t>Motorik</a:t>
            </a:r>
            <a:r>
              <a:rPr lang="en-US" sz="1600" dirty="0" smtClean="0">
                <a:solidFill>
                  <a:schemeClr val="tx1"/>
                </a:solidFill>
              </a:rPr>
              <a:t>: </a:t>
            </a:r>
            <a:r>
              <a:rPr lang="en-US" sz="1600" dirty="0" err="1">
                <a:solidFill>
                  <a:schemeClr val="tx1"/>
                </a:solidFill>
              </a:rPr>
              <a:t>K</a:t>
            </a:r>
            <a:r>
              <a:rPr lang="en-US" sz="1600" dirty="0" err="1" smtClean="0">
                <a:solidFill>
                  <a:schemeClr val="tx1"/>
                </a:solidFill>
              </a:rPr>
              <a:t>etangkasan</a:t>
            </a:r>
            <a:r>
              <a:rPr lang="en-US" sz="1600" dirty="0" smtClean="0">
                <a:solidFill>
                  <a:schemeClr val="tx1"/>
                </a:solidFill>
              </a:rPr>
              <a:t> </a:t>
            </a:r>
            <a:r>
              <a:rPr lang="en-US" sz="1600" dirty="0" err="1" smtClean="0">
                <a:solidFill>
                  <a:schemeClr val="tx1"/>
                </a:solidFill>
              </a:rPr>
              <a:t>jari</a:t>
            </a:r>
            <a:r>
              <a:rPr lang="en-US" sz="1600" dirty="0" smtClean="0">
                <a:solidFill>
                  <a:schemeClr val="tx1"/>
                </a:solidFill>
              </a:rPr>
              <a:t>, </a:t>
            </a:r>
            <a:r>
              <a:rPr lang="en-US" sz="1600" dirty="0" err="1" smtClean="0">
                <a:solidFill>
                  <a:schemeClr val="tx1"/>
                </a:solidFill>
              </a:rPr>
              <a:t>ketangkasan</a:t>
            </a:r>
            <a:r>
              <a:rPr lang="en-US" sz="1600" dirty="0" smtClean="0">
                <a:solidFill>
                  <a:schemeClr val="tx1"/>
                </a:solidFill>
              </a:rPr>
              <a:t> manual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waktu</a:t>
            </a:r>
            <a:r>
              <a:rPr lang="en-US" sz="1600" dirty="0" smtClean="0">
                <a:solidFill>
                  <a:schemeClr val="tx1"/>
                </a:solidFill>
              </a:rPr>
              <a:t> </a:t>
            </a:r>
            <a:r>
              <a:rPr lang="en-US" sz="1600" dirty="0" err="1" smtClean="0">
                <a:solidFill>
                  <a:schemeClr val="tx1"/>
                </a:solidFill>
              </a:rPr>
              <a:t>reaksi</a:t>
            </a:r>
            <a:r>
              <a:rPr lang="en-US" sz="1600" dirty="0" smtClean="0">
                <a:solidFill>
                  <a:schemeClr val="tx1"/>
                </a:solidFill>
              </a:rPr>
              <a:t>.</a:t>
            </a:r>
          </a:p>
          <a:p>
            <a:pPr algn="just"/>
            <a:r>
              <a:rPr lang="en-US" sz="1600" dirty="0" err="1" smtClean="0">
                <a:solidFill>
                  <a:schemeClr val="tx1"/>
                </a:solidFill>
              </a:rPr>
              <a:t>Fisik</a:t>
            </a:r>
            <a:r>
              <a:rPr lang="en-US" sz="1600" dirty="0">
                <a:solidFill>
                  <a:schemeClr val="tx1"/>
                </a:solidFill>
              </a:rPr>
              <a:t>: </a:t>
            </a:r>
            <a:r>
              <a:rPr lang="en-US" sz="1600" dirty="0" err="1" smtClean="0">
                <a:solidFill>
                  <a:schemeClr val="tx1"/>
                </a:solidFill>
              </a:rPr>
              <a:t>Kekuatan</a:t>
            </a:r>
            <a:r>
              <a:rPr lang="en-US" sz="1600" dirty="0" smtClean="0">
                <a:solidFill>
                  <a:schemeClr val="tx1"/>
                </a:solidFill>
              </a:rPr>
              <a:t> </a:t>
            </a:r>
            <a:r>
              <a:rPr lang="en-US" sz="1600" dirty="0" err="1">
                <a:solidFill>
                  <a:schemeClr val="tx1"/>
                </a:solidFill>
              </a:rPr>
              <a:t>statis</a:t>
            </a:r>
            <a:r>
              <a:rPr lang="en-US" sz="1600" dirty="0">
                <a:solidFill>
                  <a:schemeClr val="tx1"/>
                </a:solidFill>
              </a:rPr>
              <a:t> </a:t>
            </a:r>
            <a:r>
              <a:rPr lang="en-US" sz="1600" dirty="0" smtClean="0">
                <a:solidFill>
                  <a:schemeClr val="tx1"/>
                </a:solidFill>
              </a:rPr>
              <a:t>(</a:t>
            </a:r>
            <a:r>
              <a:rPr lang="en-US" sz="1600" dirty="0" err="1" smtClean="0">
                <a:solidFill>
                  <a:schemeClr val="tx1"/>
                </a:solidFill>
              </a:rPr>
              <a:t>angkat</a:t>
            </a:r>
            <a:r>
              <a:rPr lang="en-US" sz="1600" dirty="0" smtClean="0">
                <a:solidFill>
                  <a:schemeClr val="tx1"/>
                </a:solidFill>
              </a:rPr>
              <a:t> </a:t>
            </a:r>
            <a:r>
              <a:rPr lang="en-US" sz="1600" dirty="0" err="1">
                <a:solidFill>
                  <a:schemeClr val="tx1"/>
                </a:solidFill>
              </a:rPr>
              <a:t>beban</a:t>
            </a:r>
            <a:r>
              <a:rPr lang="en-US" sz="1600" dirty="0">
                <a:solidFill>
                  <a:schemeClr val="tx1"/>
                </a:solidFill>
              </a:rPr>
              <a:t>), </a:t>
            </a:r>
            <a:r>
              <a:rPr lang="en-US" sz="1600" dirty="0" err="1">
                <a:solidFill>
                  <a:schemeClr val="tx1"/>
                </a:solidFill>
              </a:rPr>
              <a:t>kekuatan</a:t>
            </a:r>
            <a:r>
              <a:rPr lang="en-US" sz="1600" dirty="0">
                <a:solidFill>
                  <a:schemeClr val="tx1"/>
                </a:solidFill>
              </a:rPr>
              <a:t> </a:t>
            </a:r>
            <a:r>
              <a:rPr lang="en-US" sz="1600" dirty="0" err="1">
                <a:solidFill>
                  <a:schemeClr val="tx1"/>
                </a:solidFill>
              </a:rPr>
              <a:t>dinamis</a:t>
            </a:r>
            <a:r>
              <a:rPr lang="en-US" sz="1600" dirty="0">
                <a:solidFill>
                  <a:schemeClr val="tx1"/>
                </a:solidFill>
              </a:rPr>
              <a:t> </a:t>
            </a:r>
            <a:r>
              <a:rPr lang="en-US" sz="1600" dirty="0" smtClean="0">
                <a:solidFill>
                  <a:schemeClr val="tx1"/>
                </a:solidFill>
              </a:rPr>
              <a:t>(pull-up</a:t>
            </a:r>
            <a:r>
              <a:rPr lang="en-US" sz="1600" dirty="0">
                <a:solidFill>
                  <a:schemeClr val="tx1"/>
                </a:solidFill>
              </a:rPr>
              <a:t>), </a:t>
            </a:r>
            <a:r>
              <a:rPr lang="en-US" sz="1600" dirty="0" err="1">
                <a:solidFill>
                  <a:schemeClr val="tx1"/>
                </a:solidFill>
              </a:rPr>
              <a:t>koordinasi</a:t>
            </a:r>
            <a:r>
              <a:rPr lang="en-US" sz="1600" dirty="0">
                <a:solidFill>
                  <a:schemeClr val="tx1"/>
                </a:solidFill>
              </a:rPr>
              <a:t> </a:t>
            </a:r>
            <a:r>
              <a:rPr lang="en-US" sz="1600" dirty="0" err="1">
                <a:solidFill>
                  <a:schemeClr val="tx1"/>
                </a:solidFill>
              </a:rPr>
              <a:t>tubuh</a:t>
            </a:r>
            <a:r>
              <a:rPr lang="en-US" sz="1600" dirty="0">
                <a:solidFill>
                  <a:schemeClr val="tx1"/>
                </a:solidFill>
              </a:rPr>
              <a:t> </a:t>
            </a:r>
            <a:r>
              <a:rPr lang="en-US" sz="1600" dirty="0" smtClean="0">
                <a:solidFill>
                  <a:schemeClr val="tx1"/>
                </a:solidFill>
              </a:rPr>
              <a:t>(</a:t>
            </a:r>
            <a:r>
              <a:rPr lang="en-US" sz="1600" dirty="0" err="1" smtClean="0">
                <a:solidFill>
                  <a:schemeClr val="tx1"/>
                </a:solidFill>
              </a:rPr>
              <a:t>lompat</a:t>
            </a:r>
            <a:r>
              <a:rPr lang="en-US" sz="1600" dirty="0" smtClean="0">
                <a:solidFill>
                  <a:schemeClr val="tx1"/>
                </a:solidFill>
              </a:rPr>
              <a:t> </a:t>
            </a:r>
            <a:r>
              <a:rPr lang="en-US" sz="1600" dirty="0" err="1">
                <a:solidFill>
                  <a:schemeClr val="tx1"/>
                </a:solidFill>
              </a:rPr>
              <a:t>tali</a:t>
            </a:r>
            <a:r>
              <a:rPr lang="en-US" sz="1600" dirty="0">
                <a:solidFill>
                  <a:schemeClr val="tx1"/>
                </a:solidFill>
              </a:rPr>
              <a:t>), </a:t>
            </a:r>
            <a:r>
              <a:rPr lang="en-US" sz="1600" dirty="0" err="1">
                <a:solidFill>
                  <a:schemeClr val="tx1"/>
                </a:solidFill>
              </a:rPr>
              <a:t>dan</a:t>
            </a:r>
            <a:r>
              <a:rPr lang="en-US" sz="1600" dirty="0">
                <a:solidFill>
                  <a:schemeClr val="tx1"/>
                </a:solidFill>
              </a:rPr>
              <a:t> stamina</a:t>
            </a:r>
            <a:r>
              <a:rPr lang="en-US" dirty="0">
                <a:solidFill>
                  <a:schemeClr val="tx1"/>
                </a:solidFill>
              </a:rPr>
              <a:t>.</a:t>
            </a:r>
          </a:p>
        </p:txBody>
      </p:sp>
      <p:sp>
        <p:nvSpPr>
          <p:cNvPr id="15" name="Rounded Rectangle 14"/>
          <p:cNvSpPr/>
          <p:nvPr/>
        </p:nvSpPr>
        <p:spPr>
          <a:xfrm>
            <a:off x="6172200" y="2351312"/>
            <a:ext cx="2220686" cy="2277837"/>
          </a:xfrm>
          <a:prstGeom prst="roundRect">
            <a:avLst/>
          </a:prstGeom>
          <a:solidFill>
            <a:srgbClr val="F8CC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rPr>
              <a:t>Tes</a:t>
            </a:r>
            <a:r>
              <a:rPr lang="en-US" sz="1600" dirty="0">
                <a:solidFill>
                  <a:schemeClr val="tx1"/>
                </a:solidFill>
              </a:rPr>
              <a:t> yang </a:t>
            </a:r>
            <a:r>
              <a:rPr lang="en-US" sz="1600" dirty="0" err="1">
                <a:solidFill>
                  <a:schemeClr val="tx1"/>
                </a:solidFill>
              </a:rPr>
              <a:t>menggunakan</a:t>
            </a:r>
            <a:r>
              <a:rPr lang="en-US" sz="1600" dirty="0">
                <a:solidFill>
                  <a:schemeClr val="tx1"/>
                </a:solidFill>
              </a:rPr>
              <a:t> </a:t>
            </a:r>
            <a:r>
              <a:rPr lang="en-US" sz="1600" dirty="0" err="1">
                <a:solidFill>
                  <a:schemeClr val="tx1"/>
                </a:solidFill>
              </a:rPr>
              <a:t>teknik</a:t>
            </a:r>
            <a:r>
              <a:rPr lang="en-US" sz="1600" dirty="0">
                <a:solidFill>
                  <a:schemeClr val="tx1"/>
                </a:solidFill>
              </a:rPr>
              <a:t> </a:t>
            </a:r>
            <a:r>
              <a:rPr lang="en-US" sz="1600" dirty="0" err="1">
                <a:solidFill>
                  <a:schemeClr val="tx1"/>
                </a:solidFill>
              </a:rPr>
              <a:t>proyektif</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inventaris</a:t>
            </a:r>
            <a:r>
              <a:rPr lang="en-US" sz="1600" dirty="0">
                <a:solidFill>
                  <a:schemeClr val="tx1"/>
                </a:solidFill>
              </a:rPr>
              <a:t> </a:t>
            </a:r>
            <a:r>
              <a:rPr lang="en-US" sz="1600" dirty="0" err="1">
                <a:solidFill>
                  <a:schemeClr val="tx1"/>
                </a:solidFill>
              </a:rPr>
              <a:t>sifat</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mengukur</a:t>
            </a:r>
            <a:r>
              <a:rPr lang="en-US" sz="1600" dirty="0">
                <a:solidFill>
                  <a:schemeClr val="tx1"/>
                </a:solidFill>
              </a:rPr>
              <a:t> </a:t>
            </a:r>
            <a:r>
              <a:rPr lang="en-US" sz="1600" dirty="0" err="1">
                <a:solidFill>
                  <a:schemeClr val="tx1"/>
                </a:solidFill>
              </a:rPr>
              <a:t>aspek</a:t>
            </a:r>
            <a:r>
              <a:rPr lang="en-US" sz="1600" dirty="0">
                <a:solidFill>
                  <a:schemeClr val="tx1"/>
                </a:solidFill>
              </a:rPr>
              <a:t> </a:t>
            </a:r>
            <a:r>
              <a:rPr lang="en-US" sz="1600" dirty="0" err="1">
                <a:solidFill>
                  <a:schemeClr val="tx1"/>
                </a:solidFill>
              </a:rPr>
              <a:t>dasar</a:t>
            </a:r>
            <a:r>
              <a:rPr lang="en-US" sz="1600" dirty="0">
                <a:solidFill>
                  <a:schemeClr val="tx1"/>
                </a:solidFill>
              </a:rPr>
              <a:t> </a:t>
            </a:r>
            <a:r>
              <a:rPr lang="en-US" sz="1600" dirty="0" err="1">
                <a:solidFill>
                  <a:schemeClr val="tx1"/>
                </a:solidFill>
              </a:rPr>
              <a:t>kepribadian</a:t>
            </a:r>
            <a:r>
              <a:rPr lang="en-US" sz="1600" dirty="0">
                <a:solidFill>
                  <a:schemeClr val="tx1"/>
                </a:solidFill>
              </a:rPr>
              <a:t> </a:t>
            </a:r>
            <a:r>
              <a:rPr lang="en-US" sz="1600" dirty="0" err="1">
                <a:solidFill>
                  <a:schemeClr val="tx1"/>
                </a:solidFill>
              </a:rPr>
              <a:t>pemohon</a:t>
            </a:r>
            <a:r>
              <a:rPr lang="en-US" sz="1600" dirty="0">
                <a:solidFill>
                  <a:schemeClr val="tx1"/>
                </a:solidFill>
              </a:rPr>
              <a:t>, </a:t>
            </a:r>
            <a:r>
              <a:rPr lang="en-US" sz="1600" dirty="0" err="1">
                <a:solidFill>
                  <a:schemeClr val="tx1"/>
                </a:solidFill>
              </a:rPr>
              <a:t>seperti</a:t>
            </a:r>
            <a:r>
              <a:rPr lang="en-US" sz="1600" dirty="0">
                <a:solidFill>
                  <a:schemeClr val="tx1"/>
                </a:solidFill>
              </a:rPr>
              <a:t> </a:t>
            </a:r>
            <a:r>
              <a:rPr lang="en-US" sz="1600" dirty="0" err="1">
                <a:solidFill>
                  <a:schemeClr val="tx1"/>
                </a:solidFill>
              </a:rPr>
              <a:t>introversi</a:t>
            </a:r>
            <a:r>
              <a:rPr lang="en-US" sz="1600" dirty="0">
                <a:solidFill>
                  <a:schemeClr val="tx1"/>
                </a:solidFill>
              </a:rPr>
              <a:t>, </a:t>
            </a:r>
            <a:r>
              <a:rPr lang="en-US" sz="1600" dirty="0" err="1">
                <a:solidFill>
                  <a:schemeClr val="tx1"/>
                </a:solidFill>
              </a:rPr>
              <a:t>stabilitas</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smtClean="0">
                <a:solidFill>
                  <a:schemeClr val="tx1"/>
                </a:solidFill>
              </a:rPr>
              <a:t>motivasi</a:t>
            </a:r>
            <a:r>
              <a:rPr lang="en-US" sz="1600" dirty="0" smtClean="0">
                <a:solidFill>
                  <a:schemeClr val="tx1"/>
                </a:solidFill>
              </a:rPr>
              <a:t>.</a:t>
            </a:r>
            <a:endParaRPr lang="en-US" sz="1600" dirty="0">
              <a:solidFill>
                <a:schemeClr val="tx1"/>
              </a:solidFill>
            </a:endParaRPr>
          </a:p>
        </p:txBody>
      </p:sp>
      <p:cxnSp>
        <p:nvCxnSpPr>
          <p:cNvPr id="20" name="Straight Arrow Connector 19"/>
          <p:cNvCxnSpPr/>
          <p:nvPr/>
        </p:nvCxnSpPr>
        <p:spPr>
          <a:xfrm>
            <a:off x="4582886" y="1897679"/>
            <a:ext cx="0" cy="445471"/>
          </a:xfrm>
          <a:prstGeom prst="straightConnector1">
            <a:avLst/>
          </a:prstGeom>
          <a:ln>
            <a:solidFill>
              <a:srgbClr val="0070C0"/>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a:off x="7271657" y="1897679"/>
            <a:ext cx="0" cy="445471"/>
          </a:xfrm>
          <a:prstGeom prst="straightConnector1">
            <a:avLst/>
          </a:prstGeom>
          <a:ln>
            <a:solidFill>
              <a:srgbClr val="0070C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68627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571500" y="285749"/>
            <a:ext cx="8001000" cy="449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821091"/>
            <a:ext cx="3349625" cy="342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97324" y="514350"/>
            <a:ext cx="4460876" cy="4001095"/>
          </a:xfrm>
          <a:prstGeom prst="rect">
            <a:avLst/>
          </a:prstGeom>
          <a:solidFill>
            <a:schemeClr val="bg2"/>
          </a:solidFill>
          <a:ln w="28575">
            <a:solidFill>
              <a:srgbClr val="C9A269"/>
            </a:solidFill>
            <a:prstDash val="dashDot"/>
          </a:ln>
        </p:spPr>
        <p:txBody>
          <a:bodyPr wrap="square" rtlCol="0">
            <a:spAutoFit/>
          </a:bodyPr>
          <a:lstStyle/>
          <a:p>
            <a:pPr marL="285750" indent="-285750" algn="just">
              <a:buFont typeface="Wingdings" pitchFamily="2" charset="2"/>
              <a:buChar char="Ø"/>
            </a:pPr>
            <a:r>
              <a:rPr lang="en-US" sz="1500" i="1" dirty="0" smtClean="0"/>
              <a:t>Extraversion</a:t>
            </a:r>
            <a:r>
              <a:rPr lang="en-US" sz="1500" dirty="0" smtClean="0"/>
              <a:t>: </a:t>
            </a:r>
          </a:p>
          <a:p>
            <a:pPr marL="287338" algn="just"/>
            <a:r>
              <a:rPr lang="en-US" sz="1500" dirty="0"/>
              <a:t>B</a:t>
            </a:r>
            <a:r>
              <a:rPr lang="id-ID" sz="1500" dirty="0" smtClean="0"/>
              <a:t>ersosialisasi</a:t>
            </a:r>
            <a:r>
              <a:rPr lang="id-ID" sz="1500" dirty="0"/>
              <a:t>, tegas, aktif, dan </a:t>
            </a:r>
            <a:r>
              <a:rPr lang="id-ID" sz="1500" dirty="0" smtClean="0"/>
              <a:t>me</a:t>
            </a:r>
            <a:r>
              <a:rPr lang="en-US" sz="1500" dirty="0" err="1" smtClean="0"/>
              <a:t>mpunyai</a:t>
            </a:r>
            <a:r>
              <a:rPr lang="id-ID" sz="1500" dirty="0" smtClean="0"/>
              <a:t> </a:t>
            </a:r>
            <a:r>
              <a:rPr lang="id-ID" sz="1500" dirty="0"/>
              <a:t>efek positif, seperti energi dan </a:t>
            </a:r>
            <a:r>
              <a:rPr lang="id-ID" sz="1500" dirty="0" smtClean="0"/>
              <a:t>semangat</a:t>
            </a:r>
            <a:r>
              <a:rPr lang="en-US" sz="1500" dirty="0" smtClean="0"/>
              <a:t>.</a:t>
            </a:r>
          </a:p>
          <a:p>
            <a:pPr marL="285750" indent="-285750" algn="just">
              <a:buFont typeface="Wingdings" pitchFamily="2" charset="2"/>
              <a:buChar char="Ø"/>
            </a:pPr>
            <a:r>
              <a:rPr lang="en-US" sz="1500" i="1" dirty="0" smtClean="0"/>
              <a:t>Neuroticism</a:t>
            </a:r>
            <a:r>
              <a:rPr lang="en-US" sz="1500" dirty="0" smtClean="0"/>
              <a:t>: </a:t>
            </a:r>
          </a:p>
          <a:p>
            <a:pPr marL="287338" algn="just"/>
            <a:r>
              <a:rPr lang="en-US" sz="1500" dirty="0" err="1" smtClean="0"/>
              <a:t>Menunjukkan</a:t>
            </a:r>
            <a:r>
              <a:rPr lang="en-US" sz="1500" dirty="0" smtClean="0"/>
              <a:t> </a:t>
            </a:r>
            <a:r>
              <a:rPr lang="en-US" sz="1500" dirty="0" err="1" smtClean="0"/>
              <a:t>penyesuaian</a:t>
            </a:r>
            <a:r>
              <a:rPr lang="en-US" sz="1500" dirty="0" smtClean="0"/>
              <a:t> </a:t>
            </a:r>
            <a:r>
              <a:rPr lang="en-US" sz="1500" dirty="0" err="1" smtClean="0"/>
              <a:t>emosional</a:t>
            </a:r>
            <a:r>
              <a:rPr lang="en-US" sz="1500" dirty="0" smtClean="0"/>
              <a:t> yang </a:t>
            </a:r>
            <a:r>
              <a:rPr lang="en-US" sz="1500" dirty="0" err="1" smtClean="0"/>
              <a:t>buruk</a:t>
            </a:r>
            <a:r>
              <a:rPr lang="en-US" sz="1500" dirty="0" smtClean="0"/>
              <a:t> </a:t>
            </a:r>
            <a:r>
              <a:rPr lang="en-US" sz="1500" dirty="0" err="1" smtClean="0"/>
              <a:t>dan</a:t>
            </a:r>
            <a:r>
              <a:rPr lang="en-US" sz="1500" dirty="0" smtClean="0"/>
              <a:t> </a:t>
            </a:r>
            <a:r>
              <a:rPr lang="en-US" sz="1500" dirty="0" err="1" smtClean="0"/>
              <a:t>mempunyai</a:t>
            </a:r>
            <a:r>
              <a:rPr lang="en-US" sz="1500" dirty="0" smtClean="0"/>
              <a:t> </a:t>
            </a:r>
            <a:r>
              <a:rPr lang="en-US" sz="1500" dirty="0" err="1" smtClean="0"/>
              <a:t>efek</a:t>
            </a:r>
            <a:r>
              <a:rPr lang="en-US" sz="1500" dirty="0" smtClean="0"/>
              <a:t> </a:t>
            </a:r>
            <a:r>
              <a:rPr lang="en-US" sz="1500" dirty="0" err="1" smtClean="0"/>
              <a:t>negatif</a:t>
            </a:r>
            <a:r>
              <a:rPr lang="en-US" sz="1500" dirty="0" smtClean="0"/>
              <a:t>, </a:t>
            </a:r>
            <a:r>
              <a:rPr lang="en-US" sz="1500" dirty="0" err="1" smtClean="0"/>
              <a:t>seperti</a:t>
            </a:r>
            <a:r>
              <a:rPr lang="en-US" sz="1500" dirty="0" smtClean="0"/>
              <a:t> </a:t>
            </a:r>
            <a:r>
              <a:rPr lang="en-US" sz="1500" dirty="0" err="1" smtClean="0"/>
              <a:t>kecemasan</a:t>
            </a:r>
            <a:r>
              <a:rPr lang="en-US" sz="1500" dirty="0" smtClean="0"/>
              <a:t>, </a:t>
            </a:r>
            <a:r>
              <a:rPr lang="en-US" sz="1500" dirty="0" err="1" smtClean="0"/>
              <a:t>tidak</a:t>
            </a:r>
            <a:r>
              <a:rPr lang="en-US" sz="1500" dirty="0" smtClean="0"/>
              <a:t> </a:t>
            </a:r>
            <a:r>
              <a:rPr lang="en-US" sz="1500" dirty="0" err="1" smtClean="0"/>
              <a:t>aman</a:t>
            </a:r>
            <a:r>
              <a:rPr lang="en-US" sz="1500" dirty="0" smtClean="0"/>
              <a:t> </a:t>
            </a:r>
            <a:r>
              <a:rPr lang="en-US" sz="1500" dirty="0" err="1" smtClean="0"/>
              <a:t>dan</a:t>
            </a:r>
            <a:r>
              <a:rPr lang="en-US" sz="1500" dirty="0" smtClean="0"/>
              <a:t> </a:t>
            </a:r>
            <a:r>
              <a:rPr lang="en-US" sz="1500" dirty="0" err="1" smtClean="0"/>
              <a:t>lainnya</a:t>
            </a:r>
            <a:r>
              <a:rPr lang="en-US" sz="1500" dirty="0" smtClean="0"/>
              <a:t>.</a:t>
            </a:r>
          </a:p>
          <a:p>
            <a:pPr marL="285750" indent="-285750" algn="just">
              <a:buFont typeface="Wingdings" pitchFamily="2" charset="2"/>
              <a:buChar char="Ø"/>
            </a:pPr>
            <a:r>
              <a:rPr lang="en-US" sz="1500" i="1" dirty="0" smtClean="0"/>
              <a:t>Openness</a:t>
            </a:r>
            <a:r>
              <a:rPr lang="en-US" sz="1500" dirty="0" smtClean="0"/>
              <a:t>: </a:t>
            </a:r>
          </a:p>
          <a:p>
            <a:pPr marL="287338" algn="just"/>
            <a:r>
              <a:rPr lang="id-ID" sz="1500" dirty="0" smtClean="0"/>
              <a:t>Keterbukaan </a:t>
            </a:r>
            <a:r>
              <a:rPr lang="id-ID" sz="1500" dirty="0"/>
              <a:t>terhadap pengalaman adalah disposisi menjadi </a:t>
            </a:r>
            <a:r>
              <a:rPr lang="id-ID" sz="1500" dirty="0" smtClean="0"/>
              <a:t>imajinatif</a:t>
            </a:r>
            <a:r>
              <a:rPr lang="en-US" sz="1500" dirty="0" smtClean="0"/>
              <a:t>.</a:t>
            </a:r>
          </a:p>
          <a:p>
            <a:pPr marL="285750" indent="-285750" algn="just">
              <a:buFont typeface="Wingdings" pitchFamily="2" charset="2"/>
              <a:buChar char="Ø"/>
            </a:pPr>
            <a:r>
              <a:rPr lang="en-US" sz="1500" i="1" dirty="0" err="1" smtClean="0"/>
              <a:t>Aggreeableness</a:t>
            </a:r>
            <a:r>
              <a:rPr lang="en-US" sz="1500" dirty="0" smtClean="0"/>
              <a:t>: </a:t>
            </a:r>
          </a:p>
          <a:p>
            <a:pPr marL="287338" algn="just"/>
            <a:r>
              <a:rPr lang="en-US" sz="1500" dirty="0" err="1" smtClean="0"/>
              <a:t>Kecenderungan</a:t>
            </a:r>
            <a:r>
              <a:rPr lang="en-US" sz="1500" dirty="0" smtClean="0"/>
              <a:t> </a:t>
            </a:r>
            <a:r>
              <a:rPr lang="en-US" sz="1500" dirty="0" err="1" smtClean="0"/>
              <a:t>untuk</a:t>
            </a:r>
            <a:r>
              <a:rPr lang="en-US" sz="1500" dirty="0" smtClean="0"/>
              <a:t> </a:t>
            </a:r>
            <a:r>
              <a:rPr lang="en-US" sz="1500" dirty="0" err="1" smtClean="0"/>
              <a:t>dipercaya</a:t>
            </a:r>
            <a:r>
              <a:rPr lang="en-US" sz="1500" dirty="0" smtClean="0"/>
              <a:t>, </a:t>
            </a:r>
            <a:r>
              <a:rPr lang="en-US" sz="1500" dirty="0" err="1" smtClean="0"/>
              <a:t>patuh</a:t>
            </a:r>
            <a:r>
              <a:rPr lang="en-US" sz="1500" dirty="0" smtClean="0"/>
              <a:t>, </a:t>
            </a:r>
            <a:r>
              <a:rPr lang="en-US" sz="1500" dirty="0" err="1" smtClean="0"/>
              <a:t>peduli</a:t>
            </a:r>
            <a:r>
              <a:rPr lang="en-US" sz="1500" dirty="0" smtClean="0"/>
              <a:t>, </a:t>
            </a:r>
            <a:r>
              <a:rPr lang="en-US" sz="1500" dirty="0" err="1" smtClean="0"/>
              <a:t>ramah</a:t>
            </a:r>
            <a:r>
              <a:rPr lang="en-US" sz="1500" dirty="0" smtClean="0"/>
              <a:t>.</a:t>
            </a:r>
          </a:p>
          <a:p>
            <a:pPr marL="285750" indent="-285750" algn="just">
              <a:buFont typeface="Wingdings" pitchFamily="2" charset="2"/>
              <a:buChar char="Ø"/>
            </a:pPr>
            <a:r>
              <a:rPr lang="en-US" sz="1500" i="1" dirty="0" smtClean="0"/>
              <a:t>Conscientiousness</a:t>
            </a:r>
            <a:r>
              <a:rPr lang="en-US" sz="1500" dirty="0" smtClean="0"/>
              <a:t>: </a:t>
            </a:r>
          </a:p>
          <a:p>
            <a:pPr marL="287338" algn="just"/>
            <a:r>
              <a:rPr lang="en-US" sz="1500" dirty="0" err="1" smtClean="0"/>
              <a:t>Terdiri</a:t>
            </a:r>
            <a:r>
              <a:rPr lang="en-US" sz="1500" dirty="0" smtClean="0"/>
              <a:t> </a:t>
            </a:r>
            <a:r>
              <a:rPr lang="en-US" sz="1500" dirty="0" err="1" smtClean="0"/>
              <a:t>dari</a:t>
            </a:r>
            <a:r>
              <a:rPr lang="en-US" sz="1500" dirty="0" smtClean="0"/>
              <a:t> </a:t>
            </a:r>
            <a:r>
              <a:rPr lang="id-ID" sz="1500" dirty="0" smtClean="0"/>
              <a:t>dua </a:t>
            </a:r>
            <a:r>
              <a:rPr lang="id-ID" sz="1500" dirty="0"/>
              <a:t>aspek terkait: pencapaian dan </a:t>
            </a:r>
            <a:r>
              <a:rPr lang="id-ID" sz="1500" dirty="0" smtClean="0"/>
              <a:t>keteguhan</a:t>
            </a:r>
            <a:r>
              <a:rPr lang="en-US" sz="1500" dirty="0" smtClean="0"/>
              <a:t>.</a:t>
            </a:r>
            <a:endParaRPr lang="en-US" sz="1400" dirty="0" smtClean="0"/>
          </a:p>
          <a:p>
            <a:pPr marL="287338" algn="just"/>
            <a:endParaRPr lang="en-US" sz="1400" dirty="0"/>
          </a:p>
        </p:txBody>
      </p:sp>
    </p:spTree>
    <p:extLst>
      <p:ext uri="{BB962C8B-B14F-4D97-AF65-F5344CB8AC3E}">
        <p14:creationId xmlns:p14="http://schemas.microsoft.com/office/powerpoint/2010/main" val="2329564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773</Words>
  <Application>Microsoft Office PowerPoint</Application>
  <PresentationFormat>On-screen Show (16:9)</PresentationFormat>
  <Paragraphs>108</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2_Office Theme</vt:lpstr>
      <vt:lpstr>CHAPTER 6 EMPLOYEE TESTING AND SELECTION</vt:lpstr>
      <vt:lpstr>WHY CAREFUL SELECTION IS IMPORTANT?</vt:lpstr>
      <vt:lpstr>KONSEP PENGUJIAN DASAR</vt:lpstr>
      <vt:lpstr>PowerPoint Presentation</vt:lpstr>
      <vt:lpstr>How to Validate a Test</vt:lpstr>
      <vt:lpstr>WHO SCORES THE TEST?</vt:lpstr>
      <vt:lpstr>Test Takers Individual Rights and Test Security</vt:lpstr>
      <vt:lpstr>TYPES OF TEST</vt:lpstr>
      <vt:lpstr>PowerPoint Presentation</vt:lpstr>
      <vt:lpstr>PowerPoint Presentation</vt:lpstr>
      <vt:lpstr>Work Samples and Simulations</vt:lpstr>
      <vt:lpstr>Situational Judgement Tests</vt:lpstr>
      <vt:lpstr>Situational  Testing and Video Based Situational Testing</vt:lpstr>
      <vt:lpstr>The Polygraph and Honesty Testing</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56</cp:revision>
  <dcterms:created xsi:type="dcterms:W3CDTF">2018-09-16T08:18:19Z</dcterms:created>
  <dcterms:modified xsi:type="dcterms:W3CDTF">2018-09-17T09:13:20Z</dcterms:modified>
</cp:coreProperties>
</file>