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22"/>
  </p:notesMasterIdLst>
  <p:sldIdLst>
    <p:sldId id="256" r:id="rId2"/>
    <p:sldId id="257" r:id="rId3"/>
    <p:sldId id="259" r:id="rId4"/>
    <p:sldId id="28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93" r:id="rId21"/>
  </p:sldIdLst>
  <p:sldSz cx="9144000" cy="5143500" type="screen16x9"/>
  <p:notesSz cx="6858000" cy="9144000"/>
  <p:embeddedFontLst>
    <p:embeddedFont>
      <p:font typeface="Fira Sans Light"/>
      <p:regular r:id="rId23"/>
      <p:bold r:id="rId24"/>
      <p:italic r:id="rId25"/>
      <p:boldItalic r:id="rId26"/>
    </p:embeddedFont>
    <p:embeddedFont>
      <p:font typeface="Fira Sans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BB8CFE-6AA3-4B98-84B7-772D5391A4C5}">
  <a:tblStyle styleId="{A1BB8CFE-6AA3-4B98-84B7-772D5391A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97" autoAdjust="0"/>
  </p:normalViewPr>
  <p:slideViewPr>
    <p:cSldViewPr snapToGrid="0">
      <p:cViewPr varScale="1">
        <p:scale>
          <a:sx n="64" d="100"/>
          <a:sy n="64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591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ernativestaffing.com/contact-u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239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89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12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17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77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39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dirty="0" err="1" smtClean="0">
                <a:sym typeface="Wingdings" panose="05000000000000000000" pitchFamily="2" charset="2"/>
              </a:rPr>
              <a:t>Tujuan</a:t>
            </a:r>
            <a:r>
              <a:rPr lang="en-US" dirty="0" smtClean="0">
                <a:sym typeface="Wingdings" panose="05000000000000000000" pitchFamily="2" charset="2"/>
              </a:rPr>
              <a:t> trend analysis </a:t>
            </a:r>
            <a:r>
              <a:rPr lang="en-US" dirty="0" err="1" smtClean="0">
                <a:sym typeface="Wingdings" panose="05000000000000000000" pitchFamily="2" charset="2"/>
              </a:rPr>
              <a:t>adalah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melihat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kebutuhan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karyawan</a:t>
            </a:r>
            <a:r>
              <a:rPr lang="en-US" dirty="0" smtClean="0">
                <a:sym typeface="Wingdings" panose="05000000000000000000" pitchFamily="2" charset="2"/>
              </a:rPr>
              <a:t> di masa </a:t>
            </a:r>
            <a:r>
              <a:rPr lang="en-US" dirty="0" err="1" smtClean="0">
                <a:sym typeface="Wingdings" panose="05000000000000000000" pitchFamily="2" charset="2"/>
              </a:rPr>
              <a:t>mendatang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tapi</a:t>
            </a:r>
            <a:r>
              <a:rPr lang="en-US" dirty="0" smtClean="0">
                <a:sym typeface="Wingdings" panose="05000000000000000000" pitchFamily="2" charset="2"/>
              </a:rPr>
              <a:t> juga </a:t>
            </a:r>
            <a:r>
              <a:rPr lang="en-US" dirty="0" err="1" smtClean="0">
                <a:sym typeface="Wingdings" panose="05000000000000000000" pitchFamily="2" charset="2"/>
              </a:rPr>
              <a:t>melibatkan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lain </a:t>
            </a:r>
            <a:r>
              <a:rPr lang="en-US" dirty="0" err="1" smtClean="0">
                <a:sym typeface="Wingdings" panose="05000000000000000000" pitchFamily="2" charset="2"/>
              </a:rPr>
              <a:t>seperti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produktivitas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penjualan</a:t>
            </a:r>
            <a:endParaRPr lang="en-US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Trend Analysis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misalnya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pada</a:t>
            </a:r>
            <a:r>
              <a:rPr lang="en-US" baseline="0" dirty="0" smtClean="0">
                <a:sym typeface="Wingdings" panose="05000000000000000000" pitchFamily="2" charset="2"/>
              </a:rPr>
              <a:t> 5 </a:t>
            </a:r>
            <a:r>
              <a:rPr lang="en-US" baseline="0" dirty="0" err="1" smtClean="0">
                <a:sym typeface="Wingdings" panose="05000000000000000000" pitchFamily="2" charset="2"/>
              </a:rPr>
              <a:t>tahun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yg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lalu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jumlah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teknisi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ada</a:t>
            </a:r>
            <a:r>
              <a:rPr lang="en-US" baseline="0" dirty="0" smtClean="0">
                <a:sym typeface="Wingdings" panose="05000000000000000000" pitchFamily="2" charset="2"/>
              </a:rPr>
              <a:t> 10, </a:t>
            </a:r>
            <a:r>
              <a:rPr lang="en-US" baseline="0" dirty="0" err="1" smtClean="0">
                <a:sym typeface="Wingdings" panose="05000000000000000000" pitchFamily="2" charset="2"/>
              </a:rPr>
              <a:t>jika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menggunakan</a:t>
            </a:r>
            <a:r>
              <a:rPr lang="en-US" baseline="0" dirty="0" smtClean="0">
                <a:sym typeface="Wingdings" panose="05000000000000000000" pitchFamily="2" charset="2"/>
              </a:rPr>
              <a:t> trend analysis </a:t>
            </a:r>
            <a:r>
              <a:rPr lang="en-US" baseline="0" dirty="0" err="1" smtClean="0">
                <a:sym typeface="Wingdings" panose="05000000000000000000" pitchFamily="2" charset="2"/>
              </a:rPr>
              <a:t>pada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tahun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ini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kita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dapat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mengetahui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apakah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ada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penaikan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atau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penurunan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dari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jumlah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teknisi</a:t>
            </a:r>
            <a:r>
              <a:rPr lang="en-US" baseline="0" dirty="0" smtClean="0">
                <a:sym typeface="Wingdings" panose="05000000000000000000" pitchFamily="2" charset="2"/>
              </a:rPr>
              <a:t> yang </a:t>
            </a:r>
            <a:r>
              <a:rPr lang="en-US" baseline="0" dirty="0" err="1" smtClean="0">
                <a:sym typeface="Wingdings" panose="05000000000000000000" pitchFamily="2" charset="2"/>
              </a:rPr>
              <a:t>dibutuhkan</a:t>
            </a:r>
            <a:endParaRPr lang="en-US" dirty="0" smtClean="0"/>
          </a:p>
          <a:p>
            <a:pPr marL="13970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ratio analysis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jika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pada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tahun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ini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keutungan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perusahaan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sebesar</a:t>
            </a:r>
            <a:r>
              <a:rPr lang="en-US" baseline="0" dirty="0" smtClean="0">
                <a:sym typeface="Wingdings" panose="05000000000000000000" pitchFamily="2" charset="2"/>
              </a:rPr>
              <a:t> 100 </a:t>
            </a:r>
            <a:r>
              <a:rPr lang="en-US" baseline="0" dirty="0" err="1" smtClean="0">
                <a:sym typeface="Wingdings" panose="05000000000000000000" pitchFamily="2" charset="2"/>
              </a:rPr>
              <a:t>miliyar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dengan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jumlah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karyawan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sbnyk</a:t>
            </a:r>
            <a:r>
              <a:rPr lang="en-US" baseline="0" dirty="0" smtClean="0">
                <a:sym typeface="Wingdings" panose="05000000000000000000" pitchFamily="2" charset="2"/>
              </a:rPr>
              <a:t> 100 orang </a:t>
            </a:r>
            <a:r>
              <a:rPr lang="en-US" baseline="0" dirty="0" err="1" smtClean="0">
                <a:sym typeface="Wingdings" panose="05000000000000000000" pitchFamily="2" charset="2"/>
              </a:rPr>
              <a:t>maka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rationya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adalah</a:t>
            </a:r>
            <a:r>
              <a:rPr lang="en-US" baseline="0" dirty="0" smtClean="0">
                <a:sym typeface="Wingdings" panose="05000000000000000000" pitchFamily="2" charset="2"/>
              </a:rPr>
              <a:t> 1 </a:t>
            </a:r>
            <a:r>
              <a:rPr lang="en-US" baseline="0" dirty="0" err="1" smtClean="0">
                <a:sym typeface="Wingdings" panose="05000000000000000000" pitchFamily="2" charset="2"/>
              </a:rPr>
              <a:t>karyawan</a:t>
            </a:r>
            <a:r>
              <a:rPr lang="en-US" baseline="0" dirty="0" smtClean="0">
                <a:sym typeface="Wingdings" panose="05000000000000000000" pitchFamily="2" charset="2"/>
              </a:rPr>
              <a:t> = 1 </a:t>
            </a:r>
            <a:r>
              <a:rPr lang="en-US" baseline="0" dirty="0" err="1" smtClean="0">
                <a:sym typeface="Wingdings" panose="05000000000000000000" pitchFamily="2" charset="2"/>
              </a:rPr>
              <a:t>miliyar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  <a:r>
              <a:rPr lang="en-US" baseline="0" dirty="0" err="1" smtClean="0">
                <a:sym typeface="Wingdings" panose="05000000000000000000" pitchFamily="2" charset="2"/>
              </a:rPr>
              <a:t>Jadi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jika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ditahun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depan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kita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mengestimasi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keuntungan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sebesar</a:t>
            </a:r>
            <a:r>
              <a:rPr lang="en-US" baseline="0" dirty="0" smtClean="0">
                <a:sym typeface="Wingdings" panose="05000000000000000000" pitchFamily="2" charset="2"/>
              </a:rPr>
              <a:t> 110 </a:t>
            </a:r>
            <a:r>
              <a:rPr lang="en-US" baseline="0" dirty="0" err="1" smtClean="0">
                <a:sym typeface="Wingdings" panose="05000000000000000000" pitchFamily="2" charset="2"/>
              </a:rPr>
              <a:t>miliyar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kita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harus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membutuhkan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karyawan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baru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sebnyk</a:t>
            </a:r>
            <a:r>
              <a:rPr lang="en-US" baseline="0" dirty="0" smtClean="0">
                <a:sym typeface="Wingdings" panose="05000000000000000000" pitchFamily="2" charset="2"/>
              </a:rPr>
              <a:t> 10 orang agar ratio 1 </a:t>
            </a:r>
            <a:r>
              <a:rPr lang="en-US" baseline="0" dirty="0" err="1" smtClean="0">
                <a:sym typeface="Wingdings" panose="05000000000000000000" pitchFamily="2" charset="2"/>
              </a:rPr>
              <a:t>karyawan</a:t>
            </a:r>
            <a:r>
              <a:rPr lang="en-US" baseline="0" dirty="0" smtClean="0">
                <a:sym typeface="Wingdings" panose="05000000000000000000" pitchFamily="2" charset="2"/>
              </a:rPr>
              <a:t> = 1 </a:t>
            </a:r>
            <a:r>
              <a:rPr lang="en-US" baseline="0" dirty="0" err="1" smtClean="0">
                <a:sym typeface="Wingdings" panose="05000000000000000000" pitchFamily="2" charset="2"/>
              </a:rPr>
              <a:t>miliyar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bisa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dipertahankan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US" baseline="0" dirty="0" err="1" smtClean="0">
                <a:sym typeface="Wingdings" panose="05000000000000000000" pitchFamily="2" charset="2"/>
              </a:rPr>
              <a:t>Contoh</a:t>
            </a:r>
            <a:r>
              <a:rPr lang="en-US" baseline="0" dirty="0" smtClean="0">
                <a:sym typeface="Wingdings" panose="05000000000000000000" pitchFamily="2" charset="2"/>
              </a:rPr>
              <a:t> scatter plot  </a:t>
            </a:r>
            <a:r>
              <a:rPr lang="en-US" baseline="0" dirty="0" err="1" smtClean="0">
                <a:sym typeface="Wingdings" panose="05000000000000000000" pitchFamily="2" charset="2"/>
              </a:rPr>
              <a:t>dua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variabel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yg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saling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berkaitan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misallnya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jumlah</a:t>
            </a:r>
            <a:r>
              <a:rPr lang="en-US" baseline="0" dirty="0" smtClean="0">
                <a:sym typeface="Wingdings" panose="05000000000000000000" pitchFamily="2" charset="2"/>
              </a:rPr>
              <a:t> Kasur di </a:t>
            </a:r>
            <a:r>
              <a:rPr lang="en-US" baseline="0" dirty="0" err="1" smtClean="0">
                <a:sym typeface="Wingdings" panose="05000000000000000000" pitchFamily="2" charset="2"/>
              </a:rPr>
              <a:t>rumah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sakit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dengan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jumlah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suster</a:t>
            </a:r>
            <a:r>
              <a:rPr lang="en-US" baseline="0" dirty="0" smtClean="0">
                <a:sym typeface="Wingdings" panose="05000000000000000000" pitchFamily="2" charset="2"/>
              </a:rPr>
              <a:t> di </a:t>
            </a:r>
            <a:r>
              <a:rPr lang="en-US" baseline="0" dirty="0" err="1" smtClean="0">
                <a:sym typeface="Wingdings" panose="05000000000000000000" pitchFamily="2" charset="2"/>
              </a:rPr>
              <a:t>rumah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sakit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  <a:r>
              <a:rPr lang="en-US" baseline="0" dirty="0" err="1" smtClean="0">
                <a:sym typeface="Wingdings" panose="05000000000000000000" pitchFamily="2" charset="2"/>
              </a:rPr>
              <a:t>Apabila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jumlah</a:t>
            </a:r>
            <a:r>
              <a:rPr lang="en-US" baseline="0" dirty="0" smtClean="0">
                <a:sym typeface="Wingdings" panose="05000000000000000000" pitchFamily="2" charset="2"/>
              </a:rPr>
              <a:t> Kasur </a:t>
            </a:r>
            <a:r>
              <a:rPr lang="en-US" baseline="0" dirty="0" err="1" smtClean="0">
                <a:sym typeface="Wingdings" panose="05000000000000000000" pitchFamily="2" charset="2"/>
              </a:rPr>
              <a:t>dirumah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sakit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bertambah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maka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jumlah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suster</a:t>
            </a:r>
            <a:r>
              <a:rPr lang="en-US" baseline="0" dirty="0" smtClean="0">
                <a:sym typeface="Wingdings" panose="05000000000000000000" pitchFamily="2" charset="2"/>
              </a:rPr>
              <a:t> juga </a:t>
            </a:r>
            <a:r>
              <a:rPr lang="en-US" baseline="0" dirty="0" err="1" smtClean="0">
                <a:sym typeface="Wingdings" panose="05000000000000000000" pitchFamily="2" charset="2"/>
              </a:rPr>
              <a:t>akan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bertambah</a:t>
            </a:r>
            <a:r>
              <a:rPr lang="en-US" baseline="0" dirty="0" smtClean="0">
                <a:sym typeface="Wingdings" panose="05000000000000000000" pitchFamily="2" charset="2"/>
              </a:rPr>
              <a:t>. (1,200 Kasur </a:t>
            </a:r>
            <a:r>
              <a:rPr lang="en-US" baseline="0" dirty="0" err="1" smtClean="0">
                <a:sym typeface="Wingdings" panose="05000000000000000000" pitchFamily="2" charset="2"/>
              </a:rPr>
              <a:t>perkiraannya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dibutuhkan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sekitar</a:t>
            </a:r>
            <a:r>
              <a:rPr lang="en-US" baseline="0" dirty="0" smtClean="0">
                <a:sym typeface="Wingdings" panose="05000000000000000000" pitchFamily="2" charset="2"/>
              </a:rPr>
              <a:t> 1210 </a:t>
            </a:r>
            <a:r>
              <a:rPr lang="en-US" baseline="0" dirty="0" err="1" smtClean="0">
                <a:sym typeface="Wingdings" panose="05000000000000000000" pitchFamily="2" charset="2"/>
              </a:rPr>
              <a:t>suster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</a:p>
          <a:p>
            <a:pPr marL="139700" indent="0">
              <a:buNone/>
            </a:pPr>
            <a:r>
              <a:rPr lang="en-US" baseline="0" dirty="0" err="1" smtClean="0">
                <a:sym typeface="Wingdings" panose="05000000000000000000" pitchFamily="2" charset="2"/>
              </a:rPr>
              <a:t>Contoh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markov</a:t>
            </a:r>
            <a:r>
              <a:rPr lang="en-US" baseline="0" dirty="0" smtClean="0">
                <a:sym typeface="Wingdings" panose="05000000000000000000" pitchFamily="2" charset="2"/>
              </a:rPr>
              <a:t> analysis  </a:t>
            </a:r>
            <a:r>
              <a:rPr lang="en-US" baseline="0" dirty="0" err="1" smtClean="0">
                <a:sym typeface="Wingdings" panose="05000000000000000000" pitchFamily="2" charset="2"/>
              </a:rPr>
              <a:t>misalnya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gaby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udah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kerja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selama</a:t>
            </a:r>
            <a:r>
              <a:rPr lang="en-US" baseline="0" dirty="0" smtClean="0">
                <a:sym typeface="Wingdings" panose="05000000000000000000" pitchFamily="2" charset="2"/>
              </a:rPr>
              <a:t> 5 </a:t>
            </a:r>
            <a:r>
              <a:rPr lang="en-US" baseline="0" dirty="0" err="1" smtClean="0">
                <a:sym typeface="Wingdings" panose="05000000000000000000" pitchFamily="2" charset="2"/>
              </a:rPr>
              <a:t>tahun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diperusahaan</a:t>
            </a:r>
            <a:r>
              <a:rPr lang="en-US" baseline="0" dirty="0" smtClean="0">
                <a:sym typeface="Wingdings" panose="05000000000000000000" pitchFamily="2" charset="2"/>
              </a:rPr>
              <a:t> A </a:t>
            </a:r>
            <a:r>
              <a:rPr lang="en-US" baseline="0" dirty="0" err="1" smtClean="0">
                <a:sym typeface="Wingdings" panose="05000000000000000000" pitchFamily="2" charset="2"/>
              </a:rPr>
              <a:t>karena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selama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ini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kemampuan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gaby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dalam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berkerja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dinilai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baik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maka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gaby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kemungkinan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dapat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dipindahkan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keposisi</a:t>
            </a:r>
            <a:r>
              <a:rPr lang="en-US" baseline="0" dirty="0" smtClean="0">
                <a:sym typeface="Wingdings" panose="05000000000000000000" pitchFamily="2" charset="2"/>
              </a:rPr>
              <a:t> yang </a:t>
            </a:r>
            <a:r>
              <a:rPr lang="en-US" baseline="0" dirty="0" err="1" smtClean="0">
                <a:sym typeface="Wingdings" panose="05000000000000000000" pitchFamily="2" charset="2"/>
              </a:rPr>
              <a:t>lebih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atas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daripada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posisi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dia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sekarang</a:t>
            </a:r>
            <a:r>
              <a:rPr lang="en-US" baseline="0" dirty="0" smtClean="0">
                <a:sym typeface="Wingdings" panose="05000000000000000000" pitchFamily="2" charset="2"/>
              </a:rPr>
              <a:t>. </a:t>
            </a:r>
            <a:r>
              <a:rPr lang="en-US" baseline="0" dirty="0" err="1" smtClean="0">
                <a:sym typeface="Wingdings" panose="05000000000000000000" pitchFamily="2" charset="2"/>
              </a:rPr>
              <a:t>Misalnya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contoh</a:t>
            </a:r>
            <a:r>
              <a:rPr lang="en-US" baseline="0" dirty="0" smtClean="0">
                <a:sym typeface="Wingdings" panose="05000000000000000000" pitchFamily="2" charset="2"/>
              </a:rPr>
              <a:t> lain, </a:t>
            </a:r>
            <a:r>
              <a:rPr lang="en-US" baseline="0" dirty="0" err="1" smtClean="0">
                <a:sym typeface="Wingdings" panose="05000000000000000000" pitchFamily="2" charset="2"/>
              </a:rPr>
              <a:t>dosen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dari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pengajar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menjadi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kepala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prodi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6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Pro and </a:t>
            </a:r>
            <a:r>
              <a:rPr lang="en-US" dirty="0" err="1" smtClean="0"/>
              <a:t>Kontra</a:t>
            </a:r>
            <a:r>
              <a:rPr lang="en-US" dirty="0" smtClean="0"/>
              <a:t> 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internal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. </a:t>
            </a:r>
            <a:r>
              <a:rPr lang="en-US" dirty="0" err="1" smtClean="0"/>
              <a:t>Keuntungannya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diketaui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berkerja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kekurangannya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yang </a:t>
            </a:r>
            <a:r>
              <a:rPr lang="en-US" dirty="0" err="1" smtClean="0"/>
              <a:t>ditolak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puas</a:t>
            </a:r>
            <a:r>
              <a:rPr lang="en-US" dirty="0" smtClean="0"/>
              <a:t>, </a:t>
            </a:r>
            <a:r>
              <a:rPr lang="en-US" dirty="0" err="1" smtClean="0"/>
              <a:t>membuang-buang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internal.</a:t>
            </a:r>
          </a:p>
        </p:txBody>
      </p:sp>
    </p:spTree>
    <p:extLst>
      <p:ext uri="{BB962C8B-B14F-4D97-AF65-F5344CB8AC3E}">
        <p14:creationId xmlns:p14="http://schemas.microsoft.com/office/powerpoint/2010/main" val="49936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 and Cons</a:t>
            </a:r>
          </a:p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internet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rekrutmen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. </a:t>
            </a:r>
            <a:r>
              <a:rPr lang="en-US" dirty="0" err="1" smtClean="0"/>
              <a:t>Kelebihannya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waktu</a:t>
            </a:r>
            <a:r>
              <a:rPr lang="en-US" dirty="0" smtClean="0"/>
              <a:t> relative lama,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biayanya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. </a:t>
            </a:r>
            <a:r>
              <a:rPr lang="en-US" dirty="0" err="1" smtClean="0"/>
              <a:t>Kekurangannya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resume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sedikitnya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619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53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When you have an opening in your workforce, you don’t want to wait for days—or weeks!—to fill it. You need a qualified candidate to step in and take over, and you need one now. You need to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contact Alternative Staffing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Alternative Staffing delivers reliable, prescreened employees who can keep your business running without losing a step. When you need great employees, and you need them fast—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contact Alternative Staffing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We’re locally owned and operated, so we know the Tri-County and Midlands candidate pool. We offer flexible staffing solutions, quick decisions and 24-hour-a-day service.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219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55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 - No city">
  <p:cSld name="Blank Day - No cit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107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">
  <p:cSld name="Blank Dusk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4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▫"/>
              <a:defRPr sz="2600" i="1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9pPr>
          </a:lstStyle>
          <a:p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6000" b="1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79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2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1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ctrTitle"/>
          </p:nvPr>
        </p:nvSpPr>
        <p:spPr>
          <a:xfrm>
            <a:off x="1264143" y="163286"/>
            <a:ext cx="6550500" cy="4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Personnel Planning and Recruiting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982685" y="2819400"/>
            <a:ext cx="3298371" cy="936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Herlita – 2016031016</a:t>
            </a:r>
          </a:p>
          <a:p>
            <a:pPr algn="ctr"/>
            <a:r>
              <a:rPr lang="en-US" dirty="0" err="1" smtClean="0"/>
              <a:t>Gabrialle</a:t>
            </a:r>
            <a:r>
              <a:rPr lang="en-US" dirty="0" smtClean="0"/>
              <a:t> Angela Neve - 2016031044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5210" y="394645"/>
            <a:ext cx="411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Internal Sources of Candidates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858" y="1164087"/>
            <a:ext cx="41256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Finding internal Candidates</a:t>
            </a:r>
          </a:p>
          <a:p>
            <a:pPr marL="0" indent="0">
              <a:buNone/>
            </a:pPr>
            <a:r>
              <a:rPr lang="en-US" dirty="0"/>
              <a:t>Cara </a:t>
            </a:r>
            <a:r>
              <a:rPr lang="en-US" dirty="0" err="1"/>
              <a:t>menemukannya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skill yang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Job Posting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mempublikasi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bultin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website </a:t>
            </a:r>
            <a:r>
              <a:rPr lang="en-US" dirty="0" err="1"/>
              <a:t>perusahaan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7667" y="105636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Rehiring</a:t>
            </a:r>
          </a:p>
          <a:p>
            <a:pPr marL="0" indent="0">
              <a:buNone/>
            </a:pPr>
            <a:r>
              <a:rPr lang="en-US" dirty="0"/>
              <a:t>Rehiring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memperkerjakan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yang </a:t>
            </a:r>
            <a:r>
              <a:rPr lang="en-US" dirty="0" err="1"/>
              <a:t>dibutukan</a:t>
            </a:r>
            <a:r>
              <a:rPr lang="en-US" dirty="0"/>
              <a:t>. </a:t>
            </a:r>
            <a:r>
              <a:rPr lang="en-US" dirty="0" err="1"/>
              <a:t>Keuntungannya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kekurangannya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diperkerjakan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meninggalakan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357" y="2979969"/>
            <a:ext cx="7870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Succession </a:t>
            </a:r>
            <a:r>
              <a:rPr lang="en-US" b="1" dirty="0"/>
              <a:t>planning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, </a:t>
            </a:r>
            <a:r>
              <a:rPr lang="en-US" dirty="0" err="1"/>
              <a:t>menilai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menaikan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3 </a:t>
            </a:r>
            <a:r>
              <a:rPr lang="en-US" dirty="0" err="1"/>
              <a:t>cara</a:t>
            </a:r>
            <a:r>
              <a:rPr lang="en-US" dirty="0"/>
              <a:t> :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Identify </a:t>
            </a:r>
            <a:r>
              <a:rPr lang="en-US" b="1" dirty="0"/>
              <a:t>Key Need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mengidentifikasi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kebutuhan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posisi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dibutuhkan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perusahaan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masa </a:t>
            </a:r>
            <a:r>
              <a:rPr lang="en-US" dirty="0" err="1">
                <a:sym typeface="Wingdings" panose="05000000000000000000" pitchFamily="2" charset="2"/>
              </a:rPr>
              <a:t>mendatang</a:t>
            </a: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Develop Inside Candidates  </a:t>
            </a:r>
            <a:r>
              <a:rPr lang="en-US" dirty="0" err="1">
                <a:sym typeface="Wingdings" panose="05000000000000000000" pitchFamily="2" charset="2"/>
              </a:rPr>
              <a:t>menciptakan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kandidat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smtClean="0">
                <a:sym typeface="Wingdings" panose="05000000000000000000" pitchFamily="2" charset="2"/>
              </a:rPr>
              <a:t>Inside </a:t>
            </a:r>
            <a:r>
              <a:rPr lang="en-US" dirty="0">
                <a:sym typeface="Wingdings" panose="05000000000000000000" pitchFamily="2" charset="2"/>
              </a:rPr>
              <a:t>or Outside)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mengisi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posisi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melakukan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pelatihan</a:t>
            </a:r>
            <a:r>
              <a:rPr lang="en-US" dirty="0">
                <a:sym typeface="Wingdings" panose="05000000000000000000" pitchFamily="2" charset="2"/>
              </a:rPr>
              <a:t>, job rotation, </a:t>
            </a:r>
            <a:r>
              <a:rPr lang="en-US" dirty="0" err="1">
                <a:sym typeface="Wingdings" panose="05000000000000000000" pitchFamily="2" charset="2"/>
              </a:rPr>
              <a:t>dsb</a:t>
            </a:r>
            <a:endParaRPr lang="en-US" b="1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Asses and Choose  </a:t>
            </a:r>
            <a:r>
              <a:rPr lang="en-US" dirty="0" err="1">
                <a:sym typeface="Wingdings" panose="05000000000000000000" pitchFamily="2" charset="2"/>
              </a:rPr>
              <a:t>setelah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merasa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cocok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kandidat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dipilih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ditempatkan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posisi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ditentukan</a:t>
            </a:r>
            <a:endParaRPr lang="en-US" b="1" dirty="0"/>
          </a:p>
        </p:txBody>
      </p:sp>
      <p:sp>
        <p:nvSpPr>
          <p:cNvPr id="8" name="Google Shape;305;p19"/>
          <p:cNvSpPr txBox="1">
            <a:spLocks/>
          </p:cNvSpPr>
          <p:nvPr/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398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851" y="491091"/>
            <a:ext cx="3788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Outside Sources Of Candidates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128" y="1226061"/>
            <a:ext cx="78298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Recruiting Via the Internet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Selain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kadidat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diluar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via internet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website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1. </a:t>
            </a:r>
            <a:r>
              <a:rPr lang="en-US" b="1" dirty="0">
                <a:solidFill>
                  <a:schemeClr val="bg1"/>
                </a:solidFill>
              </a:rPr>
              <a:t>Other Online Recruiting Practices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selain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situs yang </a:t>
            </a:r>
            <a:r>
              <a:rPr lang="en-US" dirty="0" err="1">
                <a:solidFill>
                  <a:schemeClr val="bg1"/>
                </a:solidFill>
              </a:rPr>
              <a:t>berpotensial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facebook</a:t>
            </a:r>
            <a:r>
              <a:rPr lang="en-US" dirty="0">
                <a:solidFill>
                  <a:schemeClr val="bg1"/>
                </a:solidFill>
              </a:rPr>
              <a:t>, Twitter,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 media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2. </a:t>
            </a:r>
            <a:r>
              <a:rPr lang="en-US" b="1" dirty="0">
                <a:solidFill>
                  <a:schemeClr val="bg1"/>
                </a:solidFill>
              </a:rPr>
              <a:t>Texting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dikumpulkan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3. The Dot-Jobs Domain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menuju</a:t>
            </a:r>
            <a:r>
              <a:rPr lang="en-US" dirty="0">
                <a:solidFill>
                  <a:schemeClr val="bg1"/>
                </a:solidFill>
              </a:rPr>
              <a:t> website yang </a:t>
            </a:r>
            <a:r>
              <a:rPr lang="en-US" dirty="0" err="1">
                <a:solidFill>
                  <a:schemeClr val="bg1"/>
                </a:solidFill>
              </a:rPr>
              <a:t>tergabung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www.goto.jobs </a:t>
            </a:r>
            <a:r>
              <a:rPr lang="en-US" dirty="0" err="1" smtClean="0">
                <a:solidFill>
                  <a:schemeClr val="bg1"/>
                </a:solidFill>
              </a:rPr>
              <a:t>misalnya</a:t>
            </a:r>
            <a:r>
              <a:rPr lang="en-US" dirty="0" smtClean="0">
                <a:solidFill>
                  <a:schemeClr val="bg1"/>
                </a:solidFill>
              </a:rPr>
              <a:t> www.disyneyland.jobs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4. Virtual Jobs Fair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sama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job fair </a:t>
            </a:r>
            <a:r>
              <a:rPr lang="en-US" dirty="0" err="1">
                <a:solidFill>
                  <a:schemeClr val="bg1"/>
                </a:solidFill>
              </a:rPr>
              <a:t>biasa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bedanya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online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5. Using Applicant Tracking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Applicant </a:t>
            </a:r>
            <a:r>
              <a:rPr lang="en-US" dirty="0">
                <a:solidFill>
                  <a:schemeClr val="bg1"/>
                </a:solidFill>
              </a:rPr>
              <a:t>tracking system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online yang </a:t>
            </a: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mengumpulkan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mengelola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pelamar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</a:p>
          <a:p>
            <a:endParaRPr lang="en-US" dirty="0"/>
          </a:p>
        </p:txBody>
      </p:sp>
      <p:pic>
        <p:nvPicPr>
          <p:cNvPr id="8" name="Picture 4" descr="hris recrui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72" y="575639"/>
            <a:ext cx="1300843" cy="13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ecruiting via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08" y="2623457"/>
            <a:ext cx="2033307" cy="14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05;p1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19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64206" y="305658"/>
            <a:ext cx="43978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Adversting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internet,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.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di Local paper, Wall street journal,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juga di professional journal </a:t>
            </a:r>
            <a:r>
              <a:rPr lang="en-US" dirty="0" err="1"/>
              <a:t>seperti</a:t>
            </a:r>
            <a:r>
              <a:rPr lang="en-US" dirty="0"/>
              <a:t> American Psychologist, Sales Management, Women Wear Daily.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Construtructing</a:t>
            </a:r>
            <a:r>
              <a:rPr lang="en-US" b="1" dirty="0"/>
              <a:t> (Writing) The Ad</a:t>
            </a:r>
          </a:p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AIDA, </a:t>
            </a:r>
            <a:r>
              <a:rPr lang="en-US" dirty="0" err="1"/>
              <a:t>Perhatian</a:t>
            </a:r>
            <a:r>
              <a:rPr lang="en-US" dirty="0"/>
              <a:t> (Attention), </a:t>
            </a:r>
            <a:r>
              <a:rPr lang="en-US" dirty="0" err="1"/>
              <a:t>Menarik</a:t>
            </a:r>
            <a:r>
              <a:rPr lang="en-US" dirty="0"/>
              <a:t> (</a:t>
            </a:r>
            <a:r>
              <a:rPr lang="en-US" dirty="0" err="1"/>
              <a:t>Intrest</a:t>
            </a:r>
            <a:r>
              <a:rPr lang="en-US" dirty="0"/>
              <a:t>), </a:t>
            </a:r>
            <a:r>
              <a:rPr lang="en-US" dirty="0" err="1"/>
              <a:t>Keinginan</a:t>
            </a:r>
            <a:r>
              <a:rPr lang="en-US" dirty="0"/>
              <a:t> (Desire),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(Action).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286" t="38089" r="35834" b="8339"/>
          <a:stretch/>
        </p:blipFill>
        <p:spPr>
          <a:xfrm>
            <a:off x="5181600" y="393601"/>
            <a:ext cx="3831772" cy="4638461"/>
          </a:xfrm>
          <a:prstGeom prst="rect">
            <a:avLst/>
          </a:prstGeom>
        </p:spPr>
      </p:pic>
      <p:pic>
        <p:nvPicPr>
          <p:cNvPr id="4098" name="Picture 2" descr="Image result for job advertis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65" y="2983314"/>
            <a:ext cx="1872280" cy="22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7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>
            <a:spLocks noGrp="1"/>
          </p:cNvSpPr>
          <p:nvPr>
            <p:ph type="ctrTitle" idx="4294967295"/>
          </p:nvPr>
        </p:nvSpPr>
        <p:spPr>
          <a:xfrm>
            <a:off x="762000" y="782726"/>
            <a:ext cx="2207971" cy="5866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chemeClr val="tx1"/>
                </a:solidFill>
              </a:rPr>
              <a:t>Employment Agencies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437" name="Google Shape;437;p32"/>
          <p:cNvSpPr txBox="1">
            <a:spLocks noGrp="1"/>
          </p:cNvSpPr>
          <p:nvPr>
            <p:ph type="subTitle" idx="4294967295"/>
          </p:nvPr>
        </p:nvSpPr>
        <p:spPr>
          <a:xfrm>
            <a:off x="399288" y="2624406"/>
            <a:ext cx="2743200" cy="569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E8C"/>
                </a:solidFill>
              </a:rPr>
              <a:t>Public Agencies</a:t>
            </a:r>
          </a:p>
        </p:txBody>
      </p:sp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13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26" l="0" r="100000">
                        <a14:foregroundMark x1="9032" y1="38226" x2="3871" y2="30484"/>
                        <a14:foregroundMark x1="3871" y1="31129" x2="9677" y2="19516"/>
                        <a14:foregroundMark x1="10484" y1="19516" x2="19355" y2="19516"/>
                        <a14:foregroundMark x1="19355" y1="19516" x2="20161" y2="8710"/>
                        <a14:foregroundMark x1="19839" y1="9839" x2="30968" y2="3710"/>
                        <a14:foregroundMark x1="31452" y1="4839" x2="38065" y2="7903"/>
                        <a14:foregroundMark x1="38387" y1="8387" x2="43871" y2="161"/>
                        <a14:foregroundMark x1="43871" y1="1774" x2="54677" y2="161"/>
                        <a14:foregroundMark x1="48871" y1="1452" x2="48871" y2="161"/>
                        <a14:foregroundMark x1="49194" y1="1452" x2="55484" y2="161"/>
                        <a14:foregroundMark x1="54194" y1="968" x2="55806" y2="968"/>
                        <a14:foregroundMark x1="56129" y1="968" x2="60484" y2="8710"/>
                        <a14:foregroundMark x1="61290" y1="9194" x2="69032" y2="4032"/>
                        <a14:foregroundMark x1="69677" y1="4032" x2="79032" y2="9839"/>
                        <a14:foregroundMark x1="79355" y1="10323" x2="79839" y2="18871"/>
                        <a14:foregroundMark x1="80161" y1="19516" x2="89032" y2="19516"/>
                        <a14:foregroundMark x1="89032" y1="19516" x2="95323" y2="29677"/>
                        <a14:foregroundMark x1="95645" y1="30484" x2="90645" y2="38548"/>
                        <a14:foregroundMark x1="90645" y1="38548" x2="99516" y2="44677"/>
                        <a14:foregroundMark x1="98065" y1="44677" x2="99516" y2="55968"/>
                        <a14:foregroundMark x1="99516" y1="55645" x2="91452" y2="60645"/>
                        <a14:foregroundMark x1="91452" y1="60645" x2="95323" y2="69194"/>
                        <a14:foregroundMark x1="95323" y1="69194" x2="89839" y2="80000"/>
                        <a14:foregroundMark x1="89839" y1="80000" x2="79839" y2="80323"/>
                        <a14:foregroundMark x1="79839" y1="80323" x2="79839" y2="88548"/>
                        <a14:foregroundMark x1="79839" y1="87742" x2="69677" y2="95484"/>
                        <a14:foregroundMark x1="69677" y1="94677" x2="60484" y2="91129"/>
                        <a14:foregroundMark x1="60484" y1="91129" x2="55806" y2="98548"/>
                        <a14:foregroundMark x1="56129" y1="98226" x2="43871" y2="98548"/>
                        <a14:foregroundMark x1="43871" y1="98548" x2="39516" y2="91935"/>
                        <a14:foregroundMark x1="39516" y1="91935" x2="39516" y2="91935"/>
                        <a14:foregroundMark x1="39194" y1="91935" x2="31452" y2="95000"/>
                        <a14:foregroundMark x1="30323" y1="95484" x2="19839" y2="90000"/>
                        <a14:foregroundMark x1="19839" y1="90000" x2="20645" y2="80323"/>
                        <a14:foregroundMark x1="20645" y1="80323" x2="10968" y2="79194"/>
                        <a14:foregroundMark x1="10968" y1="80806" x2="3871" y2="69194"/>
                        <a14:foregroundMark x1="3871" y1="70323" x2="8548" y2="60645"/>
                        <a14:foregroundMark x1="8548" y1="60161" x2="484" y2="56290"/>
                        <a14:foregroundMark x1="484" y1="55968" x2="0" y2="43548"/>
                        <a14:foregroundMark x1="484" y1="43548" x2="8548" y2="38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1466393"/>
            <a:ext cx="990600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84541" l="9615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37" y="1276350"/>
            <a:ext cx="1485900" cy="1917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288" y="3257550"/>
            <a:ext cx="196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ira Sans Light"/>
              </a:rPr>
              <a:t>Lembaga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ketenagakerjaan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publik</a:t>
            </a:r>
            <a:r>
              <a:rPr lang="en-US" sz="1200" dirty="0" smtClean="0">
                <a:latin typeface="Fira Sans Light"/>
              </a:rPr>
              <a:t> yang </a:t>
            </a:r>
            <a:r>
              <a:rPr lang="en-US" sz="1200" dirty="0" err="1" smtClean="0">
                <a:latin typeface="Fira Sans Light"/>
              </a:rPr>
              <a:t>dijalankan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oleh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pemerintahan</a:t>
            </a:r>
            <a:r>
              <a:rPr lang="en-US" sz="1200" dirty="0" smtClean="0">
                <a:latin typeface="Fira Sans Light"/>
              </a:rPr>
              <a:t>.</a:t>
            </a:r>
            <a:endParaRPr lang="en-US" sz="1200" dirty="0">
              <a:latin typeface="Fira Sans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37" y="1466393"/>
            <a:ext cx="1877263" cy="99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23" b="98077" l="0" r="89904">
                        <a14:foregroundMark x1="47596" y1="98077" x2="26442" y2="70673"/>
                        <a14:foregroundMark x1="36058" y1="83173" x2="481" y2="41827"/>
                        <a14:foregroundMark x1="19712" y1="62500" x2="55288" y2="26442"/>
                        <a14:foregroundMark x1="36058" y1="44712" x2="14423" y2="12019"/>
                        <a14:foregroundMark x1="28365" y1="27885" x2="50000" y2="1923"/>
                        <a14:foregroundMark x1="27404" y1="28365" x2="79808" y2="23077"/>
                        <a14:backgroundMark x1="11538" y1="31250" x2="481" y2="18269"/>
                        <a14:backgroundMark x1="11538" y1="4327" x2="27404" y2="13462"/>
                        <a14:backgroundMark x1="21154" y1="9135" x2="45673" y2="481"/>
                        <a14:backgroundMark x1="31731" y1="6250" x2="43269" y2="15385"/>
                        <a14:backgroundMark x1="32692" y1="5769" x2="30769" y2="23077"/>
                        <a14:backgroundMark x1="8173" y1="25481" x2="9135" y2="29808"/>
                        <a14:backgroundMark x1="14423" y1="58173" x2="1923" y2="82212"/>
                        <a14:backgroundMark x1="9135" y1="69231" x2="17788" y2="47115"/>
                        <a14:backgroundMark x1="13462" y1="58173" x2="10096" y2="51923"/>
                        <a14:backgroundMark x1="9135" y1="69231" x2="28365" y2="69231"/>
                        <a14:backgroundMark x1="21154" y1="69712" x2="24038" y2="63942"/>
                        <a14:backgroundMark x1="25481" y1="68269" x2="32692" y2="74038"/>
                        <a14:backgroundMark x1="29327" y1="73558" x2="33654" y2="76442"/>
                        <a14:backgroundMark x1="28365" y1="43750" x2="28365" y2="38942"/>
                        <a14:backgroundMark x1="28365" y1="50000" x2="30769" y2="54327"/>
                        <a14:backgroundMark x1="29327" y1="38942" x2="38942" y2="29327"/>
                        <a14:backgroundMark x1="36058" y1="31250" x2="45673" y2="25000"/>
                        <a14:backgroundMark x1="40385" y1="29808" x2="57212" y2="26442"/>
                        <a14:backgroundMark x1="47596" y1="27885" x2="44231" y2="21635"/>
                        <a14:backgroundMark x1="1923" y1="44712" x2="1923" y2="42308"/>
                        <a14:backgroundMark x1="26442" y1="70673" x2="33654" y2="79327"/>
                        <a14:backgroundMark x1="30769" y1="77885" x2="17788" y2="61058"/>
                        <a14:backgroundMark x1="43269" y1="15385" x2="30769" y2="20192"/>
                        <a14:backgroundMark x1="47596" y1="14423" x2="38942" y2="3365"/>
                        <a14:backgroundMark x1="76442" y1="29327" x2="68750" y2="18750"/>
                        <a14:backgroundMark x1="28365" y1="22596" x2="32692" y2="2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66392"/>
            <a:ext cx="685800" cy="990599"/>
          </a:xfrm>
          <a:prstGeom prst="rect">
            <a:avLst/>
          </a:prstGeom>
        </p:spPr>
      </p:pic>
      <p:sp>
        <p:nvSpPr>
          <p:cNvPr id="10" name="Google Shape;437;p32"/>
          <p:cNvSpPr txBox="1">
            <a:spLocks/>
          </p:cNvSpPr>
          <p:nvPr/>
        </p:nvSpPr>
        <p:spPr>
          <a:xfrm>
            <a:off x="3200400" y="2674014"/>
            <a:ext cx="2400300" cy="4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 algn="ctr">
              <a:buFont typeface="Fira Sans Light"/>
              <a:buNone/>
            </a:pPr>
            <a:r>
              <a:rPr lang="en-US" sz="1800" dirty="0" smtClean="0">
                <a:solidFill>
                  <a:srgbClr val="002E8C"/>
                </a:solidFill>
              </a:rPr>
              <a:t>Nonprofit Agencies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1055" y="3257549"/>
            <a:ext cx="196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Fira Sans Light"/>
              </a:rPr>
              <a:t>Lembaga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penyaluran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calon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tenaga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kerja</a:t>
            </a:r>
            <a:r>
              <a:rPr lang="en-US" sz="1200" dirty="0" smtClean="0">
                <a:latin typeface="Fira Sans Light"/>
              </a:rPr>
              <a:t> yang </a:t>
            </a:r>
            <a:r>
              <a:rPr lang="en-US" sz="1200" dirty="0" err="1" smtClean="0">
                <a:latin typeface="Fira Sans Light"/>
              </a:rPr>
              <a:t>tidak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mengambil</a:t>
            </a:r>
            <a:r>
              <a:rPr lang="en-US" sz="1200" dirty="0" smtClean="0">
                <a:latin typeface="Fira Sans Light"/>
              </a:rPr>
              <a:t> </a:t>
            </a:r>
            <a:r>
              <a:rPr lang="en-US" sz="1200" dirty="0" err="1" smtClean="0">
                <a:latin typeface="Fira Sans Light"/>
              </a:rPr>
              <a:t>keuntungan</a:t>
            </a:r>
            <a:r>
              <a:rPr lang="en-US" sz="1200" dirty="0" smtClean="0">
                <a:latin typeface="Fira Sans Light"/>
              </a:rPr>
              <a:t>. </a:t>
            </a:r>
            <a:endParaRPr lang="en-US" sz="1200" dirty="0">
              <a:latin typeface="Fira Sans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66391"/>
            <a:ext cx="2776333" cy="990599"/>
          </a:xfrm>
          <a:prstGeom prst="rect">
            <a:avLst/>
          </a:prstGeom>
        </p:spPr>
      </p:pic>
      <p:sp>
        <p:nvSpPr>
          <p:cNvPr id="14" name="Google Shape;437;p32"/>
          <p:cNvSpPr txBox="1">
            <a:spLocks/>
          </p:cNvSpPr>
          <p:nvPr/>
        </p:nvSpPr>
        <p:spPr>
          <a:xfrm>
            <a:off x="6324600" y="2666320"/>
            <a:ext cx="2400300" cy="48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 b="0" i="0" u="none" strike="noStrike" cap="none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indent="0" algn="ctr">
              <a:buFont typeface="Fira Sans Light"/>
              <a:buNone/>
            </a:pPr>
            <a:r>
              <a:rPr lang="en-US" sz="1800" dirty="0" smtClean="0">
                <a:solidFill>
                  <a:srgbClr val="002E8C"/>
                </a:solidFill>
              </a:rPr>
              <a:t>Private Agencies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6096" y="3257550"/>
            <a:ext cx="19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Fira Sans Light"/>
              </a:rPr>
              <a:t>Lembaga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berbayar</a:t>
            </a:r>
            <a:r>
              <a:rPr lang="en-US" sz="1000" dirty="0" smtClean="0">
                <a:latin typeface="Fira Sans Light"/>
              </a:rPr>
              <a:t> yang </a:t>
            </a:r>
            <a:r>
              <a:rPr lang="en-US" sz="1000" dirty="0" err="1" smtClean="0">
                <a:latin typeface="Fira Sans Light"/>
              </a:rPr>
              <a:t>menyediakan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jasa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pencarian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tenaga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kerja</a:t>
            </a:r>
            <a:r>
              <a:rPr lang="en-US" sz="1000" dirty="0" smtClean="0">
                <a:latin typeface="Fira Sans Light"/>
              </a:rPr>
              <a:t> yang </a:t>
            </a:r>
            <a:r>
              <a:rPr lang="en-US" sz="1000" dirty="0" err="1" smtClean="0">
                <a:latin typeface="Fira Sans Light"/>
              </a:rPr>
              <a:t>sesuai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kebutuhan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dan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persyaratan</a:t>
            </a:r>
            <a:r>
              <a:rPr lang="en-US" sz="1000" dirty="0" smtClean="0">
                <a:latin typeface="Fira Sans Light"/>
              </a:rPr>
              <a:t> yang </a:t>
            </a:r>
            <a:r>
              <a:rPr lang="en-US" sz="1000" dirty="0" err="1" smtClean="0">
                <a:latin typeface="Fira Sans Light"/>
              </a:rPr>
              <a:t>sudah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ditentukan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oleh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sebuah</a:t>
            </a:r>
            <a:r>
              <a:rPr lang="en-US" sz="1000" dirty="0" smtClean="0">
                <a:latin typeface="Fira Sans Light"/>
              </a:rPr>
              <a:t> </a:t>
            </a:r>
            <a:r>
              <a:rPr lang="en-US" sz="1000" dirty="0" err="1" smtClean="0">
                <a:latin typeface="Fira Sans Light"/>
              </a:rPr>
              <a:t>perusahaan</a:t>
            </a:r>
            <a:r>
              <a:rPr lang="en-US" sz="1000" dirty="0" smtClean="0">
                <a:latin typeface="Fira Sans Light"/>
              </a:rPr>
              <a:t>.</a:t>
            </a:r>
            <a:endParaRPr lang="en-US" sz="1000" dirty="0">
              <a:latin typeface="Fira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04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/>
          <p:nvPr/>
        </p:nvSpPr>
        <p:spPr>
          <a:xfrm>
            <a:off x="0" y="1044534"/>
            <a:ext cx="8991600" cy="403860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200" y="257175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Fira Sans Light"/>
              </a:rPr>
              <a:t>Temp Agencies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merupakan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lembaga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menyediakan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tenaga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kerja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lepas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bersifat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ira Sans Light"/>
              </a:rPr>
              <a:t>sementara</a:t>
            </a:r>
            <a:r>
              <a:rPr lang="en-US" dirty="0" smtClean="0">
                <a:solidFill>
                  <a:schemeClr val="tx1"/>
                </a:solidFill>
                <a:latin typeface="Fira Sans Light"/>
              </a:rPr>
              <a:t>.</a:t>
            </a:r>
            <a:endParaRPr lang="en-US" dirty="0">
              <a:solidFill>
                <a:schemeClr val="tx1"/>
              </a:solidFill>
              <a:latin typeface="Fira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7750"/>
            <a:ext cx="3200400" cy="1359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12395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Staffing: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pergantian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(</a:t>
            </a:r>
            <a:r>
              <a:rPr lang="en-US" i="1" dirty="0" smtClean="0"/>
              <a:t>short-term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450705"/>
            <a:ext cx="3429000" cy="179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4601" y="469673"/>
            <a:ext cx="2838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en-US" sz="1200" b="1" dirty="0">
                <a:latin typeface="Fira Sans"/>
                <a:sym typeface="Fira Sans"/>
              </a:rPr>
              <a:t>Temp Agencies and Alternative Staffing</a:t>
            </a:r>
          </a:p>
        </p:txBody>
      </p:sp>
    </p:spTree>
    <p:extLst>
      <p:ext uri="{BB962C8B-B14F-4D97-AF65-F5344CB8AC3E}">
        <p14:creationId xmlns:p14="http://schemas.microsoft.com/office/powerpoint/2010/main" val="16705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456" name="Google Shape;456;p34"/>
          <p:cNvGrpSpPr/>
          <p:nvPr/>
        </p:nvGrpSpPr>
        <p:grpSpPr>
          <a:xfrm>
            <a:off x="313759" y="2380934"/>
            <a:ext cx="2952125" cy="1289700"/>
            <a:chOff x="323513" y="1986800"/>
            <a:chExt cx="2952125" cy="1289700"/>
          </a:xfrm>
        </p:grpSpPr>
        <p:sp>
          <p:nvSpPr>
            <p:cNvPr id="457" name="Google Shape;457;p34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Offshoring</a:t>
              </a:r>
              <a:endParaRPr sz="12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Tenaga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kerja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yang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datang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dan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pergi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ke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luar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negri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u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ntuk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menopang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bisnis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perusahaan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</a:t>
              </a:r>
              <a:r>
                <a:rPr lang="en-US" sz="8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tersebut</a:t>
              </a:r>
              <a:r>
                <a:rPr lang="en-US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.</a:t>
              </a: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58" name="Google Shape;458;p34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59" name="Google Shape;459;p34"/>
          <p:cNvGrpSpPr/>
          <p:nvPr/>
        </p:nvGrpSpPr>
        <p:grpSpPr>
          <a:xfrm>
            <a:off x="5209838" y="574568"/>
            <a:ext cx="3610650" cy="1447800"/>
            <a:chOff x="5209838" y="1060350"/>
            <a:chExt cx="3610650" cy="1289700"/>
          </a:xfrm>
        </p:grpSpPr>
        <p:sp>
          <p:nvSpPr>
            <p:cNvPr id="460" name="Google Shape;460;p34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Executive Recruiters</a:t>
              </a:r>
              <a:endParaRPr sz="12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Executive recruiters atau Headhunters merupakan penyedia perekrutan jangka pendek untuk mendukung proyek tertentu. </a:t>
              </a: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461" name="Google Shape;461;p34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9" name="Google Shape;456;p34"/>
          <p:cNvGrpSpPr/>
          <p:nvPr/>
        </p:nvGrpSpPr>
        <p:grpSpPr>
          <a:xfrm>
            <a:off x="466159" y="285750"/>
            <a:ext cx="3191441" cy="1975500"/>
            <a:chOff x="323513" y="1986800"/>
            <a:chExt cx="2952125" cy="1289700"/>
          </a:xfrm>
        </p:grpSpPr>
        <p:sp>
          <p:nvSpPr>
            <p:cNvPr id="30" name="Google Shape;457;p34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Outsourcing</a:t>
              </a:r>
              <a:endParaRPr sz="12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marL="0" lvl="0" indent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Karyawan yang disediakan oleh Perusahaan penyedia jasa tenaga kerja yang menggunakan sistem kontrak untuk melakukan pekerjaan tertentu.</a:t>
              </a: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31" name="Google Shape;458;p34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32" name="Google Shape;459;p34"/>
          <p:cNvGrpSpPr/>
          <p:nvPr/>
        </p:nvGrpSpPr>
        <p:grpSpPr>
          <a:xfrm>
            <a:off x="5370163" y="2318185"/>
            <a:ext cx="3610650" cy="1447800"/>
            <a:chOff x="5209838" y="1060350"/>
            <a:chExt cx="3610650" cy="1289700"/>
          </a:xfrm>
        </p:grpSpPr>
        <p:sp>
          <p:nvSpPr>
            <p:cNvPr id="33" name="Google Shape;460;p34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On-Demand </a:t>
              </a:r>
              <a:r>
                <a:rPr lang="en-US" sz="1200" dirty="0" err="1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Recruting</a:t>
              </a:r>
              <a:r>
                <a:rPr lang="en-US" sz="12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 Services</a:t>
              </a: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  <a:p>
              <a:pPr lvl="0">
                <a:spcAft>
                  <a:spcPts val="1600"/>
                </a:spcAft>
              </a:pPr>
              <a:r>
                <a:rPr lang="sv-SE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Jasa bantuan </a:t>
              </a:r>
              <a:r>
                <a:rPr lang="sv-SE" sz="800" dirty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perekrutan </a:t>
              </a:r>
              <a:r>
                <a:rPr lang="sv-SE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jangka </a:t>
              </a:r>
              <a:r>
                <a:rPr lang="sv-SE" sz="800" dirty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pendek </a:t>
              </a:r>
              <a:r>
                <a:rPr lang="sv-SE" sz="800" dirty="0" smtClean="0">
                  <a:solidFill>
                    <a:srgbClr val="FFFFFF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untuk mendukung proyek tertentu yang dibayar perwaktu  atau per proyek.</a:t>
              </a:r>
              <a:endParaRPr sz="8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  <p:cxnSp>
          <p:nvCxnSpPr>
            <p:cNvPr id="34" name="Google Shape;461;p34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147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College Recruiting </a:t>
            </a:r>
            <a:endParaRPr dirty="0"/>
          </a:p>
        </p:txBody>
      </p:sp>
      <p:sp>
        <p:nvSpPr>
          <p:cNvPr id="486" name="Google Shape;486;p35"/>
          <p:cNvSpPr txBox="1">
            <a:spLocks noGrp="1"/>
          </p:cNvSpPr>
          <p:nvPr>
            <p:ph type="body" idx="4294967295"/>
          </p:nvPr>
        </p:nvSpPr>
        <p:spPr>
          <a:xfrm>
            <a:off x="816924" y="1352550"/>
            <a:ext cx="7869875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 smtClean="0"/>
              <a:t>College Recruiting </a:t>
            </a:r>
            <a:endParaRPr sz="12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Mengirimkan perwakilan dari perusahaan ke kampus untuk menyeleksi pelamar dan membuat penggabungan pelamar dari kelas kelulusan.</a:t>
            </a:r>
            <a:endParaRPr sz="1200" dirty="0"/>
          </a:p>
        </p:txBody>
      </p:sp>
      <p:sp>
        <p:nvSpPr>
          <p:cNvPr id="489" name="Google Shape;489;p3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90" name="Google Shape;490;p35"/>
          <p:cNvSpPr txBox="1">
            <a:spLocks noGrp="1"/>
          </p:cNvSpPr>
          <p:nvPr>
            <p:ph type="body" idx="4294967295"/>
          </p:nvPr>
        </p:nvSpPr>
        <p:spPr>
          <a:xfrm>
            <a:off x="816925" y="2830575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/>
              <a:t>On-Campus Recruiting Goals </a:t>
            </a:r>
            <a:endParaRPr sz="12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Ada 2 tujuan utama dari rekrutmen kampus yaitu menarik calon tenaga kerja yang baik dan mempertimbangkan kelayakan calon tenaga kerja secara lebih lanjut. </a:t>
            </a:r>
            <a:endParaRPr sz="1200" dirty="0"/>
          </a:p>
        </p:txBody>
      </p:sp>
      <p:sp>
        <p:nvSpPr>
          <p:cNvPr id="491" name="Google Shape;491;p35"/>
          <p:cNvSpPr txBox="1">
            <a:spLocks noGrp="1"/>
          </p:cNvSpPr>
          <p:nvPr>
            <p:ph type="body" idx="4294967295"/>
          </p:nvPr>
        </p:nvSpPr>
        <p:spPr>
          <a:xfrm>
            <a:off x="3339913" y="2830575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/>
              <a:t>The On-Site Visit</a:t>
            </a:r>
            <a:endParaRPr sz="12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Perusahaan mengundang calon tenaga kerja untuk melakukan kunjungan ke kantor atau tempat yang sudah ditentukan..</a:t>
            </a:r>
            <a:endParaRPr sz="1200" dirty="0"/>
          </a:p>
        </p:txBody>
      </p:sp>
      <p:sp>
        <p:nvSpPr>
          <p:cNvPr id="492" name="Google Shape;492;p35"/>
          <p:cNvSpPr txBox="1">
            <a:spLocks noGrp="1"/>
          </p:cNvSpPr>
          <p:nvPr>
            <p:ph type="body" idx="4294967295"/>
          </p:nvPr>
        </p:nvSpPr>
        <p:spPr>
          <a:xfrm>
            <a:off x="5862901" y="2830575"/>
            <a:ext cx="24000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 smtClean="0"/>
              <a:t>Internships</a:t>
            </a:r>
            <a:endParaRPr sz="12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 smtClean="0"/>
              <a:t>Banyak</a:t>
            </a:r>
            <a:r>
              <a:rPr lang="en-US" sz="1200" dirty="0" smtClean="0"/>
              <a:t> </a:t>
            </a:r>
            <a:r>
              <a:rPr lang="en-US" sz="1200" dirty="0" err="1" smtClean="0"/>
              <a:t>tenaga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mendapatkan</a:t>
            </a:r>
            <a:r>
              <a:rPr lang="en-US" sz="1200" dirty="0" smtClean="0"/>
              <a:t> </a:t>
            </a:r>
            <a:r>
              <a:rPr lang="en-US" sz="1200" dirty="0" err="1" smtClean="0"/>
              <a:t>pekerjaan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kegiatan</a:t>
            </a:r>
            <a:r>
              <a:rPr lang="en-US" sz="1200" dirty="0" smtClean="0"/>
              <a:t> </a:t>
            </a:r>
            <a:r>
              <a:rPr lang="en-US" sz="1200" dirty="0" err="1" smtClean="0"/>
              <a:t>magang</a:t>
            </a:r>
            <a:r>
              <a:rPr lang="en-US" sz="1200" dirty="0" smtClean="0"/>
              <a:t>.</a:t>
            </a:r>
            <a:endParaRPr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4646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Google Shape;457;p34"/>
          <p:cNvSpPr txBox="1"/>
          <p:nvPr/>
        </p:nvSpPr>
        <p:spPr>
          <a:xfrm>
            <a:off x="466159" y="285750"/>
            <a:ext cx="2296183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Referrals and Walk-Ins</a:t>
            </a:r>
            <a:endParaRPr sz="12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Referensi merupakan hal perekrutan yang penting. Para penyedia lapangan pekerjaan memberi tahu tentang lowongan pekerjaan melalui Web, buletin, dan papan pengumuman</a:t>
            </a: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" name="Google Shape;457;p34"/>
          <p:cNvSpPr txBox="1"/>
          <p:nvPr/>
        </p:nvSpPr>
        <p:spPr>
          <a:xfrm>
            <a:off x="3270350" y="2190750"/>
            <a:ext cx="2296183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Telecommuters</a:t>
            </a:r>
            <a:endParaRPr sz="12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Fleksibilitas pekerjaan dalam tempat dan waktu kerja dengan telekomunikasi..</a:t>
            </a: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3" name="Google Shape;460;p34"/>
          <p:cNvSpPr txBox="1"/>
          <p:nvPr/>
        </p:nvSpPr>
        <p:spPr>
          <a:xfrm>
            <a:off x="6696488" y="590550"/>
            <a:ext cx="212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Military Personnel</a:t>
            </a:r>
            <a:endParaRPr sz="12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Memberikan pekerjaan kepada anggota militer yang telah meninggalkan mmiliter.</a:t>
            </a: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59" y="1663116"/>
            <a:ext cx="2136191" cy="16706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8350"/>
            <a:ext cx="2926522" cy="1514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8637"/>
            <a:ext cx="23622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body" idx="1"/>
          </p:nvPr>
        </p:nvSpPr>
        <p:spPr>
          <a:xfrm>
            <a:off x="1600200" y="209550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i="0" dirty="0" smtClean="0"/>
              <a:t>Recruiting A More Diverse Workforce</a:t>
            </a:r>
            <a:endParaRPr i="0" dirty="0"/>
          </a:p>
        </p:txBody>
      </p:sp>
      <p:sp>
        <p:nvSpPr>
          <p:cNvPr id="325" name="Google Shape;325;p2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" name="Google Shape;457;p34"/>
          <p:cNvSpPr txBox="1"/>
          <p:nvPr/>
        </p:nvSpPr>
        <p:spPr>
          <a:xfrm>
            <a:off x="458234" y="590550"/>
            <a:ext cx="2296183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Single Parents</a:t>
            </a:r>
            <a:endParaRPr sz="12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Untuk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menarik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minat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membuat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karyawan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tetap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tinggal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perushaan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yang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perlu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dilakukana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dalah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menjadikan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tempat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kerja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bersahabat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untuk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mereka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3" y="2114550"/>
            <a:ext cx="2117374" cy="1752600"/>
          </a:xfrm>
          <a:prstGeom prst="rect">
            <a:avLst/>
          </a:prstGeom>
        </p:spPr>
      </p:pic>
      <p:sp>
        <p:nvSpPr>
          <p:cNvPr id="6" name="Google Shape;457;p34"/>
          <p:cNvSpPr txBox="1"/>
          <p:nvPr/>
        </p:nvSpPr>
        <p:spPr>
          <a:xfrm>
            <a:off x="3445460" y="2325145"/>
            <a:ext cx="2342718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Older Workers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Saat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memberikan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iklan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lowongan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kerja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untuk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para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usia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lanjut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harus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menekanan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bahwa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jadwal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fleksibel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persamaan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kesempatan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bekerja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pada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sebuah</a:t>
            </a:r>
            <a:r>
              <a:rPr lang="en-US" sz="8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perushaaan</a:t>
            </a: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" name="Google Shape;457;p34"/>
          <p:cNvSpPr txBox="1"/>
          <p:nvPr/>
        </p:nvSpPr>
        <p:spPr>
          <a:xfrm>
            <a:off x="6400800" y="837731"/>
            <a:ext cx="2296183" cy="172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The Disabled</a:t>
            </a:r>
          </a:p>
          <a:p>
            <a:pPr lvl="0" algn="ctr"/>
            <a:r>
              <a:rPr lang="en-US" sz="1200" dirty="0" err="1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S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etiap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wilayah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memiliki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layanan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penyedia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informasi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pekerjaan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untuk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merekrut</a:t>
            </a:r>
            <a:r>
              <a:rPr lang="en-US" sz="12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kaum</a:t>
            </a:r>
            <a:r>
              <a:rPr lang="en-US" sz="1200" dirty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difabel</a:t>
            </a:r>
            <a:r>
              <a:rPr lang="en-US" sz="1200" dirty="0" smtClean="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 </a:t>
            </a:r>
            <a:endParaRPr sz="12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60" y="952591"/>
            <a:ext cx="2342718" cy="1454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26" y="2327736"/>
            <a:ext cx="2516429" cy="1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Developing And Using Application Forms</a:t>
            </a:r>
            <a:endParaRPr dirty="0"/>
          </a:p>
        </p:txBody>
      </p:sp>
      <p:sp>
        <p:nvSpPr>
          <p:cNvPr id="545" name="Google Shape;545;p41"/>
          <p:cNvSpPr txBox="1">
            <a:spLocks noGrp="1"/>
          </p:cNvSpPr>
          <p:nvPr>
            <p:ph type="body" idx="1"/>
          </p:nvPr>
        </p:nvSpPr>
        <p:spPr>
          <a:xfrm>
            <a:off x="2996184" y="740969"/>
            <a:ext cx="3113400" cy="30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FD300"/>
                </a:solidFill>
              </a:rPr>
              <a:t>Purpose of Application Forms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Application Form </a:t>
            </a:r>
            <a:r>
              <a:rPr lang="en-US" sz="1400" dirty="0" err="1" smtClean="0">
                <a:solidFill>
                  <a:schemeClr val="tx1"/>
                </a:solidFill>
              </a:rPr>
              <a:t>biasanya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menjadi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tahap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pertama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dalam</a:t>
            </a:r>
            <a:r>
              <a:rPr lang="en-US" sz="1400" dirty="0" smtClean="0">
                <a:solidFill>
                  <a:schemeClr val="tx1"/>
                </a:solidFill>
              </a:rPr>
              <a:t> proses </a:t>
            </a:r>
            <a:r>
              <a:rPr lang="en-US" sz="1400" dirty="0" err="1" smtClean="0">
                <a:solidFill>
                  <a:schemeClr val="tx1"/>
                </a:solidFill>
              </a:rPr>
              <a:t>penyaringan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Application form </a:t>
            </a:r>
            <a:r>
              <a:rPr lang="en-US" sz="1400" dirty="0" err="1" smtClean="0">
                <a:solidFill>
                  <a:schemeClr val="tx1"/>
                </a:solidFill>
              </a:rPr>
              <a:t>merupakan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formulir</a:t>
            </a:r>
            <a:r>
              <a:rPr lang="en-US" sz="1400" dirty="0" smtClean="0">
                <a:solidFill>
                  <a:schemeClr val="tx1"/>
                </a:solidFill>
              </a:rPr>
              <a:t> yang </a:t>
            </a:r>
            <a:r>
              <a:rPr lang="en-US" sz="1400" dirty="0" err="1" smtClean="0">
                <a:solidFill>
                  <a:schemeClr val="tx1"/>
                </a:solidFill>
              </a:rPr>
              <a:t>menyediakan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informasi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tentang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pendidikan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pengalaman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kerja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skill yang </a:t>
            </a:r>
            <a:r>
              <a:rPr lang="en-US" sz="1400" dirty="0" err="1" smtClean="0">
                <a:solidFill>
                  <a:schemeClr val="tx1"/>
                </a:solidFill>
              </a:rPr>
              <a:t>dipunya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546" name="Google Shape;546;p4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42950"/>
            <a:ext cx="2743199" cy="3767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590550"/>
            <a:ext cx="266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 </a:t>
            </a: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Ketenagakerjaan</a:t>
            </a:r>
            <a:r>
              <a:rPr lang="en-US" dirty="0" smtClean="0"/>
              <a:t> yang </a:t>
            </a:r>
            <a:r>
              <a:rPr lang="en-US" dirty="0" err="1" smtClean="0"/>
              <a:t>ada.Pertanyaan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diperhatiakan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Education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Arrest Record</a:t>
            </a:r>
          </a:p>
          <a:p>
            <a:pPr marL="342900" indent="-342900">
              <a:buAutoNum type="arabicPeriod"/>
            </a:pPr>
            <a:r>
              <a:rPr lang="en-US" dirty="0" smtClean="0"/>
              <a:t>Notify in case of emergency</a:t>
            </a:r>
          </a:p>
          <a:p>
            <a:pPr marL="342900" indent="-342900">
              <a:buAutoNum type="arabicPeriod"/>
            </a:pPr>
            <a:r>
              <a:rPr lang="en-US" dirty="0" smtClean="0"/>
              <a:t>Membership in organization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Physical Handicaps</a:t>
            </a:r>
          </a:p>
          <a:p>
            <a:pPr marL="342900" indent="-342900">
              <a:buAutoNum type="arabicPeriod"/>
            </a:pPr>
            <a:r>
              <a:rPr lang="en-US" dirty="0" smtClean="0"/>
              <a:t>Marital Status</a:t>
            </a:r>
          </a:p>
          <a:p>
            <a:pPr marL="342900" indent="-342900">
              <a:buAutoNum type="arabicPeriod"/>
            </a:pPr>
            <a:r>
              <a:rPr lang="en-US" dirty="0" smtClean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12366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>
            <a:spLocks noGrp="1"/>
          </p:cNvSpPr>
          <p:nvPr>
            <p:ph type="title" idx="4294967295"/>
          </p:nvPr>
        </p:nvSpPr>
        <p:spPr>
          <a:xfrm>
            <a:off x="849000" y="2412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Workplace Planning and Forecasting</a:t>
            </a:r>
            <a:endParaRPr dirty="0"/>
          </a:p>
        </p:txBody>
      </p:sp>
      <p:sp>
        <p:nvSpPr>
          <p:cNvPr id="302" name="Google Shape;302;p19"/>
          <p:cNvSpPr txBox="1">
            <a:spLocks noGrp="1"/>
          </p:cNvSpPr>
          <p:nvPr>
            <p:ph type="body" idx="4294967295"/>
          </p:nvPr>
        </p:nvSpPr>
        <p:spPr>
          <a:xfrm>
            <a:off x="2881935" y="2541656"/>
            <a:ext cx="5932713" cy="19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Strategy </a:t>
            </a:r>
            <a:r>
              <a:rPr lang="en-US" sz="1400" b="1" dirty="0">
                <a:solidFill>
                  <a:schemeClr val="tx1"/>
                </a:solidFill>
              </a:rPr>
              <a:t>and Workface Planning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kasus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perusahaan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baru</a:t>
            </a:r>
            <a:r>
              <a:rPr lang="en-US" sz="1400" dirty="0">
                <a:solidFill>
                  <a:schemeClr val="tx1"/>
                </a:solidFill>
              </a:rPr>
              <a:t>, workface planning </a:t>
            </a:r>
            <a:r>
              <a:rPr lang="en-US" sz="1400" dirty="0" err="1">
                <a:solidFill>
                  <a:schemeClr val="tx1"/>
                </a:solidFill>
              </a:rPr>
              <a:t>dibutuhkan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karena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mengurangi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pencarian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karyawan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mencari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kadidat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posisi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sehingga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setiap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perusahaan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menciptakan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sebuah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strategi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menentukan</a:t>
            </a:r>
            <a:r>
              <a:rPr lang="en-US" sz="1400" dirty="0">
                <a:solidFill>
                  <a:schemeClr val="tx1"/>
                </a:solidFill>
              </a:rPr>
              <a:t> workface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303" name="Google Shape;303;p19"/>
          <p:cNvSpPr txBox="1">
            <a:spLocks noGrp="1"/>
          </p:cNvSpPr>
          <p:nvPr>
            <p:ph type="body" idx="4294967295"/>
          </p:nvPr>
        </p:nvSpPr>
        <p:spPr>
          <a:xfrm>
            <a:off x="759134" y="1229203"/>
            <a:ext cx="8055514" cy="19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Workface (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Employment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Personnel) Planning </a:t>
            </a:r>
            <a:r>
              <a:rPr lang="en-US" sz="1400" dirty="0" err="1">
                <a:solidFill>
                  <a:schemeClr val="tx1"/>
                </a:solidFill>
              </a:rPr>
              <a:t>adalah</a:t>
            </a:r>
            <a:r>
              <a:rPr lang="en-US" sz="1400" dirty="0">
                <a:solidFill>
                  <a:schemeClr val="tx1"/>
                </a:solidFill>
              </a:rPr>
              <a:t> proses </a:t>
            </a:r>
            <a:r>
              <a:rPr lang="en-US" sz="1400" dirty="0" err="1">
                <a:solidFill>
                  <a:schemeClr val="tx1"/>
                </a:solidFill>
              </a:rPr>
              <a:t>menentukan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posisi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apa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harus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bagimana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mengisi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posisi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tersebut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  <a:r>
              <a:rPr lang="en-US" sz="1400" dirty="0" err="1">
                <a:solidFill>
                  <a:schemeClr val="tx1"/>
                </a:solidFill>
              </a:rPr>
              <a:t>Termasuk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semua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posisi</a:t>
            </a:r>
            <a:r>
              <a:rPr lang="en-US" sz="1400" dirty="0">
                <a:solidFill>
                  <a:schemeClr val="tx1"/>
                </a:solidFill>
              </a:rPr>
              <a:t> di </a:t>
            </a:r>
            <a:r>
              <a:rPr lang="en-US" sz="1400" dirty="0" err="1">
                <a:solidFill>
                  <a:schemeClr val="tx1"/>
                </a:solidFill>
              </a:rPr>
              <a:t>perusahaan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/>
          </a:p>
        </p:txBody>
      </p:sp>
      <p:sp>
        <p:nvSpPr>
          <p:cNvPr id="305" name="Google Shape;305;p1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</a:t>
            </a:r>
            <a:endParaRPr dirty="0"/>
          </a:p>
        </p:txBody>
      </p:sp>
      <p:pic>
        <p:nvPicPr>
          <p:cNvPr id="1026" name="Picture 2" descr="Image result for workfo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2" y="3532106"/>
            <a:ext cx="2379777" cy="13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8"/>
            <a:ext cx="9144000" cy="53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06803" y="183942"/>
            <a:ext cx="7978828" cy="1133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600" dirty="0" smtClean="0">
                <a:solidFill>
                  <a:schemeClr val="tx1"/>
                </a:solidFill>
              </a:rPr>
              <a:t>Personnel planning juga </a:t>
            </a:r>
            <a:r>
              <a:rPr lang="en-US" sz="1600" dirty="0" err="1" smtClean="0">
                <a:solidFill>
                  <a:schemeClr val="tx1"/>
                </a:solidFill>
              </a:rPr>
              <a:t>membutuhkan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sebuah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prediksi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atau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estimasi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ada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tiga</a:t>
            </a:r>
            <a:r>
              <a:rPr lang="en-US" sz="1600" dirty="0" smtClean="0">
                <a:solidFill>
                  <a:schemeClr val="tx1"/>
                </a:solidFill>
              </a:rPr>
              <a:t> : </a:t>
            </a:r>
          </a:p>
          <a:p>
            <a:pPr marL="0" indent="0" algn="l"/>
            <a:r>
              <a:rPr lang="en-US" sz="1600" dirty="0" smtClean="0">
                <a:solidFill>
                  <a:schemeClr val="tx1"/>
                </a:solidFill>
              </a:rPr>
              <a:t>1. Forecasting </a:t>
            </a:r>
            <a:r>
              <a:rPr lang="en-US" sz="1600" dirty="0">
                <a:solidFill>
                  <a:schemeClr val="tx1"/>
                </a:solidFill>
              </a:rPr>
              <a:t>Personnel Needs (Labor Demand)</a:t>
            </a:r>
          </a:p>
          <a:p>
            <a:pPr marL="0" indent="0" algn="l"/>
            <a:r>
              <a:rPr lang="en-US" sz="1600" dirty="0" smtClean="0">
                <a:solidFill>
                  <a:schemeClr val="tx1"/>
                </a:solidFill>
              </a:rPr>
              <a:t>2. Forecasting </a:t>
            </a:r>
            <a:r>
              <a:rPr lang="en-US" sz="1600" dirty="0">
                <a:solidFill>
                  <a:schemeClr val="tx1"/>
                </a:solidFill>
              </a:rPr>
              <a:t>supply inside candidates</a:t>
            </a:r>
          </a:p>
          <a:p>
            <a:pPr marL="0" indent="0" algn="l"/>
            <a:r>
              <a:rPr lang="en-US" sz="1600" dirty="0" smtClean="0">
                <a:solidFill>
                  <a:schemeClr val="tx1"/>
                </a:solidFill>
              </a:rPr>
              <a:t>3. Forecasting </a:t>
            </a:r>
            <a:r>
              <a:rPr lang="en-US" sz="1600" dirty="0">
                <a:solidFill>
                  <a:schemeClr val="tx1"/>
                </a:solidFill>
              </a:rPr>
              <a:t>Supply outside candidates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96344" y="1839688"/>
            <a:ext cx="77997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Forecasting Personnel Need (Labor Demand)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banyak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permintaan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karyawan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dibutukan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ditempatkan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? Dan </a:t>
            </a:r>
            <a:r>
              <a:rPr lang="en-US" dirty="0" err="1">
                <a:solidFill>
                  <a:schemeClr val="tx1"/>
                </a:solidFill>
              </a:rPr>
              <a:t>biasanya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disesuaikan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permintaan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layanan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memperhatikan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produktivitas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keuntungan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pengambilan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keputusan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menurunkan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layanan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akhirnya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memutuskan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banyak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permintaan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karyawan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ditempatkan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. Ada </a:t>
            </a:r>
            <a:r>
              <a:rPr lang="en-US" dirty="0" err="1">
                <a:solidFill>
                  <a:schemeClr val="tx1"/>
                </a:solidFill>
              </a:rPr>
              <a:t>beberapa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alat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menentukan</a:t>
            </a:r>
            <a:r>
              <a:rPr lang="en-US" dirty="0">
                <a:solidFill>
                  <a:schemeClr val="tx1"/>
                </a:solidFill>
              </a:rPr>
              <a:t> personnel need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Trend Analysis</a:t>
            </a: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Ratio Analysis</a:t>
            </a: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Scatter Plot</a:t>
            </a:r>
          </a:p>
          <a:p>
            <a:pPr marL="342900" indent="-342900" algn="just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Markov Analysis</a:t>
            </a:r>
          </a:p>
          <a:p>
            <a:endParaRPr lang="en-US" dirty="0"/>
          </a:p>
        </p:txBody>
      </p:sp>
      <p:pic>
        <p:nvPicPr>
          <p:cNvPr id="5" name="Picture 2" descr="Image result for employ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7" y="3470649"/>
            <a:ext cx="3663576" cy="16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ploy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8" y="620784"/>
            <a:ext cx="2138385" cy="13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05;p19"/>
          <p:cNvSpPr txBox="1">
            <a:spLocks/>
          </p:cNvSpPr>
          <p:nvPr/>
        </p:nvSpPr>
        <p:spPr>
          <a:xfrm>
            <a:off x="8779784" y="-1285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28" y="1175657"/>
            <a:ext cx="8273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Trend Analysis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Mempelajari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Variasi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karyawan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berkerja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beberapa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tahun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kebelakang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Ratio </a:t>
            </a:r>
            <a:r>
              <a:rPr lang="en-US" dirty="0">
                <a:sym typeface="Wingdings" panose="05000000000000000000" pitchFamily="2" charset="2"/>
              </a:rPr>
              <a:t>Analysis  </a:t>
            </a:r>
            <a:r>
              <a:rPr lang="en-US" dirty="0" err="1">
                <a:sym typeface="Wingdings" panose="05000000000000000000" pitchFamily="2" charset="2"/>
              </a:rPr>
              <a:t>Membuat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perkiraan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berdasarkan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rasio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(1) </a:t>
            </a:r>
            <a:r>
              <a:rPr lang="en-US" dirty="0" err="1">
                <a:sym typeface="Wingdings" panose="05000000000000000000" pitchFamily="2" charset="2"/>
              </a:rPr>
              <a:t>beberapa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jumlah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pendapatan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(2) </a:t>
            </a:r>
            <a:r>
              <a:rPr lang="en-US" dirty="0" err="1">
                <a:sym typeface="Wingdings" panose="05000000000000000000" pitchFamily="2" charset="2"/>
              </a:rPr>
              <a:t>jumlah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karyawan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diperlukan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The Scatter Plot  </a:t>
            </a:r>
            <a:r>
              <a:rPr lang="en-US" dirty="0" err="1">
                <a:sym typeface="Wingdings" panose="05000000000000000000" pitchFamily="2" charset="2"/>
              </a:rPr>
              <a:t>metode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grafik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digunakan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mengidentifikasi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hubungan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antara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dua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variabel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Markov Analysis  </a:t>
            </a:r>
            <a:r>
              <a:rPr lang="en-US" dirty="0" err="1">
                <a:sym typeface="Wingdings" panose="05000000000000000000" pitchFamily="2" charset="2"/>
              </a:rPr>
              <a:t>Dimana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setiap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karyawan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berpindah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posisi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sesuai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kemampuan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mereka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3" name="Google Shape;305;p1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</a:t>
            </a:r>
            <a:endParaRPr dirty="0"/>
          </a:p>
        </p:txBody>
      </p:sp>
      <p:pic>
        <p:nvPicPr>
          <p:cNvPr id="2050" name="Picture 2" descr="Image result for employ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35" y="2991539"/>
            <a:ext cx="2753263" cy="19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mploy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82" y="3206077"/>
            <a:ext cx="2538685" cy="17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9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76942" y="1034143"/>
            <a:ext cx="7745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Forecasting the Supply inside candidates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Memprediksi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persedian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kandidat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kualifikasi</a:t>
            </a:r>
            <a:r>
              <a:rPr lang="en-US" dirty="0">
                <a:solidFill>
                  <a:schemeClr val="bg1"/>
                </a:solidFill>
              </a:rPr>
              <a:t> (skill)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masing-masing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kadidat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nantinya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dipindakan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dipromosikan</a:t>
            </a:r>
            <a:r>
              <a:rPr lang="en-US" dirty="0">
                <a:solidFill>
                  <a:schemeClr val="bg1"/>
                </a:solidFill>
              </a:rPr>
              <a:t>. Hal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dihitung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manual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Manual </a:t>
            </a:r>
            <a:r>
              <a:rPr lang="en-US" dirty="0">
                <a:solidFill>
                  <a:schemeClr val="bg1"/>
                </a:solidFill>
              </a:rPr>
              <a:t>System and </a:t>
            </a:r>
            <a:r>
              <a:rPr lang="en-US" dirty="0" err="1">
                <a:solidFill>
                  <a:schemeClr val="bg1"/>
                </a:solidFill>
              </a:rPr>
              <a:t>Replacment</a:t>
            </a:r>
            <a:r>
              <a:rPr lang="en-US" dirty="0">
                <a:solidFill>
                  <a:schemeClr val="bg1"/>
                </a:solidFill>
              </a:rPr>
              <a:t> Charts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Perusahaan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manual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karyawan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didapatkan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kemampuan</a:t>
            </a:r>
            <a:r>
              <a:rPr lang="en-US" dirty="0">
                <a:solidFill>
                  <a:schemeClr val="bg1"/>
                </a:solidFill>
              </a:rPr>
              <a:t>, Bahasa, </a:t>
            </a:r>
            <a:r>
              <a:rPr lang="en-US" dirty="0" err="1">
                <a:solidFill>
                  <a:schemeClr val="bg1"/>
                </a:solidFill>
              </a:rPr>
              <a:t>pengalam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minat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karir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latar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belakang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pendidikan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Biasanya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Personnel </a:t>
            </a:r>
            <a:r>
              <a:rPr lang="en-US" dirty="0" err="1">
                <a:solidFill>
                  <a:schemeClr val="bg1"/>
                </a:solidFill>
              </a:rPr>
              <a:t>Replacment</a:t>
            </a:r>
            <a:r>
              <a:rPr lang="en-US" dirty="0">
                <a:solidFill>
                  <a:schemeClr val="bg1"/>
                </a:solidFill>
              </a:rPr>
              <a:t> charts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manualnya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2" descr="Image result for employ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91" y="3429298"/>
            <a:ext cx="2138385" cy="13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95" y="3429298"/>
            <a:ext cx="2427967" cy="14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809" t="30889" r="30357" b="36502"/>
          <a:stretch/>
        </p:blipFill>
        <p:spPr>
          <a:xfrm>
            <a:off x="1948543" y="503096"/>
            <a:ext cx="5094514" cy="3029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47" t="63922" r="41072" b="22950"/>
          <a:stretch/>
        </p:blipFill>
        <p:spPr>
          <a:xfrm>
            <a:off x="4942115" y="3641761"/>
            <a:ext cx="3766457" cy="1398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544" y="3641761"/>
            <a:ext cx="2579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Personnel </a:t>
            </a:r>
            <a:r>
              <a:rPr lang="en-US" b="1" dirty="0" err="1" smtClean="0">
                <a:solidFill>
                  <a:schemeClr val="bg1"/>
                </a:solidFill>
              </a:rPr>
              <a:t>Replacment</a:t>
            </a:r>
            <a:r>
              <a:rPr lang="en-US" b="1" dirty="0" smtClean="0">
                <a:solidFill>
                  <a:schemeClr val="bg1"/>
                </a:solidFill>
              </a:rPr>
              <a:t> Charts and Position Replacement Card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91886" y="1143001"/>
            <a:ext cx="84908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Computerized </a:t>
            </a:r>
            <a:r>
              <a:rPr lang="en-US" dirty="0">
                <a:solidFill>
                  <a:schemeClr val="bg1"/>
                </a:solidFill>
              </a:rPr>
              <a:t>Skills Inventories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manual, </a:t>
            </a:r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memakai</a:t>
            </a:r>
            <a:r>
              <a:rPr lang="en-US" dirty="0">
                <a:solidFill>
                  <a:schemeClr val="bg1"/>
                </a:solidFill>
              </a:rPr>
              <a:t> software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karyawan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 : </a:t>
            </a:r>
            <a:r>
              <a:rPr lang="en-US" dirty="0" err="1">
                <a:solidFill>
                  <a:schemeClr val="bg1"/>
                </a:solidFill>
              </a:rPr>
              <a:t>surveyAnalytic’s</a:t>
            </a:r>
            <a:r>
              <a:rPr lang="en-US" dirty="0">
                <a:solidFill>
                  <a:schemeClr val="bg1"/>
                </a:solidFill>
              </a:rPr>
              <a:t> skill inventory software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memakai</a:t>
            </a:r>
            <a:r>
              <a:rPr lang="en-US" dirty="0">
                <a:solidFill>
                  <a:schemeClr val="bg1"/>
                </a:solidFill>
              </a:rPr>
              <a:t> software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data yang </a:t>
            </a:r>
            <a:r>
              <a:rPr lang="en-US" dirty="0" err="1">
                <a:solidFill>
                  <a:schemeClr val="bg1"/>
                </a:solidFill>
              </a:rPr>
              <a:t>termasuk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code </a:t>
            </a:r>
            <a:r>
              <a:rPr lang="en-US" dirty="0" err="1">
                <a:solidFill>
                  <a:schemeClr val="bg1"/>
                </a:solidFill>
              </a:rPr>
              <a:t>pengalaman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kerja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pengetahuan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latar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belakang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pendidikan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hubungan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karyawan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karyawan</a:t>
            </a:r>
            <a:r>
              <a:rPr lang="en-US" dirty="0">
                <a:solidFill>
                  <a:schemeClr val="bg1"/>
                </a:solidFill>
              </a:rPr>
              <a:t> yang lain, </a:t>
            </a:r>
            <a:r>
              <a:rPr lang="en-US" dirty="0" err="1">
                <a:solidFill>
                  <a:schemeClr val="bg1"/>
                </a:solidFill>
              </a:rPr>
              <a:t>pengalaman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bidang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industri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Keeping The Information Private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Perusahaan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kerahasian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karyawan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mereka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Hanya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beberapa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informasi</a:t>
            </a:r>
            <a:r>
              <a:rPr lang="en-US" dirty="0" smtClean="0">
                <a:solidFill>
                  <a:schemeClr val="bg1"/>
                </a:solidFill>
              </a:rPr>
              <a:t>/data yang </a:t>
            </a:r>
            <a:r>
              <a:rPr lang="en-US" dirty="0" err="1" smtClean="0">
                <a:solidFill>
                  <a:schemeClr val="bg1"/>
                </a:solidFill>
              </a:rPr>
              <a:t>boleh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disebar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luaskan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seperti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pengalaman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berkerja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74" y="3417190"/>
            <a:ext cx="2352424" cy="15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4" y="3380354"/>
            <a:ext cx="2109026" cy="17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859971" y="1913044"/>
            <a:ext cx="7767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Forecasting the Supply of Outside Candidates</a:t>
            </a:r>
          </a:p>
          <a:p>
            <a:pPr marL="0" indent="0">
              <a:buNone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kadidat</a:t>
            </a:r>
            <a:r>
              <a:rPr lang="en-US" dirty="0"/>
              <a:t>,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kekosongan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Cara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kadidat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website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online form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perusaahan</a:t>
            </a:r>
            <a:r>
              <a:rPr lang="en-US" dirty="0" smtClean="0"/>
              <a:t> juga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data </a:t>
            </a:r>
            <a:r>
              <a:rPr lang="en-US" dirty="0" err="1" smtClean="0"/>
              <a:t>demografis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endParaRPr lang="en-US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837"/>
            <a:ext cx="1908174" cy="198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offic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8" y="3639961"/>
            <a:ext cx="2630676" cy="15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96313" y="0"/>
            <a:ext cx="547687" cy="3937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405743" y="642257"/>
            <a:ext cx="537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Need For Effective Recruiting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9201"/>
            <a:ext cx="89262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Why </a:t>
            </a:r>
            <a:r>
              <a:rPr lang="en-US" b="1" dirty="0" err="1"/>
              <a:t>Recruting</a:t>
            </a:r>
            <a:r>
              <a:rPr lang="en-US" b="1" dirty="0"/>
              <a:t> is Important?</a:t>
            </a:r>
          </a:p>
          <a:p>
            <a:pPr marL="0" indent="0" algn="just">
              <a:buNone/>
            </a:pP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rekrutmen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kandidat</a:t>
            </a:r>
            <a:r>
              <a:rPr lang="en-US" dirty="0"/>
              <a:t> yang pas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dibutukan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yang </a:t>
            </a:r>
            <a:r>
              <a:rPr lang="en-US" dirty="0" err="1"/>
              <a:t>sulit</a:t>
            </a:r>
            <a:r>
              <a:rPr lang="en-US" dirty="0"/>
              <a:t>.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2003-2004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40</a:t>
            </a:r>
            <a:r>
              <a:rPr lang="en-US" dirty="0" smtClean="0"/>
              <a:t>%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/>
              <a:t>What makes recruiting a challenge?</a:t>
            </a:r>
          </a:p>
          <a:p>
            <a:pPr marL="342900" indent="-342900" algn="just">
              <a:buAutoNum type="arabicPeriod"/>
            </a:pP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perekrutan</a:t>
            </a:r>
            <a:r>
              <a:rPr lang="en-US" dirty="0"/>
              <a:t> </a:t>
            </a:r>
            <a:r>
              <a:rPr lang="en-US" dirty="0" err="1"/>
              <a:t>disetiap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perekrutannya</a:t>
            </a:r>
            <a:endParaRPr lang="en-US" b="1" dirty="0"/>
          </a:p>
          <a:p>
            <a:pPr marL="342900" indent="-342900" algn="just">
              <a:buAutoNum type="arabicPeriod"/>
            </a:pP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rekrutmen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 smtClean="0"/>
              <a:t>apapun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b="1" dirty="0"/>
              <a:t>Organizing How to Recruit</a:t>
            </a:r>
          </a:p>
          <a:p>
            <a:pPr marL="0" indent="0" algn="just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Human Resource Development (HRD)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merekrut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HRD juga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kadidat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1026" name="Picture 2" descr="Image result for hr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06" y="95083"/>
            <a:ext cx="1826560" cy="14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20992"/>
      </p:ext>
    </p:extLst>
  </p:cSld>
  <p:clrMapOvr>
    <a:masterClrMapping/>
  </p:clrMapOvr>
</p:sld>
</file>

<file path=ppt/theme/theme1.xml><?xml version="1.0" encoding="utf-8"?>
<a:theme xmlns:a="http://schemas.openxmlformats.org/drawingml/2006/main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1649</Words>
  <Application>Microsoft Office PowerPoint</Application>
  <PresentationFormat>On-screen Show (16:9)</PresentationFormat>
  <Paragraphs>168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Fira Sans Light</vt:lpstr>
      <vt:lpstr>Fira Sans</vt:lpstr>
      <vt:lpstr>Wingdings</vt:lpstr>
      <vt:lpstr>Verges template</vt:lpstr>
      <vt:lpstr>Personnel Planning and Recruiting  </vt:lpstr>
      <vt:lpstr>Workplace Planning and Forecasting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Employment Agencies</vt:lpstr>
      <vt:lpstr>PowerPoint Presentation</vt:lpstr>
      <vt:lpstr>PowerPoint Presentation</vt:lpstr>
      <vt:lpstr>College Recruiting </vt:lpstr>
      <vt:lpstr>PowerPoint Presentation</vt:lpstr>
      <vt:lpstr>PowerPoint Presentation</vt:lpstr>
      <vt:lpstr>Developing And Using Application Forms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Personnel Planning and Recruiting  </dc:title>
  <cp:lastModifiedBy>herlita</cp:lastModifiedBy>
  <cp:revision>38</cp:revision>
  <dcterms:modified xsi:type="dcterms:W3CDTF">2018-09-10T04:38:09Z</dcterms:modified>
</cp:coreProperties>
</file>