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57" r:id="rId9"/>
    <p:sldId id="258" r:id="rId10"/>
    <p:sldId id="261" r:id="rId11"/>
    <p:sldId id="263" r:id="rId12"/>
    <p:sldId id="264" r:id="rId13"/>
    <p:sldId id="265" r:id="rId14"/>
    <p:sldId id="259" r:id="rId15"/>
    <p:sldId id="26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69300" autoAdjust="0"/>
  </p:normalViewPr>
  <p:slideViewPr>
    <p:cSldViewPr snapToGrid="0">
      <p:cViewPr varScale="1">
        <p:scale>
          <a:sx n="51" d="100"/>
          <a:sy n="51" d="100"/>
        </p:scale>
        <p:origin x="13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8F13C-C3F8-4642-A409-AA3DDFC54E7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2575F-6770-4561-B731-69EDCFBFE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0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B09B0-D1B7-4353-B132-252A1337D9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45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sz="1200" dirty="0" smtClean="0"/>
              <a:t>Specifications for Trained Vs Untrained Personnel</a:t>
            </a:r>
            <a:r>
              <a:rPr lang="id-ID" sz="1200" dirty="0" smtClean="0">
                <a:sym typeface="Wingdings" panose="05000000000000000000" pitchFamily="2" charset="2"/>
              </a:rPr>
              <a:t> Untuk karyawan yang telah mempunyai pengalaman kerja sebelumnya, penulisan job specification akan lebih mudah, dibandingkan dengan karyawan yang belum mempunyai pengalaman kerja sebelumnya.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sz="1200" dirty="0" smtClean="0">
                <a:sym typeface="Wingdings" panose="05000000000000000000" pitchFamily="2" charset="2"/>
              </a:rPr>
              <a:t>Specifications based on judgment Kebanyakan job spesification ini datang dari orang-orang yang berpendidikan seperti supervisor dan </a:t>
            </a:r>
            <a:r>
              <a:rPr lang="id-ID" sz="1200" i="1" dirty="0" smtClean="0">
                <a:sym typeface="Wingdings" panose="05000000000000000000" pitchFamily="2" charset="2"/>
              </a:rPr>
              <a:t>human resources managers</a:t>
            </a:r>
            <a:r>
              <a:rPr lang="id-ID" sz="1200" dirty="0" smtClean="0">
                <a:sym typeface="Wingdings" panose="05000000000000000000" pitchFamily="2" charset="2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>
                <a:sym typeface="Wingdings" panose="05000000000000000000" pitchFamily="2" charset="2"/>
              </a:rPr>
              <a:t>Job Specification based on statical analysis Penulisan job specification ini berdasarkan pada prediktor (sifat manusia: tinggi badan, inteligensi, ketangkasan tangan) dan kriteria keefektifan pekerjaan (berdasarkan hasil penilaian kerja dari supervisor)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>
                <a:sym typeface="Wingdings" panose="05000000000000000000" pitchFamily="2" charset="2"/>
              </a:rPr>
              <a:t>Task Statements Job specification berdasarkan </a:t>
            </a:r>
            <a:r>
              <a:rPr lang="id-ID" i="1" dirty="0" smtClean="0">
                <a:sym typeface="Wingdings" panose="05000000000000000000" pitchFamily="2" charset="2"/>
              </a:rPr>
              <a:t>what </a:t>
            </a:r>
            <a:r>
              <a:rPr lang="id-ID" dirty="0" smtClean="0">
                <a:sym typeface="Wingdings" panose="05000000000000000000" pitchFamily="2" charset="2"/>
              </a:rPr>
              <a:t>yang pekerja lakukan, </a:t>
            </a:r>
            <a:r>
              <a:rPr lang="id-ID" i="1" dirty="0" smtClean="0">
                <a:sym typeface="Wingdings" panose="05000000000000000000" pitchFamily="2" charset="2"/>
              </a:rPr>
              <a:t>how </a:t>
            </a:r>
            <a:r>
              <a:rPr lang="id-ID" dirty="0" smtClean="0">
                <a:sym typeface="Wingdings" panose="05000000000000000000" pitchFamily="2" charset="2"/>
              </a:rPr>
              <a:t>pekerja bisa melakukannya, &amp; </a:t>
            </a:r>
            <a:r>
              <a:rPr lang="id-ID" i="1" dirty="0" smtClean="0">
                <a:sym typeface="Wingdings" panose="05000000000000000000" pitchFamily="2" charset="2"/>
              </a:rPr>
              <a:t>what </a:t>
            </a:r>
            <a:r>
              <a:rPr lang="id-ID" dirty="0" smtClean="0">
                <a:sym typeface="Wingdings" panose="05000000000000000000" pitchFamily="2" charset="2"/>
              </a:rPr>
              <a:t>tujuannya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2575F-6770-4561-B731-69EDCFBFE9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62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dirty="0" smtClean="0"/>
              <a:t>Job analysis yang tradisional lebih terfokus pada job-focused (lebih ke pekerjaan),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dirty="0" smtClean="0"/>
              <a:t>sedangkan competency based lebih terfokus pada worker focused (lebih ke karyawan).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2575F-6770-4561-B731-69EDCFBFE9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7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9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6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36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1648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78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72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80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02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2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4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2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3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0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9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9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9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3C2F-FABA-4BB7-A11E-C6442999E4B9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1225-C4D5-4D92-A344-5966EF34C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2338" y="1700011"/>
            <a:ext cx="9144000" cy="166828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Job Analysis and The Talent Management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24765"/>
            <a:ext cx="9144000" cy="1369207"/>
          </a:xfrm>
        </p:spPr>
        <p:txBody>
          <a:bodyPr/>
          <a:lstStyle/>
          <a:p>
            <a:r>
              <a:rPr lang="id-ID" dirty="0" smtClean="0"/>
              <a:t>Oleh:</a:t>
            </a:r>
          </a:p>
          <a:p>
            <a:r>
              <a:rPr lang="id-ID" dirty="0" smtClean="0"/>
              <a:t>Azzhara Owena Livia</a:t>
            </a:r>
          </a:p>
          <a:p>
            <a:r>
              <a:rPr lang="id-ID" dirty="0" smtClean="0"/>
              <a:t>Irene Miramis Asmara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1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050" y="0"/>
            <a:ext cx="5691390" cy="13255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Job Identification, Job Summary, &amp; Relationships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4670"/>
            <a:ext cx="4121239" cy="1873683"/>
          </a:xfrm>
        </p:spPr>
        <p:txBody>
          <a:bodyPr>
            <a:noAutofit/>
          </a:bodyPr>
          <a:lstStyle/>
          <a:p>
            <a:r>
              <a:rPr lang="id-ID" sz="2400" dirty="0" smtClean="0"/>
              <a:t>Job Identification</a:t>
            </a:r>
            <a:r>
              <a:rPr lang="id-ID" sz="2400" dirty="0" smtClean="0">
                <a:sym typeface="Wingdings" panose="05000000000000000000" pitchFamily="2" charset="2"/>
              </a:rPr>
              <a:t> Bagian paling atas dari Job Description yang berisi Job Title, Departemen, Lokasi, Tanggal disahkannya job description tersebut</a:t>
            </a:r>
            <a:endParaRPr lang="id-ID" sz="2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77615" y="1937897"/>
            <a:ext cx="3734869" cy="16612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400" dirty="0" smtClean="0"/>
              <a:t>Job Summary</a:t>
            </a:r>
            <a:r>
              <a:rPr lang="id-ID" sz="2400" dirty="0" smtClean="0">
                <a:sym typeface="Wingdings" panose="05000000000000000000" pitchFamily="2" charset="2"/>
              </a:rPr>
              <a:t> Bagian job description yang berisi ringkasan kegiatan utama </a:t>
            </a:r>
            <a:r>
              <a:rPr lang="id-ID" sz="2400" dirty="0">
                <a:sym typeface="Wingdings" panose="05000000000000000000" pitchFamily="2" charset="2"/>
              </a:rPr>
              <a:t>dari </a:t>
            </a:r>
            <a:r>
              <a:rPr lang="id-ID" sz="2400" dirty="0" smtClean="0">
                <a:sym typeface="Wingdings" panose="05000000000000000000" pitchFamily="2" charset="2"/>
              </a:rPr>
              <a:t>suatu pekerjaan</a:t>
            </a:r>
            <a:endParaRPr lang="id-ID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" y="4848801"/>
            <a:ext cx="4121239" cy="1873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400" dirty="0" smtClean="0"/>
              <a:t>Relationships</a:t>
            </a:r>
            <a:r>
              <a:rPr lang="id-ID" sz="2400" dirty="0" smtClean="0">
                <a:sym typeface="Wingdings" panose="05000000000000000000" pitchFamily="2" charset="2"/>
              </a:rPr>
              <a:t> Hubungan yang akan dijalin oleh karyawan selama bekerja di dalam perusahaan </a:t>
            </a:r>
            <a:endParaRPr lang="id-ID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85"/>
          <a:stretch/>
        </p:blipFill>
        <p:spPr>
          <a:xfrm>
            <a:off x="7612484" y="1384670"/>
            <a:ext cx="4466796" cy="30413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8" t="68170" r="5751" b="4413"/>
          <a:stretch/>
        </p:blipFill>
        <p:spPr>
          <a:xfrm>
            <a:off x="4262906" y="4823844"/>
            <a:ext cx="4829577" cy="18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9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476" y="221579"/>
            <a:ext cx="10515600" cy="1325563"/>
          </a:xfrm>
        </p:spPr>
        <p:txBody>
          <a:bodyPr/>
          <a:lstStyle/>
          <a:p>
            <a:r>
              <a:rPr lang="id-ID" dirty="0" smtClean="0"/>
              <a:t>Responsibilites &amp;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682" y="1547142"/>
            <a:ext cx="4878888" cy="1716065"/>
          </a:xfrm>
        </p:spPr>
        <p:txBody>
          <a:bodyPr>
            <a:noAutofit/>
          </a:bodyPr>
          <a:lstStyle/>
          <a:p>
            <a:r>
              <a:rPr lang="id-ID" sz="2000" dirty="0" smtClean="0"/>
              <a:t>Responsibilities &amp; Duties</a:t>
            </a:r>
            <a:r>
              <a:rPr lang="id-ID" sz="2000" dirty="0" smtClean="0">
                <a:sym typeface="Wingdings" panose="05000000000000000000" pitchFamily="2" charset="2"/>
              </a:rPr>
              <a:t> tanggungjawab dan kewajiban yang harus dilakukan oleh karyawan, dapat ditentukan dari job analysis dan </a:t>
            </a:r>
            <a:r>
              <a:rPr lang="id-ID" sz="2000" i="1" dirty="0" smtClean="0">
                <a:sym typeface="Wingdings" panose="05000000000000000000" pitchFamily="2" charset="2"/>
              </a:rPr>
              <a:t>Standard Occupational Classification </a:t>
            </a:r>
            <a:r>
              <a:rPr lang="id-ID" sz="2000" dirty="0" smtClean="0">
                <a:sym typeface="Wingdings" panose="05000000000000000000" pitchFamily="2" charset="2"/>
              </a:rPr>
              <a:t>(SOC)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65" b="34085"/>
          <a:stretch/>
        </p:blipFill>
        <p:spPr>
          <a:xfrm>
            <a:off x="4982992" y="1845882"/>
            <a:ext cx="5636712" cy="57955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95022" y="3686332"/>
            <a:ext cx="4878888" cy="1716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000" i="1" dirty="0" smtClean="0">
                <a:sym typeface="Wingdings" panose="05000000000000000000" pitchFamily="2" charset="2"/>
              </a:rPr>
              <a:t>Standard Occupational Classification </a:t>
            </a:r>
            <a:r>
              <a:rPr lang="id-ID" sz="2000" dirty="0" smtClean="0">
                <a:sym typeface="Wingdings" panose="05000000000000000000" pitchFamily="2" charset="2"/>
              </a:rPr>
              <a:t>(SOC) Sistem pengklaksifikasian dari 23 pekerjaan utama ke dalam sub-sub pekerjaan yang di dalamnya terdapat penjelasan lengkap mengenai pekerjaan tersebut. Sistem ini digunakan di negara USA, UK, Filipina, Spanyol, dan Singapura</a:t>
            </a:r>
            <a:endParaRPr lang="id-ID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21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0" y="459573"/>
            <a:ext cx="8610600" cy="1293028"/>
          </a:xfrm>
        </p:spPr>
        <p:txBody>
          <a:bodyPr/>
          <a:lstStyle/>
          <a:p>
            <a:r>
              <a:rPr lang="id-ID" dirty="0" smtClean="0"/>
              <a:t>Standards of Performance and Working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78" y="2182963"/>
            <a:ext cx="6461222" cy="1295615"/>
          </a:xfrm>
        </p:spPr>
        <p:txBody>
          <a:bodyPr>
            <a:noAutofit/>
          </a:bodyPr>
          <a:lstStyle/>
          <a:p>
            <a:r>
              <a:rPr lang="id-ID" sz="2000" dirty="0" smtClean="0"/>
              <a:t>Standards of performance</a:t>
            </a:r>
            <a:r>
              <a:rPr lang="id-ID" sz="2000" dirty="0" smtClean="0">
                <a:sym typeface="Wingdings" panose="05000000000000000000" pitchFamily="2" charset="2"/>
              </a:rPr>
              <a:t> Daftar standard yang diharapkan oleh perusahaan kepada para karyawannya, yang bertujuan agar karyawan dapat mencapai target yang telah ditentukan</a:t>
            </a:r>
            <a:endParaRPr lang="en-US" sz="2000" dirty="0"/>
          </a:p>
          <a:p>
            <a:pPr marL="0" indent="0">
              <a:buNone/>
            </a:pPr>
            <a:endParaRPr lang="id-ID" sz="2000" dirty="0" smtClean="0">
              <a:sym typeface="Wingdings" panose="05000000000000000000" pitchFamily="2" charset="2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3031" y="4899757"/>
            <a:ext cx="4327301" cy="12956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>
                <a:sym typeface="Wingdings" panose="05000000000000000000" pitchFamily="2" charset="2"/>
              </a:rPr>
              <a:t>Working conditions Kondisi lingkungan kerja karyawan, seperti tingkat kebisingan, suhu udara, dll</a:t>
            </a:r>
            <a:endParaRPr lang="en-US" dirty="0" smtClean="0"/>
          </a:p>
          <a:p>
            <a:endParaRPr lang="id-ID" dirty="0" smtClean="0">
              <a:sym typeface="Wingdings" panose="05000000000000000000" pitchFamily="2" charset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510" y="3478578"/>
            <a:ext cx="7377690" cy="123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158" y="161611"/>
            <a:ext cx="7133823" cy="1325563"/>
          </a:xfrm>
        </p:spPr>
        <p:txBody>
          <a:bodyPr>
            <a:normAutofit/>
          </a:bodyPr>
          <a:lstStyle/>
          <a:p>
            <a:r>
              <a:rPr lang="id-ID" sz="3200" dirty="0" smtClean="0"/>
              <a:t>Using the Internet for Writing Job Descriptions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60" y="1487174"/>
            <a:ext cx="7223975" cy="25660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d-ID" sz="1800" dirty="0" smtClean="0"/>
              <a:t>O*NET</a:t>
            </a:r>
            <a:r>
              <a:rPr lang="id-ID" sz="1800" dirty="0" smtClean="0">
                <a:sym typeface="Wingdings" panose="05000000000000000000" pitchFamily="2" charset="2"/>
              </a:rPr>
              <a:t>Website yang dikembangkan oleh Departemen Ketenagakerjaan USA. Website ini dapat diakses oleh seluruh orang (baik itu manager, karyawan, dan para pencari kerja) untuk melihat persyaratan penting yang diperlukan (seperti: pengalaman, pendidikan, dan pengetahuan) untuk melakukan suatu pekerjaan dengan baik</a:t>
            </a:r>
            <a:endParaRPr lang="id-ID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290" y="1487174"/>
            <a:ext cx="2790423" cy="279042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74559" y="3393248"/>
            <a:ext cx="10920213" cy="2566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800" dirty="0" smtClean="0"/>
              <a:t>Bagaimana cara menulis job description di O*NET?</a:t>
            </a:r>
          </a:p>
          <a:p>
            <a:pPr marL="342900" indent="-342900">
              <a:buAutoNum type="arabicPeriod"/>
            </a:pPr>
            <a:r>
              <a:rPr lang="id-ID" sz="1800" dirty="0" smtClean="0"/>
              <a:t>Buatlah sebuah rencana mengenai pekerjaan yang diinginkan</a:t>
            </a:r>
          </a:p>
          <a:p>
            <a:pPr marL="342900" indent="-342900">
              <a:buAutoNum type="arabicPeriod"/>
            </a:pPr>
            <a:r>
              <a:rPr lang="id-ID" sz="1800" dirty="0" smtClean="0"/>
              <a:t>Kembangkan bagan organisasi (</a:t>
            </a:r>
            <a:r>
              <a:rPr lang="id-ID" sz="1800" i="1" dirty="0" smtClean="0"/>
              <a:t>organization chart</a:t>
            </a:r>
            <a:r>
              <a:rPr lang="id-ID" sz="1800" dirty="0" smtClean="0"/>
              <a:t>)</a:t>
            </a:r>
          </a:p>
          <a:p>
            <a:pPr marL="342900" indent="-342900">
              <a:buAutoNum type="arabicPeriod"/>
            </a:pPr>
            <a:r>
              <a:rPr lang="id-ID" sz="1800" dirty="0" smtClean="0"/>
              <a:t>Kumpulkan data mengenai tugas pekerjaan melalui kuesioner job analysis</a:t>
            </a:r>
          </a:p>
          <a:p>
            <a:pPr marL="342900" indent="-342900">
              <a:buAutoNum type="arabicPeriod"/>
            </a:pPr>
            <a:r>
              <a:rPr lang="id-ID" sz="1800" dirty="0" smtClean="0"/>
              <a:t>Dapatkan informasi tambahan mengenai tugas pekerjaan melalui O*NET</a:t>
            </a:r>
          </a:p>
          <a:p>
            <a:pPr marL="342900" indent="-342900">
              <a:buAutoNum type="arabicPeriod"/>
            </a:pPr>
            <a:r>
              <a:rPr lang="id-ID" sz="1800" dirty="0" smtClean="0"/>
              <a:t>Susun daftar persyaratan bagi para pendaftar melalui O*NET (seperti: pengetahuan, kemampuan, dan keterampilan yang diperlukan)</a:t>
            </a:r>
          </a:p>
          <a:p>
            <a:pPr marL="342900" indent="-342900">
              <a:buAutoNum type="arabicPeriod"/>
            </a:pPr>
            <a:r>
              <a:rPr lang="id-ID" sz="1800" smtClean="0"/>
              <a:t>Job description siap untuk ditampilkan</a:t>
            </a:r>
            <a:endParaRPr lang="id-ID" sz="1800" dirty="0" smtClean="0"/>
          </a:p>
          <a:p>
            <a:pPr marL="342900" indent="-342900">
              <a:buAutoNum type="arabicPeriod"/>
            </a:pPr>
            <a:endParaRPr lang="id-ID" sz="1800" dirty="0" smtClean="0"/>
          </a:p>
          <a:p>
            <a:pPr marL="342900" indent="-342900">
              <a:buAutoNum type="arabicPeriod"/>
            </a:pPr>
            <a:endParaRPr lang="id-ID" sz="1800" dirty="0" smtClean="0"/>
          </a:p>
          <a:p>
            <a:pPr marL="342900" indent="-342900">
              <a:buAutoNum type="arabicPeriod"/>
            </a:pP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24110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112" y="242484"/>
            <a:ext cx="10515600" cy="1325563"/>
          </a:xfrm>
        </p:spPr>
        <p:txBody>
          <a:bodyPr/>
          <a:lstStyle/>
          <a:p>
            <a:r>
              <a:rPr lang="id-ID" dirty="0" smtClean="0"/>
              <a:t>Writing Job Specifications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1830388"/>
            <a:ext cx="11804560" cy="2045577"/>
          </a:xfrm>
        </p:spPr>
        <p:txBody>
          <a:bodyPr>
            <a:noAutofit/>
          </a:bodyPr>
          <a:lstStyle/>
          <a:p>
            <a:r>
              <a:rPr lang="id-ID" sz="2000" dirty="0" smtClean="0"/>
              <a:t>Specifications for Trained Vs Untrained Personnel</a:t>
            </a:r>
            <a:r>
              <a:rPr lang="id-ID" sz="2000" dirty="0" smtClean="0">
                <a:sym typeface="Wingdings" panose="05000000000000000000" pitchFamily="2" charset="2"/>
              </a:rPr>
              <a:t> Job specifications yang ditulis berdasarkan pengalaman kerja </a:t>
            </a:r>
            <a:r>
              <a:rPr lang="id-ID" sz="2000" dirty="0" smtClean="0">
                <a:sym typeface="Wingdings" panose="05000000000000000000" pitchFamily="2" charset="2"/>
              </a:rPr>
              <a:t>karyawan. </a:t>
            </a:r>
            <a:r>
              <a:rPr lang="id-ID" sz="2000" dirty="0">
                <a:sym typeface="Wingdings" panose="05000000000000000000" pitchFamily="2" charset="2"/>
              </a:rPr>
              <a:t>Untuk karyawan yang telah mempunyai pengalaman kerja sebelumnya, penulisan job specification akan lebih mudah, dibandingkan dengan karyawan yang belum mempunyai pengalaman kerja sebelumnya</a:t>
            </a:r>
            <a:r>
              <a:rPr lang="id-ID" sz="2000" dirty="0" smtClean="0">
                <a:sym typeface="Wingdings" panose="05000000000000000000" pitchFamily="2" charset="2"/>
              </a:rPr>
              <a:t>.</a:t>
            </a:r>
            <a:endParaRPr lang="id-ID" sz="2000" dirty="0" smtClean="0"/>
          </a:p>
          <a:p>
            <a:r>
              <a:rPr lang="id-ID" sz="2000" dirty="0" smtClean="0">
                <a:sym typeface="Wingdings" panose="05000000000000000000" pitchFamily="2" charset="2"/>
              </a:rPr>
              <a:t>Specifications based on judgment Job specification yang ditulis berdasarkan penilaian dari supervisor dan </a:t>
            </a:r>
            <a:r>
              <a:rPr lang="id-ID" sz="2000" i="1" dirty="0" smtClean="0">
                <a:sym typeface="Wingdings" panose="05000000000000000000" pitchFamily="2" charset="2"/>
              </a:rPr>
              <a:t>human resources managers</a:t>
            </a:r>
            <a:r>
              <a:rPr lang="id-ID" sz="2000" dirty="0" smtClean="0">
                <a:sym typeface="Wingdings" panose="05000000000000000000" pitchFamily="2" charset="2"/>
              </a:rPr>
              <a:t>. Namun bagi para pelamar yang ingin bekerja dapat mengetahuinya melalui review dari aktivitas pekerjaan yang dilakukan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152" y="4138307"/>
            <a:ext cx="1158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000" dirty="0">
                <a:sym typeface="Wingdings" panose="05000000000000000000" pitchFamily="2" charset="2"/>
              </a:rPr>
              <a:t>Job Specification based on statical </a:t>
            </a:r>
            <a:r>
              <a:rPr lang="id-ID" sz="2000" dirty="0" smtClean="0">
                <a:sym typeface="Wingdings" panose="05000000000000000000" pitchFamily="2" charset="2"/>
              </a:rPr>
              <a:t>analysis Job spesification yang ditulis berdasarkan dari data statistik </a:t>
            </a:r>
            <a:r>
              <a:rPr lang="id-ID" sz="2000" dirty="0" smtClean="0">
                <a:sym typeface="Wingdings" panose="05000000000000000000" pitchFamily="2" charset="2"/>
              </a:rPr>
              <a:t>yang dihasilkan dari prediktor (sifat manusia) dan penilaian kinerja yang dilakukan oleh supervisor</a:t>
            </a:r>
            <a:endParaRPr lang="id-ID" sz="20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000" dirty="0" smtClean="0">
                <a:sym typeface="Wingdings" panose="05000000000000000000" pitchFamily="2" charset="2"/>
              </a:rPr>
              <a:t>Using Task Statements Job specification yang dituliskan berdasarkan task statements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4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486" y="176791"/>
            <a:ext cx="6924541" cy="13255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Profiles in Talent Management &amp; Competency-based job analysis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6" y="1571602"/>
            <a:ext cx="11154714" cy="1235992"/>
          </a:xfrm>
        </p:spPr>
        <p:txBody>
          <a:bodyPr>
            <a:noAutofit/>
          </a:bodyPr>
          <a:lstStyle/>
          <a:p>
            <a:r>
              <a:rPr lang="id-ID" sz="2000" dirty="0" smtClean="0"/>
              <a:t>Job profiles ini berisi daftar kompetensi, </a:t>
            </a:r>
            <a:r>
              <a:rPr lang="id-ID" sz="2000" i="1" dirty="0" smtClean="0"/>
              <a:t>traits</a:t>
            </a:r>
            <a:r>
              <a:rPr lang="id-ID" sz="2000" dirty="0" smtClean="0"/>
              <a:t>, pengetahuan, dan pengalaman yang dimiliki oleh para karyawan yang mempunyai </a:t>
            </a:r>
            <a:r>
              <a:rPr lang="id-ID" sz="2000" i="1" dirty="0" smtClean="0"/>
              <a:t>multiskilled job, </a:t>
            </a:r>
            <a:r>
              <a:rPr lang="id-ID" sz="2000" dirty="0" smtClean="0"/>
              <a:t>yang dimana harus ditunjukkan dengan sebaik mungkin, agar manager dapat merekrut, mempekerjakan, melatih, menilai, dan memberikan penghargaan (</a:t>
            </a:r>
            <a:r>
              <a:rPr lang="id-ID" sz="2000" i="1" dirty="0" smtClean="0"/>
              <a:t>reward</a:t>
            </a:r>
            <a:r>
              <a:rPr lang="id-ID" sz="2000" dirty="0" smtClean="0"/>
              <a:t>).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618" y="3383007"/>
            <a:ext cx="109754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/>
              <a:t>Competency-based job analysis</a:t>
            </a:r>
            <a:r>
              <a:rPr lang="id-ID" sz="2000" dirty="0" smtClean="0">
                <a:sym typeface="Wingdings" panose="05000000000000000000" pitchFamily="2" charset="2"/>
              </a:rPr>
              <a:t>mendeskripsikan pekerjaan dalam artian dapat diukur, diobservasi, dan pekerja harus menampilkan kompetensi perilaku (pengetahuan, keterampilan) ketika sedang melakukan pekerjaannya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59618" y="5081804"/>
            <a:ext cx="87104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 smtClean="0"/>
              <a:t>Kompetensi terbagi menjadi 3, antara lain: </a:t>
            </a:r>
            <a:r>
              <a:rPr lang="id-ID" sz="2000" i="1" dirty="0" smtClean="0"/>
              <a:t>general competencies </a:t>
            </a:r>
            <a:r>
              <a:rPr lang="id-ID" sz="2000" dirty="0" smtClean="0"/>
              <a:t>(membaca dan menulis), </a:t>
            </a:r>
            <a:r>
              <a:rPr lang="id-ID" sz="2000" i="1" dirty="0" smtClean="0"/>
              <a:t>leadership competencies </a:t>
            </a:r>
            <a:r>
              <a:rPr lang="id-ID" sz="2000" dirty="0" smtClean="0"/>
              <a:t>(kepemimpinan &amp; cara berpikir yang berstrategi), dan </a:t>
            </a:r>
            <a:r>
              <a:rPr lang="id-ID" sz="2000" i="1" dirty="0" smtClean="0"/>
              <a:t>technical competencies</a:t>
            </a:r>
            <a:endParaRPr lang="en-US" sz="2000" dirty="0"/>
          </a:p>
        </p:txBody>
      </p:sp>
      <p:cxnSp>
        <p:nvCxnSpPr>
          <p:cNvPr id="8" name="Straight Arrow Connector 7"/>
          <p:cNvCxnSpPr>
            <a:endCxn id="4" idx="0"/>
          </p:cNvCxnSpPr>
          <p:nvPr/>
        </p:nvCxnSpPr>
        <p:spPr>
          <a:xfrm>
            <a:off x="2884868" y="2833352"/>
            <a:ext cx="2714491" cy="5496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2"/>
          </p:cNvCxnSpPr>
          <p:nvPr/>
        </p:nvCxnSpPr>
        <p:spPr>
          <a:xfrm>
            <a:off x="6119343" y="2807594"/>
            <a:ext cx="2253266" cy="5754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3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61" y="1721264"/>
            <a:ext cx="5171941" cy="3878956"/>
          </a:xfrm>
        </p:spPr>
      </p:pic>
    </p:spTree>
    <p:extLst>
      <p:ext uri="{BB962C8B-B14F-4D97-AF65-F5344CB8AC3E}">
        <p14:creationId xmlns:p14="http://schemas.microsoft.com/office/powerpoint/2010/main" val="28352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PROSES TALENT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,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id-ID" i="1" dirty="0" smtClean="0"/>
              <a:t>job analysis</a:t>
            </a:r>
            <a:r>
              <a:rPr lang="en-US" dirty="0" smtClean="0"/>
              <a:t>, </a:t>
            </a:r>
            <a:r>
              <a:rPr lang="id-ID" i="1" dirty="0" smtClean="0"/>
              <a:t>personnel planning,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i="1" dirty="0" smtClean="0"/>
              <a:t>forecasting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merekrut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internal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Mintalah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menjalani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,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yang </a:t>
            </a:r>
            <a:r>
              <a:rPr lang="en-US" dirty="0" err="1" smtClean="0"/>
              <a:t>layak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Putuskan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Orientasikan</a:t>
            </a:r>
            <a:r>
              <a:rPr lang="en-US" dirty="0" smtClean="0"/>
              <a:t>, </a:t>
            </a:r>
            <a:r>
              <a:rPr lang="en-US" dirty="0" err="1" smtClean="0"/>
              <a:t>latih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kembangkan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Reward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APA ITU TALENT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proses </a:t>
            </a:r>
            <a:r>
              <a:rPr lang="en-US" sz="2000" dirty="0" err="1"/>
              <a:t>perencanaan</a:t>
            </a:r>
            <a:r>
              <a:rPr lang="en-US" sz="2000" dirty="0"/>
              <a:t> yang </a:t>
            </a:r>
            <a:r>
              <a:rPr lang="en-US" sz="2000" dirty="0" err="1"/>
              <a:t>berorientasi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terintegrasi</a:t>
            </a:r>
            <a:r>
              <a:rPr lang="en-US" sz="2000" dirty="0"/>
              <a:t>, </a:t>
            </a:r>
            <a:r>
              <a:rPr lang="en-US" sz="2000" dirty="0" err="1"/>
              <a:t>merekrut</a:t>
            </a:r>
            <a:r>
              <a:rPr lang="en-US" sz="2000" dirty="0"/>
              <a:t>, </a:t>
            </a:r>
            <a:r>
              <a:rPr lang="en-US" sz="2000" dirty="0" err="1"/>
              <a:t>mengembangkan</a:t>
            </a:r>
            <a:r>
              <a:rPr lang="en-US" sz="2000" dirty="0"/>
              <a:t>, </a:t>
            </a:r>
            <a:r>
              <a:rPr lang="en-US" sz="2000" dirty="0" err="1"/>
              <a:t>mengelola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memberi</a:t>
            </a:r>
            <a:r>
              <a:rPr lang="en-US" sz="2000" dirty="0"/>
              <a:t> </a:t>
            </a:r>
            <a:r>
              <a:rPr lang="en-US" sz="2000" dirty="0" err="1"/>
              <a:t>kompensasi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karyawan</a:t>
            </a:r>
            <a:r>
              <a:rPr lang="en-US" sz="20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</a:t>
            </a:r>
            <a:r>
              <a:rPr lang="id-ID" sz="2000" i="1" dirty="0" smtClean="0"/>
              <a:t>talent management</a:t>
            </a:r>
            <a:endParaRPr lang="en-US" sz="2000" i="1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id-ID" sz="2000" i="1" dirty="0" smtClean="0"/>
              <a:t>talent management </a:t>
            </a:r>
            <a:r>
              <a:rPr lang="en-US" sz="2000" dirty="0" smtClean="0"/>
              <a:t>yang </a:t>
            </a:r>
            <a:r>
              <a:rPr lang="en-US" sz="2000" dirty="0" err="1"/>
              <a:t>tepat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konsisten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"</a:t>
            </a:r>
            <a:r>
              <a:rPr lang="en-US" sz="2000" dirty="0" err="1"/>
              <a:t>profil</a:t>
            </a:r>
            <a:r>
              <a:rPr lang="en-US" sz="2000" dirty="0"/>
              <a:t>"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000" dirty="0"/>
              <a:t>Secara aktif melakukan segmentasi dan secara proaktif mengelola karyawan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Mengintegrasikan</a:t>
            </a:r>
            <a:r>
              <a:rPr lang="en-US" sz="2000" dirty="0"/>
              <a:t> / </a:t>
            </a:r>
            <a:r>
              <a:rPr lang="en-US" sz="2000" dirty="0" err="1"/>
              <a:t>mengoordinasikan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id-ID" sz="2000" i="1" dirty="0" smtClean="0"/>
              <a:t>talent management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224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DASAR-DASAR DARI </a:t>
            </a:r>
            <a:r>
              <a:rPr lang="id-ID" dirty="0" smtClean="0"/>
              <a:t>Job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4" y="2297591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prosedur</a:t>
            </a:r>
            <a:r>
              <a:rPr lang="en-US" sz="2000" dirty="0"/>
              <a:t> di </a:t>
            </a:r>
            <a:r>
              <a:rPr lang="en-US" sz="2000" dirty="0" err="1"/>
              <a:t>mana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karakteristik</a:t>
            </a:r>
            <a:r>
              <a:rPr lang="en-US" sz="2000" dirty="0"/>
              <a:t> orang-orang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dipekerjakan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1: </a:t>
            </a:r>
            <a:r>
              <a:rPr lang="en-US" sz="2000" dirty="0" err="1"/>
              <a:t>Memutuskan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2: </a:t>
            </a:r>
            <a:r>
              <a:rPr lang="en-US" sz="2000" dirty="0" err="1"/>
              <a:t>Tinjauan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/>
              <a:t>relevan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grup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, </a:t>
            </a:r>
            <a:r>
              <a:rPr lang="en-US" sz="2000" dirty="0" err="1"/>
              <a:t>bagan</a:t>
            </a:r>
            <a:r>
              <a:rPr lang="en-US" sz="2000" dirty="0"/>
              <a:t> proses,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uraian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3: </a:t>
            </a:r>
            <a:r>
              <a:rPr lang="en-US" sz="2000" dirty="0" err="1"/>
              <a:t>Pilihan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representatif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4 : </a:t>
            </a:r>
            <a:r>
              <a:rPr lang="en-US" sz="2000" dirty="0" err="1"/>
              <a:t>Menganalisa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mangumpulkan</a:t>
            </a:r>
            <a:r>
              <a:rPr lang="en-US" sz="2000" dirty="0"/>
              <a:t> data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,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, </a:t>
            </a:r>
            <a:r>
              <a:rPr lang="en-US" sz="2000" dirty="0" err="1"/>
              <a:t>kesempatan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5 : </a:t>
            </a:r>
            <a:r>
              <a:rPr lang="en-US" sz="2000" dirty="0" err="1"/>
              <a:t>Verifikasi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pekerja</a:t>
            </a:r>
            <a:r>
              <a:rPr lang="en-US" sz="2000" dirty="0"/>
              <a:t> yang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atasan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Langkah</a:t>
            </a:r>
            <a:r>
              <a:rPr lang="en-US" sz="2000" dirty="0"/>
              <a:t> 6 : </a:t>
            </a:r>
            <a:r>
              <a:rPr lang="en-US" sz="2000" dirty="0" err="1"/>
              <a:t>kembangkan</a:t>
            </a:r>
            <a:r>
              <a:rPr lang="en-US" sz="2000" dirty="0"/>
              <a:t> </a:t>
            </a:r>
            <a:r>
              <a:rPr lang="en-US" sz="2000" dirty="0" err="1"/>
              <a:t>deskripsi</a:t>
            </a:r>
            <a:r>
              <a:rPr lang="en-US" sz="2000" dirty="0"/>
              <a:t> job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spesifikasi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46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id-ID" dirty="0" smtClean="0"/>
              <a:t>Job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id-ID" dirty="0" smtClean="0"/>
              <a:t>em</a:t>
            </a:r>
            <a:r>
              <a:rPr lang="en-US" dirty="0" err="1" smtClean="0"/>
              <a:t>astikan</a:t>
            </a:r>
            <a:r>
              <a:rPr lang="en-US" dirty="0" smtClean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prosesnya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id-ID" i="1" dirty="0" smtClean="0"/>
              <a:t>job analysis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berbeda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14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METODE UNTUK MENGUMPULKAN INFORMASI </a:t>
            </a:r>
            <a:r>
              <a:rPr lang="id-ID" dirty="0" smtClean="0"/>
              <a:t>Job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402" y="193505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/>
              <a:t>Wawancara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Pertanyaan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: </a:t>
            </a:r>
          </a:p>
          <a:p>
            <a:pPr marL="0" indent="0">
              <a:buNone/>
            </a:pPr>
            <a:r>
              <a:rPr lang="sv-SE" sz="2000" dirty="0"/>
              <a:t>Apa pekerjaan yang sedang dilakukan?</a:t>
            </a:r>
          </a:p>
          <a:p>
            <a:pPr marL="0" indent="0">
              <a:buNone/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? </a:t>
            </a:r>
          </a:p>
          <a:p>
            <a:pPr marL="0" indent="0">
              <a:buNone/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, </a:t>
            </a:r>
            <a:r>
              <a:rPr lang="en-US" sz="2000" dirty="0" err="1"/>
              <a:t>pengalaman</a:t>
            </a:r>
            <a:r>
              <a:rPr lang="en-US" sz="2000" dirty="0"/>
              <a:t>, </a:t>
            </a:r>
            <a:r>
              <a:rPr lang="en-US" sz="2000" dirty="0" err="1"/>
              <a:t>keterampilan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 </a:t>
            </a:r>
            <a:r>
              <a:rPr lang="en-US" sz="2000" dirty="0" err="1"/>
              <a:t>perizinan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berpartisipasi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Wawancara</a:t>
            </a:r>
            <a:r>
              <a:rPr lang="en-US" sz="2000" dirty="0"/>
              <a:t> </a:t>
            </a:r>
            <a:r>
              <a:rPr lang="en-US" sz="2000" dirty="0" err="1"/>
              <a:t>terstruktur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pengawasan</a:t>
            </a:r>
            <a:r>
              <a:rPr lang="en-US" sz="2000" dirty="0"/>
              <a:t>, </a:t>
            </a:r>
            <a:r>
              <a:rPr lang="en-US" sz="2000" dirty="0" err="1"/>
              <a:t>tugas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, </a:t>
            </a:r>
            <a:r>
              <a:rPr lang="en-US" sz="2000" dirty="0" err="1"/>
              <a:t>pendidikan</a:t>
            </a:r>
            <a:r>
              <a:rPr lang="en-US" sz="2000" dirty="0"/>
              <a:t>, </a:t>
            </a:r>
            <a:r>
              <a:rPr lang="en-US" sz="2000" dirty="0" err="1"/>
              <a:t>pengalaman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 yang </a:t>
            </a:r>
            <a:r>
              <a:rPr lang="en-US" sz="2000" dirty="0" err="1"/>
              <a:t>dibutuhkan</a:t>
            </a:r>
            <a:r>
              <a:rPr lang="en-US" sz="2000" dirty="0"/>
              <a:t>.</a:t>
            </a:r>
          </a:p>
          <a:p>
            <a:r>
              <a:rPr lang="en-US" sz="2000" dirty="0"/>
              <a:t>Pro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kontra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wawancara</a:t>
            </a:r>
            <a:r>
              <a:rPr lang="en-US" sz="2000" dirty="0"/>
              <a:t> </a:t>
            </a:r>
            <a:r>
              <a:rPr lang="en-US" sz="2000" dirty="0" err="1"/>
              <a:t>mendalam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keuntungannya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Distorsi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(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kesalahpahaman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46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1510" y="1036637"/>
            <a:ext cx="8229600" cy="5821363"/>
          </a:xfrm>
        </p:spPr>
        <p:txBody>
          <a:bodyPr>
            <a:normAutofit/>
          </a:bodyPr>
          <a:lstStyle/>
          <a:p>
            <a:r>
              <a:rPr lang="en-US" sz="2400" dirty="0" err="1"/>
              <a:t>Kuisioner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Kuesioner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endParaRPr lang="en-US" sz="2400" dirty="0"/>
          </a:p>
          <a:p>
            <a:r>
              <a:rPr lang="en-US" sz="2400" dirty="0" err="1"/>
              <a:t>Observasi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Pengamatan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berguna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endParaRPr lang="en-US" sz="2400" dirty="0"/>
          </a:p>
          <a:p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Harian</a:t>
            </a:r>
            <a:r>
              <a:rPr lang="en-US" sz="2400" dirty="0"/>
              <a:t> /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meminta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harian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yang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kerjakan</a:t>
            </a:r>
            <a:endParaRPr lang="en-US" sz="2400" dirty="0"/>
          </a:p>
          <a:p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Kuesioner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(PAQ) </a:t>
            </a:r>
          </a:p>
          <a:p>
            <a:pPr marL="0" indent="0">
              <a:buNone/>
            </a:pP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809" y="287851"/>
            <a:ext cx="10515600" cy="1325563"/>
          </a:xfrm>
        </p:spPr>
        <p:txBody>
          <a:bodyPr/>
          <a:lstStyle/>
          <a:p>
            <a:r>
              <a:rPr lang="id-ID" dirty="0" smtClean="0"/>
              <a:t>Internet-Based Job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623" y="1613414"/>
            <a:ext cx="10515600" cy="2250248"/>
          </a:xfrm>
        </p:spPr>
        <p:txBody>
          <a:bodyPr/>
          <a:lstStyle/>
          <a:p>
            <a:r>
              <a:rPr lang="id-ID" dirty="0" smtClean="0"/>
              <a:t>Pengumpulan </a:t>
            </a:r>
            <a:r>
              <a:rPr lang="id-ID" i="1" dirty="0" smtClean="0"/>
              <a:t>job analysis </a:t>
            </a:r>
            <a:r>
              <a:rPr lang="id-ID" dirty="0" smtClean="0"/>
              <a:t>melalui interview dan penyebaran kuesioner secara manual dapat membuang banyak waktu, sehingga diperlukan cara lain untuk melakukannya</a:t>
            </a:r>
          </a:p>
          <a:p>
            <a:r>
              <a:rPr lang="id-ID" dirty="0" smtClean="0"/>
              <a:t>Pengumpulan job analysis melalui internet dapat menjadi solusi</a:t>
            </a:r>
          </a:p>
        </p:txBody>
      </p:sp>
    </p:spTree>
    <p:extLst>
      <p:ext uri="{BB962C8B-B14F-4D97-AF65-F5344CB8AC3E}">
        <p14:creationId xmlns:p14="http://schemas.microsoft.com/office/powerpoint/2010/main" val="172533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901" y="360608"/>
            <a:ext cx="10515600" cy="877126"/>
          </a:xfrm>
        </p:spPr>
        <p:txBody>
          <a:bodyPr/>
          <a:lstStyle/>
          <a:p>
            <a:r>
              <a:rPr lang="id-ID" dirty="0" smtClean="0"/>
              <a:t>Writing Job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199958"/>
            <a:ext cx="10515600" cy="4351338"/>
          </a:xfrm>
        </p:spPr>
        <p:txBody>
          <a:bodyPr/>
          <a:lstStyle/>
          <a:p>
            <a:r>
              <a:rPr lang="id-ID" dirty="0" smtClean="0"/>
              <a:t>Job Description</a:t>
            </a:r>
            <a:r>
              <a:rPr lang="id-ID" dirty="0" smtClean="0">
                <a:sym typeface="Wingdings" panose="05000000000000000000" pitchFamily="2" charset="2"/>
              </a:rPr>
              <a:t> Penjelasan tertulis mengenai hal yang akan dilakukan/dikerjakan oleh karyawan.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Bagian-bagian dalam job description 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2124" y="2334586"/>
            <a:ext cx="2163651" cy="177728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/>
              <a:t>Job Identification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3001851" y="2486986"/>
            <a:ext cx="2163651" cy="177728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Job Summary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91578" y="2334585"/>
            <a:ext cx="2163651" cy="177728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Responsibilities and Duties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181305" y="2486985"/>
            <a:ext cx="2163651" cy="177728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Authority of Incumbent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493949" y="4113233"/>
            <a:ext cx="2163651" cy="177728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/>
              <a:t>Standards of Performance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4313349" y="4264270"/>
            <a:ext cx="2163651" cy="17772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Working Conditions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905223" y="4114596"/>
            <a:ext cx="2163651" cy="177728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/>
              <a:t>Job Specification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71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823</TotalTime>
  <Words>1198</Words>
  <Application>Microsoft Office PowerPoint</Application>
  <PresentationFormat>Widescreen</PresentationFormat>
  <Paragraphs>105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Vapor Trail</vt:lpstr>
      <vt:lpstr>Job Analysis and The Talent Management Process</vt:lpstr>
      <vt:lpstr>PROSES TALENT MANAGEMENT </vt:lpstr>
      <vt:lpstr>APA ITU TALENT MANAGEMENT?</vt:lpstr>
      <vt:lpstr>DASAR-DASAR DARI Job ANalysis</vt:lpstr>
      <vt:lpstr>Pedoman Job Analysis</vt:lpstr>
      <vt:lpstr>METODE UNTUK MENGUMPULKAN INFORMASI Job Analysis</vt:lpstr>
      <vt:lpstr>PowerPoint Presentation</vt:lpstr>
      <vt:lpstr>Internet-Based Job Analysis</vt:lpstr>
      <vt:lpstr>Writing Job Descriptions</vt:lpstr>
      <vt:lpstr>Job Identification, Job Summary, &amp; Relationships</vt:lpstr>
      <vt:lpstr>Responsibilites &amp; Duties</vt:lpstr>
      <vt:lpstr>Standards of Performance and Working Conditions</vt:lpstr>
      <vt:lpstr>Using the Internet for Writing Job Descriptions</vt:lpstr>
      <vt:lpstr>Writing Job Specifications </vt:lpstr>
      <vt:lpstr>Profiles in Talent Management &amp; Competency-based job analysis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Analysis and The Talent Management Process</dc:title>
  <dc:creator>Azzhara Owena L</dc:creator>
  <cp:lastModifiedBy>Azzhara Owena L</cp:lastModifiedBy>
  <cp:revision>60</cp:revision>
  <dcterms:created xsi:type="dcterms:W3CDTF">2018-09-03T05:22:12Z</dcterms:created>
  <dcterms:modified xsi:type="dcterms:W3CDTF">2018-09-10T14:52:13Z</dcterms:modified>
</cp:coreProperties>
</file>