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68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aufanprawira@outlook.com" initials="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D01E"/>
    <a:srgbClr val="C6B746"/>
    <a:srgbClr val="E3F7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3" d="100"/>
          <a:sy n="63" d="100"/>
        </p:scale>
        <p:origin x="-126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9-08T16:37:12.814" idx="1">
    <p:pos x="7465" y="410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A2795-533F-4984-8242-2FA4288CA28F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2D731-9510-413F-87B3-28EF154EB2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278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7EE1D-AC15-4044-9E14-9B6994A9B5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404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dirty="0" err="1" smtClean="0"/>
              <a:t>Strategi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planing</a:t>
            </a:r>
            <a:r>
              <a:rPr lang="en-US" sz="1200" b="1" dirty="0" smtClean="0"/>
              <a:t> : </a:t>
            </a:r>
            <a:r>
              <a:rPr lang="en-US" sz="1200" dirty="0" err="1" smtClean="0"/>
              <a:t>Suatu</a:t>
            </a:r>
            <a:r>
              <a:rPr lang="en-US" sz="1200" dirty="0" smtClean="0"/>
              <a:t> </a:t>
            </a:r>
            <a:r>
              <a:rPr lang="en-US" sz="1200" dirty="0" err="1" smtClean="0"/>
              <a:t>rencana</a:t>
            </a:r>
            <a:r>
              <a:rPr lang="en-US" sz="1200" dirty="0" smtClean="0"/>
              <a:t> </a:t>
            </a:r>
            <a:r>
              <a:rPr lang="en-US" sz="1200" dirty="0" err="1" smtClean="0"/>
              <a:t>perusahaan</a:t>
            </a:r>
            <a:r>
              <a:rPr lang="en-US" sz="1200" dirty="0" smtClean="0"/>
              <a:t> </a:t>
            </a:r>
            <a:r>
              <a:rPr lang="en-US" sz="1200" dirty="0" err="1" smtClean="0"/>
              <a:t>untuk</a:t>
            </a:r>
            <a:r>
              <a:rPr lang="en-US" sz="1200" dirty="0" smtClean="0"/>
              <a:t> </a:t>
            </a:r>
            <a:r>
              <a:rPr lang="en-US" sz="1200" dirty="0" err="1" smtClean="0"/>
              <a:t>membuat</a:t>
            </a:r>
            <a:r>
              <a:rPr lang="en-US" sz="1200" dirty="0" smtClean="0"/>
              <a:t> </a:t>
            </a:r>
            <a:r>
              <a:rPr lang="en-US" sz="1200" dirty="0" err="1" smtClean="0"/>
              <a:t>bagaimana</a:t>
            </a:r>
            <a:r>
              <a:rPr lang="en-US" sz="1200" dirty="0" smtClean="0"/>
              <a:t> </a:t>
            </a:r>
            <a:r>
              <a:rPr lang="en-US" sz="1200" dirty="0" err="1" smtClean="0"/>
              <a:t>hal</a:t>
            </a:r>
            <a:r>
              <a:rPr lang="en-US" sz="1200" dirty="0" smtClean="0"/>
              <a:t> </a:t>
            </a:r>
            <a:r>
              <a:rPr lang="en-US" sz="1200" dirty="0" err="1" smtClean="0"/>
              <a:t>itu</a:t>
            </a:r>
            <a:r>
              <a:rPr lang="en-US" sz="1200" dirty="0" smtClean="0"/>
              <a:t> </a:t>
            </a:r>
            <a:r>
              <a:rPr lang="en-US" sz="1200" dirty="0" err="1" smtClean="0"/>
              <a:t>dapat</a:t>
            </a:r>
            <a:r>
              <a:rPr lang="en-US" sz="1200" dirty="0" smtClean="0"/>
              <a:t> </a:t>
            </a:r>
            <a:r>
              <a:rPr lang="en-US" sz="1200" dirty="0" err="1" smtClean="0"/>
              <a:t>sesuai</a:t>
            </a:r>
            <a:r>
              <a:rPr lang="en-US" sz="1200" dirty="0" smtClean="0"/>
              <a:t> </a:t>
            </a:r>
            <a:r>
              <a:rPr lang="en-US" sz="1200" dirty="0" err="1" smtClean="0"/>
              <a:t>dengan</a:t>
            </a:r>
            <a:r>
              <a:rPr lang="en-US" sz="1200" dirty="0" smtClean="0"/>
              <a:t> </a:t>
            </a:r>
            <a:r>
              <a:rPr lang="en-US" sz="1200" dirty="0" err="1" smtClean="0"/>
              <a:t>kekuatan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kelemahan</a:t>
            </a:r>
            <a:r>
              <a:rPr lang="en-US" sz="1200" dirty="0" smtClean="0"/>
              <a:t> </a:t>
            </a:r>
            <a:r>
              <a:rPr lang="en-US" sz="1200" dirty="0" err="1" smtClean="0"/>
              <a:t>dari</a:t>
            </a:r>
            <a:r>
              <a:rPr lang="en-US" sz="1200" dirty="0" smtClean="0"/>
              <a:t> internal </a:t>
            </a:r>
            <a:r>
              <a:rPr lang="en-US" sz="1200" dirty="0" err="1" smtClean="0"/>
              <a:t>serta</a:t>
            </a:r>
            <a:r>
              <a:rPr lang="en-US" sz="1200" dirty="0" smtClean="0"/>
              <a:t> </a:t>
            </a:r>
            <a:r>
              <a:rPr lang="en-US" sz="1200" dirty="0" err="1" smtClean="0"/>
              <a:t>ancaman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kesempatan</a:t>
            </a:r>
            <a:r>
              <a:rPr lang="en-US" sz="1200" dirty="0" smtClean="0"/>
              <a:t> </a:t>
            </a:r>
            <a:r>
              <a:rPr lang="en-US" sz="1200" dirty="0" err="1" smtClean="0"/>
              <a:t>dari</a:t>
            </a:r>
            <a:r>
              <a:rPr lang="en-US" sz="1200" dirty="0" smtClean="0"/>
              <a:t> </a:t>
            </a:r>
            <a:r>
              <a:rPr lang="en-US" sz="1200" dirty="0" err="1" smtClean="0"/>
              <a:t>eksternal</a:t>
            </a:r>
            <a:r>
              <a:rPr lang="en-US" sz="1200" dirty="0" smtClean="0"/>
              <a:t> </a:t>
            </a:r>
            <a:r>
              <a:rPr lang="en-US" sz="1200" dirty="0" err="1" smtClean="0"/>
              <a:t>untuk</a:t>
            </a:r>
            <a:r>
              <a:rPr lang="en-US" sz="1200" dirty="0" smtClean="0"/>
              <a:t> </a:t>
            </a:r>
            <a:r>
              <a:rPr lang="en-US" sz="1200" dirty="0" err="1" smtClean="0"/>
              <a:t>mempertahankan</a:t>
            </a:r>
            <a:r>
              <a:rPr lang="en-US" sz="1200" dirty="0" smtClean="0"/>
              <a:t> </a:t>
            </a:r>
            <a:r>
              <a:rPr lang="en-US" sz="1200" dirty="0" err="1" smtClean="0"/>
              <a:t>keunggulan</a:t>
            </a:r>
            <a:r>
              <a:rPr lang="en-US" sz="1200" dirty="0" smtClean="0"/>
              <a:t> </a:t>
            </a:r>
            <a:r>
              <a:rPr lang="en-US" sz="1200" dirty="0" err="1" smtClean="0"/>
              <a:t>berkompetitif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2D731-9510-413F-87B3-28EF154EB24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22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2D731-9510-413F-87B3-28EF154EB24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64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2D731-9510-413F-87B3-28EF154EB24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41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2D731-9510-413F-87B3-28EF154EB24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425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2D731-9510-413F-87B3-28EF154EB24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564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2D731-9510-413F-87B3-28EF154EB24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335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2D731-9510-413F-87B3-28EF154EB24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608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2D731-9510-413F-87B3-28EF154EB24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9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2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A0537-2B86-448E-8CF7-D037D1096D08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0558-8322-452B-8561-C2466E0AE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A0537-2B86-448E-8CF7-D037D1096D08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0558-8322-452B-8561-C2466E0AE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A0537-2B86-448E-8CF7-D037D1096D08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0558-8322-452B-8561-C2466E0AE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A0537-2B86-448E-8CF7-D037D1096D08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0558-8322-452B-8561-C2466E0AE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A0537-2B86-448E-8CF7-D037D1096D08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0558-8322-452B-8561-C2466E0AE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A0537-2B86-448E-8CF7-D037D1096D08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0558-8322-452B-8561-C2466E0AE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A0537-2B86-448E-8CF7-D037D1096D08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0558-8322-452B-8561-C2466E0AE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A0537-2B86-448E-8CF7-D037D1096D08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0558-8322-452B-8561-C2466E0AE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A0537-2B86-448E-8CF7-D037D1096D08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0558-8322-452B-8561-C2466E0AE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A0537-2B86-448E-8CF7-D037D1096D08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0558-8322-452B-8561-C2466E0AE8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A0537-2B86-448E-8CF7-D037D1096D08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C30558-8322-452B-8561-C2466E0AE8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0C30558-8322-452B-8561-C2466E0AE8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1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2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09A0537-2B86-448E-8CF7-D037D1096D08}" type="datetimeFigureOut">
              <a:rPr lang="en-US" smtClean="0"/>
              <a:pPr/>
              <a:t>1/1/2015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Human Resource Management Strategy and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Taufan</a:t>
            </a:r>
            <a:r>
              <a:rPr lang="en-US" b="1" dirty="0" smtClean="0">
                <a:solidFill>
                  <a:schemeClr val="tx1"/>
                </a:solidFill>
              </a:rPr>
              <a:t> P.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Yohannah PY  Huwae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886200"/>
            <a:ext cx="3400573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311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52600" y="6858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Strategic Human Resource Management Tools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2743200" y="1371600"/>
            <a:ext cx="2895600" cy="1295400"/>
          </a:xfrm>
          <a:prstGeom prst="rect">
            <a:avLst/>
          </a:prstGeom>
          <a:solidFill>
            <a:srgbClr val="00206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THREE IMPORTANT STRATEGIC HUMAN RESOURCE MANAGEMENT TOOLS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4039394" y="3047206"/>
            <a:ext cx="45720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entagon 8"/>
          <p:cNvSpPr/>
          <p:nvPr/>
        </p:nvSpPr>
        <p:spPr>
          <a:xfrm>
            <a:off x="2743200" y="3505200"/>
            <a:ext cx="3429000" cy="609600"/>
          </a:xfrm>
          <a:prstGeom prst="homePlate">
            <a:avLst/>
          </a:prstGeom>
          <a:solidFill>
            <a:srgbClr val="E3F769"/>
          </a:solidFill>
          <a:ln>
            <a:solidFill>
              <a:srgbClr val="E3F7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STRATEGY MAP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Pentagon 9"/>
          <p:cNvSpPr/>
          <p:nvPr/>
        </p:nvSpPr>
        <p:spPr>
          <a:xfrm>
            <a:off x="2743200" y="4495800"/>
            <a:ext cx="3429000" cy="609600"/>
          </a:xfrm>
          <a:prstGeom prst="homePlate">
            <a:avLst/>
          </a:prstGeom>
          <a:solidFill>
            <a:srgbClr val="C6B746"/>
          </a:solidFill>
          <a:ln>
            <a:solidFill>
              <a:srgbClr val="C6B7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 HR SCORECARD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Pentagon 10"/>
          <p:cNvSpPr/>
          <p:nvPr/>
        </p:nvSpPr>
        <p:spPr>
          <a:xfrm>
            <a:off x="2743200" y="5410200"/>
            <a:ext cx="3429000" cy="609600"/>
          </a:xfrm>
          <a:prstGeom prst="homePlate">
            <a:avLst/>
          </a:prstGeom>
          <a:solidFill>
            <a:srgbClr val="EED01E"/>
          </a:solidFill>
          <a:ln>
            <a:solidFill>
              <a:srgbClr val="EED0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DIGITAL DASHBOARDS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HR METRICS &amp; BENCHMARKING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25" y="1447800"/>
            <a:ext cx="8181975" cy="5064200"/>
          </a:xfrm>
        </p:spPr>
        <p:txBody>
          <a:bodyPr vert="horz" anchor="t">
            <a:normAutofit/>
          </a:bodyPr>
          <a:lstStyle/>
          <a:p>
            <a:pPr marL="0" indent="0">
              <a:buNone/>
            </a:pPr>
            <a:r>
              <a:rPr lang="id-ID" dirty="0">
                <a:latin typeface="Times New Roman" charset="0"/>
              </a:rPr>
              <a:t> </a:t>
            </a:r>
            <a:endParaRPr lang="en-US" dirty="0">
              <a:latin typeface="Times New Roman" charset="0"/>
            </a:endParaRPr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Strategic plan -&gt; workforce requirements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diberikan persyaratan tenaga kerja. DM merumuskan strategi u/ mendukung HR, kebijikan dan praktik.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HR manager picks measures</a:t>
            </a:r>
          </a:p>
        </p:txBody>
      </p:sp>
      <p:sp>
        <p:nvSpPr>
          <p:cNvPr id="4" name="Oval 3"/>
          <p:cNvSpPr/>
          <p:nvPr/>
        </p:nvSpPr>
        <p:spPr>
          <a:xfrm>
            <a:off x="1949115" y="2062243"/>
            <a:ext cx="2194122" cy="163629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Perpetua" charset="0"/>
              </a:rPr>
              <a:t>what are you doing?</a:t>
            </a:r>
          </a:p>
        </p:txBody>
      </p:sp>
      <p:sp>
        <p:nvSpPr>
          <p:cNvPr id="5" name="Oval 4"/>
          <p:cNvSpPr/>
          <p:nvPr/>
        </p:nvSpPr>
        <p:spPr>
          <a:xfrm>
            <a:off x="4855474" y="2064616"/>
            <a:ext cx="2193423" cy="1636188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Perpetua" charset="0"/>
              </a:rPr>
              <a:t>better customer service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Types of Metrics</a:t>
            </a:r>
            <a:endParaRPr lang="id-ID" dirty="0"/>
          </a:p>
        </p:txBody>
      </p:sp>
      <p:pic>
        <p:nvPicPr>
          <p:cNvPr id="4" name="Content Placeholder 3" descr="IMG_700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 rot="5400000">
            <a:off x="2535936" y="1251761"/>
            <a:ext cx="3491840" cy="5199572"/>
          </a:xfrm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Improving Productivity Through HRIS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800" dirty="0" smtClean="0"/>
              <a:t>Tracking Applicant Metrics for Improved Talent Management</a:t>
            </a:r>
          </a:p>
          <a:p>
            <a:pPr marL="0" indent="0"/>
            <a:r>
              <a:rPr lang="id-ID" sz="2800" dirty="0"/>
              <a:t> </a:t>
            </a:r>
            <a:r>
              <a:rPr lang="nn-NO" sz="2800" dirty="0" smtClean="0"/>
              <a:t>menilai efektivitas rekrutmen</a:t>
            </a:r>
            <a:r>
              <a:rPr lang="id-ID" sz="2800" dirty="0" smtClean="0"/>
              <a:t> -&gt; </a:t>
            </a:r>
            <a:r>
              <a:rPr lang="nn-NO" sz="2800" dirty="0" smtClean="0"/>
              <a:t>metrik</a:t>
            </a:r>
            <a:endParaRPr lang="id-ID" sz="2800" dirty="0" smtClean="0"/>
          </a:p>
          <a:p>
            <a:pPr marL="0" indent="0"/>
            <a:r>
              <a:rPr lang="id-ID" sz="2800" dirty="0" smtClean="0"/>
              <a:t> "kualitas karyawan baru" dan "sumber rekrutmen yg menghasilkan karyawan yang paling baru.“</a:t>
            </a:r>
          </a:p>
          <a:p>
            <a:pPr marL="0" indent="0">
              <a:buNone/>
            </a:pPr>
            <a:endParaRPr lang="id-ID" sz="2800" dirty="0" smtClean="0"/>
          </a:p>
          <a:p>
            <a:pPr marL="0" indent="0"/>
            <a:endParaRPr lang="id-ID" sz="2800" dirty="0" smtClean="0"/>
          </a:p>
        </p:txBody>
      </p:sp>
      <p:pic>
        <p:nvPicPr>
          <p:cNvPr id="4" name="Picture 3" descr="ats_diagram_0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4132321"/>
            <a:ext cx="2971800" cy="2725679"/>
          </a:xfrm>
          <a:prstGeom prst="rect">
            <a:avLst/>
          </a:prstGeom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Benchmarking in Action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Comparing the practices of high-performing companies to your own, in order to understand what they do that makes them better.</a:t>
            </a:r>
            <a:endParaRPr lang="id-ID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14348" y="3071810"/>
            <a:ext cx="7772400" cy="857248"/>
          </a:xfrm>
          <a:prstGeom prst="rect">
            <a:avLst/>
          </a:prstGeom>
        </p:spPr>
        <p:txBody>
          <a:bodyPr bIns="91440" anchor="b" anchorCtr="0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Strategy and Strategy-Based Metrics</a:t>
            </a:r>
            <a:endParaRPr kumimoji="0" lang="id-ID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2910" y="4071942"/>
            <a:ext cx="8196290" cy="2100258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id-ID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Benchmarking only provides one way to look at how your company’s humans resourcees managements system is performing.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id-ID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id-ID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Strategy-based metrics -&gt; metrics that specifically focus on measuring the activities that contribute to achieving a company’s strategic aims</a:t>
            </a:r>
            <a:endParaRPr kumimoji="0" lang="id-ID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Workforce/Talent Analytics and Data Mining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Use software applications to analyze their human resouces data and draw conclusions from it.</a:t>
            </a:r>
          </a:p>
          <a:p>
            <a:endParaRPr lang="id-ID" dirty="0" smtClean="0"/>
          </a:p>
          <a:p>
            <a:pPr>
              <a:buNone/>
            </a:pPr>
            <a:r>
              <a:rPr lang="id-ID" b="1" dirty="0" smtClean="0"/>
              <a:t>DATA MINING</a:t>
            </a:r>
          </a:p>
          <a:p>
            <a:r>
              <a:rPr lang="id-ID" dirty="0" smtClean="0"/>
              <a:t>The set of activities used to find new, hidden, or unexpected patterns in data. </a:t>
            </a:r>
          </a:p>
          <a:p>
            <a:r>
              <a:rPr lang="id-ID" dirty="0" smtClean="0"/>
              <a:t>Use tools like statistical analysis to sift through data for relationships</a:t>
            </a:r>
            <a:endParaRPr lang="id-ID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What Are HR Audits?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An analysis by which an organization measures it currently stands and determines what it has to accomplish to improve its HR function</a:t>
            </a:r>
          </a:p>
          <a:p>
            <a:r>
              <a:rPr lang="id-ID" dirty="0" smtClean="0"/>
              <a:t>A process of examining plicies, procedures, documentation, systems, and practices with respect to an organization’s HR function.</a:t>
            </a:r>
            <a:endParaRPr lang="id-ID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Evidence-Based HR and the Scientific Way of Doing Things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/>
          <a:lstStyle/>
          <a:p>
            <a:r>
              <a:rPr lang="id-ID" sz="2400" dirty="0" smtClean="0"/>
              <a:t>The use of data, facts, analytics, scientific rigor, critical evaluation, and critically evaluated reseacrh/case studies to support human resource management proposals, decisions, practices and conclusions.</a:t>
            </a:r>
          </a:p>
          <a:p>
            <a:endParaRPr lang="id-ID" sz="2400" dirty="0" smtClean="0"/>
          </a:p>
          <a:p>
            <a:pPr>
              <a:buNone/>
            </a:pPr>
            <a:r>
              <a:rPr lang="id-ID" sz="2400" b="1" dirty="0" smtClean="0"/>
              <a:t>How To Be Scientific</a:t>
            </a:r>
          </a:p>
          <a:p>
            <a:r>
              <a:rPr lang="id-ID" sz="2400" dirty="0" smtClean="0"/>
              <a:t>Mengumpulkan bukti-bukti,  para ilmuwan (manager) juga harus objektif, atau tidak ada cara u/ mempercayai mereka.</a:t>
            </a:r>
          </a:p>
          <a:p>
            <a:r>
              <a:rPr lang="id-ID" sz="2400" dirty="0" smtClean="0"/>
              <a:t>Being scientific also requires experimental.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8596" y="292893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WHAT ARE HIGH-PERFORMANCE WORK SYSTEMS?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3"/>
            <a:ext cx="8229600" cy="2143140"/>
          </a:xfrm>
        </p:spPr>
        <p:txBody>
          <a:bodyPr/>
          <a:lstStyle/>
          <a:p>
            <a:pPr>
              <a:buNone/>
            </a:pPr>
            <a:r>
              <a:rPr lang="id-ID" b="1" dirty="0" smtClean="0"/>
              <a:t>Why Should A Manager Be Scientific?</a:t>
            </a:r>
          </a:p>
          <a:p>
            <a:r>
              <a:rPr lang="id-ID" sz="2800" dirty="0" smtClean="0"/>
              <a:t>Being scientific is to make better decisions. The problem is that what’s “intuitively obvious” can be misleading.</a:t>
            </a:r>
          </a:p>
          <a:p>
            <a:endParaRPr lang="id-ID" b="1" dirty="0" smtClean="0"/>
          </a:p>
          <a:p>
            <a:pPr>
              <a:buNone/>
            </a:pPr>
            <a:endParaRPr lang="id-ID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4429132"/>
            <a:ext cx="86439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/>
              <a:t>seperangkat kebijakan manajemen sumber daya manusia dan praktek yang bersama-sama menghasilkan kinerja karyawan yang unggul.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857232"/>
            <a:ext cx="8229600" cy="4857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400" b="1" dirty="0" smtClean="0"/>
              <a:t>High-Performance Human Resouce Policies and Practices</a:t>
            </a:r>
          </a:p>
          <a:p>
            <a:pPr marL="0" indent="0">
              <a:buNone/>
            </a:pPr>
            <a:endParaRPr lang="id-ID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Human resource metric -&gt; pengukur kuantitatif dari aktivitas manajemen sumber daya manusia seperti pergantian karyawan, jam pelatihan per karyawan, atau pelamar yang memenuhi syarat per posisi.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The things employers must do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Aspire to help workers to manage themselves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The measurable differences between HR management system in high-performance and low-performance companies.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620000" cy="11430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 STRATEGIC MANAGEMENT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667000"/>
            <a:ext cx="5029200" cy="3217526"/>
          </a:xfrm>
        </p:spPr>
        <p:txBody>
          <a:bodyPr anchor="ctr">
            <a:normAutofit/>
          </a:bodyPr>
          <a:lstStyle/>
          <a:p>
            <a:pPr marL="114300" indent="0" algn="just">
              <a:buNone/>
            </a:pPr>
            <a:r>
              <a:rPr lang="en-US" dirty="0" smtClean="0"/>
              <a:t>proses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mencakup</a:t>
            </a:r>
            <a:r>
              <a:rPr lang="en-US" dirty="0" smtClean="0"/>
              <a:t> 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,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prakiraan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, </a:t>
            </a:r>
            <a:r>
              <a:rPr lang="en-US" dirty="0" err="1" smtClean="0"/>
              <a:t>meninjau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alternatif</a:t>
            </a:r>
            <a:r>
              <a:rPr lang="en-US" dirty="0" smtClean="0"/>
              <a:t>, </a:t>
            </a:r>
            <a:r>
              <a:rPr lang="en-US" dirty="0" err="1" smtClean="0"/>
              <a:t>mengevaluasi</a:t>
            </a:r>
            <a:r>
              <a:rPr lang="en-US" dirty="0" smtClean="0"/>
              <a:t> </a:t>
            </a:r>
            <a:r>
              <a:rPr lang="en-US" dirty="0" err="1" smtClean="0"/>
              <a:t>opsi</a:t>
            </a:r>
            <a:r>
              <a:rPr lang="en-US" dirty="0" smtClean="0"/>
              <a:t> mana yang </a:t>
            </a:r>
            <a:r>
              <a:rPr lang="en-US" dirty="0" err="1" smtClean="0"/>
              <a:t>terbaik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8651" y="1907450"/>
            <a:ext cx="57070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Goal-Setting and the Planning Process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048000"/>
            <a:ext cx="3048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750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0347" y="2967335"/>
            <a:ext cx="45643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Terima</a:t>
            </a:r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Kasih</a:t>
            </a:r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sym typeface="Wingdings" pitchFamily="2" charset="2"/>
              </a:rPr>
              <a:t>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543300" y="762000"/>
            <a:ext cx="1714500" cy="1371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Presiden</a:t>
            </a:r>
            <a:endParaRPr lang="en-US" sz="1600" b="1" dirty="0">
              <a:solidFill>
                <a:schemeClr val="bg1"/>
              </a:solidFill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“Double sales revenue to $16 million in fiscal year 2011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4210646" y="2323505"/>
            <a:ext cx="381000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571750" y="2514600"/>
            <a:ext cx="3714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828800" y="2895600"/>
            <a:ext cx="1485900" cy="12192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Vice president of Sales:</a:t>
            </a:r>
          </a:p>
          <a:p>
            <a:pPr algn="ctr"/>
            <a:r>
              <a:rPr lang="en-US" sz="1200" b="1" dirty="0"/>
              <a:t>“Double sales in east, west and south regions”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71900" y="2895600"/>
            <a:ext cx="1371600" cy="12192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Vice president of Production:</a:t>
            </a:r>
          </a:p>
          <a:p>
            <a:pPr algn="ctr"/>
            <a:r>
              <a:rPr lang="en-US" sz="1200" b="1" dirty="0"/>
              <a:t>“ Add one new production line at plant”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5715000" y="2895600"/>
            <a:ext cx="1371600" cy="12192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Vice president of Human Resource:</a:t>
            </a:r>
          </a:p>
          <a:p>
            <a:pPr algn="ctr"/>
            <a:r>
              <a:rPr lang="en-US" sz="1200" b="1" dirty="0"/>
              <a:t>“ Add train 6 salespeople”</a:t>
            </a:r>
            <a:endParaRPr lang="en-US" sz="1200" dirty="0"/>
          </a:p>
          <a:p>
            <a:pPr algn="ctr"/>
            <a:endParaRPr lang="en-US" sz="1200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2648545" y="4571405"/>
            <a:ext cx="762000" cy="11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600200" y="4343400"/>
            <a:ext cx="26860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1334096" y="4609505"/>
            <a:ext cx="533400" cy="11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4020146" y="4609505"/>
            <a:ext cx="533400" cy="11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886200" y="5029200"/>
            <a:ext cx="914400" cy="16002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Sales manager West region</a:t>
            </a:r>
          </a:p>
          <a:p>
            <a:pPr algn="ctr"/>
            <a:r>
              <a:rPr lang="en-US" sz="1200" b="1" dirty="0"/>
              <a:t>“Move 6 </a:t>
            </a:r>
            <a:r>
              <a:rPr lang="en-US" sz="1200" b="1" dirty="0" err="1"/>
              <a:t>nevada</a:t>
            </a:r>
            <a:r>
              <a:rPr lang="en-US" sz="1200" b="1" dirty="0"/>
              <a:t> salespeople to </a:t>
            </a:r>
            <a:r>
              <a:rPr lang="en-US" sz="1200" b="1" dirty="0" err="1"/>
              <a:t>california</a:t>
            </a:r>
            <a:r>
              <a:rPr lang="en-US" sz="1200" b="1" dirty="0"/>
              <a:t> market”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571750" y="5029200"/>
            <a:ext cx="1028700" cy="16002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Sales Manager East Region “ Triple sales to government agencies”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257300" y="5029200"/>
            <a:ext cx="1143000" cy="16002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Sales manager, south region</a:t>
            </a:r>
          </a:p>
          <a:p>
            <a:pPr algn="ctr"/>
            <a:r>
              <a:rPr lang="en-US" sz="1200" b="1" dirty="0"/>
              <a:t>“ hire 4 new salespeople, add 18 customers”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rot="5400000">
            <a:off x="7049096" y="4571405"/>
            <a:ext cx="304800" cy="11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5105996" y="4571405"/>
            <a:ext cx="304800" cy="11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6020396" y="4266605"/>
            <a:ext cx="304800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257800" y="4419600"/>
            <a:ext cx="19431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029200" y="5029200"/>
            <a:ext cx="914400" cy="16002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Recruiting Manager</a:t>
            </a:r>
          </a:p>
          <a:p>
            <a:pPr algn="ctr"/>
            <a:r>
              <a:rPr lang="en-US" sz="1200" b="1" dirty="0"/>
              <a:t>“Identify and attract 20 good sales candidates”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743700" y="5029200"/>
            <a:ext cx="914400" cy="16002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Training Manager “Train 6 new salespeople and retrain all others within 4 months”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rot="5400000">
            <a:off x="2419946" y="2666405"/>
            <a:ext cx="304800" cy="11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>
            <a:off x="6134696" y="2666405"/>
            <a:ext cx="304800" cy="11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14300" y="95965"/>
            <a:ext cx="3771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Sample hierarchy of goals diagram for a company</a:t>
            </a:r>
          </a:p>
        </p:txBody>
      </p:sp>
    </p:spTree>
    <p:extLst>
      <p:ext uri="{BB962C8B-B14F-4D97-AF65-F5344CB8AC3E}">
        <p14:creationId xmlns:p14="http://schemas.microsoft.com/office/powerpoint/2010/main" val="257010289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153" y="0"/>
            <a:ext cx="7620000" cy="1143000"/>
          </a:xfrm>
        </p:spPr>
        <p:txBody>
          <a:bodyPr anchor="ctr">
            <a:norm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Strategic Planning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7619999" y="4854383"/>
            <a:ext cx="901116" cy="1981200"/>
          </a:xfrm>
          <a:prstGeom prst="rect">
            <a:avLst/>
          </a:prstGeom>
          <a:solidFill>
            <a:srgbClr val="EED0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Step 7:</a:t>
            </a:r>
          </a:p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Evaluasi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kinerja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729" y="4854383"/>
            <a:ext cx="1387581" cy="19812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Step 1</a:t>
            </a:r>
            <a:r>
              <a:rPr lang="en-US" sz="1400" dirty="0" smtClean="0">
                <a:solidFill>
                  <a:schemeClr val="tx1"/>
                </a:solidFill>
              </a:rPr>
              <a:t>: </a:t>
            </a:r>
            <a:r>
              <a:rPr lang="en-US" sz="1400" dirty="0" err="1" smtClean="0">
                <a:solidFill>
                  <a:schemeClr val="tx1"/>
                </a:solidFill>
              </a:rPr>
              <a:t>Mendefinisikan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bisnis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dan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mengembangkan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misi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47800" y="3733800"/>
            <a:ext cx="1205368" cy="19812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Step </a:t>
            </a:r>
            <a:r>
              <a:rPr lang="en-US" sz="1400" dirty="0" smtClean="0">
                <a:solidFill>
                  <a:schemeClr val="tx1"/>
                </a:solidFill>
              </a:rPr>
              <a:t>2:</a:t>
            </a:r>
          </a:p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Melakukan</a:t>
            </a:r>
            <a:r>
              <a:rPr lang="en-US" sz="1400" dirty="0" smtClean="0">
                <a:solidFill>
                  <a:schemeClr val="tx1"/>
                </a:solidFill>
              </a:rPr>
              <a:t> audit </a:t>
            </a:r>
            <a:r>
              <a:rPr lang="en-US" sz="1400" dirty="0" err="1" smtClean="0">
                <a:solidFill>
                  <a:schemeClr val="tx1"/>
                </a:solidFill>
              </a:rPr>
              <a:t>eksternal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dan</a:t>
            </a:r>
            <a:r>
              <a:rPr lang="en-US" sz="1400" dirty="0" smtClean="0">
                <a:solidFill>
                  <a:schemeClr val="tx1"/>
                </a:solidFill>
              </a:rPr>
              <a:t> internal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53168" y="4876800"/>
            <a:ext cx="1233032" cy="1981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Step 3: </a:t>
            </a:r>
            <a:r>
              <a:rPr lang="en-US" sz="1400" dirty="0" err="1" smtClean="0">
                <a:solidFill>
                  <a:schemeClr val="tx1"/>
                </a:solidFill>
              </a:rPr>
              <a:t>Merumuskan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arahan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baru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86199" y="3733800"/>
            <a:ext cx="1143001" cy="1981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Step </a:t>
            </a:r>
            <a:r>
              <a:rPr lang="en-US" sz="1400" dirty="0" smtClean="0">
                <a:solidFill>
                  <a:schemeClr val="tx1"/>
                </a:solidFill>
              </a:rPr>
              <a:t>4:</a:t>
            </a:r>
          </a:p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Menerjemahkan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misi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ke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dalam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tujuan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strategis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29200" y="4854383"/>
            <a:ext cx="1278981" cy="1981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Step </a:t>
            </a:r>
            <a:r>
              <a:rPr lang="en-US" sz="1400" dirty="0" smtClean="0">
                <a:solidFill>
                  <a:schemeClr val="tx1"/>
                </a:solidFill>
              </a:rPr>
              <a:t>5:</a:t>
            </a:r>
          </a:p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Merumuskan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strategi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untuk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mencapai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tujuan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strategis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08180" y="3733800"/>
            <a:ext cx="1311819" cy="19812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Step </a:t>
            </a:r>
            <a:r>
              <a:rPr lang="en-US" sz="1400" dirty="0" smtClean="0">
                <a:solidFill>
                  <a:schemeClr val="tx1"/>
                </a:solidFill>
              </a:rPr>
              <a:t>6:</a:t>
            </a:r>
          </a:p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Melaksanakan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strategi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6916" y="1371600"/>
            <a:ext cx="852111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Strategi</a:t>
            </a:r>
            <a:r>
              <a:rPr lang="en-US" sz="2800" b="1" dirty="0"/>
              <a:t> </a:t>
            </a:r>
            <a:r>
              <a:rPr lang="en-US" sz="2800" b="1" dirty="0" err="1"/>
              <a:t>planing</a:t>
            </a:r>
            <a:r>
              <a:rPr lang="en-US" sz="2800" b="1" dirty="0"/>
              <a:t> :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rencana</a:t>
            </a:r>
            <a:r>
              <a:rPr lang="en-US" sz="2800" dirty="0"/>
              <a:t> </a:t>
            </a:r>
            <a:r>
              <a:rPr lang="en-US" sz="2800" dirty="0" err="1"/>
              <a:t>perusahaan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membuat</a:t>
            </a:r>
            <a:r>
              <a:rPr lang="en-US" sz="2800" dirty="0"/>
              <a:t>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hal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sesuai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kekuatan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kelemahan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internal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ancaman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kesempatan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eksternal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mempertahankan</a:t>
            </a:r>
            <a:r>
              <a:rPr lang="en-US" sz="2800" dirty="0"/>
              <a:t> </a:t>
            </a:r>
            <a:r>
              <a:rPr lang="en-US" sz="2800" dirty="0" err="1"/>
              <a:t>keunggulan</a:t>
            </a:r>
            <a:r>
              <a:rPr lang="en-US" sz="2800" dirty="0"/>
              <a:t> </a:t>
            </a:r>
            <a:r>
              <a:rPr lang="en-US" sz="2800" dirty="0" err="1"/>
              <a:t>berkompetitif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626036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Improving Productivity Through HRIS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92" y="1532574"/>
            <a:ext cx="3919900" cy="252427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026" y="4096138"/>
            <a:ext cx="4686383" cy="24931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37" y="1447800"/>
            <a:ext cx="3235743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58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Types of Strategies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85800" y="1447800"/>
            <a:ext cx="6404020" cy="457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i="1" dirty="0" smtClean="0"/>
              <a:t>Corporate-wide strategic planning</a:t>
            </a:r>
          </a:p>
          <a:p>
            <a:pPr>
              <a:buNone/>
            </a:pPr>
            <a:r>
              <a:rPr lang="en-US" sz="2400" i="1" dirty="0" smtClean="0"/>
              <a:t>	</a:t>
            </a:r>
            <a:r>
              <a:rPr lang="en-US" sz="2400" i="1" dirty="0" err="1" smtClean="0"/>
              <a:t>Berapa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banyak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jenis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bisnis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apa</a:t>
            </a:r>
            <a:r>
              <a:rPr lang="en-US" sz="2400" i="1" dirty="0" smtClean="0"/>
              <a:t> yang </a:t>
            </a:r>
            <a:r>
              <a:rPr lang="en-US" sz="2400" i="1" dirty="0" err="1" smtClean="0"/>
              <a:t>harus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kita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masuki</a:t>
            </a:r>
            <a:r>
              <a:rPr lang="en-US" sz="2400" i="1" dirty="0" smtClean="0"/>
              <a:t>?</a:t>
            </a:r>
          </a:p>
          <a:p>
            <a:r>
              <a:rPr lang="en-US" sz="2400" b="1" i="1" dirty="0" smtClean="0"/>
              <a:t>Business unit (or competitive) strategic planning</a:t>
            </a:r>
          </a:p>
          <a:p>
            <a:pPr>
              <a:buNone/>
            </a:pPr>
            <a:r>
              <a:rPr lang="en-US" sz="2400" i="1" dirty="0" smtClean="0"/>
              <a:t>	</a:t>
            </a:r>
            <a:r>
              <a:rPr lang="en-US" sz="2400" i="1" dirty="0" err="1" smtClean="0"/>
              <a:t>Atas</a:t>
            </a:r>
            <a:r>
              <a:rPr lang="en-US" sz="2400" i="1" dirty="0" smtClean="0"/>
              <a:t> </a:t>
            </a:r>
            <a:r>
              <a:rPr lang="en-US" sz="2400" i="1" dirty="0" err="1"/>
              <a:t>dasar</a:t>
            </a:r>
            <a:r>
              <a:rPr lang="en-US" sz="2400" i="1" dirty="0"/>
              <a:t> </a:t>
            </a:r>
            <a:r>
              <a:rPr lang="en-US" sz="2400" i="1" dirty="0" err="1"/>
              <a:t>apa</a:t>
            </a:r>
            <a:r>
              <a:rPr lang="en-US" sz="2400" i="1" dirty="0"/>
              <a:t> </a:t>
            </a:r>
            <a:r>
              <a:rPr lang="en-US" sz="2400" i="1" dirty="0" err="1"/>
              <a:t>bisnis</a:t>
            </a:r>
            <a:r>
              <a:rPr lang="en-US" sz="2400" i="1" dirty="0"/>
              <a:t> </a:t>
            </a:r>
            <a:r>
              <a:rPr lang="en-US" sz="2400" i="1" dirty="0" err="1"/>
              <a:t>kita</a:t>
            </a:r>
            <a:r>
              <a:rPr lang="en-US" sz="2400" i="1" dirty="0"/>
              <a:t> </a:t>
            </a:r>
            <a:r>
              <a:rPr lang="en-US" sz="2400" i="1" dirty="0" err="1"/>
              <a:t>dapat</a:t>
            </a:r>
            <a:r>
              <a:rPr lang="en-US" sz="2400" i="1" dirty="0"/>
              <a:t> </a:t>
            </a:r>
            <a:r>
              <a:rPr lang="en-US" sz="2400" i="1" dirty="0" err="1"/>
              <a:t>bersaing</a:t>
            </a:r>
            <a:r>
              <a:rPr lang="en-US" sz="2400" i="1" dirty="0"/>
              <a:t> </a:t>
            </a:r>
            <a:r>
              <a:rPr lang="en-US" sz="2400" i="1" dirty="0" err="1"/>
              <a:t>dengan</a:t>
            </a:r>
            <a:r>
              <a:rPr lang="en-US" sz="2400" i="1" dirty="0"/>
              <a:t> </a:t>
            </a:r>
            <a:r>
              <a:rPr lang="en-US" sz="2400" i="1" dirty="0" err="1" smtClean="0"/>
              <a:t>kompetitor</a:t>
            </a:r>
            <a:r>
              <a:rPr lang="en-US" sz="2400" i="1" dirty="0" smtClean="0"/>
              <a:t> </a:t>
            </a:r>
            <a:r>
              <a:rPr lang="en-US" sz="2400" i="1" dirty="0"/>
              <a:t>lain? </a:t>
            </a:r>
            <a:endParaRPr lang="en-US" sz="2400" i="1" dirty="0" smtClean="0"/>
          </a:p>
          <a:p>
            <a:pPr marL="0" indent="0">
              <a:buNone/>
            </a:pPr>
            <a:r>
              <a:rPr lang="en-US" sz="2400" b="1" i="1" dirty="0" smtClean="0"/>
              <a:t>*Human Resource As a Competitive Advantage</a:t>
            </a:r>
          </a:p>
          <a:p>
            <a:r>
              <a:rPr lang="en-US" sz="2400" b="1" i="1" dirty="0" smtClean="0"/>
              <a:t>Functional strategy</a:t>
            </a:r>
          </a:p>
          <a:p>
            <a:pPr>
              <a:buNone/>
            </a:pPr>
            <a:r>
              <a:rPr lang="en-US" sz="2400" b="1" i="1" dirty="0" smtClean="0"/>
              <a:t>	</a:t>
            </a:r>
            <a:r>
              <a:rPr lang="en-US" sz="2400" i="1" dirty="0" err="1"/>
              <a:t>M</a:t>
            </a:r>
            <a:r>
              <a:rPr lang="en-US" sz="2400" i="1" dirty="0" err="1" smtClean="0"/>
              <a:t>engidentifikasi</a:t>
            </a:r>
            <a:r>
              <a:rPr lang="en-US" sz="2400" i="1" dirty="0" smtClean="0"/>
              <a:t> </a:t>
            </a:r>
            <a:r>
              <a:rPr lang="en-US" sz="2400" i="1" dirty="0" err="1"/>
              <a:t>suatu</a:t>
            </a:r>
            <a:r>
              <a:rPr lang="en-US" sz="2400" i="1" dirty="0"/>
              <a:t> </a:t>
            </a:r>
            <a:r>
              <a:rPr lang="en-US" sz="2400" i="1" dirty="0" err="1" smtClean="0"/>
              <a:t>perintah</a:t>
            </a:r>
            <a:r>
              <a:rPr lang="en-US" sz="2400" i="1" dirty="0"/>
              <a:t> </a:t>
            </a:r>
            <a:r>
              <a:rPr lang="en-US" sz="2400" i="1" dirty="0" err="1" smtClean="0"/>
              <a:t>yg</a:t>
            </a:r>
            <a:r>
              <a:rPr lang="en-US" sz="2400" i="1" dirty="0" smtClean="0"/>
              <a:t> </a:t>
            </a:r>
            <a:r>
              <a:rPr lang="en-US" sz="2400" i="1" dirty="0" err="1"/>
              <a:t>harus</a:t>
            </a:r>
            <a:r>
              <a:rPr lang="en-US" sz="2400" i="1" dirty="0"/>
              <a:t> </a:t>
            </a:r>
            <a:r>
              <a:rPr lang="en-US" sz="2400" i="1" dirty="0" err="1"/>
              <a:t>diikuti</a:t>
            </a:r>
            <a:r>
              <a:rPr lang="en-US" sz="2400" i="1" dirty="0"/>
              <a:t> </a:t>
            </a:r>
            <a:r>
              <a:rPr lang="en-US" sz="2400" i="1" dirty="0" err="1"/>
              <a:t>oleh</a:t>
            </a:r>
            <a:r>
              <a:rPr lang="en-US" sz="2400" i="1" dirty="0"/>
              <a:t> </a:t>
            </a:r>
            <a:r>
              <a:rPr lang="en-US" sz="2400" i="1" dirty="0" err="1"/>
              <a:t>setiap</a:t>
            </a:r>
            <a:r>
              <a:rPr lang="en-US" sz="2400" i="1" dirty="0"/>
              <a:t> </a:t>
            </a:r>
            <a:r>
              <a:rPr lang="en-US" sz="2400" i="1" dirty="0" err="1"/>
              <a:t>departemen</a:t>
            </a:r>
            <a:r>
              <a:rPr lang="en-US" sz="2400" i="1" dirty="0"/>
              <a:t> </a:t>
            </a:r>
            <a:r>
              <a:rPr lang="en-US" sz="2400" i="1" dirty="0" err="1"/>
              <a:t>untuk</a:t>
            </a:r>
            <a:r>
              <a:rPr lang="en-US" sz="2400" i="1" dirty="0"/>
              <a:t> </a:t>
            </a:r>
            <a:r>
              <a:rPr lang="en-US" sz="2400" i="1" dirty="0" err="1"/>
              <a:t>mendukung</a:t>
            </a:r>
            <a:r>
              <a:rPr lang="en-US" sz="2400" i="1" dirty="0"/>
              <a:t> </a:t>
            </a:r>
            <a:r>
              <a:rPr lang="en-US" sz="2400" i="1" dirty="0" err="1"/>
              <a:t>suatu</a:t>
            </a:r>
            <a:r>
              <a:rPr lang="en-US" sz="2400" i="1" dirty="0"/>
              <a:t> </a:t>
            </a:r>
            <a:r>
              <a:rPr lang="en-US" sz="2400" i="1" dirty="0" err="1"/>
              <a:t>bisnis</a:t>
            </a:r>
            <a:r>
              <a:rPr lang="en-US" sz="2400" i="1" dirty="0"/>
              <a:t> </a:t>
            </a:r>
            <a:r>
              <a:rPr lang="en-US" sz="2400" i="1" dirty="0" smtClean="0"/>
              <a:t>agar </a:t>
            </a:r>
            <a:r>
              <a:rPr lang="en-US" sz="2400" i="1" dirty="0" err="1"/>
              <a:t>dapat</a:t>
            </a:r>
            <a:r>
              <a:rPr lang="en-US" sz="2400" i="1" dirty="0"/>
              <a:t> </a:t>
            </a:r>
            <a:r>
              <a:rPr lang="en-US" sz="2400" i="1" dirty="0" err="1"/>
              <a:t>mencapai</a:t>
            </a:r>
            <a:r>
              <a:rPr lang="en-US" sz="2400" i="1" dirty="0"/>
              <a:t> </a:t>
            </a:r>
            <a:r>
              <a:rPr lang="en-US" sz="2400" i="1" dirty="0" err="1" smtClean="0"/>
              <a:t>tujuan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kompetitif</a:t>
            </a:r>
            <a:r>
              <a:rPr lang="en-US" sz="2400" i="1" dirty="0"/>
              <a:t> </a:t>
            </a:r>
            <a:r>
              <a:rPr lang="en-US" sz="2400" i="1" dirty="0" err="1" smtClean="0"/>
              <a:t>perusahaan</a:t>
            </a:r>
            <a:r>
              <a:rPr lang="en-US" sz="2400" i="1" dirty="0" smtClean="0"/>
              <a:t>.</a:t>
            </a:r>
          </a:p>
          <a:p>
            <a:pPr marL="0" indent="0">
              <a:buNone/>
            </a:pPr>
            <a:r>
              <a:rPr lang="en-US" sz="2400" b="1" i="1" dirty="0"/>
              <a:t> </a:t>
            </a:r>
            <a:r>
              <a:rPr lang="en-US" sz="2400" b="1" i="1" dirty="0" smtClean="0"/>
              <a:t>*Strategy Fit</a:t>
            </a:r>
          </a:p>
          <a:p>
            <a:pPr>
              <a:buNone/>
            </a:pPr>
            <a:r>
              <a:rPr lang="en-US" sz="2400" b="1" i="1" dirty="0" smtClean="0"/>
              <a:t>	</a:t>
            </a:r>
            <a:r>
              <a:rPr lang="en-US" sz="2400" i="1" dirty="0" err="1"/>
              <a:t>I</a:t>
            </a:r>
            <a:r>
              <a:rPr lang="en-US" sz="2400" i="1" dirty="0" err="1" smtClean="0"/>
              <a:t>stilah</a:t>
            </a:r>
            <a:r>
              <a:rPr lang="en-US" sz="2400" i="1" dirty="0" smtClean="0"/>
              <a:t> </a:t>
            </a:r>
            <a:r>
              <a:rPr lang="en-US" sz="2400" i="1" dirty="0" err="1"/>
              <a:t>strategis</a:t>
            </a:r>
            <a:r>
              <a:rPr lang="en-US" sz="2400" i="1" dirty="0"/>
              <a:t> yang </a:t>
            </a:r>
            <a:r>
              <a:rPr lang="en-US" sz="2400" i="1" dirty="0" err="1"/>
              <a:t>cocok</a:t>
            </a:r>
            <a:r>
              <a:rPr lang="en-US" sz="2400" i="1" dirty="0"/>
              <a:t> </a:t>
            </a:r>
            <a:r>
              <a:rPr lang="en-US" sz="2400" i="1" dirty="0" err="1"/>
              <a:t>untuk</a:t>
            </a:r>
            <a:r>
              <a:rPr lang="en-US" sz="2400" i="1" dirty="0"/>
              <a:t> </a:t>
            </a:r>
            <a:r>
              <a:rPr lang="en-US" sz="2400" i="1" dirty="0" err="1"/>
              <a:t>meringkas</a:t>
            </a:r>
            <a:r>
              <a:rPr lang="en-US" sz="2400" i="1" dirty="0"/>
              <a:t> </a:t>
            </a:r>
            <a:r>
              <a:rPr lang="en-US" sz="2400" i="1" dirty="0" err="1"/>
              <a:t>gagasan</a:t>
            </a:r>
            <a:r>
              <a:rPr lang="en-US" sz="2400" i="1" dirty="0"/>
              <a:t> </a:t>
            </a:r>
            <a:r>
              <a:rPr lang="en-US" sz="2400" i="1" dirty="0" err="1"/>
              <a:t>bahwa</a:t>
            </a:r>
            <a:r>
              <a:rPr lang="en-US" sz="2400" i="1" dirty="0"/>
              <a:t> </a:t>
            </a:r>
            <a:r>
              <a:rPr lang="en-US" sz="2400" i="1" dirty="0" err="1"/>
              <a:t>strategi</a:t>
            </a:r>
            <a:r>
              <a:rPr lang="en-US" sz="2400" i="1" dirty="0"/>
              <a:t> </a:t>
            </a:r>
            <a:r>
              <a:rPr lang="en-US" sz="2400" i="1" dirty="0" err="1"/>
              <a:t>fungsional</a:t>
            </a:r>
            <a:r>
              <a:rPr lang="en-US" sz="2400" i="1" dirty="0"/>
              <a:t> </a:t>
            </a:r>
            <a:r>
              <a:rPr lang="en-US" sz="2400" i="1" dirty="0" err="1"/>
              <a:t>setiap</a:t>
            </a:r>
            <a:r>
              <a:rPr lang="en-US" sz="2400" i="1" dirty="0"/>
              <a:t> </a:t>
            </a:r>
            <a:r>
              <a:rPr lang="en-US" sz="2400" i="1" dirty="0" err="1"/>
              <a:t>departemen</a:t>
            </a:r>
            <a:r>
              <a:rPr lang="en-US" sz="2400" i="1" dirty="0"/>
              <a:t> </a:t>
            </a:r>
            <a:r>
              <a:rPr lang="en-US" sz="2400" i="1" dirty="0" err="1"/>
              <a:t>harus</a:t>
            </a:r>
            <a:r>
              <a:rPr lang="en-US" sz="2400" i="1" dirty="0"/>
              <a:t> </a:t>
            </a:r>
            <a:r>
              <a:rPr lang="en-US" sz="2400" i="1" dirty="0" err="1"/>
              <a:t>sesuai</a:t>
            </a:r>
            <a:r>
              <a:rPr lang="en-US" sz="2400" i="1" dirty="0"/>
              <a:t> </a:t>
            </a:r>
            <a:r>
              <a:rPr lang="en-US" sz="2400" i="1" dirty="0" err="1"/>
              <a:t>dan</a:t>
            </a:r>
            <a:r>
              <a:rPr lang="en-US" sz="2400" i="1" dirty="0"/>
              <a:t> </a:t>
            </a:r>
            <a:r>
              <a:rPr lang="en-US" sz="2400" i="1" dirty="0" err="1"/>
              <a:t>mendukung</a:t>
            </a:r>
            <a:r>
              <a:rPr lang="en-US" sz="2400" i="1" dirty="0"/>
              <a:t> </a:t>
            </a:r>
            <a:r>
              <a:rPr lang="en-US" sz="2400" i="1" dirty="0" err="1"/>
              <a:t>tujuan</a:t>
            </a:r>
            <a:r>
              <a:rPr lang="en-US" sz="2400" i="1" dirty="0"/>
              <a:t> </a:t>
            </a:r>
            <a:r>
              <a:rPr lang="en-US" sz="2400" i="1" dirty="0" err="1"/>
              <a:t>kompetitif</a:t>
            </a:r>
            <a:r>
              <a:rPr lang="en-US" sz="2400" i="1" dirty="0"/>
              <a:t> </a:t>
            </a:r>
            <a:r>
              <a:rPr lang="en-US" sz="2400" i="1" dirty="0" err="1" smtClean="0"/>
              <a:t>perusahaan</a:t>
            </a:r>
            <a:endParaRPr lang="en-US" sz="2400" b="1" i="1" dirty="0" smtClean="0"/>
          </a:p>
          <a:p>
            <a:pPr>
              <a:buFont typeface="Arial" panose="020B0604020202020204" pitchFamily="34" charset="0"/>
              <a:buNone/>
            </a:pPr>
            <a:endParaRPr lang="en-US" sz="2400" b="1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918710"/>
            <a:ext cx="17145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779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746976"/>
            <a:ext cx="8458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Top Managers</a:t>
            </a:r>
            <a:r>
              <a:rPr lang="en-US" sz="2400" b="1" dirty="0" smtClean="0"/>
              <a:t>’ Roles in Strategic Planning</a:t>
            </a:r>
          </a:p>
          <a:p>
            <a:pPr algn="just"/>
            <a:r>
              <a:rPr lang="en-US" sz="2000" dirty="0" err="1"/>
              <a:t>Merancang</a:t>
            </a:r>
            <a:r>
              <a:rPr lang="en-US" sz="2000" dirty="0"/>
              <a:t> </a:t>
            </a:r>
            <a:r>
              <a:rPr lang="en-US" sz="2000" dirty="0" err="1"/>
              <a:t>rencana</a:t>
            </a:r>
            <a:r>
              <a:rPr lang="en-US" sz="2000" dirty="0"/>
              <a:t> </a:t>
            </a:r>
            <a:r>
              <a:rPr lang="en-US" sz="2000" dirty="0" err="1"/>
              <a:t>strategis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tanggung</a:t>
            </a:r>
            <a:r>
              <a:rPr lang="en-US" sz="2000" dirty="0"/>
              <a:t> </a:t>
            </a:r>
            <a:r>
              <a:rPr lang="en-US" sz="2000" dirty="0" err="1"/>
              <a:t>jawab</a:t>
            </a:r>
            <a:r>
              <a:rPr lang="en-US" sz="2000" dirty="0"/>
              <a:t> </a:t>
            </a:r>
            <a:r>
              <a:rPr lang="en-US" sz="2000" dirty="0" err="1" smtClean="0"/>
              <a:t>pimpinan</a:t>
            </a:r>
            <a:r>
              <a:rPr lang="en-US" sz="2000" dirty="0" smtClean="0"/>
              <a:t> </a:t>
            </a:r>
            <a:r>
              <a:rPr lang="en-US" sz="2000" dirty="0" err="1" smtClean="0"/>
              <a:t>perusahaan</a:t>
            </a:r>
            <a:r>
              <a:rPr lang="en-US" sz="2000" dirty="0" smtClean="0"/>
              <a:t>. </a:t>
            </a:r>
            <a:r>
              <a:rPr lang="en-US" sz="2000" dirty="0" err="1" smtClean="0"/>
              <a:t>Pimpinan</a:t>
            </a:r>
            <a:r>
              <a:rPr lang="en-US" sz="2000" dirty="0" smtClean="0"/>
              <a:t> </a:t>
            </a:r>
            <a:r>
              <a:rPr lang="en-US" sz="2000" dirty="0" err="1" smtClean="0"/>
              <a:t>perusahaan</a:t>
            </a:r>
            <a:r>
              <a:rPr lang="en-US" sz="2000" dirty="0" smtClean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memutuskan</a:t>
            </a:r>
            <a:r>
              <a:rPr lang="en-US" sz="2000" dirty="0"/>
              <a:t> </a:t>
            </a:r>
            <a:r>
              <a:rPr lang="en-US" sz="2000" dirty="0" err="1"/>
              <a:t>bisnis</a:t>
            </a:r>
            <a:r>
              <a:rPr lang="en-US" sz="2000" dirty="0"/>
              <a:t> </a:t>
            </a:r>
            <a:r>
              <a:rPr lang="en-US" sz="2000" dirty="0" err="1"/>
              <a:t>apa</a:t>
            </a:r>
            <a:r>
              <a:rPr lang="en-US" sz="2000" dirty="0"/>
              <a:t> yang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di mana,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dasar</a:t>
            </a:r>
            <a:r>
              <a:rPr lang="en-US" sz="2000" dirty="0"/>
              <a:t> </a:t>
            </a:r>
            <a:r>
              <a:rPr lang="en-US" sz="2000" dirty="0" err="1"/>
              <a:t>apa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bersaing</a:t>
            </a:r>
            <a:r>
              <a:rPr lang="en-US" sz="2400" dirty="0"/>
              <a:t>.</a:t>
            </a:r>
            <a:endParaRPr lang="en-US" sz="2400" dirty="0" smtClean="0"/>
          </a:p>
          <a:p>
            <a:pPr algn="just"/>
            <a:endParaRPr lang="en-US" sz="2400" dirty="0" smtClean="0"/>
          </a:p>
          <a:p>
            <a:pPr algn="ctr"/>
            <a:r>
              <a:rPr lang="en-US" sz="2400" b="1" dirty="0" smtClean="0"/>
              <a:t>Departmental Manager’s Strategic Planning Roles</a:t>
            </a:r>
          </a:p>
          <a:p>
            <a:pPr algn="just"/>
            <a:r>
              <a:rPr lang="en-US" sz="2000" dirty="0" err="1" smtClean="0"/>
              <a:t>Manajer</a:t>
            </a:r>
            <a:r>
              <a:rPr lang="en-US" sz="2000" dirty="0" smtClean="0"/>
              <a:t> </a:t>
            </a:r>
            <a:r>
              <a:rPr lang="en-US" sz="2000" dirty="0" err="1"/>
              <a:t>departemen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(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penjualan</a:t>
            </a:r>
            <a:r>
              <a:rPr lang="en-US" sz="2000" dirty="0"/>
              <a:t>, </a:t>
            </a:r>
            <a:r>
              <a:rPr lang="en-US" sz="2000" dirty="0" err="1"/>
              <a:t>manufaktur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sumber</a:t>
            </a:r>
            <a:r>
              <a:rPr lang="en-US" sz="2000" dirty="0"/>
              <a:t> </a:t>
            </a:r>
            <a:r>
              <a:rPr lang="en-US" sz="2000" dirty="0" err="1"/>
              <a:t>daya</a:t>
            </a:r>
            <a:r>
              <a:rPr lang="en-US" sz="2000" dirty="0"/>
              <a:t> </a:t>
            </a:r>
            <a:r>
              <a:rPr lang="en-US" sz="2000" dirty="0" err="1"/>
              <a:t>manusia</a:t>
            </a:r>
            <a:r>
              <a:rPr lang="en-US" sz="2000" dirty="0"/>
              <a:t>) juga </a:t>
            </a:r>
            <a:r>
              <a:rPr lang="en-US" sz="2000" dirty="0" err="1"/>
              <a:t>memainkan</a:t>
            </a:r>
            <a:r>
              <a:rPr lang="en-US" sz="2000" dirty="0"/>
              <a:t> </a:t>
            </a:r>
            <a:r>
              <a:rPr lang="en-US" sz="2000" dirty="0" err="1"/>
              <a:t>peran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perencanaan</a:t>
            </a:r>
            <a:r>
              <a:rPr lang="en-US" sz="2000" dirty="0"/>
              <a:t> </a:t>
            </a:r>
            <a:r>
              <a:rPr lang="en-US" sz="2000" dirty="0" err="1"/>
              <a:t>strategis</a:t>
            </a:r>
            <a:r>
              <a:rPr lang="en-US" sz="2000" dirty="0" smtClean="0"/>
              <a:t>.</a:t>
            </a:r>
          </a:p>
          <a:p>
            <a:endParaRPr lang="en-US" sz="2000" b="1" dirty="0" smtClean="0"/>
          </a:p>
          <a:p>
            <a:pPr algn="ctr"/>
            <a:r>
              <a:rPr lang="en-US" sz="2400" b="1" dirty="0" err="1" smtClean="0"/>
              <a:t>Departmen</a:t>
            </a:r>
            <a:r>
              <a:rPr lang="en-US" sz="2400" b="1" dirty="0" smtClean="0"/>
              <a:t> Managers’ Strategic Planning Roles in Action: Improving Mergers and Acquisitions</a:t>
            </a:r>
          </a:p>
          <a:p>
            <a:pPr algn="just"/>
            <a:r>
              <a:rPr lang="en-US" sz="2000" dirty="0"/>
              <a:t>Merger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akuisisi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salah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langkah</a:t>
            </a:r>
            <a:r>
              <a:rPr lang="en-US" sz="2000" dirty="0"/>
              <a:t> </a:t>
            </a:r>
            <a:r>
              <a:rPr lang="en-US" sz="2000" dirty="0" err="1"/>
              <a:t>strategis</a:t>
            </a:r>
            <a:r>
              <a:rPr lang="en-US" sz="2000" dirty="0"/>
              <a:t> yang paling </a:t>
            </a:r>
            <a:r>
              <a:rPr lang="en-US" sz="2000" dirty="0" err="1"/>
              <a:t>penting</a:t>
            </a:r>
            <a:r>
              <a:rPr lang="en-US" sz="2000" dirty="0"/>
              <a:t> yang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. </a:t>
            </a:r>
            <a:r>
              <a:rPr lang="en-US" sz="2000" dirty="0" err="1"/>
              <a:t>Ketika</a:t>
            </a:r>
            <a:r>
              <a:rPr lang="en-US" sz="2000" dirty="0"/>
              <a:t> merger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akuisisi</a:t>
            </a:r>
            <a:r>
              <a:rPr lang="en-US" sz="2000" dirty="0"/>
              <a:t> </a:t>
            </a:r>
            <a:r>
              <a:rPr lang="en-US" sz="2000" dirty="0" err="1"/>
              <a:t>gagal</a:t>
            </a:r>
            <a:r>
              <a:rPr lang="en-US" sz="2000" dirty="0"/>
              <a:t>, </a:t>
            </a:r>
            <a:r>
              <a:rPr lang="en-US" sz="2000" dirty="0" err="1"/>
              <a:t>sering</a:t>
            </a:r>
            <a:r>
              <a:rPr lang="en-US" sz="2000" dirty="0"/>
              <a:t> kali </a:t>
            </a:r>
            <a:r>
              <a:rPr lang="en-US" sz="2000" dirty="0" err="1"/>
              <a:t>bukan</a:t>
            </a:r>
            <a:r>
              <a:rPr lang="en-US" sz="2000" dirty="0"/>
              <a:t>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keuangan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teknis</a:t>
            </a:r>
            <a:r>
              <a:rPr lang="en-US" sz="2000" dirty="0"/>
              <a:t>, </a:t>
            </a:r>
            <a:r>
              <a:rPr lang="en-US" sz="2000" dirty="0" err="1"/>
              <a:t>tetapi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yang </a:t>
            </a:r>
            <a:r>
              <a:rPr lang="en-US" sz="2000" dirty="0" err="1"/>
              <a:t>berkaitan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personil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2171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048" y="365126"/>
            <a:ext cx="8148302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STRATEGIC HUMAN RESOURCE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981200"/>
            <a:ext cx="7886700" cy="2859111"/>
          </a:xfrm>
        </p:spPr>
        <p:txBody>
          <a:bodyPr/>
          <a:lstStyle/>
          <a:p>
            <a:pPr marL="114300" indent="0" algn="just">
              <a:buNone/>
            </a:pP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merumuskan</a:t>
            </a:r>
            <a:r>
              <a:rPr lang="en-US" dirty="0" smtClean="0"/>
              <a:t> dan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dan </a:t>
            </a:r>
            <a:r>
              <a:rPr lang="en-US" dirty="0" err="1" smtClean="0"/>
              <a:t>praktik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kompetensi</a:t>
            </a:r>
            <a:r>
              <a:rPr lang="en-US" dirty="0" smtClean="0"/>
              <a:t> dan perilaku </a:t>
            </a:r>
            <a:r>
              <a:rPr lang="en-US" dirty="0" err="1" smtClean="0"/>
              <a:t>karyawan</a:t>
            </a:r>
            <a:r>
              <a:rPr lang="en-US" dirty="0" smtClean="0"/>
              <a:t> yang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strategisnya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0" y="3657600"/>
            <a:ext cx="3124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311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Human Resource Strategies and Policies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menyebut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praktik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yang </a:t>
            </a:r>
            <a:r>
              <a:rPr lang="en-US" dirty="0" err="1"/>
              <a:t>spesifik</a:t>
            </a:r>
            <a:r>
              <a:rPr lang="en-US" dirty="0"/>
              <a:t> yang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yang </a:t>
            </a:r>
            <a:r>
              <a:rPr lang="en-US" dirty="0" err="1"/>
              <a:t>strategis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191000"/>
            <a:ext cx="40386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182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tf00001238</Template>
  <TotalTime>1943336</TotalTime>
  <Words>931</Words>
  <Application>Microsoft Office PowerPoint</Application>
  <PresentationFormat>On-screen Show (4:3)</PresentationFormat>
  <Paragraphs>124</Paragraphs>
  <Slides>20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Adjacency</vt:lpstr>
      <vt:lpstr>Human Resource Management Strategy and Analysis</vt:lpstr>
      <vt:lpstr>THE STRATEGIC MANAGEMENT PROCESS</vt:lpstr>
      <vt:lpstr>PowerPoint Presentation</vt:lpstr>
      <vt:lpstr>Strategic Planning</vt:lpstr>
      <vt:lpstr>Improving Productivity Through HRIS </vt:lpstr>
      <vt:lpstr>Types of Strategies </vt:lpstr>
      <vt:lpstr>PowerPoint Presentation</vt:lpstr>
      <vt:lpstr>STRATEGIC HUMAN RESOURCE MANAGEMENT </vt:lpstr>
      <vt:lpstr>Human Resource Strategies and Policies </vt:lpstr>
      <vt:lpstr>PowerPoint Presentation</vt:lpstr>
      <vt:lpstr>HR METRICS &amp; BENCHMARKING</vt:lpstr>
      <vt:lpstr>Types of Metrics</vt:lpstr>
      <vt:lpstr>Improving Productivity Through HRIS</vt:lpstr>
      <vt:lpstr>Benchmarking in Action</vt:lpstr>
      <vt:lpstr>Workforce/Talent Analytics and Data Mining</vt:lpstr>
      <vt:lpstr>What Are HR Audits?</vt:lpstr>
      <vt:lpstr>Evidence-Based HR and the Scientific Way of Doing Things</vt:lpstr>
      <vt:lpstr>WHAT ARE HIGH-PERFORMANCE WORK SYSTEMS?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STRATEGIC MANAGEMENT PROCESS</dc:title>
  <dc:creator>user</dc:creator>
  <cp:lastModifiedBy>hana</cp:lastModifiedBy>
  <cp:revision>19</cp:revision>
  <dcterms:created xsi:type="dcterms:W3CDTF">2015-09-26T10:06:07Z</dcterms:created>
  <dcterms:modified xsi:type="dcterms:W3CDTF">2018-09-11T01:38:05Z</dcterms:modified>
</cp:coreProperties>
</file>