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91" autoAdjust="0"/>
  </p:normalViewPr>
  <p:slideViewPr>
    <p:cSldViewPr>
      <p:cViewPr varScale="1">
        <p:scale>
          <a:sx n="67" d="100"/>
          <a:sy n="67" d="100"/>
        </p:scale>
        <p:origin x="-14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8EF566-F991-485C-9E37-1597C2ACEC8B}" type="datetimeFigureOut">
              <a:rPr lang="en-US" smtClean="0"/>
              <a:t>10/8/2018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4071E-0E1F-49BC-B442-77117C4D57BC}" type="slidenum">
              <a:rPr lang="en-US" smtClean="0"/>
              <a:t>‹#›</a:t>
            </a:fld>
            <a:endParaRPr lang="en-US"/>
          </a:p>
        </p:txBody>
      </p:sp>
    </p:spTree>
    <p:extLst>
      <p:ext uri="{BB962C8B-B14F-4D97-AF65-F5344CB8AC3E}">
        <p14:creationId xmlns:p14="http://schemas.microsoft.com/office/powerpoint/2010/main" val="2934163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kern="1200" dirty="0" err="1" smtClean="0">
                <a:solidFill>
                  <a:schemeClr val="tx1"/>
                </a:solidFill>
                <a:effectLst/>
                <a:latin typeface="+mn-lt"/>
                <a:ea typeface="+mn-ea"/>
                <a:cs typeface="+mn-cs"/>
              </a:rPr>
              <a:t>osha</a:t>
            </a:r>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standarnya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sangat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lengkap</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mencakup</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secara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rinci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tentang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setiap</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bahaya</a:t>
            </a:r>
            <a:r>
              <a:rPr lang="en-US" sz="1200" kern="1200" dirty="0" smtClean="0">
                <a:solidFill>
                  <a:schemeClr val="tx1"/>
                </a:solidFill>
                <a:effectLst/>
                <a:latin typeface="+mn-lt"/>
                <a:ea typeface="+mn-ea"/>
                <a:cs typeface="+mn-cs"/>
              </a:rPr>
              <a:t> yang </a:t>
            </a:r>
            <a:r>
              <a:rPr lang="en-US" sz="1200" kern="1200" dirty="0" err="1" smtClean="0">
                <a:solidFill>
                  <a:schemeClr val="tx1"/>
                </a:solidFill>
                <a:effectLst/>
                <a:latin typeface="+mn-lt"/>
                <a:ea typeface="+mn-ea"/>
                <a:cs typeface="+mn-cs"/>
              </a:rPr>
              <a:t>mungkin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terjadi</a:t>
            </a:r>
            <a:r>
              <a:rPr lang="en-US" sz="1200" kern="1200" dirty="0" smtClean="0">
                <a:solidFill>
                  <a:schemeClr val="tx1"/>
                </a:solidFill>
                <a:effectLst/>
                <a:latin typeface="+mn-lt"/>
                <a:ea typeface="+mn-ea"/>
                <a:cs typeface="+mn-cs"/>
              </a:rPr>
              <a:t>.</a:t>
            </a:r>
          </a:p>
          <a:p>
            <a:endParaRPr lang="en-ID" sz="1200" kern="1200" dirty="0" smtClean="0">
              <a:solidFill>
                <a:schemeClr val="tx1"/>
              </a:solidFill>
              <a:effectLst/>
              <a:latin typeface="+mn-lt"/>
              <a:ea typeface="+mn-ea"/>
              <a:cs typeface="+mn-cs"/>
            </a:endParaRPr>
          </a:p>
          <a:p>
            <a:r>
              <a:rPr lang="en-ID" sz="1200" kern="1200" dirty="0" err="1" smtClean="0">
                <a:solidFill>
                  <a:schemeClr val="tx1"/>
                </a:solidFill>
                <a:effectLst/>
                <a:latin typeface="+mn-lt"/>
                <a:ea typeface="+mn-ea"/>
                <a:cs typeface="+mn-cs"/>
              </a:rPr>
              <a:t>Lalu</a:t>
            </a:r>
            <a:r>
              <a:rPr lang="en-ID" sz="1200" kern="1200" dirty="0" smtClean="0">
                <a:solidFill>
                  <a:schemeClr val="tx1"/>
                </a:solidFill>
                <a:effectLst/>
                <a:latin typeface="+mn-lt"/>
                <a:ea typeface="+mn-ea"/>
                <a:cs typeface="+mn-cs"/>
              </a:rPr>
              <a:t> </a:t>
            </a:r>
            <a:r>
              <a:rPr lang="en-ID" sz="1200" kern="1200" dirty="0" err="1" smtClean="0">
                <a:solidFill>
                  <a:schemeClr val="tx1"/>
                </a:solidFill>
                <a:effectLst/>
                <a:latin typeface="+mn-lt"/>
                <a:ea typeface="+mn-ea"/>
                <a:cs typeface="+mn-cs"/>
              </a:rPr>
              <a:t>si</a:t>
            </a:r>
            <a:r>
              <a:rPr lang="en-ID" sz="1200" kern="1200" dirty="0" smtClean="0">
                <a:solidFill>
                  <a:schemeClr val="tx1"/>
                </a:solidFill>
                <a:effectLst/>
                <a:latin typeface="+mn-lt"/>
                <a:ea typeface="+mn-ea"/>
                <a:cs typeface="+mn-cs"/>
              </a:rPr>
              <a:t> </a:t>
            </a:r>
            <a:r>
              <a:rPr lang="en-ID" sz="1200" kern="1200" dirty="0" err="1" smtClean="0">
                <a:solidFill>
                  <a:schemeClr val="tx1"/>
                </a:solidFill>
                <a:effectLst/>
                <a:latin typeface="+mn-lt"/>
                <a:ea typeface="+mn-ea"/>
                <a:cs typeface="+mn-cs"/>
              </a:rPr>
              <a:t>karyawan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itu</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harus</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memberikan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catatan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kesehatan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untuk</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bisa</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dipekerjakan</a:t>
            </a:r>
            <a:r>
              <a:rPr lang="en-ID" sz="1200" kern="1200" baseline="0" dirty="0" smtClean="0">
                <a:solidFill>
                  <a:schemeClr val="tx1"/>
                </a:solidFill>
                <a:effectLst/>
                <a:latin typeface="+mn-lt"/>
                <a:ea typeface="+mn-ea"/>
                <a:cs typeface="+mn-cs"/>
              </a:rPr>
              <a:t> yang </a:t>
            </a:r>
            <a:r>
              <a:rPr lang="en-ID" sz="1200" kern="1200" baseline="0" dirty="0" err="1" smtClean="0">
                <a:solidFill>
                  <a:schemeClr val="tx1"/>
                </a:solidFill>
                <a:effectLst/>
                <a:latin typeface="+mn-lt"/>
                <a:ea typeface="+mn-ea"/>
                <a:cs typeface="+mn-cs"/>
              </a:rPr>
              <a:t>sesuai</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misal</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klo</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punya</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penyakit</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asma</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jangan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bekerja</a:t>
            </a:r>
            <a:r>
              <a:rPr lang="en-ID" sz="1200" kern="1200" baseline="0" dirty="0" smtClean="0">
                <a:solidFill>
                  <a:schemeClr val="tx1"/>
                </a:solidFill>
                <a:effectLst/>
                <a:latin typeface="+mn-lt"/>
                <a:ea typeface="+mn-ea"/>
                <a:cs typeface="+mn-cs"/>
              </a:rPr>
              <a:t> di </a:t>
            </a:r>
            <a:r>
              <a:rPr lang="en-ID" sz="1200" kern="1200" baseline="0" dirty="0" err="1" smtClean="0">
                <a:solidFill>
                  <a:schemeClr val="tx1"/>
                </a:solidFill>
                <a:effectLst/>
                <a:latin typeface="+mn-lt"/>
                <a:ea typeface="+mn-ea"/>
                <a:cs typeface="+mn-cs"/>
              </a:rPr>
              <a:t>tempat</a:t>
            </a:r>
            <a:r>
              <a:rPr lang="en-ID" sz="1200" kern="1200" baseline="0" dirty="0" smtClean="0">
                <a:solidFill>
                  <a:schemeClr val="tx1"/>
                </a:solidFill>
                <a:effectLst/>
                <a:latin typeface="+mn-lt"/>
                <a:ea typeface="+mn-ea"/>
                <a:cs typeface="+mn-cs"/>
              </a:rPr>
              <a:t> yang </a:t>
            </a:r>
            <a:r>
              <a:rPr lang="en-ID" sz="1200" kern="1200" baseline="0" dirty="0" err="1" smtClean="0">
                <a:solidFill>
                  <a:schemeClr val="tx1"/>
                </a:solidFill>
                <a:effectLst/>
                <a:latin typeface="+mn-lt"/>
                <a:ea typeface="+mn-ea"/>
                <a:cs typeface="+mn-cs"/>
              </a:rPr>
              <a:t>berebu</a:t>
            </a:r>
            <a:r>
              <a:rPr lang="en-ID" sz="1200" kern="1200" baseline="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8364071E-0E1F-49BC-B442-77117C4D57BC}" type="slidenum">
              <a:rPr lang="en-US" smtClean="0"/>
              <a:t>3</a:t>
            </a:fld>
            <a:endParaRPr lang="en-US"/>
          </a:p>
        </p:txBody>
      </p:sp>
    </p:spTree>
    <p:extLst>
      <p:ext uri="{BB962C8B-B14F-4D97-AF65-F5344CB8AC3E}">
        <p14:creationId xmlns:p14="http://schemas.microsoft.com/office/powerpoint/2010/main" val="300201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64071E-0E1F-49BC-B442-77117C4D57BC}" type="slidenum">
              <a:rPr lang="en-US" smtClean="0"/>
              <a:t>4</a:t>
            </a:fld>
            <a:endParaRPr lang="en-US"/>
          </a:p>
        </p:txBody>
      </p:sp>
    </p:spTree>
    <p:extLst>
      <p:ext uri="{BB962C8B-B14F-4D97-AF65-F5344CB8AC3E}">
        <p14:creationId xmlns:p14="http://schemas.microsoft.com/office/powerpoint/2010/main" val="2782294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Pengusaha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bertanggung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jawab</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untuk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menyediakan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tempat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kerja</a:t>
            </a:r>
            <a:r>
              <a:rPr lang="en-US" sz="1200" kern="1200" dirty="0" smtClean="0">
                <a:solidFill>
                  <a:schemeClr val="tx1"/>
                </a:solidFill>
                <a:effectLst/>
                <a:latin typeface="+mn-lt"/>
                <a:ea typeface="+mn-ea"/>
                <a:cs typeface="+mn-cs"/>
              </a:rPr>
              <a:t> yang </a:t>
            </a:r>
            <a:r>
              <a:rPr lang="en-US" sz="1200" kern="1200" dirty="0" err="1" smtClean="0">
                <a:solidFill>
                  <a:schemeClr val="tx1"/>
                </a:solidFill>
                <a:effectLst/>
                <a:latin typeface="+mn-lt"/>
                <a:ea typeface="+mn-ea"/>
                <a:cs typeface="+mn-cs"/>
              </a:rPr>
              <a:t>bebas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dari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bahaya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pengulangan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karena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terbiasa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dengan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standar</a:t>
            </a:r>
            <a:r>
              <a:rPr lang="en-US" sz="1200" kern="1200" dirty="0" smtClean="0">
                <a:solidFill>
                  <a:schemeClr val="tx1"/>
                </a:solidFill>
                <a:effectLst/>
                <a:latin typeface="+mn-lt"/>
                <a:ea typeface="+mn-ea"/>
                <a:cs typeface="+mn-cs"/>
              </a:rPr>
              <a:t> OSHA </a:t>
            </a:r>
            <a:r>
              <a:rPr lang="en-US" sz="1200" kern="1200" dirty="0" err="1" smtClean="0">
                <a:solidFill>
                  <a:schemeClr val="tx1"/>
                </a:solidFill>
                <a:effectLst/>
                <a:latin typeface="+mn-lt"/>
                <a:ea typeface="+mn-ea"/>
                <a:cs typeface="+mn-cs"/>
              </a:rPr>
              <a:t>wajib</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untuk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memeriksa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kondisi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tempat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kerja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untuk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memastikan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mereka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sesuai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dengan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standar</a:t>
            </a:r>
            <a:r>
              <a:rPr lang="en-US" sz="1200" kern="1200" dirty="0" smtClean="0">
                <a:solidFill>
                  <a:schemeClr val="tx1"/>
                </a:solidFill>
                <a:effectLst/>
                <a:latin typeface="+mn-lt"/>
                <a:ea typeface="+mn-ea"/>
                <a:cs typeface="+mn-cs"/>
              </a:rPr>
              <a:t> </a:t>
            </a:r>
          </a:p>
          <a:p>
            <a:endParaRPr lang="en-ID" sz="1200" kern="1200" dirty="0" smtClean="0">
              <a:solidFill>
                <a:schemeClr val="tx1"/>
              </a:solidFill>
              <a:effectLst/>
              <a:latin typeface="+mn-lt"/>
              <a:ea typeface="+mn-ea"/>
              <a:cs typeface="+mn-cs"/>
            </a:endParaRPr>
          </a:p>
          <a:p>
            <a:r>
              <a:rPr lang="en-ID" sz="1200" kern="1200" dirty="0" err="1" smtClean="0">
                <a:solidFill>
                  <a:schemeClr val="tx1"/>
                </a:solidFill>
                <a:effectLst/>
                <a:latin typeface="+mn-lt"/>
                <a:ea typeface="+mn-ea"/>
                <a:cs typeface="+mn-cs"/>
              </a:rPr>
              <a:t>Pengadilan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bilang</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bahwa</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tak</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mungkin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menghilangkan</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sepenuhnya</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bahaya</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pada</a:t>
            </a:r>
            <a:r>
              <a:rPr lang="en-ID" sz="1200" kern="1200" baseline="0" dirty="0" smtClean="0">
                <a:solidFill>
                  <a:schemeClr val="tx1"/>
                </a:solidFill>
                <a:effectLst/>
                <a:latin typeface="+mn-lt"/>
                <a:ea typeface="+mn-ea"/>
                <a:cs typeface="+mn-cs"/>
              </a:rPr>
              <a:t> </a:t>
            </a:r>
            <a:r>
              <a:rPr lang="en-ID" sz="1200" kern="1200" baseline="0" dirty="0" err="1" smtClean="0">
                <a:solidFill>
                  <a:schemeClr val="tx1"/>
                </a:solidFill>
                <a:effectLst/>
                <a:latin typeface="+mn-lt"/>
                <a:ea typeface="+mn-ea"/>
                <a:cs typeface="+mn-cs"/>
              </a:rPr>
              <a:t>karyawan</a:t>
            </a:r>
            <a:r>
              <a:rPr lang="en-ID" sz="1200" kern="1200" baseline="0" smtClean="0">
                <a:solidFill>
                  <a:schemeClr val="tx1"/>
                </a:solidFill>
                <a:effectLst/>
                <a:latin typeface="+mn-lt"/>
                <a:ea typeface="+mn-ea"/>
                <a:cs typeface="+mn-cs"/>
              </a:rPr>
              <a:t>.</a:t>
            </a:r>
            <a:endParaRPr lang="en-US"/>
          </a:p>
        </p:txBody>
      </p:sp>
      <p:sp>
        <p:nvSpPr>
          <p:cNvPr id="4" name="Slide Number Placeholder 3"/>
          <p:cNvSpPr>
            <a:spLocks noGrp="1"/>
          </p:cNvSpPr>
          <p:nvPr>
            <p:ph type="sldNum" sz="quarter" idx="10"/>
          </p:nvPr>
        </p:nvSpPr>
        <p:spPr/>
        <p:txBody>
          <a:bodyPr/>
          <a:lstStyle/>
          <a:p>
            <a:fld id="{8364071E-0E1F-49BC-B442-77117C4D57BC}" type="slidenum">
              <a:rPr lang="en-US" smtClean="0"/>
              <a:t>6</a:t>
            </a:fld>
            <a:endParaRPr lang="en-US"/>
          </a:p>
        </p:txBody>
      </p:sp>
    </p:spTree>
    <p:extLst>
      <p:ext uri="{BB962C8B-B14F-4D97-AF65-F5344CB8AC3E}">
        <p14:creationId xmlns:p14="http://schemas.microsoft.com/office/powerpoint/2010/main" val="531467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Apa</a:t>
            </a:r>
            <a:r>
              <a:rPr lang="en-US" sz="1200" kern="1200" dirty="0" smtClean="0">
                <a:solidFill>
                  <a:schemeClr val="tx1"/>
                </a:solidFill>
                <a:effectLst/>
                <a:latin typeface="+mn-lt"/>
                <a:ea typeface="+mn-ea"/>
                <a:cs typeface="+mn-cs"/>
              </a:rPr>
              <a:t> yang </a:t>
            </a:r>
            <a:r>
              <a:rPr lang="en-US" sz="1200" kern="1200" dirty="0" err="1" smtClean="0">
                <a:solidFill>
                  <a:schemeClr val="tx1"/>
                </a:solidFill>
                <a:effectLst/>
                <a:latin typeface="+mn-lt"/>
                <a:ea typeface="+mn-ea"/>
                <a:cs typeface="+mn-cs"/>
              </a:rPr>
              <a:t>bisa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salah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Rambut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atau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pakaian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seorang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siswa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dapat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bersentuhan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dengan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bubut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benda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berputar</a:t>
            </a:r>
            <a:r>
              <a:rPr lang="en-US" sz="1200" kern="1200" dirty="0" smtClean="0">
                <a:solidFill>
                  <a:schemeClr val="tx1"/>
                </a:solidFill>
                <a:effectLst/>
                <a:latin typeface="+mn-lt"/>
                <a:ea typeface="+mn-ea"/>
                <a:cs typeface="+mn-cs"/>
              </a:rPr>
              <a:t> yang "</a:t>
            </a:r>
            <a:r>
              <a:rPr lang="en-US" sz="1200" kern="1200" dirty="0" err="1" smtClean="0">
                <a:solidFill>
                  <a:schemeClr val="tx1"/>
                </a:solidFill>
                <a:effectLst/>
                <a:latin typeface="+mn-lt"/>
                <a:ea typeface="+mn-ea"/>
                <a:cs typeface="+mn-cs"/>
              </a:rPr>
              <a:t>menangkap</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menariknya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dalam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mesin</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Apa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konsekuensinya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Siswa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bisa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menerima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luka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parah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karena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rambut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bagian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tubuhnya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ditangkap</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ditarik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bubut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berputar</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Bagaimana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itu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bisa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terjadi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Kecelakaan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itu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bisa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terjadi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sebagai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akibat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dari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siswa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bersandar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terlalu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dekat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dengan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bubut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saat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bekerja</a:t>
            </a:r>
            <a:r>
              <a:rPr lang="en-US" sz="1200" kern="1200" dirty="0" smtClean="0">
                <a:solidFill>
                  <a:schemeClr val="tx1"/>
                </a:solidFill>
                <a:effectLst/>
                <a:latin typeface="+mn-lt"/>
                <a:ea typeface="+mn-ea"/>
                <a:cs typeface="+mn-cs"/>
              </a:rPr>
              <a:t> di </a:t>
            </a:r>
            <a:r>
              <a:rPr lang="en-US" sz="1200" kern="1200" dirty="0" err="1" smtClean="0">
                <a:solidFill>
                  <a:schemeClr val="tx1"/>
                </a:solidFill>
                <a:effectLst/>
                <a:latin typeface="+mn-lt"/>
                <a:ea typeface="+mn-ea"/>
                <a:cs typeface="+mn-cs"/>
              </a:rPr>
              <a:t>bangku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atau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berjalan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terlalu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dekat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dengan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bubut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atau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membungkuk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untuk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meraih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sebuah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artikel</a:t>
            </a:r>
            <a:r>
              <a:rPr lang="en-US" sz="1200" kern="1200" dirty="0" smtClean="0">
                <a:solidFill>
                  <a:schemeClr val="tx1"/>
                </a:solidFill>
                <a:effectLst/>
                <a:latin typeface="+mn-lt"/>
                <a:ea typeface="+mn-ea"/>
                <a:cs typeface="+mn-cs"/>
              </a:rPr>
              <a:t> yang </a:t>
            </a:r>
            <a:r>
              <a:rPr lang="en-US" sz="1200" kern="1200" dirty="0" err="1" smtClean="0">
                <a:solidFill>
                  <a:schemeClr val="tx1"/>
                </a:solidFill>
                <a:effectLst/>
                <a:latin typeface="+mn-lt"/>
                <a:ea typeface="+mn-ea"/>
                <a:cs typeface="+mn-cs"/>
              </a:rPr>
              <a:t>jatuh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dekat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dengan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bubut</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Apa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faktor</a:t>
            </a:r>
            <a:r>
              <a:rPr lang="en-US" sz="1200" kern="1200" dirty="0" smtClean="0">
                <a:solidFill>
                  <a:schemeClr val="tx1"/>
                </a:solidFill>
                <a:effectLst/>
                <a:latin typeface="+mn-lt"/>
                <a:ea typeface="+mn-ea"/>
                <a:cs typeface="+mn-cs"/>
              </a:rPr>
              <a:t> lain yang </a:t>
            </a:r>
            <a:r>
              <a:rPr lang="en-US" sz="1200" kern="1200" dirty="0" err="1" smtClean="0">
                <a:solidFill>
                  <a:schemeClr val="tx1"/>
                </a:solidFill>
                <a:effectLst/>
                <a:latin typeface="+mn-lt"/>
                <a:ea typeface="+mn-ea"/>
                <a:cs typeface="+mn-cs"/>
              </a:rPr>
              <a:t>berkontribusi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Kecepatan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adalah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salah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satu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faktor</a:t>
            </a:r>
            <a:r>
              <a:rPr lang="en-US" sz="1200" kern="1200" dirty="0" smtClean="0">
                <a:solidFill>
                  <a:schemeClr val="tx1"/>
                </a:solidFill>
                <a:effectLst/>
                <a:latin typeface="+mn-lt"/>
                <a:ea typeface="+mn-ea"/>
                <a:cs typeface="+mn-cs"/>
              </a:rPr>
              <a:t> yang </a:t>
            </a:r>
            <a:r>
              <a:rPr lang="en-US" sz="1200" kern="1200" dirty="0" err="1" smtClean="0">
                <a:solidFill>
                  <a:schemeClr val="tx1"/>
                </a:solidFill>
                <a:effectLst/>
                <a:latin typeface="+mn-lt"/>
                <a:ea typeface="+mn-ea"/>
                <a:cs typeface="+mn-cs"/>
              </a:rPr>
              <a:t>berkontribusi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Masalahnya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akan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terjadi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begitu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cepat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sehingga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siswa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tidak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akan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dapat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mengambil</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tindakan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mengelak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setelah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mesin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bubut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menjerat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rambut</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8364071E-0E1F-49BC-B442-77117C4D57BC}" type="slidenum">
              <a:rPr lang="en-US" smtClean="0"/>
              <a:t>8</a:t>
            </a:fld>
            <a:endParaRPr lang="en-US"/>
          </a:p>
        </p:txBody>
      </p:sp>
    </p:spTree>
    <p:extLst>
      <p:ext uri="{BB962C8B-B14F-4D97-AF65-F5344CB8AC3E}">
        <p14:creationId xmlns:p14="http://schemas.microsoft.com/office/powerpoint/2010/main" val="3138834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64071E-0E1F-49BC-B442-77117C4D57BC}" type="slidenum">
              <a:rPr lang="en-US" smtClean="0"/>
              <a:t>10</a:t>
            </a:fld>
            <a:endParaRPr lang="en-US"/>
          </a:p>
        </p:txBody>
      </p:sp>
    </p:spTree>
    <p:extLst>
      <p:ext uri="{BB962C8B-B14F-4D97-AF65-F5344CB8AC3E}">
        <p14:creationId xmlns:p14="http://schemas.microsoft.com/office/powerpoint/2010/main" val="2777780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Workplace : bahaya ditempat kerja tidak semua nya bisa terlihat seperti lantai licin atau bahaya yang lainnya yang bisa terlihat, tetapi bahaya ditempat</a:t>
            </a:r>
            <a:r>
              <a:rPr lang="id-ID" baseline="0" dirty="0" smtClean="0"/>
              <a:t> kerja juga banyak yang tidak terlihat seperti adanya jamur dari proses produksi atau adanya bahaya yang ditimbulkan oleh pekerja nya itu sendiri seperti penyalahgunaan zat atau narkotika dan alkhohol</a:t>
            </a:r>
          </a:p>
          <a:p>
            <a:pPr marL="171450" indent="-171450">
              <a:buFont typeface="Arial" panose="020B0604020202020204" pitchFamily="34" charset="0"/>
              <a:buChar char="•"/>
            </a:pPr>
            <a:r>
              <a:rPr lang="id-ID" baseline="0" dirty="0" smtClean="0"/>
              <a:t>THE BASIC INDUSTRIAL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d-ID" dirty="0" smtClean="0"/>
              <a:t>Program Kebersihan Industri Dasar</a:t>
            </a:r>
            <a:r>
              <a:rPr lang="id-ID" baseline="0" dirty="0" smtClean="0"/>
              <a:t> harus sesuai dengan </a:t>
            </a:r>
            <a:r>
              <a:rPr lang="id-ID" sz="1200" kern="1200" dirty="0" smtClean="0">
                <a:solidFill>
                  <a:schemeClr val="tx1"/>
                </a:solidFill>
                <a:effectLst/>
                <a:latin typeface="+mn-lt"/>
                <a:ea typeface="+mn-ea"/>
                <a:cs typeface="+mn-cs"/>
              </a:rPr>
              <a:t>Batas paparan daftar standar OSHA</a:t>
            </a:r>
            <a:r>
              <a:rPr lang="id-ID" sz="1200" kern="1200" baseline="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d-ID" sz="1200" kern="1200" baseline="0" dirty="0" smtClean="0">
                <a:solidFill>
                  <a:schemeClr val="tx1"/>
                </a:solidFill>
                <a:effectLst/>
                <a:latin typeface="+mn-lt"/>
                <a:ea typeface="+mn-ea"/>
                <a:cs typeface="+mn-cs"/>
              </a:rPr>
              <a:t>ASBESTOS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d-ID" sz="1200" kern="1200" baseline="0" dirty="0" smtClean="0">
                <a:solidFill>
                  <a:schemeClr val="tx1"/>
                </a:solidFill>
                <a:effectLst/>
                <a:latin typeface="+mn-lt"/>
                <a:ea typeface="+mn-ea"/>
                <a:cs typeface="+mn-cs"/>
              </a:rPr>
              <a:t>Paparan asbes ditempat kerja harus sesuai dengan standart OSHA karena jika tidak sesuai degan ketentuan akan menyebabkan bahaya di tempat kerja</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d-ID" sz="1200" kern="1200" baseline="0" dirty="0" smtClean="0">
                <a:solidFill>
                  <a:schemeClr val="tx1"/>
                </a:solidFill>
                <a:effectLst/>
                <a:latin typeface="+mn-lt"/>
                <a:ea typeface="+mn-ea"/>
                <a:cs typeface="+mn-cs"/>
              </a:rPr>
              <a:t>Infectious diseases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d-ID" sz="1200" kern="1200" dirty="0" smtClean="0">
                <a:solidFill>
                  <a:schemeClr val="tx1"/>
                </a:solidFill>
                <a:effectLst/>
                <a:latin typeface="+mn-lt"/>
                <a:ea typeface="+mn-ea"/>
                <a:cs typeface="+mn-cs"/>
              </a:rPr>
              <a:t>Dengan banyak karyawan yang bepergian ke dan dari tujuan internasional, pemantauan dan pengendalian penyakit menular telah menjadi masalah keamanan yang penting.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d-ID" sz="1200" kern="1200" dirty="0" smtClean="0">
                <a:solidFill>
                  <a:schemeClr val="tx1"/>
                </a:solidFill>
                <a:effectLst/>
                <a:latin typeface="+mn-lt"/>
                <a:ea typeface="+mn-ea"/>
                <a:cs typeface="+mn-cs"/>
              </a:rPr>
              <a:t>Air</a:t>
            </a:r>
            <a:r>
              <a:rPr lang="id-ID" sz="1200" kern="1200" baseline="0" dirty="0" smtClean="0">
                <a:solidFill>
                  <a:schemeClr val="tx1"/>
                </a:solidFill>
                <a:effectLst/>
                <a:latin typeface="+mn-lt"/>
                <a:ea typeface="+mn-ea"/>
                <a:cs typeface="+mn-cs"/>
              </a:rPr>
              <a:t> Quality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d-ID" sz="1200" kern="1200" baseline="0" dirty="0" smtClean="0">
                <a:solidFill>
                  <a:schemeClr val="tx1"/>
                </a:solidFill>
                <a:effectLst/>
                <a:latin typeface="+mn-lt"/>
                <a:ea typeface="+mn-ea"/>
                <a:cs typeface="+mn-cs"/>
              </a:rPr>
              <a:t>Kualitas udara di sebuah perusahaan harus diperhatian, jika kualitas udara di perusahaan tidak bagus akan menyababkan sulit bernapas dan mata merah.</a:t>
            </a:r>
            <a:endParaRPr lang="en-US" dirty="0"/>
          </a:p>
        </p:txBody>
      </p:sp>
      <p:sp>
        <p:nvSpPr>
          <p:cNvPr id="4" name="Slide Number Placeholder 3"/>
          <p:cNvSpPr>
            <a:spLocks noGrp="1"/>
          </p:cNvSpPr>
          <p:nvPr>
            <p:ph type="sldNum" sz="quarter" idx="10"/>
          </p:nvPr>
        </p:nvSpPr>
        <p:spPr/>
        <p:txBody>
          <a:bodyPr/>
          <a:lstStyle/>
          <a:p>
            <a:fld id="{50FE6744-7BC1-4063-A8E6-EFD749F086D9}" type="slidenum">
              <a:rPr lang="en-US" smtClean="0"/>
              <a:t>15</a:t>
            </a:fld>
            <a:endParaRPr lang="en-US"/>
          </a:p>
        </p:txBody>
      </p:sp>
    </p:spTree>
    <p:extLst>
      <p:ext uri="{BB962C8B-B14F-4D97-AF65-F5344CB8AC3E}">
        <p14:creationId xmlns:p14="http://schemas.microsoft.com/office/powerpoint/2010/main" val="1331793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anose="020B0604020202020204" pitchFamily="34" charset="0"/>
              <a:buChar char="•"/>
            </a:pPr>
            <a:r>
              <a:rPr lang="id-ID" sz="1200" dirty="0" smtClean="0"/>
              <a:t>EFFECTS OF ALCOHOL ABUSE</a:t>
            </a:r>
          </a:p>
          <a:p>
            <a:pPr marL="0" indent="0">
              <a:buNone/>
            </a:pPr>
            <a:r>
              <a:rPr lang="id-ID" sz="1200" dirty="0" smtClean="0"/>
              <a:t>Efek alkoholisme pada pekerja dan pekerjaannya sangat berat. Baik kualitas dan kuantitas pekerjaan itu akan menurun. Kecelakaan di tempat kerja para pecandu alkohol biasanya tidak meningkat secara signifikan, rupanya, karena dia menjadi jauh lebih berhati-hati. Namun, tingkat kecelakaan di luar pekerjaan lebih tinggi. </a:t>
            </a:r>
            <a:endParaRPr lang="en-US" sz="1200" dirty="0" smtClean="0"/>
          </a:p>
          <a:p>
            <a:pPr marL="171450" indent="-171450">
              <a:buFont typeface="Arial" panose="020B0604020202020204" pitchFamily="34" charset="0"/>
              <a:buChar char="•"/>
            </a:pPr>
            <a:r>
              <a:rPr lang="id-ID" dirty="0" smtClean="0"/>
              <a:t>SUPERVISOR TRAINING</a:t>
            </a:r>
          </a:p>
          <a:p>
            <a:r>
              <a:rPr lang="id-ID" dirty="0" smtClean="0"/>
              <a:t>Pedoman yang harus diikuti oleh pengawas mencakup hal-hal berikut:</a:t>
            </a:r>
            <a:endParaRPr lang="en-US" dirty="0" smtClean="0"/>
          </a:p>
          <a:p>
            <a:pPr lvl="0">
              <a:buFont typeface="+mj-lt"/>
              <a:buAutoNum type="arabicPeriod"/>
            </a:pPr>
            <a:r>
              <a:rPr lang="id-ID" dirty="0" smtClean="0"/>
              <a:t>Jika seorang karyawan kelihatannya berada di bawah pengaruh obat-obatan atau alkohol, tanyakan bagaimana perasaan karyawan dan mencari tanda-tanda gangguan seperti berbicara yang tidak jelas. (Lihat Tabel 16-3.).</a:t>
            </a:r>
            <a:endParaRPr lang="en-US" dirty="0" smtClean="0"/>
          </a:p>
          <a:p>
            <a:pPr lvl="0">
              <a:buFont typeface="+mj-lt"/>
              <a:buAutoNum type="arabicPeriod"/>
            </a:pPr>
            <a:r>
              <a:rPr lang="id-ID" dirty="0" smtClean="0"/>
              <a:t>Buat catatan tertulis tentang pengamatan Anda dan tindak lanjuti setiap insiden. Selain itu, informasikan kepada pekerja tentang jumlah peringatan yang akan ditoleransi perusahaan sebelum melakukan pemutusan hubungan kerja.</a:t>
            </a:r>
            <a:endParaRPr lang="en-US" dirty="0" smtClean="0"/>
          </a:p>
          <a:p>
            <a:pPr lvl="0">
              <a:buFont typeface="+mj-lt"/>
              <a:buAutoNum type="arabicPeriod"/>
            </a:pPr>
            <a:r>
              <a:rPr lang="id-ID" dirty="0" smtClean="0"/>
              <a:t>Rujuk karyawan yang bermasalah ke program bantuan karyawan perusahaan.</a:t>
            </a:r>
          </a:p>
          <a:p>
            <a:pPr marL="171450" lvl="0" indent="-171450">
              <a:buFont typeface="Arial" panose="020B0604020202020204" pitchFamily="34" charset="0"/>
              <a:buChar char="•"/>
            </a:pPr>
            <a:r>
              <a:rPr lang="id-ID" dirty="0" smtClean="0"/>
              <a:t>DEALING</a:t>
            </a:r>
            <a:r>
              <a:rPr lang="id-ID" baseline="0" dirty="0" smtClean="0"/>
              <a:t> WITH SUBSTANCE ABUSE</a:t>
            </a:r>
          </a:p>
          <a:p>
            <a:pPr marL="0" lvl="0" indent="0">
              <a:buFont typeface="Arial" panose="020B0604020202020204" pitchFamily="34" charset="0"/>
              <a:buNone/>
            </a:pPr>
            <a:r>
              <a:rPr lang="id-ID" baseline="0" dirty="0" smtClean="0"/>
              <a:t>Melakukan pengetesan sebelum menerima karyawan untuk menghadapi penyalahgunaan zat</a:t>
            </a:r>
          </a:p>
          <a:p>
            <a:pPr marL="171450" lvl="0" indent="-171450">
              <a:buFont typeface="Arial" panose="020B0604020202020204" pitchFamily="34" charset="0"/>
              <a:buChar char="•"/>
            </a:pPr>
            <a:r>
              <a:rPr lang="id-ID" baseline="0" dirty="0" smtClean="0"/>
              <a:t>SUBTANCE ABUSE POLICE</a:t>
            </a:r>
          </a:p>
          <a:p>
            <a:pPr marL="0" lvl="0" indent="0">
              <a:buFont typeface="Arial" panose="020B0604020202020204" pitchFamily="34" charset="0"/>
              <a:buNone/>
            </a:pPr>
            <a:r>
              <a:rPr lang="id-ID" sz="1200" kern="1200" dirty="0" smtClean="0">
                <a:solidFill>
                  <a:schemeClr val="tx1"/>
                </a:solidFill>
                <a:effectLst/>
                <a:latin typeface="+mn-lt"/>
                <a:ea typeface="+mn-ea"/>
                <a:cs typeface="+mn-cs"/>
              </a:rPr>
              <a:t>Pengusaha harus membuat dan mengkomunikasikan kebijakan penyalahgunaan zat</a:t>
            </a:r>
            <a:r>
              <a:rPr lang="id-ID" sz="1200" kern="1200" baseline="0" dirty="0" smtClean="0">
                <a:solidFill>
                  <a:schemeClr val="tx1"/>
                </a:solidFill>
                <a:effectLst/>
                <a:latin typeface="+mn-lt"/>
                <a:ea typeface="+mn-ea"/>
                <a:cs typeface="+mn-cs"/>
              </a:rPr>
              <a:t> dan menentukan hukuman apa yang tepat untuk para penyalahgunaan.</a:t>
            </a:r>
            <a:endParaRPr lang="id-ID" baseline="0" dirty="0" smtClean="0"/>
          </a:p>
          <a:p>
            <a:pPr marL="171450" lvl="0" indent="-171450">
              <a:buFont typeface="Arial" panose="020B0604020202020204" pitchFamily="34" charset="0"/>
              <a:buChar char="•"/>
            </a:pPr>
            <a:endParaRPr lang="id-ID" dirty="0" smtClean="0"/>
          </a:p>
          <a:p>
            <a:pPr marL="171450" lvl="0" indent="-171450">
              <a:buFont typeface="Arial" panose="020B0604020202020204" pitchFamily="34" charset="0"/>
              <a:buChar char="•"/>
            </a:pPr>
            <a:endParaRPr lang="id-ID" dirty="0" smtClean="0"/>
          </a:p>
          <a:p>
            <a:pPr marL="171450" lvl="0" indent="-1714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50FE6744-7BC1-4063-A8E6-EFD749F086D9}" type="slidenum">
              <a:rPr lang="en-US" smtClean="0"/>
              <a:t>16</a:t>
            </a:fld>
            <a:endParaRPr lang="en-US"/>
          </a:p>
        </p:txBody>
      </p:sp>
    </p:spTree>
    <p:extLst>
      <p:ext uri="{BB962C8B-B14F-4D97-AF65-F5344CB8AC3E}">
        <p14:creationId xmlns:p14="http://schemas.microsoft.com/office/powerpoint/2010/main" val="2163324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sz="1200" kern="1200" dirty="0" smtClean="0">
                <a:solidFill>
                  <a:schemeClr val="tx1"/>
                </a:solidFill>
                <a:effectLst/>
                <a:latin typeface="+mn-lt"/>
                <a:ea typeface="+mn-ea"/>
                <a:cs typeface="+mn-cs"/>
              </a:rPr>
              <a:t>Apa yang bisa dan tidak bisa dilakukan </a:t>
            </a:r>
          </a:p>
          <a:p>
            <a:r>
              <a:rPr lang="id-ID" sz="1200" kern="1200" dirty="0" smtClean="0">
                <a:solidFill>
                  <a:schemeClr val="tx1"/>
                </a:solidFill>
                <a:effectLst/>
                <a:latin typeface="+mn-lt"/>
                <a:ea typeface="+mn-ea"/>
                <a:cs typeface="+mn-cs"/>
              </a:rPr>
              <a:t>Anda mungkin bisa menolak pekerjaan untuk seorang perokok selama Anda tidak menggunakan rokok sebagai pengganti beberapa jenis diskriminasi lainnya. Kebijakan "tanpa perokok yang disewa" tidak, menurut satu ahli, membohongi Amerika dengan UU Disabilitas (karena merokok tidak dianggap cacat), dan secara umum "adopsi majikan dari kebijakan yang tidak dipekerjakan oleh perokok tidak ilegal di bawah hukum federal. </a:t>
            </a:r>
          </a:p>
          <a:p>
            <a:r>
              <a:rPr lang="id-ID" sz="1200" kern="1200" dirty="0" smtClean="0">
                <a:solidFill>
                  <a:schemeClr val="tx1"/>
                </a:solidFill>
                <a:effectLst/>
                <a:latin typeface="+mn-lt"/>
                <a:ea typeface="+mn-ea"/>
                <a:cs typeface="+mn-cs"/>
              </a:rPr>
              <a:t>banyak perusahaan, kesehatan adalah bagian dari inisiatif keselamatan dan kesehatan mereka.</a:t>
            </a:r>
            <a:endParaRPr lang="en-US" dirty="0"/>
          </a:p>
        </p:txBody>
      </p:sp>
      <p:sp>
        <p:nvSpPr>
          <p:cNvPr id="4" name="Slide Number Placeholder 3"/>
          <p:cNvSpPr>
            <a:spLocks noGrp="1"/>
          </p:cNvSpPr>
          <p:nvPr>
            <p:ph type="sldNum" sz="quarter" idx="10"/>
          </p:nvPr>
        </p:nvSpPr>
        <p:spPr/>
        <p:txBody>
          <a:bodyPr/>
          <a:lstStyle/>
          <a:p>
            <a:fld id="{50FE6744-7BC1-4063-A8E6-EFD749F086D9}" type="slidenum">
              <a:rPr lang="en-US" smtClean="0"/>
              <a:t>19</a:t>
            </a:fld>
            <a:endParaRPr lang="en-US"/>
          </a:p>
        </p:txBody>
      </p:sp>
    </p:spTree>
    <p:extLst>
      <p:ext uri="{BB962C8B-B14F-4D97-AF65-F5344CB8AC3E}">
        <p14:creationId xmlns:p14="http://schemas.microsoft.com/office/powerpoint/2010/main" val="4258278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sz="1200" kern="1200" dirty="0" smtClean="0">
                <a:solidFill>
                  <a:schemeClr val="tx1"/>
                </a:solidFill>
                <a:effectLst/>
                <a:latin typeface="+mn-lt"/>
                <a:ea typeface="+mn-ea"/>
                <a:cs typeface="+mn-cs"/>
              </a:rPr>
              <a:t>Kemungkinan keadaan darurat yang dipicu oleh kebakaran, ledakan, dan masalah serupa berarti bahwa pengusaha membutuhkan pemberitahuan fasilitas dan rencana evakuasi. Rencana tersebut harus mencakup deteksi dini masalah, metode untuk mengkomunikasikan keadaan darurat secara eksternal, dan rencana komunikasi untuk memulai evakuasi dan untuk memberikan informasi kepada majikan yang ingin mengungsi. Idealnya, alarm awal harus didahulukan. </a:t>
            </a:r>
            <a:endParaRPr lang="en-US" dirty="0"/>
          </a:p>
        </p:txBody>
      </p:sp>
      <p:sp>
        <p:nvSpPr>
          <p:cNvPr id="4" name="Slide Number Placeholder 3"/>
          <p:cNvSpPr>
            <a:spLocks noGrp="1"/>
          </p:cNvSpPr>
          <p:nvPr>
            <p:ph type="sldNum" sz="quarter" idx="10"/>
          </p:nvPr>
        </p:nvSpPr>
        <p:spPr/>
        <p:txBody>
          <a:bodyPr/>
          <a:lstStyle/>
          <a:p>
            <a:fld id="{50FE6744-7BC1-4063-A8E6-EFD749F086D9}" type="slidenum">
              <a:rPr lang="en-US" smtClean="0"/>
              <a:t>24</a:t>
            </a:fld>
            <a:endParaRPr lang="en-US"/>
          </a:p>
        </p:txBody>
      </p:sp>
    </p:spTree>
    <p:extLst>
      <p:ext uri="{BB962C8B-B14F-4D97-AF65-F5344CB8AC3E}">
        <p14:creationId xmlns:p14="http://schemas.microsoft.com/office/powerpoint/2010/main" val="1678342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32E996-EA1E-4032-8760-2632C0F31631}"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119037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2E996-EA1E-4032-8760-2632C0F31631}"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2956416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2E996-EA1E-4032-8760-2632C0F31631}"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235864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2E996-EA1E-4032-8760-2632C0F31631}"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1359022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2E996-EA1E-4032-8760-2632C0F31631}"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1581024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32E996-EA1E-4032-8760-2632C0F31631}"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372691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32E996-EA1E-4032-8760-2632C0F31631}" type="datetimeFigureOut">
              <a:rPr lang="en-US" smtClean="0"/>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255910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32E996-EA1E-4032-8760-2632C0F31631}" type="datetimeFigureOut">
              <a:rPr lang="en-US" smtClean="0"/>
              <a:t>10/8/2018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20518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2E996-EA1E-4032-8760-2632C0F31631}" type="datetimeFigureOut">
              <a:rPr lang="en-US" smtClean="0"/>
              <a:t>10/8/2018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249930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32E996-EA1E-4032-8760-2632C0F31631}"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2239683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32E996-EA1E-4032-8760-2632C0F31631}"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D7747-26BF-4ABD-8D30-C39D0A8F81FF}" type="slidenum">
              <a:rPr lang="en-US" smtClean="0"/>
              <a:t>‹#›</a:t>
            </a:fld>
            <a:endParaRPr lang="en-US"/>
          </a:p>
        </p:txBody>
      </p:sp>
    </p:spTree>
    <p:extLst>
      <p:ext uri="{BB962C8B-B14F-4D97-AF65-F5344CB8AC3E}">
        <p14:creationId xmlns:p14="http://schemas.microsoft.com/office/powerpoint/2010/main" val="181115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2E996-EA1E-4032-8760-2632C0F31631}" type="datetimeFigureOut">
              <a:rPr lang="en-US" smtClean="0"/>
              <a:t>10/8/2018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D7747-26BF-4ABD-8D30-C39D0A8F81FF}" type="slidenum">
              <a:rPr lang="en-US" smtClean="0"/>
              <a:t>‹#›</a:t>
            </a:fld>
            <a:endParaRPr lang="en-US"/>
          </a:p>
        </p:txBody>
      </p:sp>
    </p:spTree>
    <p:extLst>
      <p:ext uri="{BB962C8B-B14F-4D97-AF65-F5344CB8AC3E}">
        <p14:creationId xmlns:p14="http://schemas.microsoft.com/office/powerpoint/2010/main" val="464594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83118" y="860507"/>
            <a:ext cx="7128792" cy="1512168"/>
          </a:xfrm>
        </p:spPr>
        <p:txBody>
          <a:bodyPr>
            <a:normAutofit/>
          </a:bodyPr>
          <a:lstStyle/>
          <a:p>
            <a:pPr algn="l"/>
            <a:r>
              <a:rPr lang="en-ID" sz="2000" dirty="0" smtClean="0">
                <a:solidFill>
                  <a:schemeClr val="tx1"/>
                </a:solidFill>
                <a:latin typeface="Times New Roman" pitchFamily="18" charset="0"/>
                <a:cs typeface="Times New Roman" pitchFamily="18" charset="0"/>
              </a:rPr>
              <a:t>Why safety is important</a:t>
            </a:r>
          </a:p>
          <a:p>
            <a:pPr algn="l"/>
            <a:endParaRPr lang="en-ID" sz="2000" dirty="0">
              <a:solidFill>
                <a:schemeClr val="tx1"/>
              </a:solidFill>
              <a:latin typeface="Times New Roman" pitchFamily="18" charset="0"/>
              <a:cs typeface="Times New Roman" pitchFamily="18" charset="0"/>
            </a:endParaRPr>
          </a:p>
          <a:p>
            <a:pPr algn="l"/>
            <a:r>
              <a:rPr lang="en-US" sz="2000" dirty="0" err="1" smtClean="0">
                <a:solidFill>
                  <a:schemeClr val="tx1"/>
                </a:solidFill>
                <a:latin typeface="Times New Roman" pitchFamily="18" charset="0"/>
                <a:cs typeface="Times New Roman" pitchFamily="18" charset="0"/>
              </a:rPr>
              <a:t>manajer</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mencegahan</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kecelakaan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karena</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beberapa</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alasan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salah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satunya</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adalah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jumlah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kecelakaan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kerja</a:t>
            </a:r>
            <a:r>
              <a:rPr lang="en-US" sz="2000" dirty="0">
                <a:solidFill>
                  <a:schemeClr val="tx1"/>
                </a:solidFill>
                <a:latin typeface="Times New Roman" pitchFamily="18" charset="0"/>
                <a:cs typeface="Times New Roman" pitchFamily="18" charset="0"/>
              </a:rPr>
              <a:t> yang </a:t>
            </a:r>
            <a:r>
              <a:rPr lang="en-US" sz="2000" dirty="0" err="1" smtClean="0">
                <a:solidFill>
                  <a:schemeClr val="tx1"/>
                </a:solidFill>
                <a:latin typeface="Times New Roman" pitchFamily="18" charset="0"/>
                <a:cs typeface="Times New Roman" pitchFamily="18" charset="0"/>
              </a:rPr>
              <a:t>tinggi</a:t>
            </a:r>
            <a:r>
              <a:rPr lang="en-US" sz="2000" dirty="0" smtClean="0">
                <a:solidFill>
                  <a:schemeClr val="tx1"/>
                </a:solidFill>
                <a:latin typeface="Times New Roman" pitchFamily="18" charset="0"/>
                <a:cs typeface="Times New Roman" pitchFamily="18" charset="0"/>
              </a:rPr>
              <a:t>.</a:t>
            </a:r>
            <a:endParaRPr lang="en-US" sz="2000" b="1" dirty="0">
              <a:solidFill>
                <a:schemeClr val="tx1"/>
              </a:solidFill>
              <a:latin typeface="Times New Roman" pitchFamily="18" charset="0"/>
              <a:cs typeface="Times New Roman" pitchFamily="18" charset="0"/>
            </a:endParaRPr>
          </a:p>
        </p:txBody>
      </p:sp>
      <p:sp>
        <p:nvSpPr>
          <p:cNvPr id="4" name="TextBox 3"/>
          <p:cNvSpPr txBox="1"/>
          <p:nvPr/>
        </p:nvSpPr>
        <p:spPr>
          <a:xfrm>
            <a:off x="126934" y="2431036"/>
            <a:ext cx="7056784" cy="1323439"/>
          </a:xfrm>
          <a:prstGeom prst="rect">
            <a:avLst/>
          </a:prstGeom>
          <a:noFill/>
        </p:spPr>
        <p:txBody>
          <a:bodyPr wrap="square" rtlCol="0">
            <a:spAutoFit/>
          </a:bodyPr>
          <a:lstStyle/>
          <a:p>
            <a:r>
              <a:rPr lang="en-US" sz="2000" dirty="0" smtClean="0">
                <a:latin typeface="Times New Roman" pitchFamily="18" charset="0"/>
                <a:cs typeface="Times New Roman" pitchFamily="18" charset="0"/>
              </a:rPr>
              <a:t>THE HIDDEN STORY</a:t>
            </a:r>
          </a:p>
          <a:p>
            <a:endParaRPr lang="en-ID" sz="2000" dirty="0">
              <a:latin typeface="Times New Roman" pitchFamily="18" charset="0"/>
              <a:cs typeface="Times New Roman" pitchFamily="18" charset="0"/>
            </a:endParaRPr>
          </a:p>
          <a:p>
            <a:r>
              <a:rPr lang="en-ID" sz="2000" dirty="0" err="1" smtClean="0">
                <a:latin typeface="Times New Roman" pitchFamily="18" charset="0"/>
                <a:cs typeface="Times New Roman" pitchFamily="18" charset="0"/>
              </a:rPr>
              <a:t>Ketika</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mereka</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cidera</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akan</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mempengaruhi</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ekonomi</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keluarganya</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meskipun</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sudah</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ditanggung</a:t>
            </a:r>
            <a:r>
              <a:rPr lang="en-ID" sz="2000" dirty="0" smtClean="0">
                <a:latin typeface="Times New Roman" pitchFamily="18" charset="0"/>
                <a:cs typeface="Times New Roman" pitchFamily="18" charset="0"/>
              </a:rPr>
              <a:t> </a:t>
            </a:r>
            <a:r>
              <a:rPr lang="en-ID" sz="2000" dirty="0" err="1" smtClean="0">
                <a:latin typeface="Times New Roman" pitchFamily="18" charset="0"/>
                <a:cs typeface="Times New Roman" pitchFamily="18" charset="0"/>
              </a:rPr>
              <a:t>perusahaan</a:t>
            </a:r>
            <a:r>
              <a:rPr lang="en-ID"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5" name="TextBox 4"/>
          <p:cNvSpPr txBox="1"/>
          <p:nvPr/>
        </p:nvSpPr>
        <p:spPr>
          <a:xfrm>
            <a:off x="2168916" y="3884843"/>
            <a:ext cx="6804248" cy="1323439"/>
          </a:xfrm>
          <a:prstGeom prst="rect">
            <a:avLst/>
          </a:prstGeom>
          <a:noFill/>
        </p:spPr>
        <p:txBody>
          <a:bodyPr wrap="square" rtlCol="0">
            <a:spAutoFit/>
          </a:bodyPr>
          <a:lstStyle/>
          <a:p>
            <a:r>
              <a:rPr lang="en-US" sz="2000" dirty="0" smtClean="0">
                <a:latin typeface="Times New Roman" pitchFamily="18" charset="0"/>
                <a:cs typeface="Times New Roman" pitchFamily="18" charset="0"/>
              </a:rPr>
              <a:t>Managements Role in Safety</a:t>
            </a:r>
          </a:p>
          <a:p>
            <a:endParaRPr lang="en-ID" sz="2000" dirty="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mengurangi</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kondisi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penyebab</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kecelakaan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tindakan-tindakan</a:t>
            </a:r>
            <a:r>
              <a:rPr lang="en-US" sz="2000" dirty="0">
                <a:latin typeface="Times New Roman" pitchFamily="18" charset="0"/>
                <a:cs typeface="Times New Roman" pitchFamily="18" charset="0"/>
              </a:rPr>
              <a:t> yang </a:t>
            </a:r>
            <a:r>
              <a:rPr lang="en-US" sz="2000" dirty="0" err="1">
                <a:latin typeface="Times New Roman" pitchFamily="18" charset="0"/>
                <a:cs typeface="Times New Roman" pitchFamily="18" charset="0"/>
              </a:rPr>
              <a:t>menyebabkan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kecelakaan</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6" name="TextBox 5"/>
          <p:cNvSpPr txBox="1"/>
          <p:nvPr/>
        </p:nvSpPr>
        <p:spPr>
          <a:xfrm>
            <a:off x="1691680" y="332656"/>
            <a:ext cx="6120680" cy="523220"/>
          </a:xfrm>
          <a:prstGeom prst="rect">
            <a:avLst/>
          </a:prstGeom>
          <a:solidFill>
            <a:srgbClr val="00B0F0"/>
          </a:solidFill>
        </p:spPr>
        <p:txBody>
          <a:bodyPr wrap="square" rtlCol="0">
            <a:spAutoFit/>
          </a:bodyPr>
          <a:lstStyle/>
          <a:p>
            <a:pPr algn="ctr"/>
            <a:r>
              <a:rPr lang="en-US" sz="2800" dirty="0" smtClean="0">
                <a:latin typeface="Times New Roman" pitchFamily="18" charset="0"/>
                <a:cs typeface="Times New Roman" pitchFamily="18" charset="0"/>
              </a:rPr>
              <a:t>SAFETY AND THE MANAGER</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28019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Autofit/>
          </a:bodyPr>
          <a:lstStyle/>
          <a:p>
            <a:pPr algn="l"/>
            <a:r>
              <a:rPr lang="en-US" sz="2400" dirty="0">
                <a:latin typeface="Times New Roman" pitchFamily="18" charset="0"/>
                <a:cs typeface="Times New Roman" pitchFamily="18" charset="0"/>
              </a:rPr>
              <a:t>Reducing Unsafe Acts through Selection and </a:t>
            </a:r>
            <a:r>
              <a:rPr lang="en-US" sz="2400" dirty="0" smtClean="0">
                <a:latin typeface="Times New Roman" pitchFamily="18" charset="0"/>
                <a:cs typeface="Times New Roman" pitchFamily="18" charset="0"/>
              </a:rPr>
              <a:t>Placement</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Penyaringan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penempatan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karyawan</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tepat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mengurangi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tindakan</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tidak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aman</a:t>
            </a:r>
            <a:r>
              <a:rPr lang="en-US" sz="2400" dirty="0">
                <a:latin typeface="Times New Roman" pitchFamily="18" charset="0"/>
                <a:cs typeface="Times New Roman" pitchFamily="18" charset="0"/>
              </a:rPr>
              <a:t>.</a:t>
            </a:r>
          </a:p>
        </p:txBody>
      </p:sp>
      <p:sp>
        <p:nvSpPr>
          <p:cNvPr id="3" name="Content Placeholder 2"/>
          <p:cNvSpPr>
            <a:spLocks noGrp="1"/>
          </p:cNvSpPr>
          <p:nvPr>
            <p:ph idx="1"/>
          </p:nvPr>
        </p:nvSpPr>
        <p:spPr>
          <a:xfrm>
            <a:off x="1691680" y="2276872"/>
            <a:ext cx="8229600" cy="1656184"/>
          </a:xfrm>
        </p:spPr>
        <p:txBody>
          <a:bodyPr>
            <a:normAutofit lnSpcReduction="10000"/>
          </a:bodyPr>
          <a:lstStyle/>
          <a:p>
            <a:pPr marL="0" indent="0">
              <a:buNone/>
            </a:pPr>
            <a:r>
              <a:rPr lang="en-US" sz="2400" dirty="0">
                <a:latin typeface="Times New Roman" pitchFamily="18" charset="0"/>
                <a:cs typeface="Times New Roman" pitchFamily="18" charset="0"/>
              </a:rPr>
              <a:t>Reducing Unsafe Acts through Training</a:t>
            </a:r>
          </a:p>
          <a:p>
            <a:pPr marL="0" indent="0">
              <a:buNone/>
            </a:pPr>
            <a:endParaRPr lang="en-ID" sz="2400" dirty="0" smtClean="0">
              <a:latin typeface="Times New Roman" pitchFamily="18" charset="0"/>
              <a:cs typeface="Times New Roman" pitchFamily="18" charset="0"/>
            </a:endParaRPr>
          </a:p>
          <a:p>
            <a:pPr marL="0" indent="0">
              <a:buNone/>
            </a:pPr>
            <a:r>
              <a:rPr lang="en-US" sz="2400" dirty="0" err="1"/>
              <a:t>Pelatihan</a:t>
            </a:r>
            <a:r>
              <a:rPr lang="en-US" sz="2400" dirty="0"/>
              <a:t> </a:t>
            </a:r>
            <a:r>
              <a:rPr lang="en-US" sz="2400" dirty="0" err="1"/>
              <a:t>keselamatan</a:t>
            </a:r>
            <a:r>
              <a:rPr lang="en-US" sz="2400" dirty="0"/>
              <a:t> </a:t>
            </a:r>
            <a:r>
              <a:rPr lang="en-US" sz="2400" dirty="0" err="1"/>
              <a:t>mengurangi</a:t>
            </a:r>
            <a:r>
              <a:rPr lang="en-US" sz="2400" dirty="0"/>
              <a:t> </a:t>
            </a:r>
            <a:r>
              <a:rPr lang="en-US" sz="2400" dirty="0" err="1"/>
              <a:t>tindakan</a:t>
            </a:r>
            <a:r>
              <a:rPr lang="en-US" sz="2400" dirty="0"/>
              <a:t> </a:t>
            </a:r>
            <a:r>
              <a:rPr lang="en-US" sz="2400" dirty="0" err="1"/>
              <a:t>tidak</a:t>
            </a:r>
            <a:r>
              <a:rPr lang="en-US" sz="2400" dirty="0"/>
              <a:t> </a:t>
            </a:r>
            <a:r>
              <a:rPr lang="en-US" sz="2400" dirty="0" err="1"/>
              <a:t>aman</a:t>
            </a:r>
            <a:r>
              <a:rPr lang="en-US" sz="2400" dirty="0"/>
              <a:t>, </a:t>
            </a:r>
            <a:r>
              <a:rPr lang="en-US" sz="2400" dirty="0" err="1"/>
              <a:t>terutama</a:t>
            </a:r>
            <a:r>
              <a:rPr lang="en-US" sz="2400" dirty="0"/>
              <a:t> </a:t>
            </a:r>
            <a:r>
              <a:rPr lang="en-US" sz="2400" dirty="0" err="1"/>
              <a:t>bagi</a:t>
            </a:r>
            <a:r>
              <a:rPr lang="en-US" sz="2400" dirty="0"/>
              <a:t> </a:t>
            </a:r>
            <a:r>
              <a:rPr lang="en-US" sz="2400" dirty="0" err="1"/>
              <a:t>karyawan</a:t>
            </a:r>
            <a:r>
              <a:rPr lang="en-US" sz="2400" dirty="0"/>
              <a:t> </a:t>
            </a:r>
            <a:r>
              <a:rPr lang="en-US" sz="2400" dirty="0" err="1"/>
              <a:t>baru</a:t>
            </a:r>
            <a:endParaRPr lang="en-US" sz="2400" dirty="0">
              <a:latin typeface="Times New Roman" pitchFamily="18" charset="0"/>
              <a:cs typeface="Times New Roman" pitchFamily="18" charset="0"/>
            </a:endParaRPr>
          </a:p>
        </p:txBody>
      </p:sp>
      <p:sp>
        <p:nvSpPr>
          <p:cNvPr id="6" name="Rectangle 5"/>
          <p:cNvSpPr/>
          <p:nvPr/>
        </p:nvSpPr>
        <p:spPr>
          <a:xfrm>
            <a:off x="251520" y="4509120"/>
            <a:ext cx="8712968"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1520" y="4665156"/>
            <a:ext cx="4320480" cy="830997"/>
          </a:xfrm>
          <a:prstGeom prst="rect">
            <a:avLst/>
          </a:prstGeom>
          <a:noFill/>
        </p:spPr>
        <p:txBody>
          <a:bodyPr wrap="square" rtlCol="0">
            <a:spAutoFit/>
          </a:bodyPr>
          <a:lstStyle/>
          <a:p>
            <a:r>
              <a:rPr lang="en-US" sz="2400" dirty="0">
                <a:latin typeface="Times New Roman" pitchFamily="18" charset="0"/>
                <a:cs typeface="Times New Roman" pitchFamily="18" charset="0"/>
              </a:rPr>
              <a:t>CREATING A SUPPORTIVE ENVIRONMENT</a:t>
            </a:r>
          </a:p>
        </p:txBody>
      </p:sp>
      <p:sp>
        <p:nvSpPr>
          <p:cNvPr id="5" name="TextBox 4"/>
          <p:cNvSpPr txBox="1"/>
          <p:nvPr/>
        </p:nvSpPr>
        <p:spPr>
          <a:xfrm>
            <a:off x="4860032" y="4509120"/>
            <a:ext cx="3960440" cy="1938992"/>
          </a:xfrm>
          <a:prstGeom prst="rect">
            <a:avLst/>
          </a:prstGeom>
          <a:noFill/>
        </p:spPr>
        <p:txBody>
          <a:bodyPr wrap="square" rtlCol="0">
            <a:spAutoFit/>
          </a:bodyPr>
          <a:lstStyle/>
          <a:p>
            <a:r>
              <a:rPr lang="en-US" sz="2400" dirty="0">
                <a:latin typeface="Times New Roman" pitchFamily="18" charset="0"/>
                <a:cs typeface="Times New Roman" pitchFamily="18" charset="0"/>
              </a:rPr>
              <a:t>Reducing Unsafe Acts through Motivation: Posters, Incentives, and Positive Reinforcement</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23729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82354"/>
          </a:xfrm>
        </p:spPr>
        <p:txBody>
          <a:bodyPr>
            <a:normAutofit/>
          </a:bodyPr>
          <a:lstStyle/>
          <a:p>
            <a:pPr algn="l"/>
            <a:r>
              <a:rPr lang="en-US" sz="2400" dirty="0">
                <a:latin typeface="Times New Roman" pitchFamily="18" charset="0"/>
                <a:cs typeface="Times New Roman" pitchFamily="18" charset="0"/>
              </a:rPr>
              <a:t>RESEARCH INSIGHT: POSITIVE </a:t>
            </a:r>
            <a:r>
              <a:rPr lang="en-US" sz="2400" dirty="0" smtClean="0">
                <a:latin typeface="Times New Roman" pitchFamily="18" charset="0"/>
                <a:cs typeface="Times New Roman" pitchFamily="18" charset="0"/>
              </a:rPr>
              <a:t>REINFORCEMENT</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000" dirty="0" err="1"/>
              <a:t>Banyak</a:t>
            </a:r>
            <a:r>
              <a:rPr lang="en-US" sz="2000" dirty="0"/>
              <a:t> </a:t>
            </a:r>
            <a:r>
              <a:rPr lang="en-US" sz="2000" dirty="0" err="1"/>
              <a:t>perusahaan</a:t>
            </a:r>
            <a:r>
              <a:rPr lang="en-US" sz="2000" dirty="0"/>
              <a:t> </a:t>
            </a:r>
            <a:r>
              <a:rPr lang="en-US" sz="2000" dirty="0" err="1"/>
              <a:t>berhasil</a:t>
            </a:r>
            <a:r>
              <a:rPr lang="en-US" sz="2000" dirty="0"/>
              <a:t> </a:t>
            </a:r>
            <a:r>
              <a:rPr lang="en-US" sz="2000" dirty="0" err="1"/>
              <a:t>menggunakan</a:t>
            </a:r>
            <a:r>
              <a:rPr lang="en-US" sz="2000" dirty="0"/>
              <a:t> program </a:t>
            </a:r>
            <a:r>
              <a:rPr lang="en-US" sz="2000" dirty="0" err="1"/>
              <a:t>penguatan</a:t>
            </a:r>
            <a:r>
              <a:rPr lang="en-US" sz="2000" dirty="0"/>
              <a:t> </a:t>
            </a:r>
            <a:r>
              <a:rPr lang="en-US" sz="2000" dirty="0" err="1"/>
              <a:t>positif</a:t>
            </a:r>
            <a:r>
              <a:rPr lang="en-US" sz="2000" dirty="0"/>
              <a:t> </a:t>
            </a:r>
            <a:r>
              <a:rPr lang="en-US" sz="2000" dirty="0" err="1"/>
              <a:t>untuk</a:t>
            </a:r>
            <a:r>
              <a:rPr lang="en-US" sz="2000" dirty="0"/>
              <a:t> </a:t>
            </a:r>
            <a:r>
              <a:rPr lang="en-US" sz="2000" dirty="0" err="1"/>
              <a:t>meningkatkan</a:t>
            </a:r>
            <a:r>
              <a:rPr lang="en-US" sz="2000" dirty="0"/>
              <a:t> </a:t>
            </a:r>
            <a:r>
              <a:rPr lang="en-US" sz="2000" dirty="0" err="1"/>
              <a:t>keselamatan</a:t>
            </a:r>
            <a:r>
              <a:rPr lang="en-US" sz="2000" dirty="0"/>
              <a:t>. Program-program </a:t>
            </a:r>
            <a:r>
              <a:rPr lang="en-US" sz="2000" dirty="0" err="1"/>
              <a:t>semacam</a:t>
            </a:r>
            <a:r>
              <a:rPr lang="en-US" sz="2000" dirty="0"/>
              <a:t> </a:t>
            </a:r>
            <a:r>
              <a:rPr lang="en-US" sz="2000" dirty="0" err="1"/>
              <a:t>itu</a:t>
            </a:r>
            <a:r>
              <a:rPr lang="en-US" sz="2000" dirty="0"/>
              <a:t> </a:t>
            </a:r>
            <a:r>
              <a:rPr lang="en-US" sz="2000" dirty="0" err="1"/>
              <a:t>memberi</a:t>
            </a:r>
            <a:r>
              <a:rPr lang="en-US" sz="2000" dirty="0"/>
              <a:t> </a:t>
            </a:r>
            <a:r>
              <a:rPr lang="en-US" sz="2000" dirty="0" err="1"/>
              <a:t>para</a:t>
            </a:r>
            <a:r>
              <a:rPr lang="en-US" sz="2000" dirty="0"/>
              <a:t> </a:t>
            </a:r>
            <a:r>
              <a:rPr lang="en-US" sz="2000" dirty="0" err="1"/>
              <a:t>pekerja</a:t>
            </a:r>
            <a:r>
              <a:rPr lang="en-US" sz="2000" dirty="0"/>
              <a:t> </a:t>
            </a:r>
            <a:r>
              <a:rPr lang="en-US" sz="2000" dirty="0" err="1"/>
              <a:t>umpan</a:t>
            </a:r>
            <a:r>
              <a:rPr lang="en-US" sz="2000" dirty="0"/>
              <a:t> </a:t>
            </a:r>
            <a:r>
              <a:rPr lang="en-US" sz="2000" dirty="0" err="1"/>
              <a:t>balik</a:t>
            </a:r>
            <a:r>
              <a:rPr lang="en-US" sz="2000" dirty="0"/>
              <a:t> </a:t>
            </a:r>
            <a:r>
              <a:rPr lang="en-US" sz="2000" dirty="0" err="1"/>
              <a:t>positif</a:t>
            </a:r>
            <a:r>
              <a:rPr lang="en-US" sz="2000" dirty="0"/>
              <a:t> yang </a:t>
            </a:r>
            <a:r>
              <a:rPr lang="en-US" sz="2000" dirty="0" err="1"/>
              <a:t>berkelanjutan</a:t>
            </a:r>
            <a:r>
              <a:rPr lang="en-US" sz="2000" dirty="0"/>
              <a:t>, </a:t>
            </a:r>
            <a:r>
              <a:rPr lang="en-US" sz="2000" dirty="0" err="1"/>
              <a:t>biasanya</a:t>
            </a:r>
            <a:r>
              <a:rPr lang="en-US" sz="2000" dirty="0"/>
              <a:t> </a:t>
            </a:r>
            <a:r>
              <a:rPr lang="en-US" sz="2000" dirty="0" err="1"/>
              <a:t>dalam</a:t>
            </a:r>
            <a:r>
              <a:rPr lang="en-US" sz="2000" dirty="0"/>
              <a:t> </a:t>
            </a:r>
            <a:r>
              <a:rPr lang="en-US" sz="2000" dirty="0" err="1"/>
              <a:t>bentuk</a:t>
            </a:r>
            <a:r>
              <a:rPr lang="en-US" sz="2000" dirty="0"/>
              <a:t> </a:t>
            </a:r>
            <a:r>
              <a:rPr lang="en-US" sz="2000" dirty="0" err="1"/>
              <a:t>laporan</a:t>
            </a:r>
            <a:r>
              <a:rPr lang="en-US" sz="2000" dirty="0"/>
              <a:t> </a:t>
            </a:r>
            <a:r>
              <a:rPr lang="en-US" sz="2000" dirty="0" err="1"/>
              <a:t>kinerja</a:t>
            </a:r>
            <a:r>
              <a:rPr lang="en-US" sz="2000" dirty="0"/>
              <a:t> </a:t>
            </a:r>
            <a:r>
              <a:rPr lang="en-US" sz="2000" dirty="0" err="1"/>
              <a:t>grafis</a:t>
            </a:r>
            <a:r>
              <a:rPr lang="en-US" sz="2000" dirty="0"/>
              <a:t> </a:t>
            </a:r>
            <a:r>
              <a:rPr lang="en-US" sz="2000" dirty="0" err="1"/>
              <a:t>dan</a:t>
            </a:r>
            <a:r>
              <a:rPr lang="en-US" sz="2000" dirty="0"/>
              <a:t> </a:t>
            </a:r>
            <a:r>
              <a:rPr lang="en-US" sz="2000" dirty="0" err="1"/>
              <a:t>dukungan</a:t>
            </a:r>
            <a:r>
              <a:rPr lang="en-US" sz="2000" dirty="0"/>
              <a:t> </a:t>
            </a:r>
            <a:r>
              <a:rPr lang="en-US" sz="2000" dirty="0" err="1"/>
              <a:t>pengawasan</a:t>
            </a:r>
            <a:r>
              <a:rPr lang="en-US" sz="2000" dirty="0"/>
              <a:t>, </a:t>
            </a:r>
            <a:r>
              <a:rPr lang="en-US" sz="2000" dirty="0" err="1"/>
              <a:t>untuk</a:t>
            </a:r>
            <a:r>
              <a:rPr lang="en-US" sz="2000" dirty="0"/>
              <a:t> </a:t>
            </a:r>
            <a:r>
              <a:rPr lang="en-US" sz="2000" dirty="0" err="1"/>
              <a:t>membentuk</a:t>
            </a:r>
            <a:r>
              <a:rPr lang="en-US" sz="2000" dirty="0"/>
              <a:t> </a:t>
            </a:r>
            <a:r>
              <a:rPr lang="en-US" sz="2000" dirty="0" err="1"/>
              <a:t>perilaku</a:t>
            </a:r>
            <a:r>
              <a:rPr lang="en-US" sz="2000" dirty="0"/>
              <a:t> yang </a:t>
            </a:r>
            <a:r>
              <a:rPr lang="en-US" sz="2000" dirty="0" err="1"/>
              <a:t>berhubungan</a:t>
            </a:r>
            <a:r>
              <a:rPr lang="en-US" sz="2000" dirty="0"/>
              <a:t> </a:t>
            </a:r>
            <a:r>
              <a:rPr lang="en-US" sz="2000" dirty="0" err="1"/>
              <a:t>dengan</a:t>
            </a:r>
            <a:r>
              <a:rPr lang="en-US" sz="2000" dirty="0"/>
              <a:t> </a:t>
            </a:r>
            <a:r>
              <a:rPr lang="en-US" sz="2000" dirty="0" err="1"/>
              <a:t>keselamatan</a:t>
            </a:r>
            <a:r>
              <a:rPr lang="en-US" sz="2000" dirty="0"/>
              <a:t> </a:t>
            </a:r>
            <a:r>
              <a:rPr lang="en-US" sz="2000" dirty="0" err="1"/>
              <a:t>pekerja</a:t>
            </a:r>
            <a:r>
              <a:rPr lang="en-US" sz="2000" dirty="0"/>
              <a:t>.</a:t>
            </a:r>
            <a:br>
              <a:rPr lang="en-US" sz="2000" dirty="0"/>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872254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D" dirty="0" smtClean="0"/>
              <a:t>Reducing Unsafe Acts through </a:t>
            </a:r>
            <a:r>
              <a:rPr lang="en-ID" dirty="0" err="1" smtClean="0"/>
              <a:t>Behavior</a:t>
            </a:r>
            <a:r>
              <a:rPr lang="en-ID" dirty="0" smtClean="0"/>
              <a:t>-based safety</a:t>
            </a:r>
            <a:endParaRPr lang="en-US" dirty="0"/>
          </a:p>
        </p:txBody>
      </p:sp>
      <p:sp>
        <p:nvSpPr>
          <p:cNvPr id="3" name="Content Placeholder 2"/>
          <p:cNvSpPr>
            <a:spLocks noGrp="1"/>
          </p:cNvSpPr>
          <p:nvPr>
            <p:ph idx="1"/>
          </p:nvPr>
        </p:nvSpPr>
        <p:spPr>
          <a:xfrm>
            <a:off x="457200" y="1600201"/>
            <a:ext cx="8686800" cy="2332856"/>
          </a:xfrm>
        </p:spPr>
        <p:txBody>
          <a:bodyPr>
            <a:normAutofit fontScale="92500"/>
          </a:bodyPr>
          <a:lstStyle/>
          <a:p>
            <a:r>
              <a:rPr lang="en-ID" dirty="0" err="1" smtClean="0"/>
              <a:t>Behavior</a:t>
            </a:r>
            <a:r>
              <a:rPr lang="en-ID" dirty="0" smtClean="0"/>
              <a:t> based safety</a:t>
            </a:r>
          </a:p>
          <a:p>
            <a:pPr marL="0" indent="0">
              <a:buNone/>
            </a:pPr>
            <a:r>
              <a:rPr lang="en-ID" dirty="0" err="1" smtClean="0"/>
              <a:t>Mengidentifikasi</a:t>
            </a:r>
            <a:r>
              <a:rPr lang="en-ID" dirty="0" smtClean="0"/>
              <a:t> </a:t>
            </a:r>
            <a:r>
              <a:rPr lang="en-ID" dirty="0" err="1" smtClean="0"/>
              <a:t>perilaku</a:t>
            </a:r>
            <a:r>
              <a:rPr lang="en-ID" dirty="0" smtClean="0"/>
              <a:t> </a:t>
            </a:r>
            <a:r>
              <a:rPr lang="en-ID" dirty="0" err="1" smtClean="0"/>
              <a:t>pekerja</a:t>
            </a:r>
            <a:r>
              <a:rPr lang="en-ID" dirty="0" smtClean="0"/>
              <a:t> yang </a:t>
            </a:r>
            <a:r>
              <a:rPr lang="en-ID" dirty="0" err="1" smtClean="0"/>
              <a:t>berkontribusi</a:t>
            </a:r>
            <a:r>
              <a:rPr lang="en-ID" dirty="0" smtClean="0"/>
              <a:t> </a:t>
            </a:r>
            <a:r>
              <a:rPr lang="en-ID" dirty="0" err="1" smtClean="0"/>
              <a:t>terhadap</a:t>
            </a:r>
            <a:r>
              <a:rPr lang="en-ID" dirty="0" smtClean="0"/>
              <a:t> </a:t>
            </a:r>
            <a:r>
              <a:rPr lang="en-ID" dirty="0" err="1" smtClean="0"/>
              <a:t>kecelakaan</a:t>
            </a:r>
            <a:r>
              <a:rPr lang="en-ID" dirty="0" smtClean="0"/>
              <a:t> </a:t>
            </a:r>
            <a:r>
              <a:rPr lang="en-ID" dirty="0" err="1" smtClean="0"/>
              <a:t>dan</a:t>
            </a:r>
            <a:r>
              <a:rPr lang="en-ID" dirty="0" smtClean="0"/>
              <a:t> </a:t>
            </a:r>
            <a:r>
              <a:rPr lang="en-ID" dirty="0" err="1" smtClean="0"/>
              <a:t>mentraining</a:t>
            </a:r>
            <a:r>
              <a:rPr lang="en-ID" dirty="0" smtClean="0"/>
              <a:t> </a:t>
            </a:r>
            <a:r>
              <a:rPr lang="en-ID" dirty="0" err="1" smtClean="0"/>
              <a:t>pekerja</a:t>
            </a:r>
            <a:r>
              <a:rPr lang="en-ID" dirty="0" smtClean="0"/>
              <a:t> </a:t>
            </a:r>
            <a:r>
              <a:rPr lang="en-ID" dirty="0" err="1" smtClean="0"/>
              <a:t>untuk</a:t>
            </a:r>
            <a:r>
              <a:rPr lang="en-ID" dirty="0" smtClean="0"/>
              <a:t> </a:t>
            </a:r>
            <a:r>
              <a:rPr lang="en-ID" dirty="0" err="1" smtClean="0"/>
              <a:t>menghindari</a:t>
            </a:r>
            <a:r>
              <a:rPr lang="en-ID" dirty="0" smtClean="0"/>
              <a:t> </a:t>
            </a:r>
            <a:r>
              <a:rPr lang="en-ID" dirty="0" err="1" smtClean="0"/>
              <a:t>perilaku</a:t>
            </a:r>
            <a:r>
              <a:rPr lang="en-ID" dirty="0" smtClean="0"/>
              <a:t> yang </a:t>
            </a:r>
            <a:r>
              <a:rPr lang="en-ID" dirty="0" err="1" smtClean="0"/>
              <a:t>seperti</a:t>
            </a:r>
            <a:r>
              <a:rPr lang="en-ID" dirty="0" smtClean="0"/>
              <a:t> </a:t>
            </a:r>
            <a:r>
              <a:rPr lang="en-ID" dirty="0" err="1" smtClean="0"/>
              <a:t>ini</a:t>
            </a:r>
            <a:r>
              <a:rPr lang="en-ID" dirty="0" smtClean="0"/>
              <a:t>.</a:t>
            </a:r>
            <a:endParaRPr lang="en-US" dirty="0"/>
          </a:p>
        </p:txBody>
      </p:sp>
      <p:sp>
        <p:nvSpPr>
          <p:cNvPr id="4" name="TextBox 3"/>
          <p:cNvSpPr txBox="1"/>
          <p:nvPr/>
        </p:nvSpPr>
        <p:spPr>
          <a:xfrm>
            <a:off x="683568" y="4221088"/>
            <a:ext cx="7992888" cy="1569660"/>
          </a:xfrm>
          <a:prstGeom prst="rect">
            <a:avLst/>
          </a:prstGeom>
          <a:noFill/>
        </p:spPr>
        <p:txBody>
          <a:bodyPr wrap="square" rtlCol="0">
            <a:spAutoFit/>
          </a:bodyPr>
          <a:lstStyle/>
          <a:p>
            <a:pPr algn="ctr"/>
            <a:r>
              <a:rPr lang="en-ID" sz="2400" b="1" dirty="0" smtClean="0">
                <a:latin typeface="Times New Roman" pitchFamily="18" charset="0"/>
                <a:cs typeface="Times New Roman" pitchFamily="18" charset="0"/>
              </a:rPr>
              <a:t>Reducing Unsafe Acts trough Employee Participation</a:t>
            </a:r>
          </a:p>
          <a:p>
            <a:pPr algn="just"/>
            <a:r>
              <a:rPr lang="en-ID" sz="2400" dirty="0" err="1" smtClean="0">
                <a:latin typeface="Times New Roman" pitchFamily="18" charset="0"/>
                <a:cs typeface="Times New Roman" pitchFamily="18" charset="0"/>
              </a:rPr>
              <a:t>Pekerja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adalah</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sumber</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terbaik</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dalam</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menyumbangkan</a:t>
            </a:r>
            <a:r>
              <a:rPr lang="en-ID" sz="2400" dirty="0" smtClean="0">
                <a:latin typeface="Times New Roman" pitchFamily="18" charset="0"/>
                <a:cs typeface="Times New Roman" pitchFamily="18" charset="0"/>
              </a:rPr>
              <a:t> ide </a:t>
            </a:r>
            <a:r>
              <a:rPr lang="en-ID" sz="2400" dirty="0" err="1" smtClean="0">
                <a:latin typeface="Times New Roman" pitchFamily="18" charset="0"/>
                <a:cs typeface="Times New Roman" pitchFamily="18" charset="0"/>
              </a:rPr>
              <a:t>tentang</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bagaimana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cara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untuk</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untuk</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menyelesaikan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masalah</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mengenai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keselamatan</a:t>
            </a:r>
            <a:r>
              <a:rPr lang="en-ID" sz="2400" dirty="0" smtClean="0">
                <a:latin typeface="Times New Roman" pitchFamily="18" charset="0"/>
                <a:cs typeface="Times New Roman" pitchFamily="18" charset="0"/>
              </a:rPr>
              <a:t> di </a:t>
            </a:r>
            <a:r>
              <a:rPr lang="en-ID" sz="2400" dirty="0" err="1" smtClean="0">
                <a:latin typeface="Times New Roman" pitchFamily="18" charset="0"/>
                <a:cs typeface="Times New Roman" pitchFamily="18" charset="0"/>
              </a:rPr>
              <a:t>tempat</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kerja</a:t>
            </a:r>
            <a:r>
              <a:rPr lang="en-ID"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89884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Reducing Unsafe Acts by Conducting Safety and Health Audits and Inspections</a:t>
            </a:r>
          </a:p>
        </p:txBody>
      </p:sp>
      <p:sp>
        <p:nvSpPr>
          <p:cNvPr id="3" name="Content Placeholder 2"/>
          <p:cNvSpPr>
            <a:spLocks noGrp="1"/>
          </p:cNvSpPr>
          <p:nvPr>
            <p:ph idx="1"/>
          </p:nvPr>
        </p:nvSpPr>
        <p:spPr/>
        <p:txBody>
          <a:bodyPr>
            <a:normAutofit fontScale="92500" lnSpcReduction="10000"/>
          </a:bodyPr>
          <a:lstStyle/>
          <a:p>
            <a:pPr marL="0" indent="0">
              <a:buNone/>
            </a:pPr>
            <a:r>
              <a:rPr lang="en-ID" dirty="0" err="1" smtClean="0"/>
              <a:t>Mengurangi</a:t>
            </a:r>
            <a:r>
              <a:rPr lang="en-ID" dirty="0" smtClean="0"/>
              <a:t> </a:t>
            </a:r>
            <a:r>
              <a:rPr lang="en-ID" dirty="0" err="1" smtClean="0"/>
              <a:t>tindakan</a:t>
            </a:r>
            <a:r>
              <a:rPr lang="en-ID" dirty="0" smtClean="0"/>
              <a:t> yang </a:t>
            </a:r>
            <a:r>
              <a:rPr lang="en-ID" dirty="0" err="1" smtClean="0"/>
              <a:t>tidak</a:t>
            </a:r>
            <a:r>
              <a:rPr lang="en-ID" dirty="0" smtClean="0"/>
              <a:t> </a:t>
            </a:r>
            <a:r>
              <a:rPr lang="en-ID" dirty="0" err="1" smtClean="0"/>
              <a:t>aman</a:t>
            </a:r>
            <a:r>
              <a:rPr lang="en-ID" dirty="0" smtClean="0"/>
              <a:t> </a:t>
            </a:r>
            <a:r>
              <a:rPr lang="en-ID" dirty="0" err="1" smtClean="0"/>
              <a:t>itu</a:t>
            </a:r>
            <a:r>
              <a:rPr lang="en-ID" dirty="0" smtClean="0"/>
              <a:t> </a:t>
            </a:r>
            <a:r>
              <a:rPr lang="en-ID" dirty="0" err="1" smtClean="0"/>
              <a:t>tidak</a:t>
            </a:r>
            <a:r>
              <a:rPr lang="en-ID" dirty="0" smtClean="0"/>
              <a:t> </a:t>
            </a:r>
            <a:r>
              <a:rPr lang="en-ID" dirty="0" err="1" smtClean="0"/>
              <a:t>terganti</a:t>
            </a:r>
            <a:r>
              <a:rPr lang="en-ID" dirty="0" smtClean="0"/>
              <a:t> </a:t>
            </a:r>
            <a:r>
              <a:rPr lang="en-ID" dirty="0" err="1" smtClean="0"/>
              <a:t>hanya</a:t>
            </a:r>
            <a:r>
              <a:rPr lang="en-ID" dirty="0" smtClean="0"/>
              <a:t> </a:t>
            </a:r>
            <a:r>
              <a:rPr lang="en-ID" dirty="0" err="1" smtClean="0"/>
              <a:t>dengan</a:t>
            </a:r>
            <a:r>
              <a:rPr lang="en-ID" dirty="0" smtClean="0"/>
              <a:t> </a:t>
            </a:r>
            <a:r>
              <a:rPr lang="en-ID" dirty="0" err="1" smtClean="0"/>
              <a:t>mengeliminasi</a:t>
            </a:r>
            <a:r>
              <a:rPr lang="en-ID" dirty="0" smtClean="0"/>
              <a:t> </a:t>
            </a:r>
            <a:r>
              <a:rPr lang="en-ID" dirty="0" err="1" smtClean="0"/>
              <a:t>bahayanya</a:t>
            </a:r>
            <a:r>
              <a:rPr lang="en-ID" dirty="0" smtClean="0"/>
              <a:t>, </a:t>
            </a:r>
            <a:r>
              <a:rPr lang="en-ID" dirty="0" err="1" smtClean="0"/>
              <a:t>maka</a:t>
            </a:r>
            <a:r>
              <a:rPr lang="en-ID" dirty="0" smtClean="0"/>
              <a:t> manager </a:t>
            </a:r>
            <a:r>
              <a:rPr lang="en-ID" dirty="0" err="1" smtClean="0"/>
              <a:t>harus</a:t>
            </a:r>
            <a:r>
              <a:rPr lang="en-ID" dirty="0" smtClean="0"/>
              <a:t> </a:t>
            </a:r>
            <a:r>
              <a:rPr lang="en-ID" dirty="0" err="1" smtClean="0"/>
              <a:t>secara</a:t>
            </a:r>
            <a:r>
              <a:rPr lang="en-ID" dirty="0" smtClean="0"/>
              <a:t> </a:t>
            </a:r>
            <a:r>
              <a:rPr lang="en-ID" dirty="0" err="1" smtClean="0"/>
              <a:t>rutin</a:t>
            </a:r>
            <a:r>
              <a:rPr lang="en-ID" dirty="0" smtClean="0"/>
              <a:t> </a:t>
            </a:r>
            <a:r>
              <a:rPr lang="en-ID" dirty="0" err="1" smtClean="0"/>
              <a:t>memeriksa</a:t>
            </a:r>
            <a:r>
              <a:rPr lang="en-ID" dirty="0" smtClean="0"/>
              <a:t> </a:t>
            </a:r>
            <a:r>
              <a:rPr lang="en-ID" dirty="0" err="1" smtClean="0"/>
              <a:t>masalah</a:t>
            </a:r>
            <a:r>
              <a:rPr lang="en-ID" dirty="0" smtClean="0"/>
              <a:t> yang </a:t>
            </a:r>
            <a:r>
              <a:rPr lang="en-ID" dirty="0" err="1" smtClean="0"/>
              <a:t>ada</a:t>
            </a:r>
            <a:r>
              <a:rPr lang="en-ID" dirty="0" smtClean="0"/>
              <a:t> </a:t>
            </a:r>
            <a:r>
              <a:rPr lang="en-ID" dirty="0" err="1" smtClean="0"/>
              <a:t>dengan</a:t>
            </a:r>
            <a:r>
              <a:rPr lang="en-ID" dirty="0" smtClean="0"/>
              <a:t> </a:t>
            </a:r>
            <a:r>
              <a:rPr lang="en-ID" dirty="0" err="1" smtClean="0"/>
              <a:t>cara</a:t>
            </a:r>
            <a:r>
              <a:rPr lang="en-ID" dirty="0" smtClean="0"/>
              <a:t> audit/ checklist.</a:t>
            </a:r>
          </a:p>
          <a:p>
            <a:pPr marL="514350" indent="-514350">
              <a:buFont typeface="+mj-lt"/>
              <a:buAutoNum type="arabicPeriod"/>
            </a:pPr>
            <a:r>
              <a:rPr lang="en-ID" dirty="0" smtClean="0"/>
              <a:t>Safety awareness programs</a:t>
            </a:r>
          </a:p>
          <a:p>
            <a:pPr marL="0" indent="0">
              <a:buNone/>
            </a:pPr>
            <a:r>
              <a:rPr lang="en-ID" dirty="0" smtClean="0"/>
              <a:t>Program yang </a:t>
            </a:r>
            <a:r>
              <a:rPr lang="en-ID" dirty="0" err="1" smtClean="0"/>
              <a:t>memungkinkan</a:t>
            </a:r>
            <a:r>
              <a:rPr lang="en-ID" dirty="0" smtClean="0"/>
              <a:t> </a:t>
            </a:r>
            <a:r>
              <a:rPr lang="en-ID" dirty="0" err="1" smtClean="0"/>
              <a:t>untuk</a:t>
            </a:r>
            <a:r>
              <a:rPr lang="en-ID" dirty="0" smtClean="0"/>
              <a:t> </a:t>
            </a:r>
            <a:r>
              <a:rPr lang="en-ID" dirty="0" err="1" smtClean="0"/>
              <a:t>melatih</a:t>
            </a:r>
            <a:r>
              <a:rPr lang="en-ID" dirty="0" smtClean="0"/>
              <a:t> supervisor </a:t>
            </a:r>
            <a:r>
              <a:rPr lang="en-ID" dirty="0" err="1" smtClean="0"/>
              <a:t>untuk</a:t>
            </a:r>
            <a:r>
              <a:rPr lang="en-ID" dirty="0" smtClean="0"/>
              <a:t> </a:t>
            </a:r>
            <a:r>
              <a:rPr lang="en-ID" dirty="0" err="1" smtClean="0"/>
              <a:t>meberikan</a:t>
            </a:r>
            <a:r>
              <a:rPr lang="en-ID" dirty="0" smtClean="0"/>
              <a:t> </a:t>
            </a:r>
            <a:r>
              <a:rPr lang="en-ID" dirty="0" err="1" smtClean="0"/>
              <a:t>orientasi</a:t>
            </a:r>
            <a:r>
              <a:rPr lang="en-ID" dirty="0" smtClean="0"/>
              <a:t> </a:t>
            </a:r>
            <a:r>
              <a:rPr lang="en-ID" dirty="0" err="1" smtClean="0"/>
              <a:t>kepada</a:t>
            </a:r>
            <a:r>
              <a:rPr lang="en-ID" dirty="0" smtClean="0"/>
              <a:t> </a:t>
            </a:r>
            <a:r>
              <a:rPr lang="en-ID" dirty="0" err="1" smtClean="0"/>
              <a:t>pekerja</a:t>
            </a:r>
            <a:r>
              <a:rPr lang="en-ID" dirty="0" smtClean="0"/>
              <a:t> </a:t>
            </a:r>
            <a:r>
              <a:rPr lang="en-ID" dirty="0" err="1" smtClean="0"/>
              <a:t>baru</a:t>
            </a:r>
            <a:r>
              <a:rPr lang="en-ID" dirty="0" smtClean="0"/>
              <a:t> yang </a:t>
            </a:r>
            <a:r>
              <a:rPr lang="en-ID" dirty="0" err="1" smtClean="0"/>
              <a:t>baru</a:t>
            </a:r>
            <a:r>
              <a:rPr lang="en-ID" dirty="0" smtClean="0"/>
              <a:t> </a:t>
            </a:r>
            <a:r>
              <a:rPr lang="en-ID" dirty="0" err="1" smtClean="0"/>
              <a:t>saja</a:t>
            </a:r>
            <a:r>
              <a:rPr lang="en-ID" dirty="0" smtClean="0"/>
              <a:t> </a:t>
            </a:r>
            <a:r>
              <a:rPr lang="en-ID" dirty="0" err="1" smtClean="0"/>
              <a:t>melamar</a:t>
            </a:r>
            <a:r>
              <a:rPr lang="en-ID" dirty="0" smtClean="0"/>
              <a:t> di </a:t>
            </a:r>
            <a:r>
              <a:rPr lang="en-ID" dirty="0" err="1" smtClean="0"/>
              <a:t>situs</a:t>
            </a:r>
            <a:r>
              <a:rPr lang="en-ID" dirty="0" smtClean="0"/>
              <a:t> </a:t>
            </a:r>
            <a:r>
              <a:rPr lang="en-ID" dirty="0" err="1" smtClean="0"/>
              <a:t>mereka</a:t>
            </a:r>
            <a:r>
              <a:rPr lang="en-ID" dirty="0" smtClean="0"/>
              <a:t> </a:t>
            </a:r>
            <a:r>
              <a:rPr lang="en-ID" dirty="0" err="1" smtClean="0"/>
              <a:t>dan</a:t>
            </a:r>
            <a:r>
              <a:rPr lang="en-ID" dirty="0" smtClean="0"/>
              <a:t> </a:t>
            </a:r>
            <a:r>
              <a:rPr lang="en-ID" dirty="0" err="1" smtClean="0"/>
              <a:t>memberikan</a:t>
            </a:r>
            <a:r>
              <a:rPr lang="en-ID" dirty="0" smtClean="0"/>
              <a:t> </a:t>
            </a:r>
            <a:r>
              <a:rPr lang="en-ID" dirty="0" err="1" smtClean="0"/>
              <a:t>metode</a:t>
            </a:r>
            <a:r>
              <a:rPr lang="en-ID" dirty="0" smtClean="0"/>
              <a:t> </a:t>
            </a:r>
            <a:r>
              <a:rPr lang="en-ID" dirty="0" err="1" smtClean="0"/>
              <a:t>dalam</a:t>
            </a:r>
            <a:r>
              <a:rPr lang="en-ID" dirty="0" smtClean="0"/>
              <a:t> </a:t>
            </a:r>
            <a:r>
              <a:rPr lang="en-ID" dirty="0" err="1" smtClean="0"/>
              <a:t>pendekatan</a:t>
            </a:r>
            <a:r>
              <a:rPr lang="en-ID" dirty="0" smtClean="0"/>
              <a:t> </a:t>
            </a:r>
            <a:r>
              <a:rPr lang="en-ID" dirty="0" err="1" smtClean="0"/>
              <a:t>mereka</a:t>
            </a:r>
            <a:r>
              <a:rPr lang="en-ID" dirty="0" smtClean="0"/>
              <a:t>.</a:t>
            </a:r>
            <a:endParaRPr lang="en-US" dirty="0"/>
          </a:p>
        </p:txBody>
      </p:sp>
    </p:spTree>
    <p:extLst>
      <p:ext uri="{BB962C8B-B14F-4D97-AF65-F5344CB8AC3E}">
        <p14:creationId xmlns:p14="http://schemas.microsoft.com/office/powerpoint/2010/main" val="452763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Controlling Workers Compensation </a:t>
            </a:r>
            <a:r>
              <a:rPr lang="en-US" dirty="0" smtClean="0"/>
              <a:t>Costs</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BEFORE THE </a:t>
            </a:r>
            <a:r>
              <a:rPr lang="en-US" dirty="0" smtClean="0">
                <a:latin typeface="Times New Roman" pitchFamily="18" charset="0"/>
                <a:cs typeface="Times New Roman" pitchFamily="18" charset="0"/>
              </a:rPr>
              <a:t>ACCIDENT</a:t>
            </a:r>
          </a:p>
          <a:p>
            <a:pPr marL="0" indent="0">
              <a:buNone/>
            </a:pPr>
            <a:r>
              <a:rPr lang="en-ID" dirty="0" err="1" smtClean="0">
                <a:latin typeface="Times New Roman" pitchFamily="18" charset="0"/>
                <a:cs typeface="Times New Roman" pitchFamily="18" charset="0"/>
              </a:rPr>
              <a:t>Mengendalikan</a:t>
            </a:r>
            <a:r>
              <a:rPr lang="en-ID" dirty="0" smtClean="0">
                <a:latin typeface="Times New Roman" pitchFamily="18" charset="0"/>
                <a:cs typeface="Times New Roman" pitchFamily="18" charset="0"/>
              </a:rPr>
              <a:t>/</a:t>
            </a:r>
            <a:r>
              <a:rPr lang="en-ID" dirty="0" err="1" smtClean="0">
                <a:latin typeface="Times New Roman" pitchFamily="18" charset="0"/>
                <a:cs typeface="Times New Roman" pitchFamily="18" charset="0"/>
              </a:rPr>
              <a:t>memprediksi</a:t>
            </a:r>
            <a:r>
              <a:rPr lang="en-ID" dirty="0" smtClean="0">
                <a:latin typeface="Times New Roman" pitchFamily="18" charset="0"/>
                <a:cs typeface="Times New Roman" pitchFamily="18" charset="0"/>
              </a:rPr>
              <a:t> </a:t>
            </a:r>
            <a:r>
              <a:rPr lang="en-ID" dirty="0" err="1" smtClean="0">
                <a:latin typeface="Times New Roman" pitchFamily="18" charset="0"/>
                <a:cs typeface="Times New Roman" pitchFamily="18" charset="0"/>
              </a:rPr>
              <a:t>kecelakaan</a:t>
            </a:r>
            <a:r>
              <a:rPr lang="en-ID" dirty="0" smtClean="0">
                <a:latin typeface="Times New Roman" pitchFamily="18" charset="0"/>
                <a:cs typeface="Times New Roman" pitchFamily="18" charset="0"/>
              </a:rPr>
              <a:t> </a:t>
            </a:r>
            <a:r>
              <a:rPr lang="en-ID" dirty="0" err="1" smtClean="0">
                <a:latin typeface="Times New Roman" pitchFamily="18" charset="0"/>
                <a:cs typeface="Times New Roman" pitchFamily="18" charset="0"/>
              </a:rPr>
              <a:t>untuk</a:t>
            </a:r>
            <a:r>
              <a:rPr lang="en-ID" dirty="0" smtClean="0">
                <a:latin typeface="Times New Roman" pitchFamily="18" charset="0"/>
                <a:cs typeface="Times New Roman" pitchFamily="18" charset="0"/>
              </a:rPr>
              <a:t> </a:t>
            </a:r>
            <a:r>
              <a:rPr lang="en-ID" smtClean="0">
                <a:latin typeface="Times New Roman" pitchFamily="18" charset="0"/>
                <a:cs typeface="Times New Roman" pitchFamily="18" charset="0"/>
              </a:rPr>
              <a:t>mengklaim</a:t>
            </a:r>
            <a:r>
              <a:rPr lang="en-ID" dirty="0" smtClean="0">
                <a:latin typeface="Times New Roman" pitchFamily="18" charset="0"/>
                <a:cs typeface="Times New Roman" pitchFamily="18" charset="0"/>
              </a:rPr>
              <a:t> </a:t>
            </a:r>
            <a:r>
              <a:rPr lang="en-ID" dirty="0" err="1" smtClean="0">
                <a:latin typeface="Times New Roman" pitchFamily="18" charset="0"/>
                <a:cs typeface="Times New Roman" pitchFamily="18" charset="0"/>
              </a:rPr>
              <a:t>kompesasi</a:t>
            </a:r>
            <a:r>
              <a:rPr lang="en-ID" dirty="0" smtClean="0">
                <a:latin typeface="Times New Roman" pitchFamily="18" charset="0"/>
                <a:cs typeface="Times New Roman" pitchFamily="18" charset="0"/>
              </a:rPr>
              <a:t> </a:t>
            </a:r>
            <a:r>
              <a:rPr lang="en-ID" dirty="0" err="1" smtClean="0">
                <a:latin typeface="Times New Roman" pitchFamily="18" charset="0"/>
                <a:cs typeface="Times New Roman" pitchFamily="18" charset="0"/>
              </a:rPr>
              <a:t>pekerjaan</a:t>
            </a:r>
            <a:r>
              <a:rPr lang="en-ID" dirty="0" smtClean="0">
                <a:latin typeface="Times New Roman" pitchFamily="18" charset="0"/>
                <a:cs typeface="Times New Roman" pitchFamily="18" charset="0"/>
              </a:rPr>
              <a:t> </a:t>
            </a:r>
            <a:r>
              <a:rPr lang="en-ID" dirty="0" err="1" smtClean="0">
                <a:latin typeface="Times New Roman" pitchFamily="18" charset="0"/>
                <a:cs typeface="Times New Roman" pitchFamily="18" charset="0"/>
              </a:rPr>
              <a:t>sebelum</a:t>
            </a:r>
            <a:r>
              <a:rPr lang="en-ID" dirty="0" smtClean="0">
                <a:latin typeface="Times New Roman" pitchFamily="18" charset="0"/>
                <a:cs typeface="Times New Roman" pitchFamily="18" charset="0"/>
              </a:rPr>
              <a:t> </a:t>
            </a:r>
            <a:r>
              <a:rPr lang="en-ID" dirty="0" err="1" smtClean="0">
                <a:latin typeface="Times New Roman" pitchFamily="18" charset="0"/>
                <a:cs typeface="Times New Roman" pitchFamily="18" charset="0"/>
              </a:rPr>
              <a:t>kecelakaan</a:t>
            </a:r>
            <a:r>
              <a:rPr lang="en-ID" dirty="0" smtClean="0">
                <a:latin typeface="Times New Roman" pitchFamily="18" charset="0"/>
                <a:cs typeface="Times New Roman" pitchFamily="18" charset="0"/>
              </a:rPr>
              <a:t> </a:t>
            </a:r>
            <a:r>
              <a:rPr lang="en-ID" dirty="0" err="1" smtClean="0">
                <a:latin typeface="Times New Roman" pitchFamily="18" charset="0"/>
                <a:cs typeface="Times New Roman" pitchFamily="18" charset="0"/>
              </a:rPr>
              <a:t>terjadi</a:t>
            </a:r>
            <a:r>
              <a:rPr lang="en-ID"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AFTER </a:t>
            </a:r>
            <a:r>
              <a:rPr lang="en-US" dirty="0">
                <a:latin typeface="Times New Roman" pitchFamily="18" charset="0"/>
                <a:cs typeface="Times New Roman" pitchFamily="18" charset="0"/>
              </a:rPr>
              <a:t>THE ACCIDENT</a:t>
            </a:r>
          </a:p>
          <a:p>
            <a:pPr marL="0" indent="0">
              <a:buNone/>
            </a:pPr>
            <a:r>
              <a:rPr lang="en-US" dirty="0" err="1" smtClean="0">
                <a:latin typeface="Times New Roman" pitchFamily="18" charset="0"/>
                <a:cs typeface="Times New Roman" pitchFamily="18" charset="0"/>
              </a:rPr>
              <a:t>Cedera</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dapat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menjadi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traumatis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karyawan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bagaimana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atasan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menangani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penting</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3690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860" y="236096"/>
            <a:ext cx="8032600" cy="2262781"/>
          </a:xfrm>
        </p:spPr>
        <p:txBody>
          <a:bodyPr>
            <a:normAutofit/>
          </a:bodyPr>
          <a:lstStyle/>
          <a:p>
            <a:r>
              <a:rPr lang="id-ID" dirty="0"/>
              <a:t>WORKPLACE HEALTH HAZARDS: PROBLEMS AND REMEDIES</a:t>
            </a:r>
            <a:r>
              <a:rPr lang="en-US" dirty="0"/>
              <a:t/>
            </a:r>
            <a:br>
              <a:rPr lang="en-US" dirty="0"/>
            </a:br>
            <a:endParaRPr lang="en-US" dirty="0"/>
          </a:p>
        </p:txBody>
      </p:sp>
      <p:sp>
        <p:nvSpPr>
          <p:cNvPr id="3" name="Subtitle 2"/>
          <p:cNvSpPr>
            <a:spLocks noGrp="1"/>
          </p:cNvSpPr>
          <p:nvPr>
            <p:ph type="subTitle" idx="1"/>
          </p:nvPr>
        </p:nvSpPr>
        <p:spPr>
          <a:xfrm>
            <a:off x="1941910" y="2278506"/>
            <a:ext cx="6686549" cy="3625157"/>
          </a:xfrm>
        </p:spPr>
        <p:txBody>
          <a:bodyPr>
            <a:normAutofit/>
          </a:bodyPr>
          <a:lstStyle/>
          <a:p>
            <a:pPr marL="342900" indent="-342900" algn="l">
              <a:buFont typeface="+mj-lt"/>
              <a:buAutoNum type="arabicPeriod"/>
            </a:pPr>
            <a:r>
              <a:rPr lang="id-ID" sz="3600" b="1" dirty="0">
                <a:solidFill>
                  <a:schemeClr val="tx1"/>
                </a:solidFill>
              </a:rPr>
              <a:t>The Basic Industrial Hygiene </a:t>
            </a:r>
            <a:r>
              <a:rPr lang="id-ID" sz="3600" b="1" dirty="0" smtClean="0">
                <a:solidFill>
                  <a:schemeClr val="tx1"/>
                </a:solidFill>
              </a:rPr>
              <a:t>Program</a:t>
            </a:r>
            <a:endParaRPr lang="id-ID" sz="3600" b="1" dirty="0">
              <a:solidFill>
                <a:schemeClr val="tx1"/>
              </a:solidFill>
            </a:endParaRPr>
          </a:p>
          <a:p>
            <a:pPr marL="342900" indent="-342900" algn="l">
              <a:buFont typeface="+mj-lt"/>
              <a:buAutoNum type="arabicPeriod"/>
            </a:pPr>
            <a:r>
              <a:rPr lang="id-ID" sz="3600" b="1" dirty="0">
                <a:solidFill>
                  <a:schemeClr val="tx1"/>
                </a:solidFill>
              </a:rPr>
              <a:t>Asbestos Exposure at Work</a:t>
            </a:r>
            <a:endParaRPr lang="en-US" sz="3600" b="1" dirty="0">
              <a:solidFill>
                <a:schemeClr val="tx1"/>
              </a:solidFill>
            </a:endParaRPr>
          </a:p>
          <a:p>
            <a:pPr marL="342900" indent="-342900" algn="l">
              <a:buFont typeface="+mj-lt"/>
              <a:buAutoNum type="arabicPeriod"/>
            </a:pPr>
            <a:r>
              <a:rPr lang="id-ID" sz="3600" b="1" dirty="0">
                <a:solidFill>
                  <a:schemeClr val="tx1"/>
                </a:solidFill>
              </a:rPr>
              <a:t>Infectious Diseases</a:t>
            </a:r>
            <a:endParaRPr lang="en-US" sz="3600" b="1" dirty="0">
              <a:solidFill>
                <a:schemeClr val="tx1"/>
              </a:solidFill>
            </a:endParaRPr>
          </a:p>
          <a:p>
            <a:pPr marL="342900" indent="-342900" algn="l">
              <a:buFont typeface="+mj-lt"/>
              <a:buAutoNum type="arabicPeriod"/>
            </a:pPr>
            <a:r>
              <a:rPr lang="id-ID" sz="3600" b="1" dirty="0">
                <a:solidFill>
                  <a:schemeClr val="tx1"/>
                </a:solidFill>
              </a:rPr>
              <a:t>Air Quality</a:t>
            </a:r>
            <a:endParaRPr lang="en-US" sz="3600" b="1" dirty="0">
              <a:solidFill>
                <a:schemeClr val="tx1"/>
              </a:solidFill>
            </a:endParaRPr>
          </a:p>
          <a:p>
            <a:pPr algn="l"/>
            <a:endParaRPr lang="en-US" sz="3600" b="1" dirty="0">
              <a:solidFill>
                <a:schemeClr val="tx1"/>
              </a:solidFill>
            </a:endParaRPr>
          </a:p>
        </p:txBody>
      </p:sp>
    </p:spTree>
    <p:extLst>
      <p:ext uri="{BB962C8B-B14F-4D97-AF65-F5344CB8AC3E}">
        <p14:creationId xmlns:p14="http://schemas.microsoft.com/office/powerpoint/2010/main" val="1210661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4777" y="1287625"/>
            <a:ext cx="7289223" cy="2307630"/>
          </a:xfrm>
        </p:spPr>
        <p:txBody>
          <a:bodyPr>
            <a:noAutofit/>
          </a:bodyPr>
          <a:lstStyle/>
          <a:p>
            <a:pPr marL="457200" indent="-457200" algn="just">
              <a:buFont typeface="+mj-lt"/>
              <a:buAutoNum type="arabicPeriod"/>
            </a:pPr>
            <a:r>
              <a:rPr lang="id-ID" sz="2800" dirty="0" smtClean="0"/>
              <a:t>EFFECTS </a:t>
            </a:r>
            <a:r>
              <a:rPr lang="id-ID" sz="2800" dirty="0"/>
              <a:t>OF ALCOHOL </a:t>
            </a:r>
            <a:r>
              <a:rPr lang="id-ID" sz="2800" dirty="0" smtClean="0"/>
              <a:t>ABUSE</a:t>
            </a:r>
          </a:p>
          <a:p>
            <a:pPr marL="457200" indent="-457200">
              <a:buFont typeface="+mj-lt"/>
              <a:buAutoNum type="arabicPeriod"/>
            </a:pPr>
            <a:r>
              <a:rPr lang="id-ID" sz="2800" dirty="0"/>
              <a:t>SUPERVISOR TRAINING</a:t>
            </a:r>
          </a:p>
          <a:p>
            <a:pPr marL="457200" lvl="0" indent="-457200">
              <a:buFont typeface="+mj-lt"/>
              <a:buAutoNum type="arabicPeriod"/>
            </a:pPr>
            <a:r>
              <a:rPr lang="id-ID" sz="2800" dirty="0"/>
              <a:t>DEALING WITH SUBSTANCE ABUSE</a:t>
            </a:r>
          </a:p>
          <a:p>
            <a:pPr marL="457200" lvl="0" indent="-457200">
              <a:buFont typeface="+mj-lt"/>
              <a:buAutoNum type="arabicPeriod"/>
            </a:pPr>
            <a:r>
              <a:rPr lang="id-ID" sz="2800" dirty="0"/>
              <a:t>SUBTANCE ABUSE </a:t>
            </a:r>
            <a:r>
              <a:rPr lang="id-ID" sz="2800" dirty="0" smtClean="0"/>
              <a:t>POLICE</a:t>
            </a:r>
            <a:endParaRPr lang="id-ID" sz="2800" dirty="0"/>
          </a:p>
        </p:txBody>
      </p:sp>
      <p:sp>
        <p:nvSpPr>
          <p:cNvPr id="2" name="Title 1"/>
          <p:cNvSpPr>
            <a:spLocks noGrp="1"/>
          </p:cNvSpPr>
          <p:nvPr>
            <p:ph type="title"/>
          </p:nvPr>
        </p:nvSpPr>
        <p:spPr>
          <a:xfrm>
            <a:off x="1043608" y="116632"/>
            <a:ext cx="7848872" cy="1326502"/>
          </a:xfrm>
        </p:spPr>
        <p:txBody>
          <a:bodyPr>
            <a:normAutofit/>
          </a:bodyPr>
          <a:lstStyle/>
          <a:p>
            <a:r>
              <a:rPr lang="id-ID" b="1" dirty="0"/>
              <a:t>Alcoholism and Substance Abuse</a:t>
            </a:r>
          </a:p>
        </p:txBody>
      </p:sp>
      <p:sp>
        <p:nvSpPr>
          <p:cNvPr id="4" name="Title 1"/>
          <p:cNvSpPr txBox="1">
            <a:spLocks/>
          </p:cNvSpPr>
          <p:nvPr/>
        </p:nvSpPr>
        <p:spPr>
          <a:xfrm>
            <a:off x="1944694" y="3824511"/>
            <a:ext cx="6683765" cy="83061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3200" b="1" dirty="0" smtClean="0"/>
              <a:t>Stress, Burnout, and Depression</a:t>
            </a:r>
            <a:r>
              <a:rPr lang="en-ID" sz="3200" b="1" dirty="0" smtClean="0"/>
              <a:t/>
            </a:r>
            <a:br>
              <a:rPr lang="en-ID" sz="3200" b="1" dirty="0" smtClean="0"/>
            </a:br>
            <a:r>
              <a:rPr lang="en-ID" sz="3200" b="1" dirty="0" smtClean="0"/>
              <a:t/>
            </a:r>
            <a:br>
              <a:rPr lang="en-ID" sz="3200" b="1" dirty="0" smtClean="0"/>
            </a:br>
            <a:endParaRPr lang="en-US" sz="3200" b="1" dirty="0"/>
          </a:p>
        </p:txBody>
      </p:sp>
      <p:sp>
        <p:nvSpPr>
          <p:cNvPr id="5" name="TextBox 4"/>
          <p:cNvSpPr txBox="1"/>
          <p:nvPr/>
        </p:nvSpPr>
        <p:spPr>
          <a:xfrm>
            <a:off x="2088573" y="4655128"/>
            <a:ext cx="4255077" cy="2246769"/>
          </a:xfrm>
          <a:prstGeom prst="rect">
            <a:avLst/>
          </a:prstGeom>
          <a:noFill/>
        </p:spPr>
        <p:txBody>
          <a:bodyPr wrap="square" rtlCol="0">
            <a:spAutoFit/>
          </a:bodyPr>
          <a:lstStyle/>
          <a:p>
            <a:pPr marL="285750" indent="-285750">
              <a:buFont typeface="Arial" pitchFamily="34" charset="0"/>
              <a:buChar char="•"/>
            </a:pPr>
            <a:r>
              <a:rPr lang="id-ID" sz="2800" dirty="0"/>
              <a:t>REDUCING JOB </a:t>
            </a:r>
            <a:r>
              <a:rPr lang="id-ID" sz="2800" dirty="0" smtClean="0"/>
              <a:t>STRESS</a:t>
            </a:r>
            <a:endParaRPr lang="en-ID" sz="2800" dirty="0" smtClean="0"/>
          </a:p>
          <a:p>
            <a:pPr marL="285750" indent="-285750">
              <a:buFont typeface="Arial" pitchFamily="34" charset="0"/>
              <a:buChar char="•"/>
            </a:pPr>
            <a:r>
              <a:rPr lang="id-ID" sz="2800" dirty="0" smtClean="0"/>
              <a:t>BURNOUT</a:t>
            </a:r>
            <a:endParaRPr lang="en-ID" sz="2800" dirty="0" smtClean="0"/>
          </a:p>
          <a:p>
            <a:pPr marL="285750" indent="-285750">
              <a:buFont typeface="Arial" pitchFamily="34" charset="0"/>
              <a:buChar char="•"/>
            </a:pPr>
            <a:r>
              <a:rPr lang="id-ID" sz="2800" dirty="0" smtClean="0"/>
              <a:t>EMPLOYEE </a:t>
            </a:r>
            <a:r>
              <a:rPr lang="id-ID" sz="2800" dirty="0"/>
              <a:t>DEPRESSION</a:t>
            </a:r>
            <a:r>
              <a:rPr lang="en-US" sz="2800" dirty="0"/>
              <a:t/>
            </a:r>
            <a:br>
              <a:rPr lang="en-US" sz="2800" dirty="0"/>
            </a:br>
            <a:endParaRPr lang="en-US" sz="2800" dirty="0"/>
          </a:p>
          <a:p>
            <a:pPr marL="285750" indent="-285750">
              <a:buFont typeface="Arial" pitchFamily="34" charset="0"/>
              <a:buChar char="•"/>
            </a:pPr>
            <a:endParaRPr lang="en-US" sz="2800" dirty="0"/>
          </a:p>
        </p:txBody>
      </p:sp>
    </p:spTree>
    <p:extLst>
      <p:ext uri="{BB962C8B-B14F-4D97-AF65-F5344CB8AC3E}">
        <p14:creationId xmlns:p14="http://schemas.microsoft.com/office/powerpoint/2010/main" val="4162470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319635" cy="1124262"/>
          </a:xfrm>
        </p:spPr>
        <p:txBody>
          <a:bodyPr>
            <a:normAutofit fontScale="90000"/>
          </a:bodyPr>
          <a:lstStyle/>
          <a:p>
            <a:pPr algn="ctr"/>
            <a:r>
              <a:rPr lang="id-ID" b="1" dirty="0"/>
              <a:t> </a:t>
            </a:r>
            <a:r>
              <a:rPr lang="id-ID" b="1" dirty="0" smtClean="0"/>
              <a:t>Solving </a:t>
            </a:r>
            <a:r>
              <a:rPr lang="id-ID" b="1" dirty="0"/>
              <a:t>Computer-Related Ergonomic Problems</a:t>
            </a:r>
            <a:endParaRPr lang="en-US" b="1" dirty="0"/>
          </a:p>
        </p:txBody>
      </p:sp>
      <p:sp>
        <p:nvSpPr>
          <p:cNvPr id="3" name="Content Placeholder 2"/>
          <p:cNvSpPr>
            <a:spLocks noGrp="1"/>
          </p:cNvSpPr>
          <p:nvPr>
            <p:ph idx="1"/>
          </p:nvPr>
        </p:nvSpPr>
        <p:spPr>
          <a:xfrm>
            <a:off x="251521" y="1124262"/>
            <a:ext cx="8892480" cy="5636302"/>
          </a:xfrm>
        </p:spPr>
        <p:txBody>
          <a:bodyPr>
            <a:noAutofit/>
          </a:bodyPr>
          <a:lstStyle/>
          <a:p>
            <a:pPr marL="0" indent="0">
              <a:buNone/>
            </a:pPr>
            <a:r>
              <a:rPr lang="id-ID" sz="2400" dirty="0"/>
              <a:t>NIOSH memberikan rekomendasi umum mengenai layar komputer. Sebagian besar berhubungan dengan ergonomi atau desain antarmuka pekerja-peralatan. Ini termasuk:</a:t>
            </a:r>
            <a:endParaRPr lang="en-US" sz="2400" dirty="0"/>
          </a:p>
          <a:p>
            <a:pPr lvl="0">
              <a:buFont typeface="+mj-lt"/>
              <a:buAutoNum type="arabicPeriod"/>
            </a:pPr>
            <a:r>
              <a:rPr lang="id-ID" sz="2400" dirty="0"/>
              <a:t>Karyawan harus istirahat 3-5 menit dari bekerja di komputer setiap 20-40 menit, dan menggunakan waktu untuk tugas lain, seperti membuat salinan.</a:t>
            </a:r>
            <a:endParaRPr lang="en-US" sz="2400" dirty="0"/>
          </a:p>
          <a:p>
            <a:pPr lvl="0">
              <a:buFont typeface="+mj-lt"/>
              <a:buAutoNum type="arabicPeriod"/>
            </a:pPr>
            <a:r>
              <a:rPr lang="id-ID" sz="2400" dirty="0"/>
              <a:t>Desain fleksibilitas maksimum ke dalam workstation sehingga dapat disesuaikan dengan operator individu. Misalnya, gunakan kursi yang dapat diatur dengan dukungan midback. Jangan tinggal di satu posisi untuk waktu yang </a:t>
            </a:r>
            <a:r>
              <a:rPr lang="id-ID" sz="2400" dirty="0" smtClean="0"/>
              <a:t>lama.</a:t>
            </a:r>
            <a:endParaRPr lang="id-ID" sz="2400" dirty="0"/>
          </a:p>
          <a:p>
            <a:pPr lvl="0">
              <a:buFont typeface="+mj-lt"/>
              <a:buAutoNum type="arabicPeriod"/>
            </a:pPr>
            <a:r>
              <a:rPr lang="id-ID" sz="2400" dirty="0" smtClean="0"/>
              <a:t>Kurangi </a:t>
            </a:r>
            <a:r>
              <a:rPr lang="id-ID" sz="2400" dirty="0"/>
              <a:t>silau dengan perangkat seperti nuansa di jendela dan pencahayaan tersembunyi atau tidak </a:t>
            </a:r>
            <a:r>
              <a:rPr lang="id-ID" sz="2400" dirty="0" smtClean="0"/>
              <a:t>langsung</a:t>
            </a:r>
            <a:r>
              <a:rPr lang="id-ID" sz="2400" dirty="0" smtClean="0"/>
              <a:t>.</a:t>
            </a:r>
            <a:endParaRPr lang="id-ID" sz="2400" dirty="0"/>
          </a:p>
        </p:txBody>
      </p:sp>
    </p:spTree>
    <p:extLst>
      <p:ext uri="{BB962C8B-B14F-4D97-AF65-F5344CB8AC3E}">
        <p14:creationId xmlns:p14="http://schemas.microsoft.com/office/powerpoint/2010/main" val="3405921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441423" cy="3777622"/>
          </a:xfrm>
        </p:spPr>
        <p:txBody>
          <a:bodyPr>
            <a:noAutofit/>
          </a:bodyPr>
          <a:lstStyle/>
          <a:p>
            <a:pPr lvl="0">
              <a:buFont typeface="+mj-lt"/>
              <a:buAutoNum type="arabicPeriod" startAt="4"/>
            </a:pPr>
            <a:r>
              <a:rPr lang="id-ID" sz="2800" dirty="0"/>
              <a:t>Berikan pekerja pemeriksaan penglihatan preplacement lengkap untuk memastikan penglihatan yang benar dikoreksi untuk mengurangi ketegangan visual.</a:t>
            </a:r>
          </a:p>
          <a:p>
            <a:pPr lvl="0">
              <a:buFont typeface="+mj-lt"/>
              <a:buAutoNum type="arabicPeriod" startAt="4"/>
            </a:pPr>
            <a:r>
              <a:rPr lang="id-ID" sz="2800" dirty="0"/>
              <a:t>Biarkan pengguna memposisikan Sis atau pergelangan tangannya pada tingkat yang sama dengan siku.</a:t>
            </a:r>
          </a:p>
          <a:p>
            <a:pPr lvl="0">
              <a:buFont typeface="+mj-lt"/>
              <a:buAutoNum type="arabicPeriod" startAt="4"/>
            </a:pPr>
            <a:r>
              <a:rPr lang="id-ID" sz="2800" dirty="0"/>
              <a:t>Letakkan layar pada atau tepat di bawah tingkat mata, pada jarak 18 hingga 20 inci dari mata.</a:t>
            </a:r>
          </a:p>
          <a:p>
            <a:pPr lvl="0">
              <a:buFont typeface="+mj-lt"/>
              <a:buAutoNum type="arabicPeriod" startAt="4"/>
            </a:pPr>
            <a:r>
              <a:rPr lang="id-ID" sz="2800" dirty="0"/>
              <a:t>Biarkan pergelangan tangan beristirahat ringan pada bantalan untuk mendapat dukungan.</a:t>
            </a:r>
          </a:p>
          <a:p>
            <a:pPr lvl="0">
              <a:buFont typeface="+mj-lt"/>
              <a:buAutoNum type="arabicPeriod" startAt="4"/>
            </a:pPr>
            <a:r>
              <a:rPr lang="id-ID" sz="2800" dirty="0"/>
              <a:t>Letakkan kaki rata di lantai atau di pijakan kaki.</a:t>
            </a:r>
            <a:endParaRPr lang="en-US" sz="2800" dirty="0"/>
          </a:p>
          <a:p>
            <a:pPr>
              <a:buFont typeface="+mj-lt"/>
              <a:buAutoNum type="arabicPeriod" startAt="4"/>
            </a:pPr>
            <a:endParaRPr lang="en-US" sz="2800" dirty="0"/>
          </a:p>
        </p:txBody>
      </p:sp>
    </p:spTree>
    <p:extLst>
      <p:ext uri="{BB962C8B-B14F-4D97-AF65-F5344CB8AC3E}">
        <p14:creationId xmlns:p14="http://schemas.microsoft.com/office/powerpoint/2010/main" val="2529140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b="1" dirty="0"/>
              <a:t>Workplace Smoking</a:t>
            </a:r>
            <a:endParaRPr lang="en-US" sz="4400" b="1" dirty="0"/>
          </a:p>
        </p:txBody>
      </p:sp>
      <p:sp>
        <p:nvSpPr>
          <p:cNvPr id="3" name="Content Placeholder 2"/>
          <p:cNvSpPr>
            <a:spLocks noGrp="1"/>
          </p:cNvSpPr>
          <p:nvPr>
            <p:ph idx="1"/>
          </p:nvPr>
        </p:nvSpPr>
        <p:spPr>
          <a:xfrm>
            <a:off x="2004254" y="1447800"/>
            <a:ext cx="6686550" cy="3777622"/>
          </a:xfrm>
        </p:spPr>
        <p:txBody>
          <a:bodyPr>
            <a:normAutofit/>
          </a:bodyPr>
          <a:lstStyle/>
          <a:p>
            <a:r>
              <a:rPr lang="id-ID" sz="3600" dirty="0"/>
              <a:t>WHAT YOU CAN AND CANNOT </a:t>
            </a:r>
            <a:r>
              <a:rPr lang="id-ID" sz="3600" dirty="0" smtClean="0"/>
              <a:t>DO</a:t>
            </a:r>
          </a:p>
          <a:p>
            <a:r>
              <a:rPr lang="id-ID" sz="3600" dirty="0"/>
              <a:t>WELLNESS PROGRAMS</a:t>
            </a:r>
            <a:endParaRPr lang="en-US" sz="3600" dirty="0"/>
          </a:p>
          <a:p>
            <a:pPr marL="0" indent="0">
              <a:buNone/>
            </a:pPr>
            <a:endParaRPr lang="en-US" sz="2800" dirty="0"/>
          </a:p>
        </p:txBody>
      </p:sp>
      <p:sp>
        <p:nvSpPr>
          <p:cNvPr id="4" name="Title 1"/>
          <p:cNvSpPr txBox="1">
            <a:spLocks/>
          </p:cNvSpPr>
          <p:nvPr/>
        </p:nvSpPr>
        <p:spPr>
          <a:xfrm>
            <a:off x="1944695" y="3610420"/>
            <a:ext cx="5101002" cy="78905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4000" b="1" dirty="0" smtClean="0"/>
              <a:t>Violence at Work</a:t>
            </a:r>
            <a:endParaRPr lang="en-US" sz="4000" b="1" dirty="0"/>
          </a:p>
        </p:txBody>
      </p:sp>
      <p:sp>
        <p:nvSpPr>
          <p:cNvPr id="5" name="Content Placeholder 2"/>
          <p:cNvSpPr txBox="1">
            <a:spLocks/>
          </p:cNvSpPr>
          <p:nvPr/>
        </p:nvSpPr>
        <p:spPr>
          <a:xfrm>
            <a:off x="1941909" y="4419601"/>
            <a:ext cx="6583832" cy="232709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id-ID" sz="3200" dirty="0" smtClean="0"/>
              <a:t>WHO IS AT RISK?</a:t>
            </a:r>
          </a:p>
          <a:p>
            <a:r>
              <a:rPr lang="id-ID" sz="3200" dirty="0" smtClean="0"/>
              <a:t>HEIGHTENED SECURITY MEASURES</a:t>
            </a:r>
            <a:endParaRPr lang="en-US" sz="3200" dirty="0" smtClean="0"/>
          </a:p>
          <a:p>
            <a:r>
              <a:rPr lang="id-ID" sz="3200" dirty="0" smtClean="0"/>
              <a:t>IMPROVED EMPLOYEE SCREENING</a:t>
            </a:r>
            <a:endParaRPr lang="en-US" sz="3200" dirty="0" smtClean="0"/>
          </a:p>
          <a:p>
            <a:pPr marL="0" indent="0">
              <a:buFont typeface="Wingdings 3" charset="2"/>
              <a:buNone/>
            </a:pPr>
            <a:endParaRPr lang="en-US" sz="3200" dirty="0"/>
          </a:p>
        </p:txBody>
      </p:sp>
    </p:spTree>
    <p:extLst>
      <p:ext uri="{BB962C8B-B14F-4D97-AF65-F5344CB8AC3E}">
        <p14:creationId xmlns:p14="http://schemas.microsoft.com/office/powerpoint/2010/main" val="3141116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2040" y="3645024"/>
            <a:ext cx="3307911" cy="2215902"/>
          </a:xfrm>
          <a:prstGeom prst="rect">
            <a:avLst/>
          </a:prstGeom>
        </p:spPr>
      </p:pic>
      <p:sp>
        <p:nvSpPr>
          <p:cNvPr id="2" name="Title 1"/>
          <p:cNvSpPr>
            <a:spLocks noGrp="1"/>
          </p:cNvSpPr>
          <p:nvPr>
            <p:ph type="title"/>
          </p:nvPr>
        </p:nvSpPr>
        <p:spPr>
          <a:xfrm>
            <a:off x="251520" y="332656"/>
            <a:ext cx="3096344" cy="3240360"/>
          </a:xfrm>
        </p:spPr>
        <p:txBody>
          <a:bodyPr>
            <a:normAutofit/>
          </a:bodyPr>
          <a:lstStyle/>
          <a:p>
            <a:pPr algn="l"/>
            <a:r>
              <a:rPr lang="en-US" sz="2400" dirty="0" smtClean="0">
                <a:latin typeface="Times New Roman" pitchFamily="18" charset="0"/>
                <a:cs typeface="Times New Roman" pitchFamily="18" charset="0"/>
              </a:rPr>
              <a:t>What Top Management Can Do </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top management </a:t>
            </a:r>
            <a:r>
              <a:rPr lang="en-US" sz="2400" dirty="0" err="1" smtClean="0">
                <a:latin typeface="Times New Roman" pitchFamily="18" charset="0"/>
                <a:cs typeface="Times New Roman" pitchFamily="18" charset="0"/>
              </a:rPr>
              <a:t>mempublikasikan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kebijakan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keselamatan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seperti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bener</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diproyek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bangunan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860032" y="332656"/>
            <a:ext cx="3749040" cy="4104456"/>
          </a:xfrm>
        </p:spPr>
        <p:txBody>
          <a:bodyPr>
            <a:normAutofit/>
          </a:bodyPr>
          <a:lstStyle/>
          <a:p>
            <a:pPr marL="0" indent="0">
              <a:buNone/>
            </a:pPr>
            <a:r>
              <a:rPr lang="en-US" sz="2400" dirty="0" smtClean="0">
                <a:latin typeface="Times New Roman" pitchFamily="18" charset="0"/>
                <a:cs typeface="Times New Roman" pitchFamily="18" charset="0"/>
              </a:rPr>
              <a:t>The Supervisors Role in Safety</a:t>
            </a:r>
          </a:p>
          <a:p>
            <a:endParaRPr lang="en-ID" sz="2400" dirty="0">
              <a:latin typeface="Times New Roman" pitchFamily="18" charset="0"/>
              <a:cs typeface="Times New Roman" pitchFamily="18" charset="0"/>
            </a:endParaRPr>
          </a:p>
          <a:p>
            <a:pPr marL="0" indent="0">
              <a:buNone/>
            </a:pPr>
            <a:r>
              <a:rPr lang="en-ID" sz="2400" dirty="0" err="1" smtClean="0">
                <a:latin typeface="Times New Roman" pitchFamily="18" charset="0"/>
                <a:cs typeface="Times New Roman" pitchFamily="18" charset="0"/>
              </a:rPr>
              <a:t>Mengecek</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kelayakan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bahan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pondasi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sehingga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jika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ada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kecelakaan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dapat</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diminimalisir</a:t>
            </a:r>
            <a:r>
              <a:rPr lang="en-ID"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3645024"/>
            <a:ext cx="3353962" cy="2232248"/>
          </a:xfrm>
          <a:prstGeom prst="rect">
            <a:avLst/>
          </a:prstGeom>
        </p:spPr>
      </p:pic>
    </p:spTree>
    <p:extLst>
      <p:ext uri="{BB962C8B-B14F-4D97-AF65-F5344CB8AC3E}">
        <p14:creationId xmlns:p14="http://schemas.microsoft.com/office/powerpoint/2010/main" val="42375307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Workplace Violence Supervisory Training</a:t>
            </a:r>
            <a:endParaRPr lang="en-US" dirty="0"/>
          </a:p>
        </p:txBody>
      </p:sp>
      <p:sp>
        <p:nvSpPr>
          <p:cNvPr id="4" name="Text Placeholder 3"/>
          <p:cNvSpPr>
            <a:spLocks noGrp="1"/>
          </p:cNvSpPr>
          <p:nvPr>
            <p:ph type="body" idx="1"/>
          </p:nvPr>
        </p:nvSpPr>
        <p:spPr>
          <a:xfrm>
            <a:off x="1861629" y="1931139"/>
            <a:ext cx="7069358" cy="1996625"/>
          </a:xfrm>
        </p:spPr>
        <p:txBody>
          <a:bodyPr/>
          <a:lstStyle/>
          <a:p>
            <a:r>
              <a:rPr lang="id-ID" dirty="0"/>
              <a:t>Pengusaha juga harus melatih pengawas untuk mengidentifikasi adanya insiden kekerasan, ini termasuk :</a:t>
            </a:r>
          </a:p>
          <a:p>
            <a:endParaRPr lang="en-US" dirty="0"/>
          </a:p>
        </p:txBody>
      </p:sp>
      <p:sp>
        <p:nvSpPr>
          <p:cNvPr id="3" name="Content Placeholder 2"/>
          <p:cNvSpPr>
            <a:spLocks noGrp="1"/>
          </p:cNvSpPr>
          <p:nvPr>
            <p:ph sz="half" idx="2"/>
          </p:nvPr>
        </p:nvSpPr>
        <p:spPr>
          <a:xfrm>
            <a:off x="2128946" y="3899785"/>
            <a:ext cx="3257170" cy="3354060"/>
          </a:xfrm>
        </p:spPr>
        <p:txBody>
          <a:bodyPr>
            <a:noAutofit/>
          </a:bodyPr>
          <a:lstStyle/>
          <a:p>
            <a:pPr>
              <a:buFont typeface="+mj-lt"/>
              <a:buAutoNum type="arabicPeriod"/>
            </a:pPr>
            <a:r>
              <a:rPr lang="id-ID" sz="2800" dirty="0" smtClean="0"/>
              <a:t>Profil </a:t>
            </a:r>
            <a:r>
              <a:rPr lang="id-ID" sz="2800" dirty="0"/>
              <a:t>yang </a:t>
            </a:r>
            <a:r>
              <a:rPr lang="id-ID" sz="2800" dirty="0" smtClean="0"/>
              <a:t>khas</a:t>
            </a:r>
          </a:p>
          <a:p>
            <a:pPr>
              <a:buFont typeface="+mj-lt"/>
              <a:buAutoNum type="arabicPeriod"/>
            </a:pPr>
            <a:r>
              <a:rPr lang="id-ID" sz="2800" dirty="0"/>
              <a:t>Ancaman </a:t>
            </a:r>
            <a:r>
              <a:rPr lang="id-ID" sz="2800" dirty="0" smtClean="0"/>
              <a:t>verbal</a:t>
            </a:r>
          </a:p>
          <a:p>
            <a:pPr>
              <a:buFont typeface="+mj-lt"/>
              <a:buAutoNum type="arabicPeriod"/>
            </a:pPr>
            <a:r>
              <a:rPr lang="id-ID" sz="2800" dirty="0"/>
              <a:t>Tindakan fisik. </a:t>
            </a:r>
            <a:endParaRPr lang="id-ID" sz="2800" dirty="0" smtClean="0"/>
          </a:p>
          <a:p>
            <a:pPr>
              <a:buFont typeface="+mj-lt"/>
              <a:buAutoNum type="arabicPeriod"/>
            </a:pPr>
            <a:r>
              <a:rPr lang="id-ID" sz="2800" dirty="0" smtClean="0"/>
              <a:t>Frustrasi</a:t>
            </a:r>
          </a:p>
          <a:p>
            <a:pPr>
              <a:buFont typeface="+mj-lt"/>
              <a:buAutoNum type="arabicPeriod"/>
            </a:pPr>
            <a:r>
              <a:rPr lang="id-ID" sz="2800" dirty="0"/>
              <a:t>Obsesi</a:t>
            </a:r>
            <a:endParaRPr lang="id-ID" sz="2800" dirty="0" smtClean="0"/>
          </a:p>
          <a:p>
            <a:pPr marL="0" indent="0">
              <a:buNone/>
            </a:pPr>
            <a:endParaRPr lang="id-ID" sz="2800" dirty="0"/>
          </a:p>
        </p:txBody>
      </p:sp>
      <p:sp>
        <p:nvSpPr>
          <p:cNvPr id="6" name="Content Placeholder 5"/>
          <p:cNvSpPr>
            <a:spLocks noGrp="1"/>
          </p:cNvSpPr>
          <p:nvPr>
            <p:ph sz="quarter" idx="4"/>
          </p:nvPr>
        </p:nvSpPr>
        <p:spPr>
          <a:xfrm>
            <a:off x="5421976" y="3688738"/>
            <a:ext cx="3722024" cy="3354060"/>
          </a:xfrm>
        </p:spPr>
        <p:txBody>
          <a:bodyPr>
            <a:normAutofit/>
          </a:bodyPr>
          <a:lstStyle/>
          <a:p>
            <a:r>
              <a:rPr lang="id-ID" sz="2800" dirty="0"/>
              <a:t>ORGANIZATIONAL JUSTICE</a:t>
            </a:r>
          </a:p>
          <a:p>
            <a:r>
              <a:rPr lang="id-ID" sz="2800" dirty="0"/>
              <a:t>DEALING WITH ANGRY EMPLOYEES</a:t>
            </a:r>
            <a:endParaRPr lang="en-US" sz="2800" dirty="0"/>
          </a:p>
          <a:p>
            <a:r>
              <a:rPr lang="id-ID" sz="2800" dirty="0"/>
              <a:t>DISMISSING VIOLENT EMPLOYEES</a:t>
            </a:r>
            <a:endParaRPr lang="en-US" sz="2800" dirty="0"/>
          </a:p>
          <a:p>
            <a:endParaRPr lang="en-US" sz="2800" dirty="0"/>
          </a:p>
          <a:p>
            <a:endParaRPr lang="en-US" sz="2800" dirty="0"/>
          </a:p>
        </p:txBody>
      </p:sp>
    </p:spTree>
    <p:extLst>
      <p:ext uri="{BB962C8B-B14F-4D97-AF65-F5344CB8AC3E}">
        <p14:creationId xmlns:p14="http://schemas.microsoft.com/office/powerpoint/2010/main" val="19079133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6907" y="0"/>
            <a:ext cx="6683765" cy="1280890"/>
          </a:xfrm>
        </p:spPr>
        <p:txBody>
          <a:bodyPr>
            <a:normAutofit fontScale="90000"/>
          </a:bodyPr>
          <a:lstStyle/>
          <a:p>
            <a:r>
              <a:rPr lang="id-ID" dirty="0"/>
              <a:t>OCCUPATIONAL SECURITY AND SAFETY</a:t>
            </a:r>
            <a:endParaRPr lang="en-US" dirty="0"/>
          </a:p>
        </p:txBody>
      </p:sp>
      <p:sp>
        <p:nvSpPr>
          <p:cNvPr id="3" name="Content Placeholder 2"/>
          <p:cNvSpPr>
            <a:spLocks noGrp="1"/>
          </p:cNvSpPr>
          <p:nvPr>
            <p:ph idx="1"/>
          </p:nvPr>
        </p:nvSpPr>
        <p:spPr>
          <a:xfrm>
            <a:off x="1426368" y="1264555"/>
            <a:ext cx="7202091" cy="5598826"/>
          </a:xfrm>
        </p:spPr>
        <p:txBody>
          <a:bodyPr>
            <a:normAutofit/>
          </a:bodyPr>
          <a:lstStyle/>
          <a:p>
            <a:pPr marL="0" indent="0" algn="just">
              <a:buNone/>
            </a:pPr>
            <a:r>
              <a:rPr lang="id-ID" sz="3200" dirty="0" smtClean="0"/>
              <a:t>Mayoritas </a:t>
            </a:r>
            <a:r>
              <a:rPr lang="id-ID" sz="3200" dirty="0"/>
              <a:t>pengusaha memiliki pengaturan keamanan. Survei SHRM menemukan bahwa sekitar 85% organisasi yang menanggapi sekarang memiliki beberapa jenis bencana formal. Banyak perusahaan juga telah melembagakan prosedur penanganan khusus untuk usia paket email yang mencurigakan dan mengadakan </a:t>
            </a:r>
            <a:r>
              <a:rPr lang="id-ID" sz="3200" dirty="0" smtClean="0"/>
              <a:t>latihan </a:t>
            </a:r>
            <a:r>
              <a:rPr lang="id-ID" sz="3200" dirty="0"/>
              <a:t>evakuasi darurat rutin</a:t>
            </a:r>
            <a:r>
              <a:rPr lang="id-ID" sz="3200" dirty="0" smtClean="0"/>
              <a:t>.</a:t>
            </a:r>
          </a:p>
          <a:p>
            <a:pPr marL="0" indent="0">
              <a:buNone/>
            </a:pPr>
            <a:endParaRPr lang="id-ID" dirty="0" smtClean="0"/>
          </a:p>
          <a:p>
            <a:pPr marL="0" indent="0">
              <a:buNone/>
            </a:pPr>
            <a:endParaRPr lang="en-US" dirty="0"/>
          </a:p>
        </p:txBody>
      </p:sp>
    </p:spTree>
    <p:extLst>
      <p:ext uri="{BB962C8B-B14F-4D97-AF65-F5344CB8AC3E}">
        <p14:creationId xmlns:p14="http://schemas.microsoft.com/office/powerpoint/2010/main" val="1950469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42" y="261258"/>
            <a:ext cx="6948949" cy="933060"/>
          </a:xfrm>
        </p:spPr>
        <p:txBody>
          <a:bodyPr>
            <a:normAutofit fontScale="90000"/>
          </a:bodyPr>
          <a:lstStyle/>
          <a:p>
            <a:r>
              <a:rPr lang="id-ID" dirty="0"/>
              <a:t>Basic Prerequisites for a Crime Prevention Plan</a:t>
            </a:r>
            <a:br>
              <a:rPr lang="id-ID" dirty="0"/>
            </a:br>
            <a:endParaRPr lang="en-US" dirty="0"/>
          </a:p>
        </p:txBody>
      </p:sp>
      <p:sp>
        <p:nvSpPr>
          <p:cNvPr id="3" name="Content Placeholder 2"/>
          <p:cNvSpPr>
            <a:spLocks noGrp="1"/>
          </p:cNvSpPr>
          <p:nvPr>
            <p:ph idx="1"/>
          </p:nvPr>
        </p:nvSpPr>
        <p:spPr>
          <a:xfrm>
            <a:off x="1455576" y="1194318"/>
            <a:ext cx="7172884" cy="5663681"/>
          </a:xfrm>
        </p:spPr>
        <p:txBody>
          <a:bodyPr>
            <a:normAutofit lnSpcReduction="10000"/>
          </a:bodyPr>
          <a:lstStyle/>
          <a:p>
            <a:pPr marL="0" indent="0">
              <a:buNone/>
            </a:pPr>
            <a:r>
              <a:rPr lang="id-ID" sz="2200" dirty="0" smtClean="0"/>
              <a:t>Idealnya</a:t>
            </a:r>
            <a:r>
              <a:rPr lang="id-ID" sz="2200" dirty="0"/>
              <a:t>, program </a:t>
            </a:r>
            <a:r>
              <a:rPr lang="id-ID" sz="2200" dirty="0" smtClean="0"/>
              <a:t>anticrame perusahaan </a:t>
            </a:r>
            <a:r>
              <a:rPr lang="id-ID" sz="2200" dirty="0"/>
              <a:t>yang komprehensif harus dimulai dengan mengikuti :</a:t>
            </a:r>
            <a:endParaRPr lang="en-US" sz="2200" dirty="0"/>
          </a:p>
          <a:p>
            <a:pPr lvl="0">
              <a:buFont typeface="+mj-lt"/>
              <a:buAutoNum type="arabicPeriod"/>
            </a:pPr>
            <a:r>
              <a:rPr lang="id-ID" sz="2200" dirty="0"/>
              <a:t>kebijakan perusahaan tentang kejahatan-Secara khusus, pastikan karyawan memahami bahwa tidak ada kejahatan yang dapat diterima dan bahwa perusahaan memiliki kebijakan toleransi nol sehubungan dengan pekerja yang melakukan kejahatan</a:t>
            </a:r>
            <a:endParaRPr lang="en-US" sz="2200" dirty="0"/>
          </a:p>
          <a:p>
            <a:pPr lvl="0">
              <a:buFont typeface="+mj-lt"/>
              <a:buAutoNum type="arabicPeriod"/>
            </a:pPr>
            <a:r>
              <a:rPr lang="id-ID" sz="2200" dirty="0"/>
              <a:t>Investigasi pelamar kerja-Lakukan pemeriksaan latar belakang penuh sebagai bagian dari proses seleksi kami untuk setiap posisi</a:t>
            </a:r>
            <a:endParaRPr lang="en-US" sz="2200" dirty="0"/>
          </a:p>
          <a:p>
            <a:pPr lvl="0">
              <a:buFont typeface="+mj-lt"/>
              <a:buAutoNum type="arabicPeriod"/>
            </a:pPr>
            <a:r>
              <a:rPr lang="id-ID" sz="2200" dirty="0"/>
              <a:t>Pelatihan kesadaran kejahatan - Jelaskan dengan jelas, selama pelatihan dan orientasi, bahwa majikan mengambil pendekatan yang sulit untuk kejahatan di tempat kerja</a:t>
            </a:r>
            <a:endParaRPr lang="en-US" sz="2200" dirty="0"/>
          </a:p>
          <a:p>
            <a:pPr lvl="0">
              <a:buFont typeface="+mj-lt"/>
              <a:buAutoNum type="arabicPeriod"/>
            </a:pPr>
            <a:r>
              <a:rPr lang="id-ID" sz="2200" dirty="0" smtClean="0"/>
              <a:t>Crisis management- </a:t>
            </a:r>
            <a:r>
              <a:rPr lang="id-ID" sz="2200" dirty="0"/>
              <a:t>Tetapkan dan komunikasikan prosedur yang harus diikuti jika terjadi ancaman bom, kebakaran, atau keadaan darurat lainnya</a:t>
            </a:r>
            <a:endParaRPr lang="en-US" sz="2200" dirty="0"/>
          </a:p>
          <a:p>
            <a:endParaRPr lang="en-US" dirty="0"/>
          </a:p>
        </p:txBody>
      </p:sp>
    </p:spTree>
    <p:extLst>
      <p:ext uri="{BB962C8B-B14F-4D97-AF65-F5344CB8AC3E}">
        <p14:creationId xmlns:p14="http://schemas.microsoft.com/office/powerpoint/2010/main" val="26234291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Setting Up a Basic Security Program</a:t>
            </a:r>
            <a:r>
              <a:rPr lang="en-US" dirty="0"/>
              <a:t/>
            </a:r>
            <a:br>
              <a:rPr lang="en-US" dirty="0"/>
            </a:br>
            <a:endParaRPr lang="en-US" dirty="0"/>
          </a:p>
        </p:txBody>
      </p:sp>
      <p:sp>
        <p:nvSpPr>
          <p:cNvPr id="3" name="Content Placeholder 2"/>
          <p:cNvSpPr>
            <a:spLocks noGrp="1"/>
          </p:cNvSpPr>
          <p:nvPr>
            <p:ph idx="1"/>
          </p:nvPr>
        </p:nvSpPr>
        <p:spPr>
          <a:xfrm>
            <a:off x="1633452" y="1596044"/>
            <a:ext cx="6995008" cy="5087389"/>
          </a:xfrm>
        </p:spPr>
        <p:txBody>
          <a:bodyPr>
            <a:normAutofit/>
          </a:bodyPr>
          <a:lstStyle/>
          <a:p>
            <a:r>
              <a:rPr lang="id-ID" sz="2400" dirty="0" smtClean="0"/>
              <a:t>Untuk menyiapkan program keamanan dasar, perusahaan memerlukan langkah-langkah</a:t>
            </a:r>
            <a:r>
              <a:rPr lang="id-ID" sz="2400" dirty="0"/>
              <a:t>: </a:t>
            </a:r>
            <a:endParaRPr lang="id-ID" sz="2400" dirty="0" smtClean="0"/>
          </a:p>
          <a:p>
            <a:pPr>
              <a:buFont typeface="+mj-lt"/>
              <a:buAutoNum type="arabicPeriod"/>
            </a:pPr>
            <a:r>
              <a:rPr lang="id-ID" sz="2400" dirty="0" smtClean="0"/>
              <a:t>menganalisis </a:t>
            </a:r>
            <a:r>
              <a:rPr lang="id-ID" sz="2400" dirty="0"/>
              <a:t>tingkat risiko saat ini, </a:t>
            </a:r>
          </a:p>
          <a:p>
            <a:pPr>
              <a:buFont typeface="+mj-lt"/>
              <a:buAutoNum type="arabicPeriod"/>
            </a:pPr>
            <a:r>
              <a:rPr lang="id-ID" sz="2400" dirty="0" smtClean="0"/>
              <a:t>kemudian </a:t>
            </a:r>
            <a:r>
              <a:rPr lang="id-ID" sz="2400" dirty="0"/>
              <a:t>memasang sistem </a:t>
            </a:r>
            <a:r>
              <a:rPr lang="id-ID" sz="2400" dirty="0" smtClean="0"/>
              <a:t>keamanan</a:t>
            </a:r>
          </a:p>
          <a:p>
            <a:pPr>
              <a:buFont typeface="+mj-lt"/>
              <a:buAutoNum type="arabicPeriod"/>
            </a:pPr>
            <a:r>
              <a:rPr lang="id-ID" sz="2400" dirty="0" smtClean="0"/>
              <a:t>Membuat tim keamaan untuk </a:t>
            </a:r>
            <a:r>
              <a:rPr lang="id-ID" sz="2400" dirty="0"/>
              <a:t>memantau dan mengatasi potensi </a:t>
            </a:r>
            <a:r>
              <a:rPr lang="id-ID" sz="2400" dirty="0" smtClean="0"/>
              <a:t>ancaman.</a:t>
            </a:r>
          </a:p>
          <a:p>
            <a:pPr marL="0" indent="0">
              <a:buNone/>
            </a:pPr>
            <a:endParaRPr lang="id-ID" sz="2400" dirty="0"/>
          </a:p>
          <a:p>
            <a:r>
              <a:rPr lang="id-ID" sz="2400" dirty="0"/>
              <a:t>NATURAL SECURITY</a:t>
            </a:r>
            <a:endParaRPr lang="en-US" sz="2400" dirty="0"/>
          </a:p>
          <a:p>
            <a:r>
              <a:rPr lang="id-ID" sz="2400" dirty="0"/>
              <a:t>MECHANICAL SECURITY</a:t>
            </a:r>
            <a:endParaRPr lang="en-US" sz="2400" dirty="0"/>
          </a:p>
          <a:p>
            <a:r>
              <a:rPr lang="id-ID" sz="2400" dirty="0"/>
              <a:t>ORGANIZATIONAL SECURITY</a:t>
            </a:r>
            <a:endParaRPr lang="en-US" sz="2400" dirty="0"/>
          </a:p>
          <a:p>
            <a:endParaRPr lang="en-US" dirty="0"/>
          </a:p>
        </p:txBody>
      </p:sp>
    </p:spTree>
    <p:extLst>
      <p:ext uri="{BB962C8B-B14F-4D97-AF65-F5344CB8AC3E}">
        <p14:creationId xmlns:p14="http://schemas.microsoft.com/office/powerpoint/2010/main" val="2126294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Evacuation Plans</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110344" y="1905000"/>
            <a:ext cx="5389562" cy="3778250"/>
          </a:xfrm>
        </p:spPr>
      </p:pic>
    </p:spTree>
    <p:extLst>
      <p:ext uri="{BB962C8B-B14F-4D97-AF65-F5344CB8AC3E}">
        <p14:creationId xmlns:p14="http://schemas.microsoft.com/office/powerpoint/2010/main" val="2964212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229600" cy="2218258"/>
          </a:xfrm>
          <a:solidFill>
            <a:srgbClr val="00B0F0"/>
          </a:solidFill>
        </p:spPr>
        <p:txBody>
          <a:bodyPr>
            <a:normAutofit/>
          </a:bodyPr>
          <a:lstStyle/>
          <a:p>
            <a:pPr algn="l"/>
            <a:r>
              <a:rPr lang="en-US" sz="2400" dirty="0" smtClean="0">
                <a:latin typeface="Times New Roman" pitchFamily="18" charset="0"/>
                <a:cs typeface="Times New Roman" pitchFamily="18" charset="0"/>
              </a:rPr>
              <a:t>OCCUPATIONAL SAFETY LAW</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memastikan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memiliki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aman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sehat</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000" dirty="0" err="1" smtClean="0"/>
              <a:t>Tujuan</a:t>
            </a:r>
            <a:r>
              <a:rPr lang="en-US" sz="2000" dirty="0" smtClean="0"/>
              <a:t> </a:t>
            </a:r>
            <a:r>
              <a:rPr lang="en-US" sz="2000" dirty="0" err="1"/>
              <a:t>dasar</a:t>
            </a:r>
            <a:r>
              <a:rPr lang="en-US" sz="2000" dirty="0"/>
              <a:t> OSHA </a:t>
            </a:r>
            <a:r>
              <a:rPr lang="en-US" sz="2000" dirty="0" err="1"/>
              <a:t>adalah</a:t>
            </a:r>
            <a:r>
              <a:rPr lang="en-US" sz="2000" dirty="0"/>
              <a:t> </a:t>
            </a:r>
            <a:r>
              <a:rPr lang="en-US" sz="2000" dirty="0" err="1"/>
              <a:t>untuk</a:t>
            </a:r>
            <a:r>
              <a:rPr lang="en-US" sz="2000" dirty="0"/>
              <a:t> </a:t>
            </a:r>
            <a:r>
              <a:rPr lang="en-US" sz="2000" dirty="0" err="1"/>
              <a:t>mengatur</a:t>
            </a:r>
            <a:r>
              <a:rPr lang="en-US" sz="2000" dirty="0"/>
              <a:t> </a:t>
            </a:r>
            <a:r>
              <a:rPr lang="en-US" sz="2000" dirty="0" err="1"/>
              <a:t>tindakan</a:t>
            </a:r>
            <a:r>
              <a:rPr lang="en-US" sz="2000" dirty="0"/>
              <a:t> </a:t>
            </a:r>
            <a:r>
              <a:rPr lang="en-US" sz="2000" dirty="0" err="1"/>
              <a:t>dan</a:t>
            </a:r>
            <a:r>
              <a:rPr lang="en-US" sz="2000" dirty="0"/>
              <a:t> </a:t>
            </a:r>
            <a:r>
              <a:rPr lang="en-US" sz="2000" dirty="0" err="1"/>
              <a:t>menetapkan</a:t>
            </a:r>
            <a:r>
              <a:rPr lang="en-US" sz="2000" dirty="0"/>
              <a:t> </a:t>
            </a:r>
            <a:r>
              <a:rPr lang="en-US" sz="2000" dirty="0" err="1"/>
              <a:t>serta</a:t>
            </a:r>
            <a:r>
              <a:rPr lang="en-US" sz="2000" dirty="0"/>
              <a:t> </a:t>
            </a:r>
            <a:r>
              <a:rPr lang="en-US" sz="2000" dirty="0" err="1" smtClean="0"/>
              <a:t>menegakkan</a:t>
            </a:r>
            <a:r>
              <a:rPr lang="en-US" sz="2000" dirty="0" smtClean="0"/>
              <a:t> </a:t>
            </a:r>
            <a:r>
              <a:rPr lang="en-US" sz="2000" dirty="0" err="1"/>
              <a:t>standar</a:t>
            </a:r>
            <a:r>
              <a:rPr lang="en-US" sz="2000" dirty="0"/>
              <a:t> </a:t>
            </a:r>
            <a:r>
              <a:rPr lang="en-US" sz="2000" dirty="0" err="1"/>
              <a:t>keselamatan</a:t>
            </a:r>
            <a:r>
              <a:rPr lang="en-US" sz="2000" dirty="0"/>
              <a:t> </a:t>
            </a:r>
            <a:r>
              <a:rPr lang="en-US" sz="2000" dirty="0" err="1"/>
              <a:t>dan</a:t>
            </a:r>
            <a:r>
              <a:rPr lang="en-US" sz="2000" dirty="0"/>
              <a:t> </a:t>
            </a:r>
            <a:r>
              <a:rPr lang="en-US" sz="2000" dirty="0" err="1"/>
              <a:t>kesehatan</a:t>
            </a:r>
            <a:r>
              <a:rPr lang="en-US" sz="2000" dirty="0"/>
              <a:t> yang </a:t>
            </a:r>
            <a:r>
              <a:rPr lang="en-US" sz="2000" dirty="0" err="1"/>
              <a:t>berlaku</a:t>
            </a:r>
            <a:r>
              <a:rPr lang="en-US" sz="2000" dirty="0"/>
              <a:t> </a:t>
            </a:r>
            <a:r>
              <a:rPr lang="en-US" sz="2000" dirty="0" err="1"/>
              <a:t>bagi</a:t>
            </a:r>
            <a:r>
              <a:rPr lang="en-US" sz="2000" dirty="0"/>
              <a:t> </a:t>
            </a:r>
            <a:r>
              <a:rPr lang="en-US" sz="2000" dirty="0" err="1"/>
              <a:t>hampir</a:t>
            </a:r>
            <a:r>
              <a:rPr lang="en-US" sz="2000" dirty="0"/>
              <a:t> </a:t>
            </a:r>
            <a:r>
              <a:rPr lang="en-US" sz="2000" dirty="0" err="1"/>
              <a:t>semua</a:t>
            </a:r>
            <a:r>
              <a:rPr lang="en-US" sz="2000" dirty="0"/>
              <a:t> </a:t>
            </a:r>
            <a:r>
              <a:rPr lang="en-US" sz="2000" dirty="0" err="1"/>
              <a:t>pekerja</a:t>
            </a:r>
            <a:r>
              <a:rPr lang="en-US" sz="2000" dirty="0"/>
              <a:t> di </a:t>
            </a:r>
            <a:r>
              <a:rPr lang="en-US" sz="2000" dirty="0" err="1"/>
              <a:t>Amerika</a:t>
            </a:r>
            <a:r>
              <a:rPr lang="en-US" sz="2000" dirty="0"/>
              <a:t> </a:t>
            </a:r>
            <a:r>
              <a:rPr lang="en-US" sz="2000" dirty="0" err="1"/>
              <a:t>Serikat</a:t>
            </a:r>
            <a:r>
              <a:rPr lang="en-US" sz="2000" dirty="0"/>
              <a:t>.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878904" y="2564904"/>
            <a:ext cx="8229600" cy="1368152"/>
          </a:xfrm>
        </p:spPr>
        <p:txBody>
          <a:bodyPr>
            <a:noAutofit/>
          </a:bodyPr>
          <a:lstStyle/>
          <a:p>
            <a:pPr marL="0" indent="0">
              <a:buNone/>
            </a:pPr>
            <a:r>
              <a:rPr lang="en-US" sz="2000" dirty="0" smtClean="0">
                <a:latin typeface="Times New Roman" pitchFamily="18" charset="0"/>
                <a:cs typeface="Times New Roman" pitchFamily="18" charset="0"/>
              </a:rPr>
              <a:t>OSHA Standards and Record Keeping</a:t>
            </a:r>
          </a:p>
          <a:p>
            <a:pPr marL="0" indent="0">
              <a:buNone/>
            </a:pPr>
            <a:endParaRPr lang="en-ID" sz="2000" dirty="0" smtClean="0">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OSHA </a:t>
            </a:r>
            <a:r>
              <a:rPr lang="en-US" sz="2000" dirty="0" err="1">
                <a:latin typeface="Times New Roman" pitchFamily="18" charset="0"/>
                <a:cs typeface="Times New Roman" pitchFamily="18" charset="0"/>
              </a:rPr>
              <a:t>bertanggung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jawab</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untuk</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menyebarluaskan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standar</a:t>
            </a:r>
            <a:r>
              <a:rPr lang="en-US" sz="2000" dirty="0">
                <a:latin typeface="Times New Roman" pitchFamily="18" charset="0"/>
                <a:cs typeface="Times New Roman" pitchFamily="18" charset="0"/>
              </a:rPr>
              <a:t> yang </a:t>
            </a:r>
            <a:r>
              <a:rPr lang="en-US" sz="2000" dirty="0" err="1">
                <a:latin typeface="Times New Roman" pitchFamily="18" charset="0"/>
                <a:cs typeface="Times New Roman" pitchFamily="18" charset="0"/>
              </a:rPr>
              <a:t>dapat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ditegakkan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secara</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hukum</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mencakup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standar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industri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umum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standar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maritim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standar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konstruksi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peraturan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prosedur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lainnya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dan</a:t>
            </a:r>
            <a:r>
              <a:rPr lang="en-US" sz="2000" dirty="0">
                <a:latin typeface="Times New Roman" pitchFamily="18" charset="0"/>
                <a:cs typeface="Times New Roman" pitchFamily="18" charset="0"/>
              </a:rPr>
              <a:t> manual </a:t>
            </a:r>
            <a:r>
              <a:rPr lang="en-US" sz="2000" dirty="0" err="1">
                <a:latin typeface="Times New Roman" pitchFamily="18" charset="0"/>
                <a:cs typeface="Times New Roman" pitchFamily="18" charset="0"/>
              </a:rPr>
              <a:t>operasi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lapangan</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5" name="TextBox 4"/>
          <p:cNvSpPr txBox="1"/>
          <p:nvPr/>
        </p:nvSpPr>
        <p:spPr>
          <a:xfrm>
            <a:off x="179512" y="4725144"/>
            <a:ext cx="8208912" cy="1938992"/>
          </a:xfrm>
          <a:prstGeom prst="rect">
            <a:avLst/>
          </a:prstGeom>
          <a:noFill/>
        </p:spPr>
        <p:txBody>
          <a:bodyPr wrap="square" rtlCol="0">
            <a:spAutoFit/>
          </a:bodyPr>
          <a:lstStyle/>
          <a:p>
            <a:r>
              <a:rPr lang="en-US" sz="2000" dirty="0" smtClean="0">
                <a:latin typeface="Times New Roman" pitchFamily="18" charset="0"/>
                <a:cs typeface="Times New Roman" pitchFamily="18" charset="0"/>
              </a:rPr>
              <a:t>WHAT THE EMPLOYER MUST REPORT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Mereka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melaporkan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sebagian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kecelakaan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kerja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khususnya</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mengakibatkan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perawatan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medis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selain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pertolongan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pertama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kehilangan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kesadaran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pembatasan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kerja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lebih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kerja</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hilang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pembatasan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gerak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transfer </a:t>
            </a:r>
            <a:r>
              <a:rPr lang="en-US" sz="2000" dirty="0" err="1" smtClean="0">
                <a:latin typeface="Times New Roman" pitchFamily="18" charset="0"/>
                <a:cs typeface="Times New Roman" pitchFamily="18" charset="0"/>
              </a:rPr>
              <a:t>ke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pekerjaan</a:t>
            </a:r>
            <a:r>
              <a:rPr lang="en-US" sz="2000" dirty="0" smtClean="0">
                <a:latin typeface="Times New Roman" pitchFamily="18" charset="0"/>
                <a:cs typeface="Times New Roman" pitchFamily="18" charset="0"/>
              </a:rPr>
              <a:t> lain.</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85143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29600" cy="1930226"/>
          </a:xfrm>
        </p:spPr>
        <p:txBody>
          <a:bodyPr>
            <a:noAutofit/>
          </a:bodyPr>
          <a:lstStyle/>
          <a:p>
            <a:pPr marL="0" indent="0" algn="l"/>
            <a:r>
              <a:rPr lang="en-US" sz="2400" dirty="0" smtClean="0"/>
              <a:t>Inspections and Citations</a:t>
            </a:r>
            <a:br>
              <a:rPr lang="en-US" sz="2400" dirty="0" smtClean="0"/>
            </a:br>
            <a:r>
              <a:rPr lang="en-ID" sz="2400" dirty="0" smtClean="0"/>
              <a:t/>
            </a:r>
            <a:br>
              <a:rPr lang="en-ID" sz="2400" dirty="0" smtClean="0"/>
            </a:br>
            <a:r>
              <a:rPr lang="en-US" sz="2400" dirty="0" smtClean="0"/>
              <a:t>OSHA </a:t>
            </a:r>
            <a:r>
              <a:rPr lang="en-US" sz="2400" dirty="0" err="1" smtClean="0"/>
              <a:t>memberlakukan</a:t>
            </a:r>
            <a:r>
              <a:rPr lang="en-US" sz="2400" dirty="0" smtClean="0"/>
              <a:t> </a:t>
            </a:r>
            <a:r>
              <a:rPr lang="en-US" sz="2400" dirty="0" err="1" smtClean="0"/>
              <a:t>standarnya</a:t>
            </a:r>
            <a:r>
              <a:rPr lang="en-US" sz="2400" dirty="0" smtClean="0"/>
              <a:t> </a:t>
            </a:r>
            <a:r>
              <a:rPr lang="en-US" sz="2400" dirty="0" err="1" smtClean="0"/>
              <a:t>melalui</a:t>
            </a:r>
            <a:r>
              <a:rPr lang="en-US" sz="2400" dirty="0" smtClean="0"/>
              <a:t> </a:t>
            </a:r>
            <a:r>
              <a:rPr lang="en-US" sz="2400" dirty="0" err="1" smtClean="0"/>
              <a:t>inspeksi</a:t>
            </a:r>
            <a:r>
              <a:rPr lang="en-US" sz="2400" dirty="0" smtClean="0"/>
              <a:t>, OSHA </a:t>
            </a:r>
            <a:r>
              <a:rPr lang="en-US" sz="2400" dirty="0" err="1" smtClean="0"/>
              <a:t>tidak</a:t>
            </a:r>
            <a:r>
              <a:rPr lang="en-US" sz="2400" dirty="0" smtClean="0"/>
              <a:t> </a:t>
            </a:r>
            <a:r>
              <a:rPr lang="en-US" sz="2400" dirty="0" err="1" smtClean="0"/>
              <a:t>dapat</a:t>
            </a:r>
            <a:r>
              <a:rPr lang="en-US" sz="2400" dirty="0" smtClean="0"/>
              <a:t> </a:t>
            </a:r>
            <a:r>
              <a:rPr lang="en-US" sz="2400" dirty="0" err="1" smtClean="0"/>
              <a:t>melakukan</a:t>
            </a:r>
            <a:r>
              <a:rPr lang="en-US" sz="2400" dirty="0" smtClean="0"/>
              <a:t> </a:t>
            </a:r>
            <a:r>
              <a:rPr lang="en-US" sz="2400" dirty="0" err="1" smtClean="0"/>
              <a:t>pemeriksaan</a:t>
            </a:r>
            <a:r>
              <a:rPr lang="en-US" sz="2400" dirty="0" smtClean="0"/>
              <a:t> </a:t>
            </a:r>
            <a:r>
              <a:rPr lang="en-US" sz="2400" dirty="0" err="1" smtClean="0"/>
              <a:t>tanpa</a:t>
            </a:r>
            <a:r>
              <a:rPr lang="en-US" sz="2400" dirty="0" smtClean="0"/>
              <a:t> </a:t>
            </a:r>
            <a:r>
              <a:rPr lang="en-US" sz="2400" dirty="0" err="1" smtClean="0"/>
              <a:t>jaminan</a:t>
            </a:r>
            <a:r>
              <a:rPr lang="en-US" sz="2400" dirty="0" smtClean="0"/>
              <a:t> </a:t>
            </a:r>
            <a:r>
              <a:rPr lang="en-US" sz="2400" dirty="0" err="1" smtClean="0"/>
              <a:t>tanpa</a:t>
            </a:r>
            <a:r>
              <a:rPr lang="en-US" sz="2400" dirty="0" smtClean="0"/>
              <a:t> </a:t>
            </a:r>
            <a:r>
              <a:rPr lang="en-US" sz="2400" dirty="0" err="1" smtClean="0"/>
              <a:t>persetujuan</a:t>
            </a:r>
            <a:r>
              <a:rPr lang="en-US" sz="2400" dirty="0" smtClean="0"/>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p>
        </p:txBody>
      </p:sp>
      <p:sp>
        <p:nvSpPr>
          <p:cNvPr id="3" name="Content Placeholder 2"/>
          <p:cNvSpPr>
            <a:spLocks noGrp="1"/>
          </p:cNvSpPr>
          <p:nvPr>
            <p:ph idx="1"/>
          </p:nvPr>
        </p:nvSpPr>
        <p:spPr>
          <a:xfrm>
            <a:off x="2843808" y="2276872"/>
            <a:ext cx="8229600" cy="1512168"/>
          </a:xfrm>
        </p:spPr>
        <p:txBody>
          <a:bodyPr/>
          <a:lstStyle/>
          <a:p>
            <a:pPr marL="0" indent="0">
              <a:buNone/>
            </a:pPr>
            <a:r>
              <a:rPr lang="en-US" sz="2400" dirty="0" smtClean="0">
                <a:latin typeface="Times New Roman" pitchFamily="18" charset="0"/>
                <a:cs typeface="Times New Roman" pitchFamily="18" charset="0"/>
              </a:rPr>
              <a:t>INSPECTION PRIORITIES</a:t>
            </a:r>
          </a:p>
          <a:p>
            <a:pPr marL="0" indent="0">
              <a:buNone/>
            </a:pPr>
            <a:endParaRPr lang="en-ID" sz="2400" dirty="0">
              <a:latin typeface="Times New Roman" pitchFamily="18" charset="0"/>
              <a:cs typeface="Times New Roman" pitchFamily="18" charset="0"/>
            </a:endParaRPr>
          </a:p>
          <a:p>
            <a:pPr marL="0" indent="0">
              <a:buNone/>
            </a:pPr>
            <a:r>
              <a:rPr lang="en-ID" sz="2400" dirty="0" err="1" smtClean="0">
                <a:latin typeface="Times New Roman" pitchFamily="18" charset="0"/>
                <a:cs typeface="Times New Roman" pitchFamily="18" charset="0"/>
              </a:rPr>
              <a:t>Inspeksi</a:t>
            </a:r>
            <a:r>
              <a:rPr lang="en-ID" sz="2400" dirty="0" smtClean="0">
                <a:latin typeface="Times New Roman" pitchFamily="18" charset="0"/>
                <a:cs typeface="Times New Roman" pitchFamily="18" charset="0"/>
              </a:rPr>
              <a:t> yang </a:t>
            </a:r>
            <a:r>
              <a:rPr lang="en-ID" sz="2400" dirty="0" err="1" smtClean="0">
                <a:latin typeface="Times New Roman" pitchFamily="18" charset="0"/>
                <a:cs typeface="Times New Roman" pitchFamily="18" charset="0"/>
              </a:rPr>
              <a:t>dilihat</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dari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tingkat</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bahaya</a:t>
            </a:r>
            <a:endParaRPr lang="en-US" sz="2400" dirty="0">
              <a:latin typeface="Times New Roman" pitchFamily="18" charset="0"/>
              <a:cs typeface="Times New Roman" pitchFamily="18" charset="0"/>
            </a:endParaRPr>
          </a:p>
        </p:txBody>
      </p:sp>
      <p:sp>
        <p:nvSpPr>
          <p:cNvPr id="4" name="TextBox 3"/>
          <p:cNvSpPr txBox="1"/>
          <p:nvPr/>
        </p:nvSpPr>
        <p:spPr>
          <a:xfrm>
            <a:off x="323528" y="4221088"/>
            <a:ext cx="8568952" cy="1938992"/>
          </a:xfrm>
          <a:prstGeom prst="rect">
            <a:avLst/>
          </a:prstGeom>
          <a:noFill/>
        </p:spPr>
        <p:txBody>
          <a:bodyPr wrap="square" rtlCol="0">
            <a:spAutoFit/>
          </a:bodyPr>
          <a:lstStyle/>
          <a:p>
            <a:r>
              <a:rPr lang="en-US" sz="2400" dirty="0" smtClean="0">
                <a:latin typeface="Times New Roman" pitchFamily="18" charset="0"/>
                <a:cs typeface="Times New Roman" pitchFamily="18" charset="0"/>
              </a:rPr>
              <a:t>THE INSPECTION</a:t>
            </a:r>
          </a:p>
          <a:p>
            <a:endParaRPr lang="en-ID" sz="2400" dirty="0">
              <a:latin typeface="Times New Roman" pitchFamily="18" charset="0"/>
              <a:cs typeface="Times New Roman" pitchFamily="18" charset="0"/>
            </a:endParaRPr>
          </a:p>
          <a:p>
            <a:r>
              <a:rPr lang="en-US" sz="2400" dirty="0" smtClean="0"/>
              <a:t>OSHA </a:t>
            </a:r>
            <a:r>
              <a:rPr lang="en-US" sz="2400" dirty="0" err="1" smtClean="0"/>
              <a:t>meminta</a:t>
            </a:r>
            <a:r>
              <a:rPr lang="en-US" sz="2400" dirty="0" smtClean="0"/>
              <a:t> </a:t>
            </a:r>
            <a:r>
              <a:rPr lang="en-US" sz="2400" dirty="0" err="1"/>
              <a:t>untuk</a:t>
            </a:r>
            <a:r>
              <a:rPr lang="en-US" sz="2400" dirty="0"/>
              <a:t> </a:t>
            </a:r>
            <a:r>
              <a:rPr lang="en-US" sz="2400" dirty="0" err="1"/>
              <a:t>bertemu</a:t>
            </a:r>
            <a:r>
              <a:rPr lang="en-US" sz="2400" dirty="0"/>
              <a:t> </a:t>
            </a:r>
            <a:r>
              <a:rPr lang="en-US" sz="2400" dirty="0" err="1"/>
              <a:t>dengan</a:t>
            </a:r>
            <a:r>
              <a:rPr lang="en-US" sz="2400" dirty="0"/>
              <a:t> </a:t>
            </a:r>
            <a:r>
              <a:rPr lang="en-US" sz="2400" dirty="0" err="1"/>
              <a:t>perwakilan</a:t>
            </a:r>
            <a:r>
              <a:rPr lang="en-US" sz="2400" dirty="0"/>
              <a:t> </a:t>
            </a:r>
            <a:r>
              <a:rPr lang="en-US" sz="2400" dirty="0" err="1" smtClean="0"/>
              <a:t>perusahaan</a:t>
            </a:r>
            <a:r>
              <a:rPr lang="en-US" sz="2400" dirty="0"/>
              <a:t>.</a:t>
            </a:r>
            <a:r>
              <a:rPr lang="en-US" sz="2400" dirty="0" smtClean="0"/>
              <a:t> </a:t>
            </a:r>
            <a:r>
              <a:rPr lang="en-US" sz="2400" dirty="0" err="1"/>
              <a:t>Petugas</a:t>
            </a:r>
            <a:r>
              <a:rPr lang="en-US" sz="2400" dirty="0"/>
              <a:t> </a:t>
            </a:r>
            <a:r>
              <a:rPr lang="en-US" sz="2400" dirty="0" err="1"/>
              <a:t>menjelaskan</a:t>
            </a:r>
            <a:r>
              <a:rPr lang="en-US" sz="2400" dirty="0"/>
              <a:t> </a:t>
            </a:r>
            <a:r>
              <a:rPr lang="en-US" sz="2400" dirty="0" err="1"/>
              <a:t>tujuan</a:t>
            </a:r>
            <a:r>
              <a:rPr lang="en-US" sz="2400" dirty="0"/>
              <a:t> </a:t>
            </a:r>
            <a:r>
              <a:rPr lang="en-US" sz="2400" dirty="0" err="1"/>
              <a:t>kunjungan</a:t>
            </a:r>
            <a:r>
              <a:rPr lang="en-US" sz="2400" dirty="0"/>
              <a:t>, </a:t>
            </a:r>
            <a:r>
              <a:rPr lang="en-US" sz="2400" dirty="0" err="1"/>
              <a:t>ruang</a:t>
            </a:r>
            <a:r>
              <a:rPr lang="en-US" sz="2400" dirty="0"/>
              <a:t> </a:t>
            </a:r>
            <a:r>
              <a:rPr lang="en-US" sz="2400" dirty="0" err="1"/>
              <a:t>lingkup</a:t>
            </a:r>
            <a:r>
              <a:rPr lang="en-US" sz="2400" dirty="0"/>
              <a:t> </a:t>
            </a:r>
            <a:r>
              <a:rPr lang="en-US" sz="2400" dirty="0" err="1"/>
              <a:t>inspeksi</a:t>
            </a:r>
            <a:r>
              <a:rPr lang="en-US" sz="2400" dirty="0"/>
              <a:t>, </a:t>
            </a:r>
            <a:r>
              <a:rPr lang="en-US" sz="2400" dirty="0" err="1"/>
              <a:t>dan</a:t>
            </a:r>
            <a:r>
              <a:rPr lang="en-US" sz="2400" dirty="0"/>
              <a:t> </a:t>
            </a:r>
            <a:r>
              <a:rPr lang="en-US" sz="2400" dirty="0" err="1"/>
              <a:t>standar</a:t>
            </a:r>
            <a:r>
              <a:rPr lang="en-US" sz="2400" dirty="0"/>
              <a:t> yang </a:t>
            </a:r>
            <a:r>
              <a:rPr lang="en-US" sz="2400" dirty="0" err="1"/>
              <a:t>berlaku</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306800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02234"/>
          </a:xfrm>
        </p:spPr>
        <p:txBody>
          <a:bodyPr>
            <a:noAutofit/>
          </a:bodyPr>
          <a:lstStyle/>
          <a:p>
            <a:pPr algn="l"/>
            <a:r>
              <a:rPr lang="en-US" sz="2400" dirty="0" smtClean="0">
                <a:latin typeface="Times New Roman" pitchFamily="18" charset="0"/>
                <a:cs typeface="Times New Roman" pitchFamily="18" charset="0"/>
              </a:rPr>
              <a:t>PENALTIES</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Secara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umum</a:t>
            </a:r>
            <a:r>
              <a:rPr lang="en-US" sz="2400" dirty="0">
                <a:latin typeface="Times New Roman" pitchFamily="18" charset="0"/>
                <a:cs typeface="Times New Roman" pitchFamily="18" charset="0"/>
              </a:rPr>
              <a:t>, OSHA </a:t>
            </a:r>
            <a:r>
              <a:rPr lang="en-US" sz="2400" dirty="0" err="1">
                <a:latin typeface="Times New Roman" pitchFamily="18" charset="0"/>
                <a:cs typeface="Times New Roman" pitchFamily="18" charset="0"/>
              </a:rPr>
              <a:t>menghitung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hukuman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berdasarkan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beratnya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pelanggaran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biasanya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mempertimbangkan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faktor-faktor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seperti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ukuran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bisnis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sejarah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kepatuhan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perusahaan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itikad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pemberi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kerja</a:t>
            </a:r>
            <a:r>
              <a:rPr lang="en-US" sz="2400" dirty="0">
                <a:latin typeface="Times New Roman" pitchFamily="18" charset="0"/>
                <a:cs typeface="Times New Roman" pitchFamily="18" charset="0"/>
              </a:rPr>
              <a:t>. </a:t>
            </a:r>
          </a:p>
        </p:txBody>
      </p:sp>
      <p:sp>
        <p:nvSpPr>
          <p:cNvPr id="3" name="Content Placeholder 2"/>
          <p:cNvSpPr>
            <a:spLocks noGrp="1"/>
          </p:cNvSpPr>
          <p:nvPr>
            <p:ph idx="1"/>
          </p:nvPr>
        </p:nvSpPr>
        <p:spPr>
          <a:xfrm>
            <a:off x="457200" y="2636912"/>
            <a:ext cx="8229600" cy="3489251"/>
          </a:xfrm>
        </p:spPr>
        <p:txBody>
          <a:bodyPr>
            <a:normAutofit/>
          </a:bodyPr>
          <a:lstStyle/>
          <a:p>
            <a:pPr marL="0" indent="0">
              <a:buNone/>
            </a:pPr>
            <a:r>
              <a:rPr lang="en-US" sz="2400" dirty="0" smtClean="0"/>
              <a:t>MANAGERS INSPECTION GUIDELINES</a:t>
            </a:r>
          </a:p>
          <a:p>
            <a:r>
              <a:rPr lang="en-US" sz="2400" dirty="0" smtClean="0"/>
              <a:t>Initial Contact</a:t>
            </a:r>
          </a:p>
          <a:p>
            <a:r>
              <a:rPr lang="en-US" sz="2400" dirty="0" smtClean="0"/>
              <a:t>Opening Conference</a:t>
            </a:r>
          </a:p>
          <a:p>
            <a:r>
              <a:rPr lang="en-US" sz="2400" dirty="0" smtClean="0"/>
              <a:t>Walk-Around Inspection</a:t>
            </a:r>
          </a:p>
          <a:p>
            <a:pPr marL="0" indent="0">
              <a:buNone/>
            </a:pPr>
            <a:endParaRPr lang="en-US" sz="2400" dirty="0"/>
          </a:p>
        </p:txBody>
      </p:sp>
      <p:sp>
        <p:nvSpPr>
          <p:cNvPr id="4" name="TextBox 3"/>
          <p:cNvSpPr txBox="1"/>
          <p:nvPr/>
        </p:nvSpPr>
        <p:spPr>
          <a:xfrm>
            <a:off x="467544" y="4869160"/>
            <a:ext cx="8424936" cy="1631216"/>
          </a:xfrm>
          <a:prstGeom prst="rect">
            <a:avLst/>
          </a:prstGeom>
          <a:noFill/>
        </p:spPr>
        <p:txBody>
          <a:bodyPr wrap="square" rtlCol="0">
            <a:spAutoFit/>
          </a:bodyPr>
          <a:lstStyle/>
          <a:p>
            <a:r>
              <a:rPr lang="en-US" sz="2000" dirty="0" smtClean="0">
                <a:latin typeface="Times New Roman" pitchFamily="18" charset="0"/>
                <a:cs typeface="Times New Roman" pitchFamily="18" charset="0"/>
              </a:rPr>
              <a:t>OSHAS FREE ON-SITE INSPECTIONS</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OSHA </a:t>
            </a:r>
            <a:r>
              <a:rPr lang="en-US" sz="2000" dirty="0" err="1">
                <a:latin typeface="Times New Roman" pitchFamily="18" charset="0"/>
                <a:cs typeface="Times New Roman" pitchFamily="18" charset="0"/>
              </a:rPr>
              <a:t>menyediakan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layanan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keamanan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kesehatan</a:t>
            </a:r>
            <a:r>
              <a:rPr lang="en-US" sz="2000" dirty="0">
                <a:latin typeface="Times New Roman" pitchFamily="18" charset="0"/>
                <a:cs typeface="Times New Roman" pitchFamily="18" charset="0"/>
              </a:rPr>
              <a:t> gratis di </a:t>
            </a:r>
            <a:r>
              <a:rPr lang="en-US" sz="2000" dirty="0" err="1">
                <a:latin typeface="Times New Roman" pitchFamily="18" charset="0"/>
                <a:cs typeface="Times New Roman" pitchFamily="18" charset="0"/>
              </a:rPr>
              <a:t>tempat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untuk</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usaha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kecil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Pengusaha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dapat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menghubungi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kantor</a:t>
            </a:r>
            <a:r>
              <a:rPr lang="en-US" sz="2000" dirty="0">
                <a:latin typeface="Times New Roman" pitchFamily="18" charset="0"/>
                <a:cs typeface="Times New Roman" pitchFamily="18" charset="0"/>
              </a:rPr>
              <a:t> area OSHA </a:t>
            </a:r>
            <a:r>
              <a:rPr lang="en-US" sz="2000" dirty="0" err="1">
                <a:latin typeface="Times New Roman" pitchFamily="18" charset="0"/>
                <a:cs typeface="Times New Roman" pitchFamily="18" charset="0"/>
              </a:rPr>
              <a:t>terdekat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untuk</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berbicara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dengan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spesialis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bantuan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kepatuhan</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99543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Autofit/>
          </a:bodyPr>
          <a:lstStyle/>
          <a:p>
            <a:pPr algn="l"/>
            <a:r>
              <a:rPr lang="en-US" sz="2400" dirty="0" smtClean="0">
                <a:latin typeface="Times New Roman" pitchFamily="18" charset="0"/>
                <a:cs typeface="Times New Roman" pitchFamily="18" charset="0"/>
              </a:rPr>
              <a:t>Responsibilities and Rights of Employers and Employees</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Baik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pengusaha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karyawan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memiliki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tanggung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jawab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hak-hak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ketat</a:t>
            </a:r>
            <a:r>
              <a:rPr lang="en-US" sz="2400" dirty="0">
                <a:latin typeface="Times New Roman" pitchFamily="18" charset="0"/>
                <a:cs typeface="Times New Roman" pitchFamily="18" charset="0"/>
              </a:rPr>
              <a:t> di </a:t>
            </a:r>
            <a:r>
              <a:rPr lang="en-US" sz="2400" dirty="0" err="1">
                <a:latin typeface="Times New Roman" pitchFamily="18" charset="0"/>
                <a:cs typeface="Times New Roman" pitchFamily="18" charset="0"/>
              </a:rPr>
              <a:t>bawah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Undang-Undang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Kesehatan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Keselamatan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Kerja</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3068960"/>
            <a:ext cx="8229600" cy="3057203"/>
          </a:xfrm>
        </p:spPr>
        <p:txBody>
          <a:bodyPr>
            <a:normAutofit/>
          </a:bodyPr>
          <a:lstStyle/>
          <a:p>
            <a:pPr marL="0" indent="0">
              <a:buNone/>
            </a:pPr>
            <a:r>
              <a:rPr lang="en-US" sz="2400" dirty="0" smtClean="0">
                <a:latin typeface="Times New Roman" pitchFamily="18" charset="0"/>
                <a:cs typeface="Times New Roman" pitchFamily="18" charset="0"/>
              </a:rPr>
              <a:t>DEALING WITH EMPLOYEE RESISTANCE </a:t>
            </a:r>
          </a:p>
          <a:p>
            <a:pPr marL="0" indent="0">
              <a:buNone/>
            </a:pPr>
            <a:endParaRPr lang="en-ID" sz="2400" dirty="0" smtClean="0">
              <a:latin typeface="Times New Roman" pitchFamily="18" charset="0"/>
              <a:cs typeface="Times New Roman" pitchFamily="18" charset="0"/>
            </a:endParaRPr>
          </a:p>
          <a:p>
            <a:pPr marL="0" indent="0">
              <a:buNone/>
            </a:pPr>
            <a:r>
              <a:rPr lang="en-US" sz="2400" dirty="0" err="1"/>
              <a:t>Meskipun</a:t>
            </a:r>
            <a:r>
              <a:rPr lang="en-US" sz="2400" dirty="0"/>
              <a:t> </a:t>
            </a:r>
            <a:r>
              <a:rPr lang="en-US" sz="2400" dirty="0" err="1"/>
              <a:t>karyawan</a:t>
            </a:r>
            <a:r>
              <a:rPr lang="en-US" sz="2400" dirty="0"/>
              <a:t> </a:t>
            </a:r>
            <a:r>
              <a:rPr lang="en-US" sz="2400" dirty="0" err="1"/>
              <a:t>memiliki</a:t>
            </a:r>
            <a:r>
              <a:rPr lang="en-US" sz="2400" dirty="0"/>
              <a:t> </a:t>
            </a:r>
            <a:r>
              <a:rPr lang="en-US" sz="2400" dirty="0" err="1"/>
              <a:t>tanggung</a:t>
            </a:r>
            <a:r>
              <a:rPr lang="en-US" sz="2400" dirty="0"/>
              <a:t> </a:t>
            </a:r>
            <a:r>
              <a:rPr lang="en-US" sz="2400" dirty="0" err="1"/>
              <a:t>jawab</a:t>
            </a:r>
            <a:r>
              <a:rPr lang="en-US" sz="2400" dirty="0"/>
              <a:t> </a:t>
            </a:r>
            <a:r>
              <a:rPr lang="en-US" sz="2400" dirty="0" err="1"/>
              <a:t>untuk</a:t>
            </a:r>
            <a:r>
              <a:rPr lang="en-US" sz="2400" dirty="0"/>
              <a:t> </a:t>
            </a:r>
            <a:r>
              <a:rPr lang="en-US" sz="2400" dirty="0" err="1"/>
              <a:t>mematuhi</a:t>
            </a:r>
            <a:r>
              <a:rPr lang="en-US" sz="2400" dirty="0"/>
              <a:t> </a:t>
            </a:r>
            <a:r>
              <a:rPr lang="en-US" sz="2400" dirty="0" err="1"/>
              <a:t>standar</a:t>
            </a:r>
            <a:r>
              <a:rPr lang="en-US" sz="2400" dirty="0"/>
              <a:t> OSHA, </a:t>
            </a:r>
            <a:r>
              <a:rPr lang="en-US" sz="2400" dirty="0" err="1"/>
              <a:t>mereka</a:t>
            </a:r>
            <a:r>
              <a:rPr lang="en-US" sz="2400" dirty="0"/>
              <a:t> </a:t>
            </a:r>
            <a:r>
              <a:rPr lang="en-US" sz="2400" dirty="0" err="1"/>
              <a:t>sering</a:t>
            </a:r>
            <a:r>
              <a:rPr lang="en-US" sz="2400" dirty="0"/>
              <a:t> </a:t>
            </a:r>
            <a:r>
              <a:rPr lang="en-US" sz="2400" dirty="0" err="1" smtClean="0"/>
              <a:t>menolak</a:t>
            </a:r>
            <a:r>
              <a:rPr lang="en-US" sz="2400" dirty="0" smtClean="0"/>
              <a:t>. </a:t>
            </a:r>
            <a:r>
              <a:rPr lang="en-US" sz="2400" dirty="0" err="1" smtClean="0"/>
              <a:t>Atasan</a:t>
            </a:r>
            <a:r>
              <a:rPr lang="en-US" sz="2400" dirty="0" smtClean="0"/>
              <a:t> </a:t>
            </a:r>
            <a:r>
              <a:rPr lang="en-US" sz="2400" dirty="0" err="1" smtClean="0"/>
              <a:t>tetep</a:t>
            </a:r>
            <a:r>
              <a:rPr lang="en-US" sz="2400" dirty="0" smtClean="0"/>
              <a:t> </a:t>
            </a:r>
            <a:r>
              <a:rPr lang="en-US" sz="2400" dirty="0" err="1" smtClean="0"/>
              <a:t>bertanggung</a:t>
            </a:r>
            <a:r>
              <a:rPr lang="en-US" sz="2400" dirty="0" smtClean="0"/>
              <a:t> </a:t>
            </a:r>
            <a:r>
              <a:rPr lang="en-US" sz="2400" dirty="0" err="1" smtClean="0"/>
              <a:t>jawab</a:t>
            </a:r>
            <a:r>
              <a:rPr lang="en-US" sz="2400" dirty="0" smtClean="0"/>
              <a:t> </a:t>
            </a:r>
            <a:r>
              <a:rPr lang="en-US" sz="2400" dirty="0" err="1" smtClean="0"/>
              <a:t>atas</a:t>
            </a:r>
            <a:r>
              <a:rPr lang="en-US" sz="2400" dirty="0" smtClean="0"/>
              <a:t> </a:t>
            </a:r>
            <a:r>
              <a:rPr lang="en-US" sz="2400" dirty="0" err="1" smtClean="0"/>
              <a:t>karyawannya</a:t>
            </a:r>
            <a:r>
              <a:rPr lang="en-US" sz="2400" dirty="0" smtClean="0"/>
              <a:t>, </a:t>
            </a:r>
            <a:r>
              <a:rPr lang="en-US" sz="2400" dirty="0" err="1" smtClean="0"/>
              <a:t>namun</a:t>
            </a:r>
            <a:r>
              <a:rPr lang="en-US" sz="2400" dirty="0" smtClean="0"/>
              <a:t> </a:t>
            </a:r>
            <a:r>
              <a:rPr lang="en-US" sz="2400" dirty="0" err="1" smtClean="0"/>
              <a:t>perusahan</a:t>
            </a:r>
            <a:r>
              <a:rPr lang="en-US" sz="2400" dirty="0" smtClean="0"/>
              <a:t> </a:t>
            </a:r>
            <a:r>
              <a:rPr lang="en-US" sz="2400" dirty="0" err="1" smtClean="0"/>
              <a:t>dapan</a:t>
            </a:r>
            <a:r>
              <a:rPr lang="en-US" sz="2400" dirty="0" smtClean="0"/>
              <a:t> </a:t>
            </a:r>
            <a:r>
              <a:rPr lang="en-US" sz="2400" dirty="0" err="1" smtClean="0"/>
              <a:t>mengurangi</a:t>
            </a:r>
            <a:r>
              <a:rPr lang="en-US" sz="2400" dirty="0" smtClean="0"/>
              <a:t> </a:t>
            </a:r>
            <a:r>
              <a:rPr lang="en-US" sz="2400" dirty="0" err="1" smtClean="0"/>
              <a:t>tanggung</a:t>
            </a:r>
            <a:r>
              <a:rPr lang="en-US" sz="2400" dirty="0"/>
              <a:t> </a:t>
            </a:r>
            <a:r>
              <a:rPr lang="en-US" sz="2400" dirty="0" err="1" smtClean="0"/>
              <a:t>jawab</a:t>
            </a:r>
            <a:r>
              <a:rPr lang="en-US" sz="2400" dirty="0" smtClean="0"/>
              <a:t> </a:t>
            </a:r>
            <a:r>
              <a:rPr lang="en-US" sz="2400" dirty="0" err="1" smtClean="0"/>
              <a:t>mereka</a:t>
            </a:r>
            <a:r>
              <a:rPr lang="en-US" sz="2400" dirty="0" smtClean="0"/>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74771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229600" cy="1143000"/>
          </a:xfrm>
        </p:spPr>
        <p:txBody>
          <a:bodyPr>
            <a:noAutofit/>
          </a:bodyPr>
          <a:lstStyle/>
          <a:p>
            <a:pPr algn="l"/>
            <a:r>
              <a:rPr lang="en-US" sz="2400" dirty="0">
                <a:latin typeface="Times New Roman" pitchFamily="18" charset="0"/>
                <a:cs typeface="Times New Roman" pitchFamily="18" charset="0"/>
              </a:rPr>
              <a:t>WHAT CAUSES ACCIDENTS</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Ada </a:t>
            </a:r>
            <a:r>
              <a:rPr lang="en-US" sz="2400" dirty="0" err="1">
                <a:latin typeface="Times New Roman" pitchFamily="18" charset="0"/>
                <a:cs typeface="Times New Roman" pitchFamily="18" charset="0"/>
              </a:rPr>
              <a:t>tiga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penyebab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dasar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kecelakaan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kerja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kejadian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kebetulan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kondisi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tidak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tindakan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tidak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karyawan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1187624" y="2276872"/>
            <a:ext cx="8229600" cy="1872208"/>
          </a:xfrm>
        </p:spPr>
        <p:txBody>
          <a:bodyPr>
            <a:normAutofit/>
          </a:bodyPr>
          <a:lstStyle/>
          <a:p>
            <a:pPr marL="0" indent="0">
              <a:buNone/>
            </a:pPr>
            <a:r>
              <a:rPr lang="en-US" sz="2400" dirty="0">
                <a:latin typeface="Times New Roman" pitchFamily="18" charset="0"/>
                <a:cs typeface="Times New Roman" pitchFamily="18" charset="0"/>
              </a:rPr>
              <a:t>DANGER </a:t>
            </a:r>
            <a:r>
              <a:rPr lang="en-US" sz="2400" dirty="0" smtClean="0">
                <a:latin typeface="Times New Roman" pitchFamily="18" charset="0"/>
                <a:cs typeface="Times New Roman" pitchFamily="18" charset="0"/>
              </a:rPr>
              <a:t>ZONES</a:t>
            </a:r>
          </a:p>
          <a:p>
            <a:pPr marL="0" indent="0">
              <a:buNone/>
            </a:pPr>
            <a:endParaRPr lang="en-ID" sz="2400" dirty="0">
              <a:latin typeface="Times New Roman" pitchFamily="18" charset="0"/>
              <a:cs typeface="Times New Roman" pitchFamily="18" charset="0"/>
            </a:endParaRPr>
          </a:p>
          <a:p>
            <a:pPr marL="0" indent="0">
              <a:buNone/>
            </a:pPr>
            <a:r>
              <a:rPr lang="en-US" sz="2400" dirty="0" err="1">
                <a:latin typeface="Times New Roman" pitchFamily="18" charset="0"/>
                <a:cs typeface="Times New Roman" pitchFamily="18" charset="0"/>
              </a:rPr>
              <a:t>Sementara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kecelakaan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dapat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terjadi</a:t>
            </a:r>
            <a:r>
              <a:rPr lang="en-US" sz="2400" dirty="0">
                <a:latin typeface="Times New Roman" pitchFamily="18" charset="0"/>
                <a:cs typeface="Times New Roman" pitchFamily="18" charset="0"/>
              </a:rPr>
              <a:t> di </a:t>
            </a:r>
            <a:r>
              <a:rPr lang="en-US" sz="2400" dirty="0" err="1">
                <a:latin typeface="Times New Roman" pitchFamily="18" charset="0"/>
                <a:cs typeface="Times New Roman" pitchFamily="18" charset="0"/>
              </a:rPr>
              <a:t>mana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saja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beberapa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zona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bahaya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tinggi</a:t>
            </a:r>
            <a:endParaRPr lang="en-US" sz="2400" dirty="0">
              <a:latin typeface="Times New Roman" pitchFamily="18" charset="0"/>
              <a:cs typeface="Times New Roman" pitchFamily="18" charset="0"/>
            </a:endParaRPr>
          </a:p>
        </p:txBody>
      </p:sp>
      <p:sp>
        <p:nvSpPr>
          <p:cNvPr id="4" name="TextBox 3"/>
          <p:cNvSpPr txBox="1"/>
          <p:nvPr/>
        </p:nvSpPr>
        <p:spPr>
          <a:xfrm>
            <a:off x="179512" y="4581128"/>
            <a:ext cx="8712968" cy="1569660"/>
          </a:xfrm>
          <a:prstGeom prst="rect">
            <a:avLst/>
          </a:prstGeom>
          <a:noFill/>
        </p:spPr>
        <p:txBody>
          <a:bodyPr wrap="square" rtlCol="0">
            <a:spAutoFit/>
          </a:bodyPr>
          <a:lstStyle/>
          <a:p>
            <a:r>
              <a:rPr lang="en-US" sz="2400" dirty="0">
                <a:latin typeface="Times New Roman" pitchFamily="18" charset="0"/>
                <a:cs typeface="Times New Roman" pitchFamily="18" charset="0"/>
              </a:rPr>
              <a:t>What Causes Unsafe Acts? (A Second Basic Cause of Accidents</a:t>
            </a:r>
            <a:r>
              <a:rPr lang="en-US" sz="2400" dirty="0" smtClean="0">
                <a:latin typeface="Times New Roman" pitchFamily="18" charset="0"/>
                <a:cs typeface="Times New Roman" pitchFamily="18" charset="0"/>
              </a:rPr>
              <a:t>)</a:t>
            </a:r>
          </a:p>
          <a:p>
            <a:endParaRPr lang="en-ID" sz="2400" dirty="0">
              <a:latin typeface="Times New Roman" pitchFamily="18" charset="0"/>
              <a:cs typeface="Times New Roman" pitchFamily="18" charset="0"/>
            </a:endParaRPr>
          </a:p>
          <a:p>
            <a:r>
              <a:rPr lang="en-ID" sz="2400" dirty="0" err="1" smtClean="0">
                <a:latin typeface="Times New Roman" pitchFamily="18" charset="0"/>
                <a:cs typeface="Times New Roman" pitchFamily="18" charset="0"/>
              </a:rPr>
              <a:t>Karyawan</a:t>
            </a:r>
            <a:r>
              <a:rPr lang="en-ID" sz="2400" dirty="0" smtClean="0">
                <a:latin typeface="Times New Roman" pitchFamily="18" charset="0"/>
                <a:cs typeface="Times New Roman" pitchFamily="18" charset="0"/>
              </a:rPr>
              <a:t> yang </a:t>
            </a:r>
            <a:r>
              <a:rPr lang="en-ID" sz="2400" dirty="0" err="1" smtClean="0">
                <a:latin typeface="Times New Roman" pitchFamily="18" charset="0"/>
                <a:cs typeface="Times New Roman" pitchFamily="18" charset="0"/>
              </a:rPr>
              <a:t>tidak</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mengikuti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aturan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pekerjaan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dapat</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menimbulkan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kerugian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dan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cara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terbaiknya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adalah</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mengurangi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mereka</a:t>
            </a:r>
            <a:r>
              <a:rPr lang="en-ID"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90040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218"/>
          </a:xfrm>
          <a:solidFill>
            <a:schemeClr val="accent1"/>
          </a:solidFill>
        </p:spPr>
        <p:txBody>
          <a:bodyPr>
            <a:noAutofit/>
          </a:bodyPr>
          <a:lstStyle/>
          <a:p>
            <a:pPr algn="l"/>
            <a:r>
              <a:rPr lang="en-US" sz="2400" dirty="0">
                <a:latin typeface="Times New Roman" pitchFamily="18" charset="0"/>
                <a:cs typeface="Times New Roman" pitchFamily="18" charset="0"/>
              </a:rPr>
              <a:t>HOW TO PREVENT </a:t>
            </a:r>
            <a:r>
              <a:rPr lang="en-US" sz="2400" dirty="0" smtClean="0">
                <a:latin typeface="Times New Roman" pitchFamily="18" charset="0"/>
                <a:cs typeface="Times New Roman" pitchFamily="18" charset="0"/>
              </a:rPr>
              <a:t>ACCIDENTS</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pencegahan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kecelakaan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bermuara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kegiatan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dasar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mengurangi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berbahaya</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aman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945232" y="2564904"/>
            <a:ext cx="8229600" cy="2304256"/>
          </a:xfrm>
        </p:spPr>
        <p:txBody>
          <a:bodyPr>
            <a:normAutofit/>
          </a:bodyPr>
          <a:lstStyle/>
          <a:p>
            <a:pPr marL="0" indent="0">
              <a:buNone/>
            </a:pPr>
            <a:r>
              <a:rPr lang="en-US" sz="2400" dirty="0">
                <a:latin typeface="Times New Roman" pitchFamily="18" charset="0"/>
                <a:cs typeface="Times New Roman" pitchFamily="18" charset="0"/>
              </a:rPr>
              <a:t>Reducing Unsafe </a:t>
            </a:r>
            <a:r>
              <a:rPr lang="en-US" sz="2400" dirty="0" smtClean="0">
                <a:latin typeface="Times New Roman" pitchFamily="18" charset="0"/>
                <a:cs typeface="Times New Roman" pitchFamily="18" charset="0"/>
              </a:rPr>
              <a:t>Conditions</a:t>
            </a:r>
          </a:p>
          <a:p>
            <a:pPr marL="0" indent="0">
              <a:buNone/>
            </a:pPr>
            <a:endParaRPr lang="en-ID" sz="2400" dirty="0">
              <a:latin typeface="Times New Roman" pitchFamily="18" charset="0"/>
              <a:cs typeface="Times New Roman" pitchFamily="18" charset="0"/>
            </a:endParaRPr>
          </a:p>
          <a:p>
            <a:pPr marL="0" indent="0">
              <a:buNone/>
            </a:pPr>
            <a:r>
              <a:rPr lang="en-ID" sz="2400" dirty="0" err="1" smtClean="0">
                <a:latin typeface="Times New Roman" pitchFamily="18" charset="0"/>
                <a:cs typeface="Times New Roman" pitchFamily="18" charset="0"/>
              </a:rPr>
              <a:t>Mengurangi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kondisi</a:t>
            </a:r>
            <a:r>
              <a:rPr lang="en-ID" sz="2400" dirty="0" smtClean="0">
                <a:latin typeface="Times New Roman" pitchFamily="18" charset="0"/>
                <a:cs typeface="Times New Roman" pitchFamily="18" charset="0"/>
              </a:rPr>
              <a:t> yang </a:t>
            </a:r>
            <a:r>
              <a:rPr lang="en-ID" sz="2400" dirty="0" err="1" smtClean="0">
                <a:latin typeface="Times New Roman" pitchFamily="18" charset="0"/>
                <a:cs typeface="Times New Roman" pitchFamily="18" charset="0"/>
              </a:rPr>
              <a:t>tidak</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aman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selalu</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menjadi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cara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pertama</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untuk</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bertahan</a:t>
            </a:r>
            <a:r>
              <a:rPr lang="en-ID" sz="2400" dirty="0">
                <a:latin typeface="Times New Roman" pitchFamily="18" charset="0"/>
                <a:cs typeface="Times New Roman" pitchFamily="18" charset="0"/>
              </a:rPr>
              <a:t>, Safety </a:t>
            </a:r>
            <a:r>
              <a:rPr lang="en-ID" sz="2400" dirty="0" smtClean="0">
                <a:latin typeface="Times New Roman" pitchFamily="18" charset="0"/>
                <a:cs typeface="Times New Roman" pitchFamily="18" charset="0"/>
              </a:rPr>
              <a:t>engineers </a:t>
            </a:r>
            <a:r>
              <a:rPr lang="en-ID" sz="2400" dirty="0" err="1" smtClean="0">
                <a:latin typeface="Times New Roman" pitchFamily="18" charset="0"/>
                <a:cs typeface="Times New Roman" pitchFamily="18" charset="0"/>
              </a:rPr>
              <a:t>harus</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membuat</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desain</a:t>
            </a:r>
            <a:r>
              <a:rPr lang="en-ID" sz="2400" dirty="0" smtClean="0">
                <a:latin typeface="Times New Roman" pitchFamily="18" charset="0"/>
                <a:cs typeface="Times New Roman" pitchFamily="18" charset="0"/>
              </a:rPr>
              <a:t> yang </a:t>
            </a:r>
            <a:r>
              <a:rPr lang="en-ID" sz="2400" dirty="0" err="1" smtClean="0">
                <a:latin typeface="Times New Roman" pitchFamily="18" charset="0"/>
                <a:cs typeface="Times New Roman" pitchFamily="18" charset="0"/>
              </a:rPr>
              <a:t>mengurangi</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atau</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menghilangkan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kecelakan</a:t>
            </a:r>
            <a:r>
              <a:rPr lang="en-ID" sz="2400" dirty="0" smtClean="0">
                <a:latin typeface="Times New Roman" pitchFamily="18" charset="0"/>
                <a:cs typeface="Times New Roman" pitchFamily="18" charset="0"/>
              </a:rPr>
              <a:t> </a:t>
            </a:r>
            <a:r>
              <a:rPr lang="en-ID" sz="2400" dirty="0" err="1" smtClean="0">
                <a:latin typeface="Times New Roman" pitchFamily="18" charset="0"/>
                <a:cs typeface="Times New Roman" pitchFamily="18" charset="0"/>
              </a:rPr>
              <a:t>fisik</a:t>
            </a:r>
            <a:r>
              <a:rPr lang="en-ID"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TextBox 3"/>
          <p:cNvSpPr txBox="1"/>
          <p:nvPr/>
        </p:nvSpPr>
        <p:spPr>
          <a:xfrm>
            <a:off x="323528" y="5157192"/>
            <a:ext cx="8820472" cy="1569660"/>
          </a:xfrm>
          <a:prstGeom prst="rect">
            <a:avLst/>
          </a:prstGeom>
          <a:noFill/>
        </p:spPr>
        <p:txBody>
          <a:bodyPr wrap="square" rtlCol="0">
            <a:spAutoFit/>
          </a:bodyPr>
          <a:lstStyle/>
          <a:p>
            <a:r>
              <a:rPr lang="en-US" sz="2400" dirty="0">
                <a:latin typeface="Times New Roman" pitchFamily="18" charset="0"/>
                <a:cs typeface="Times New Roman" pitchFamily="18" charset="0"/>
              </a:rPr>
              <a:t>JOB HAZARD </a:t>
            </a:r>
            <a:r>
              <a:rPr lang="en-US" sz="2400" dirty="0" smtClean="0">
                <a:latin typeface="Times New Roman" pitchFamily="18" charset="0"/>
                <a:cs typeface="Times New Roman" pitchFamily="18" charset="0"/>
              </a:rPr>
              <a:t>ANALYSIS</a:t>
            </a:r>
          </a:p>
          <a:p>
            <a:endParaRPr lang="en-ID"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Melakukan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analisis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bahaya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kerja</a:t>
            </a:r>
            <a:r>
              <a:rPr lang="en-US" sz="2400" dirty="0">
                <a:latin typeface="Times New Roman" pitchFamily="18" charset="0"/>
                <a:cs typeface="Times New Roman" pitchFamily="18" charset="0"/>
              </a:rPr>
              <a:t> di </a:t>
            </a:r>
            <a:r>
              <a:rPr lang="en-US" sz="2400" dirty="0" err="1">
                <a:latin typeface="Times New Roman" pitchFamily="18" charset="0"/>
                <a:cs typeface="Times New Roman" pitchFamily="18" charset="0"/>
              </a:rPr>
              <a:t>sini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mungkin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melibatkan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melihat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situasi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mengajukan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pertanyaan-pertanyaan</a:t>
            </a:r>
            <a:r>
              <a:rPr lang="en-US" sz="2400" dirty="0">
                <a:latin typeface="Times New Roman" pitchFamily="18" charset="0"/>
                <a:cs typeface="Times New Roman" pitchFamily="18" charset="0"/>
              </a:rPr>
              <a:t> </a:t>
            </a:r>
          </a:p>
        </p:txBody>
      </p:sp>
    </p:spTree>
    <p:extLst>
      <p:ext uri="{BB962C8B-B14F-4D97-AF65-F5344CB8AC3E}">
        <p14:creationId xmlns:p14="http://schemas.microsoft.com/office/powerpoint/2010/main" val="1477989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dirty="0">
                <a:latin typeface="Times New Roman" pitchFamily="18" charset="0"/>
                <a:cs typeface="Times New Roman" pitchFamily="18" charset="0"/>
              </a:rPr>
              <a:t>OPERATIONAL SAFETY </a:t>
            </a:r>
            <a:r>
              <a:rPr lang="en-US" sz="2400" dirty="0" smtClean="0">
                <a:latin typeface="Times New Roman" pitchFamily="18" charset="0"/>
                <a:cs typeface="Times New Roman" pitchFamily="18" charset="0"/>
              </a:rPr>
              <a:t>REVIEWS</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Operasional</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disalurkan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oleh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lembaga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untuk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memastikan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tinjauan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keselamatan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atau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tinjauan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operasi</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keselamatan</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1619672" y="2032248"/>
            <a:ext cx="8229600" cy="1756792"/>
          </a:xfrm>
        </p:spPr>
        <p:txBody>
          <a:bodyPr>
            <a:normAutofit/>
          </a:bodyPr>
          <a:lstStyle/>
          <a:p>
            <a:pPr marL="0" indent="0">
              <a:buNone/>
            </a:pPr>
            <a:r>
              <a:rPr lang="en-US" sz="2400" dirty="0">
                <a:latin typeface="Times New Roman" pitchFamily="18" charset="0"/>
                <a:cs typeface="Times New Roman" pitchFamily="18" charset="0"/>
              </a:rPr>
              <a:t>PERSONAL PROTECTIVE </a:t>
            </a:r>
            <a:r>
              <a:rPr lang="en-US" sz="2400" dirty="0" smtClean="0">
                <a:latin typeface="Times New Roman" pitchFamily="18" charset="0"/>
                <a:cs typeface="Times New Roman" pitchFamily="18" charset="0"/>
              </a:rPr>
              <a:t>EQUIPMENT</a:t>
            </a:r>
          </a:p>
          <a:p>
            <a:pPr marL="0" indent="0">
              <a:buNone/>
            </a:pPr>
            <a:endParaRPr lang="en-ID" sz="2400" dirty="0">
              <a:latin typeface="Times New Roman" pitchFamily="18" charset="0"/>
              <a:cs typeface="Times New Roman" pitchFamily="18" charset="0"/>
            </a:endParaRPr>
          </a:p>
          <a:p>
            <a:pPr marL="0" indent="0">
              <a:buNone/>
            </a:pPr>
            <a:r>
              <a:rPr lang="en-US" sz="2400" dirty="0" err="1"/>
              <a:t>Mendapatkan</a:t>
            </a:r>
            <a:r>
              <a:rPr lang="en-US" sz="2400" dirty="0"/>
              <a:t> </a:t>
            </a:r>
            <a:r>
              <a:rPr lang="en-US" sz="2400" dirty="0" err="1"/>
              <a:t>karyawan</a:t>
            </a:r>
            <a:r>
              <a:rPr lang="en-US" sz="2400" dirty="0"/>
              <a:t> </a:t>
            </a:r>
            <a:r>
              <a:rPr lang="en-US" sz="2400" dirty="0" err="1"/>
              <a:t>untuk</a:t>
            </a:r>
            <a:r>
              <a:rPr lang="en-US" sz="2400" dirty="0"/>
              <a:t> </a:t>
            </a:r>
            <a:r>
              <a:rPr lang="en-US" sz="2400" dirty="0" err="1"/>
              <a:t>memakai</a:t>
            </a:r>
            <a:r>
              <a:rPr lang="en-US" sz="2400" dirty="0"/>
              <a:t> </a:t>
            </a:r>
            <a:r>
              <a:rPr lang="en-US" sz="2400" dirty="0" err="1"/>
              <a:t>alat</a:t>
            </a:r>
            <a:r>
              <a:rPr lang="en-US" sz="2400" dirty="0"/>
              <a:t> </a:t>
            </a:r>
            <a:r>
              <a:rPr lang="en-US" sz="2400" dirty="0" err="1"/>
              <a:t>pelindung</a:t>
            </a:r>
            <a:r>
              <a:rPr lang="en-US" sz="2400" dirty="0"/>
              <a:t> </a:t>
            </a:r>
            <a:r>
              <a:rPr lang="en-US" sz="2400" dirty="0" err="1"/>
              <a:t>diri</a:t>
            </a:r>
            <a:r>
              <a:rPr lang="en-US" sz="2400" dirty="0"/>
              <a:t> (APD) </a:t>
            </a:r>
            <a:r>
              <a:rPr lang="en-US" sz="2400" dirty="0" err="1"/>
              <a:t>adalah</a:t>
            </a:r>
            <a:r>
              <a:rPr lang="en-US" sz="2400" dirty="0"/>
              <a:t> </a:t>
            </a:r>
            <a:r>
              <a:rPr lang="en-US" sz="2400" dirty="0" err="1"/>
              <a:t>tugas</a:t>
            </a:r>
            <a:r>
              <a:rPr lang="en-US" sz="2400" dirty="0"/>
              <a:t> yang </a:t>
            </a:r>
            <a:r>
              <a:rPr lang="en-US" sz="2400" dirty="0" err="1"/>
              <a:t>sangat</a:t>
            </a:r>
            <a:r>
              <a:rPr lang="en-US" sz="2400" dirty="0"/>
              <a:t> </a:t>
            </a:r>
            <a:r>
              <a:rPr lang="en-US" sz="2400" dirty="0" err="1"/>
              <a:t>sulit</a:t>
            </a:r>
            <a:r>
              <a:rPr lang="en-US" sz="2400" dirty="0"/>
              <a:t>. </a:t>
            </a:r>
            <a:endParaRPr lang="en-US" sz="2400" dirty="0">
              <a:latin typeface="Times New Roman" pitchFamily="18" charset="0"/>
              <a:cs typeface="Times New Roman" pitchFamily="18" charset="0"/>
            </a:endParaRPr>
          </a:p>
        </p:txBody>
      </p:sp>
      <p:sp>
        <p:nvSpPr>
          <p:cNvPr id="4" name="TextBox 3"/>
          <p:cNvSpPr txBox="1"/>
          <p:nvPr/>
        </p:nvSpPr>
        <p:spPr>
          <a:xfrm>
            <a:off x="539552" y="4365104"/>
            <a:ext cx="8424936" cy="1938992"/>
          </a:xfrm>
          <a:prstGeom prst="rect">
            <a:avLst/>
          </a:prstGeom>
          <a:noFill/>
        </p:spPr>
        <p:txBody>
          <a:bodyPr wrap="square" rtlCol="0">
            <a:spAutoFit/>
          </a:bodyPr>
          <a:lstStyle/>
          <a:p>
            <a:r>
              <a:rPr lang="en-US" sz="2400" dirty="0">
                <a:latin typeface="Times New Roman" pitchFamily="18" charset="0"/>
                <a:cs typeface="Times New Roman" pitchFamily="18" charset="0"/>
              </a:rPr>
              <a:t>Reducing Unsafe </a:t>
            </a:r>
            <a:r>
              <a:rPr lang="en-US" sz="2400" dirty="0" smtClean="0">
                <a:latin typeface="Times New Roman" pitchFamily="18" charset="0"/>
                <a:cs typeface="Times New Roman" pitchFamily="18" charset="0"/>
              </a:rPr>
              <a:t>Acts</a:t>
            </a:r>
          </a:p>
          <a:p>
            <a:endParaRPr lang="en-ID" sz="2400" dirty="0">
              <a:latin typeface="Times New Roman" pitchFamily="18" charset="0"/>
              <a:cs typeface="Times New Roman" pitchFamily="18" charset="0"/>
            </a:endParaRPr>
          </a:p>
          <a:p>
            <a:r>
              <a:rPr lang="en-US" sz="2400" dirty="0" err="1"/>
              <a:t>Meskipun</a:t>
            </a:r>
            <a:r>
              <a:rPr lang="en-US" sz="2400" dirty="0"/>
              <a:t> </a:t>
            </a:r>
            <a:r>
              <a:rPr lang="en-US" sz="2400" dirty="0" err="1"/>
              <a:t>mengurangi</a:t>
            </a:r>
            <a:r>
              <a:rPr lang="en-US" sz="2400" dirty="0"/>
              <a:t> </a:t>
            </a:r>
            <a:r>
              <a:rPr lang="en-US" sz="2400" dirty="0" err="1"/>
              <a:t>kondisi</a:t>
            </a:r>
            <a:r>
              <a:rPr lang="en-US" sz="2400" dirty="0"/>
              <a:t> yang </a:t>
            </a:r>
            <a:r>
              <a:rPr lang="en-US" sz="2400" dirty="0" err="1"/>
              <a:t>tidak</a:t>
            </a:r>
            <a:r>
              <a:rPr lang="en-US" sz="2400" dirty="0"/>
              <a:t> </a:t>
            </a:r>
            <a:r>
              <a:rPr lang="en-US" sz="2400" dirty="0" err="1"/>
              <a:t>aman</a:t>
            </a:r>
            <a:r>
              <a:rPr lang="en-US" sz="2400" dirty="0"/>
              <a:t> </a:t>
            </a:r>
            <a:r>
              <a:rPr lang="en-US" sz="2400" dirty="0" err="1"/>
              <a:t>adalah</a:t>
            </a:r>
            <a:r>
              <a:rPr lang="en-US" sz="2400" dirty="0"/>
              <a:t> </a:t>
            </a:r>
            <a:r>
              <a:rPr lang="en-US" sz="2400" dirty="0" err="1"/>
              <a:t>garis</a:t>
            </a:r>
            <a:r>
              <a:rPr lang="en-US" sz="2400" dirty="0"/>
              <a:t> </a:t>
            </a:r>
            <a:r>
              <a:rPr lang="en-US" sz="2400" dirty="0" err="1"/>
              <a:t>pertahanan</a:t>
            </a:r>
            <a:r>
              <a:rPr lang="en-US" sz="2400" dirty="0"/>
              <a:t> </a:t>
            </a:r>
            <a:r>
              <a:rPr lang="en-US" sz="2400" dirty="0" err="1"/>
              <a:t>pertama</a:t>
            </a:r>
            <a:r>
              <a:rPr lang="en-US" sz="2400" dirty="0"/>
              <a:t>, </a:t>
            </a:r>
            <a:r>
              <a:rPr lang="en-US" sz="2400" dirty="0" err="1"/>
              <a:t>perilaku</a:t>
            </a:r>
            <a:r>
              <a:rPr lang="en-US" sz="2400" dirty="0"/>
              <a:t> </a:t>
            </a:r>
            <a:r>
              <a:rPr lang="en-US" sz="2400" dirty="0" err="1"/>
              <a:t>manusia</a:t>
            </a:r>
            <a:r>
              <a:rPr lang="en-US" sz="2400" dirty="0"/>
              <a:t> </a:t>
            </a:r>
            <a:r>
              <a:rPr lang="en-US" sz="2400" dirty="0" err="1"/>
              <a:t>dapat</a:t>
            </a:r>
            <a:r>
              <a:rPr lang="en-US" sz="2400" dirty="0"/>
              <a:t> </a:t>
            </a:r>
            <a:r>
              <a:rPr lang="en-US" sz="2400" dirty="0" err="1"/>
              <a:t>menyebabkan</a:t>
            </a:r>
            <a:r>
              <a:rPr lang="en-US" sz="2400" dirty="0"/>
              <a:t> </a:t>
            </a:r>
            <a:r>
              <a:rPr lang="en-US" sz="2400" dirty="0" err="1"/>
              <a:t>konsleting</a:t>
            </a:r>
            <a:r>
              <a:rPr lang="en-US" sz="2400" dirty="0"/>
              <a:t> </a:t>
            </a:r>
            <a:r>
              <a:rPr lang="en-US" sz="2400" dirty="0" err="1"/>
              <a:t>bahkan</a:t>
            </a:r>
            <a:r>
              <a:rPr lang="en-US" sz="2400" dirty="0"/>
              <a:t> </a:t>
            </a:r>
            <a:r>
              <a:rPr lang="en-US" sz="2400" dirty="0" err="1"/>
              <a:t>upaya</a:t>
            </a:r>
            <a:r>
              <a:rPr lang="en-US" sz="2400" dirty="0"/>
              <a:t> </a:t>
            </a:r>
            <a:r>
              <a:rPr lang="en-US" sz="2400" dirty="0" err="1"/>
              <a:t>keselamatan</a:t>
            </a:r>
            <a:r>
              <a:rPr lang="en-US" sz="2400" dirty="0"/>
              <a:t> </a:t>
            </a:r>
            <a:r>
              <a:rPr lang="en-US" sz="2400" dirty="0" err="1"/>
              <a:t>terbaik</a:t>
            </a:r>
            <a:r>
              <a:rPr lang="en-US" sz="2400" dirty="0"/>
              <a:t> </a:t>
            </a:r>
            <a:r>
              <a:rPr lang="en-US" sz="2400" dirty="0" err="1"/>
              <a:t>sekalipun</a:t>
            </a:r>
            <a:r>
              <a:rPr lang="en-US" sz="2400" dirty="0"/>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59630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1734</Words>
  <Application>Microsoft Office PowerPoint</Application>
  <PresentationFormat>On-screen Show (4:3)</PresentationFormat>
  <Paragraphs>185</Paragraphs>
  <Slides>24</Slides>
  <Notes>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What Top Management Can Do   top management mempublikasikan kebijakan keselamatan seperti bener yang ada diproyek bangunan.</vt:lpstr>
      <vt:lpstr>OCCUPATIONAL SAFETY LAW  - memastikan pekerja itu memiliki kondisi yang aman dan sehat. Tujuan dasar OSHA adalah untuk mengatur tindakan dan menetapkan serta menegakkan standar keselamatan dan kesehatan yang berlaku bagi hampir semua pekerja di Amerika Serikat. </vt:lpstr>
      <vt:lpstr>Inspections and Citations  OSHA memberlakukan standarnya melalui inspeksi, OSHA tidak dapat melakukan pemeriksaan tanpa jaminan tanpa persetujuan,  </vt:lpstr>
      <vt:lpstr>PENALTIES  Secara umum, OSHA menghitung hukuman berdasarkan beratnya pelanggaran dan biasanya mempertimbangkan faktor-faktor seperti ukuran bisnis, sejarah kepatuhan perusahaan, dan itikad baik pemberi kerja. </vt:lpstr>
      <vt:lpstr>Responsibilities and Rights of Employers and Employees  Baik pengusaha dan karyawan memiliki tanggung jawab dan hak-hak ketat di bawah Undang-Undang Kesehatan Keselamatan Kerja</vt:lpstr>
      <vt:lpstr>WHAT CAUSES ACCIDENTS?  Ada tiga penyebab dasar kecelakaan kerja: kejadian kebetulan, kondisi tidak aman, dan tindakan tidak aman karyawan</vt:lpstr>
      <vt:lpstr>HOW TO PREVENT ACCIDENTS  pencegahan kecelakaan bermuara pada dua kegiatan dasar, mengurangi kegiatan yang berbahaya dan kondisi yang tidak aman</vt:lpstr>
      <vt:lpstr>OPERATIONAL SAFETY REVIEWS  Operasional yang disalurkan oleh lembaga untuk memastikan tinjauan keselamatan (atau tinjauan operasi keselamatan) </vt:lpstr>
      <vt:lpstr>Reducing Unsafe Acts through Selection and Placement  Penyaringan dan penempatan karyawan yang tepat mengurangi tindakan yang tidak aman.</vt:lpstr>
      <vt:lpstr>RESEARCH INSIGHT: POSITIVE REINFORCEMENT  Banyak perusahaan berhasil menggunakan program penguatan positif untuk meningkatkan keselamatan. Program-program semacam itu memberi para pekerja umpan balik positif yang berkelanjutan, biasanya dalam bentuk laporan kinerja grafis dan dukungan pengawasan, untuk membentuk perilaku yang berhubungan dengan keselamatan pekerja. </vt:lpstr>
      <vt:lpstr>Reducing Unsafe Acts through Behavior-based safety</vt:lpstr>
      <vt:lpstr>Reducing Unsafe Acts by Conducting Safety and Health Audits and Inspections</vt:lpstr>
      <vt:lpstr>Controlling Workers Compensation Costs</vt:lpstr>
      <vt:lpstr>WORKPLACE HEALTH HAZARDS: PROBLEMS AND REMEDIES </vt:lpstr>
      <vt:lpstr>Alcoholism and Substance Abuse</vt:lpstr>
      <vt:lpstr> Solving Computer-Related Ergonomic Problems</vt:lpstr>
      <vt:lpstr>PowerPoint Presentation</vt:lpstr>
      <vt:lpstr>Workplace Smoking</vt:lpstr>
      <vt:lpstr>Workplace Violence Supervisory Training</vt:lpstr>
      <vt:lpstr>OCCUPATIONAL SECURITY AND SAFETY</vt:lpstr>
      <vt:lpstr>Basic Prerequisites for a Crime Prevention Plan </vt:lpstr>
      <vt:lpstr>Setting Up a Basic Security Program </vt:lpstr>
      <vt:lpstr>Evacuation Plans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safety is important</dc:title>
  <dc:creator>Windows User</dc:creator>
  <cp:lastModifiedBy>Windows User</cp:lastModifiedBy>
  <cp:revision>19</cp:revision>
  <dcterms:created xsi:type="dcterms:W3CDTF">2018-10-08T08:39:51Z</dcterms:created>
  <dcterms:modified xsi:type="dcterms:W3CDTF">2018-10-08T12:39:26Z</dcterms:modified>
</cp:coreProperties>
</file>