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5" d="100"/>
          <a:sy n="65" d="100"/>
        </p:scale>
        <p:origin x="8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Judul">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d-ID" smtClean="0"/>
              <a:t>Klik untuk mengedit gaya judul Master</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d-ID" smtClean="0"/>
              <a:t>Klik untuk mengedit gaya subjudul Master</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Vertical Text Placeholder 2"/>
          <p:cNvSpPr>
            <a:spLocks noGrp="1"/>
          </p:cNvSpPr>
          <p:nvPr>
            <p:ph type="body" orient="vert" idx="1"/>
          </p:nvPr>
        </p:nvSpPr>
        <p:spPr/>
        <p:txBody>
          <a:bodyPr vert="eaVert" anchor="t"/>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d-ID" smtClean="0"/>
              <a:t>Klik untuk mengedit gaya judul Master</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Content Placeholder 2"/>
          <p:cNvSpPr>
            <a:spLocks noGrp="1"/>
          </p:cNvSpPr>
          <p:nvPr>
            <p:ph idx="1"/>
          </p:nvPr>
        </p:nvSpPr>
        <p:spPr/>
        <p:txBody>
          <a:body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d-ID" smtClean="0"/>
              <a:t>Klik untuk mengedit gaya judul Master</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smtClean="0"/>
              <a:t>Edit gaya teks Master</a:t>
            </a:r>
          </a:p>
        </p:txBody>
      </p:sp>
      <p:sp>
        <p:nvSpPr>
          <p:cNvPr id="4" name="Date Placeholder 3"/>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d-ID" smtClean="0"/>
              <a:t>Klik untuk mengedit gaya judul Master</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Edit gaya teks Master</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Edit gaya teks Master</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smtClean="0"/>
              <a:t>Klik untuk mengedit gaya judul Master</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Koson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d-ID" smtClean="0"/>
              <a:t>Klik untuk mengedit gaya judul Master</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smtClean="0"/>
              <a:t>Edit gaya teks Master</a:t>
            </a:r>
          </a:p>
        </p:txBody>
      </p:sp>
      <p:sp>
        <p:nvSpPr>
          <p:cNvPr id="8" name="Date Placeholder 7"/>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d-ID" smtClean="0"/>
              <a:t>Klik untuk mengedit gaya judul Master</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d-ID" smtClean="0"/>
              <a:t>Klik ikon untuk menambahkan gambar</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smtClean="0"/>
              <a:t>Edit gaya teks Master</a:t>
            </a:r>
          </a:p>
        </p:txBody>
      </p:sp>
      <p:sp>
        <p:nvSpPr>
          <p:cNvPr id="8" name="Date Placeholder 7"/>
          <p:cNvSpPr>
            <a:spLocks noGrp="1"/>
          </p:cNvSpPr>
          <p:nvPr>
            <p:ph type="dt" sz="half" idx="10"/>
          </p:nvPr>
        </p:nvSpPr>
        <p:spPr/>
        <p:txBody>
          <a:bodyPr/>
          <a:lstStyle/>
          <a:p>
            <a:fld id="{5586B75A-687E-405C-8A0B-8D00578BA2C3}" type="datetimeFigureOut">
              <a:rPr lang="en-US" dirty="0"/>
              <a:pPr/>
              <a:t>10/15/2018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d-ID" smtClean="0"/>
              <a:t>Klik untuk mengedit gaya judul Master</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d-ID" smtClean="0"/>
              <a:t>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10/15/2018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ba.gov/training/" TargetMode="External"/><Relationship Id="rId2" Type="http://schemas.openxmlformats.org/officeDocument/2006/relationships/hyperlink" Target="http://skillsoft.com/catalog/defaut.as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alar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hrim.org/" TargetMode="External"/><Relationship Id="rId2" Type="http://schemas.openxmlformats.org/officeDocument/2006/relationships/hyperlink" Target="http://www.hrdirect.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eoc.gov/employers" TargetMode="External"/><Relationship Id="rId2" Type="http://schemas.openxmlformats.org/officeDocument/2006/relationships/hyperlink" Target="http://www.dol.gov/firstep/" TargetMode="External"/><Relationship Id="rId1" Type="http://schemas.openxmlformats.org/officeDocument/2006/relationships/slideLayout" Target="../slideLayouts/slideLayout2.xml"/><Relationship Id="rId4" Type="http://schemas.openxmlformats.org/officeDocument/2006/relationships/hyperlink" Target="http://www.osha.go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ctrTitle"/>
          </p:nvPr>
        </p:nvSpPr>
        <p:spPr>
          <a:xfrm>
            <a:off x="412955" y="1298448"/>
            <a:ext cx="8509819" cy="3376792"/>
          </a:xfrm>
        </p:spPr>
        <p:txBody>
          <a:bodyPr/>
          <a:lstStyle/>
          <a:p>
            <a:r>
              <a:rPr lang="id-ID" dirty="0" err="1" smtClean="0"/>
              <a:t>Managing</a:t>
            </a:r>
            <a:r>
              <a:rPr lang="id-ID" dirty="0" smtClean="0"/>
              <a:t> human </a:t>
            </a:r>
            <a:r>
              <a:rPr lang="id-ID" dirty="0" err="1" smtClean="0"/>
              <a:t>resources</a:t>
            </a:r>
            <a:r>
              <a:rPr lang="id-ID" dirty="0" smtClean="0"/>
              <a:t> in </a:t>
            </a:r>
            <a:r>
              <a:rPr lang="id-ID" dirty="0" err="1" smtClean="0"/>
              <a:t>small</a:t>
            </a:r>
            <a:r>
              <a:rPr lang="id-ID" dirty="0" smtClean="0"/>
              <a:t> </a:t>
            </a:r>
            <a:r>
              <a:rPr lang="id-ID" dirty="0" err="1" smtClean="0"/>
              <a:t>and</a:t>
            </a:r>
            <a:r>
              <a:rPr lang="id-ID" dirty="0" smtClean="0"/>
              <a:t> </a:t>
            </a:r>
            <a:r>
              <a:rPr lang="id-ID" dirty="0" err="1" smtClean="0"/>
              <a:t>entrepreneurial</a:t>
            </a:r>
            <a:r>
              <a:rPr lang="id-ID" dirty="0" smtClean="0"/>
              <a:t> </a:t>
            </a:r>
            <a:r>
              <a:rPr lang="id-ID" dirty="0" err="1" smtClean="0"/>
              <a:t>firms</a:t>
            </a:r>
            <a:r>
              <a:rPr lang="id-ID" dirty="0" smtClean="0"/>
              <a:t> </a:t>
            </a:r>
            <a:endParaRPr lang="id-ID" dirty="0"/>
          </a:p>
        </p:txBody>
      </p:sp>
      <p:sp>
        <p:nvSpPr>
          <p:cNvPr id="3" name="Subjudul 2"/>
          <p:cNvSpPr>
            <a:spLocks noGrp="1"/>
          </p:cNvSpPr>
          <p:nvPr>
            <p:ph type="subTitle" idx="1"/>
          </p:nvPr>
        </p:nvSpPr>
        <p:spPr>
          <a:xfrm>
            <a:off x="0" y="5658388"/>
            <a:ext cx="7315200" cy="914400"/>
          </a:xfrm>
        </p:spPr>
        <p:txBody>
          <a:bodyPr/>
          <a:lstStyle/>
          <a:p>
            <a:r>
              <a:rPr lang="id-ID" dirty="0" smtClean="0"/>
              <a:t>Aldi </a:t>
            </a:r>
            <a:r>
              <a:rPr lang="id-ID" dirty="0" err="1" smtClean="0"/>
              <a:t>setyawan</a:t>
            </a:r>
            <a:endParaRPr lang="id-ID" dirty="0"/>
          </a:p>
        </p:txBody>
      </p:sp>
    </p:spTree>
    <p:extLst>
      <p:ext uri="{BB962C8B-B14F-4D97-AF65-F5344CB8AC3E}">
        <p14:creationId xmlns:p14="http://schemas.microsoft.com/office/powerpoint/2010/main" val="71158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0" y="1123837"/>
            <a:ext cx="3347883" cy="4601183"/>
          </a:xfrm>
        </p:spPr>
        <p:txBody>
          <a:bodyPr/>
          <a:lstStyle/>
          <a:p>
            <a:pPr algn="ctr"/>
            <a:r>
              <a:rPr lang="id-ID" dirty="0" smtClean="0"/>
              <a:t>Pelatihan ketenagakerjaan </a:t>
            </a:r>
            <a:endParaRPr lang="id-ID" dirty="0"/>
          </a:p>
        </p:txBody>
      </p:sp>
      <p:sp>
        <p:nvSpPr>
          <p:cNvPr id="3" name="Tampungan Konten 2"/>
          <p:cNvSpPr>
            <a:spLocks noGrp="1"/>
          </p:cNvSpPr>
          <p:nvPr>
            <p:ph idx="1"/>
          </p:nvPr>
        </p:nvSpPr>
        <p:spPr/>
        <p:txBody>
          <a:bodyPr>
            <a:normAutofit/>
          </a:bodyPr>
          <a:lstStyle/>
          <a:p>
            <a:r>
              <a:rPr lang="id-ID" sz="2400" dirty="0" smtClean="0"/>
              <a:t>Pelatihan menggunakan internet dapat disediakan dengan biaya yang rendah</a:t>
            </a:r>
          </a:p>
          <a:p>
            <a:r>
              <a:rPr lang="id-ID" sz="2400" dirty="0" err="1" smtClean="0"/>
              <a:t>Skilsoft</a:t>
            </a:r>
            <a:r>
              <a:rPr lang="id-ID" sz="2400" dirty="0" smtClean="0"/>
              <a:t> (</a:t>
            </a:r>
            <a:r>
              <a:rPr lang="id-ID" sz="2400" dirty="0" smtClean="0">
                <a:hlinkClick r:id="rId2"/>
              </a:rPr>
              <a:t>http://skillsoft.com/catalog/defaut.asp</a:t>
            </a:r>
            <a:r>
              <a:rPr lang="id-ID" sz="2400" dirty="0" smtClean="0"/>
              <a:t>) pengembangan perangkat lunak, keterampilan komputer</a:t>
            </a:r>
          </a:p>
          <a:p>
            <a:r>
              <a:rPr lang="id-ID" sz="2400" dirty="0" smtClean="0"/>
              <a:t>SBA (</a:t>
            </a:r>
            <a:r>
              <a:rPr lang="id-ID" sz="2400" dirty="0" smtClean="0">
                <a:solidFill>
                  <a:srgbClr val="00B0F0"/>
                </a:solidFill>
                <a:hlinkClick r:id="rId3"/>
              </a:rPr>
              <a:t>www.SBA.gov/training/</a:t>
            </a:r>
            <a:r>
              <a:rPr lang="id-ID" sz="2400" dirty="0" smtClean="0"/>
              <a:t>)  </a:t>
            </a:r>
            <a:r>
              <a:rPr lang="id-ID" sz="2400" dirty="0" err="1" smtClean="0"/>
              <a:t>small</a:t>
            </a:r>
            <a:r>
              <a:rPr lang="id-ID" sz="2400" dirty="0" smtClean="0"/>
              <a:t> </a:t>
            </a:r>
            <a:r>
              <a:rPr lang="id-ID" sz="2400" dirty="0" err="1" smtClean="0"/>
              <a:t>business</a:t>
            </a:r>
            <a:r>
              <a:rPr lang="id-ID" sz="2400" dirty="0" smtClean="0"/>
              <a:t> </a:t>
            </a:r>
            <a:r>
              <a:rPr lang="id-ID" sz="2400" dirty="0" err="1" smtClean="0"/>
              <a:t>administration</a:t>
            </a:r>
            <a:r>
              <a:rPr lang="id-ID" sz="2400" dirty="0" smtClean="0"/>
              <a:t> berisi tentang pembelajaran yang mendukung usaha kecil</a:t>
            </a:r>
          </a:p>
          <a:p>
            <a:r>
              <a:rPr lang="id-ID" sz="2400" dirty="0" smtClean="0"/>
              <a:t>NAM (www. Namvu.com) berisi tentang mengasah keterampilan karyawan terdapat 650 program dan membayar $10 s/d $30 </a:t>
            </a:r>
            <a:r>
              <a:rPr lang="id-ID" sz="2400" dirty="0" err="1" smtClean="0"/>
              <a:t>perkursus</a:t>
            </a:r>
            <a:r>
              <a:rPr lang="id-ID" sz="2400" dirty="0" smtClean="0"/>
              <a:t> yang diambil</a:t>
            </a:r>
            <a:endParaRPr lang="id-ID" sz="2400" dirty="0"/>
          </a:p>
        </p:txBody>
      </p:sp>
    </p:spTree>
    <p:extLst>
      <p:ext uri="{BB962C8B-B14F-4D97-AF65-F5344CB8AC3E}">
        <p14:creationId xmlns:p14="http://schemas.microsoft.com/office/powerpoint/2010/main" val="296352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Penilaian kerja dan kompensasi</a:t>
            </a:r>
            <a:endParaRPr lang="id-ID" dirty="0"/>
          </a:p>
        </p:txBody>
      </p:sp>
      <p:sp>
        <p:nvSpPr>
          <p:cNvPr id="3" name="Tampungan Konten 2"/>
          <p:cNvSpPr>
            <a:spLocks noGrp="1"/>
          </p:cNvSpPr>
          <p:nvPr>
            <p:ph idx="1"/>
          </p:nvPr>
        </p:nvSpPr>
        <p:spPr/>
        <p:txBody>
          <a:bodyPr>
            <a:normAutofit/>
          </a:bodyPr>
          <a:lstStyle/>
          <a:p>
            <a:r>
              <a:rPr lang="id-ID" sz="2400" dirty="0" smtClean="0"/>
              <a:t>Perusahaan akan lebih mudah jika melakukan sistem yang terkomputerisasi dan bisa diakses secara </a:t>
            </a:r>
            <a:r>
              <a:rPr lang="id-ID" sz="2400" dirty="0" err="1" smtClean="0"/>
              <a:t>online</a:t>
            </a:r>
            <a:r>
              <a:rPr lang="id-ID" sz="2400" dirty="0" smtClean="0"/>
              <a:t>. Kebanyakan perusahaan kecil kesulitan untuk menentukan kenaikan gajih pekerja dengan adanya situs </a:t>
            </a:r>
            <a:r>
              <a:rPr lang="id-ID" sz="2400" dirty="0" smtClean="0">
                <a:hlinkClick r:id="rId2"/>
              </a:rPr>
              <a:t>www.salary.com</a:t>
            </a:r>
            <a:r>
              <a:rPr lang="id-ID" sz="2400" dirty="0" smtClean="0"/>
              <a:t> </a:t>
            </a:r>
            <a:r>
              <a:rPr lang="id-ID" sz="2400" dirty="0" err="1" smtClean="0"/>
              <a:t>mepermudah</a:t>
            </a:r>
            <a:r>
              <a:rPr lang="id-ID" sz="2400" dirty="0" smtClean="0"/>
              <a:t> menentukan tarif pembayaran.</a:t>
            </a:r>
            <a:endParaRPr lang="id-ID" sz="2400" dirty="0"/>
          </a:p>
        </p:txBody>
      </p:sp>
    </p:spTree>
    <p:extLst>
      <p:ext uri="{BB962C8B-B14F-4D97-AF65-F5344CB8AC3E}">
        <p14:creationId xmlns:p14="http://schemas.microsoft.com/office/powerpoint/2010/main" val="353147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Keselamatan dan kesehatan kerja </a:t>
            </a:r>
            <a:endParaRPr lang="id-ID" dirty="0"/>
          </a:p>
        </p:txBody>
      </p:sp>
      <p:sp>
        <p:nvSpPr>
          <p:cNvPr id="3" name="Tampungan Konten 2"/>
          <p:cNvSpPr>
            <a:spLocks noGrp="1"/>
          </p:cNvSpPr>
          <p:nvPr>
            <p:ph idx="1"/>
          </p:nvPr>
        </p:nvSpPr>
        <p:spPr/>
        <p:txBody>
          <a:bodyPr>
            <a:normAutofit/>
          </a:bodyPr>
          <a:lstStyle/>
          <a:p>
            <a:r>
              <a:rPr lang="id-ID" sz="2400" dirty="0" smtClean="0"/>
              <a:t>OSHA memberikan layanan keamanan dan keselamatan gratis di tempat kerja untuk usaha kecil dengan cara menghubungi kantor OSHA. Kewajiban pengusaha satu-satunya adalah </a:t>
            </a:r>
            <a:r>
              <a:rPr lang="id-ID" sz="2400" smtClean="0"/>
              <a:t>mau mengoreksi bahaya </a:t>
            </a:r>
            <a:r>
              <a:rPr lang="id-ID" sz="2400" dirty="0" smtClean="0"/>
              <a:t>apa saja yang terjadi di perusahaannya secara </a:t>
            </a:r>
            <a:r>
              <a:rPr lang="id-ID" sz="2400" smtClean="0"/>
              <a:t>tepat waktu. </a:t>
            </a:r>
            <a:endParaRPr lang="id-ID" sz="2400" dirty="0"/>
          </a:p>
        </p:txBody>
      </p:sp>
    </p:spTree>
    <p:extLst>
      <p:ext uri="{BB962C8B-B14F-4D97-AF65-F5344CB8AC3E}">
        <p14:creationId xmlns:p14="http://schemas.microsoft.com/office/powerpoint/2010/main" val="1608452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rsegi panjang 1"/>
          <p:cNvSpPr/>
          <p:nvPr/>
        </p:nvSpPr>
        <p:spPr>
          <a:xfrm>
            <a:off x="2182761" y="1991032"/>
            <a:ext cx="8318090" cy="34953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3200" dirty="0" smtClean="0"/>
              <a:t>Memanfaatkan ukuran kecil</a:t>
            </a:r>
          </a:p>
          <a:p>
            <a:pPr algn="ctr"/>
            <a:endParaRPr lang="id-ID" sz="3200" dirty="0"/>
          </a:p>
          <a:p>
            <a:pPr marL="342900" indent="-342900" algn="ctr">
              <a:buFont typeface="+mj-lt"/>
              <a:buAutoNum type="arabicPeriod"/>
            </a:pPr>
            <a:r>
              <a:rPr lang="id-ID" sz="3200" dirty="0" smtClean="0"/>
              <a:t>Keakraban</a:t>
            </a:r>
          </a:p>
          <a:p>
            <a:pPr marL="342900" indent="-342900" algn="ctr">
              <a:buFont typeface="+mj-lt"/>
              <a:buAutoNum type="arabicPeriod"/>
            </a:pPr>
            <a:r>
              <a:rPr lang="id-ID" sz="3200" dirty="0" smtClean="0"/>
              <a:t>Fleksibilitas</a:t>
            </a:r>
          </a:p>
          <a:p>
            <a:pPr marL="342900" indent="-342900" algn="ctr">
              <a:buFont typeface="+mj-lt"/>
              <a:buAutoNum type="arabicPeriod"/>
            </a:pPr>
            <a:r>
              <a:rPr lang="id-ID" sz="3200" dirty="0" smtClean="0"/>
              <a:t>Keadilan</a:t>
            </a:r>
          </a:p>
          <a:p>
            <a:pPr marL="342900" indent="-342900" algn="ctr">
              <a:buFont typeface="+mj-lt"/>
              <a:buAutoNum type="arabicPeriod"/>
            </a:pPr>
            <a:r>
              <a:rPr lang="id-ID" sz="3200" dirty="0" smtClean="0"/>
              <a:t>Informal </a:t>
            </a:r>
          </a:p>
          <a:p>
            <a:pPr algn="ctr"/>
            <a:endParaRPr lang="id-ID" dirty="0"/>
          </a:p>
        </p:txBody>
      </p:sp>
    </p:spTree>
    <p:extLst>
      <p:ext uri="{BB962C8B-B14F-4D97-AF65-F5344CB8AC3E}">
        <p14:creationId xmlns:p14="http://schemas.microsoft.com/office/powerpoint/2010/main" val="315037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Prosedur wawancara yang efisien </a:t>
            </a:r>
            <a:endParaRPr lang="id-ID" dirty="0"/>
          </a:p>
        </p:txBody>
      </p:sp>
      <p:sp>
        <p:nvSpPr>
          <p:cNvPr id="3" name="Tampungan Konten 2"/>
          <p:cNvSpPr>
            <a:spLocks noGrp="1"/>
          </p:cNvSpPr>
          <p:nvPr>
            <p:ph idx="1"/>
          </p:nvPr>
        </p:nvSpPr>
        <p:spPr>
          <a:xfrm>
            <a:off x="4031500" y="864108"/>
            <a:ext cx="7315200" cy="5120640"/>
          </a:xfrm>
        </p:spPr>
        <p:txBody>
          <a:bodyPr>
            <a:normAutofit/>
          </a:bodyPr>
          <a:lstStyle/>
          <a:p>
            <a:r>
              <a:rPr lang="id-ID" sz="2800" dirty="0" smtClean="0"/>
              <a:t>Berfokus pada 4 faktor yaitu</a:t>
            </a:r>
          </a:p>
          <a:p>
            <a:pPr marL="457200" indent="-457200">
              <a:buFont typeface="+mj-lt"/>
              <a:buAutoNum type="arabicPeriod"/>
            </a:pPr>
            <a:r>
              <a:rPr lang="id-ID" sz="2800" dirty="0" smtClean="0"/>
              <a:t>Pengalaman </a:t>
            </a:r>
          </a:p>
          <a:p>
            <a:pPr marL="457200" indent="-457200">
              <a:buFont typeface="+mj-lt"/>
              <a:buAutoNum type="arabicPeriod"/>
            </a:pPr>
            <a:r>
              <a:rPr lang="id-ID" sz="2800" dirty="0" smtClean="0"/>
              <a:t>Motivasi</a:t>
            </a:r>
          </a:p>
          <a:p>
            <a:pPr marL="457200" indent="-457200">
              <a:buFont typeface="+mj-lt"/>
              <a:buAutoNum type="arabicPeriod"/>
            </a:pPr>
            <a:r>
              <a:rPr lang="id-ID" sz="2800" dirty="0" smtClean="0"/>
              <a:t>Kapasitas intelektual</a:t>
            </a:r>
          </a:p>
          <a:p>
            <a:pPr marL="457200" indent="-457200">
              <a:buFont typeface="+mj-lt"/>
              <a:buAutoNum type="arabicPeriod"/>
            </a:pPr>
            <a:r>
              <a:rPr lang="id-ID" sz="2800" dirty="0" smtClean="0"/>
              <a:t>Kepribadian </a:t>
            </a:r>
          </a:p>
          <a:p>
            <a:endParaRPr lang="id-ID" sz="2800" dirty="0"/>
          </a:p>
          <a:p>
            <a:r>
              <a:rPr lang="id-ID" sz="2800" dirty="0" smtClean="0"/>
              <a:t>Faktor khusus dalam wawancara</a:t>
            </a:r>
          </a:p>
          <a:p>
            <a:pPr marL="0" indent="0">
              <a:buNone/>
            </a:pPr>
            <a:r>
              <a:rPr lang="id-ID" sz="2800" dirty="0" smtClean="0"/>
              <a:t>Tanyakan kombinasi pertanyaan-pertanyaan situasional ditambahkan dengan pertanyaan terbuka untuk menggali informasi</a:t>
            </a:r>
            <a:endParaRPr lang="id-ID" sz="2800" dirty="0"/>
          </a:p>
        </p:txBody>
      </p:sp>
    </p:spTree>
    <p:extLst>
      <p:ext uri="{BB962C8B-B14F-4D97-AF65-F5344CB8AC3E}">
        <p14:creationId xmlns:p14="http://schemas.microsoft.com/office/powerpoint/2010/main" val="2578283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Cocok dengan kandidat yang ingin diperkerjakan </a:t>
            </a:r>
            <a:endParaRPr lang="id-ID" dirty="0"/>
          </a:p>
        </p:txBody>
      </p:sp>
      <p:sp>
        <p:nvSpPr>
          <p:cNvPr id="3" name="Tampungan Konten 2"/>
          <p:cNvSpPr>
            <a:spLocks noGrp="1"/>
          </p:cNvSpPr>
          <p:nvPr>
            <p:ph idx="1"/>
          </p:nvPr>
        </p:nvSpPr>
        <p:spPr/>
        <p:txBody>
          <a:bodyPr/>
          <a:lstStyle/>
          <a:p>
            <a:r>
              <a:rPr lang="id-ID" dirty="0" smtClean="0"/>
              <a:t> merangkum kekuatan dan kelemahan pelamar, selanjutnya bandingkan kesimpulan Anda dengan deskripsi perkerjaan serta daftar persyaratan yang  Anda buat </a:t>
            </a:r>
            <a:endParaRPr lang="id-ID" dirty="0"/>
          </a:p>
        </p:txBody>
      </p:sp>
    </p:spTree>
    <p:extLst>
      <p:ext uri="{BB962C8B-B14F-4D97-AF65-F5344CB8AC3E}">
        <p14:creationId xmlns:p14="http://schemas.microsoft.com/office/powerpoint/2010/main" val="145915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Tes pengambilan sampel kerja </a:t>
            </a:r>
            <a:endParaRPr lang="id-ID" dirty="0"/>
          </a:p>
        </p:txBody>
      </p:sp>
      <p:sp>
        <p:nvSpPr>
          <p:cNvPr id="3" name="Tampungan Konten 2"/>
          <p:cNvSpPr>
            <a:spLocks noGrp="1"/>
          </p:cNvSpPr>
          <p:nvPr>
            <p:ph idx="1"/>
          </p:nvPr>
        </p:nvSpPr>
        <p:spPr/>
        <p:txBody>
          <a:bodyPr>
            <a:normAutofit/>
          </a:bodyPr>
          <a:lstStyle/>
          <a:p>
            <a:r>
              <a:rPr lang="id-ID" sz="2800" dirty="0" smtClean="0"/>
              <a:t>Meminta kandidat mengerjakan contoh tugas yang akan dilakukan </a:t>
            </a:r>
            <a:endParaRPr lang="id-ID" sz="2800" dirty="0"/>
          </a:p>
        </p:txBody>
      </p:sp>
    </p:spTree>
    <p:extLst>
      <p:ext uri="{BB962C8B-B14F-4D97-AF65-F5344CB8AC3E}">
        <p14:creationId xmlns:p14="http://schemas.microsoft.com/office/powerpoint/2010/main" val="1238550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Fleksibilitas dalam pelatihan</a:t>
            </a:r>
            <a:endParaRPr lang="id-ID" dirty="0"/>
          </a:p>
        </p:txBody>
      </p:sp>
      <p:sp>
        <p:nvSpPr>
          <p:cNvPr id="3" name="Tampungan Konten 2"/>
          <p:cNvSpPr>
            <a:spLocks noGrp="1"/>
          </p:cNvSpPr>
          <p:nvPr>
            <p:ph idx="1"/>
          </p:nvPr>
        </p:nvSpPr>
        <p:spPr>
          <a:xfrm>
            <a:off x="3869267" y="265471"/>
            <a:ext cx="7663971" cy="6223819"/>
          </a:xfrm>
        </p:spPr>
        <p:txBody>
          <a:bodyPr>
            <a:noAutofit/>
          </a:bodyPr>
          <a:lstStyle/>
          <a:p>
            <a:r>
              <a:rPr lang="id-ID" sz="2800" dirty="0" smtClean="0"/>
              <a:t>Kebanyakan perusahaan kecil memiliki sedikit pelatihan dan kurang memantau kebutuhan yang diperlukan oleh pekerja</a:t>
            </a:r>
          </a:p>
          <a:p>
            <a:r>
              <a:rPr lang="id-ID" sz="2800" dirty="0" smtClean="0"/>
              <a:t>Empat proses dalam menentukan pelatihan</a:t>
            </a:r>
          </a:p>
          <a:p>
            <a:pPr marL="457200" indent="-457200">
              <a:buFont typeface="+mj-lt"/>
              <a:buAutoNum type="arabicPeriod"/>
            </a:pPr>
            <a:r>
              <a:rPr lang="id-ID" sz="2800" dirty="0" smtClean="0"/>
              <a:t>Tulis deskripsi pekerjaan</a:t>
            </a:r>
          </a:p>
          <a:p>
            <a:pPr marL="457200" indent="-457200">
              <a:buFont typeface="+mj-lt"/>
              <a:buAutoNum type="arabicPeriod"/>
            </a:pPr>
            <a:r>
              <a:rPr lang="id-ID" sz="2800" dirty="0" smtClean="0"/>
              <a:t>Kembangkan analisa</a:t>
            </a:r>
          </a:p>
          <a:p>
            <a:pPr lvl="1"/>
            <a:r>
              <a:rPr lang="id-ID" sz="2800" dirty="0" smtClean="0"/>
              <a:t>Daftar tugas</a:t>
            </a:r>
          </a:p>
          <a:p>
            <a:pPr lvl="1"/>
            <a:r>
              <a:rPr lang="id-ID" sz="2800" dirty="0" smtClean="0"/>
              <a:t>Standar kinerja</a:t>
            </a:r>
          </a:p>
          <a:p>
            <a:pPr lvl="1"/>
            <a:r>
              <a:rPr lang="id-ID" sz="2800" dirty="0" smtClean="0"/>
              <a:t>Keterampilan yang dapat dilatih</a:t>
            </a:r>
          </a:p>
          <a:p>
            <a:pPr lvl="1"/>
            <a:r>
              <a:rPr lang="id-ID" sz="2800" dirty="0" smtClean="0"/>
              <a:t>Daftar bakat yang diperlukan</a:t>
            </a:r>
          </a:p>
          <a:p>
            <a:pPr marL="457200" indent="-457200">
              <a:buFont typeface="+mj-lt"/>
              <a:buAutoNum type="arabicPeriod"/>
            </a:pPr>
            <a:r>
              <a:rPr lang="id-ID" sz="2800" dirty="0" smtClean="0"/>
              <a:t>Lembar instruksi kerja</a:t>
            </a:r>
          </a:p>
          <a:p>
            <a:pPr marL="457200" indent="-457200">
              <a:buFont typeface="+mj-lt"/>
              <a:buAutoNum type="arabicPeriod"/>
            </a:pPr>
            <a:r>
              <a:rPr lang="id-ID" sz="2800" dirty="0" smtClean="0"/>
              <a:t>Siapkan program pelatihan untuk pekerja </a:t>
            </a:r>
            <a:endParaRPr lang="id-ID" sz="2800" dirty="0"/>
          </a:p>
        </p:txBody>
      </p:sp>
    </p:spTree>
    <p:extLst>
      <p:ext uri="{BB962C8B-B14F-4D97-AF65-F5344CB8AC3E}">
        <p14:creationId xmlns:p14="http://schemas.microsoft.com/office/powerpoint/2010/main" val="2965093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Fleksibilitas dalam manfaat dan hadiah</a:t>
            </a:r>
            <a:endParaRPr lang="id-ID" dirty="0"/>
          </a:p>
        </p:txBody>
      </p:sp>
      <p:sp>
        <p:nvSpPr>
          <p:cNvPr id="3" name="Tampungan Konten 2"/>
          <p:cNvSpPr>
            <a:spLocks noGrp="1"/>
          </p:cNvSpPr>
          <p:nvPr>
            <p:ph idx="1"/>
          </p:nvPr>
        </p:nvSpPr>
        <p:spPr>
          <a:xfrm>
            <a:off x="3869268" y="265471"/>
            <a:ext cx="7315200" cy="6238568"/>
          </a:xfrm>
        </p:spPr>
        <p:txBody>
          <a:bodyPr>
            <a:noAutofit/>
          </a:bodyPr>
          <a:lstStyle/>
          <a:p>
            <a:r>
              <a:rPr lang="id-ID" sz="2800" dirty="0" smtClean="0"/>
              <a:t>Perusahaan besar menawarkan sesuatu yang lebih besar juga dari pada perusahaan kecil. Namun banyak perusahaan kecil yang mengatasi hal ini dengan fleksibilitas. Perusahaan kecil biasanya akan sangat fleksibel dengan pekerjanya dan tidak jarang menganggap pekerjanya adalah keluarga</a:t>
            </a:r>
          </a:p>
          <a:p>
            <a:r>
              <a:rPr lang="id-ID" sz="2800" dirty="0" smtClean="0"/>
              <a:t>Budaya fleksibilitas juga dapat memahami pekerja dengan baik karena bertemu dengan pekerja setia hari dan melakukan komunikasi dengan baik hal ini akan mempermudah penyelesaian masalah ketika maslah itu muncul. </a:t>
            </a:r>
            <a:endParaRPr lang="id-ID" sz="2800" dirty="0"/>
          </a:p>
        </p:txBody>
      </p:sp>
    </p:spTree>
    <p:extLst>
      <p:ext uri="{BB962C8B-B14F-4D97-AF65-F5344CB8AC3E}">
        <p14:creationId xmlns:p14="http://schemas.microsoft.com/office/powerpoint/2010/main" val="459650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Pengakuan </a:t>
            </a:r>
            <a:endParaRPr lang="id-ID" dirty="0"/>
          </a:p>
        </p:txBody>
      </p:sp>
      <p:sp>
        <p:nvSpPr>
          <p:cNvPr id="3" name="Tampungan Konten 2"/>
          <p:cNvSpPr>
            <a:spLocks noGrp="1"/>
          </p:cNvSpPr>
          <p:nvPr>
            <p:ph idx="1"/>
          </p:nvPr>
        </p:nvSpPr>
        <p:spPr/>
        <p:txBody>
          <a:bodyPr>
            <a:normAutofit/>
          </a:bodyPr>
          <a:lstStyle/>
          <a:p>
            <a:r>
              <a:rPr lang="id-ID" sz="2800" dirty="0" smtClean="0"/>
              <a:t>Pengakuan sering kali sama kautnya dengan imbalan finansial </a:t>
            </a:r>
            <a:endParaRPr lang="id-ID" sz="2800" dirty="0"/>
          </a:p>
        </p:txBody>
      </p:sp>
    </p:spTree>
    <p:extLst>
      <p:ext uri="{BB962C8B-B14F-4D97-AF65-F5344CB8AC3E}">
        <p14:creationId xmlns:p14="http://schemas.microsoft.com/office/powerpoint/2010/main" val="423756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Tantangan bisnis kecil </a:t>
            </a:r>
            <a:endParaRPr lang="id-ID" dirty="0"/>
          </a:p>
        </p:txBody>
      </p:sp>
      <p:sp>
        <p:nvSpPr>
          <p:cNvPr id="3" name="Tampungan Konten 2"/>
          <p:cNvSpPr>
            <a:spLocks noGrp="1"/>
          </p:cNvSpPr>
          <p:nvPr>
            <p:ph idx="1"/>
          </p:nvPr>
        </p:nvSpPr>
        <p:spPr/>
        <p:txBody>
          <a:bodyPr>
            <a:normAutofit/>
          </a:bodyPr>
          <a:lstStyle/>
          <a:p>
            <a:r>
              <a:rPr lang="id-ID" sz="2800" dirty="0" smtClean="0"/>
              <a:t>Lebih dari setengah orang yang bekerja di Amerika serikat 68 juta dari 118 juta bekerja untuk perusahaan kecil.</a:t>
            </a:r>
          </a:p>
          <a:p>
            <a:r>
              <a:rPr lang="id-ID" sz="2800" dirty="0" smtClean="0"/>
              <a:t>Perusahaan kecil di Amerika serikat bertumbuh lebih cepat dari perusahaan besar</a:t>
            </a:r>
          </a:p>
          <a:p>
            <a:r>
              <a:rPr lang="id-ID" sz="2800" dirty="0" smtClean="0"/>
              <a:t>Kebanyakan lulusan baru akan bekerja di perusahaan kecil karena itu mengelola perusahaan kecil berbeda dengan perusahaan besar </a:t>
            </a:r>
            <a:endParaRPr lang="id-ID" sz="2800" dirty="0"/>
          </a:p>
        </p:txBody>
      </p:sp>
    </p:spTree>
    <p:extLst>
      <p:ext uri="{BB962C8B-B14F-4D97-AF65-F5344CB8AC3E}">
        <p14:creationId xmlns:p14="http://schemas.microsoft.com/office/powerpoint/2010/main" val="3661940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Pensiun </a:t>
            </a:r>
            <a:endParaRPr lang="id-ID" dirty="0"/>
          </a:p>
        </p:txBody>
      </p:sp>
      <p:sp>
        <p:nvSpPr>
          <p:cNvPr id="3" name="Tampungan Konten 2"/>
          <p:cNvSpPr>
            <a:spLocks noGrp="1"/>
          </p:cNvSpPr>
          <p:nvPr>
            <p:ph idx="1"/>
          </p:nvPr>
        </p:nvSpPr>
        <p:spPr/>
        <p:txBody>
          <a:bodyPr>
            <a:normAutofit/>
          </a:bodyPr>
          <a:lstStyle/>
          <a:p>
            <a:r>
              <a:rPr lang="id-ID" sz="2800" dirty="0" smtClean="0"/>
              <a:t>Menurut UU perlindungan pensiun pengusaha dengan karyawan kurang dari 500 bebas dari aturan pensiun</a:t>
            </a:r>
          </a:p>
          <a:p>
            <a:r>
              <a:rPr lang="id-ID" sz="2800" dirty="0" smtClean="0"/>
              <a:t>IRA dengan pemotongan 3% dari gajih </a:t>
            </a:r>
            <a:r>
              <a:rPr lang="id-ID" sz="2800" dirty="0" err="1" smtClean="0"/>
              <a:t>perbulan</a:t>
            </a:r>
            <a:endParaRPr lang="id-ID" sz="2800" dirty="0"/>
          </a:p>
        </p:txBody>
      </p:sp>
    </p:spTree>
    <p:extLst>
      <p:ext uri="{BB962C8B-B14F-4D97-AF65-F5344CB8AC3E}">
        <p14:creationId xmlns:p14="http://schemas.microsoft.com/office/powerpoint/2010/main" val="941743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Keadilan dan bisnis keluarga </a:t>
            </a:r>
            <a:endParaRPr lang="id-ID" dirty="0"/>
          </a:p>
        </p:txBody>
      </p:sp>
      <p:sp>
        <p:nvSpPr>
          <p:cNvPr id="3" name="Tampungan Konten 2"/>
          <p:cNvSpPr>
            <a:spLocks noGrp="1"/>
          </p:cNvSpPr>
          <p:nvPr>
            <p:ph idx="1"/>
          </p:nvPr>
        </p:nvSpPr>
        <p:spPr/>
        <p:txBody>
          <a:bodyPr/>
          <a:lstStyle/>
          <a:p>
            <a:r>
              <a:rPr lang="id-ID" dirty="0" smtClean="0"/>
              <a:t>Kebanyakan usaha kecil adalah milik keluarga. Menjadi pekerja non-keluarga tidak mudah. Memperlakukan keluarga dan non-keluarga dapat merusak semangat kerja</a:t>
            </a:r>
          </a:p>
          <a:p>
            <a:r>
              <a:rPr lang="id-ID" dirty="0" smtClean="0"/>
              <a:t>Menguranginya dengan langkah-langkah sebagai berikut</a:t>
            </a:r>
          </a:p>
          <a:p>
            <a:pPr marL="457200" indent="-457200">
              <a:buFont typeface="+mj-lt"/>
              <a:buAutoNum type="arabicPeriod"/>
            </a:pPr>
            <a:r>
              <a:rPr lang="id-ID" dirty="0" smtClean="0"/>
              <a:t>Tetapkan aturan dasar</a:t>
            </a:r>
          </a:p>
          <a:p>
            <a:pPr marL="457200" indent="-457200">
              <a:buFont typeface="+mj-lt"/>
              <a:buAutoNum type="arabicPeriod"/>
            </a:pPr>
            <a:r>
              <a:rPr lang="id-ID" dirty="0" smtClean="0"/>
              <a:t>Perlakukan orang yang adil</a:t>
            </a:r>
          </a:p>
          <a:p>
            <a:pPr marL="457200" indent="-457200">
              <a:buFont typeface="+mj-lt"/>
              <a:buAutoNum type="arabicPeriod"/>
            </a:pPr>
            <a:r>
              <a:rPr lang="id-ID" dirty="0" smtClean="0"/>
              <a:t>Hapus hak istimewa</a:t>
            </a:r>
          </a:p>
          <a:p>
            <a:pPr marL="457200" indent="-457200">
              <a:buFont typeface="+mj-lt"/>
              <a:buAutoNum type="arabicPeriod"/>
            </a:pPr>
            <a:r>
              <a:rPr lang="id-ID" dirty="0" smtClean="0"/>
              <a:t>Membedakan masalah keluarga dan pekerjaan </a:t>
            </a:r>
            <a:endParaRPr lang="id-ID" dirty="0"/>
          </a:p>
        </p:txBody>
      </p:sp>
    </p:spTree>
    <p:extLst>
      <p:ext uri="{BB962C8B-B14F-4D97-AF65-F5344CB8AC3E}">
        <p14:creationId xmlns:p14="http://schemas.microsoft.com/office/powerpoint/2010/main" val="1962986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Menggunakan organisasi </a:t>
            </a:r>
            <a:r>
              <a:rPr lang="id-ID" dirty="0" err="1" smtClean="0"/>
              <a:t>employer</a:t>
            </a:r>
            <a:r>
              <a:rPr lang="id-ID" dirty="0" smtClean="0"/>
              <a:t> profesional </a:t>
            </a:r>
            <a:endParaRPr lang="id-ID" dirty="0"/>
          </a:p>
        </p:txBody>
      </p:sp>
      <p:sp>
        <p:nvSpPr>
          <p:cNvPr id="3" name="Tampungan Konten 2"/>
          <p:cNvSpPr>
            <a:spLocks noGrp="1"/>
          </p:cNvSpPr>
          <p:nvPr>
            <p:ph idx="1"/>
          </p:nvPr>
        </p:nvSpPr>
        <p:spPr>
          <a:xfrm>
            <a:off x="3869268" y="-368710"/>
            <a:ext cx="7315200" cy="7477433"/>
          </a:xfrm>
        </p:spPr>
        <p:txBody>
          <a:bodyPr>
            <a:normAutofit/>
          </a:bodyPr>
          <a:lstStyle/>
          <a:p>
            <a:r>
              <a:rPr lang="id-ID" sz="2400" dirty="0" smtClean="0"/>
              <a:t>Banyak perusahaan kecil mengalihkan tanggung jawab perusahaan ke vendor. POE biasanya menangani kegiatan yang terkait dengan pekerjaan seperti merekrut, pengkajian karyawan, dan perpajakan. </a:t>
            </a:r>
          </a:p>
          <a:p>
            <a:r>
              <a:rPr lang="id-ID" sz="2400" dirty="0" smtClean="0"/>
              <a:t>Mengapa menggunakan POE</a:t>
            </a:r>
          </a:p>
          <a:p>
            <a:pPr marL="457200" indent="-457200">
              <a:buFont typeface="+mj-lt"/>
              <a:buAutoNum type="arabicPeriod"/>
            </a:pPr>
            <a:r>
              <a:rPr lang="id-ID" sz="2400" dirty="0" smtClean="0"/>
              <a:t>Kurangnya dukungan SDM</a:t>
            </a:r>
          </a:p>
          <a:p>
            <a:pPr marL="457200" indent="-457200">
              <a:buFont typeface="+mj-lt"/>
              <a:buAutoNum type="arabicPeriod"/>
            </a:pPr>
            <a:r>
              <a:rPr lang="id-ID" sz="2400" dirty="0" smtClean="0"/>
              <a:t>Dokumen-dokumen yang memakan waktu</a:t>
            </a:r>
          </a:p>
          <a:p>
            <a:pPr marL="457200" indent="-457200">
              <a:buFont typeface="+mj-lt"/>
              <a:buAutoNum type="arabicPeriod"/>
            </a:pPr>
            <a:r>
              <a:rPr lang="id-ID" sz="2400" dirty="0" smtClean="0"/>
              <a:t>Tanggung jawab</a:t>
            </a:r>
          </a:p>
          <a:p>
            <a:pPr marL="457200" indent="-457200">
              <a:buFont typeface="+mj-lt"/>
              <a:buAutoNum type="arabicPeriod"/>
            </a:pPr>
            <a:r>
              <a:rPr lang="id-ID" sz="2400" dirty="0" smtClean="0"/>
              <a:t>Manfaat menawarkan asuransi dan tunjangan</a:t>
            </a:r>
          </a:p>
          <a:p>
            <a:pPr marL="457200" indent="-457200">
              <a:buFont typeface="+mj-lt"/>
              <a:buAutoNum type="arabicPeriod"/>
            </a:pPr>
            <a:r>
              <a:rPr lang="id-ID" sz="2400" dirty="0" smtClean="0"/>
              <a:t>Kinerja </a:t>
            </a:r>
          </a:p>
          <a:p>
            <a:r>
              <a:rPr lang="id-ID" sz="2400" dirty="0" smtClean="0"/>
              <a:t>Kekurangan POE</a:t>
            </a:r>
          </a:p>
          <a:p>
            <a:r>
              <a:rPr lang="id-ID" sz="2400" dirty="0" smtClean="0"/>
              <a:t>Jika POE bangkrut maka pekerja Anda tidak memiliki tunjangan dan asuransi, serta menentukan tanggung jawab jika ada kesalahan</a:t>
            </a:r>
            <a:endParaRPr lang="id-ID" sz="2400" dirty="0"/>
          </a:p>
        </p:txBody>
      </p:sp>
    </p:spTree>
    <p:extLst>
      <p:ext uri="{BB962C8B-B14F-4D97-AF65-F5344CB8AC3E}">
        <p14:creationId xmlns:p14="http://schemas.microsoft.com/office/powerpoint/2010/main" val="2934606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Mengelola sistem HR, prosedur, dan dokumen</a:t>
            </a:r>
            <a:endParaRPr lang="id-ID" dirty="0"/>
          </a:p>
        </p:txBody>
      </p:sp>
      <p:sp>
        <p:nvSpPr>
          <p:cNvPr id="3" name="Tampungan Konten 2"/>
          <p:cNvSpPr>
            <a:spLocks noGrp="1"/>
          </p:cNvSpPr>
          <p:nvPr>
            <p:ph idx="1"/>
          </p:nvPr>
        </p:nvSpPr>
        <p:spPr/>
        <p:txBody>
          <a:bodyPr/>
          <a:lstStyle/>
          <a:p>
            <a:r>
              <a:rPr lang="id-ID" dirty="0" smtClean="0"/>
              <a:t>Komponen dasar sistem SDM manual</a:t>
            </a:r>
          </a:p>
          <a:p>
            <a:pPr marL="502920" lvl="1" indent="0">
              <a:buNone/>
            </a:pPr>
            <a:r>
              <a:rPr lang="id-ID" dirty="0" smtClean="0"/>
              <a:t>Digunakan oleh perusahaan kecil yang mencakup aspek penting dari rekrutmen seperti seleksi, pelatihan, penilaian, kompensasi, kesehatan. Hal ini dapat diperoleh dari buku dan web (</a:t>
            </a:r>
            <a:r>
              <a:rPr lang="id-ID" dirty="0" smtClean="0">
                <a:hlinkClick r:id="rId2"/>
              </a:rPr>
              <a:t>www.hrdirect.com</a:t>
            </a:r>
            <a:r>
              <a:rPr lang="id-ID" dirty="0" smtClean="0"/>
              <a:t>) </a:t>
            </a:r>
          </a:p>
          <a:p>
            <a:r>
              <a:rPr lang="id-ID" dirty="0" smtClean="0"/>
              <a:t>Mengotomatiskan tugas SDM </a:t>
            </a:r>
          </a:p>
          <a:p>
            <a:pPr marL="502920" lvl="1" indent="0">
              <a:buNone/>
            </a:pPr>
            <a:r>
              <a:rPr lang="id-ID" dirty="0" smtClean="0"/>
              <a:t>Ketika perusahaan bertumbuh besar makan diperlukan komputerisasi tugas. (</a:t>
            </a:r>
            <a:r>
              <a:rPr lang="id-ID" dirty="0" smtClean="0">
                <a:hlinkClick r:id="rId3"/>
              </a:rPr>
              <a:t>www.ihrim.org</a:t>
            </a:r>
            <a:r>
              <a:rPr lang="id-ID" dirty="0" smtClean="0"/>
              <a:t>) merupakan situs yang menjual perangkat lunak mengenai tugas mulai dari kompensasi, hubungan dengan karyawan, pelanggaran, pengajian, dan absensi</a:t>
            </a:r>
          </a:p>
          <a:p>
            <a:r>
              <a:rPr lang="id-ID" dirty="0" smtClean="0"/>
              <a:t>Human </a:t>
            </a:r>
            <a:r>
              <a:rPr lang="id-ID" dirty="0" err="1" smtClean="0"/>
              <a:t>resoure</a:t>
            </a:r>
            <a:r>
              <a:rPr lang="id-ID" dirty="0" smtClean="0"/>
              <a:t> </a:t>
            </a:r>
            <a:r>
              <a:rPr lang="id-ID" dirty="0" err="1" smtClean="0"/>
              <a:t>information</a:t>
            </a:r>
            <a:r>
              <a:rPr lang="id-ID" dirty="0" smtClean="0"/>
              <a:t> </a:t>
            </a:r>
            <a:r>
              <a:rPr lang="id-ID" dirty="0" err="1" smtClean="0"/>
              <a:t>systems</a:t>
            </a:r>
            <a:r>
              <a:rPr lang="id-ID" dirty="0" smtClean="0"/>
              <a:t> (HRIS)</a:t>
            </a:r>
          </a:p>
          <a:p>
            <a:pPr marL="502920" lvl="1" indent="0">
              <a:buNone/>
            </a:pPr>
            <a:r>
              <a:rPr lang="id-ID" dirty="0" smtClean="0"/>
              <a:t>Komponen yang memiliki tugas mengumpulkan, memproses, dan menyebarkan informasi untuk mendukung pengambilan keputusan, koordinasi, dan analisa.</a:t>
            </a:r>
            <a:endParaRPr lang="id-ID" dirty="0"/>
          </a:p>
        </p:txBody>
      </p:sp>
    </p:spTree>
    <p:extLst>
      <p:ext uri="{BB962C8B-B14F-4D97-AF65-F5344CB8AC3E}">
        <p14:creationId xmlns:p14="http://schemas.microsoft.com/office/powerpoint/2010/main" val="1127857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normAutofit/>
          </a:bodyPr>
          <a:lstStyle/>
          <a:p>
            <a:r>
              <a:rPr lang="id-ID" dirty="0"/>
              <a:t>Human </a:t>
            </a:r>
            <a:r>
              <a:rPr lang="id-ID" dirty="0" err="1"/>
              <a:t>resoure</a:t>
            </a:r>
            <a:r>
              <a:rPr lang="id-ID" dirty="0"/>
              <a:t> </a:t>
            </a:r>
            <a:r>
              <a:rPr lang="id-ID" dirty="0" err="1"/>
              <a:t>information</a:t>
            </a:r>
            <a:r>
              <a:rPr lang="id-ID" dirty="0"/>
              <a:t> </a:t>
            </a:r>
            <a:r>
              <a:rPr lang="id-ID" dirty="0" err="1"/>
              <a:t>systems</a:t>
            </a:r>
            <a:r>
              <a:rPr lang="id-ID" dirty="0"/>
              <a:t> (HRIS)</a:t>
            </a:r>
            <a:br>
              <a:rPr lang="id-ID" dirty="0"/>
            </a:br>
            <a:endParaRPr lang="id-ID" dirty="0"/>
          </a:p>
        </p:txBody>
      </p:sp>
      <p:sp>
        <p:nvSpPr>
          <p:cNvPr id="3" name="Tampungan Konten 2"/>
          <p:cNvSpPr>
            <a:spLocks noGrp="1"/>
          </p:cNvSpPr>
          <p:nvPr>
            <p:ph idx="1"/>
          </p:nvPr>
        </p:nvSpPr>
        <p:spPr/>
        <p:txBody>
          <a:bodyPr/>
          <a:lstStyle/>
          <a:p>
            <a:r>
              <a:rPr lang="id-ID" dirty="0" smtClean="0"/>
              <a:t>Meningkatkan proses transaksi</a:t>
            </a:r>
          </a:p>
          <a:p>
            <a:r>
              <a:rPr lang="id-ID" dirty="0" smtClean="0"/>
              <a:t>Pemrosesan diri secara </a:t>
            </a:r>
            <a:r>
              <a:rPr lang="id-ID" dirty="0" err="1" smtClean="0"/>
              <a:t>online</a:t>
            </a:r>
            <a:endParaRPr lang="id-ID" dirty="0" smtClean="0"/>
          </a:p>
          <a:p>
            <a:r>
              <a:rPr lang="id-ID" dirty="0" smtClean="0"/>
              <a:t>Meningkatkan kemampuan pelaporan</a:t>
            </a:r>
          </a:p>
          <a:p>
            <a:r>
              <a:rPr lang="id-ID" dirty="0" smtClean="0"/>
              <a:t>Integrasi sistem </a:t>
            </a:r>
          </a:p>
          <a:p>
            <a:pPr marL="0" indent="0">
              <a:buNone/>
            </a:pPr>
            <a:endParaRPr lang="id-ID" dirty="0"/>
          </a:p>
        </p:txBody>
      </p:sp>
    </p:spTree>
    <p:extLst>
      <p:ext uri="{BB962C8B-B14F-4D97-AF65-F5344CB8AC3E}">
        <p14:creationId xmlns:p14="http://schemas.microsoft.com/office/powerpoint/2010/main" val="3312725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ambar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3109" y="884902"/>
            <a:ext cx="9733935" cy="5574891"/>
          </a:xfrm>
          <a:prstGeom prst="rect">
            <a:avLst/>
          </a:prstGeom>
        </p:spPr>
      </p:pic>
    </p:spTree>
    <p:extLst>
      <p:ext uri="{BB962C8B-B14F-4D97-AF65-F5344CB8AC3E}">
        <p14:creationId xmlns:p14="http://schemas.microsoft.com/office/powerpoint/2010/main" val="2730564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252918" y="1123837"/>
            <a:ext cx="3109713" cy="4601183"/>
          </a:xfrm>
        </p:spPr>
        <p:txBody>
          <a:bodyPr/>
          <a:lstStyle/>
          <a:p>
            <a:pPr algn="ctr"/>
            <a:r>
              <a:rPr lang="id-ID" dirty="0" smtClean="0"/>
              <a:t>Bagaimana pengelolaan sumber daya manusia di perusahaan kecil berbeda </a:t>
            </a:r>
            <a:endParaRPr lang="id-ID" dirty="0"/>
          </a:p>
        </p:txBody>
      </p:sp>
      <p:sp>
        <p:nvSpPr>
          <p:cNvPr id="3" name="Tampungan Konten 2"/>
          <p:cNvSpPr>
            <a:spLocks noGrp="1"/>
          </p:cNvSpPr>
          <p:nvPr>
            <p:ph idx="1"/>
          </p:nvPr>
        </p:nvSpPr>
        <p:spPr>
          <a:xfrm>
            <a:off x="3465871" y="864108"/>
            <a:ext cx="8332839" cy="5120640"/>
          </a:xfrm>
        </p:spPr>
        <p:txBody>
          <a:bodyPr/>
          <a:lstStyle/>
          <a:p>
            <a:pPr marL="457200" indent="-457200">
              <a:buFont typeface="+mj-lt"/>
              <a:buAutoNum type="arabicPeriod"/>
            </a:pPr>
            <a:r>
              <a:rPr lang="id-ID" sz="2400" dirty="0" smtClean="0"/>
              <a:t>Ukuran </a:t>
            </a:r>
          </a:p>
          <a:p>
            <a:pPr marL="502920" lvl="1" indent="0">
              <a:buNone/>
            </a:pPr>
            <a:r>
              <a:rPr lang="id-ID" sz="2400" dirty="0" smtClean="0"/>
              <a:t>Dapat diaktakan perusahaan kecil jika </a:t>
            </a:r>
            <a:r>
              <a:rPr lang="id-ID" sz="2400" dirty="0" smtClean="0"/>
              <a:t>memiliki </a:t>
            </a:r>
            <a:r>
              <a:rPr lang="id-ID" sz="2400" dirty="0" smtClean="0"/>
              <a:t>karyawan di bawah 100 orang. </a:t>
            </a:r>
            <a:endParaRPr lang="id-ID" sz="2400" dirty="0" smtClean="0"/>
          </a:p>
          <a:p>
            <a:pPr marL="514350" indent="-514350">
              <a:buFont typeface="+mj-lt"/>
              <a:buAutoNum type="arabicPeriod"/>
            </a:pPr>
            <a:r>
              <a:rPr lang="id-ID" sz="2600" dirty="0" smtClean="0"/>
              <a:t>Prioritas </a:t>
            </a:r>
          </a:p>
          <a:p>
            <a:pPr marL="502920" lvl="1" indent="0">
              <a:buNone/>
            </a:pPr>
            <a:r>
              <a:rPr lang="id-ID" sz="2400" dirty="0" smtClean="0"/>
              <a:t>Kenyataannya bahwa bisnis kecil lebih banyak menghabiskan waktu dan sumber daya.</a:t>
            </a:r>
          </a:p>
          <a:p>
            <a:pPr marL="514350" indent="-514350">
              <a:buFont typeface="+mj-lt"/>
              <a:buAutoNum type="arabicPeriod"/>
            </a:pPr>
            <a:r>
              <a:rPr lang="id-ID" sz="2600" dirty="0" smtClean="0"/>
              <a:t>Informal </a:t>
            </a:r>
          </a:p>
          <a:p>
            <a:pPr marL="502920" lvl="1" indent="0">
              <a:buNone/>
            </a:pPr>
            <a:r>
              <a:rPr lang="id-ID" sz="2400" dirty="0" smtClean="0"/>
              <a:t>Pada perusahaan kecil memiliki kecenderungan informal.</a:t>
            </a:r>
          </a:p>
          <a:p>
            <a:pPr marL="514350" indent="-514350">
              <a:buFont typeface="+mj-lt"/>
              <a:buAutoNum type="arabicPeriod"/>
            </a:pPr>
            <a:r>
              <a:rPr lang="id-ID" sz="2600" dirty="0" smtClean="0"/>
              <a:t>Pengusaha </a:t>
            </a:r>
          </a:p>
          <a:p>
            <a:pPr marL="502920" lvl="1" indent="0">
              <a:buNone/>
            </a:pPr>
            <a:r>
              <a:rPr lang="id-ID" sz="2400" dirty="0" smtClean="0"/>
              <a:t>Pengusaha atau pemilik terkadang terlalu memaksakan gaya manajemen, kondisi kerja, kebijakan, dan gaya komunikasi sesuai dengan keinginan pribadi pemilik</a:t>
            </a:r>
          </a:p>
        </p:txBody>
      </p:sp>
    </p:spTree>
    <p:extLst>
      <p:ext uri="{BB962C8B-B14F-4D97-AF65-F5344CB8AC3E}">
        <p14:creationId xmlns:p14="http://schemas.microsoft.com/office/powerpoint/2010/main" val="563919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Mengapa HRM penting untuk bisnis kecil ?</a:t>
            </a:r>
            <a:endParaRPr lang="id-ID" dirty="0"/>
          </a:p>
        </p:txBody>
      </p:sp>
      <p:sp>
        <p:nvSpPr>
          <p:cNvPr id="3" name="Tampungan Konten 2"/>
          <p:cNvSpPr>
            <a:spLocks noGrp="1"/>
          </p:cNvSpPr>
          <p:nvPr>
            <p:ph idx="1"/>
          </p:nvPr>
        </p:nvSpPr>
        <p:spPr/>
        <p:txBody>
          <a:bodyPr>
            <a:normAutofit/>
          </a:bodyPr>
          <a:lstStyle/>
          <a:p>
            <a:r>
              <a:rPr lang="id-ID" sz="2800" dirty="0" smtClean="0"/>
              <a:t>Perusahaan kecil membutuhkan semua peluang keuntungan yang bisa didapat karena itu perusahaan kecil harus memiliki SDM yang efektif. Membuat SDM yang efektif dengan melakukan pelatihan, penilaian kinerja, rekrutmen, dan kompensasi</a:t>
            </a:r>
            <a:endParaRPr lang="id-ID" sz="2800" dirty="0"/>
          </a:p>
        </p:txBody>
      </p:sp>
    </p:spTree>
    <p:extLst>
      <p:ext uri="{BB962C8B-B14F-4D97-AF65-F5344CB8AC3E}">
        <p14:creationId xmlns:p14="http://schemas.microsoft.com/office/powerpoint/2010/main" val="1597793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252919" y="864108"/>
            <a:ext cx="2947482" cy="5120639"/>
          </a:xfrm>
        </p:spPr>
        <p:txBody>
          <a:bodyPr/>
          <a:lstStyle/>
          <a:p>
            <a:pPr algn="ctr"/>
            <a:r>
              <a:rPr lang="id-ID" dirty="0" smtClean="0"/>
              <a:t>Menggunakan internet dan alat pemerintah untuk mendukung upaya SDM</a:t>
            </a:r>
            <a:endParaRPr lang="id-ID" dirty="0"/>
          </a:p>
        </p:txBody>
      </p:sp>
      <p:sp>
        <p:nvSpPr>
          <p:cNvPr id="3" name="Tampungan Konten 2"/>
          <p:cNvSpPr>
            <a:spLocks noGrp="1"/>
          </p:cNvSpPr>
          <p:nvPr>
            <p:ph idx="1"/>
          </p:nvPr>
        </p:nvSpPr>
        <p:spPr/>
        <p:txBody>
          <a:bodyPr>
            <a:normAutofit/>
          </a:bodyPr>
          <a:lstStyle/>
          <a:p>
            <a:r>
              <a:rPr lang="id-ID" sz="2400" dirty="0" smtClean="0"/>
              <a:t>Proses perekrutan biasanya lama menggunakan kertas dan pensil sebagai alat tes</a:t>
            </a:r>
          </a:p>
          <a:p>
            <a:r>
              <a:rPr lang="id-ID" sz="2400" dirty="0" smtClean="0"/>
              <a:t>City </a:t>
            </a:r>
            <a:r>
              <a:rPr lang="id-ID" sz="2400" dirty="0" err="1" smtClean="0"/>
              <a:t>garage</a:t>
            </a:r>
            <a:r>
              <a:rPr lang="id-ID" sz="2400" dirty="0" smtClean="0"/>
              <a:t> merupakan perusahaan layanan di Texas dengan solusi menggunakan tes </a:t>
            </a:r>
            <a:r>
              <a:rPr lang="id-ID" sz="2400" dirty="0" err="1" smtClean="0"/>
              <a:t>personality</a:t>
            </a:r>
            <a:r>
              <a:rPr lang="id-ID" sz="2400" dirty="0" smtClean="0"/>
              <a:t> </a:t>
            </a:r>
            <a:r>
              <a:rPr lang="id-ID" sz="2400" dirty="0" err="1" smtClean="0"/>
              <a:t>profile</a:t>
            </a:r>
            <a:r>
              <a:rPr lang="id-ID" sz="2400" dirty="0" smtClean="0"/>
              <a:t> </a:t>
            </a:r>
            <a:r>
              <a:rPr lang="id-ID" sz="2400" dirty="0" err="1" smtClean="0"/>
              <a:t>analysis</a:t>
            </a:r>
            <a:r>
              <a:rPr lang="id-ID" sz="2400" dirty="0" smtClean="0"/>
              <a:t> (PPA) merupakan tes </a:t>
            </a:r>
            <a:r>
              <a:rPr lang="id-ID" sz="2400" dirty="0" err="1" smtClean="0"/>
              <a:t>online</a:t>
            </a:r>
            <a:endParaRPr lang="id-ID" sz="2400" dirty="0" smtClean="0"/>
          </a:p>
          <a:p>
            <a:r>
              <a:rPr lang="id-ID" sz="2400" dirty="0" smtClean="0"/>
              <a:t>Cara lain adalah menggunakan sumber daya gratis dari pemerintah AS</a:t>
            </a:r>
          </a:p>
        </p:txBody>
      </p:sp>
    </p:spTree>
    <p:extLst>
      <p:ext uri="{BB962C8B-B14F-4D97-AF65-F5344CB8AC3E}">
        <p14:creationId xmlns:p14="http://schemas.microsoft.com/office/powerpoint/2010/main" val="3049562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0" y="864109"/>
            <a:ext cx="3377381" cy="4860912"/>
          </a:xfrm>
        </p:spPr>
        <p:txBody>
          <a:bodyPr/>
          <a:lstStyle/>
          <a:p>
            <a:pPr algn="ctr"/>
            <a:r>
              <a:rPr lang="id-ID" dirty="0" smtClean="0"/>
              <a:t>Mematuhi hukum ketenagakerjaan  </a:t>
            </a:r>
            <a:endParaRPr lang="id-ID" dirty="0"/>
          </a:p>
        </p:txBody>
      </p:sp>
      <p:sp>
        <p:nvSpPr>
          <p:cNvPr id="3" name="Tampungan Konten 2"/>
          <p:cNvSpPr>
            <a:spLocks noGrp="1"/>
          </p:cNvSpPr>
          <p:nvPr>
            <p:ph idx="1"/>
          </p:nvPr>
        </p:nvSpPr>
        <p:spPr/>
        <p:txBody>
          <a:bodyPr>
            <a:normAutofit/>
          </a:bodyPr>
          <a:lstStyle/>
          <a:p>
            <a:r>
              <a:rPr lang="id-ID" sz="2400" dirty="0" smtClean="0"/>
              <a:t>Pemilik perusahaan kecil harus tahu kapan harus membayar lembur, pelaporan kecelakaan kerja, </a:t>
            </a:r>
            <a:r>
              <a:rPr lang="id-ID" sz="2400" dirty="0" err="1" smtClean="0"/>
              <a:t>mempekerjakan</a:t>
            </a:r>
            <a:r>
              <a:rPr lang="id-ID" sz="2400" dirty="0" smtClean="0"/>
              <a:t> seseorang, dan lain-lain</a:t>
            </a:r>
          </a:p>
          <a:p>
            <a:r>
              <a:rPr lang="id-ID" sz="2400" dirty="0" smtClean="0"/>
              <a:t>DOL (</a:t>
            </a:r>
            <a:r>
              <a:rPr lang="id-ID" sz="2400" dirty="0" smtClean="0">
                <a:hlinkClick r:id="rId2"/>
              </a:rPr>
              <a:t>www.DOL.gov/firstep/</a:t>
            </a:r>
            <a:r>
              <a:rPr lang="id-ID" sz="2400" dirty="0" smtClean="0"/>
              <a:t>) membatu usaha kecil untuk menentukan UU yang berlaku pada usaha mereka</a:t>
            </a:r>
          </a:p>
          <a:p>
            <a:r>
              <a:rPr lang="id-ID" sz="2400" dirty="0" smtClean="0"/>
              <a:t>EEOC (</a:t>
            </a:r>
            <a:r>
              <a:rPr lang="id-ID" sz="2400" dirty="0" smtClean="0">
                <a:hlinkClick r:id="rId3"/>
              </a:rPr>
              <a:t>www.EEOC.gov/employers</a:t>
            </a:r>
            <a:r>
              <a:rPr lang="id-ID" sz="2400" dirty="0" smtClean="0"/>
              <a:t>) </a:t>
            </a:r>
            <a:r>
              <a:rPr lang="id-ID" sz="2400" dirty="0" err="1" smtClean="0"/>
              <a:t>equal</a:t>
            </a:r>
            <a:r>
              <a:rPr lang="id-ID" sz="2400" dirty="0" smtClean="0"/>
              <a:t> </a:t>
            </a:r>
            <a:r>
              <a:rPr lang="id-ID" sz="2400" dirty="0" err="1" smtClean="0"/>
              <a:t>employment</a:t>
            </a:r>
            <a:r>
              <a:rPr lang="id-ID" sz="2400" dirty="0" smtClean="0"/>
              <a:t> </a:t>
            </a:r>
            <a:r>
              <a:rPr lang="id-ID" sz="2400" dirty="0" err="1" smtClean="0"/>
              <a:t>opportunity</a:t>
            </a:r>
            <a:r>
              <a:rPr lang="id-ID" sz="2400" dirty="0" smtClean="0"/>
              <a:t> </a:t>
            </a:r>
            <a:r>
              <a:rPr lang="id-ID" sz="2400" dirty="0" err="1" smtClean="0"/>
              <a:t>comission</a:t>
            </a:r>
            <a:r>
              <a:rPr lang="id-ID" sz="2400" dirty="0" smtClean="0"/>
              <a:t> berisi saran-saran praktis. </a:t>
            </a:r>
          </a:p>
          <a:p>
            <a:r>
              <a:rPr lang="id-ID" sz="2400" dirty="0" smtClean="0"/>
              <a:t>OSHA (</a:t>
            </a:r>
            <a:r>
              <a:rPr lang="id-ID" sz="2400" dirty="0" smtClean="0">
                <a:hlinkClick r:id="rId4"/>
              </a:rPr>
              <a:t>www.OSHA.gov/</a:t>
            </a:r>
            <a:r>
              <a:rPr lang="id-ID" sz="2400" dirty="0" smtClean="0"/>
              <a:t>) berisi informasi tentang keselamatan dan kecelakaan kerja</a:t>
            </a:r>
            <a:endParaRPr lang="id-ID" sz="2400" dirty="0"/>
          </a:p>
        </p:txBody>
      </p:sp>
    </p:spTree>
    <p:extLst>
      <p:ext uri="{BB962C8B-B14F-4D97-AF65-F5344CB8AC3E}">
        <p14:creationId xmlns:p14="http://schemas.microsoft.com/office/powerpoint/2010/main" val="2641686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r>
              <a:rPr lang="id-ID" dirty="0" smtClean="0"/>
              <a:t>Perencanaan dan rekrutmen pekerja</a:t>
            </a:r>
            <a:endParaRPr lang="id-ID" dirty="0"/>
          </a:p>
        </p:txBody>
      </p:sp>
      <p:sp>
        <p:nvSpPr>
          <p:cNvPr id="3" name="Tampungan Konten 2"/>
          <p:cNvSpPr>
            <a:spLocks noGrp="1"/>
          </p:cNvSpPr>
          <p:nvPr>
            <p:ph idx="1"/>
          </p:nvPr>
        </p:nvSpPr>
        <p:spPr/>
        <p:txBody>
          <a:bodyPr>
            <a:normAutofit/>
          </a:bodyPr>
          <a:lstStyle/>
          <a:p>
            <a:r>
              <a:rPr lang="id-ID" sz="2400" dirty="0" smtClean="0"/>
              <a:t>Menggunakan internat membuat pemilik usaha kecil sama efektifnya dengan usaha besar. Pemilik usaha kecil dapat menggunakan </a:t>
            </a:r>
            <a:r>
              <a:rPr lang="id-ID" sz="2400" dirty="0" err="1" smtClean="0"/>
              <a:t>oline</a:t>
            </a:r>
            <a:r>
              <a:rPr lang="id-ID" sz="2400" dirty="0" smtClean="0"/>
              <a:t> rekrutmen </a:t>
            </a:r>
          </a:p>
          <a:p>
            <a:endParaRPr lang="id-ID" sz="2400" dirty="0"/>
          </a:p>
          <a:p>
            <a:r>
              <a:rPr lang="id-ID" sz="2400" dirty="0" smtClean="0"/>
              <a:t>Careerbuilder.com </a:t>
            </a:r>
            <a:endParaRPr lang="id-ID" sz="2400" dirty="0"/>
          </a:p>
        </p:txBody>
      </p:sp>
    </p:spTree>
    <p:extLst>
      <p:ext uri="{BB962C8B-B14F-4D97-AF65-F5344CB8AC3E}">
        <p14:creationId xmlns:p14="http://schemas.microsoft.com/office/powerpoint/2010/main" val="3393016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252919" y="1123837"/>
            <a:ext cx="2711507" cy="4601183"/>
          </a:xfrm>
        </p:spPr>
        <p:txBody>
          <a:bodyPr/>
          <a:lstStyle/>
          <a:p>
            <a:pPr algn="ctr"/>
            <a:r>
              <a:rPr lang="id-ID" dirty="0" smtClean="0"/>
              <a:t>Pemilihan pekerja </a:t>
            </a:r>
            <a:endParaRPr lang="id-ID" dirty="0"/>
          </a:p>
        </p:txBody>
      </p:sp>
      <p:sp>
        <p:nvSpPr>
          <p:cNvPr id="3" name="Tampungan Konten 2"/>
          <p:cNvSpPr>
            <a:spLocks noGrp="1"/>
          </p:cNvSpPr>
          <p:nvPr>
            <p:ph idx="1"/>
          </p:nvPr>
        </p:nvSpPr>
        <p:spPr>
          <a:xfrm>
            <a:off x="3869268" y="545689"/>
            <a:ext cx="7315200" cy="6032092"/>
          </a:xfrm>
        </p:spPr>
        <p:txBody>
          <a:bodyPr>
            <a:normAutofit/>
          </a:bodyPr>
          <a:lstStyle/>
          <a:p>
            <a:r>
              <a:rPr lang="id-ID" sz="2400" dirty="0" smtClean="0"/>
              <a:t>Menggunakan tes </a:t>
            </a:r>
            <a:r>
              <a:rPr lang="id-ID" sz="2400" dirty="0" err="1" smtClean="0"/>
              <a:t>wonderlic</a:t>
            </a:r>
            <a:r>
              <a:rPr lang="id-ID" sz="2400" dirty="0" smtClean="0"/>
              <a:t> </a:t>
            </a:r>
            <a:r>
              <a:rPr lang="id-ID" sz="2400" dirty="0" err="1" smtClean="0"/>
              <a:t>personnel</a:t>
            </a:r>
            <a:r>
              <a:rPr lang="id-ID" sz="2400" dirty="0" smtClean="0"/>
              <a:t> mengukur kemampuan dan daya tahan mental</a:t>
            </a:r>
          </a:p>
          <a:p>
            <a:r>
              <a:rPr lang="id-ID" sz="2400" dirty="0" smtClean="0"/>
              <a:t>Indeks </a:t>
            </a:r>
            <a:r>
              <a:rPr lang="id-ID" sz="2400" dirty="0" err="1" smtClean="0"/>
              <a:t>prediktif</a:t>
            </a:r>
            <a:r>
              <a:rPr lang="id-ID" sz="2400" dirty="0" smtClean="0"/>
              <a:t> untuk mengukur kepribadian berhubungan dengan sifat, perilaku, kesabaran</a:t>
            </a:r>
          </a:p>
          <a:p>
            <a:r>
              <a:rPr lang="id-ID" sz="2400" dirty="0" smtClean="0"/>
              <a:t>Kemudian terdapat tes </a:t>
            </a:r>
            <a:r>
              <a:rPr lang="id-ID" sz="2400" dirty="0" err="1" smtClean="0"/>
              <a:t>online</a:t>
            </a:r>
            <a:r>
              <a:rPr lang="id-ID" sz="2400" dirty="0" smtClean="0"/>
              <a:t> yang ditawarkan oleh </a:t>
            </a:r>
            <a:r>
              <a:rPr lang="id-ID" sz="2400" dirty="0" err="1" smtClean="0"/>
              <a:t>Wonderlic</a:t>
            </a:r>
            <a:r>
              <a:rPr lang="id-ID" sz="2400" dirty="0" smtClean="0"/>
              <a:t> dan </a:t>
            </a:r>
            <a:r>
              <a:rPr lang="id-ID" sz="2400" dirty="0" err="1" smtClean="0"/>
              <a:t>Predictive</a:t>
            </a:r>
            <a:r>
              <a:rPr lang="id-ID" sz="2400" dirty="0" smtClean="0"/>
              <a:t> Indeks </a:t>
            </a:r>
          </a:p>
          <a:p>
            <a:pPr marL="502920" lvl="1" indent="0">
              <a:buNone/>
            </a:pPr>
            <a:endParaRPr lang="id-ID" sz="2200" dirty="0" smtClean="0"/>
          </a:p>
          <a:p>
            <a:pPr lvl="1"/>
            <a:endParaRPr lang="id-ID" sz="2200" dirty="0"/>
          </a:p>
        </p:txBody>
      </p:sp>
    </p:spTree>
    <p:extLst>
      <p:ext uri="{BB962C8B-B14F-4D97-AF65-F5344CB8AC3E}">
        <p14:creationId xmlns:p14="http://schemas.microsoft.com/office/powerpoint/2010/main" val="1663050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Mematuhi hukum </a:t>
            </a:r>
            <a:endParaRPr lang="id-ID" dirty="0"/>
          </a:p>
        </p:txBody>
      </p:sp>
      <p:sp>
        <p:nvSpPr>
          <p:cNvPr id="3" name="Tampungan Konten 2"/>
          <p:cNvSpPr>
            <a:spLocks noGrp="1"/>
          </p:cNvSpPr>
          <p:nvPr>
            <p:ph idx="1"/>
          </p:nvPr>
        </p:nvSpPr>
        <p:spPr/>
        <p:txBody>
          <a:bodyPr>
            <a:normAutofit/>
          </a:bodyPr>
          <a:lstStyle/>
          <a:p>
            <a:pPr marL="0" indent="0">
              <a:buNone/>
            </a:pPr>
            <a:r>
              <a:rPr lang="id-ID" sz="2400" dirty="0" smtClean="0"/>
              <a:t>Ketika menggunakan tes di tempat kerja perusahaan harus mematuhi undang-undang ketenagakerjaan yang berlaku. </a:t>
            </a:r>
            <a:endParaRPr lang="id-ID" sz="2400" dirty="0"/>
          </a:p>
        </p:txBody>
      </p:sp>
    </p:spTree>
    <p:extLst>
      <p:ext uri="{BB962C8B-B14F-4D97-AF65-F5344CB8AC3E}">
        <p14:creationId xmlns:p14="http://schemas.microsoft.com/office/powerpoint/2010/main" val="44727731"/>
      </p:ext>
    </p:extLst>
  </p:cSld>
  <p:clrMapOvr>
    <a:masterClrMapping/>
  </p:clrMapOvr>
</p:sld>
</file>

<file path=ppt/theme/theme1.xml><?xml version="1.0" encoding="utf-8"?>
<a:theme xmlns:a="http://schemas.openxmlformats.org/drawingml/2006/main" name="Bingkai">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TM03457475[[fn=Bingkai]]</Template>
  <TotalTime>232</TotalTime>
  <Words>961</Words>
  <Application>Microsoft Office PowerPoint</Application>
  <PresentationFormat>Layar Lebar</PresentationFormat>
  <Paragraphs>112</Paragraphs>
  <Slides>25</Slides>
  <Notes>0</Notes>
  <HiddenSlides>0</HiddenSlides>
  <MMClips>0</MMClips>
  <ScaleCrop>false</ScaleCrop>
  <HeadingPairs>
    <vt:vector size="6" baseType="variant">
      <vt:variant>
        <vt:lpstr>Font Dipakai</vt:lpstr>
      </vt:variant>
      <vt:variant>
        <vt:i4>2</vt:i4>
      </vt:variant>
      <vt:variant>
        <vt:lpstr>Tema</vt:lpstr>
      </vt:variant>
      <vt:variant>
        <vt:i4>1</vt:i4>
      </vt:variant>
      <vt:variant>
        <vt:lpstr>Judul Slide</vt:lpstr>
      </vt:variant>
      <vt:variant>
        <vt:i4>25</vt:i4>
      </vt:variant>
    </vt:vector>
  </HeadingPairs>
  <TitlesOfParts>
    <vt:vector size="28" baseType="lpstr">
      <vt:lpstr>Corbel</vt:lpstr>
      <vt:lpstr>Wingdings 2</vt:lpstr>
      <vt:lpstr>Bingkai</vt:lpstr>
      <vt:lpstr>Managing human resources in small and entrepreneurial firms </vt:lpstr>
      <vt:lpstr>Tantangan bisnis kecil </vt:lpstr>
      <vt:lpstr>Bagaimana pengelolaan sumber daya manusia di perusahaan kecil berbeda </vt:lpstr>
      <vt:lpstr>Mengapa HRM penting untuk bisnis kecil ?</vt:lpstr>
      <vt:lpstr>Menggunakan internet dan alat pemerintah untuk mendukung upaya SDM</vt:lpstr>
      <vt:lpstr>Mematuhi hukum ketenagakerjaan  </vt:lpstr>
      <vt:lpstr>Perencanaan dan rekrutmen pekerja</vt:lpstr>
      <vt:lpstr>Pemilihan pekerja </vt:lpstr>
      <vt:lpstr>Mematuhi hukum </vt:lpstr>
      <vt:lpstr>Pelatihan ketenagakerjaan </vt:lpstr>
      <vt:lpstr>Penilaian kerja dan kompensasi</vt:lpstr>
      <vt:lpstr>Keselamatan dan kesehatan kerja </vt:lpstr>
      <vt:lpstr>Presentasi PowerPoint</vt:lpstr>
      <vt:lpstr>Prosedur wawancara yang efisien </vt:lpstr>
      <vt:lpstr>Cocok dengan kandidat yang ingin diperkerjakan </vt:lpstr>
      <vt:lpstr>Tes pengambilan sampel kerja </vt:lpstr>
      <vt:lpstr>Fleksibilitas dalam pelatihan</vt:lpstr>
      <vt:lpstr>Fleksibilitas dalam manfaat dan hadiah</vt:lpstr>
      <vt:lpstr>Pengakuan </vt:lpstr>
      <vt:lpstr>Pensiun </vt:lpstr>
      <vt:lpstr>Keadilan dan bisnis keluarga </vt:lpstr>
      <vt:lpstr>Menggunakan organisasi employer profesional </vt:lpstr>
      <vt:lpstr>Mengelola sistem HR, prosedur, dan dokumen</vt:lpstr>
      <vt:lpstr>Human resoure information systems (HRIS) </vt:lpstr>
      <vt:lpstr>Presentasi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human resources in small and entrepreneurial firms</dc:title>
  <dc:creator>Aldi</dc:creator>
  <cp:lastModifiedBy>Aldi</cp:lastModifiedBy>
  <cp:revision>24</cp:revision>
  <dcterms:created xsi:type="dcterms:W3CDTF">2018-10-15T02:34:52Z</dcterms:created>
  <dcterms:modified xsi:type="dcterms:W3CDTF">2018-10-15T08:20:26Z</dcterms:modified>
</cp:coreProperties>
</file>