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72A8"/>
    <a:srgbClr val="C995E9"/>
    <a:srgbClr val="CD8D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112" y="-10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2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1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1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4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7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F0EA-B23C-43E6-A998-E7D75994A891}" type="datetimeFigureOut">
              <a:rPr lang="en-US" smtClean="0"/>
              <a:t>30/09/18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BC24-D5CB-4878-AA07-048477815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5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 for Performance and Financial Incentives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6782"/>
            <a:ext cx="9144000" cy="165576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600" dirty="0" smtClean="0"/>
              <a:t>Diana </a:t>
            </a:r>
            <a:r>
              <a:rPr lang="en-US" sz="3600" dirty="0" err="1" smtClean="0"/>
              <a:t>Novitasari</a:t>
            </a:r>
            <a:endParaRPr lang="en-US" sz="3600" dirty="0" smtClean="0"/>
          </a:p>
          <a:p>
            <a:pPr marL="342900" indent="-342900">
              <a:buFont typeface="Arial"/>
              <a:buChar char="•"/>
            </a:pPr>
            <a:r>
              <a:rPr lang="en-US" sz="3600" dirty="0" smtClean="0"/>
              <a:t>Jihan </a:t>
            </a:r>
            <a:r>
              <a:rPr lang="en-US" sz="3600" dirty="0" err="1" smtClean="0"/>
              <a:t>Marwa</a:t>
            </a:r>
            <a:r>
              <a:rPr lang="en-US" sz="3600" dirty="0" smtClean="0"/>
              <a:t> Salsabil </a:t>
            </a:r>
            <a:r>
              <a:rPr lang="en-US" sz="3600" dirty="0" err="1" smtClean="0"/>
              <a:t>Permana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474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354"/>
            <a:ext cx="11558954" cy="6189784"/>
          </a:xfr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1094704" y="669702"/>
            <a:ext cx="3992451" cy="1171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gency FB" panose="020B0503020202020204" pitchFamily="34" charset="0"/>
              </a:rPr>
              <a:t>Salary Plan</a:t>
            </a:r>
            <a:endParaRPr lang="en-US" sz="4800" dirty="0">
              <a:latin typeface="Agency FB" panose="020B0503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46006" y="2521786"/>
            <a:ext cx="3876541" cy="1339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gency FB" panose="020B0503020202020204" pitchFamily="34" charset="0"/>
              </a:rPr>
              <a:t>Commission Plan</a:t>
            </a:r>
            <a:endParaRPr lang="en-US" sz="4000" dirty="0">
              <a:latin typeface="Agency FB" panose="020B0503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12169" y="4537326"/>
            <a:ext cx="4134117" cy="1257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gency FB" panose="020B0503020202020204" pitchFamily="34" charset="0"/>
              </a:rPr>
              <a:t>Combinationn</a:t>
            </a:r>
            <a:r>
              <a:rPr lang="en-US" sz="4000" dirty="0" smtClean="0">
                <a:latin typeface="Agency FB" panose="020B0503020202020204" pitchFamily="34" charset="0"/>
              </a:rPr>
              <a:t> Plan</a:t>
            </a:r>
            <a:endParaRPr lang="en-US" sz="4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9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95000"/>
                <a:satMod val="170000"/>
              </a:schemeClr>
            </a:gs>
            <a:gs pos="100000">
              <a:srgbClr val="CD8D7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Incentives for managers and executives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96% </a:t>
            </a:r>
            <a:r>
              <a:rPr lang="en-US" b="0" dirty="0" err="1" smtClean="0"/>
              <a:t>perusahaan</a:t>
            </a:r>
            <a:r>
              <a:rPr lang="en-US" b="0" dirty="0" smtClean="0"/>
              <a:t> </a:t>
            </a:r>
            <a:r>
              <a:rPr lang="en-US" b="0" dirty="0" err="1" smtClean="0"/>
              <a:t>menawarkan</a:t>
            </a:r>
            <a:r>
              <a:rPr lang="en-US" b="0" dirty="0" smtClean="0"/>
              <a:t> </a:t>
            </a:r>
            <a:r>
              <a:rPr lang="en-US" b="0" dirty="0" err="1" smtClean="0"/>
              <a:t>rencana</a:t>
            </a:r>
            <a:r>
              <a:rPr lang="en-US" b="0" dirty="0" smtClean="0"/>
              <a:t> </a:t>
            </a:r>
            <a:r>
              <a:rPr lang="en-US" b="0" dirty="0" err="1" smtClean="0"/>
              <a:t>insentif</a:t>
            </a:r>
            <a:r>
              <a:rPr lang="en-US" b="0" dirty="0" smtClean="0"/>
              <a:t> </a:t>
            </a:r>
            <a:r>
              <a:rPr lang="en-US" b="0" dirty="0" err="1" smtClean="0"/>
              <a:t>jangka</a:t>
            </a:r>
            <a:r>
              <a:rPr lang="en-US" b="0" dirty="0" smtClean="0"/>
              <a:t> </a:t>
            </a:r>
            <a:r>
              <a:rPr lang="en-US" b="0" dirty="0" err="1" smtClean="0"/>
              <a:t>pendek</a:t>
            </a:r>
            <a:r>
              <a:rPr lang="en-US" b="0" dirty="0" smtClean="0"/>
              <a:t> (</a:t>
            </a:r>
            <a:r>
              <a:rPr lang="en-US" b="0" dirty="0" err="1" smtClean="0"/>
              <a:t>uang</a:t>
            </a:r>
            <a:r>
              <a:rPr lang="en-US" b="0" dirty="0" smtClean="0"/>
              <a:t> </a:t>
            </a:r>
            <a:r>
              <a:rPr lang="en-US" b="0" dirty="0" err="1" smtClean="0"/>
              <a:t>tunai</a:t>
            </a:r>
            <a:r>
              <a:rPr lang="en-US" b="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48% </a:t>
            </a:r>
            <a:r>
              <a:rPr lang="en-US" b="0" dirty="0" err="1" smtClean="0"/>
              <a:t>perusahaan</a:t>
            </a:r>
            <a:r>
              <a:rPr lang="en-US" b="0" dirty="0" smtClean="0"/>
              <a:t> </a:t>
            </a:r>
            <a:r>
              <a:rPr lang="en-US" b="0" dirty="0" err="1" smtClean="0"/>
              <a:t>menawarkan</a:t>
            </a:r>
            <a:r>
              <a:rPr lang="en-US" b="0" dirty="0" smtClean="0"/>
              <a:t> </a:t>
            </a:r>
            <a:r>
              <a:rPr lang="en-US" b="0" dirty="0" err="1" smtClean="0"/>
              <a:t>rencana</a:t>
            </a:r>
            <a:r>
              <a:rPr lang="en-US" b="0" dirty="0" smtClean="0"/>
              <a:t> </a:t>
            </a:r>
            <a:r>
              <a:rPr lang="en-US" b="0" dirty="0" err="1" smtClean="0"/>
              <a:t>insentif</a:t>
            </a:r>
            <a:r>
              <a:rPr lang="en-US" b="0" dirty="0" smtClean="0"/>
              <a:t> </a:t>
            </a:r>
            <a:r>
              <a:rPr lang="en-US" b="0" dirty="0" err="1" smtClean="0"/>
              <a:t>jangka</a:t>
            </a:r>
            <a:r>
              <a:rPr lang="en-US" b="0" dirty="0" smtClean="0"/>
              <a:t> </a:t>
            </a:r>
            <a:r>
              <a:rPr lang="en-US" b="0" dirty="0" err="1" smtClean="0"/>
              <a:t>panjang</a:t>
            </a:r>
            <a:r>
              <a:rPr lang="en-US" b="0" dirty="0" smtClean="0"/>
              <a:t> (</a:t>
            </a:r>
            <a:r>
              <a:rPr lang="en-US" b="0" dirty="0" err="1" smtClean="0"/>
              <a:t>saham</a:t>
            </a:r>
            <a:r>
              <a:rPr lang="en-US" b="0" dirty="0" smtClean="0"/>
              <a:t>)</a:t>
            </a:r>
          </a:p>
          <a:p>
            <a:pPr marL="0" indent="0">
              <a:buNone/>
            </a:pPr>
            <a:endParaRPr lang="en-US" b="0" dirty="0"/>
          </a:p>
        </p:txBody>
      </p:sp>
      <p:pic>
        <p:nvPicPr>
          <p:cNvPr id="2" name="Picture 1" descr="manag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864" y="3858851"/>
            <a:ext cx="5261185" cy="299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4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and the Executive’s Long-Term and Total Rewards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en-US" dirty="0" smtClean="0"/>
          </a:p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18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Incentives and the Annual Bonus</a:t>
            </a:r>
            <a:endParaRPr lang="en-US" dirty="0"/>
          </a:p>
        </p:txBody>
      </p:sp>
      <p:sp>
        <p:nvSpPr>
          <p:cNvPr id="4" name="Flowchart: Punched Tape 6"/>
          <p:cNvSpPr>
            <a:spLocks noGrp="1"/>
          </p:cNvSpPr>
          <p:nvPr>
            <p:ph idx="1"/>
          </p:nvPr>
        </p:nvSpPr>
        <p:spPr>
          <a:xfrm>
            <a:off x="204097" y="4623825"/>
            <a:ext cx="3809823" cy="2234175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 smtClean="0"/>
              <a:t>Eligibility</a:t>
            </a:r>
          </a:p>
        </p:txBody>
      </p:sp>
      <p:sp>
        <p:nvSpPr>
          <p:cNvPr id="5" name="Flowchart: Punched Tape 6"/>
          <p:cNvSpPr/>
          <p:nvPr/>
        </p:nvSpPr>
        <p:spPr>
          <a:xfrm>
            <a:off x="4535503" y="4854069"/>
            <a:ext cx="3242885" cy="2003931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Fund Size</a:t>
            </a:r>
            <a:endParaRPr lang="en-US" sz="2800" dirty="0"/>
          </a:p>
        </p:txBody>
      </p:sp>
      <p:sp>
        <p:nvSpPr>
          <p:cNvPr id="6" name="Flowchart: Punched Tape 6"/>
          <p:cNvSpPr/>
          <p:nvPr/>
        </p:nvSpPr>
        <p:spPr>
          <a:xfrm>
            <a:off x="8322648" y="4524127"/>
            <a:ext cx="3687931" cy="2333873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Individual </a:t>
            </a:r>
            <a:r>
              <a:rPr lang="en-US" sz="2800" dirty="0" err="1" smtClean="0"/>
              <a:t>Performane</a:t>
            </a:r>
            <a:endParaRPr lang="en-US" sz="2800" dirty="0"/>
          </a:p>
        </p:txBody>
      </p:sp>
      <p:sp>
        <p:nvSpPr>
          <p:cNvPr id="8" name="Flowchart: Punched Tape 6"/>
          <p:cNvSpPr txBox="1">
            <a:spLocks/>
          </p:cNvSpPr>
          <p:nvPr/>
        </p:nvSpPr>
        <p:spPr>
          <a:xfrm>
            <a:off x="2539882" y="1519590"/>
            <a:ext cx="6757899" cy="2767013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Bonus yang </a:t>
            </a:r>
            <a:r>
              <a:rPr lang="en-US" dirty="0" err="1" smtClean="0"/>
              <a:t>dibayarkan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melampaui</a:t>
            </a:r>
            <a:r>
              <a:rPr lang="en-US" dirty="0" smtClean="0"/>
              <a:t> target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target yang </a:t>
            </a:r>
            <a:r>
              <a:rPr lang="en-US" dirty="0" err="1" smtClean="0"/>
              <a:t>sebenarnya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2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rgbClr val="CD8D7F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Long-Term Incentives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Stock Options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Stock Option Problems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anyak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yang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skandal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i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1069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3000">
              <a:srgbClr val="CD8D7F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and </a:t>
            </a:r>
            <a:r>
              <a:rPr lang="en-US" dirty="0" err="1" smtClean="0"/>
              <a:t>Organizationwide</a:t>
            </a:r>
            <a:r>
              <a:rPr lang="en-US" dirty="0" smtClean="0"/>
              <a:t> Plans</a:t>
            </a:r>
            <a:endParaRPr lang="en-US" dirty="0"/>
          </a:p>
        </p:txBody>
      </p:sp>
      <p:pic>
        <p:nvPicPr>
          <p:cNvPr id="12" name="Content Placeholder 11" descr="ti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13" b="22413"/>
          <a:stretch>
            <a:fillRect/>
          </a:stretch>
        </p:blipFill>
        <p:spPr>
          <a:xfrm>
            <a:off x="838200" y="1791755"/>
            <a:ext cx="10515600" cy="4385208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7008813" y="1681163"/>
            <a:ext cx="5183187" cy="82391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2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Desaign</a:t>
            </a:r>
            <a:r>
              <a:rPr lang="en-US" dirty="0" smtClean="0"/>
              <a:t> Team Incentives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Engineered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Pros and Cons of Team Incentives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 = </a:t>
            </a:r>
            <a:r>
              <a:rPr lang="en-US" dirty="0" err="1" smtClean="0"/>
              <a:t>Insentif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kecemburuan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rasa </a:t>
            </a:r>
            <a:r>
              <a:rPr lang="en-US" dirty="0" err="1" smtClean="0"/>
              <a:t>kerjasama</a:t>
            </a:r>
            <a:endParaRPr lang="en-US" dirty="0" smtClean="0"/>
          </a:p>
          <a:p>
            <a:r>
              <a:rPr lang="en-US" dirty="0" err="1" smtClean="0"/>
              <a:t>Kontra</a:t>
            </a:r>
            <a:r>
              <a:rPr lang="en-US" dirty="0" smtClean="0"/>
              <a:t> =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individunya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4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Evidance</a:t>
            </a:r>
            <a:r>
              <a:rPr lang="en-US" dirty="0" smtClean="0"/>
              <a:t>-Based HR: Inequities That Undercut Team Incentives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85%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,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kontraproduktif</a:t>
            </a:r>
            <a:r>
              <a:rPr lang="en-US" dirty="0" smtClean="0"/>
              <a:t>.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ketidakadilan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ketidakadilan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lain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perekrutan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.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9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Profit-Sharing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Rencana</a:t>
            </a:r>
            <a:r>
              <a:rPr lang="en-US" dirty="0" smtClean="0"/>
              <a:t>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emnerima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,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profit-sharing plans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656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Scanlon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Cara paling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 lain,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Rencana</a:t>
            </a:r>
            <a:r>
              <a:rPr lang="en-US" dirty="0" smtClean="0"/>
              <a:t> Scanlon </a:t>
            </a:r>
            <a:r>
              <a:rPr lang="en-US" dirty="0" err="1" smtClean="0"/>
              <a:t>memiliki</a:t>
            </a:r>
            <a:r>
              <a:rPr lang="en-US" dirty="0" smtClean="0"/>
              <a:t> 5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Scanlon’s philosophy of cooperation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Identitas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Kometensi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Involvement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Sharing of benefits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1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8"/>
            <a:ext cx="10515600" cy="6919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Money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1112108"/>
            <a:ext cx="11442357" cy="538754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838200" y="1816442"/>
            <a:ext cx="2842054" cy="86497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Financial Incentives</a:t>
            </a:r>
            <a:endParaRPr lang="en-US" sz="2800" dirty="0"/>
          </a:p>
        </p:txBody>
      </p:sp>
      <p:sp>
        <p:nvSpPr>
          <p:cNvPr id="7" name="Pentagon 6"/>
          <p:cNvSpPr/>
          <p:nvPr/>
        </p:nvSpPr>
        <p:spPr>
          <a:xfrm>
            <a:off x="4073611" y="1309816"/>
            <a:ext cx="4353697" cy="1878227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Boost Employee Performance</a:t>
            </a:r>
            <a:endParaRPr lang="en-US" sz="2800" dirty="0"/>
          </a:p>
        </p:txBody>
      </p:sp>
      <p:sp>
        <p:nvSpPr>
          <p:cNvPr id="8" name="Pentagon 7"/>
          <p:cNvSpPr/>
          <p:nvPr/>
        </p:nvSpPr>
        <p:spPr>
          <a:xfrm>
            <a:off x="8820665" y="1733289"/>
            <a:ext cx="2745259" cy="86497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Productivity Gains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66" y="3982220"/>
            <a:ext cx="7364626" cy="222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73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D8D7F"/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Gainsharing</a:t>
            </a:r>
            <a:r>
              <a:rPr lang="en-US" dirty="0" smtClean="0"/>
              <a:t>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952"/>
            <a:ext cx="10515600" cy="529304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Gainsharing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Delapan</a:t>
            </a:r>
            <a:r>
              <a:rPr lang="en-US" dirty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other </a:t>
            </a:r>
            <a:r>
              <a:rPr lang="en-US" dirty="0" err="1" smtClean="0"/>
              <a:t>gainsharig</a:t>
            </a:r>
            <a:r>
              <a:rPr lang="en-US" dirty="0" smtClean="0"/>
              <a:t> plan: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bonus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Terapkan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8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At-Risk Pay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menyisihkan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normal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target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target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7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5000"/>
                <a:satMod val="170000"/>
              </a:schemeClr>
            </a:gs>
            <a:gs pos="100000">
              <a:srgbClr val="000000"/>
            </a:gs>
            <a:gs pos="50000">
              <a:schemeClr val="bg2">
                <a:tint val="95000"/>
                <a:satMod val="170000"/>
              </a:schemeClr>
            </a:gs>
            <a:gs pos="75000">
              <a:schemeClr val="bg2">
                <a:tint val="95000"/>
                <a:satMod val="170000"/>
              </a:schemeClr>
            </a:gs>
            <a:gs pos="87000">
              <a:srgbClr val="CD8D7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Stock Ownership Plans (ESOPs)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Stock Options Plans </a:t>
            </a:r>
            <a:r>
              <a:rPr lang="en-US" dirty="0" err="1" smtClean="0"/>
              <a:t>adalah</a:t>
            </a:r>
            <a:r>
              <a:rPr lang="en-US" dirty="0" smtClean="0"/>
              <a:t> program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15%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ESOP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rasa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09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555" y="25424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END</a:t>
            </a:r>
            <a:r>
              <a:rPr lang="mr-IN" sz="8800" dirty="0" smtClean="0"/>
              <a:t>…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57421" cy="6238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5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69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Lingking</a:t>
            </a:r>
            <a:r>
              <a:rPr lang="en-US" b="1" dirty="0" smtClean="0"/>
              <a:t> Strategy, Performance, and Incentive Pay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3" y="1532238"/>
            <a:ext cx="11219935" cy="53257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 flipH="1">
            <a:off x="518983" y="1754658"/>
            <a:ext cx="7652950" cy="2891483"/>
          </a:xfrm>
          <a:prstGeom prst="wedgeRoundRect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incentive pay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populer</a:t>
            </a:r>
            <a:r>
              <a:rPr lang="en-US" sz="3200" dirty="0" smtClean="0"/>
              <a:t>. </a:t>
            </a:r>
            <a:r>
              <a:rPr lang="en-US" sz="3200" dirty="0" err="1" smtClean="0"/>
              <a:t>Masalahnya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mengatakannya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diucapkan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daripada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6162"/>
          <a:stretch/>
        </p:blipFill>
        <p:spPr>
          <a:xfrm>
            <a:off x="8171933" y="1977145"/>
            <a:ext cx="3506889" cy="443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0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Motivation and Incentives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0296" y="2622884"/>
            <a:ext cx="5553937" cy="24785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557463" y="1251283"/>
            <a:ext cx="5538537" cy="233412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1. The Hierarchy of Needs and Abraham Maslow: Abraham Maslow </a:t>
            </a:r>
            <a:r>
              <a:rPr lang="en-US" sz="2400" dirty="0" err="1" smtClean="0"/>
              <a:t>mengemukakan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dikutip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memotivasi</a:t>
            </a:r>
            <a:r>
              <a:rPr lang="en-US" sz="2400" dirty="0" smtClean="0"/>
              <a:t> orang. 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57463" y="4116100"/>
            <a:ext cx="5538537" cy="23341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2. Motivators and Fredrick Herzberg: Frederick Herzberg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008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28" y="962032"/>
            <a:ext cx="7153366" cy="24068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429000" y="3777916"/>
            <a:ext cx="8301789" cy="25108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Behavior Modification/Reinforcement</a:t>
            </a:r>
            <a:r>
              <a:rPr lang="en-US" sz="2800" dirty="0"/>
              <a:t>: </a:t>
            </a:r>
            <a:r>
              <a:rPr lang="en-US" sz="2800" dirty="0" err="1"/>
              <a:t>Manajer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Skinner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modifikasi</a:t>
            </a:r>
            <a:r>
              <a:rPr lang="en-US" sz="2800" dirty="0"/>
              <a:t>. </a:t>
            </a:r>
            <a:r>
              <a:rPr lang="en-US" sz="2800" dirty="0" err="1"/>
              <a:t>Modifikasi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yang </a:t>
            </a:r>
            <a:r>
              <a:rPr lang="en-US" sz="2800" dirty="0" err="1"/>
              <a:t>bergantung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762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395416"/>
            <a:ext cx="11550316" cy="6149763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endParaRPr lang="en-US" sz="3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i="1" dirty="0" err="1" smtClean="0"/>
              <a:t>Incentice</a:t>
            </a:r>
            <a:r>
              <a:rPr lang="en-US" sz="3600" i="1" dirty="0" smtClean="0"/>
              <a:t> Pay </a:t>
            </a:r>
          </a:p>
          <a:p>
            <a:pPr marL="0" indent="0">
              <a:buNone/>
            </a:pPr>
            <a:r>
              <a:rPr lang="en-US" sz="3600" i="1" dirty="0"/>
              <a:t> </a:t>
            </a:r>
            <a:r>
              <a:rPr lang="en-US" sz="3600" i="1" dirty="0" smtClean="0"/>
              <a:t>  Terminology </a:t>
            </a:r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 smtClean="0"/>
          </a:p>
        </p:txBody>
      </p:sp>
      <p:cxnSp>
        <p:nvCxnSpPr>
          <p:cNvPr id="7" name="Elbow Connector 6"/>
          <p:cNvCxnSpPr/>
          <p:nvPr/>
        </p:nvCxnSpPr>
        <p:spPr>
          <a:xfrm>
            <a:off x="3237470" y="2199502"/>
            <a:ext cx="963827" cy="790833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201297" y="667264"/>
            <a:ext cx="7685903" cy="52392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Rencana</a:t>
            </a:r>
            <a:r>
              <a:rPr lang="en-US" sz="4000" dirty="0" smtClean="0"/>
              <a:t> </a:t>
            </a:r>
            <a:r>
              <a:rPr lang="en-US" sz="4000" dirty="0" err="1" smtClean="0"/>
              <a:t>insentif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rencana</a:t>
            </a:r>
            <a:r>
              <a:rPr lang="en-US" sz="4000" dirty="0" smtClean="0"/>
              <a:t> </a:t>
            </a:r>
            <a:r>
              <a:rPr lang="en-US" sz="4000" dirty="0" err="1" smtClean="0"/>
              <a:t>bayar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kinerja</a:t>
            </a:r>
            <a:r>
              <a:rPr lang="en-US" sz="4000" dirty="0" smtClean="0"/>
              <a:t> </a:t>
            </a:r>
            <a:r>
              <a:rPr lang="en-US" sz="4000" dirty="0" err="1" smtClean="0"/>
              <a:t>karyawan</a:t>
            </a:r>
            <a:r>
              <a:rPr lang="en-US" sz="4000" dirty="0" smtClean="0"/>
              <a:t>, </a:t>
            </a:r>
            <a:r>
              <a:rPr lang="en-US" sz="4000" dirty="0" err="1" smtClean="0"/>
              <a:t>perusahaan</a:t>
            </a:r>
            <a:r>
              <a:rPr lang="en-US" sz="4000" dirty="0" smtClean="0"/>
              <a:t> </a:t>
            </a:r>
            <a:r>
              <a:rPr lang="en-US" sz="4000" dirty="0" err="1" smtClean="0"/>
              <a:t>mengikat</a:t>
            </a:r>
            <a:r>
              <a:rPr lang="en-US" sz="4000" dirty="0" smtClean="0"/>
              <a:t> </a:t>
            </a:r>
            <a:r>
              <a:rPr lang="en-US" sz="4000" dirty="0" err="1" smtClean="0"/>
              <a:t>karyawan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membayar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kinerja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562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615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Individual Employee Incentive 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nd Recognition Programs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444843" y="1499122"/>
            <a:ext cx="3262183" cy="1570791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Piecework Plan</a:t>
            </a:r>
            <a:endParaRPr lang="en-US" sz="2800" dirty="0"/>
          </a:p>
        </p:txBody>
      </p:sp>
      <p:sp>
        <p:nvSpPr>
          <p:cNvPr id="8" name="Flowchart: Punched Tape 7"/>
          <p:cNvSpPr/>
          <p:nvPr/>
        </p:nvSpPr>
        <p:spPr>
          <a:xfrm>
            <a:off x="4473144" y="3002692"/>
            <a:ext cx="3484607" cy="17052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Straight Piecework</a:t>
            </a:r>
            <a:endParaRPr lang="en-US" sz="3200" dirty="0"/>
          </a:p>
        </p:txBody>
      </p:sp>
      <p:sp>
        <p:nvSpPr>
          <p:cNvPr id="9" name="Flowchart: Punched Tape 8"/>
          <p:cNvSpPr/>
          <p:nvPr/>
        </p:nvSpPr>
        <p:spPr>
          <a:xfrm>
            <a:off x="8377880" y="4707923"/>
            <a:ext cx="3484605" cy="1621021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Standard Hour Plan</a:t>
            </a:r>
            <a:endParaRPr lang="en-US" sz="28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5602" y="1091649"/>
            <a:ext cx="1811405" cy="1627971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7283450" y="1859693"/>
            <a:ext cx="1550771" cy="2162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b="8367"/>
          <a:stretch/>
        </p:blipFill>
        <p:spPr>
          <a:xfrm>
            <a:off x="9347758" y="656534"/>
            <a:ext cx="2006042" cy="36211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7" y="3428999"/>
            <a:ext cx="4275436" cy="28999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43662" t="26385" r="46272" b="23396"/>
          <a:stretch/>
        </p:blipFill>
        <p:spPr>
          <a:xfrm>
            <a:off x="1705232" y="3534241"/>
            <a:ext cx="222421" cy="81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40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543697"/>
            <a:ext cx="11516496" cy="583238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i="1" dirty="0" smtClean="0"/>
              <a:t>Merit Pay </a:t>
            </a:r>
            <a:r>
              <a:rPr lang="en-US" sz="3600" i="1" dirty="0"/>
              <a:t>As Incentive</a:t>
            </a:r>
            <a:r>
              <a:rPr lang="en-US" sz="3600" i="1" dirty="0" smtClean="0"/>
              <a:t>:</a:t>
            </a:r>
          </a:p>
          <a:p>
            <a:pPr marL="0" indent="0">
              <a:buNone/>
            </a:pPr>
            <a:endParaRPr lang="en-US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endParaRPr lang="en-US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i="1" dirty="0" smtClean="0"/>
              <a:t>Differential Pay Increase: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585253" y="543697"/>
            <a:ext cx="6400799" cy="18535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Upah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 </a:t>
            </a:r>
            <a:r>
              <a:rPr lang="en-US" sz="2400" dirty="0" err="1"/>
              <a:t>penghargaan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kinerjanya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585253" y="3509318"/>
            <a:ext cx="6400799" cy="195236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Efektivitas</a:t>
            </a:r>
            <a:r>
              <a:rPr lang="en-US" sz="2800" dirty="0"/>
              <a:t> merit plan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</a:t>
            </a:r>
            <a:r>
              <a:rPr lang="en-US" sz="2800" dirty="0" err="1"/>
              <a:t>membedakan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peringkat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194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                                    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Penghargaan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berbasis</a:t>
            </a:r>
            <a:r>
              <a:rPr lang="en-US" dirty="0" smtClean="0">
                <a:solidFill>
                  <a:schemeClr val="tx1"/>
                </a:solidFill>
              </a:rPr>
              <a:t> nonfinancial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pengakuan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</a:rPr>
              <a:t>pengenalan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karyawan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123571"/>
            <a:ext cx="3657600" cy="14229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Nonfinancial and Recognition-Based Awards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66236" y="1970557"/>
            <a:ext cx="993734" cy="4084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484" y="4226011"/>
            <a:ext cx="5319237" cy="263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7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793</Words>
  <Application>Microsoft Macintosh PowerPoint</Application>
  <PresentationFormat>Custom</PresentationFormat>
  <Paragraphs>117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Pay for Performance and Financial Incentives</vt:lpstr>
      <vt:lpstr>                      Money and Motivation</vt:lpstr>
      <vt:lpstr>Lingking Strategy, Performance, and Incentive Pay</vt:lpstr>
      <vt:lpstr>Motivation and Incentives</vt:lpstr>
      <vt:lpstr>PowerPoint Presentation</vt:lpstr>
      <vt:lpstr>PowerPoint Presentation</vt:lpstr>
      <vt:lpstr>Individual Employee Incentive and Recognition Programs</vt:lpstr>
      <vt:lpstr>PowerPoint Presentation</vt:lpstr>
      <vt:lpstr>PowerPoint Presentation</vt:lpstr>
      <vt:lpstr>PowerPoint Presentation</vt:lpstr>
      <vt:lpstr>Incentives for managers and executives</vt:lpstr>
      <vt:lpstr>Strategy and the Executive’s Long-Term and Total Rewards Package</vt:lpstr>
      <vt:lpstr>Short-Term Incentives and the Annual Bonus</vt:lpstr>
      <vt:lpstr>Strategic Long-Term Incentives</vt:lpstr>
      <vt:lpstr>Team and Organizationwide Plans</vt:lpstr>
      <vt:lpstr>How to Desaign Team Incentives</vt:lpstr>
      <vt:lpstr>Evidance-Based HR: Inequities That Undercut Team Incentives</vt:lpstr>
      <vt:lpstr>Profit-Sharing Plans</vt:lpstr>
      <vt:lpstr>Scanlon Plans</vt:lpstr>
      <vt:lpstr>Other Gainsharing Plans</vt:lpstr>
      <vt:lpstr>At-Risk Pay Plans</vt:lpstr>
      <vt:lpstr>Employee Stock Ownership Plans (ESOPs)</vt:lpstr>
      <vt:lpstr>END…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and Motivation</dc:title>
  <dc:creator>Lenovo</dc:creator>
  <cp:lastModifiedBy>Jihan M. Salsabil</cp:lastModifiedBy>
  <cp:revision>56</cp:revision>
  <dcterms:created xsi:type="dcterms:W3CDTF">2018-09-18T12:47:01Z</dcterms:created>
  <dcterms:modified xsi:type="dcterms:W3CDTF">2018-10-01T10:57:16Z</dcterms:modified>
</cp:coreProperties>
</file>