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305" r:id="rId3"/>
    <p:sldId id="306" r:id="rId4"/>
    <p:sldId id="307" r:id="rId5"/>
    <p:sldId id="309" r:id="rId6"/>
    <p:sldId id="308" r:id="rId7"/>
    <p:sldId id="302" r:id="rId8"/>
    <p:sldId id="303" r:id="rId9"/>
    <p:sldId id="304" r:id="rId10"/>
    <p:sldId id="286" r:id="rId11"/>
    <p:sldId id="288" r:id="rId12"/>
    <p:sldId id="289" r:id="rId13"/>
    <p:sldId id="291" r:id="rId14"/>
    <p:sldId id="293" r:id="rId15"/>
    <p:sldId id="294" r:id="rId16"/>
    <p:sldId id="310" r:id="rId17"/>
  </p:sldIdLst>
  <p:sldSz cx="9144000" cy="5143500" type="screen16x9"/>
  <p:notesSz cx="6858000" cy="9144000"/>
  <p:embeddedFontLst>
    <p:embeddedFont>
      <p:font typeface="Quattrocento Sans" panose="020B0604020202020204" charset="0"/>
      <p:bold r:id="rId19"/>
      <p:italic r:id="rId20"/>
      <p:boldItalic r:id="rId21"/>
    </p:embeddedFont>
    <p:embeddedFont>
      <p:font typeface="맑은 고딕" panose="020B0503020000020004" pitchFamily="34" charset="-127"/>
      <p:regular r:id="rId22"/>
      <p:bold r:id="rId23"/>
    </p:embeddedFont>
    <p:embeddedFont>
      <p:font typeface="Lora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13199B6-482C-4973-A460-E783CE91BC1F}">
  <a:tblStyle styleId="{A13199B6-482C-4973-A460-E783CE91BC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9" autoAdjust="0"/>
    <p:restoredTop sz="67221" autoAdjust="0"/>
  </p:normalViewPr>
  <p:slideViewPr>
    <p:cSldViewPr>
      <p:cViewPr>
        <p:scale>
          <a:sx n="60" d="100"/>
          <a:sy n="60" d="100"/>
        </p:scale>
        <p:origin x="-1776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19380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Disini</a:t>
            </a:r>
            <a:r>
              <a:rPr lang="en-US" dirty="0" smtClean="0"/>
              <a:t> </a:t>
            </a:r>
            <a:r>
              <a:rPr lang="en-US" dirty="0" err="1" smtClean="0"/>
              <a:t>ngejelasin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gaji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manajerial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Gaji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eksekutif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puncak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perusahaan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biasanya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terdiri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Elemen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utama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err="1" smtClean="0"/>
              <a:t>Gaji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pokok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termasuk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teteap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bonus </a:t>
            </a:r>
            <a:r>
              <a:rPr lang="en-US" baseline="0" dirty="0" err="1" smtClean="0"/>
              <a:t>sebesar</a:t>
            </a:r>
            <a:r>
              <a:rPr lang="en-US" baseline="0" dirty="0" smtClean="0"/>
              <a:t> 10%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err="1" smtClean="0"/>
              <a:t>Intensif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jangka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pendek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biasanya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berupa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tunai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bonus </a:t>
            </a:r>
            <a:r>
              <a:rPr lang="en-US" baseline="0" dirty="0" err="1" smtClean="0"/>
              <a:t>saham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mencapai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tujuan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jangka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pendek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seperti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peningkatan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penjualan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tahun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tahun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err="1" smtClean="0"/>
              <a:t>Insentif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eksekutif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yang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yang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opsi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r>
              <a:rPr lang="en-US" dirty="0" smtClean="0"/>
              <a:t>; </a:t>
            </a:r>
            <a:r>
              <a:rPr lang="en-US" dirty="0" err="1" smtClean="0"/>
              <a:t>hal-hal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eksekutif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pensiun</a:t>
            </a:r>
            <a:r>
              <a:rPr lang="en-US" dirty="0" smtClean="0"/>
              <a:t> </a:t>
            </a:r>
            <a:r>
              <a:rPr lang="en-US" dirty="0" err="1" smtClean="0"/>
              <a:t>eksekutif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. 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dirty="0" err="1" smtClean="0"/>
              <a:t>Apasih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menentukan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eksekutif</a:t>
            </a:r>
            <a:r>
              <a:rPr lang="en-US" baseline="0" dirty="0" smtClean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Yang </a:t>
            </a:r>
            <a:r>
              <a:rPr lang="en-US" dirty="0" err="1" smtClean="0"/>
              <a:t>kita</a:t>
            </a:r>
            <a:r>
              <a:rPr lang="en-US" dirty="0" smtClean="0"/>
              <a:t> tau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gaji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puncak</a:t>
            </a:r>
            <a:r>
              <a:rPr lang="en-US" dirty="0" smtClean="0"/>
              <a:t> (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gede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gede</a:t>
            </a:r>
            <a:r>
              <a:rPr lang="en-US" dirty="0" smtClean="0"/>
              <a:t> </a:t>
            </a:r>
            <a:r>
              <a:rPr lang="en-US" dirty="0" err="1" smtClean="0"/>
              <a:t>gajinya</a:t>
            </a:r>
            <a:r>
              <a:rPr lang="en-US" dirty="0" smtClean="0"/>
              <a:t>).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2000an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30%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gaji</a:t>
            </a:r>
            <a:r>
              <a:rPr lang="en-US" dirty="0" smtClean="0"/>
              <a:t> CEO.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menyimpulkan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3 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Kompleksivitas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Pekerjaan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seperti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rentang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kendalinya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manager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seluas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apa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umlah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karyawan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ada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bawah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seorang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manajer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atau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pemimpin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Jumlah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divisi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yg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menjadi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tanggung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jawab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langsung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eksekutif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Kemampuan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pengusaha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untuk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membayar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, kaya total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labanya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mereka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berapa</a:t>
            </a:r>
            <a:endParaRPr lang="en-US" sz="1100" b="0" i="0" u="none" strike="noStrike" cap="none" baseline="0" dirty="0" smtClean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Excecutive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Human Capital, modal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si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eksekutifnya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itu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, kaya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tingkat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pendidikannya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apa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bidang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studinya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apa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pengalaman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kerjanya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udah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berapa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lama,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dll</a:t>
            </a:r>
            <a:endParaRPr lang="en-US" dirty="0" smtClean="0"/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8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317500"/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Tenaga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Adil</a:t>
            </a:r>
            <a:r>
              <a:rPr lang="en-US" dirty="0" smtClean="0"/>
              <a:t> “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pengecualian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upah</a:t>
            </a:r>
            <a:r>
              <a:rPr lang="en-US" dirty="0" smtClean="0"/>
              <a:t> minimum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bayaran</a:t>
            </a:r>
            <a:r>
              <a:rPr lang="en-US" dirty="0" smtClean="0"/>
              <a:t> </a:t>
            </a:r>
            <a:r>
              <a:rPr lang="en-US" dirty="0" err="1" smtClean="0"/>
              <a:t>lembur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yang </a:t>
            </a:r>
            <a:r>
              <a:rPr lang="en-US" dirty="0" err="1" smtClean="0"/>
              <a:t>dipekerjakan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eksekutif</a:t>
            </a:r>
            <a:r>
              <a:rPr lang="en-US" dirty="0" smtClean="0"/>
              <a:t> </a:t>
            </a:r>
            <a:r>
              <a:rPr lang="en-US" dirty="0" err="1" smtClean="0"/>
              <a:t>bonafide</a:t>
            </a:r>
            <a:r>
              <a:rPr lang="en-US" dirty="0" smtClean="0"/>
              <a:t>, </a:t>
            </a:r>
            <a:r>
              <a:rPr lang="en-US" dirty="0" err="1" smtClean="0"/>
              <a:t>administratif</a:t>
            </a:r>
            <a:r>
              <a:rPr lang="en-US" dirty="0" smtClean="0"/>
              <a:t>, </a:t>
            </a:r>
            <a:r>
              <a:rPr lang="en-US" dirty="0" err="1" smtClean="0"/>
              <a:t>profesional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diluar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”. </a:t>
            </a:r>
          </a:p>
          <a:p>
            <a:pPr marL="457200" marR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sz="1100" dirty="0" err="1" smtClean="0"/>
              <a:t>Pekerjaan</a:t>
            </a:r>
            <a:r>
              <a:rPr lang="en-US" sz="1100" dirty="0" smtClean="0"/>
              <a:t> </a:t>
            </a:r>
            <a:r>
              <a:rPr lang="en-US" sz="1100" dirty="0" err="1" smtClean="0"/>
              <a:t>profesional</a:t>
            </a:r>
            <a:r>
              <a:rPr lang="en-US" sz="1100" dirty="0" smtClean="0"/>
              <a:t> </a:t>
            </a:r>
            <a:r>
              <a:rPr lang="en-US" sz="1100" dirty="0" err="1" smtClean="0"/>
              <a:t>menekankan</a:t>
            </a:r>
            <a:r>
              <a:rPr lang="en-US" sz="1100" dirty="0" smtClean="0"/>
              <a:t> </a:t>
            </a:r>
            <a:r>
              <a:rPr lang="en-US" sz="1100" dirty="0" err="1" smtClean="0"/>
              <a:t>faktor</a:t>
            </a:r>
            <a:r>
              <a:rPr lang="en-US" sz="1100" dirty="0" smtClean="0"/>
              <a:t> yang </a:t>
            </a:r>
            <a:r>
              <a:rPr lang="en-US" sz="1100" dirty="0" err="1" smtClean="0"/>
              <a:t>dapat</a:t>
            </a:r>
            <a:r>
              <a:rPr lang="en-US" sz="1100" dirty="0" smtClean="0"/>
              <a:t> </a:t>
            </a:r>
            <a:r>
              <a:rPr lang="en-US" sz="1100" dirty="0" err="1" smtClean="0"/>
              <a:t>dikomopensasi</a:t>
            </a:r>
            <a:r>
              <a:rPr lang="en-US" sz="1100" dirty="0" smtClean="0"/>
              <a:t>, </a:t>
            </a:r>
            <a:r>
              <a:rPr lang="en-US" sz="1100" dirty="0" err="1" smtClean="0"/>
              <a:t>seperti</a:t>
            </a:r>
            <a:r>
              <a:rPr lang="en-US" sz="1100" dirty="0" smtClean="0"/>
              <a:t> </a:t>
            </a:r>
            <a:r>
              <a:rPr lang="en-US" sz="1100" dirty="0" err="1" smtClean="0"/>
              <a:t>kreativitas</a:t>
            </a:r>
            <a:r>
              <a:rPr lang="en-US" sz="1100" dirty="0" smtClean="0"/>
              <a:t> </a:t>
            </a:r>
            <a:r>
              <a:rPr lang="en-US" sz="1100" dirty="0" err="1" smtClean="0"/>
              <a:t>dan</a:t>
            </a:r>
            <a:r>
              <a:rPr lang="en-US" sz="1100" dirty="0" smtClean="0"/>
              <a:t> </a:t>
            </a:r>
            <a:r>
              <a:rPr lang="en-US" sz="1100" dirty="0" err="1" smtClean="0"/>
              <a:t>pemecahan</a:t>
            </a:r>
            <a:r>
              <a:rPr lang="en-US" sz="1100" dirty="0" smtClean="0"/>
              <a:t> </a:t>
            </a:r>
            <a:r>
              <a:rPr lang="en-US" sz="1100" dirty="0" err="1" smtClean="0"/>
              <a:t>masalah</a:t>
            </a:r>
            <a:r>
              <a:rPr lang="en-US" sz="1100" dirty="0" smtClean="0"/>
              <a:t>, </a:t>
            </a:r>
            <a:r>
              <a:rPr lang="en-US" sz="1100" dirty="0" err="1" smtClean="0"/>
              <a:t>pekerjaan</a:t>
            </a:r>
            <a:r>
              <a:rPr lang="en-US" sz="1100" dirty="0" smtClean="0"/>
              <a:t> yang </a:t>
            </a:r>
            <a:r>
              <a:rPr lang="en-US" sz="1100" dirty="0" err="1" smtClean="0"/>
              <a:t>tidak</a:t>
            </a:r>
            <a:r>
              <a:rPr lang="en-US" sz="1100" dirty="0" smtClean="0"/>
              <a:t> </a:t>
            </a:r>
            <a:r>
              <a:rPr lang="en-US" sz="1100" dirty="0" err="1" smtClean="0"/>
              <a:t>dapat</a:t>
            </a:r>
            <a:r>
              <a:rPr lang="en-US" sz="1100" dirty="0" smtClean="0"/>
              <a:t> </a:t>
            </a:r>
            <a:r>
              <a:rPr lang="en-US" sz="1100" dirty="0" err="1" smtClean="0"/>
              <a:t>diperbandingkan</a:t>
            </a:r>
            <a:r>
              <a:rPr lang="en-US" sz="1100" dirty="0" smtClean="0"/>
              <a:t> </a:t>
            </a:r>
            <a:r>
              <a:rPr lang="en-US" sz="1100" dirty="0" err="1" smtClean="0"/>
              <a:t>atau</a:t>
            </a:r>
            <a:r>
              <a:rPr lang="en-US" sz="1100" dirty="0" smtClean="0"/>
              <a:t> </a:t>
            </a:r>
            <a:r>
              <a:rPr lang="en-US" sz="1100" dirty="0" err="1" smtClean="0"/>
              <a:t>diukur</a:t>
            </a:r>
            <a:r>
              <a:rPr lang="en-US" sz="1100" dirty="0" smtClean="0"/>
              <a:t> </a:t>
            </a:r>
            <a:r>
              <a:rPr lang="en-US" sz="1100" dirty="0" err="1" smtClean="0"/>
              <a:t>dengan</a:t>
            </a:r>
            <a:r>
              <a:rPr lang="en-US" sz="1100" dirty="0" smtClean="0"/>
              <a:t> </a:t>
            </a:r>
            <a:r>
              <a:rPr lang="en-US" sz="1100" dirty="0" err="1" smtClean="0"/>
              <a:t>mudah</a:t>
            </a:r>
            <a:r>
              <a:rPr lang="en-US" sz="1100" dirty="0" smtClean="0"/>
              <a:t>. </a:t>
            </a:r>
            <a:endParaRPr lang="en-US" dirty="0" smtClean="0"/>
          </a:p>
          <a:p>
            <a:pPr marL="457200" indent="-317500"/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sebaik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benchmark job. </a:t>
            </a:r>
            <a:r>
              <a:rPr lang="en-US" dirty="0" err="1" smtClean="0"/>
              <a:t>Kemudian</a:t>
            </a:r>
            <a:r>
              <a:rPr lang="en-US" dirty="0" smtClean="0"/>
              <a:t>,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</a:t>
            </a:r>
            <a:r>
              <a:rPr lang="en-US" dirty="0" err="1" smtClean="0"/>
              <a:t>brenchmark</a:t>
            </a:r>
            <a:r>
              <a:rPr lang="en-US" dirty="0" smtClean="0"/>
              <a:t> job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gaji</a:t>
            </a:r>
            <a:r>
              <a:rPr lang="en-US" dirty="0" smtClean="0"/>
              <a:t>.</a:t>
            </a:r>
          </a:p>
          <a:p>
            <a:pPr marL="457200" indent="-317500"/>
            <a:endParaRPr lang="en-US" dirty="0" smtClean="0"/>
          </a:p>
          <a:p>
            <a:pPr marL="457200" indent="-317500"/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8895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err="1" smtClean="0"/>
              <a:t>Cont</a:t>
            </a:r>
            <a:r>
              <a:rPr lang="en-US" dirty="0" smtClean="0"/>
              <a:t>: Perusahaan Canon, Canon Corp.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miniaturisasi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manufaktur</a:t>
            </a:r>
            <a:r>
              <a:rPr lang="en-US" dirty="0" smtClean="0"/>
              <a:t> </a:t>
            </a:r>
            <a:r>
              <a:rPr lang="en-US" dirty="0" err="1" smtClean="0"/>
              <a:t>presisi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merancang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memproduksi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fotokopi</a:t>
            </a:r>
            <a:r>
              <a:rPr lang="en-US" dirty="0" smtClean="0"/>
              <a:t>.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Canon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keterampilan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yang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kembangkan</a:t>
            </a:r>
            <a:r>
              <a:rPr lang="en-US" dirty="0" smtClean="0"/>
              <a:t> di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 err="1" smtClean="0"/>
              <a:t>Cont</a:t>
            </a:r>
            <a:r>
              <a:rPr lang="en-US" dirty="0" smtClean="0"/>
              <a:t>: Di canon,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perekrutan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pelatihan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penelaian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penghargaan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fokus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kompentensi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miniaturisasi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manufaktur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presisi</a:t>
            </a:r>
            <a:endParaRPr lang="en-US" baseline="0" dirty="0" smtClean="0"/>
          </a:p>
          <a:p>
            <a:pPr>
              <a:buFont typeface="+mj-lt"/>
              <a:buAutoNum type="arabicPeriod"/>
            </a:pPr>
            <a:r>
              <a:rPr lang="en-US" baseline="0" dirty="0" err="1" smtClean="0"/>
              <a:t>Cont</a:t>
            </a:r>
            <a:r>
              <a:rPr lang="en-US" baseline="0" dirty="0" smtClean="0"/>
              <a:t>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96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(after </a:t>
            </a:r>
            <a:r>
              <a:rPr lang="en-US" dirty="0" err="1" smtClean="0"/>
              <a:t>broadbanding</a:t>
            </a:r>
            <a:r>
              <a:rPr lang="en-US" dirty="0" smtClean="0"/>
              <a:t>) </a:t>
            </a:r>
            <a:r>
              <a:rPr lang="en-US" dirty="0" err="1" smtClean="0"/>
              <a:t>Sebagian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perusahaan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rencana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pembayaran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melipat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gandakan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pekerjaan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r>
              <a:rPr lang="en-US" baseline="0" dirty="0" smtClean="0"/>
              <a:t>, masing2 </a:t>
            </a:r>
            <a:r>
              <a:rPr lang="en-US" baseline="0" dirty="0" err="1" smtClean="0"/>
              <a:t>tingkat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pembayaran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bawah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vertikal</a:t>
            </a:r>
            <a:r>
              <a:rPr lang="en-US" baseline="0" dirty="0" smtClean="0"/>
              <a:t>). </a:t>
            </a:r>
            <a:r>
              <a:rPr lang="en-US" baseline="0" dirty="0" err="1" smtClean="0"/>
              <a:t>Cont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rencana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pembayaran</a:t>
            </a:r>
            <a:r>
              <a:rPr lang="en-US" baseline="0" dirty="0" smtClean="0"/>
              <a:t> US </a:t>
            </a:r>
            <a:r>
              <a:rPr lang="en-US" baseline="0" dirty="0" err="1" smtClean="0"/>
              <a:t>Governation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terdiri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18 </a:t>
            </a:r>
            <a:r>
              <a:rPr lang="en-US" baseline="0" dirty="0" err="1" smtClean="0"/>
              <a:t>kelas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utama</a:t>
            </a:r>
            <a:r>
              <a:rPr lang="en-US" baseline="0" dirty="0" smtClean="0"/>
              <a:t> (GS-1 </a:t>
            </a:r>
            <a:r>
              <a:rPr lang="en-US" baseline="0" dirty="0" err="1" smtClean="0"/>
              <a:t>sampai</a:t>
            </a:r>
            <a:r>
              <a:rPr lang="en-US" baseline="0" dirty="0" smtClean="0"/>
              <a:t> GS-18), masing2 </a:t>
            </a:r>
            <a:r>
              <a:rPr lang="en-US" baseline="0" dirty="0" err="1" smtClean="0"/>
              <a:t>kelas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memiliki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kisaran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gaji</a:t>
            </a:r>
            <a:r>
              <a:rPr lang="en-US" baseline="0" dirty="0" smtClean="0"/>
              <a:t>, yang </a:t>
            </a:r>
            <a:r>
              <a:rPr lang="en-US" baseline="0" dirty="0" err="1" smtClean="0"/>
              <a:t>menentukan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gaji</a:t>
            </a:r>
            <a:r>
              <a:rPr lang="en-US" baseline="0" dirty="0" smtClean="0"/>
              <a:t> minimum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maksimumnya</a:t>
            </a:r>
            <a:r>
              <a:rPr lang="en-US" baseline="0" dirty="0" smtClean="0"/>
              <a:t>.</a:t>
            </a:r>
          </a:p>
          <a:p>
            <a:r>
              <a:rPr lang="en-US" dirty="0" err="1" smtClean="0"/>
              <a:t>Seberapa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seharusnya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gaji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poin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mereka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masukkan</a:t>
            </a:r>
            <a:r>
              <a:rPr lang="en-US" baseline="0" dirty="0" smtClean="0"/>
              <a:t>? (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18 </a:t>
            </a:r>
            <a:r>
              <a:rPr lang="en-US" baseline="0" dirty="0" err="1" smtClean="0"/>
              <a:t>kelas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dijadiin</a:t>
            </a:r>
            <a:r>
              <a:rPr lang="en-US" baseline="0" dirty="0" smtClean="0"/>
              <a:t> 7/6 </a:t>
            </a:r>
            <a:r>
              <a:rPr lang="en-US" baseline="0" dirty="0" err="1" smtClean="0"/>
              <a:t>kelas</a:t>
            </a:r>
            <a:r>
              <a:rPr lang="en-US" baseline="0" dirty="0" smtClean="0"/>
              <a:t>?)</a:t>
            </a:r>
          </a:p>
          <a:p>
            <a:r>
              <a:rPr lang="en-US" baseline="0" dirty="0" smtClean="0"/>
              <a:t>Karna </a:t>
            </a:r>
            <a:r>
              <a:rPr lang="en-US" baseline="0" dirty="0" err="1" smtClean="0"/>
              <a:t>kalau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sempit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18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gaji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kerugiannya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Cont</a:t>
            </a:r>
            <a:r>
              <a:rPr lang="en-US" baseline="0" dirty="0" smtClean="0"/>
              <a:t>: A </a:t>
            </a:r>
            <a:r>
              <a:rPr lang="en-US" baseline="0" dirty="0" err="1" smtClean="0"/>
              <a:t>mau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nugasin</a:t>
            </a:r>
            <a:r>
              <a:rPr lang="en-US" baseline="0" dirty="0" smtClean="0"/>
              <a:t> orang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r>
              <a:rPr lang="en-US" baseline="0" dirty="0" smtClean="0"/>
              <a:t> 2 (</a:t>
            </a:r>
            <a:r>
              <a:rPr lang="en-US" baseline="0" dirty="0" err="1" smtClean="0"/>
              <a:t>misal</a:t>
            </a:r>
            <a:r>
              <a:rPr lang="en-US" baseline="0" dirty="0" smtClean="0"/>
              <a:t>, supervisor)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sementara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pindah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r>
              <a:rPr lang="en-US" baseline="0" dirty="0" smtClean="0"/>
              <a:t> 1 (</a:t>
            </a:r>
            <a:r>
              <a:rPr lang="en-US" baseline="0" dirty="0" err="1" smtClean="0"/>
              <a:t>karyawan</a:t>
            </a:r>
            <a:r>
              <a:rPr lang="en-US" baseline="0" dirty="0" smtClean="0"/>
              <a:t>),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bakalan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sulit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nugasinnya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tanpa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pengurangan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gaji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Demikian</a:t>
            </a:r>
            <a:r>
              <a:rPr lang="en-US" baseline="0" dirty="0" smtClean="0"/>
              <a:t> juga </a:t>
            </a:r>
            <a:r>
              <a:rPr lang="en-US" baseline="0" dirty="0" err="1" smtClean="0"/>
              <a:t>ketika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mau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nugasin</a:t>
            </a:r>
            <a:r>
              <a:rPr lang="en-US" baseline="0" dirty="0" smtClean="0"/>
              <a:t> orang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belajar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tentang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pekerjaan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dikelas</a:t>
            </a:r>
            <a:r>
              <a:rPr lang="en-US" baseline="0" dirty="0" smtClean="0"/>
              <a:t> 3, </a:t>
            </a:r>
            <a:r>
              <a:rPr lang="en-US" baseline="0" dirty="0" err="1" smtClean="0"/>
              <a:t>karyawan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mungkin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keberatan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tanpa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kenaikan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sesuai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tingkat</a:t>
            </a:r>
            <a:r>
              <a:rPr lang="en-US" baseline="0" dirty="0" smtClean="0"/>
              <a:t> 3.</a:t>
            </a:r>
          </a:p>
          <a:p>
            <a:pPr marL="139700" indent="0">
              <a:buNone/>
            </a:pP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beberapa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perusahaan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memperluas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rencana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pembayaran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mereka</a:t>
            </a:r>
            <a:r>
              <a:rPr lang="en-US" baseline="0" dirty="0" smtClean="0"/>
              <a:t> (Baca </a:t>
            </a:r>
            <a:r>
              <a:rPr lang="en-US" baseline="0" dirty="0" err="1" smtClean="0"/>
              <a:t>ppt</a:t>
            </a:r>
            <a:r>
              <a:rPr lang="en-US" baseline="0" dirty="0" smtClean="0"/>
              <a:t>)</a:t>
            </a:r>
          </a:p>
          <a:p>
            <a:pPr marL="457200" indent="-317500"/>
            <a:r>
              <a:rPr lang="en-US" baseline="0" dirty="0" smtClean="0"/>
              <a:t>(</a:t>
            </a:r>
            <a:r>
              <a:rPr lang="en-US" baseline="0" dirty="0" err="1" smtClean="0"/>
              <a:t>liat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gambar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disini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tadinya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6 </a:t>
            </a:r>
            <a:r>
              <a:rPr lang="en-US" baseline="0" dirty="0" err="1" smtClean="0"/>
              <a:t>tingkat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sempit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kemudian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diperluas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tingkat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luas</a:t>
            </a:r>
            <a:r>
              <a:rPr lang="en-US" baseline="0" dirty="0" smtClean="0"/>
              <a:t>. </a:t>
            </a:r>
          </a:p>
          <a:p>
            <a:pPr marL="457200" indent="-317500"/>
            <a:r>
              <a:rPr lang="en-US" baseline="0" dirty="0" err="1" smtClean="0"/>
              <a:t>Cont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misalnya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memiliki</a:t>
            </a:r>
            <a:r>
              <a:rPr lang="en-US" baseline="0" dirty="0" smtClean="0"/>
              <a:t> 10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gaji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perbedaan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tingkatnya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itu</a:t>
            </a:r>
            <a:r>
              <a:rPr lang="en-US" baseline="0" dirty="0" smtClean="0"/>
              <a:t> 15.000 </a:t>
            </a:r>
            <a:r>
              <a:rPr lang="en-US" baseline="0" dirty="0" err="1" smtClean="0"/>
              <a:t>dolar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perusahaan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mungkin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10 </a:t>
            </a:r>
            <a:r>
              <a:rPr lang="en-US" baseline="0" dirty="0" err="1" smtClean="0"/>
              <a:t>tingkat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itu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ubah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jadi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tingkat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gaji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sehingga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perbedaan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pekerjaan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terendah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tertinggi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mungkin</a:t>
            </a:r>
            <a:r>
              <a:rPr lang="en-US" baseline="0" dirty="0" smtClean="0"/>
              <a:t> 40.000 </a:t>
            </a:r>
            <a:r>
              <a:rPr lang="en-US" baseline="0" dirty="0" err="1" smtClean="0"/>
              <a:t>dolar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. Dan </a:t>
            </a:r>
            <a:r>
              <a:rPr lang="en-US" baseline="0" dirty="0" err="1" smtClean="0"/>
              <a:t>perusahaan</a:t>
            </a:r>
            <a:r>
              <a:rPr lang="en-US" baseline="0" dirty="0" smtClean="0"/>
              <a:t> juga </a:t>
            </a:r>
            <a:r>
              <a:rPr lang="en-US" baseline="0" dirty="0" err="1" smtClean="0"/>
              <a:t>bisa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memindahkan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karyawan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pekerjaan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pekerjaan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broadband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mudah</a:t>
            </a:r>
            <a:r>
              <a:rPr lang="en-US" baseline="0" dirty="0" smtClean="0"/>
              <a:t>.</a:t>
            </a:r>
          </a:p>
          <a:p>
            <a:pPr marL="139700" indent="0">
              <a:buNone/>
            </a:pPr>
            <a:endParaRPr lang="en-US" dirty="0" smtClean="0"/>
          </a:p>
          <a:p>
            <a:pPr marL="139700" indent="0">
              <a:buNone/>
            </a:pPr>
            <a:endParaRPr lang="en-US" dirty="0" smtClean="0"/>
          </a:p>
          <a:p>
            <a:pPr marL="457200" indent="-317500"/>
            <a:r>
              <a:rPr lang="en-US" dirty="0" err="1" smtClean="0"/>
              <a:t>Cont</a:t>
            </a:r>
            <a:r>
              <a:rPr lang="en-US" dirty="0" smtClean="0"/>
              <a:t>:</a:t>
            </a:r>
            <a:r>
              <a:rPr lang="en-US" baseline="0" dirty="0" smtClean="0"/>
              <a:t> Perusahaan Accenture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matris</a:t>
            </a:r>
            <a:r>
              <a:rPr lang="en-US" baseline="0" dirty="0" smtClean="0"/>
              <a:t> 4*4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menggambarkan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karyawan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berdasarkan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kinerja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luar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biasa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tinggi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sedang,rendah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Organisasi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misi-kritis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paling </a:t>
            </a:r>
            <a:r>
              <a:rPr lang="en-US" baseline="0" dirty="0" err="1" smtClean="0"/>
              <a:t>penting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urusin</a:t>
            </a:r>
            <a:r>
              <a:rPr lang="en-US" baseline="0" dirty="0" smtClean="0"/>
              <a:t> masalah2 </a:t>
            </a:r>
            <a:r>
              <a:rPr lang="en-US" baseline="0" dirty="0" err="1" smtClean="0"/>
              <a:t>darurat</a:t>
            </a:r>
            <a:r>
              <a:rPr lang="en-US" baseline="0" dirty="0" smtClean="0"/>
              <a:t>), inti, </a:t>
            </a:r>
            <a:r>
              <a:rPr lang="en-US" baseline="0" dirty="0" err="1" smtClean="0"/>
              <a:t>perlu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penting</a:t>
            </a:r>
            <a:r>
              <a:rPr lang="en-US" baseline="0" dirty="0" smtClean="0"/>
              <a:t>),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kemudian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mereka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mengalosikan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pembayaran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sumber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lainnya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berdasarkan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karyawan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matriks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cont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Upil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kinerjanya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kategori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merupakan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anggota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organisasi</a:t>
            </a:r>
            <a:r>
              <a:rPr lang="en-US" baseline="0" dirty="0" smtClean="0"/>
              <a:t> inti).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1664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317500"/>
            <a:r>
              <a:rPr lang="en-US" dirty="0" err="1" smtClean="0"/>
              <a:t>Jadi</a:t>
            </a:r>
            <a:r>
              <a:rPr lang="en-US" dirty="0" smtClean="0"/>
              <a:t> comparable</a:t>
            </a:r>
            <a:r>
              <a:rPr lang="en-US" baseline="0" dirty="0" smtClean="0"/>
              <a:t> worth </a:t>
            </a:r>
            <a:r>
              <a:rPr lang="en-US" baseline="0" dirty="0" err="1" smtClean="0"/>
              <a:t>berarti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membandingkan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pekerjaan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cukup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berbeda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cont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perawat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mekanik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sekertaris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teknisi</a:t>
            </a:r>
            <a:endParaRPr lang="en-US" baseline="0" dirty="0" smtClean="0"/>
          </a:p>
          <a:p>
            <a:pPr marL="457200" indent="-317500"/>
            <a:r>
              <a:rPr lang="en-US" baseline="0" dirty="0" smtClean="0"/>
              <a:t>Ada </a:t>
            </a:r>
            <a:r>
              <a:rPr lang="en-US" baseline="0" dirty="0" err="1" smtClean="0"/>
              <a:t>kasus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melubatkan</a:t>
            </a:r>
            <a:r>
              <a:rPr lang="en-US" baseline="0" dirty="0" smtClean="0"/>
              <a:t> comparable worth di country of Washington, </a:t>
            </a:r>
            <a:r>
              <a:rPr lang="en-US" baseline="0" dirty="0" err="1" smtClean="0"/>
              <a:t>tepatnya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oregon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dimana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sipir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pernjara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wanita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mengklaim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diskriminasi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kelamin</a:t>
            </a:r>
            <a:r>
              <a:rPr lang="en-US" baseline="0" dirty="0" smtClean="0"/>
              <a:t>. Country </a:t>
            </a:r>
            <a:r>
              <a:rPr lang="en-US" baseline="0" dirty="0" err="1" smtClean="0"/>
              <a:t>telah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mengevaluasi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pekerjaan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kasar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hampir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bahwa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memiliki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5% </a:t>
            </a:r>
            <a:r>
              <a:rPr lang="en-US" baseline="0" dirty="0" err="1" smtClean="0"/>
              <a:t>pekerjaan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banyak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perempuan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tapi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mereka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membayar</a:t>
            </a:r>
            <a:r>
              <a:rPr lang="en-US" baseline="0" dirty="0" smtClean="0"/>
              <a:t> laki2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gaji</a:t>
            </a:r>
            <a:r>
              <a:rPr lang="en-US" baseline="0" dirty="0" smtClean="0"/>
              <a:t> 35%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besar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akhir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pengadilan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Kabupaten</a:t>
            </a:r>
            <a:r>
              <a:rPr lang="en-US" baseline="0" dirty="0" smtClean="0"/>
              <a:t> Washington </a:t>
            </a:r>
            <a:r>
              <a:rPr lang="en-US" baseline="0" dirty="0" err="1" smtClean="0"/>
              <a:t>akhirnya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setuju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membayar</a:t>
            </a:r>
            <a:r>
              <a:rPr lang="en-US" baseline="0" dirty="0" smtClean="0"/>
              <a:t> 35.000 </a:t>
            </a:r>
            <a:r>
              <a:rPr lang="en-US" baseline="0" dirty="0" err="1" smtClean="0"/>
              <a:t>karyawan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pekerjaan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didominasi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perempuan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hampir</a:t>
            </a:r>
            <a:r>
              <a:rPr lang="en-US" baseline="0" dirty="0" smtClean="0"/>
              <a:t> $ 500 </a:t>
            </a:r>
            <a:r>
              <a:rPr lang="en-US" baseline="0" dirty="0" err="1" smtClean="0"/>
              <a:t>juta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timbul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selama</a:t>
            </a:r>
            <a:r>
              <a:rPr lang="en-US" baseline="0" dirty="0" smtClean="0"/>
              <a:t> 7 </a:t>
            </a:r>
            <a:r>
              <a:rPr lang="en-US" baseline="0" dirty="0" err="1" smtClean="0"/>
              <a:t>tahun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menyelesaikan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gugatan</a:t>
            </a:r>
            <a:r>
              <a:rPr lang="en-US" baseline="0" dirty="0" smtClean="0"/>
              <a:t>.</a:t>
            </a:r>
            <a:endParaRPr lang="en-US" baseline="0" dirty="0"/>
          </a:p>
          <a:p>
            <a:pPr marL="457200" indent="-317500"/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Biasanya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setiap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kasus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sebanding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mencapai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pengadilan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melibatkan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penggunaan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metode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job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evaluasi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Dengan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menetapkan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poin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untuk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pekerjaan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berbeda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titik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rencana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memfasilitasi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peringkat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perbendingan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antara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pekerjaan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berbeda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284496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317500"/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berkurangnya</a:t>
            </a:r>
            <a:r>
              <a:rPr lang="en-US" dirty="0" smtClean="0"/>
              <a:t> </a:t>
            </a:r>
            <a:r>
              <a:rPr lang="en-US" dirty="0" err="1" smtClean="0"/>
              <a:t>Jaminan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pensiun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, para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pensiun</a:t>
            </a:r>
            <a:r>
              <a:rPr lang="en-US" dirty="0" smtClean="0"/>
              <a:t>.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pelamar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penghargaan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umpan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pendahulu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 </a:t>
            </a:r>
          </a:p>
          <a:p>
            <a:pPr marL="368300" indent="-228600">
              <a:buFont typeface="+mj-lt"/>
              <a:buAutoNum type="arabicPeriod"/>
            </a:pPr>
            <a:r>
              <a:rPr lang="en-US" dirty="0" err="1" smtClean="0"/>
              <a:t>Pengusaha</a:t>
            </a:r>
            <a:r>
              <a:rPr lang="en-US" dirty="0" smtClean="0"/>
              <a:t> yang </a:t>
            </a:r>
            <a:r>
              <a:rPr lang="en-US" dirty="0" err="1" smtClean="0"/>
              <a:t>berorientasi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membayarnya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bonus.</a:t>
            </a:r>
            <a:r>
              <a:rPr lang="en-US" baseline="0" dirty="0" smtClean="0"/>
              <a:t> </a:t>
            </a:r>
          </a:p>
          <a:p>
            <a:pPr marL="368300" indent="-228600">
              <a:buFont typeface="+mj-lt"/>
              <a:buAutoNum type="arabicPeriod"/>
            </a:pPr>
            <a:r>
              <a:rPr lang="en-US" baseline="0" dirty="0" err="1" smtClean="0"/>
              <a:t>U</a:t>
            </a:r>
            <a:r>
              <a:rPr lang="en-US" dirty="0" err="1" smtClean="0"/>
              <a:t>ntuk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</a:t>
            </a:r>
          </a:p>
          <a:p>
            <a:pPr marL="368300" indent="-228600">
              <a:buFont typeface="+mj-lt"/>
              <a:buAutoNum type="arabicPeriod"/>
            </a:pPr>
            <a:r>
              <a:rPr lang="en-US" dirty="0" err="1" smtClean="0"/>
              <a:t>Mereka</a:t>
            </a:r>
            <a:r>
              <a:rPr lang="en-US" dirty="0" smtClean="0"/>
              <a:t> juga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umpan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yang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</a:t>
            </a:r>
          </a:p>
          <a:p>
            <a:pPr marL="368300" indent="-228600">
              <a:buFont typeface="+mj-lt"/>
              <a:buAutoNum type="arabicPeriod"/>
            </a:pPr>
            <a:r>
              <a:rPr lang="en-US" dirty="0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karyawan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dirty="0" err="1" smtClean="0"/>
              <a:t>pensiun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opsi</a:t>
            </a:r>
            <a:r>
              <a:rPr lang="en-US" dirty="0" smtClean="0"/>
              <a:t> </a:t>
            </a:r>
            <a:r>
              <a:rPr lang="en-US" dirty="0" err="1" smtClean="0"/>
              <a:t>kepemilikan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r>
              <a:rPr lang="en-US" dirty="0" smtClean="0"/>
              <a:t>.</a:t>
            </a:r>
          </a:p>
          <a:p>
            <a:pPr marL="368300" indent="-228600">
              <a:buFont typeface="+mj-lt"/>
              <a:buAutoNum type="arabicPeriod"/>
            </a:pPr>
            <a:r>
              <a:rPr lang="en-US" dirty="0" err="1" smtClean="0"/>
              <a:t>imbalan</a:t>
            </a:r>
            <a:r>
              <a:rPr lang="en-US" dirty="0" smtClean="0"/>
              <a:t> non </a:t>
            </a:r>
            <a:r>
              <a:rPr lang="en-US" dirty="0" err="1" smtClean="0"/>
              <a:t>finansial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imbalan</a:t>
            </a:r>
            <a:r>
              <a:rPr lang="en-US" dirty="0" smtClean="0"/>
              <a:t> </a:t>
            </a:r>
            <a:r>
              <a:rPr lang="en-US" dirty="0" err="1" smtClean="0"/>
              <a:t>finansial</a:t>
            </a:r>
            <a:r>
              <a:rPr lang="en-US" dirty="0" smtClean="0"/>
              <a:t>.</a:t>
            </a:r>
          </a:p>
          <a:p>
            <a:pPr marL="139700" indent="0">
              <a:buFont typeface="+mj-lt"/>
              <a:buNone/>
            </a:pPr>
            <a:endParaRPr lang="en-US" dirty="0" smtClean="0"/>
          </a:p>
          <a:p>
            <a:pPr marL="457200" indent="-317500"/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mendistribusikan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penghargaan</a:t>
            </a:r>
            <a:r>
              <a:rPr lang="en-US" dirty="0" smtClean="0"/>
              <a:t> total </a:t>
            </a:r>
            <a:r>
              <a:rPr lang="en-US" dirty="0" err="1" smtClean="0"/>
              <a:t>tahunan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menyadari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penghargaan</a:t>
            </a:r>
            <a:r>
              <a:rPr lang="en-US" dirty="0" smtClean="0"/>
              <a:t> yang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terima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449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0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0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730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1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6C6FB72-C4F2-4ED4-968F-3E54776EF4BF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01D0-E532-422A-9339-D82EF71027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5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6C6FB72-C4F2-4ED4-968F-3E54776EF4BF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01D0-E532-422A-9339-D82EF71027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2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9" r:id="rId3"/>
    <p:sldLayoutId id="2147483660" r:id="rId4"/>
    <p:sldLayoutId id="2147483661" r:id="rId5"/>
    <p:sldLayoutId id="2147483662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Establishing Strategic Pay Plans</a:t>
            </a:r>
            <a:endParaRPr dirty="0"/>
          </a:p>
        </p:txBody>
      </p:sp>
      <p:grpSp>
        <p:nvGrpSpPr>
          <p:cNvPr id="72" name="Google Shape;72;p1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71;p12"/>
          <p:cNvSpPr txBox="1">
            <a:spLocks/>
          </p:cNvSpPr>
          <p:nvPr/>
        </p:nvSpPr>
        <p:spPr>
          <a:xfrm>
            <a:off x="4419600" y="3714750"/>
            <a:ext cx="4523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r"/>
            <a:r>
              <a:rPr lang="en-US" sz="2400" dirty="0" err="1" smtClean="0"/>
              <a:t>Dinda</a:t>
            </a:r>
            <a:r>
              <a:rPr lang="en-US" sz="2400" dirty="0" smtClean="0"/>
              <a:t> </a:t>
            </a:r>
            <a:r>
              <a:rPr lang="en-US" sz="2400" dirty="0" err="1" smtClean="0"/>
              <a:t>Arumbay</a:t>
            </a:r>
            <a:endParaRPr lang="en-US" sz="2400" dirty="0" smtClean="0"/>
          </a:p>
          <a:p>
            <a:pPr algn="r"/>
            <a:r>
              <a:rPr lang="en-US" sz="2400" dirty="0" smtClean="0"/>
              <a:t>Tami </a:t>
            </a:r>
            <a:r>
              <a:rPr lang="en-US" sz="2400" dirty="0" err="1" smtClean="0"/>
              <a:t>Nuryanti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81250" y="922668"/>
            <a:ext cx="4257550" cy="435600"/>
          </a:xfrm>
        </p:spPr>
        <p:txBody>
          <a:bodyPr/>
          <a:lstStyle/>
          <a:p>
            <a:r>
              <a:rPr lang="en-US" dirty="0"/>
              <a:t>Compensating Executives and Managers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68060D6-41DE-4001-87C6-7B9039E0092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56805" y="14794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dirty="0" smtClean="0"/>
              <a:t>PRICING MANAGERIAL AND PROFESSIONAL JOBS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32509" y="1709261"/>
            <a:ext cx="1612900" cy="6572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Gaji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438400" y="1709261"/>
            <a:ext cx="1592847" cy="70159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Intensif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610360" y="1734827"/>
            <a:ext cx="1531353" cy="6760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Internsif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Jangka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Panjang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29400" y="1743075"/>
            <a:ext cx="2129758" cy="70835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Tunjangan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Eksekutif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50"/>
            <a:ext cx="3054016" cy="24193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76749" y="3227847"/>
            <a:ext cx="1905000" cy="12573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Apa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Menentukan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Rencana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Gaji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Eksekutif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14" name="Straight Connector 13"/>
          <p:cNvCxnSpPr>
            <a:stCxn id="13" idx="3"/>
            <a:endCxn id="15" idx="1"/>
          </p:cNvCxnSpPr>
          <p:nvPr/>
        </p:nvCxnSpPr>
        <p:spPr>
          <a:xfrm flipV="1">
            <a:off x="4881749" y="3037347"/>
            <a:ext cx="1294600" cy="819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176349" y="2724150"/>
            <a:ext cx="1905000" cy="6263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Kompleksitas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Pekerjaan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6349" y="3600450"/>
            <a:ext cx="1905000" cy="6263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Kemampuan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Pengusaha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Membayar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6349" y="4419916"/>
            <a:ext cx="1905000" cy="6263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Executives Human Capital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13" idx="3"/>
            <a:endCxn id="16" idx="1"/>
          </p:cNvCxnSpPr>
          <p:nvPr/>
        </p:nvCxnSpPr>
        <p:spPr>
          <a:xfrm>
            <a:off x="4881749" y="3856497"/>
            <a:ext cx="1294600" cy="5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3"/>
            <a:endCxn id="17" idx="1"/>
          </p:cNvCxnSpPr>
          <p:nvPr/>
        </p:nvCxnSpPr>
        <p:spPr>
          <a:xfrm>
            <a:off x="4881749" y="3856497"/>
            <a:ext cx="1294600" cy="876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1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6600" y="922668"/>
            <a:ext cx="3878400" cy="435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Compensating Professional Employees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mengompensasi</a:t>
            </a:r>
            <a:r>
              <a:rPr lang="en-US" sz="1800" dirty="0"/>
              <a:t> </a:t>
            </a:r>
            <a:r>
              <a:rPr lang="en-US" sz="1800" dirty="0" err="1"/>
              <a:t>karyawan</a:t>
            </a:r>
            <a:r>
              <a:rPr lang="en-US" sz="1800" dirty="0"/>
              <a:t> </a:t>
            </a:r>
            <a:r>
              <a:rPr lang="en-US" sz="1800" dirty="0" err="1"/>
              <a:t>profesional</a:t>
            </a:r>
            <a:r>
              <a:rPr lang="en-US" sz="1800" dirty="0"/>
              <a:t>, </a:t>
            </a:r>
            <a:r>
              <a:rPr lang="en-US" sz="1800" dirty="0" err="1"/>
              <a:t>pemberi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</a:t>
            </a:r>
            <a:r>
              <a:rPr lang="en-US" sz="1800" dirty="0" err="1"/>
              <a:t>terlebih</a:t>
            </a:r>
            <a:r>
              <a:rPr lang="en-US" sz="1800" dirty="0"/>
              <a:t> </a:t>
            </a:r>
            <a:r>
              <a:rPr lang="en-US" sz="1800" dirty="0" err="1"/>
              <a:t>dahulu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memastikan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karyawan</a:t>
            </a:r>
            <a:r>
              <a:rPr lang="en-US" sz="1800" dirty="0"/>
              <a:t> </a:t>
            </a:r>
            <a:r>
              <a:rPr lang="en-US" sz="1800" dirty="0" err="1"/>
              <a:t>sebenarnya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seorang</a:t>
            </a:r>
            <a:r>
              <a:rPr lang="en-US" sz="1800" dirty="0"/>
              <a:t> “</a:t>
            </a:r>
            <a:r>
              <a:rPr lang="en-US" sz="1800" dirty="0" err="1"/>
              <a:t>profesional</a:t>
            </a:r>
            <a:r>
              <a:rPr lang="en-US" sz="1800" dirty="0"/>
              <a:t>” 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Sebagian</a:t>
            </a:r>
            <a:r>
              <a:rPr lang="en-US" sz="1800" dirty="0" smtClean="0"/>
              <a:t> </a:t>
            </a:r>
            <a:r>
              <a:rPr lang="en-US" sz="1800" dirty="0" err="1"/>
              <a:t>besar</a:t>
            </a:r>
            <a:r>
              <a:rPr lang="en-US" sz="1800" dirty="0"/>
              <a:t> </a:t>
            </a:r>
            <a:r>
              <a:rPr lang="en-US" sz="1800" dirty="0" err="1"/>
              <a:t>pemberi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b="1" i="1" dirty="0">
                <a:solidFill>
                  <a:schemeClr val="tx1"/>
                </a:solidFill>
              </a:rPr>
              <a:t>market-pricing </a:t>
            </a:r>
            <a:r>
              <a:rPr lang="en-US" sz="1800" b="1" i="1" dirty="0" smtClean="0">
                <a:solidFill>
                  <a:schemeClr val="tx1"/>
                </a:solidFill>
              </a:rPr>
              <a:t>approach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/>
              <a:t>pekerjaan</a:t>
            </a:r>
            <a:r>
              <a:rPr lang="en-US" sz="1800" dirty="0"/>
              <a:t> </a:t>
            </a:r>
            <a:r>
              <a:rPr lang="en-US" sz="1800" dirty="0" err="1"/>
              <a:t>profesional</a:t>
            </a:r>
            <a:r>
              <a:rPr lang="en-US" sz="1800" dirty="0"/>
              <a:t>. </a:t>
            </a:r>
            <a:endParaRPr lang="en-US" sz="1800" dirty="0" smtClean="0"/>
          </a:p>
          <a:p>
            <a:endParaRPr lang="en-US" sz="18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79890"/>
            <a:ext cx="3008022" cy="18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7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000" y="922668"/>
            <a:ext cx="3878400" cy="435600"/>
          </a:xfrm>
        </p:spPr>
        <p:txBody>
          <a:bodyPr/>
          <a:lstStyle/>
          <a:p>
            <a:r>
              <a:rPr lang="en-US" dirty="0"/>
              <a:t>Competency-Based Pay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52550"/>
            <a:ext cx="6781800" cy="3581400"/>
          </a:xfr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dirty="0"/>
              <a:t>Competency-Based Pay</a:t>
            </a:r>
            <a:r>
              <a:rPr lang="en" sz="1800" dirty="0" smtClean="0">
                <a:highlight>
                  <a:srgbClr val="FFCD00"/>
                </a:highlight>
              </a:rPr>
              <a:t>       </a:t>
            </a:r>
            <a:r>
              <a:rPr lang="en-US" sz="1800" dirty="0" err="1" smtClean="0"/>
              <a:t>berarti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membayar</a:t>
            </a:r>
            <a:r>
              <a:rPr lang="en-US" sz="1800" dirty="0" smtClean="0"/>
              <a:t> </a:t>
            </a:r>
            <a:r>
              <a:rPr lang="en-US" sz="1800" dirty="0" err="1" smtClean="0"/>
              <a:t>keterampilan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pengetahuan</a:t>
            </a:r>
            <a:r>
              <a:rPr lang="en-US" sz="1800" dirty="0" smtClean="0"/>
              <a:t> </a:t>
            </a:r>
            <a:r>
              <a:rPr lang="en-US" sz="1800" dirty="0" err="1" smtClean="0"/>
              <a:t>karyawan</a:t>
            </a:r>
            <a:r>
              <a:rPr lang="en-US" sz="1800" dirty="0" smtClean="0"/>
              <a:t>, </a:t>
            </a:r>
            <a:r>
              <a:rPr lang="en-US" sz="1800" dirty="0" err="1" smtClean="0"/>
              <a:t>bukan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gelar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dipegangnya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2000" dirty="0" smtClean="0"/>
              <a:t>Why Use </a:t>
            </a:r>
            <a:r>
              <a:rPr lang="en-US" sz="2000" dirty="0" err="1" smtClean="0"/>
              <a:t>Compentency</a:t>
            </a:r>
            <a:r>
              <a:rPr lang="en-US" sz="2000" dirty="0" smtClean="0"/>
              <a:t>-Based Pay?</a:t>
            </a:r>
          </a:p>
          <a:p>
            <a:pPr>
              <a:buFont typeface="+mj-lt"/>
              <a:buAutoNum type="arabicPeriod"/>
            </a:pPr>
            <a:r>
              <a:rPr lang="en-US" sz="1800" dirty="0" err="1" smtClean="0"/>
              <a:t>Memungkinkan</a:t>
            </a:r>
            <a:r>
              <a:rPr lang="en-US" sz="1800" dirty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mendorong</a:t>
            </a:r>
            <a:r>
              <a:rPr lang="en-US" sz="1800" dirty="0" smtClean="0"/>
              <a:t> </a:t>
            </a:r>
            <a:r>
              <a:rPr lang="en-US" sz="1800" dirty="0" err="1" smtClean="0"/>
              <a:t>karyawan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mengembangkan</a:t>
            </a:r>
            <a:r>
              <a:rPr lang="en-US" sz="1800" dirty="0" smtClean="0"/>
              <a:t> </a:t>
            </a:r>
            <a:r>
              <a:rPr lang="en-US" sz="1800" dirty="0" err="1" smtClean="0"/>
              <a:t>kompentensi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dibutuhkan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/>
                </a:solidFill>
              </a:rPr>
              <a:t>Memberikan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fokus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bagi</a:t>
            </a:r>
            <a:r>
              <a:rPr lang="en-US" sz="1800" dirty="0">
                <a:solidFill>
                  <a:schemeClr val="tx1"/>
                </a:solidFill>
              </a:rPr>
              <a:t> proses </a:t>
            </a:r>
            <a:r>
              <a:rPr lang="en-US" sz="1800" dirty="0" err="1">
                <a:solidFill>
                  <a:schemeClr val="tx1"/>
                </a:solidFill>
              </a:rPr>
              <a:t>manajemen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bakat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pengusaha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1800" dirty="0" err="1" smtClean="0"/>
              <a:t>Rencana</a:t>
            </a:r>
            <a:r>
              <a:rPr lang="en-US" sz="1800" dirty="0" smtClean="0"/>
              <a:t> </a:t>
            </a:r>
            <a:r>
              <a:rPr lang="en-US" sz="1800" dirty="0" err="1" smtClean="0"/>
              <a:t>pembayaran</a:t>
            </a:r>
            <a:r>
              <a:rPr lang="en-US" sz="1800" dirty="0" smtClean="0"/>
              <a:t> </a:t>
            </a:r>
            <a:r>
              <a:rPr lang="en-US" sz="1800" dirty="0" err="1" smtClean="0"/>
              <a:t>biasa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/>
              <a:t>merugikan</a:t>
            </a:r>
            <a:r>
              <a:rPr lang="en-US" sz="1800" dirty="0"/>
              <a:t>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</a:t>
            </a:r>
            <a:r>
              <a:rPr lang="en-US" sz="1800" dirty="0" err="1" smtClean="0"/>
              <a:t>berkinerja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6805" y="14794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dirty="0"/>
              <a:t>CONTEMPORARY TOPICS IN COMPENSATION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7514" y="1428750"/>
            <a:ext cx="2819400" cy="3810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Competency-Based Pay</a:t>
            </a:r>
          </a:p>
        </p:txBody>
      </p:sp>
      <p:sp>
        <p:nvSpPr>
          <p:cNvPr id="7" name="Rectangle 6"/>
          <p:cNvSpPr/>
          <p:nvPr/>
        </p:nvSpPr>
        <p:spPr>
          <a:xfrm>
            <a:off x="1831368" y="2724150"/>
            <a:ext cx="4264632" cy="3810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Why Use </a:t>
            </a:r>
            <a:r>
              <a:rPr lang="en-US" sz="1800" b="1" dirty="0" err="1">
                <a:solidFill>
                  <a:schemeClr val="tx1"/>
                </a:solidFill>
              </a:rPr>
              <a:t>Compentency</a:t>
            </a:r>
            <a:r>
              <a:rPr lang="en-US" sz="1800" b="1" dirty="0">
                <a:solidFill>
                  <a:schemeClr val="tx1"/>
                </a:solidFill>
              </a:rPr>
              <a:t>-Based Pay?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2"/>
          <a:stretch/>
        </p:blipFill>
        <p:spPr>
          <a:xfrm>
            <a:off x="154379" y="1698625"/>
            <a:ext cx="1356732" cy="193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4200" y="819150"/>
            <a:ext cx="3878400" cy="435600"/>
          </a:xfrm>
        </p:spPr>
        <p:txBody>
          <a:bodyPr/>
          <a:lstStyle/>
          <a:p>
            <a:r>
              <a:rPr lang="en-US" dirty="0" err="1" smtClean="0"/>
              <a:t>Broadbanding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362200" y="1276350"/>
            <a:ext cx="6629400" cy="2133600"/>
          </a:xfrm>
          <a:noFill/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1800" dirty="0" err="1">
                <a:solidFill>
                  <a:schemeClr val="tx1"/>
                </a:solidFill>
              </a:rPr>
              <a:t>Broadbanding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    </a:t>
            </a:r>
            <a:r>
              <a:rPr lang="en-US" sz="1800" dirty="0" err="1" smtClean="0">
                <a:solidFill>
                  <a:schemeClr val="tx1"/>
                </a:solidFill>
              </a:rPr>
              <a:t>berarti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memperpendek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nilai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gaji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beberapa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tingkatan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>
                <a:solidFill>
                  <a:schemeClr val="tx1"/>
                </a:solidFill>
              </a:rPr>
              <a:t>yang </a:t>
            </a:r>
            <a:r>
              <a:rPr lang="en-US" sz="1800" dirty="0" err="1">
                <a:solidFill>
                  <a:schemeClr val="tx1"/>
                </a:solidFill>
              </a:rPr>
              <a:t>masing-masing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berisi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kisaran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pekerjaan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tingkat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gaji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relatif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luas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1800" dirty="0" err="1" smtClean="0">
                <a:solidFill>
                  <a:schemeClr val="tx1"/>
                </a:solidFill>
              </a:rPr>
              <a:t>Rentang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tingkat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pembayaran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seiap</a:t>
            </a:r>
            <a:r>
              <a:rPr lang="en-US" sz="1800" dirty="0" smtClean="0">
                <a:solidFill>
                  <a:schemeClr val="tx1"/>
                </a:solidFill>
              </a:rPr>
              <a:t> broadband </a:t>
            </a:r>
            <a:r>
              <a:rPr lang="en-US" sz="1800" dirty="0" err="1" smtClean="0">
                <a:solidFill>
                  <a:schemeClr val="tx1"/>
                </a:solidFill>
              </a:rPr>
              <a:t>relatif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besar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karena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itu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berkisar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gaji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minimun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kelas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terendah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digabungkan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hingga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maksimum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gaji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gabungan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kelas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tertinggi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020"/>
            <a:ext cx="2209800" cy="30879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95600" y="1428750"/>
            <a:ext cx="1784268" cy="3048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</a:rPr>
              <a:t>Broadbanding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21435" y="14794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dirty="0"/>
              <a:t>CONTEMPORARY TOPICS IN COMPENSATION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200" y="3431550"/>
            <a:ext cx="88392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dirty="0" smtClean="0"/>
              <a:t>Actively Managing Compensation Allocations, and Talent Management</a:t>
            </a:r>
            <a:endParaRPr lang="en-US" dirty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228600" y="3790950"/>
            <a:ext cx="8534400" cy="1143000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algn="just"/>
            <a:r>
              <a:rPr lang="fi-FI" sz="1800" dirty="0">
                <a:solidFill>
                  <a:schemeClr val="tx1"/>
                </a:solidFill>
              </a:rPr>
              <a:t>Banyak perusahaan menggunakan pendekatan segmentasi, </a:t>
            </a:r>
            <a:r>
              <a:rPr lang="fi-FI" sz="1800" dirty="0" smtClean="0">
                <a:solidFill>
                  <a:schemeClr val="tx1"/>
                </a:solidFill>
              </a:rPr>
              <a:t>perusahaan membagi </a:t>
            </a:r>
            <a:r>
              <a:rPr lang="fi-FI" sz="1800" dirty="0">
                <a:solidFill>
                  <a:schemeClr val="tx1"/>
                </a:solidFill>
              </a:rPr>
              <a:t>karyawan mereka dan secara aktif menugaskan lebih banyak sumber daya mereka yang mereka anggap penting dalam strategi perusahaan. </a:t>
            </a:r>
            <a:endParaRPr lang="fi-FI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276350"/>
            <a:ext cx="5743740" cy="2438400"/>
          </a:xfr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Comparable Worth       </a:t>
            </a:r>
            <a:r>
              <a:rPr lang="en-US" sz="1800" dirty="0" err="1" smtClean="0">
                <a:solidFill>
                  <a:schemeClr val="tx1"/>
                </a:solidFill>
              </a:rPr>
              <a:t>mengacu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pada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persyaratan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membayar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gaji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laki-laki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perempuan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gaji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sama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pekerjaan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memiliki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nilai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sebanding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dirty="0" err="1">
                <a:solidFill>
                  <a:schemeClr val="tx1"/>
                </a:solidFill>
              </a:rPr>
              <a:t>bukan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setara</a:t>
            </a:r>
            <a:r>
              <a:rPr lang="en-US" sz="1800" dirty="0" smtClean="0">
                <a:solidFill>
                  <a:schemeClr val="tx1"/>
                </a:solidFill>
              </a:rPr>
              <a:t>).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Comparable Worth </a:t>
            </a:r>
            <a:r>
              <a:rPr lang="en-US" sz="1800" dirty="0" err="1" smtClean="0">
                <a:solidFill>
                  <a:schemeClr val="tx1"/>
                </a:solidFill>
              </a:rPr>
              <a:t>memiliki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implikasi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evaluasi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pekerjaan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6805" y="14794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lang="en-US" dirty="0"/>
          </a:p>
        </p:txBody>
      </p:sp>
      <p:cxnSp>
        <p:nvCxnSpPr>
          <p:cNvPr id="9" name="Google Shape;185;p21"/>
          <p:cNvCxnSpPr/>
          <p:nvPr/>
        </p:nvCxnSpPr>
        <p:spPr>
          <a:xfrm>
            <a:off x="-2628" y="4182750"/>
            <a:ext cx="1447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Title 1"/>
          <p:cNvSpPr txBox="1">
            <a:spLocks/>
          </p:cNvSpPr>
          <p:nvPr/>
        </p:nvSpPr>
        <p:spPr>
          <a:xfrm>
            <a:off x="1600200" y="3144316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lang="en-US" dirty="0"/>
          </a:p>
        </p:txBody>
      </p:sp>
      <p:cxnSp>
        <p:nvCxnSpPr>
          <p:cNvPr id="14" name="Google Shape;185;p21"/>
          <p:cNvCxnSpPr/>
          <p:nvPr/>
        </p:nvCxnSpPr>
        <p:spPr>
          <a:xfrm>
            <a:off x="5867400" y="4197349"/>
            <a:ext cx="3429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Oval 15"/>
          <p:cNvSpPr/>
          <p:nvPr/>
        </p:nvSpPr>
        <p:spPr>
          <a:xfrm>
            <a:off x="802419" y="3954150"/>
            <a:ext cx="418605" cy="381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409205" y="30034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dirty="0"/>
              <a:t>CONTEMPORARY TOPICS IN COMPENSATION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52600" y="819150"/>
            <a:ext cx="3878400" cy="435600"/>
          </a:xfrm>
        </p:spPr>
        <p:txBody>
          <a:bodyPr/>
          <a:lstStyle/>
          <a:p>
            <a:r>
              <a:rPr lang="en-US" dirty="0"/>
              <a:t>Comparable </a:t>
            </a:r>
            <a:r>
              <a:rPr lang="en-US" dirty="0" smtClean="0"/>
              <a:t>Worth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752600" y="1428750"/>
            <a:ext cx="2286000" cy="3048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Comparable Worth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40" y="2312351"/>
            <a:ext cx="2091537" cy="188499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445172" y="3964950"/>
            <a:ext cx="56388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dirty="0" smtClean="0"/>
              <a:t>Board Oversight of Executive Pay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3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276350"/>
            <a:ext cx="4343400" cy="3657600"/>
          </a:xfr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1800" dirty="0">
                <a:solidFill>
                  <a:schemeClr val="tx1"/>
                </a:solidFill>
              </a:rPr>
              <a:t>Tomorrows pay </a:t>
            </a:r>
            <a:r>
              <a:rPr lang="en-US" sz="1800" dirty="0" smtClean="0">
                <a:solidFill>
                  <a:schemeClr val="tx1"/>
                </a:solidFill>
              </a:rPr>
              <a:t>programs </a:t>
            </a:r>
            <a:r>
              <a:rPr lang="en-US" sz="1800" dirty="0" err="1">
                <a:solidFill>
                  <a:schemeClr val="tx1"/>
                </a:solidFill>
              </a:rPr>
              <a:t>mungkin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menunjukkan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beberapa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fungsi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Total Reward </a:t>
            </a:r>
            <a:r>
              <a:rPr lang="en-US" sz="1800" dirty="0" err="1" smtClean="0">
                <a:solidFill>
                  <a:schemeClr val="tx1"/>
                </a:solidFill>
              </a:rPr>
              <a:t>tidak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hanya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mencakup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komponen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kompensasi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tetapi</a:t>
            </a:r>
            <a:r>
              <a:rPr lang="en-US" sz="1800" dirty="0">
                <a:solidFill>
                  <a:schemeClr val="tx1"/>
                </a:solidFill>
              </a:rPr>
              <a:t> juga </a:t>
            </a:r>
            <a:r>
              <a:rPr lang="en-US" sz="1800" dirty="0" err="1">
                <a:solidFill>
                  <a:schemeClr val="tx1"/>
                </a:solidFill>
              </a:rPr>
              <a:t>hal-hal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seperti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pengakuan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mendesain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ulang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pekerjaan</a:t>
            </a:r>
            <a:r>
              <a:rPr lang="en-US" sz="1800" dirty="0" smtClean="0">
                <a:solidFill>
                  <a:schemeClr val="tx1"/>
                </a:solidFill>
              </a:rPr>
              <a:t>, program </a:t>
            </a:r>
            <a:r>
              <a:rPr lang="en-US" sz="1800" dirty="0" err="1">
                <a:solidFill>
                  <a:schemeClr val="tx1"/>
                </a:solidFill>
              </a:rPr>
              <a:t>telekomuter</a:t>
            </a:r>
            <a:r>
              <a:rPr lang="en-US" sz="1800" dirty="0">
                <a:solidFill>
                  <a:schemeClr val="tx1"/>
                </a:solidFill>
              </a:rPr>
              <a:t>, program </a:t>
            </a:r>
            <a:r>
              <a:rPr lang="en-US" sz="1800" dirty="0" err="1">
                <a:solidFill>
                  <a:schemeClr val="tx1"/>
                </a:solidFill>
              </a:rPr>
              <a:t>kesehatan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kesejahteraan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serta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pelatihan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pengembangan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karir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23652" y="173354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56805" y="14794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dirty="0"/>
              <a:t>CONTEMPORARY TOPICS IN COMPENSATION</a:t>
            </a:r>
          </a:p>
        </p:txBody>
      </p:sp>
      <p:sp>
        <p:nvSpPr>
          <p:cNvPr id="15" name="Title 1"/>
          <p:cNvSpPr txBox="1">
            <a:spLocks noGrp="1"/>
          </p:cNvSpPr>
          <p:nvPr>
            <p:ph type="title"/>
          </p:nvPr>
        </p:nvSpPr>
        <p:spPr>
          <a:xfrm>
            <a:off x="1381250" y="742950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dirty="0"/>
              <a:t>Total Rewards and Tomorrows Pay </a:t>
            </a:r>
            <a:r>
              <a:rPr lang="en-US" dirty="0" smtClean="0"/>
              <a:t>Programs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88326"/>
            <a:ext cx="32194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Factors In Determining Pay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276350"/>
            <a:ext cx="8458200" cy="3657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		</a:t>
            </a:r>
            <a:r>
              <a:rPr lang="en-US" sz="1800" dirty="0"/>
              <a:t>K</a:t>
            </a:r>
            <a:r>
              <a:rPr lang="id-ID" sz="1800" dirty="0" smtClean="0"/>
              <a:t>ompensasi </a:t>
            </a:r>
            <a:r>
              <a:rPr lang="id-ID" sz="1800" dirty="0"/>
              <a:t>karyawan mencakup semua bentuk pembayaran kepada karyawan dan </a:t>
            </a:r>
            <a:r>
              <a:rPr lang="en-US" sz="1800" dirty="0" err="1" smtClean="0"/>
              <a:t>ti</a:t>
            </a:r>
            <a:r>
              <a:rPr lang="id-ID" sz="1800" dirty="0" smtClean="0"/>
              <a:t>mbul </a:t>
            </a:r>
            <a:r>
              <a:rPr lang="id-ID" sz="1800" dirty="0"/>
              <a:t>dari pekerjaan </a:t>
            </a:r>
            <a:r>
              <a:rPr lang="id-ID" sz="1800" dirty="0" smtClean="0"/>
              <a:t>mereka</a:t>
            </a:r>
            <a:r>
              <a:rPr lang="en-US" sz="1800" dirty="0" smtClean="0"/>
              <a:t>. </a:t>
            </a:r>
            <a:endParaRPr lang="en-US" sz="1800" dirty="0"/>
          </a:p>
          <a:p>
            <a:pPr>
              <a:buFont typeface="Wingdings" pitchFamily="2" charset="2"/>
              <a:buChar char="Ø"/>
            </a:pPr>
            <a:r>
              <a:rPr lang="en-US" sz="1800" b="1" dirty="0" smtClean="0"/>
              <a:t>Aligning Total Rewards with Strategy</a:t>
            </a:r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dirty="0" smtClean="0"/>
              <a:t>	</a:t>
            </a:r>
            <a:r>
              <a:rPr lang="id-ID" sz="1800" dirty="0" smtClean="0"/>
              <a:t>Rencana </a:t>
            </a:r>
            <a:r>
              <a:rPr lang="id-ID" sz="1800" dirty="0"/>
              <a:t>kompensasi harus terlebih dahulu memajukan manajemen tujuan strategis perusahaan harus menghasilkan strategi imbalan yang selaras. </a:t>
            </a:r>
            <a:endParaRPr lang="en-US" sz="1800" dirty="0"/>
          </a:p>
          <a:p>
            <a:pPr>
              <a:buFont typeface="Wingdings" pitchFamily="2" charset="2"/>
              <a:buChar char="Ø"/>
            </a:pPr>
            <a:r>
              <a:rPr lang="en-US" sz="1800" b="1" dirty="0" smtClean="0"/>
              <a:t>Equity Theory: </a:t>
            </a:r>
            <a:r>
              <a:rPr lang="id-ID" sz="1800" dirty="0"/>
              <a:t>menyatakan bahwa jika seseorang merasakan ketidakadilan, ketegangan atau dorongan akan berkembang dalam pikiran seseorang, dan orang tersebut akan termotivasi untuk mengurangi menghilangkan ketegangan dan ketidakadilan yang </a:t>
            </a:r>
            <a:r>
              <a:rPr lang="id-ID" sz="1800" dirty="0" smtClean="0"/>
              <a:t>dirasakan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Empat</a:t>
            </a:r>
            <a:r>
              <a:rPr lang="en-US" sz="1800" dirty="0" smtClean="0"/>
              <a:t> </a:t>
            </a:r>
            <a:r>
              <a:rPr lang="en-US" sz="1800" dirty="0" err="1" smtClean="0"/>
              <a:t>bentuk</a:t>
            </a:r>
            <a:r>
              <a:rPr lang="en-US" sz="1800" dirty="0" smtClean="0"/>
              <a:t> equity: </a:t>
            </a:r>
            <a:r>
              <a:rPr lang="en-US" sz="1800" dirty="0"/>
              <a:t>E</a:t>
            </a:r>
            <a:r>
              <a:rPr lang="id-ID" sz="1800" dirty="0" smtClean="0"/>
              <a:t>ksternal</a:t>
            </a:r>
            <a:r>
              <a:rPr lang="id-ID" sz="1800" dirty="0"/>
              <a:t>, </a:t>
            </a:r>
            <a:r>
              <a:rPr lang="en-US" sz="1800" dirty="0" smtClean="0"/>
              <a:t>I</a:t>
            </a:r>
            <a:r>
              <a:rPr lang="id-ID" sz="1800" dirty="0" smtClean="0"/>
              <a:t>nternal</a:t>
            </a:r>
            <a:r>
              <a:rPr lang="id-ID" sz="1800" dirty="0"/>
              <a:t>, </a:t>
            </a:r>
            <a:r>
              <a:rPr lang="en-US" sz="1800" dirty="0" smtClean="0"/>
              <a:t>I</a:t>
            </a:r>
            <a:r>
              <a:rPr lang="id-ID" sz="1800" dirty="0" smtClean="0"/>
              <a:t>ndividu</a:t>
            </a:r>
            <a:r>
              <a:rPr lang="id-ID" sz="1800" dirty="0"/>
              <a:t>, dan </a:t>
            </a:r>
            <a:r>
              <a:rPr lang="en-US" sz="1800" dirty="0" smtClean="0"/>
              <a:t>P</a:t>
            </a:r>
            <a:r>
              <a:rPr lang="id-ID" sz="1800" dirty="0" smtClean="0"/>
              <a:t>rocedural</a:t>
            </a:r>
            <a:r>
              <a:rPr lang="en-US" sz="1800" dirty="0"/>
              <a:t>: </a:t>
            </a:r>
            <a:endParaRPr lang="en-US" sz="1800" dirty="0" smtClean="0"/>
          </a:p>
          <a:p>
            <a:pPr>
              <a:buFont typeface="Wingdings" pitchFamily="2" charset="2"/>
              <a:buChar char="Ø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8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451"/>
            <a:ext cx="4191000" cy="27812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Legal Considerations in Compensation.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smtClean="0"/>
              <a:t>The 1938 Fair Labor Standard Act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smtClean="0"/>
              <a:t>1963 Equal Pay Act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smtClean="0"/>
              <a:t>1974 Employee Retirement Income Security Act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3181350"/>
            <a:ext cx="4038600" cy="1828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Other Legislation Affecting Compensation</a:t>
            </a:r>
          </a:p>
          <a:p>
            <a:pPr>
              <a:buFont typeface="Courier New" pitchFamily="49" charset="0"/>
              <a:buChar char="o"/>
            </a:pPr>
            <a:r>
              <a:rPr lang="en-US" sz="1800" dirty="0" smtClean="0"/>
              <a:t>B</a:t>
            </a:r>
            <a:r>
              <a:rPr lang="id-ID" sz="1800" dirty="0" smtClean="0"/>
              <a:t>erbagai undang-undang lain mempengaruhi keputusan kompensasi</a:t>
            </a:r>
            <a:r>
              <a:rPr lang="en-US" sz="1800" dirty="0" smtClean="0"/>
              <a:t>.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876800" y="3181350"/>
            <a:ext cx="4038600" cy="16972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Pay Police</a:t>
            </a:r>
          </a:p>
          <a:p>
            <a:pPr>
              <a:buFont typeface="Courier New" pitchFamily="49" charset="0"/>
              <a:buChar char="o"/>
            </a:pPr>
            <a:r>
              <a:rPr lang="en-US" sz="1800" dirty="0" smtClean="0"/>
              <a:t>S</a:t>
            </a:r>
            <a:r>
              <a:rPr lang="id-ID" sz="1800" dirty="0" smtClean="0"/>
              <a:t>trategi kompensasi pengusaha akan memanifestasikan dirinya dalam kebijakan pembayaran</a:t>
            </a:r>
            <a:endParaRPr lang="en-US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41" y="1906299"/>
            <a:ext cx="1939159" cy="1114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584" y="19483"/>
            <a:ext cx="1886816" cy="1886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97" y="361950"/>
            <a:ext cx="1870603" cy="22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57450" y="998868"/>
            <a:ext cx="3800350" cy="277482"/>
          </a:xfrm>
        </p:spPr>
        <p:txBody>
          <a:bodyPr/>
          <a:lstStyle/>
          <a:p>
            <a:r>
              <a:rPr lang="en-US" sz="2400" dirty="0"/>
              <a:t>Job Evaluation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143000" y="1276350"/>
            <a:ext cx="6809700" cy="3112200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1800" dirty="0" smtClean="0"/>
              <a:t>M</a:t>
            </a:r>
            <a:r>
              <a:rPr lang="id-ID" sz="1800" dirty="0" smtClean="0"/>
              <a:t>elibatkan menetapkan nilai untuk setiap pekerjaan perusahaan.</a:t>
            </a:r>
            <a:endParaRPr lang="en-US" sz="1800" b="1" dirty="0" smtClean="0"/>
          </a:p>
          <a:p>
            <a:r>
              <a:rPr lang="en-US" sz="1800" b="1" dirty="0" smtClean="0"/>
              <a:t>Job Evaluation</a:t>
            </a:r>
            <a:r>
              <a:rPr lang="en-US" sz="1800" dirty="0" smtClean="0"/>
              <a:t>: </a:t>
            </a:r>
            <a:r>
              <a:rPr lang="id-ID" sz="1800" dirty="0" smtClean="0"/>
              <a:t>perbandingan pekerjaan yang formal dan sistematis untuk menentukan nilai satu pekerjaan relatif terhadap pekerjaan lain.</a:t>
            </a:r>
            <a:endParaRPr lang="en-US" sz="1800" dirty="0" smtClean="0"/>
          </a:p>
          <a:p>
            <a:pPr marL="76200" indent="0">
              <a:buNone/>
            </a:pPr>
            <a:endParaRPr lang="en-US" sz="1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2952752"/>
            <a:ext cx="3841531" cy="1904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 b="1" dirty="0"/>
              <a:t>Compensable Factors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id-ID" sz="2000" dirty="0"/>
              <a:t> pendekatan dasar untuk membandingkan nilai beberapa pekerjaan</a:t>
            </a:r>
            <a:r>
              <a:rPr lang="en-US" sz="2000" dirty="0"/>
              <a:t>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95800" y="2952751"/>
            <a:ext cx="4419600" cy="190499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Preparing </a:t>
            </a:r>
            <a:r>
              <a:rPr lang="en-US" sz="2000" b="1" dirty="0"/>
              <a:t>for the Job Evaluation</a:t>
            </a:r>
          </a:p>
          <a:p>
            <a:pPr marL="76200" indent="0">
              <a:buNone/>
            </a:pPr>
            <a:r>
              <a:rPr lang="en-US" sz="2000" dirty="0" smtClean="0"/>
              <a:t>P</a:t>
            </a:r>
            <a:r>
              <a:rPr lang="id-ID" sz="2000" dirty="0" smtClean="0"/>
              <a:t>roses </a:t>
            </a:r>
            <a:r>
              <a:rPr lang="id-ID" sz="2000" dirty="0"/>
              <a:t>penilaian dan me</a:t>
            </a:r>
            <a:r>
              <a:rPr lang="en-US" sz="2000" dirty="0"/>
              <a:t>a</a:t>
            </a:r>
            <a:r>
              <a:rPr lang="id-ID" sz="2000" dirty="0"/>
              <a:t>nuntut kerja sama yang erat antara supervisor, spesialis SDM, dan karyawan dan perwakilan serikat pekerja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7190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29901D0-E532-422A-9339-D82EF71027F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247652"/>
            <a:ext cx="4191000" cy="34907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 b="1" dirty="0"/>
              <a:t>Job Evaluation Methods: Ranking</a:t>
            </a:r>
          </a:p>
          <a:p>
            <a:pPr indent="-457200">
              <a:buFont typeface="+mj-lt"/>
              <a:buAutoNum type="arabicPeriod"/>
            </a:pPr>
            <a:r>
              <a:rPr lang="en-US" sz="2000" dirty="0" err="1"/>
              <a:t>Memperoleh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pekerjaan</a:t>
            </a:r>
            <a:r>
              <a:rPr lang="en-US" sz="2000" dirty="0"/>
              <a:t>.</a:t>
            </a:r>
          </a:p>
          <a:p>
            <a:pPr indent="-457200">
              <a:buFont typeface="+mj-lt"/>
              <a:buAutoNum type="arabicPeriod"/>
            </a:pPr>
            <a:r>
              <a:rPr lang="en-US" sz="2000" dirty="0" err="1"/>
              <a:t>Pilih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kelompokkan</a:t>
            </a:r>
            <a:r>
              <a:rPr lang="en-US" sz="2000" dirty="0"/>
              <a:t> </a:t>
            </a:r>
            <a:r>
              <a:rPr lang="en-US" sz="2000" dirty="0" err="1"/>
              <a:t>pekerjaan</a:t>
            </a:r>
            <a:r>
              <a:rPr lang="en-US" sz="2000" dirty="0"/>
              <a:t>.</a:t>
            </a:r>
          </a:p>
          <a:p>
            <a:pPr indent="-457200">
              <a:buFont typeface="+mj-lt"/>
              <a:buAutoNum type="arabicPeriod"/>
            </a:pPr>
            <a:r>
              <a:rPr lang="en-US" sz="2000" dirty="0"/>
              <a:t>P</a:t>
            </a:r>
            <a:r>
              <a:rPr lang="id-ID" sz="2000" dirty="0"/>
              <a:t>ilih faktor kompensasi</a:t>
            </a:r>
            <a:endParaRPr lang="en-US" sz="2000" dirty="0"/>
          </a:p>
          <a:p>
            <a:pPr indent="-457200">
              <a:buFont typeface="+mj-lt"/>
              <a:buAutoNum type="arabicPeriod"/>
            </a:pPr>
            <a:r>
              <a:rPr lang="en-US" sz="2000" dirty="0" err="1"/>
              <a:t>Peringkat</a:t>
            </a:r>
            <a:r>
              <a:rPr lang="en-US" sz="2000" dirty="0"/>
              <a:t> </a:t>
            </a:r>
            <a:r>
              <a:rPr lang="en-US" sz="2000" dirty="0" err="1"/>
              <a:t>pekerjaan</a:t>
            </a:r>
            <a:r>
              <a:rPr lang="en-US" sz="2000" dirty="0"/>
              <a:t>.</a:t>
            </a:r>
          </a:p>
          <a:p>
            <a:pPr indent="-457200">
              <a:buFont typeface="+mj-lt"/>
              <a:buAutoNum type="arabicPeriod"/>
            </a:pPr>
            <a:r>
              <a:rPr lang="en-US" sz="2000" dirty="0" err="1"/>
              <a:t>Menggabungkan</a:t>
            </a:r>
            <a:r>
              <a:rPr lang="en-US" sz="2000" dirty="0"/>
              <a:t> </a:t>
            </a:r>
            <a:r>
              <a:rPr lang="en-US" sz="2000" dirty="0" err="1"/>
              <a:t>peringkat</a:t>
            </a:r>
            <a:r>
              <a:rPr lang="en-US" sz="2000" dirty="0"/>
              <a:t>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24400" y="514350"/>
            <a:ext cx="3962400" cy="31197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-457200">
              <a:buFont typeface="Wingdings" pitchFamily="2" charset="2"/>
              <a:buChar char="Ø"/>
            </a:pPr>
            <a:r>
              <a:rPr lang="en-US" sz="2000" b="1" dirty="0" smtClean="0"/>
              <a:t>Job </a:t>
            </a:r>
            <a:r>
              <a:rPr lang="en-US" sz="2000" b="1" dirty="0"/>
              <a:t>Evaluation Methods: Job Classification: </a:t>
            </a:r>
            <a:r>
              <a:rPr lang="en-US" sz="2000" dirty="0"/>
              <a:t>B</a:t>
            </a:r>
            <a:r>
              <a:rPr lang="id-ID" sz="2000" dirty="0"/>
              <a:t>anyak digunakan di mana penilai mengkategorikan pekerjaan ke dalam kelompok, semua pekerjaan dalam setiap kelompok kira-kira memiliki nilai yang sama untuk tujuan pembayaran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738448"/>
            <a:ext cx="1498600" cy="12325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787418"/>
            <a:ext cx="1498600" cy="12325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3768188"/>
            <a:ext cx="1498600" cy="1232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8" y="3825807"/>
            <a:ext cx="1498600" cy="12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33350"/>
            <a:ext cx="4724400" cy="213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 b="1" dirty="0"/>
              <a:t>Job evaluation methods: point method </a:t>
            </a:r>
          </a:p>
          <a:p>
            <a:r>
              <a:rPr lang="en-US" sz="2000" dirty="0"/>
              <a:t>The point method: </a:t>
            </a:r>
            <a:r>
              <a:rPr lang="id-ID" sz="2000" dirty="0"/>
              <a:t>bertujuan untuk menentukan sejauh mana pekerjaan yang Anda evaluasi mengandung faktor kompensasi yang dipilih. </a:t>
            </a: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9200" y="308745"/>
            <a:ext cx="3962400" cy="1958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Computerized </a:t>
            </a:r>
            <a:r>
              <a:rPr lang="en-US" sz="2000" b="1" dirty="0"/>
              <a:t>Job Evaluations</a:t>
            </a:r>
          </a:p>
          <a:p>
            <a:r>
              <a:rPr lang="en-US" sz="2000" dirty="0"/>
              <a:t>E</a:t>
            </a:r>
            <a:r>
              <a:rPr lang="id-ID" sz="2000" dirty="0"/>
              <a:t>valuasi pekerjaan yang dibantu komputer menyederhanakan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id-ID" sz="2000" dirty="0"/>
              <a:t>proses</a:t>
            </a:r>
            <a:r>
              <a:rPr lang="en-US" sz="2000" dirty="0"/>
              <a:t>.</a:t>
            </a: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67" y="2647950"/>
            <a:ext cx="4581525" cy="232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835696" y="116327"/>
            <a:ext cx="7056784" cy="4320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cs typeface="Arial" pitchFamily="34" charset="0"/>
              </a:rPr>
              <a:t>HOW TO CREATE A MARKET-COMPETITIVE PAY PLAN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38835" y="699542"/>
            <a:ext cx="5328593" cy="488366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33080" y="1347614"/>
            <a:ext cx="5334347" cy="518495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27326" y="1995686"/>
            <a:ext cx="5340102" cy="500778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38836" y="2643758"/>
            <a:ext cx="5328591" cy="483882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938836" y="62753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27325" y="1275606"/>
            <a:ext cx="54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15816" y="1923678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21570" y="2571750"/>
            <a:ext cx="547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58836" y="780184"/>
            <a:ext cx="4392568" cy="546224"/>
            <a:chOff x="3851840" y="1356248"/>
            <a:chExt cx="4392568" cy="546224"/>
          </a:xfrm>
        </p:grpSpPr>
        <p:sp>
          <p:nvSpPr>
            <p:cNvPr id="30" name="TextBox 29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Choose Benchmark 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Jobs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658835" y="1458385"/>
            <a:ext cx="4457549" cy="393353"/>
            <a:chOff x="3851840" y="1356248"/>
            <a:chExt cx="4392568" cy="546224"/>
          </a:xfrm>
        </p:grpSpPr>
        <p:sp>
          <p:nvSpPr>
            <p:cNvPr id="37" name="TextBox 36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Select Compensable Factors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658836" y="2088740"/>
            <a:ext cx="4530828" cy="407724"/>
            <a:chOff x="3851840" y="1356248"/>
            <a:chExt cx="4392568" cy="546224"/>
          </a:xfrm>
        </p:grpSpPr>
        <p:sp>
          <p:nvSpPr>
            <p:cNvPr id="40" name="TextBox 39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Assign Weights to Compensable 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Factors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676101" y="2743019"/>
            <a:ext cx="4512912" cy="384621"/>
            <a:chOff x="3851840" y="1356248"/>
            <a:chExt cx="4392568" cy="546224"/>
          </a:xfrm>
        </p:grpSpPr>
        <p:sp>
          <p:nvSpPr>
            <p:cNvPr id="43" name="TextBox 42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Convert Percentages to Points for Each 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Factors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956102" y="3239996"/>
            <a:ext cx="5328591" cy="483882"/>
            <a:chOff x="3131840" y="1491630"/>
            <a:chExt cx="5256584" cy="576064"/>
          </a:xfrm>
        </p:grpSpPr>
        <p:sp>
          <p:nvSpPr>
            <p:cNvPr id="49" name="Rectangle 48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0" name="Right Triangle 49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938836" y="3167988"/>
            <a:ext cx="547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693367" y="3339257"/>
            <a:ext cx="4512912" cy="384621"/>
            <a:chOff x="3851840" y="1356248"/>
            <a:chExt cx="4392568" cy="546224"/>
          </a:xfrm>
        </p:grpSpPr>
        <p:sp>
          <p:nvSpPr>
            <p:cNvPr id="53" name="TextBox 52"/>
            <p:cNvSpPr txBox="1"/>
            <p:nvPr/>
          </p:nvSpPr>
          <p:spPr>
            <a:xfrm>
              <a:off x="3851840" y="1356248"/>
              <a:ext cx="4392567" cy="437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Define Each Factors Degrees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956102" y="3888068"/>
            <a:ext cx="5328591" cy="483882"/>
            <a:chOff x="3131840" y="1491630"/>
            <a:chExt cx="5256584" cy="576064"/>
          </a:xfrm>
        </p:grpSpPr>
        <p:sp>
          <p:nvSpPr>
            <p:cNvPr id="56" name="Rectangle 55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7" name="Right Triangle 56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938836" y="3816060"/>
            <a:ext cx="547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3693367" y="3867894"/>
            <a:ext cx="4512912" cy="523220"/>
            <a:chOff x="3851840" y="1186631"/>
            <a:chExt cx="4392568" cy="743057"/>
          </a:xfrm>
        </p:grpSpPr>
        <p:sp>
          <p:nvSpPr>
            <p:cNvPr id="60" name="TextBox 59"/>
            <p:cNvSpPr txBox="1"/>
            <p:nvPr/>
          </p:nvSpPr>
          <p:spPr>
            <a:xfrm>
              <a:off x="3851840" y="1186631"/>
              <a:ext cx="4392567" cy="743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Determine for Each Factor Its Factor Degrees Points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977207" y="4535684"/>
            <a:ext cx="5328593" cy="488366"/>
            <a:chOff x="3131840" y="1491630"/>
            <a:chExt cx="5256584" cy="576064"/>
          </a:xfrm>
        </p:grpSpPr>
        <p:sp>
          <p:nvSpPr>
            <p:cNvPr id="63" name="Rectangle 62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4" name="Right Triangle 63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977208" y="4463676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07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697208" y="4616326"/>
            <a:ext cx="4392568" cy="546224"/>
            <a:chOff x="3851840" y="1356248"/>
            <a:chExt cx="4392568" cy="546224"/>
          </a:xfrm>
        </p:grpSpPr>
        <p:sp>
          <p:nvSpPr>
            <p:cNvPr id="67" name="TextBox 66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Choose Benchmark 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Jobs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1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92796" y="123479"/>
            <a:ext cx="5495628" cy="1000471"/>
            <a:chOff x="3131840" y="1491630"/>
            <a:chExt cx="5256584" cy="576064"/>
          </a:xfrm>
        </p:grpSpPr>
        <p:sp>
          <p:nvSpPr>
            <p:cNvPr id="6" name="Rectangle 5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Right Triangle 6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87040" y="190440"/>
            <a:ext cx="54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08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618551" y="170119"/>
            <a:ext cx="4769873" cy="1287522"/>
            <a:chOff x="3851840" y="1239721"/>
            <a:chExt cx="4392568" cy="1489628"/>
          </a:xfrm>
        </p:grpSpPr>
        <p:sp>
          <p:nvSpPr>
            <p:cNvPr id="22" name="TextBox 21"/>
            <p:cNvSpPr txBox="1"/>
            <p:nvPr/>
          </p:nvSpPr>
          <p:spPr>
            <a:xfrm>
              <a:off x="3851840" y="1239721"/>
              <a:ext cx="4392567" cy="391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Evaluate the Jobs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51840" y="1625473"/>
              <a:ext cx="4392568" cy="1103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</a:rPr>
                <a:t>What is a Market-Competitive Pay Plan</a:t>
              </a:r>
              <a:r>
                <a:rPr lang="en-US" b="1" dirty="0" smtClean="0">
                  <a:solidFill>
                    <a:schemeClr val="tx1"/>
                  </a:solidFill>
                </a:rPr>
                <a:t>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</a:rPr>
                <a:t>What are Wage Curves?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b="1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887040" y="1253239"/>
            <a:ext cx="5495628" cy="609711"/>
            <a:chOff x="3131840" y="1491630"/>
            <a:chExt cx="5256584" cy="576064"/>
          </a:xfrm>
        </p:grpSpPr>
        <p:sp>
          <p:nvSpPr>
            <p:cNvPr id="80" name="Rectangle 79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1" name="Right Triangle 80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2887949" y="1200150"/>
            <a:ext cx="54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09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552545" y="1394996"/>
            <a:ext cx="476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Draw the Current (Internal) Wage Curve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2892796" y="2038350"/>
            <a:ext cx="5495628" cy="1219200"/>
            <a:chOff x="3131840" y="1491630"/>
            <a:chExt cx="5256584" cy="576064"/>
          </a:xfrm>
        </p:grpSpPr>
        <p:sp>
          <p:nvSpPr>
            <p:cNvPr id="87" name="Rectangle 86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8" name="Right Triangle 87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2887040" y="2105311"/>
            <a:ext cx="54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10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3618551" y="2084990"/>
            <a:ext cx="4769873" cy="1072079"/>
            <a:chOff x="3851840" y="1239721"/>
            <a:chExt cx="4392568" cy="1240366"/>
          </a:xfrm>
        </p:grpSpPr>
        <p:sp>
          <p:nvSpPr>
            <p:cNvPr id="91" name="TextBox 90"/>
            <p:cNvSpPr txBox="1"/>
            <p:nvPr/>
          </p:nvSpPr>
          <p:spPr>
            <a:xfrm>
              <a:off x="3851840" y="1239721"/>
              <a:ext cx="4392567" cy="391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Conduct 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 Market Analysis: Salary Survey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851840" y="1625473"/>
              <a:ext cx="4392568" cy="854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</a:rPr>
                <a:t>Commercial, Professional, and Government Salary </a:t>
              </a:r>
              <a:r>
                <a:rPr lang="en-US" b="1" dirty="0" smtClean="0">
                  <a:solidFill>
                    <a:schemeClr val="tx1"/>
                  </a:solidFill>
                </a:rPr>
                <a:t>Survey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</a:rPr>
                <a:t>Using the Internet to do Compensation </a:t>
              </a:r>
              <a:r>
                <a:rPr lang="en-US" b="1" dirty="0" smtClean="0">
                  <a:solidFill>
                    <a:schemeClr val="tx1"/>
                  </a:solidFill>
                </a:rPr>
                <a:t>Survey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895600" y="4248039"/>
            <a:ext cx="5495628" cy="609711"/>
            <a:chOff x="3131840" y="1491630"/>
            <a:chExt cx="5256584" cy="576064"/>
          </a:xfrm>
        </p:grpSpPr>
        <p:sp>
          <p:nvSpPr>
            <p:cNvPr id="94" name="Rectangle 9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5" name="Right Triangle 9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2896509" y="4194950"/>
            <a:ext cx="54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12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561105" y="4248150"/>
            <a:ext cx="476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Compare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Adjust Current and Market Wage Rates for Jobs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2895600" y="3440535"/>
            <a:ext cx="5495628" cy="609711"/>
            <a:chOff x="3131840" y="1491630"/>
            <a:chExt cx="5256584" cy="576064"/>
          </a:xfrm>
        </p:grpSpPr>
        <p:sp>
          <p:nvSpPr>
            <p:cNvPr id="99" name="Rectangle 98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0" name="Right Triangle 99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896509" y="3432950"/>
            <a:ext cx="54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11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61105" y="3627796"/>
            <a:ext cx="476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Draw the Market (External) Wage Curve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3" y="95073"/>
            <a:ext cx="1174391" cy="1028766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8" y="1414386"/>
            <a:ext cx="1659653" cy="319164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91" y="1809750"/>
            <a:ext cx="1357209" cy="765551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68" y="2623577"/>
            <a:ext cx="1373026" cy="578764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" y="2128369"/>
            <a:ext cx="1028700" cy="10287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64" y="4373811"/>
            <a:ext cx="1420779" cy="64882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" y="4393513"/>
            <a:ext cx="12192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92796" y="123479"/>
            <a:ext cx="5495628" cy="619471"/>
            <a:chOff x="3131840" y="1491630"/>
            <a:chExt cx="5256584" cy="576064"/>
          </a:xfrm>
        </p:grpSpPr>
        <p:sp>
          <p:nvSpPr>
            <p:cNvPr id="6" name="Rectangle 5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Right Triangle 6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87040" y="133350"/>
            <a:ext cx="54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13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18551" y="170119"/>
            <a:ext cx="476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Develop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Pay Grades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2887040" y="948439"/>
            <a:ext cx="5495628" cy="556511"/>
            <a:chOff x="3131840" y="1491630"/>
            <a:chExt cx="5256584" cy="576064"/>
          </a:xfrm>
        </p:grpSpPr>
        <p:sp>
          <p:nvSpPr>
            <p:cNvPr id="80" name="Rectangle 79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1" name="Right Triangle 80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2887949" y="895350"/>
            <a:ext cx="54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14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552545" y="956906"/>
            <a:ext cx="476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Establish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Rate Ranges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2892796" y="1676460"/>
            <a:ext cx="5498432" cy="609600"/>
            <a:chOff x="3131840" y="1491630"/>
            <a:chExt cx="5256584" cy="576064"/>
          </a:xfrm>
        </p:grpSpPr>
        <p:sp>
          <p:nvSpPr>
            <p:cNvPr id="87" name="Rectangle 86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8" name="Right Triangle 87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2887040" y="1657350"/>
            <a:ext cx="54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15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618551" y="1723099"/>
            <a:ext cx="476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Address Remaining Jobs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2895600" y="2495439"/>
            <a:ext cx="5495628" cy="609711"/>
            <a:chOff x="3131840" y="1491630"/>
            <a:chExt cx="5256584" cy="576064"/>
          </a:xfrm>
        </p:grpSpPr>
        <p:sp>
          <p:nvSpPr>
            <p:cNvPr id="99" name="Rectangle 98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0" name="Right Triangle 99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896509" y="2419350"/>
            <a:ext cx="54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16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61105" y="2647950"/>
            <a:ext cx="476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Correct Out-of-Line Rates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2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1711</Words>
  <Application>Microsoft Office PowerPoint</Application>
  <PresentationFormat>On-screen Show (16:9)</PresentationFormat>
  <Paragraphs>161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Quattrocento Sans</vt:lpstr>
      <vt:lpstr>Courier New</vt:lpstr>
      <vt:lpstr>맑은 고딕</vt:lpstr>
      <vt:lpstr>Wingdings</vt:lpstr>
      <vt:lpstr>Lora</vt:lpstr>
      <vt:lpstr>Viola template</vt:lpstr>
      <vt:lpstr>Establishing Strategic Pay Plans</vt:lpstr>
      <vt:lpstr>Basic Factors In Determining Pay Rates</vt:lpstr>
      <vt:lpstr>PowerPoint Presentation</vt:lpstr>
      <vt:lpstr>Job Evaluation Methods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Compensating Executives and Managers</vt:lpstr>
      <vt:lpstr>Compensating Professional Employees</vt:lpstr>
      <vt:lpstr>Competency-Based Pay</vt:lpstr>
      <vt:lpstr>Broadbanding</vt:lpstr>
      <vt:lpstr>Comparable Worth</vt:lpstr>
      <vt:lpstr>Total Rewards and Tomorrows Pay Programs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Establishing Strategic Pay Plans</dc:title>
  <dc:creator>Tami</dc:creator>
  <cp:lastModifiedBy>ismail - [2010]</cp:lastModifiedBy>
  <cp:revision>88</cp:revision>
  <dcterms:modified xsi:type="dcterms:W3CDTF">2018-09-30T08:32:04Z</dcterms:modified>
</cp:coreProperties>
</file>