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27"/>
  </p:notesMasterIdLst>
  <p:sldIdLst>
    <p:sldId id="264" r:id="rId5"/>
    <p:sldId id="265" r:id="rId6"/>
    <p:sldId id="266" r:id="rId7"/>
    <p:sldId id="267" r:id="rId8"/>
    <p:sldId id="268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5" r:id="rId18"/>
    <p:sldId id="256" r:id="rId19"/>
    <p:sldId id="257" r:id="rId20"/>
    <p:sldId id="258" r:id="rId21"/>
    <p:sldId id="259" r:id="rId22"/>
    <p:sldId id="260" r:id="rId23"/>
    <p:sldId id="261" r:id="rId24"/>
    <p:sldId id="263" r:id="rId25"/>
    <p:sldId id="28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7989"/>
    <a:srgbClr val="E9CDCD"/>
    <a:srgbClr val="F7BFE7"/>
    <a:srgbClr val="165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48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03B63-9AC9-4BA0-B0D6-4E20EADFC27C}" type="datetimeFigureOut">
              <a:rPr lang="id-ID" smtClean="0"/>
              <a:t>02/12/2019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B63FB-89EE-44FE-AD1C-122477F60C9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7835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dirty="0"/>
              <a:t>Tes Praxis adalah salah satu dari serangkaian ujian sertifikasi guru Amerika yang ditulis dan dikelola oleh Educational Testing Service. </a:t>
            </a:r>
            <a:r>
              <a:rPr lang="id-ID"/>
              <a:t>Berbagai tes Praxis biasanya diperlukan sebelum, selama, dan setelah kursus pelatihan guru di 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936D6-A3C4-4C6B-BDA0-86DFFA4E4B4D}" type="slidenum">
              <a:rPr lang="id-ID" smtClean="0"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4625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8710-AB02-4828-A2AA-BB9EDB56D90D}" type="datetimeFigureOut">
              <a:rPr lang="id-ID" smtClean="0"/>
              <a:t>02/12/2019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03512-E65C-4840-B9A2-4685BF5F6C1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98156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8710-AB02-4828-A2AA-BB9EDB56D90D}" type="datetimeFigureOut">
              <a:rPr lang="id-ID" smtClean="0"/>
              <a:t>02/12/2019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03512-E65C-4840-B9A2-4685BF5F6C1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12115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8710-AB02-4828-A2AA-BB9EDB56D90D}" type="datetimeFigureOut">
              <a:rPr lang="id-ID" smtClean="0"/>
              <a:t>02/12/2019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03512-E65C-4840-B9A2-4685BF5F6C1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88510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5A6AEE-3856-4F68-9A61-B9191E4F3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70B3288-9DEB-4DB7-A8D2-0CDD8898D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6DF7F7A-A1CB-474B-85D8-4DD578CDDD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F652C85-2283-4800-BB1C-4DAE01EFFB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8FC8CD5-E6B0-4916-B9BD-A77B8EEB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99508ED-4220-4799-9565-888A0C2B3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8710-AB02-4828-A2AA-BB9EDB56D90D}" type="datetimeFigureOut">
              <a:rPr lang="id-ID" smtClean="0"/>
              <a:pPr/>
              <a:t>02/12/2019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F7ADA27-FA0A-44F9-90DA-56433A90A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E7F2EA0-9235-4C78-917D-32E3A62A2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03512-E65C-4840-B9A2-4685BF5F6C1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6780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8710-AB02-4828-A2AA-BB9EDB56D90D}" type="datetimeFigureOut">
              <a:rPr lang="id-ID" smtClean="0"/>
              <a:t>02/12/2019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03512-E65C-4840-B9A2-4685BF5F6C1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29058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8710-AB02-4828-A2AA-BB9EDB56D90D}" type="datetimeFigureOut">
              <a:rPr lang="id-ID" smtClean="0"/>
              <a:t>02/12/2019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03512-E65C-4840-B9A2-4685BF5F6C1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540351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8710-AB02-4828-A2AA-BB9EDB56D90D}" type="datetimeFigureOut">
              <a:rPr lang="id-ID" smtClean="0"/>
              <a:t>02/12/2019</a:t>
            </a:fld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03512-E65C-4840-B9A2-4685BF5F6C1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260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8710-AB02-4828-A2AA-BB9EDB56D90D}" type="datetimeFigureOut">
              <a:rPr lang="id-ID" smtClean="0"/>
              <a:t>02/12/2019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03512-E65C-4840-B9A2-4685BF5F6C1F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189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8710-AB02-4828-A2AA-BB9EDB56D90D}" type="datetimeFigureOut">
              <a:rPr lang="id-ID" smtClean="0"/>
              <a:t>02/12/2019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03512-E65C-4840-B9A2-4685BF5F6C1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5669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8710-AB02-4828-A2AA-BB9EDB56D90D}" type="datetimeFigureOut">
              <a:rPr lang="id-ID" smtClean="0"/>
              <a:t>02/12/2019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03512-E65C-4840-B9A2-4685BF5F6C1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070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8710-AB02-4828-A2AA-BB9EDB56D90D}" type="datetimeFigureOut">
              <a:rPr lang="id-ID" smtClean="0"/>
              <a:t>02/12/2019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03512-E65C-4840-B9A2-4685BF5F6C1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982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DA68710-AB02-4828-A2AA-BB9EDB56D90D}" type="datetimeFigureOut">
              <a:rPr lang="id-ID" smtClean="0"/>
              <a:t>02/12/2019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03512-E65C-4840-B9A2-4685BF5F6C1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759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DA68710-AB02-4828-A2AA-BB9EDB56D90D}" type="datetimeFigureOut">
              <a:rPr lang="id-ID" smtClean="0"/>
              <a:t>02/12/2019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14D03512-E65C-4840-B9A2-4685BF5F6C1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4100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51E8C9-BCB3-4EE3-A9C4-8D13B5360A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Standardized </a:t>
            </a:r>
            <a:br>
              <a:rPr lang="en-US" dirty="0"/>
            </a:br>
            <a:r>
              <a:rPr lang="en-US" dirty="0"/>
              <a:t>tests and teaching</a:t>
            </a:r>
            <a:endParaRPr lang="x-none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06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 startAt="3"/>
            </a:pPr>
            <a:r>
              <a:rPr lang="id-ID" sz="2400" b="1" i="1" dirty="0">
                <a:latin typeface="+mj-lt"/>
                <a:cs typeface="Times New Roman" pitchFamily="18" charset="0"/>
              </a:rPr>
              <a:t>Diagnostic Tests</a:t>
            </a:r>
          </a:p>
          <a:p>
            <a:pPr algn="just"/>
            <a:r>
              <a:rPr lang="id-ID" sz="2400" dirty="0">
                <a:latin typeface="+mj-lt"/>
                <a:cs typeface="Times New Roman" pitchFamily="18" charset="0"/>
              </a:rPr>
              <a:t>Tes untuk mengetahui kelemahan khusus yang dimiliki oleh individu yang tidak berhasil, juga untuk mengetahui kesulitan (kelemahan) dan kekuatan individu dalam suatu mata pelajaran.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>
                <a:latin typeface="Times New Roman" pitchFamily="18" charset="0"/>
                <a:cs typeface="Times New Roman" pitchFamily="18" charset="0"/>
              </a:rPr>
              <a:t>High-Stakes State Standards-Based Tests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Font typeface="+mj-lt"/>
              <a:buAutoNum type="arabicPeriod"/>
            </a:pPr>
            <a:endParaRPr lang="id-ID" sz="2400" i="1" dirty="0">
              <a:latin typeface="+mj-lt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2400" i="1" dirty="0">
                <a:latin typeface="+mj-lt"/>
                <a:cs typeface="Times New Roman" pitchFamily="18" charset="0"/>
              </a:rPr>
              <a:t>The Format of State Standards-Based Tests</a:t>
            </a:r>
            <a:endParaRPr lang="id-ID" sz="2400" i="1" dirty="0">
              <a:latin typeface="+mj-lt"/>
              <a:cs typeface="Times New Roman" pitchFamily="18" charset="0"/>
            </a:endParaRPr>
          </a:p>
          <a:p>
            <a:pPr algn="just"/>
            <a:r>
              <a:rPr lang="id-ID" sz="2400" dirty="0">
                <a:latin typeface="+mj-lt"/>
                <a:cs typeface="Times New Roman" pitchFamily="18" charset="0"/>
              </a:rPr>
              <a:t>Tes yang sebagian besar berisi atau hanya item pilihan ganda. </a:t>
            </a:r>
            <a:r>
              <a:rPr lang="en-US" sz="2400" i="1" dirty="0">
                <a:latin typeface="+mj-lt"/>
                <a:cs typeface="Times New Roman" pitchFamily="18" charset="0"/>
              </a:rPr>
              <a:t> </a:t>
            </a:r>
            <a:endParaRPr lang="id-ID" sz="2400" i="1" dirty="0">
              <a:latin typeface="+mj-lt"/>
              <a:cs typeface="Times New Roman" pitchFamily="18" charset="0"/>
            </a:endParaRPr>
          </a:p>
          <a:p>
            <a:endParaRPr lang="id-ID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394848"/>
            <a:ext cx="7729728" cy="1188720"/>
          </a:xfrm>
        </p:spPr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107957"/>
            <a:ext cx="7729728" cy="3101983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 startAt="2"/>
            </a:pPr>
            <a:r>
              <a:rPr lang="en-US" sz="2400" i="1" dirty="0">
                <a:latin typeface="+mj-lt"/>
                <a:cs typeface="Times New Roman" pitchFamily="18" charset="0"/>
              </a:rPr>
              <a:t>Possible Advantages and Uses of High-Stakes Testing</a:t>
            </a:r>
            <a:endParaRPr lang="id-ID" sz="2400" i="1" dirty="0">
              <a:latin typeface="+mj-lt"/>
              <a:cs typeface="Times New Roman" pitchFamily="18" charset="0"/>
            </a:endParaRPr>
          </a:p>
          <a:p>
            <a:pPr algn="just"/>
            <a:r>
              <a:rPr lang="id-ID" sz="2400" dirty="0">
                <a:latin typeface="+mj-lt"/>
                <a:cs typeface="Times New Roman" pitchFamily="18" charset="0"/>
              </a:rPr>
              <a:t>Meningkatkan kinerja siswa</a:t>
            </a:r>
          </a:p>
          <a:p>
            <a:pPr algn="just"/>
            <a:r>
              <a:rPr lang="id-ID" sz="2400" dirty="0">
                <a:latin typeface="+mj-lt"/>
                <a:cs typeface="Times New Roman" pitchFamily="18" charset="0"/>
              </a:rPr>
              <a:t>Lebih banyak waktu untuk mengajarkan pelajaran yang akan diujikan</a:t>
            </a:r>
          </a:p>
          <a:p>
            <a:pPr algn="just"/>
            <a:r>
              <a:rPr lang="id-ID" sz="2400" dirty="0">
                <a:latin typeface="+mj-lt"/>
                <a:cs typeface="Times New Roman" pitchFamily="18" charset="0"/>
              </a:rPr>
              <a:t>Ekspektasi tinggi untuk semua murid</a:t>
            </a:r>
          </a:p>
          <a:p>
            <a:pPr algn="just"/>
            <a:r>
              <a:rPr lang="id-ID" sz="2400" dirty="0">
                <a:latin typeface="+mj-lt"/>
                <a:cs typeface="Times New Roman" pitchFamily="18" charset="0"/>
              </a:rPr>
              <a:t>Identifikasi sekolah, guru, dan administrator yang bekerja buruk</a:t>
            </a:r>
          </a:p>
          <a:p>
            <a:pPr algn="just"/>
            <a:r>
              <a:rPr lang="id-ID" sz="2400" dirty="0">
                <a:latin typeface="+mj-lt"/>
                <a:cs typeface="Times New Roman" pitchFamily="18" charset="0"/>
              </a:rPr>
              <a:t>Meningkatkan rasa percaya diri di sekolah setelah nilau ujian naik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 startAt="3"/>
            </a:pPr>
            <a:r>
              <a:rPr lang="en-US" sz="2400" i="1" dirty="0">
                <a:latin typeface="+mj-lt"/>
                <a:cs typeface="Times New Roman" pitchFamily="18" charset="0"/>
              </a:rPr>
              <a:t>Criticism of State Standards-Based Tests</a:t>
            </a:r>
            <a:endParaRPr lang="id-ID" sz="2400" i="1" dirty="0">
              <a:latin typeface="+mj-lt"/>
              <a:cs typeface="Times New Roman" pitchFamily="18" charset="0"/>
            </a:endParaRPr>
          </a:p>
          <a:p>
            <a:pPr algn="just"/>
            <a:r>
              <a:rPr lang="id-ID" sz="2400" dirty="0">
                <a:latin typeface="+mj-lt"/>
                <a:cs typeface="Times New Roman" pitchFamily="18" charset="0"/>
              </a:rPr>
              <a:t>Lebih menekankan pada menghafal dari pada pada keterampilan memecahkan masalah dan berpikir kritis. </a:t>
            </a:r>
          </a:p>
          <a:p>
            <a:pPr algn="just"/>
            <a:r>
              <a:rPr lang="id-ID" sz="2400" i="1" dirty="0">
                <a:latin typeface="+mj-lt"/>
                <a:cs typeface="Times New Roman" pitchFamily="18" charset="0"/>
              </a:rPr>
              <a:t>Teaching to the test</a:t>
            </a:r>
          </a:p>
          <a:p>
            <a:pPr algn="just"/>
            <a:r>
              <a:rPr lang="id-ID" sz="2400" dirty="0">
                <a:latin typeface="+mj-lt"/>
                <a:cs typeface="Times New Roman" pitchFamily="18" charset="0"/>
              </a:rPr>
              <a:t>Diskriminasi terhadap murid dari status sosial ekonomi (SES) rendah dan etnis minoritas.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Standardized Tests Of Teacher Candidates</a:t>
            </a:r>
            <a:endParaRPr lang="id-ID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endParaRPr lang="id-ID" sz="2400" i="1" dirty="0">
              <a:latin typeface="+mj-lt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2400" i="1" dirty="0">
                <a:latin typeface="+mj-lt"/>
                <a:cs typeface="Times New Roman" pitchFamily="18" charset="0"/>
              </a:rPr>
              <a:t>The PRAXIS™ Tests and State Tests for Teachers</a:t>
            </a:r>
            <a:endParaRPr lang="id-ID" sz="2400" i="1" dirty="0">
              <a:latin typeface="+mj-lt"/>
              <a:cs typeface="Times New Roman" pitchFamily="18" charset="0"/>
            </a:endParaRPr>
          </a:p>
          <a:p>
            <a:pPr algn="just"/>
            <a:r>
              <a:rPr lang="id-ID" sz="2400" dirty="0">
                <a:latin typeface="+mj-lt"/>
                <a:cs typeface="Times New Roman" pitchFamily="18" charset="0"/>
              </a:rPr>
              <a:t>Tes Keterampilan dasar, atau kemampuan akademik umum,</a:t>
            </a:r>
          </a:p>
          <a:p>
            <a:pPr algn="just"/>
            <a:r>
              <a:rPr lang="id-ID" sz="2400" dirty="0">
                <a:latin typeface="+mj-lt"/>
                <a:cs typeface="Times New Roman" pitchFamily="18" charset="0"/>
              </a:rPr>
              <a:t>Tes Pengetahuan materi pelajaran (seperti matematika, bahasa Inggris, sains, atau studi sosial), </a:t>
            </a:r>
          </a:p>
          <a:p>
            <a:pPr algn="just"/>
            <a:r>
              <a:rPr lang="id-ID" sz="2400" dirty="0">
                <a:latin typeface="+mj-lt"/>
                <a:cs typeface="Times New Roman" pitchFamily="18" charset="0"/>
              </a:rPr>
              <a:t>Tes pengetahuan pedagogis. </a:t>
            </a:r>
            <a:endParaRPr lang="id-ID" sz="2400" i="1" dirty="0">
              <a:latin typeface="+mj-lt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 startAt="2"/>
            </a:pPr>
            <a:r>
              <a:rPr lang="en-US" sz="2400" i="1" dirty="0">
                <a:latin typeface="+mj-lt"/>
                <a:cs typeface="Times New Roman" pitchFamily="18" charset="0"/>
              </a:rPr>
              <a:t>The Call for a National Test for Teacher Candidates </a:t>
            </a:r>
            <a:endParaRPr lang="id-ID" sz="2400" i="1" dirty="0">
              <a:latin typeface="+mj-lt"/>
              <a:cs typeface="Times New Roman" pitchFamily="18" charset="0"/>
            </a:endParaRPr>
          </a:p>
          <a:p>
            <a:endParaRPr lang="id-ID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E7D2ADE-0FB9-4961-B638-8665FD35D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0968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The Teacher’s Roles</a:t>
            </a:r>
            <a:endParaRPr lang="id-ID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D80C89D-F2F8-42DC-8FBE-584010B04B80}"/>
              </a:ext>
            </a:extLst>
          </p:cNvPr>
          <p:cNvSpPr/>
          <p:nvPr/>
        </p:nvSpPr>
        <p:spPr>
          <a:xfrm>
            <a:off x="838200" y="2570922"/>
            <a:ext cx="2951922" cy="1749287"/>
          </a:xfrm>
          <a:prstGeom prst="rect">
            <a:avLst/>
          </a:prstGeom>
          <a:solidFill>
            <a:srgbClr val="E9CD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Preparing Students to Take Standardized Tests</a:t>
            </a:r>
            <a:endParaRPr lang="id-ID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C155A96-B869-47E5-9D34-EB5BAB193123}"/>
              </a:ext>
            </a:extLst>
          </p:cNvPr>
          <p:cNvSpPr/>
          <p:nvPr/>
        </p:nvSpPr>
        <p:spPr>
          <a:xfrm>
            <a:off x="4429539" y="2570921"/>
            <a:ext cx="2951922" cy="1749287"/>
          </a:xfrm>
          <a:prstGeom prst="rect">
            <a:avLst/>
          </a:prstGeom>
          <a:solidFill>
            <a:srgbClr val="E9CD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Understanding and Interpreting Test Results</a:t>
            </a:r>
            <a:endParaRPr lang="id-ID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7C09742-72B4-4763-8F51-44F774103039}"/>
              </a:ext>
            </a:extLst>
          </p:cNvPr>
          <p:cNvSpPr/>
          <p:nvPr/>
        </p:nvSpPr>
        <p:spPr>
          <a:xfrm>
            <a:off x="8020878" y="2590800"/>
            <a:ext cx="2951922" cy="1749287"/>
          </a:xfrm>
          <a:prstGeom prst="rect">
            <a:avLst/>
          </a:prstGeom>
          <a:solidFill>
            <a:srgbClr val="E9CD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Using Standardized Test Scores to Plan and Improve Instruction</a:t>
            </a:r>
            <a:endParaRPr lang="id-ID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24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B0E1C7-36E2-4440-8399-592308DEC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187" y="296768"/>
            <a:ext cx="5721626" cy="97596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Preparing Students to Take Standardized Tests</a:t>
            </a:r>
            <a:r>
              <a:rPr lang="id-ID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id-ID" b="1" dirty="0">
                <a:solidFill>
                  <a:schemeClr val="accent1">
                    <a:lumMod val="50000"/>
                  </a:schemeClr>
                </a:solidFill>
              </a:rPr>
            </a:br>
            <a:endParaRPr lang="id-ID" dirty="0"/>
          </a:p>
        </p:txBody>
      </p:sp>
      <p:pic>
        <p:nvPicPr>
          <p:cNvPr id="1026" name="Picture 2" descr="Image result for early childhood">
            <a:extLst>
              <a:ext uri="{FF2B5EF4-FFF2-40B4-BE49-F238E27FC236}">
                <a16:creationId xmlns:a16="http://schemas.microsoft.com/office/drawing/2014/main" xmlns="" id="{621C675C-2BEF-4547-8ECF-9C39D332A3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26" y="1854649"/>
            <a:ext cx="3429000" cy="202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D9AFDE7E-BDF8-4CB3-A3F1-AD4289FD6835}"/>
              </a:ext>
            </a:extLst>
          </p:cNvPr>
          <p:cNvSpPr/>
          <p:nvPr/>
        </p:nvSpPr>
        <p:spPr>
          <a:xfrm>
            <a:off x="7520609" y="4082007"/>
            <a:ext cx="2584176" cy="493505"/>
          </a:xfrm>
          <a:prstGeom prst="roundRect">
            <a:avLst/>
          </a:prstGeom>
          <a:solidFill>
            <a:srgbClr val="BD7989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65764"/>
                </a:solidFill>
              </a:rPr>
              <a:t>HIGH SCHOOL</a:t>
            </a:r>
            <a:endParaRPr lang="id-ID" b="1" dirty="0">
              <a:solidFill>
                <a:srgbClr val="165764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FF701487-0C34-4E9B-A849-4585755107EF}"/>
              </a:ext>
            </a:extLst>
          </p:cNvPr>
          <p:cNvSpPr/>
          <p:nvPr/>
        </p:nvSpPr>
        <p:spPr>
          <a:xfrm>
            <a:off x="7520609" y="1226755"/>
            <a:ext cx="2584176" cy="49350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65764"/>
                </a:solidFill>
              </a:rPr>
              <a:t>MIDDLE SCHOOL</a:t>
            </a:r>
            <a:endParaRPr lang="id-ID" b="1" dirty="0">
              <a:solidFill>
                <a:srgbClr val="165764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AC31B54D-7647-4C58-B70E-DBE0D1B0D794}"/>
              </a:ext>
            </a:extLst>
          </p:cNvPr>
          <p:cNvSpPr/>
          <p:nvPr/>
        </p:nvSpPr>
        <p:spPr>
          <a:xfrm>
            <a:off x="1419638" y="4082007"/>
            <a:ext cx="2584176" cy="49350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65764"/>
                </a:solidFill>
              </a:rPr>
              <a:t>ELEMENTARY SCHOOL</a:t>
            </a:r>
            <a:endParaRPr lang="id-ID" b="1" dirty="0">
              <a:solidFill>
                <a:srgbClr val="165764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7FD35B98-C693-42F8-ABEF-3E785390514D}"/>
              </a:ext>
            </a:extLst>
          </p:cNvPr>
          <p:cNvSpPr/>
          <p:nvPr/>
        </p:nvSpPr>
        <p:spPr>
          <a:xfrm>
            <a:off x="1419638" y="1229276"/>
            <a:ext cx="2584176" cy="493505"/>
          </a:xfrm>
          <a:prstGeom prst="roundRect">
            <a:avLst/>
          </a:prstGeom>
          <a:solidFill>
            <a:srgbClr val="BD7989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65764"/>
                </a:solidFill>
              </a:rPr>
              <a:t>EARLY CHILDHOOD</a:t>
            </a:r>
            <a:endParaRPr lang="id-ID" b="1" dirty="0">
              <a:solidFill>
                <a:srgbClr val="165764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D0DB8BA-DE37-4CA3-B5B4-65DC2052A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225" y="4691667"/>
            <a:ext cx="3429001" cy="20112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8C2B11F-882F-4DC4-9450-03F6D27DE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7463" y="1854649"/>
            <a:ext cx="3490468" cy="20282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8FB5512-682C-42F3-8418-CFF4571D4F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7463" y="4691667"/>
            <a:ext cx="3490468" cy="201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93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03ACA4-C8DF-49B5-B618-6CC1A357E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670" y="571845"/>
            <a:ext cx="724065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Understanding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and Interpreting Test Results</a:t>
            </a:r>
            <a:r>
              <a:rPr lang="id-ID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id-ID" b="1" dirty="0">
                <a:solidFill>
                  <a:schemeClr val="accent1">
                    <a:lumMod val="50000"/>
                  </a:schemeClr>
                </a:solidFill>
              </a:rPr>
            </a:b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1A23E5-A6D3-4F0F-823E-D4DE989FE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06600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Understanding </a:t>
            </a:r>
            <a:r>
              <a:rPr lang="en-US" sz="2400" b="1" dirty="0"/>
              <a:t>Descriptive Statistics </a:t>
            </a:r>
            <a:r>
              <a:rPr lang="en-US" sz="2400" dirty="0"/>
              <a:t>: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prosedur</a:t>
            </a:r>
            <a:r>
              <a:rPr lang="en-US" sz="2400" dirty="0"/>
              <a:t> </a:t>
            </a:r>
            <a:r>
              <a:rPr lang="en-US" sz="2400" dirty="0" err="1"/>
              <a:t>matematika</a:t>
            </a:r>
            <a:r>
              <a:rPr lang="en-US" sz="2400" dirty="0"/>
              <a:t> yang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menggambarkan</a:t>
            </a:r>
            <a:r>
              <a:rPr lang="en-US" sz="2400" dirty="0"/>
              <a:t> dan </a:t>
            </a:r>
            <a:r>
              <a:rPr lang="en-US" sz="2400" dirty="0" err="1"/>
              <a:t>meringkas</a:t>
            </a:r>
            <a:r>
              <a:rPr lang="en-US" sz="2400" dirty="0"/>
              <a:t> data (</a:t>
            </a:r>
            <a:r>
              <a:rPr lang="en-US" sz="2400" dirty="0" err="1"/>
              <a:t>informasi</a:t>
            </a:r>
            <a:r>
              <a:rPr lang="en-US" sz="2400" dirty="0"/>
              <a:t>)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yang </a:t>
            </a:r>
            <a:r>
              <a:rPr lang="en-US" sz="2400" dirty="0" err="1"/>
              <a:t>bermakna</a:t>
            </a:r>
            <a:r>
              <a:rPr lang="en-US" sz="2400" dirty="0"/>
              <a:t>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b="1" dirty="0"/>
              <a:t>Frequency Distributions</a:t>
            </a:r>
            <a:r>
              <a:rPr lang="en-US" sz="2400" dirty="0"/>
              <a:t> : daftar </a:t>
            </a:r>
            <a:r>
              <a:rPr lang="en-US" sz="2400" dirty="0" err="1"/>
              <a:t>skor</a:t>
            </a:r>
            <a:r>
              <a:rPr lang="en-US" sz="2400" dirty="0"/>
              <a:t> yang </a:t>
            </a:r>
            <a:r>
              <a:rPr lang="en-US" sz="2400" dirty="0" err="1"/>
              <a:t>biasanya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yang </a:t>
            </a:r>
            <a:r>
              <a:rPr lang="en-US" sz="2400" dirty="0" err="1"/>
              <a:t>tertinggi</a:t>
            </a:r>
            <a:r>
              <a:rPr lang="en-US" sz="2400" dirty="0"/>
              <a:t> </a:t>
            </a:r>
            <a:r>
              <a:rPr lang="en-US" sz="2400" dirty="0" err="1"/>
              <a:t>hingga</a:t>
            </a:r>
            <a:r>
              <a:rPr lang="en-US" sz="2400" dirty="0"/>
              <a:t> </a:t>
            </a:r>
            <a:r>
              <a:rPr lang="en-US" sz="2400" dirty="0" err="1"/>
              <a:t>terendah</a:t>
            </a:r>
            <a:r>
              <a:rPr lang="en-US" sz="2400" dirty="0"/>
              <a:t> dan </a:t>
            </a:r>
            <a:r>
              <a:rPr lang="en-US" sz="2400" dirty="0" err="1"/>
              <a:t>skor</a:t>
            </a:r>
            <a:r>
              <a:rPr lang="en-US" sz="2400" dirty="0"/>
              <a:t> yang </a:t>
            </a:r>
            <a:r>
              <a:rPr lang="en-US" sz="2400" dirty="0" err="1"/>
              <a:t>sering</a:t>
            </a:r>
            <a:r>
              <a:rPr lang="en-US" sz="2400" dirty="0"/>
              <a:t> </a:t>
            </a:r>
            <a:r>
              <a:rPr lang="en-US" sz="2400" dirty="0" err="1"/>
              <a:t>muncul</a:t>
            </a:r>
            <a:r>
              <a:rPr lang="en-US" sz="2400" dirty="0"/>
              <a:t>. 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b="1" dirty="0"/>
              <a:t>Histogram</a:t>
            </a:r>
            <a:r>
              <a:rPr lang="en-US" sz="2400" dirty="0"/>
              <a:t> : </a:t>
            </a:r>
            <a:r>
              <a:rPr lang="en-US" sz="2400" dirty="0" err="1"/>
              <a:t>distribusi</a:t>
            </a:r>
            <a:r>
              <a:rPr lang="en-US" sz="2400" dirty="0"/>
              <a:t> </a:t>
            </a:r>
            <a:r>
              <a:rPr lang="en-US" sz="2400" dirty="0" err="1"/>
              <a:t>frekuensi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grafik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2904660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B52C2F-E6AD-46F2-83E6-627B8E2A5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8470"/>
            <a:ext cx="10515600" cy="51830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/>
              <a:t>Measures of </a:t>
            </a:r>
            <a:r>
              <a:rPr lang="en-US" sz="2400" b="1" dirty="0"/>
              <a:t>Central Tendency : </a:t>
            </a:r>
            <a:r>
              <a:rPr lang="en-US" sz="2400" dirty="0" err="1"/>
              <a:t>angka</a:t>
            </a:r>
            <a:r>
              <a:rPr lang="en-US" sz="2400" dirty="0"/>
              <a:t> yang </a:t>
            </a:r>
            <a:r>
              <a:rPr lang="en-US" sz="2400" dirty="0" err="1"/>
              <a:t>menyediakan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skor</a:t>
            </a:r>
            <a:r>
              <a:rPr lang="en-US" sz="2400" dirty="0"/>
              <a:t> rata-rata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tipikal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set data.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b="1" dirty="0"/>
              <a:t>Mean : </a:t>
            </a:r>
            <a:r>
              <a:rPr lang="en-US" sz="2400" dirty="0"/>
              <a:t>Rata-rata </a:t>
            </a:r>
            <a:r>
              <a:rPr lang="en-US" sz="2400" dirty="0" err="1"/>
              <a:t>numerik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sekelompok</a:t>
            </a:r>
            <a:r>
              <a:rPr lang="en-US" sz="2400" dirty="0"/>
              <a:t> </a:t>
            </a:r>
            <a:r>
              <a:rPr lang="en-US" sz="2400" dirty="0" err="1"/>
              <a:t>skor</a:t>
            </a:r>
            <a:r>
              <a:rPr lang="en-US" sz="2400" dirty="0"/>
              <a:t>, </a:t>
            </a:r>
            <a:r>
              <a:rPr lang="en-US" sz="2400" dirty="0" err="1"/>
              <a:t>biasanya</a:t>
            </a:r>
            <a:r>
              <a:rPr lang="en-US" sz="2400" dirty="0"/>
              <a:t> </a:t>
            </a:r>
            <a:r>
              <a:rPr lang="en-US" sz="2400" dirty="0" err="1"/>
              <a:t>diberi</a:t>
            </a:r>
            <a:r>
              <a:rPr lang="en-US" sz="2400" dirty="0"/>
              <a:t> label </a:t>
            </a:r>
            <a:r>
              <a:rPr lang="en-US" sz="2400" dirty="0" err="1"/>
              <a:t>sebagai</a:t>
            </a:r>
            <a:r>
              <a:rPr lang="en-US" sz="2400" dirty="0"/>
              <a:t> X </a:t>
            </a:r>
            <a:r>
              <a:rPr lang="en-US" sz="2400" dirty="0" err="1"/>
              <a:t>atau</a:t>
            </a:r>
            <a:r>
              <a:rPr lang="en-US" sz="2400" dirty="0"/>
              <a:t> M.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b="1" dirty="0"/>
              <a:t>Median : </a:t>
            </a:r>
            <a:r>
              <a:rPr lang="en-US" sz="2400" dirty="0" err="1"/>
              <a:t>Skor</a:t>
            </a:r>
            <a:r>
              <a:rPr lang="en-US" sz="2400" dirty="0"/>
              <a:t> yang </a:t>
            </a:r>
            <a:r>
              <a:rPr lang="en-US" sz="2400" dirty="0" err="1"/>
              <a:t>terdapat</a:t>
            </a:r>
            <a:r>
              <a:rPr lang="en-US" sz="2400" dirty="0"/>
              <a:t> di </a:t>
            </a:r>
            <a:r>
              <a:rPr lang="en-US" sz="2400" dirty="0" err="1"/>
              <a:t>tengah-tengah</a:t>
            </a:r>
            <a:r>
              <a:rPr lang="en-US" sz="2400" dirty="0"/>
              <a:t> </a:t>
            </a:r>
            <a:r>
              <a:rPr lang="en-US" sz="2400" dirty="0" err="1"/>
              <a:t>distribusi</a:t>
            </a:r>
            <a:r>
              <a:rPr lang="en-US" sz="2400" dirty="0"/>
              <a:t> </a:t>
            </a:r>
            <a:r>
              <a:rPr lang="en-US" sz="2400" dirty="0" err="1"/>
              <a:t>skor</a:t>
            </a:r>
            <a:r>
              <a:rPr lang="en-US" sz="2400" dirty="0"/>
              <a:t> yang </a:t>
            </a:r>
            <a:r>
              <a:rPr lang="en-US" sz="2400" dirty="0" err="1"/>
              <a:t>telah</a:t>
            </a:r>
            <a:r>
              <a:rPr lang="en-US" sz="2400" dirty="0"/>
              <a:t> di </a:t>
            </a:r>
            <a:r>
              <a:rPr lang="en-US" sz="2400" dirty="0" err="1"/>
              <a:t>atur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tertinggi</a:t>
            </a:r>
            <a:r>
              <a:rPr lang="en-US" sz="2400" dirty="0"/>
              <a:t> </a:t>
            </a:r>
            <a:r>
              <a:rPr lang="en-US" sz="2400" dirty="0" err="1"/>
              <a:t>hingga</a:t>
            </a:r>
            <a:r>
              <a:rPr lang="en-US" sz="2400" dirty="0"/>
              <a:t> </a:t>
            </a:r>
            <a:r>
              <a:rPr lang="en-US" sz="2400" dirty="0" err="1"/>
              <a:t>terendah</a:t>
            </a:r>
            <a:r>
              <a:rPr lang="en-US" sz="2400" dirty="0"/>
              <a:t>.</a:t>
            </a:r>
            <a:endParaRPr lang="en-US" sz="2400" b="1" dirty="0"/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b="1" dirty="0"/>
              <a:t>Mode : </a:t>
            </a:r>
            <a:r>
              <a:rPr lang="en-US" sz="2400" dirty="0" err="1"/>
              <a:t>skor</a:t>
            </a:r>
            <a:r>
              <a:rPr lang="en-US" sz="2400" dirty="0"/>
              <a:t> yang paling </a:t>
            </a:r>
            <a:r>
              <a:rPr lang="en-US" sz="2400" dirty="0" err="1"/>
              <a:t>sering</a:t>
            </a:r>
            <a:r>
              <a:rPr lang="en-US" sz="2400" dirty="0"/>
              <a:t> </a:t>
            </a:r>
            <a:r>
              <a:rPr lang="en-US" sz="2400" dirty="0" err="1"/>
              <a:t>muncul</a:t>
            </a:r>
            <a:r>
              <a:rPr lang="en-US" sz="2400" dirty="0"/>
              <a:t>.</a:t>
            </a:r>
            <a:endParaRPr lang="id-ID" sz="2400" b="1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31016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96C8C4-E7B6-43F5-A4B3-61745FBB8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8227"/>
            <a:ext cx="10515600" cy="520955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Measures of Validity </a:t>
            </a:r>
            <a:r>
              <a:rPr lang="en-US" sz="2400" dirty="0"/>
              <a:t>: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mengetahui</a:t>
            </a:r>
            <a:r>
              <a:rPr lang="en-US" sz="2400" dirty="0"/>
              <a:t> </a:t>
            </a:r>
            <a:r>
              <a:rPr lang="en-US" sz="2400" dirty="0" err="1"/>
              <a:t>seberapa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perbedaan</a:t>
            </a:r>
            <a:r>
              <a:rPr lang="en-US" sz="2400" dirty="0"/>
              <a:t> score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lain.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 </a:t>
            </a:r>
            <a:r>
              <a:rPr lang="en-US" sz="2400" b="1" dirty="0"/>
              <a:t>Range : </a:t>
            </a:r>
            <a:r>
              <a:rPr lang="en-US" sz="2400" dirty="0" err="1"/>
              <a:t>Jarak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skor</a:t>
            </a:r>
            <a:r>
              <a:rPr lang="en-US" sz="2400" dirty="0"/>
              <a:t> </a:t>
            </a:r>
            <a:r>
              <a:rPr lang="en-US" sz="2400" dirty="0" err="1"/>
              <a:t>tertinggi</a:t>
            </a:r>
            <a:r>
              <a:rPr lang="en-US" sz="2400" dirty="0"/>
              <a:t> dan </a:t>
            </a:r>
            <a:r>
              <a:rPr lang="en-US" sz="2400" dirty="0" err="1"/>
              <a:t>terendah</a:t>
            </a:r>
            <a:r>
              <a:rPr lang="en-US" sz="2400" dirty="0"/>
              <a:t>.</a:t>
            </a:r>
            <a:endParaRPr lang="en-US" sz="2400" b="1" dirty="0"/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b="1" dirty="0"/>
              <a:t> Standard deviation : </a:t>
            </a:r>
            <a:r>
              <a:rPr lang="en-US" sz="2400" dirty="0" err="1"/>
              <a:t>Ukuran</a:t>
            </a:r>
            <a:r>
              <a:rPr lang="en-US" sz="2400" dirty="0"/>
              <a:t> yang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mengukur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variasi</a:t>
            </a:r>
            <a:r>
              <a:rPr lang="en-US" sz="2400" dirty="0"/>
              <a:t> pada rata-rata </a:t>
            </a:r>
            <a:r>
              <a:rPr lang="en-US" sz="2400" dirty="0" err="1"/>
              <a:t>skor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3137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CFA95D-4573-4251-B6F6-CD833AC83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goals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637753-2827-434C-A867-10B2AC276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Discuss the nature and purpose of standardized test as well as the criteria for evaluating them</a:t>
            </a:r>
          </a:p>
          <a:p>
            <a:pPr marL="342900" indent="-342900">
              <a:buAutoNum type="arabicPeriod"/>
            </a:pPr>
            <a:r>
              <a:rPr lang="en-US" sz="2400" dirty="0"/>
              <a:t>Compare aptitude and achievement test,  and describe different types of achievement test as well as some issues involved in these tests</a:t>
            </a:r>
          </a:p>
          <a:p>
            <a:pPr marL="342900" indent="-342900">
              <a:buAutoNum type="arabicPeriod"/>
            </a:pPr>
            <a:r>
              <a:rPr lang="en-US" sz="2400" dirty="0"/>
              <a:t>Identify the teacher’s role in standardized testing</a:t>
            </a:r>
          </a:p>
          <a:p>
            <a:pPr marL="342900" indent="-342900">
              <a:buAutoNum type="arabicPeriod"/>
            </a:pPr>
            <a:r>
              <a:rPr lang="en-US" sz="2400" dirty="0"/>
              <a:t>Evaluate some key issues in standardized testing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val="2949842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DE2DA8-6138-4B20-99AC-D7B7FAFC5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461"/>
            <a:ext cx="10515600" cy="5421589"/>
          </a:xfrm>
        </p:spPr>
        <p:txBody>
          <a:bodyPr>
            <a:normAutofit/>
          </a:bodyPr>
          <a:lstStyle/>
          <a:p>
            <a:r>
              <a:rPr lang="en-US" sz="2400" dirty="0"/>
              <a:t>Interpreting Test Results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</a:t>
            </a:r>
            <a:r>
              <a:rPr lang="en-US" sz="2400" b="1" dirty="0"/>
              <a:t>A raw score : </a:t>
            </a:r>
            <a:r>
              <a:rPr lang="en-US" sz="2400" dirty="0" err="1"/>
              <a:t>Jumlah</a:t>
            </a:r>
            <a:r>
              <a:rPr lang="en-US" sz="2400" dirty="0"/>
              <a:t> item yang </a:t>
            </a:r>
            <a:r>
              <a:rPr lang="en-US" sz="2400" dirty="0" err="1"/>
              <a:t>dijawab</a:t>
            </a:r>
            <a:r>
              <a:rPr lang="en-US" sz="2400" dirty="0"/>
              <a:t> oleh </a:t>
            </a:r>
            <a:r>
              <a:rPr lang="en-US" sz="2400" dirty="0" err="1"/>
              <a:t>siswa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benar</a:t>
            </a:r>
            <a:r>
              <a:rPr lang="en-US" sz="2400" dirty="0"/>
              <a:t>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tes</a:t>
            </a:r>
            <a:endParaRPr lang="en-US" sz="24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</a:t>
            </a:r>
            <a:r>
              <a:rPr lang="en-US" sz="2400" b="1" dirty="0"/>
              <a:t>Percentile-rank scores : </a:t>
            </a:r>
            <a:r>
              <a:rPr lang="en-US" sz="2400" dirty="0" err="1"/>
              <a:t>Presentase</a:t>
            </a:r>
            <a:r>
              <a:rPr lang="en-US" sz="2400" dirty="0"/>
              <a:t> </a:t>
            </a:r>
            <a:r>
              <a:rPr lang="en-US" sz="2400" dirty="0" err="1"/>
              <a:t>distribusi</a:t>
            </a:r>
            <a:r>
              <a:rPr lang="en-US" sz="2400" dirty="0"/>
              <a:t> yang </a:t>
            </a:r>
            <a:r>
              <a:rPr lang="en-US" sz="2400" dirty="0" err="1"/>
              <a:t>berada</a:t>
            </a:r>
            <a:r>
              <a:rPr lang="en-US" sz="2400" dirty="0"/>
              <a:t> pada </a:t>
            </a:r>
            <a:r>
              <a:rPr lang="en-US" sz="2400" dirty="0" err="1"/>
              <a:t>atau</a:t>
            </a:r>
            <a:r>
              <a:rPr lang="en-US" sz="2400" dirty="0"/>
              <a:t> di </a:t>
            </a:r>
            <a:r>
              <a:rPr lang="en-US" sz="2400" dirty="0" err="1"/>
              <a:t>bawah</a:t>
            </a:r>
            <a:r>
              <a:rPr lang="en-US" sz="2400" dirty="0"/>
              <a:t> </a:t>
            </a:r>
            <a:r>
              <a:rPr lang="en-US" sz="2400" dirty="0" err="1"/>
              <a:t>skor</a:t>
            </a:r>
            <a:r>
              <a:rPr lang="en-US" sz="2400" dirty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</a:t>
            </a:r>
            <a:r>
              <a:rPr lang="en-US" sz="2400" b="1" dirty="0"/>
              <a:t>Stanine Scores : </a:t>
            </a:r>
            <a:r>
              <a:rPr lang="en-US" sz="2400" dirty="0"/>
              <a:t>Skala </a:t>
            </a:r>
            <a:r>
              <a:rPr lang="en-US" sz="2400" dirty="0" err="1"/>
              <a:t>sembilan</a:t>
            </a:r>
            <a:r>
              <a:rPr lang="en-US" sz="2400" dirty="0"/>
              <a:t> </a:t>
            </a:r>
            <a:r>
              <a:rPr lang="en-US" sz="2400" dirty="0" err="1"/>
              <a:t>poin</a:t>
            </a:r>
            <a:r>
              <a:rPr lang="en-US" sz="2400" dirty="0"/>
              <a:t> yang </a:t>
            </a:r>
            <a:r>
              <a:rPr lang="en-US" sz="2400" dirty="0" err="1"/>
              <a:t>menggambarkan</a:t>
            </a:r>
            <a:r>
              <a:rPr lang="en-US" sz="2400" dirty="0"/>
              <a:t> </a:t>
            </a:r>
            <a:r>
              <a:rPr lang="en-US" sz="2400" dirty="0" err="1"/>
              <a:t>kinerja</a:t>
            </a:r>
            <a:r>
              <a:rPr lang="en-US" sz="2400" dirty="0"/>
              <a:t> </a:t>
            </a:r>
            <a:r>
              <a:rPr lang="en-US" sz="2400" dirty="0" err="1"/>
              <a:t>siswa</a:t>
            </a:r>
            <a:r>
              <a:rPr lang="en-US" sz="2400" dirty="0"/>
              <a:t> </a:t>
            </a:r>
            <a:r>
              <a:rPr lang="en-US" sz="2400" dirty="0" err="1"/>
              <a:t>mulai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1 </a:t>
            </a:r>
            <a:r>
              <a:rPr lang="en-US" sz="2400" dirty="0" err="1"/>
              <a:t>hingga</a:t>
            </a:r>
            <a:r>
              <a:rPr lang="en-US" sz="2400" dirty="0"/>
              <a:t> 9.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</a:t>
            </a:r>
            <a:r>
              <a:rPr lang="en-US" sz="2400" b="1" dirty="0"/>
              <a:t>Grade-Equivalent Scores : </a:t>
            </a:r>
            <a:r>
              <a:rPr lang="en-US" sz="2400" dirty="0" err="1"/>
              <a:t>Skor</a:t>
            </a:r>
            <a:r>
              <a:rPr lang="en-US" sz="2400" dirty="0"/>
              <a:t> yang </a:t>
            </a:r>
            <a:r>
              <a:rPr lang="en-US" sz="2400" dirty="0" err="1"/>
              <a:t>menunjukan</a:t>
            </a:r>
            <a:r>
              <a:rPr lang="en-US" sz="2400" dirty="0"/>
              <a:t> </a:t>
            </a:r>
            <a:r>
              <a:rPr lang="en-US" sz="2400" dirty="0" err="1"/>
              <a:t>kinerja</a:t>
            </a:r>
            <a:r>
              <a:rPr lang="en-US" sz="2400" dirty="0"/>
              <a:t> </a:t>
            </a:r>
            <a:r>
              <a:rPr lang="en-US" sz="2400" dirty="0" err="1"/>
              <a:t>siswa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kaitannya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tingkat</a:t>
            </a:r>
            <a:r>
              <a:rPr lang="en-US" sz="2400" dirty="0"/>
              <a:t> </a:t>
            </a:r>
            <a:r>
              <a:rPr lang="en-US" sz="2400" dirty="0" err="1"/>
              <a:t>kelas</a:t>
            </a:r>
            <a:r>
              <a:rPr lang="en-US" sz="2400" dirty="0"/>
              <a:t> dan </a:t>
            </a:r>
            <a:r>
              <a:rPr lang="en-US" sz="2400" dirty="0" err="1"/>
              <a:t>bulan</a:t>
            </a:r>
            <a:r>
              <a:rPr lang="en-US" sz="2400" dirty="0"/>
              <a:t> </a:t>
            </a:r>
            <a:r>
              <a:rPr lang="en-US" sz="2400" dirty="0" err="1"/>
              <a:t>tahun</a:t>
            </a:r>
            <a:r>
              <a:rPr lang="en-US" sz="2400" dirty="0"/>
              <a:t> </a:t>
            </a:r>
            <a:r>
              <a:rPr lang="en-US" sz="2400" dirty="0" err="1"/>
              <a:t>sekolah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12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5AFDA9-73EA-42CC-9AD4-5EB9F6C3A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243"/>
            <a:ext cx="10515600" cy="4692720"/>
          </a:xfrm>
        </p:spPr>
        <p:txBody>
          <a:bodyPr>
            <a:normAutofit/>
          </a:bodyPr>
          <a:lstStyle/>
          <a:p>
            <a:r>
              <a:rPr lang="en-US" sz="2400" b="1" dirty="0"/>
              <a:t>Standard Scores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</a:t>
            </a:r>
            <a:r>
              <a:rPr lang="en-US" sz="2400" b="1" dirty="0"/>
              <a:t>z-score</a:t>
            </a:r>
            <a:r>
              <a:rPr lang="en-US" sz="2400" dirty="0"/>
              <a:t> : </a:t>
            </a:r>
            <a:r>
              <a:rPr lang="en-US" sz="2400" dirty="0" err="1"/>
              <a:t>Skor</a:t>
            </a:r>
            <a:r>
              <a:rPr lang="en-US" sz="2400" dirty="0"/>
              <a:t> yang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seberapa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raw score standard deviations yang </a:t>
            </a:r>
            <a:r>
              <a:rPr lang="en-US" sz="2400" dirty="0" err="1"/>
              <a:t>ada</a:t>
            </a:r>
            <a:r>
              <a:rPr lang="en-US" sz="2400" dirty="0"/>
              <a:t> di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dibawah</a:t>
            </a:r>
            <a:r>
              <a:rPr lang="en-US" sz="2400" dirty="0"/>
              <a:t> rata-rata.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35486718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2D8F881B-48FE-46A3-B76E-68D63B0C83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05"/>
            <a:ext cx="12192000" cy="685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2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BDFBEE-B22B-4FBB-8A50-1C5FD87B3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37623"/>
            <a:ext cx="7729728" cy="1188720"/>
          </a:xfrm>
        </p:spPr>
        <p:txBody>
          <a:bodyPr/>
          <a:lstStyle/>
          <a:p>
            <a:r>
              <a:rPr lang="en-US" dirty="0"/>
              <a:t>Standardized test and purpose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306414-77FD-4D8D-9422-5C64CCC36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855" y="1880310"/>
            <a:ext cx="10640290" cy="4003963"/>
          </a:xfrm>
        </p:spPr>
        <p:txBody>
          <a:bodyPr>
            <a:noAutofit/>
          </a:bodyPr>
          <a:lstStyle/>
          <a:p>
            <a:r>
              <a:rPr lang="en-US" sz="2000" b="1" dirty="0"/>
              <a:t>Standardized tests </a:t>
            </a:r>
            <a:r>
              <a:rPr lang="en-US" sz="2000" dirty="0"/>
              <a:t>:  test yang </a:t>
            </a:r>
            <a:r>
              <a:rPr lang="en-US" sz="2000" dirty="0" err="1"/>
              <a:t>terstadandarisasi</a:t>
            </a:r>
            <a:r>
              <a:rPr lang="en-US" sz="2000" dirty="0"/>
              <a:t> </a:t>
            </a:r>
            <a:r>
              <a:rPr lang="en-US" sz="2000" dirty="0" err="1"/>
              <a:t>mempunyai</a:t>
            </a:r>
            <a:r>
              <a:rPr lang="en-US" sz="2000" dirty="0"/>
              <a:t> </a:t>
            </a:r>
            <a:r>
              <a:rPr lang="en-US" sz="2000" dirty="0" err="1"/>
              <a:t>prosedur</a:t>
            </a:r>
            <a:r>
              <a:rPr lang="en-US" sz="2000" dirty="0"/>
              <a:t> yang </a:t>
            </a:r>
            <a:r>
              <a:rPr lang="en-US" sz="2000" dirty="0" err="1"/>
              <a:t>sama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administrasi</a:t>
            </a:r>
            <a:r>
              <a:rPr lang="en-US" sz="2000" dirty="0"/>
              <a:t> dan </a:t>
            </a:r>
            <a:r>
              <a:rPr lang="en-US" sz="2000" dirty="0" err="1"/>
              <a:t>skoring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err="1"/>
              <a:t>Tujuan</a:t>
            </a:r>
            <a:r>
              <a:rPr lang="en-US" sz="2000" dirty="0"/>
              <a:t>:</a:t>
            </a:r>
          </a:p>
          <a:p>
            <a:pPr marL="342900" indent="-342900">
              <a:buAutoNum type="arabicPeriod"/>
            </a:pPr>
            <a:r>
              <a:rPr lang="en-US" sz="2000" dirty="0" err="1"/>
              <a:t>Memberikan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</a:t>
            </a:r>
            <a:r>
              <a:rPr lang="en-US" sz="2000" dirty="0" err="1"/>
              <a:t>mengenai</a:t>
            </a:r>
            <a:r>
              <a:rPr lang="en-US" sz="2000" dirty="0"/>
              <a:t> progress </a:t>
            </a:r>
            <a:r>
              <a:rPr lang="en-US" sz="2000" dirty="0" err="1"/>
              <a:t>siswa</a:t>
            </a: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 err="1"/>
              <a:t>Menganalisa</a:t>
            </a:r>
            <a:r>
              <a:rPr lang="en-US" sz="2000" dirty="0"/>
              <a:t> </a:t>
            </a:r>
            <a:r>
              <a:rPr lang="en-US" sz="2000" dirty="0" err="1"/>
              <a:t>kekuatan</a:t>
            </a:r>
            <a:r>
              <a:rPr lang="en-US" sz="2000" dirty="0"/>
              <a:t> dan </a:t>
            </a:r>
            <a:r>
              <a:rPr lang="en-US" sz="2000" dirty="0" err="1"/>
              <a:t>kelemahan</a:t>
            </a:r>
            <a:r>
              <a:rPr lang="en-US" sz="2000" dirty="0"/>
              <a:t> </a:t>
            </a:r>
            <a:r>
              <a:rPr lang="en-US" sz="2000" dirty="0" err="1"/>
              <a:t>siswa</a:t>
            </a: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 err="1"/>
              <a:t>Memberikan</a:t>
            </a:r>
            <a:r>
              <a:rPr lang="en-US" sz="2000" dirty="0"/>
              <a:t> </a:t>
            </a:r>
            <a:r>
              <a:rPr lang="en-US" sz="2000" dirty="0" err="1"/>
              <a:t>bukti</a:t>
            </a:r>
            <a:r>
              <a:rPr lang="en-US" sz="2000" dirty="0"/>
              <a:t> </a:t>
            </a:r>
            <a:r>
              <a:rPr lang="en-US" sz="2000" dirty="0" err="1"/>
              <a:t>apabila</a:t>
            </a:r>
            <a:r>
              <a:rPr lang="en-US" sz="2000" dirty="0"/>
              <a:t> </a:t>
            </a:r>
            <a:r>
              <a:rPr lang="en-US" sz="2000" dirty="0" err="1"/>
              <a:t>siswa</a:t>
            </a:r>
            <a:r>
              <a:rPr lang="en-US" sz="2000" dirty="0"/>
              <a:t> </a:t>
            </a:r>
            <a:r>
              <a:rPr lang="en-US" sz="2000" dirty="0" err="1"/>
              <a:t>ditempatkan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program </a:t>
            </a:r>
            <a:r>
              <a:rPr lang="en-US" sz="2000" dirty="0" err="1"/>
              <a:t>khusus</a:t>
            </a: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 err="1"/>
              <a:t>Memberikan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perencanaan</a:t>
            </a:r>
            <a:r>
              <a:rPr lang="en-US" sz="2000" dirty="0"/>
              <a:t> dan </a:t>
            </a:r>
            <a:r>
              <a:rPr lang="en-US" sz="2000" dirty="0" err="1"/>
              <a:t>peningkatan</a:t>
            </a:r>
            <a:r>
              <a:rPr lang="en-US" sz="2000" dirty="0"/>
              <a:t> </a:t>
            </a:r>
            <a:r>
              <a:rPr lang="en-US" sz="2000" dirty="0" err="1"/>
              <a:t>instruksi</a:t>
            </a: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 err="1"/>
              <a:t>Berkontribusi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akuntabilitas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	- </a:t>
            </a:r>
            <a:r>
              <a:rPr lang="en-US" sz="2000" b="1" dirty="0"/>
              <a:t>standard-based test </a:t>
            </a:r>
            <a:r>
              <a:rPr lang="en-US" sz="2000" dirty="0"/>
              <a:t>: </a:t>
            </a:r>
            <a:r>
              <a:rPr lang="en-US" sz="2000" dirty="0" err="1"/>
              <a:t>siswa</a:t>
            </a:r>
            <a:r>
              <a:rPr lang="en-US" sz="2000" dirty="0"/>
              <a:t> </a:t>
            </a:r>
            <a:r>
              <a:rPr lang="en-US" sz="2000" dirty="0" err="1"/>
              <a:t>diharapkan</a:t>
            </a:r>
            <a:r>
              <a:rPr lang="en-US" sz="2000" dirty="0"/>
              <a:t> </a:t>
            </a:r>
            <a:r>
              <a:rPr lang="en-US" sz="2000" dirty="0" err="1"/>
              <a:t>mampu</a:t>
            </a:r>
            <a:r>
              <a:rPr lang="en-US" sz="2000" dirty="0"/>
              <a:t> </a:t>
            </a:r>
            <a:r>
              <a:rPr lang="en-US" sz="2000" dirty="0" err="1"/>
              <a:t>menguasai</a:t>
            </a:r>
            <a:r>
              <a:rPr lang="en-US" sz="2000" dirty="0"/>
              <a:t> </a:t>
            </a:r>
            <a:r>
              <a:rPr lang="en-US" sz="2000" dirty="0" err="1"/>
              <a:t>keterampilan</a:t>
            </a:r>
            <a:r>
              <a:rPr lang="en-US" sz="2000" dirty="0"/>
              <a:t> </a:t>
            </a:r>
            <a:r>
              <a:rPr lang="en-US" sz="2000" dirty="0" err="1"/>
              <a:t>sebelum</a:t>
            </a:r>
            <a:r>
              <a:rPr lang="en-US" sz="2000" dirty="0"/>
              <a:t> lulus</a:t>
            </a:r>
          </a:p>
          <a:p>
            <a:pPr marL="0" indent="0">
              <a:buNone/>
            </a:pPr>
            <a:r>
              <a:rPr lang="en-US" sz="2000" dirty="0"/>
              <a:t>	- </a:t>
            </a:r>
            <a:r>
              <a:rPr lang="en-US" sz="2000" b="1" dirty="0"/>
              <a:t>high-stakes testing </a:t>
            </a:r>
            <a:r>
              <a:rPr lang="en-US" sz="2000" dirty="0"/>
              <a:t>: test yang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en-US" sz="2000" dirty="0" err="1"/>
              <a:t>apabila</a:t>
            </a:r>
            <a:r>
              <a:rPr lang="en-US" sz="2000" dirty="0"/>
              <a:t> </a:t>
            </a:r>
            <a:r>
              <a:rPr lang="en-US" sz="2000" dirty="0" err="1"/>
              <a:t>mempunyai</a:t>
            </a:r>
            <a:r>
              <a:rPr lang="en-US" sz="2000" dirty="0"/>
              <a:t> </a:t>
            </a:r>
            <a:r>
              <a:rPr lang="en-US" sz="2000" dirty="0" err="1"/>
              <a:t>konsekuensi</a:t>
            </a:r>
            <a:r>
              <a:rPr lang="en-US" sz="2000" dirty="0"/>
              <a:t> yang </a:t>
            </a:r>
            <a:r>
              <a:rPr lang="en-US" sz="2000" dirty="0" err="1"/>
              <a:t>penting</a:t>
            </a:r>
            <a:r>
              <a:rPr lang="en-US" sz="2000" dirty="0"/>
              <a:t> 			         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siswa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14099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B03293-2A65-4573-80D3-594904F7A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78760"/>
            <a:ext cx="7729728" cy="1075123"/>
          </a:xfrm>
        </p:spPr>
        <p:txBody>
          <a:bodyPr>
            <a:normAutofit fontScale="90000"/>
          </a:bodyPr>
          <a:lstStyle/>
          <a:p>
            <a:r>
              <a:rPr lang="en-US" dirty="0"/>
              <a:t>Criteria for evaluating standardized tests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997919-EBE3-4911-B024-52A356342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9394" y="3006557"/>
            <a:ext cx="7729728" cy="844886"/>
          </a:xfrm>
        </p:spPr>
        <p:txBody>
          <a:bodyPr>
            <a:noAutofit/>
          </a:bodyPr>
          <a:lstStyle/>
          <a:p>
            <a:r>
              <a:rPr lang="en-US" sz="2400" b="1" dirty="0"/>
              <a:t>Norm-referenced tests</a:t>
            </a:r>
          </a:p>
          <a:p>
            <a:r>
              <a:rPr lang="en-US" sz="2400" b="1" dirty="0"/>
              <a:t>Criterion-referenced tests</a:t>
            </a:r>
          </a:p>
        </p:txBody>
      </p:sp>
    </p:spTree>
    <p:extLst>
      <p:ext uri="{BB962C8B-B14F-4D97-AF65-F5344CB8AC3E}">
        <p14:creationId xmlns:p14="http://schemas.microsoft.com/office/powerpoint/2010/main" val="428639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3BDA0A75-5938-45E3-ADC0-7CB47A13D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1546" y="886411"/>
            <a:ext cx="4270248" cy="704087"/>
          </a:xfrm>
        </p:spPr>
        <p:txBody>
          <a:bodyPr/>
          <a:lstStyle/>
          <a:p>
            <a:r>
              <a:rPr lang="en-US" b="1" dirty="0">
                <a:solidFill>
                  <a:schemeClr val="accent3"/>
                </a:solidFill>
              </a:rPr>
              <a:t>RELIABILITY</a:t>
            </a:r>
          </a:p>
          <a:p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9E9EF8-0089-48E3-A178-7C9ABEBDF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965" y="1590497"/>
            <a:ext cx="5150012" cy="421455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Test-retest reliability </a:t>
            </a:r>
            <a:r>
              <a:rPr lang="en-US" sz="2000" dirty="0"/>
              <a:t>: test </a:t>
            </a:r>
            <a:r>
              <a:rPr lang="en-US" sz="2000" dirty="0" err="1"/>
              <a:t>dilakukan</a:t>
            </a:r>
            <a:r>
              <a:rPr lang="en-US" sz="2000" dirty="0"/>
              <a:t> 2x pada </a:t>
            </a:r>
            <a:r>
              <a:rPr lang="en-US" sz="2000" dirty="0" err="1"/>
              <a:t>waktu</a:t>
            </a:r>
            <a:r>
              <a:rPr lang="en-US" sz="2000" dirty="0"/>
              <a:t> yang </a:t>
            </a:r>
            <a:r>
              <a:rPr lang="en-US" sz="2000" dirty="0" err="1"/>
              <a:t>berbeda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orang dan </a:t>
            </a:r>
            <a:r>
              <a:rPr lang="en-US" sz="2000" dirty="0" err="1"/>
              <a:t>alat</a:t>
            </a:r>
            <a:r>
              <a:rPr lang="en-US" sz="2000" dirty="0"/>
              <a:t> test yang </a:t>
            </a:r>
            <a:r>
              <a:rPr lang="en-US" sz="2000" dirty="0" err="1"/>
              <a:t>sama</a:t>
            </a:r>
            <a:r>
              <a:rPr lang="en-US" sz="20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Alternate-forms reliability : </a:t>
            </a:r>
            <a:r>
              <a:rPr lang="en-US" sz="2000" dirty="0" err="1"/>
              <a:t>terdapat</a:t>
            </a:r>
            <a:r>
              <a:rPr lang="en-US" sz="2000" dirty="0"/>
              <a:t> 2 forms test yang </a:t>
            </a:r>
            <a:r>
              <a:rPr lang="en-US" sz="2000" dirty="0" err="1"/>
              <a:t>beda</a:t>
            </a:r>
            <a:r>
              <a:rPr lang="en-US" sz="2000" dirty="0"/>
              <a:t>, </a:t>
            </a:r>
            <a:r>
              <a:rPr lang="en-US" sz="2000" dirty="0" err="1"/>
              <a:t>kedua</a:t>
            </a:r>
            <a:r>
              <a:rPr lang="en-US" sz="2000" dirty="0"/>
              <a:t> item </a:t>
            </a:r>
            <a:r>
              <a:rPr lang="en-US" sz="2000" dirty="0" err="1"/>
              <a:t>testnya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identik</a:t>
            </a:r>
            <a:r>
              <a:rPr lang="en-US" sz="2000" dirty="0"/>
              <a:t> </a:t>
            </a:r>
            <a:r>
              <a:rPr lang="en-US" sz="2000" dirty="0" err="1"/>
              <a:t>sama</a:t>
            </a:r>
            <a:r>
              <a:rPr lang="en-US" sz="2000" dirty="0"/>
              <a:t>, </a:t>
            </a:r>
            <a:r>
              <a:rPr lang="en-US" sz="2000" dirty="0" err="1"/>
              <a:t>tapi</a:t>
            </a:r>
            <a:r>
              <a:rPr lang="en-US" sz="2000" dirty="0"/>
              <a:t> similar. 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Split-half reliability : </a:t>
            </a:r>
            <a:r>
              <a:rPr lang="en-US" sz="2000" dirty="0" err="1"/>
              <a:t>membagi</a:t>
            </a:r>
            <a:r>
              <a:rPr lang="en-US" sz="2000" dirty="0"/>
              <a:t> item test </a:t>
            </a:r>
            <a:r>
              <a:rPr lang="en-US" sz="2000" dirty="0" err="1"/>
              <a:t>menjadi</a:t>
            </a:r>
            <a:r>
              <a:rPr lang="en-US" sz="2000" dirty="0"/>
              <a:t> 2 </a:t>
            </a:r>
            <a:r>
              <a:rPr lang="en-US" sz="2000" dirty="0" err="1"/>
              <a:t>bagian</a:t>
            </a:r>
            <a:r>
              <a:rPr lang="en-US" sz="2000" dirty="0"/>
              <a:t> (</a:t>
            </a:r>
            <a:r>
              <a:rPr lang="en-US" sz="2000" dirty="0" err="1"/>
              <a:t>nomor</a:t>
            </a:r>
            <a:r>
              <a:rPr lang="en-US" sz="2000" dirty="0"/>
              <a:t> </a:t>
            </a:r>
            <a:r>
              <a:rPr lang="en-US" sz="2000" dirty="0" err="1"/>
              <a:t>ganjil</a:t>
            </a:r>
            <a:r>
              <a:rPr lang="en-US" sz="2000" dirty="0"/>
              <a:t> dan </a:t>
            </a:r>
            <a:r>
              <a:rPr lang="en-US" sz="2000" dirty="0" err="1"/>
              <a:t>genap</a:t>
            </a:r>
            <a:r>
              <a:rPr lang="en-US" sz="2000" dirty="0"/>
              <a:t>), </a:t>
            </a:r>
            <a:r>
              <a:rPr lang="en-US" sz="2000" dirty="0" err="1"/>
              <a:t>kemudian</a:t>
            </a:r>
            <a:r>
              <a:rPr lang="en-US" sz="2000" dirty="0"/>
              <a:t> </a:t>
            </a:r>
            <a:r>
              <a:rPr lang="en-US" sz="2000" dirty="0" err="1"/>
              <a:t>dibandingkan</a:t>
            </a:r>
            <a:r>
              <a:rPr lang="en-US" sz="2000" dirty="0"/>
              <a:t> </a:t>
            </a:r>
            <a:r>
              <a:rPr lang="en-US" sz="2000" dirty="0" err="1"/>
              <a:t>hasil</a:t>
            </a:r>
            <a:r>
              <a:rPr lang="en-US" sz="2000" dirty="0"/>
              <a:t> </a:t>
            </a:r>
            <a:r>
              <a:rPr lang="en-US" sz="2000" dirty="0" err="1"/>
              <a:t>skor</a:t>
            </a:r>
            <a:r>
              <a:rPr lang="en-US" sz="2000" dirty="0"/>
              <a:t> </a:t>
            </a:r>
            <a:r>
              <a:rPr lang="en-US" sz="2000" dirty="0" err="1"/>
              <a:t>ter</a:t>
            </a:r>
            <a:r>
              <a:rPr lang="en-US" sz="2000" dirty="0"/>
              <a:t> </a:t>
            </a:r>
            <a:r>
              <a:rPr lang="en-US" sz="2000" dirty="0" err="1"/>
              <a:t>bagian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. </a:t>
            </a:r>
            <a:endParaRPr lang="x-none" sz="2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52D3373F-DF9C-4CA7-A6E0-9560C895A8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0607" y="1590498"/>
            <a:ext cx="5465757" cy="491631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sz="2600" b="1" dirty="0"/>
              <a:t>Content validity : </a:t>
            </a:r>
            <a:r>
              <a:rPr lang="en-US" sz="2600" dirty="0" err="1"/>
              <a:t>materi</a:t>
            </a:r>
            <a:r>
              <a:rPr lang="en-US" sz="2600" dirty="0"/>
              <a:t> yang </a:t>
            </a:r>
            <a:r>
              <a:rPr lang="en-US" sz="2600" dirty="0" err="1"/>
              <a:t>diuji</a:t>
            </a:r>
            <a:r>
              <a:rPr lang="en-US" sz="2600" dirty="0"/>
              <a:t> </a:t>
            </a:r>
            <a:r>
              <a:rPr lang="en-US" sz="2600" dirty="0" err="1"/>
              <a:t>harus</a:t>
            </a:r>
            <a:r>
              <a:rPr lang="en-US" sz="2600" dirty="0"/>
              <a:t> </a:t>
            </a:r>
            <a:r>
              <a:rPr lang="en-US" sz="2600" dirty="0" err="1"/>
              <a:t>sesuai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apa</a:t>
            </a:r>
            <a:r>
              <a:rPr lang="en-US" sz="2600" dirty="0"/>
              <a:t> yang </a:t>
            </a:r>
            <a:r>
              <a:rPr lang="en-US" sz="2600" dirty="0" err="1"/>
              <a:t>siswa</a:t>
            </a:r>
            <a:r>
              <a:rPr lang="en-US" sz="2600" dirty="0"/>
              <a:t> </a:t>
            </a:r>
            <a:r>
              <a:rPr lang="en-US" sz="2600" dirty="0" err="1"/>
              <a:t>sedang</a:t>
            </a:r>
            <a:r>
              <a:rPr lang="en-US" sz="2600" dirty="0"/>
              <a:t> </a:t>
            </a:r>
            <a:r>
              <a:rPr lang="en-US" sz="2600" dirty="0" err="1"/>
              <a:t>pelajari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b="1" dirty="0"/>
              <a:t>Concurrent validity : </a:t>
            </a:r>
            <a:r>
              <a:rPr lang="en-US" sz="2600" dirty="0" err="1"/>
              <a:t>hasil</a:t>
            </a:r>
            <a:r>
              <a:rPr lang="en-US" sz="2600" dirty="0"/>
              <a:t> test </a:t>
            </a:r>
            <a:r>
              <a:rPr lang="en-US" sz="2600" dirty="0" err="1"/>
              <a:t>dapat</a:t>
            </a:r>
            <a:r>
              <a:rPr lang="en-US" sz="2600" dirty="0"/>
              <a:t> </a:t>
            </a:r>
            <a:r>
              <a:rPr lang="en-US" sz="2600" dirty="0" err="1"/>
              <a:t>diperoleh</a:t>
            </a:r>
            <a:r>
              <a:rPr lang="en-US" sz="2600" dirty="0"/>
              <a:t> </a:t>
            </a:r>
            <a:r>
              <a:rPr lang="en-US" sz="2600" dirty="0" err="1"/>
              <a:t>disaat</a:t>
            </a:r>
            <a:r>
              <a:rPr lang="en-US" sz="2600" dirty="0"/>
              <a:t> yang </a:t>
            </a:r>
            <a:r>
              <a:rPr lang="en-US" sz="2600" dirty="0" err="1"/>
              <a:t>sama</a:t>
            </a:r>
            <a:r>
              <a:rPr lang="en-US" sz="2600" dirty="0"/>
              <a:t>.</a:t>
            </a:r>
            <a:endParaRPr lang="en-US" sz="2600" b="1" dirty="0"/>
          </a:p>
          <a:p>
            <a:pPr>
              <a:lnSpc>
                <a:spcPct val="150000"/>
              </a:lnSpc>
            </a:pPr>
            <a:r>
              <a:rPr lang="en-US" sz="2600" b="1" dirty="0"/>
              <a:t>Criterion validity : </a:t>
            </a:r>
            <a:r>
              <a:rPr lang="en-US" sz="2600" dirty="0" err="1"/>
              <a:t>suatu</a:t>
            </a:r>
            <a:r>
              <a:rPr lang="en-US" sz="2600" dirty="0"/>
              <a:t> test </a:t>
            </a:r>
            <a:r>
              <a:rPr lang="en-US" sz="2600" dirty="0" err="1"/>
              <a:t>mampu</a:t>
            </a:r>
            <a:r>
              <a:rPr lang="en-US" sz="2600" dirty="0"/>
              <a:t> </a:t>
            </a:r>
            <a:r>
              <a:rPr lang="en-US" sz="2600" dirty="0" err="1"/>
              <a:t>memprediksi</a:t>
            </a:r>
            <a:r>
              <a:rPr lang="en-US" sz="2600" dirty="0"/>
              <a:t> performance </a:t>
            </a:r>
            <a:r>
              <a:rPr lang="en-US" sz="2600" dirty="0" err="1"/>
              <a:t>siswa</a:t>
            </a:r>
            <a:endParaRPr lang="en-US" sz="2600" b="1" dirty="0"/>
          </a:p>
          <a:p>
            <a:pPr>
              <a:lnSpc>
                <a:spcPct val="150000"/>
              </a:lnSpc>
            </a:pPr>
            <a:r>
              <a:rPr lang="en-US" sz="2600" b="1" dirty="0"/>
              <a:t>Predictive validity : </a:t>
            </a:r>
            <a:r>
              <a:rPr lang="en-US" sz="2600" dirty="0" err="1"/>
              <a:t>hubungan</a:t>
            </a:r>
            <a:r>
              <a:rPr lang="en-US" sz="2600" dirty="0"/>
              <a:t> </a:t>
            </a:r>
            <a:r>
              <a:rPr lang="en-US" sz="2600" dirty="0" err="1"/>
              <a:t>antara</a:t>
            </a:r>
            <a:r>
              <a:rPr lang="en-US" sz="2600" dirty="0"/>
              <a:t> </a:t>
            </a:r>
            <a:r>
              <a:rPr lang="en-US" sz="2600" dirty="0" err="1"/>
              <a:t>nilai</a:t>
            </a:r>
            <a:r>
              <a:rPr lang="en-US" sz="2600" dirty="0"/>
              <a:t> test dan performance </a:t>
            </a:r>
            <a:r>
              <a:rPr lang="en-US" sz="2600" dirty="0" err="1"/>
              <a:t>siswa</a:t>
            </a:r>
            <a:r>
              <a:rPr lang="en-US" sz="2600" dirty="0"/>
              <a:t> </a:t>
            </a:r>
            <a:r>
              <a:rPr lang="en-US" sz="2600" dirty="0" err="1"/>
              <a:t>kedepannya</a:t>
            </a:r>
            <a:endParaRPr lang="en-US" sz="2600" b="1" dirty="0"/>
          </a:p>
          <a:p>
            <a:pPr>
              <a:lnSpc>
                <a:spcPct val="150000"/>
              </a:lnSpc>
            </a:pPr>
            <a:r>
              <a:rPr lang="en-US" sz="2600" b="1" dirty="0"/>
              <a:t>Construct validity :  </a:t>
            </a:r>
            <a:r>
              <a:rPr lang="en-US" sz="2600" dirty="0" err="1"/>
              <a:t>sejauh</a:t>
            </a:r>
            <a:r>
              <a:rPr lang="en-US" sz="2600" dirty="0"/>
              <a:t> mana </a:t>
            </a:r>
            <a:r>
              <a:rPr lang="en-US" sz="2600" dirty="0" err="1"/>
              <a:t>alat</a:t>
            </a:r>
            <a:r>
              <a:rPr lang="en-US" sz="2600" dirty="0"/>
              <a:t> test </a:t>
            </a:r>
            <a:r>
              <a:rPr lang="en-US" sz="2600" dirty="0" err="1"/>
              <a:t>dapat</a:t>
            </a:r>
            <a:r>
              <a:rPr lang="en-US" sz="2600" dirty="0"/>
              <a:t> </a:t>
            </a:r>
            <a:r>
              <a:rPr lang="en-US" sz="2600" dirty="0" err="1"/>
              <a:t>mengukur</a:t>
            </a:r>
            <a:r>
              <a:rPr lang="en-US" sz="2600" dirty="0"/>
              <a:t> </a:t>
            </a:r>
            <a:r>
              <a:rPr lang="en-US" sz="2600" dirty="0" err="1"/>
              <a:t>apa</a:t>
            </a:r>
            <a:r>
              <a:rPr lang="en-US" sz="2600" dirty="0"/>
              <a:t> yang </a:t>
            </a:r>
            <a:r>
              <a:rPr lang="en-US" sz="2600" dirty="0" err="1"/>
              <a:t>mau</a:t>
            </a:r>
            <a:r>
              <a:rPr lang="en-US" sz="2600" dirty="0"/>
              <a:t> </a:t>
            </a:r>
            <a:r>
              <a:rPr lang="en-US" sz="2600" dirty="0" err="1"/>
              <a:t>diukur</a:t>
            </a:r>
            <a:r>
              <a:rPr lang="en-US" sz="2600" dirty="0"/>
              <a:t> (</a:t>
            </a:r>
            <a:r>
              <a:rPr lang="en-US" sz="2600" dirty="0" err="1"/>
              <a:t>misalnya</a:t>
            </a:r>
            <a:r>
              <a:rPr lang="en-US" sz="2600" dirty="0"/>
              <a:t> </a:t>
            </a:r>
            <a:r>
              <a:rPr lang="en-US" sz="2600" dirty="0" err="1"/>
              <a:t>intelegency</a:t>
            </a:r>
            <a:r>
              <a:rPr lang="en-US" sz="2600" dirty="0"/>
              <a:t>, creativity, learning style)</a:t>
            </a:r>
            <a:endParaRPr lang="en-US" sz="2600" b="1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dirty="0"/>
          </a:p>
          <a:p>
            <a:endParaRPr lang="x-non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655EA095-B633-43EA-98F1-5EF1D2AE95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08360" y="886410"/>
            <a:ext cx="4270248" cy="704087"/>
          </a:xfrm>
        </p:spPr>
        <p:txBody>
          <a:bodyPr/>
          <a:lstStyle/>
          <a:p>
            <a:r>
              <a:rPr lang="en-US" b="1" dirty="0">
                <a:solidFill>
                  <a:schemeClr val="accent3"/>
                </a:solidFill>
              </a:rPr>
              <a:t>VALIDITY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462140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>
                <a:latin typeface="Times New Roman" pitchFamily="18" charset="0"/>
                <a:cs typeface="Times New Roman" pitchFamily="18" charset="0"/>
              </a:rPr>
              <a:t>APTITUDE AND ACHIEVEMENT TESTS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sz="2400" dirty="0">
              <a:latin typeface="+mj-lt"/>
              <a:cs typeface="Times New Roman" pitchFamily="18" charset="0"/>
            </a:endParaRPr>
          </a:p>
          <a:p>
            <a:r>
              <a:rPr lang="id-ID" sz="2400" dirty="0">
                <a:latin typeface="+mj-lt"/>
                <a:cs typeface="Times New Roman" pitchFamily="18" charset="0"/>
              </a:rPr>
              <a:t>Comparing Aptitude and Achievement Tests</a:t>
            </a:r>
          </a:p>
          <a:p>
            <a:r>
              <a:rPr lang="id-ID" sz="2400" dirty="0">
                <a:latin typeface="+mj-lt"/>
                <a:cs typeface="Times New Roman" pitchFamily="18" charset="0"/>
              </a:rPr>
              <a:t>Types of Standardized Achievement Tests</a:t>
            </a:r>
          </a:p>
          <a:p>
            <a:r>
              <a:rPr lang="id-ID" sz="2400" dirty="0">
                <a:latin typeface="+mj-lt"/>
                <a:cs typeface="Times New Roman" pitchFamily="18" charset="0"/>
              </a:rPr>
              <a:t>High-Stakes State Standards-Based Tests</a:t>
            </a:r>
          </a:p>
          <a:p>
            <a:r>
              <a:rPr lang="id-ID" sz="2400" dirty="0">
                <a:latin typeface="+mj-lt"/>
                <a:cs typeface="Times New Roman" pitchFamily="18" charset="0"/>
              </a:rPr>
              <a:t>Standardized Tests of Teacher Candidates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>
                <a:latin typeface="Times New Roman" pitchFamily="18" charset="0"/>
                <a:cs typeface="Times New Roman" pitchFamily="18" charset="0"/>
              </a:rPr>
              <a:t>Comparing Aptitude and Achievement Tests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>
                <a:latin typeface="Times New Roman" pitchFamily="18" charset="0"/>
                <a:cs typeface="Times New Roman" pitchFamily="18" charset="0"/>
              </a:rPr>
              <a:t>Aptitude Test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d-ID" sz="2400" dirty="0">
                <a:latin typeface="+mj-lt"/>
                <a:cs typeface="Times New Roman" pitchFamily="18" charset="0"/>
              </a:rPr>
              <a:t>Tes yang digunakan untuk memprediksi kemampuan siswa untuk mempelajari keterampilan atau mencapai sesuatu dengan pendidikan lebih lanjut.</a:t>
            </a:r>
          </a:p>
          <a:p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d-ID" dirty="0">
                <a:latin typeface="Times New Roman" pitchFamily="18" charset="0"/>
                <a:cs typeface="Times New Roman" pitchFamily="18" charset="0"/>
              </a:rPr>
              <a:t>Achievement Test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id-ID" sz="2400" dirty="0">
                <a:latin typeface="+mj-lt"/>
                <a:cs typeface="Times New Roman" pitchFamily="18" charset="0"/>
              </a:rPr>
              <a:t>Tes yang mengukur apa yang telah dipelajari siswa atau keterampilan apa yang telah dikuasai siswa.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>
                <a:latin typeface="Times New Roman" pitchFamily="18" charset="0"/>
                <a:cs typeface="Times New Roman" pitchFamily="18" charset="0"/>
              </a:rPr>
              <a:t>Types of Standardized Achievement Tests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id-ID" sz="2400" b="1" i="1" dirty="0">
                <a:latin typeface="+mj-lt"/>
                <a:cs typeface="Times New Roman" pitchFamily="18" charset="0"/>
              </a:rPr>
              <a:t>Survey Batteries</a:t>
            </a:r>
          </a:p>
          <a:p>
            <a:pPr algn="just"/>
            <a:r>
              <a:rPr lang="id-ID" sz="2400" dirty="0">
                <a:latin typeface="+mj-lt"/>
                <a:cs typeface="Times New Roman" pitchFamily="18" charset="0"/>
              </a:rPr>
              <a:t>Tes pokok persoalan individual yang di desain untuk murid level tertentu.</a:t>
            </a:r>
          </a:p>
          <a:p>
            <a:pPr algn="just"/>
            <a:r>
              <a:rPr lang="en-US" sz="2400" i="1" dirty="0">
                <a:latin typeface="+mj-lt"/>
                <a:cs typeface="Times New Roman" pitchFamily="18" charset="0"/>
              </a:rPr>
              <a:t>California Achievement Tests, Iowa Tests of Basic Skills, Metropolitan Achievement Tests, </a:t>
            </a:r>
            <a:r>
              <a:rPr lang="en-US" sz="2400" dirty="0">
                <a:latin typeface="+mj-lt"/>
                <a:cs typeface="Times New Roman" pitchFamily="18" charset="0"/>
              </a:rPr>
              <a:t>d</a:t>
            </a:r>
            <a:r>
              <a:rPr lang="id-ID" sz="2400" dirty="0">
                <a:latin typeface="+mj-lt"/>
                <a:cs typeface="Times New Roman" pitchFamily="18" charset="0"/>
              </a:rPr>
              <a:t>an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i="1" dirty="0">
                <a:latin typeface="+mj-lt"/>
                <a:cs typeface="Times New Roman" pitchFamily="18" charset="0"/>
              </a:rPr>
              <a:t>Stanford Achievement Test Series</a:t>
            </a:r>
            <a:r>
              <a:rPr lang="en-US" sz="2400" dirty="0">
                <a:latin typeface="+mj-lt"/>
                <a:cs typeface="Times New Roman" pitchFamily="18" charset="0"/>
              </a:rPr>
              <a:t>. </a:t>
            </a:r>
            <a:endParaRPr lang="id-ID" sz="2400" dirty="0">
              <a:latin typeface="+mj-lt"/>
              <a:cs typeface="Times New Roman" pitchFamily="18" charset="0"/>
            </a:endParaRPr>
          </a:p>
          <a:p>
            <a:pPr algn="just"/>
            <a:r>
              <a:rPr lang="id-ID" sz="2400" dirty="0">
                <a:latin typeface="+mj-lt"/>
                <a:cs typeface="Times New Roman" pitchFamily="18" charset="0"/>
              </a:rPr>
              <a:t>Dalam masa awal, survey batteries terdiri dari soal pilihan ganda untuk menilai pengetahuan siswa.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673144"/>
            <a:ext cx="7729728" cy="1188720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240478"/>
            <a:ext cx="7729728" cy="3101983"/>
          </a:xfrm>
        </p:spPr>
        <p:txBody>
          <a:bodyPr/>
          <a:lstStyle/>
          <a:p>
            <a:pPr marL="514350" indent="-514350" algn="just">
              <a:buFont typeface="+mj-lt"/>
              <a:buAutoNum type="arabicPeriod" startAt="2"/>
            </a:pPr>
            <a:endParaRPr lang="id-ID" sz="2400" b="1" i="1" dirty="0">
              <a:latin typeface="+mj-lt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 startAt="2"/>
            </a:pPr>
            <a:r>
              <a:rPr lang="id-ID" sz="2400" b="1" i="1" dirty="0">
                <a:latin typeface="+mj-lt"/>
                <a:cs typeface="Times New Roman" pitchFamily="18" charset="0"/>
              </a:rPr>
              <a:t>Tests for Specific Subjects</a:t>
            </a:r>
          </a:p>
          <a:p>
            <a:pPr algn="just"/>
            <a:r>
              <a:rPr lang="id-ID" sz="2400" dirty="0">
                <a:latin typeface="+mj-lt"/>
                <a:cs typeface="Times New Roman" pitchFamily="18" charset="0"/>
              </a:rPr>
              <a:t>Tes ini menilai keterampilan dengan cara yang lebih rinci, mendetail daripada </a:t>
            </a:r>
            <a:r>
              <a:rPr lang="id-ID" sz="2400" i="1" dirty="0">
                <a:latin typeface="+mj-lt"/>
                <a:cs typeface="Times New Roman" pitchFamily="18" charset="0"/>
              </a:rPr>
              <a:t>survey batteries</a:t>
            </a:r>
            <a:r>
              <a:rPr lang="id-ID" sz="2400" dirty="0">
                <a:latin typeface="+mj-lt"/>
                <a:cs typeface="Times New Roman" pitchFamily="18" charset="0"/>
              </a:rPr>
              <a:t>.</a:t>
            </a:r>
          </a:p>
          <a:p>
            <a:pPr algn="just"/>
            <a:r>
              <a:rPr lang="id-ID" sz="2400" dirty="0">
                <a:latin typeface="+mj-lt"/>
                <a:cs typeface="Times New Roman" pitchFamily="18" charset="0"/>
              </a:rPr>
              <a:t>Contoh tes specific untuk membaca: </a:t>
            </a:r>
            <a:r>
              <a:rPr lang="en-US" sz="2400" i="1" dirty="0">
                <a:latin typeface="+mj-lt"/>
                <a:cs typeface="Times New Roman" pitchFamily="18" charset="0"/>
              </a:rPr>
              <a:t>Woodcock Reading Mastery Tests </a:t>
            </a:r>
            <a:r>
              <a:rPr lang="en-US" sz="2400" dirty="0">
                <a:latin typeface="+mj-lt"/>
                <a:cs typeface="Times New Roman" pitchFamily="18" charset="0"/>
              </a:rPr>
              <a:t>d</a:t>
            </a:r>
            <a:r>
              <a:rPr lang="id-ID" sz="2400" dirty="0">
                <a:latin typeface="+mj-lt"/>
                <a:cs typeface="Times New Roman" pitchFamily="18" charset="0"/>
              </a:rPr>
              <a:t>an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i="1" dirty="0">
                <a:latin typeface="+mj-lt"/>
                <a:cs typeface="Times New Roman" pitchFamily="18" charset="0"/>
              </a:rPr>
              <a:t>the Gates-</a:t>
            </a:r>
            <a:r>
              <a:rPr lang="en-US" sz="2400" i="1" dirty="0" err="1">
                <a:latin typeface="+mj-lt"/>
                <a:cs typeface="Times New Roman" pitchFamily="18" charset="0"/>
              </a:rPr>
              <a:t>McKillop</a:t>
            </a:r>
            <a:r>
              <a:rPr lang="en-US" sz="2400" i="1" dirty="0">
                <a:latin typeface="+mj-lt"/>
                <a:cs typeface="Times New Roman" pitchFamily="18" charset="0"/>
              </a:rPr>
              <a:t>-Horowitz Reading Diagnostic Test</a:t>
            </a:r>
            <a:r>
              <a:rPr lang="en-US" sz="2400" dirty="0">
                <a:latin typeface="+mj-lt"/>
                <a:cs typeface="Times New Roman" pitchFamily="18" charset="0"/>
              </a:rPr>
              <a:t>.</a:t>
            </a:r>
            <a:endParaRPr lang="id-ID" sz="2400" dirty="0">
              <a:latin typeface="+mj-lt"/>
              <a:cs typeface="Times New Roman" pitchFamily="18" charset="0"/>
            </a:endParaRPr>
          </a:p>
          <a:p>
            <a:endParaRPr lang="id-ID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41BD66E6C91B40A8607805FBAB8E63" ma:contentTypeVersion="0" ma:contentTypeDescription="Create a new document." ma:contentTypeScope="" ma:versionID="6a56d9df0a011c89b9f4913533558fd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88ac4de3833bd99007605f77bb726b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2C4EF29-2515-48C6-810A-33DCC44E08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B639534-73E1-492D-816F-D05C46D23C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692676-0484-4C2F-91BA-4D0F487ECB1C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195</TotalTime>
  <Words>867</Words>
  <Application>Microsoft Office PowerPoint</Application>
  <PresentationFormat>Widescreen</PresentationFormat>
  <Paragraphs>102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Courier New</vt:lpstr>
      <vt:lpstr>Gill Sans MT</vt:lpstr>
      <vt:lpstr>Times New Roman</vt:lpstr>
      <vt:lpstr>Parcel</vt:lpstr>
      <vt:lpstr>Standardized  tests and teaching</vt:lpstr>
      <vt:lpstr>Learning goals</vt:lpstr>
      <vt:lpstr>Standardized test and purpose</vt:lpstr>
      <vt:lpstr>Criteria for evaluating standardized tests</vt:lpstr>
      <vt:lpstr>PowerPoint Presentation</vt:lpstr>
      <vt:lpstr>APTITUDE AND ACHIEVEMENT TESTS</vt:lpstr>
      <vt:lpstr>Comparing Aptitude and Achievement Tests</vt:lpstr>
      <vt:lpstr>Types of Standardized Achievement Tests</vt:lpstr>
      <vt:lpstr>PowerPoint Presentation</vt:lpstr>
      <vt:lpstr>PowerPoint Presentation</vt:lpstr>
      <vt:lpstr>High-Stakes State Standards-Based Tests</vt:lpstr>
      <vt:lpstr>PowerPoint Presentation</vt:lpstr>
      <vt:lpstr>PowerPoint Presentation</vt:lpstr>
      <vt:lpstr>Standardized Tests Of Teacher Candidates</vt:lpstr>
      <vt:lpstr>The Teacher’s Roles</vt:lpstr>
      <vt:lpstr> Preparing Students to Take Standardized Tests </vt:lpstr>
      <vt:lpstr>Understanding  and Interpreting Test Results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Teacher’s Roles</dc:title>
  <dc:creator>syifa alya muthiah</dc:creator>
  <cp:lastModifiedBy>Gita Soerjoatmodjo</cp:lastModifiedBy>
  <cp:revision>21</cp:revision>
  <dcterms:created xsi:type="dcterms:W3CDTF">2019-09-22T04:08:51Z</dcterms:created>
  <dcterms:modified xsi:type="dcterms:W3CDTF">2019-12-02T06:21:24Z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0x010100CD41BD66E6C91B40A8607805FBAB8E63</vt:lpwstr>
  </property>
</Properties>
</file>