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7" r:id="rId3"/>
    <p:sldId id="261" r:id="rId4"/>
    <p:sldId id="259" r:id="rId5"/>
    <p:sldId id="263" r:id="rId6"/>
    <p:sldId id="266" r:id="rId7"/>
    <p:sldId id="267" r:id="rId8"/>
    <p:sldId id="268" r:id="rId9"/>
    <p:sldId id="269" r:id="rId10"/>
    <p:sldId id="286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 H A P T E R 1 0</a:t>
            </a:r>
            <a:br>
              <a:rPr lang="en-US" dirty="0" smtClean="0"/>
            </a:br>
            <a:r>
              <a:rPr lang="en-US" dirty="0" smtClean="0"/>
              <a:t>Social Constructivist Approaches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1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Evaluating Cooperative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996952"/>
            <a:ext cx="3600399" cy="2304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id-ID" dirty="0" smtClean="0"/>
              <a:t>Peningkatan saling ketergantungan dan interaksi dengan siswa lain.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Peningkatan motivasi belajar siswa.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3068960"/>
            <a:ext cx="4038600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id-ID" dirty="0" smtClean="0"/>
              <a:t>Siswa yang berprestasi rendah dapat memperlambat progres siswa yang berprestasi.</a:t>
            </a:r>
          </a:p>
          <a:p>
            <a:endParaRPr lang="id-ID" dirty="0" smtClean="0"/>
          </a:p>
          <a:p>
            <a:r>
              <a:rPr lang="id-ID" dirty="0" smtClean="0"/>
              <a:t>Social loafing.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Beberapa siswa teralihkan </a:t>
            </a:r>
            <a:r>
              <a:rPr lang="id-ID" dirty="0"/>
              <a:t>dari tugas kelompok karena mereka senang </a:t>
            </a:r>
            <a:r>
              <a:rPr lang="id-ID" dirty="0" smtClean="0"/>
              <a:t>bersosialisasi.</a:t>
            </a:r>
          </a:p>
          <a:p>
            <a:endParaRPr lang="en-US" dirty="0"/>
          </a:p>
        </p:txBody>
      </p:sp>
      <p:pic>
        <p:nvPicPr>
          <p:cNvPr id="5" name="Picture 2" descr="Image result for -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799"/>
            <a:ext cx="92127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28798"/>
            <a:ext cx="1080119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5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effective decisions </a:t>
            </a:r>
            <a:r>
              <a:rPr lang="en-US" dirty="0" smtClean="0"/>
              <a:t>in</a:t>
            </a:r>
            <a:r>
              <a:rPr lang="id-ID" dirty="0" smtClean="0"/>
              <a:t> </a:t>
            </a:r>
            <a:r>
              <a:rPr lang="en-US" dirty="0" smtClean="0"/>
              <a:t>structuring </a:t>
            </a:r>
            <a:r>
              <a:rPr lang="en-US" dirty="0"/>
              <a:t>small-group work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en-US" dirty="0"/>
              <a:t>Describe two social </a:t>
            </a:r>
            <a:r>
              <a:rPr lang="en-US" dirty="0" smtClean="0"/>
              <a:t>constructivist</a:t>
            </a:r>
            <a:r>
              <a:rPr lang="id-ID" dirty="0" smtClean="0"/>
              <a:t> </a:t>
            </a:r>
            <a:r>
              <a:rPr lang="en-US" dirty="0" smtClean="0"/>
              <a:t>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Struturing Small-Group Work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37953" y="1899214"/>
            <a:ext cx="445897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d-ID" sz="2800" dirty="0" smtClean="0"/>
              <a:t>COMPOSING THE GROUP</a:t>
            </a:r>
            <a:endParaRPr lang="id-I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3823" y="3078054"/>
            <a:ext cx="428799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TEAM BUILDING SKILL</a:t>
            </a:r>
            <a:endParaRPr lang="id-I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3823" y="4422688"/>
            <a:ext cx="775231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d-ID" sz="2800" dirty="0" smtClean="0"/>
              <a:t>STRUCTURING SMALL-GROUP INTERACTION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09729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Composing the Group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Heterogeneous Ability</a:t>
            </a: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Goals dari model ini adalah untuk menyeimbangkan antara murid dengan kemampuan tinggi, rata-rata dan rendah.</a:t>
            </a:r>
            <a:endParaRPr lang="id-ID" dirty="0"/>
          </a:p>
          <a:p>
            <a:endParaRPr lang="id-ID" dirty="0" smtClean="0"/>
          </a:p>
          <a:p>
            <a:r>
              <a:rPr lang="id-ID" dirty="0" smtClean="0"/>
              <a:t>Masalah pada model ini terjadi pasa murid dengan kemampuan rata-rata yang dilupakan oleh murid dengan kemampuan tinggi dan rendah.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334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Composing the Group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Ethic, Socioeconomy and Gender Heterogeneity</a:t>
            </a:r>
            <a:br>
              <a:rPr lang="id-ID" dirty="0" smtClean="0"/>
            </a:br>
            <a:r>
              <a:rPr lang="id-ID" dirty="0" smtClean="0"/>
              <a:t>Goals dari model ini adalah untuk meningkatkan kemampuan interpersonal murid agar mampu mengenal keragaman yang ada dan terhindar dari prasangka buruk akan sebuah indentitas.</a:t>
            </a:r>
          </a:p>
          <a:p>
            <a:endParaRPr lang="id-ID" dirty="0"/>
          </a:p>
          <a:p>
            <a:r>
              <a:rPr lang="id-ID" dirty="0" smtClean="0"/>
              <a:t>Masalah yang harus diperhatikan dalam membuat kelompok dalam model ini adalah, komposisi identitas murid yang tepat di dalamnya.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0685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Team Building Skill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00594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 </a:t>
            </a:r>
            <a:r>
              <a:rPr lang="id-ID" sz="3800" dirty="0" smtClean="0"/>
              <a:t>Cooperative Learning menjadi tujuan utama dalam pembentukan kelompok belajar. </a:t>
            </a:r>
          </a:p>
          <a:p>
            <a:endParaRPr lang="id-ID" sz="3800" dirty="0"/>
          </a:p>
          <a:p>
            <a:r>
              <a:rPr lang="id-ID" sz="3800" dirty="0" smtClean="0"/>
              <a:t>Team-Building Skill menjadi kunci utama dalam pembentukan Cooperative Learning.</a:t>
            </a:r>
            <a:endParaRPr lang="id-ID" sz="3800" dirty="0"/>
          </a:p>
          <a:p>
            <a:pPr>
              <a:buNone/>
            </a:pPr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1750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30" y="548680"/>
            <a:ext cx="8229600" cy="1143000"/>
          </a:xfrm>
        </p:spPr>
        <p:txBody>
          <a:bodyPr/>
          <a:lstStyle/>
          <a:p>
            <a:r>
              <a:rPr lang="id-ID" dirty="0" smtClean="0"/>
              <a:t>Team-Building Skill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2152"/>
            <a:ext cx="4864054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2600" dirty="0" smtClean="0"/>
              <a:t>Memberikan tugas yang mudah</a:t>
            </a:r>
            <a:endParaRPr lang="id-ID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516967" y="2746528"/>
            <a:ext cx="6664254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2600" dirty="0" smtClean="0"/>
              <a:t>Bentuk kelompok kooperatif  (2-6 murid)</a:t>
            </a:r>
            <a:endParaRPr lang="id-ID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516967" y="3573016"/>
            <a:ext cx="4929222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2600" dirty="0" smtClean="0"/>
              <a:t>Berikan tugas interaksi yang aktif</a:t>
            </a:r>
            <a:endParaRPr lang="id-ID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16967" y="4509120"/>
            <a:ext cx="666425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Bekerja sama dengan ketua kelompok dalam menyelesaikan masalah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10641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id-ID" sz="4400" dirty="0" smtClean="0"/>
              <a:t>Structuring Small-Group Interaction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>
            <a:normAutofit/>
          </a:bodyPr>
          <a:lstStyle/>
          <a:p>
            <a:r>
              <a:rPr lang="id-ID" dirty="0" smtClean="0"/>
              <a:t>Salah satu cara untuk membuat murid dapat berkerja dapat bekerja aktif dalam kelompok adalah dengan memberikan masing-masing murid peran.</a:t>
            </a:r>
          </a:p>
          <a:p>
            <a:endParaRPr lang="id-ID" dirty="0"/>
          </a:p>
          <a:p>
            <a:r>
              <a:rPr lang="id-ID" dirty="0" smtClean="0"/>
              <a:t>Peran tersebut dapat menjadi solusi dalam pemecahan masalah dalam kelompok, serta membuat setiap anggota kelompok merasa berarti.</a:t>
            </a:r>
          </a:p>
        </p:txBody>
      </p:sp>
    </p:spTree>
    <p:extLst>
      <p:ext uri="{BB962C8B-B14F-4D97-AF65-F5344CB8AC3E}">
        <p14:creationId xmlns:p14="http://schemas.microsoft.com/office/powerpoint/2010/main" val="119317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id-ID" sz="4000" dirty="0" smtClean="0"/>
              <a:t>SOCIAL CONSTRUCTIVIST PROGRAMS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185857"/>
          </a:xfrm>
        </p:spPr>
        <p:txBody>
          <a:bodyPr/>
          <a:lstStyle/>
          <a:p>
            <a:r>
              <a:rPr lang="id-ID" dirty="0" smtClean="0"/>
              <a:t>Ada dua program yang mengambil prinsip </a:t>
            </a:r>
            <a:r>
              <a:rPr lang="id-ID" i="1" dirty="0" smtClean="0"/>
              <a:t>social constructivist programs </a:t>
            </a:r>
            <a:r>
              <a:rPr lang="id-ID" dirty="0" smtClean="0"/>
              <a:t>ini.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643314"/>
            <a:ext cx="46805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FOSTERING A COMUNITY OF LEARNERS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3643314"/>
            <a:ext cx="28083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SCHOOL OF THOUGHT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202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id-ID" sz="4000" dirty="0" smtClean="0"/>
              <a:t>FOSTERING A COMUNITY OF LEARNERS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257559"/>
          </a:xfrm>
        </p:spPr>
        <p:txBody>
          <a:bodyPr/>
          <a:lstStyle/>
          <a:p>
            <a:r>
              <a:rPr lang="id-ID" dirty="0" smtClean="0"/>
              <a:t>Program ini berfokus pada perkembangan kemampuan literasi dan perkembangan biologis. </a:t>
            </a:r>
          </a:p>
          <a:p>
            <a:endParaRPr lang="id-ID" dirty="0" smtClean="0"/>
          </a:p>
          <a:p>
            <a:r>
              <a:rPr lang="id-ID" dirty="0" smtClean="0"/>
              <a:t>Refleksi diri dan diskusi menjadi cara yang dilakukan dalam program ini.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858066"/>
            <a:ext cx="216024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Adults as Role Model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4888845"/>
            <a:ext cx="248676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200" dirty="0" smtClean="0"/>
              <a:t>Children Teaching Children</a:t>
            </a:r>
            <a:endParaRPr lang="id-ID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810301" y="4858065"/>
            <a:ext cx="273630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Online Computer Consultation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09051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en-US" dirty="0"/>
              <a:t>Compare the social </a:t>
            </a:r>
            <a:r>
              <a:rPr lang="en-US" dirty="0" smtClean="0"/>
              <a:t>constructivist</a:t>
            </a:r>
            <a:r>
              <a:rPr lang="id-ID" dirty="0" smtClean="0"/>
              <a:t> </a:t>
            </a:r>
            <a:r>
              <a:rPr lang="en-US" dirty="0" smtClean="0"/>
              <a:t>approach </a:t>
            </a:r>
            <a:r>
              <a:rPr lang="en-US" dirty="0"/>
              <a:t>with other </a:t>
            </a:r>
            <a:r>
              <a:rPr lang="en-US" dirty="0" smtClean="0"/>
              <a:t>constructivist</a:t>
            </a:r>
            <a:r>
              <a:rPr lang="id-ID" dirty="0" smtClean="0"/>
              <a:t> </a:t>
            </a:r>
            <a:r>
              <a:rPr lang="en-US" dirty="0" smtClean="0"/>
              <a:t>approaches.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en-US" dirty="0"/>
              <a:t>Explain how teachers and peers </a:t>
            </a:r>
            <a:r>
              <a:rPr lang="en-US" dirty="0" smtClean="0"/>
              <a:t>can</a:t>
            </a:r>
            <a:r>
              <a:rPr lang="id-ID" dirty="0" smtClean="0"/>
              <a:t> </a:t>
            </a:r>
            <a:r>
              <a:rPr lang="en-US" dirty="0" smtClean="0"/>
              <a:t>jointly </a:t>
            </a:r>
            <a:r>
              <a:rPr lang="en-US" dirty="0"/>
              <a:t>contribute to children’s learning</a:t>
            </a:r>
          </a:p>
        </p:txBody>
      </p:sp>
    </p:spTree>
    <p:extLst>
      <p:ext uri="{BB962C8B-B14F-4D97-AF65-F5344CB8AC3E}">
        <p14:creationId xmlns:p14="http://schemas.microsoft.com/office/powerpoint/2010/main" val="17260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19" y="476672"/>
            <a:ext cx="8229600" cy="1143000"/>
          </a:xfrm>
        </p:spPr>
        <p:txBody>
          <a:bodyPr/>
          <a:lstStyle/>
          <a:p>
            <a:pPr algn="ctr"/>
            <a:r>
              <a:rPr lang="id-ID" dirty="0"/>
              <a:t>School for Thoght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1375" y="2025377"/>
            <a:ext cx="8170999" cy="3869794"/>
            <a:chOff x="428596" y="2071678"/>
            <a:chExt cx="8170999" cy="3869794"/>
          </a:xfrm>
        </p:grpSpPr>
        <p:sp>
          <p:nvSpPr>
            <p:cNvPr id="5" name="TextBox 4"/>
            <p:cNvSpPr txBox="1"/>
            <p:nvPr/>
          </p:nvSpPr>
          <p:spPr>
            <a:xfrm>
              <a:off x="428596" y="5572140"/>
              <a:ext cx="122180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Curriculum</a:t>
              </a:r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00232" y="5572140"/>
              <a:ext cx="120161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Instruction</a:t>
              </a:r>
              <a:endParaRPr lang="id-ID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0430" y="5572140"/>
              <a:ext cx="109196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Comunity</a:t>
              </a:r>
              <a:endParaRPr lang="id-ID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9190" y="5572140"/>
              <a:ext cx="124296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Technology</a:t>
              </a:r>
              <a:endParaRPr lang="id-ID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29388" y="5572140"/>
              <a:ext cx="119885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Assesment</a:t>
              </a:r>
              <a:endParaRPr lang="id-ID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71472" y="2071678"/>
              <a:ext cx="8028123" cy="2643207"/>
              <a:chOff x="571472" y="2071678"/>
              <a:chExt cx="8028123" cy="264320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71472" y="2071678"/>
                <a:ext cx="8028123" cy="646331"/>
                <a:chOff x="571472" y="2071678"/>
                <a:chExt cx="8028123" cy="646331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571472" y="2071678"/>
                  <a:ext cx="1892954" cy="36933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id-ID" dirty="0" smtClean="0"/>
                    <a:t>The Jasper Project</a:t>
                  </a:r>
                  <a:endParaRPr lang="id-ID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786050" y="2071678"/>
                  <a:ext cx="2173800" cy="646331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dirty="0" smtClean="0"/>
                    <a:t>Fostering a Comunity</a:t>
                  </a:r>
                </a:p>
                <a:p>
                  <a:pPr algn="ctr"/>
                  <a:r>
                    <a:rPr lang="id-ID" dirty="0" smtClean="0"/>
                    <a:t> of Learners</a:t>
                  </a:r>
                  <a:endParaRPr lang="id-ID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286380" y="2071678"/>
                  <a:ext cx="3313215" cy="646331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dirty="0" smtClean="0"/>
                    <a:t>Computer-Supported Intentional </a:t>
                  </a:r>
                </a:p>
                <a:p>
                  <a:pPr algn="ctr"/>
                  <a:r>
                    <a:rPr lang="id-ID" dirty="0" smtClean="0"/>
                    <a:t>Learning Enviroment</a:t>
                  </a:r>
                </a:p>
              </p:txBody>
            </p:sp>
            <p:cxnSp>
              <p:nvCxnSpPr>
                <p:cNvPr id="25" name="Straight Connector 24"/>
                <p:cNvCxnSpPr>
                  <a:stCxn id="22" idx="3"/>
                </p:cNvCxnSpPr>
                <p:nvPr/>
              </p:nvCxnSpPr>
              <p:spPr>
                <a:xfrm>
                  <a:off x="2464426" y="2256344"/>
                  <a:ext cx="3216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959850" y="2357430"/>
                  <a:ext cx="3216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>
                <a:stCxn id="22" idx="2"/>
              </p:cNvCxnSpPr>
              <p:nvPr/>
            </p:nvCxnSpPr>
            <p:spPr>
              <a:xfrm rot="5400000">
                <a:off x="773921" y="3185038"/>
                <a:ext cx="1488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4" idx="2"/>
              </p:cNvCxnSpPr>
              <p:nvPr/>
            </p:nvCxnSpPr>
            <p:spPr>
              <a:xfrm rot="5400000">
                <a:off x="6337460" y="3323537"/>
                <a:ext cx="121105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500166" y="3929066"/>
                <a:ext cx="54292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3" idx="2"/>
              </p:cNvCxnSpPr>
              <p:nvPr/>
            </p:nvCxnSpPr>
            <p:spPr>
              <a:xfrm rot="5400000">
                <a:off x="2874512" y="3716447"/>
                <a:ext cx="19968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000100" y="4714884"/>
                <a:ext cx="60722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endCxn id="5" idx="0"/>
            </p:cNvCxnSpPr>
            <p:nvPr/>
          </p:nvCxnSpPr>
          <p:spPr>
            <a:xfrm>
              <a:off x="1027408" y="4714884"/>
              <a:ext cx="12093" cy="857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143109" y="5143512"/>
              <a:ext cx="8572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3643307" y="5143512"/>
              <a:ext cx="8572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143505" y="5143512"/>
              <a:ext cx="8572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6643703" y="5143512"/>
              <a:ext cx="8572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220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2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Social Constructivist Approaches To Teaching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lvl="0"/>
            <a:r>
              <a:rPr lang="id-ID" sz="2800" dirty="0" smtClean="0">
                <a:latin typeface="+mj-lt"/>
              </a:rPr>
              <a:t>Social </a:t>
            </a:r>
            <a:r>
              <a:rPr lang="id-ID" sz="2800" dirty="0">
                <a:latin typeface="+mj-lt"/>
              </a:rPr>
              <a:t>constructivist </a:t>
            </a:r>
            <a:r>
              <a:rPr lang="id-ID" sz="2800" dirty="0" smtClean="0">
                <a:latin typeface="+mj-lt"/>
              </a:rPr>
              <a:t>: </a:t>
            </a:r>
            <a:r>
              <a:rPr lang="id-ID" sz="2800" dirty="0">
                <a:latin typeface="+mj-lt"/>
              </a:rPr>
              <a:t>Pendekatan yang menekankan konteks sosial pembelajaran dan gagasan bahwa pengetahuan saling dibangun </a:t>
            </a:r>
            <a:r>
              <a:rPr lang="id-ID" sz="2800" dirty="0" smtClean="0">
                <a:latin typeface="+mj-lt"/>
              </a:rPr>
              <a:t>dan membangun.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57892"/>
              </p:ext>
            </p:extLst>
          </p:nvPr>
        </p:nvGraphicFramePr>
        <p:xfrm>
          <a:off x="1115616" y="3284984"/>
          <a:ext cx="6912768" cy="30243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/>
                <a:gridCol w="3456384"/>
              </a:tblGrid>
              <a:tr h="883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Piaget’s Cognitive Constructivist Approach</a:t>
                      </a:r>
                      <a:endParaRPr lang="id-ID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Vygotsky’s Social Constructivist</a:t>
                      </a:r>
                      <a:r>
                        <a:rPr lang="id-ID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latin typeface="+mj-lt"/>
                        </a:rPr>
                        <a:t>Approach</a:t>
                      </a:r>
                    </a:p>
                  </a:txBody>
                  <a:tcPr/>
                </a:tc>
              </a:tr>
              <a:tr h="2141132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+mj-lt"/>
                        </a:rPr>
                        <a:t>Siswa membangun pengetahuan dengan mengubah, mengorganisir</a:t>
                      </a:r>
                      <a:r>
                        <a:rPr lang="id-ID" sz="2000" baseline="0" dirty="0" smtClean="0">
                          <a:latin typeface="+mj-lt"/>
                        </a:rPr>
                        <a:t> dan mengatur kembali pengetahuan dan informasi sebelumnya.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+mj-lt"/>
                        </a:rPr>
                        <a:t>Siswa membangun pengetahuan</a:t>
                      </a:r>
                      <a:r>
                        <a:rPr lang="id-ID" sz="2000" baseline="0" dirty="0" smtClean="0">
                          <a:latin typeface="+mj-lt"/>
                        </a:rPr>
                        <a:t> melalui interaksi sosial dengan orang lain. Isi pengetahuan ini dipengaruhi oleh budaya dimana siswa tinggal.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4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id-ID" dirty="0"/>
              <a:t>Situated </a:t>
            </a:r>
            <a:r>
              <a:rPr lang="id-ID" dirty="0" smtClean="0"/>
              <a:t>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389120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+mj-lt"/>
              </a:rPr>
              <a:t>Situated </a:t>
            </a:r>
            <a:r>
              <a:rPr lang="id-ID" sz="2800" dirty="0">
                <a:latin typeface="+mj-lt"/>
              </a:rPr>
              <a:t>cognition:  Gagasan bahwa pemikiran terjadi </a:t>
            </a:r>
            <a:r>
              <a:rPr lang="id-ID" sz="2800" dirty="0" smtClean="0">
                <a:latin typeface="+mj-lt"/>
              </a:rPr>
              <a:t>dalam </a:t>
            </a:r>
            <a:r>
              <a:rPr lang="id-ID" sz="2800" dirty="0">
                <a:latin typeface="+mj-lt"/>
              </a:rPr>
              <a:t>konteks sosial dan fisik</a:t>
            </a:r>
            <a:r>
              <a:rPr lang="id-ID" sz="2800" dirty="0" smtClean="0">
                <a:latin typeface="+mj-lt"/>
              </a:rPr>
              <a:t>.</a:t>
            </a:r>
          </a:p>
          <a:p>
            <a:pPr lvl="0"/>
            <a:r>
              <a:rPr lang="id-ID" sz="2800" dirty="0" smtClean="0">
                <a:latin typeface="+mj-lt"/>
              </a:rPr>
              <a:t>Menciptakan </a:t>
            </a:r>
            <a:r>
              <a:rPr lang="id-ID" sz="2800" dirty="0">
                <a:latin typeface="+mj-lt"/>
              </a:rPr>
              <a:t>situasi belajar yang sedekat mungkin dengan keadaan dunia </a:t>
            </a:r>
            <a:r>
              <a:rPr lang="id-ID" sz="2800" dirty="0" smtClean="0">
                <a:latin typeface="+mj-lt"/>
              </a:rPr>
              <a:t>nyata.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176464" cy="27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9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Teachers And Peers As Joint Contributors To</a:t>
            </a:r>
            <a:br>
              <a:rPr lang="en-US" sz="3200" b="1" dirty="0" smtClean="0"/>
            </a:br>
            <a:r>
              <a:rPr lang="en-US" sz="3200" b="1" dirty="0" smtClean="0"/>
              <a:t>Students’ Learning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Scaffolding</a:t>
            </a:r>
            <a:endParaRPr lang="id-ID" dirty="0" smtClean="0"/>
          </a:p>
          <a:p>
            <a:r>
              <a:rPr lang="en-US" dirty="0" smtClean="0"/>
              <a:t>Cognitive Apprenticeship</a:t>
            </a:r>
            <a:endParaRPr lang="id-ID" dirty="0" smtClean="0"/>
          </a:p>
          <a:p>
            <a:r>
              <a:rPr lang="en-US" dirty="0" smtClean="0"/>
              <a:t>Tutoring</a:t>
            </a:r>
            <a:endParaRPr lang="id-ID" dirty="0" smtClean="0"/>
          </a:p>
          <a:p>
            <a:r>
              <a:rPr lang="en-US" dirty="0" smtClean="0"/>
              <a:t>Cooperative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4040188" cy="639762"/>
          </a:xfrm>
        </p:spPr>
        <p:txBody>
          <a:bodyPr/>
          <a:lstStyle/>
          <a:p>
            <a:r>
              <a:rPr lang="en-US" dirty="0"/>
              <a:t>Scaffolding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60032" y="764704"/>
            <a:ext cx="4041775" cy="639762"/>
          </a:xfrm>
        </p:spPr>
        <p:txBody>
          <a:bodyPr/>
          <a:lstStyle/>
          <a:p>
            <a:r>
              <a:rPr lang="en-US" dirty="0"/>
              <a:t>Cognitive Apprenticeship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44" y="1401190"/>
            <a:ext cx="4040188" cy="3951288"/>
          </a:xfrm>
        </p:spPr>
        <p:txBody>
          <a:bodyPr/>
          <a:lstStyle/>
          <a:p>
            <a:r>
              <a:rPr lang="id-ID" dirty="0"/>
              <a:t>Teknik mengubah tingkat dukungan selama sesi pengajaran. </a:t>
            </a:r>
          </a:p>
          <a:p>
            <a:r>
              <a:rPr lang="id-ID" dirty="0"/>
              <a:t>Orang yang lebih terampil, baik itu guru atau teman sebaya menyesuaikan jumlah bimbingan agar sesuai dengan kinerja siswa saat ini.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0782" y="1844824"/>
            <a:ext cx="4041775" cy="3951288"/>
          </a:xfrm>
        </p:spPr>
        <p:txBody>
          <a:bodyPr/>
          <a:lstStyle/>
          <a:p>
            <a:pPr lvl="0"/>
            <a:r>
              <a:rPr lang="en-US" dirty="0"/>
              <a:t>A relationship in which an expert stretches and supports a novice’s understanding and use of a culture’s skills.</a:t>
            </a:r>
            <a:endParaRPr lang="id-ID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91149"/>
            <a:ext cx="3043766" cy="24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0801"/>
            <a:ext cx="3096344" cy="19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Tutoring is basically cognitive apprenticeship between an expert and a novice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Types </a:t>
            </a:r>
            <a:r>
              <a:rPr lang="id-ID" dirty="0"/>
              <a:t>of </a:t>
            </a:r>
            <a:r>
              <a:rPr lang="id-ID" dirty="0" smtClean="0"/>
              <a:t>tutoring: </a:t>
            </a:r>
            <a:endParaRPr lang="id-ID" dirty="0"/>
          </a:p>
          <a:p>
            <a:pPr lvl="1"/>
            <a:r>
              <a:rPr lang="en-US" sz="2600" dirty="0" smtClean="0"/>
              <a:t>Classroom </a:t>
            </a:r>
            <a:r>
              <a:rPr lang="en-US" sz="2600" dirty="0"/>
              <a:t>Aides, Volunteers, and </a:t>
            </a:r>
            <a:r>
              <a:rPr lang="en-US" sz="2600" dirty="0" smtClean="0"/>
              <a:t>Mentors</a:t>
            </a:r>
            <a:endParaRPr lang="id-ID" sz="2600" dirty="0" smtClean="0"/>
          </a:p>
          <a:p>
            <a:pPr lvl="1"/>
            <a:r>
              <a:rPr lang="en-US" sz="2600" dirty="0"/>
              <a:t>Peer </a:t>
            </a:r>
            <a:r>
              <a:rPr lang="en-US" sz="2600" dirty="0" smtClean="0"/>
              <a:t>Tutors</a:t>
            </a:r>
            <a:endParaRPr lang="id-ID" sz="2600" dirty="0"/>
          </a:p>
          <a:p>
            <a:pPr lvl="1"/>
            <a:r>
              <a:rPr lang="en-US" sz="2600" dirty="0" smtClean="0"/>
              <a:t>Peer-Assisted Learning Strategies (PALS)</a:t>
            </a:r>
            <a:endParaRPr lang="id-ID" sz="2600" dirty="0"/>
          </a:p>
          <a:p>
            <a:pPr lvl="1"/>
            <a:r>
              <a:rPr lang="en-US" sz="2600" dirty="0" smtClean="0"/>
              <a:t>Online </a:t>
            </a:r>
            <a:r>
              <a:rPr lang="en-US" sz="2600" dirty="0"/>
              <a:t>Peer Tutoring</a:t>
            </a:r>
          </a:p>
        </p:txBody>
      </p:sp>
    </p:spTree>
    <p:extLst>
      <p:ext uri="{BB962C8B-B14F-4D97-AF65-F5344CB8AC3E}">
        <p14:creationId xmlns:p14="http://schemas.microsoft.com/office/powerpoint/2010/main" val="97377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Cooperative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Pembelajaran yang terjadi ketika siswa bekerja dalam kelompok kecil untuk saling membantu belajar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Research on </a:t>
            </a:r>
            <a:r>
              <a:rPr lang="en-US" dirty="0" smtClean="0"/>
              <a:t>Cooperative Learning</a:t>
            </a:r>
            <a:r>
              <a:rPr lang="id-ID" dirty="0" smtClean="0"/>
              <a:t>:</a:t>
            </a:r>
          </a:p>
          <a:p>
            <a:pPr lvl="1"/>
            <a:r>
              <a:rPr lang="en-US" i="1" dirty="0"/>
              <a:t>Group rewards are generated</a:t>
            </a:r>
            <a:endParaRPr lang="id-ID" i="1" dirty="0"/>
          </a:p>
          <a:p>
            <a:pPr lvl="1"/>
            <a:r>
              <a:rPr lang="en-US" i="1" dirty="0"/>
              <a:t>Individuals are held </a:t>
            </a:r>
            <a:r>
              <a:rPr lang="en-US" i="1" dirty="0" smtClean="0"/>
              <a:t>accountable</a:t>
            </a:r>
            <a:endParaRPr lang="id-ID" dirty="0" smtClean="0"/>
          </a:p>
          <a:p>
            <a:r>
              <a:rPr lang="id-ID" dirty="0" smtClean="0"/>
              <a:t>Motivation</a:t>
            </a:r>
          </a:p>
          <a:p>
            <a:r>
              <a:rPr lang="en-US" dirty="0"/>
              <a:t>Interdependence and Teaching One’s </a:t>
            </a:r>
            <a:r>
              <a:rPr lang="en-US" dirty="0" smtClean="0"/>
              <a:t>Peers</a:t>
            </a:r>
            <a:endParaRPr lang="id-ID" dirty="0" smtClean="0"/>
          </a:p>
          <a:p>
            <a:r>
              <a:rPr lang="en-US" dirty="0"/>
              <a:t>Types of Tasks in Which Cooperative Learning Works Best</a:t>
            </a:r>
            <a:endParaRPr lang="id-ID" dirty="0" smtClean="0"/>
          </a:p>
          <a:p>
            <a:pPr marL="457200" lvl="1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58531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Cooperative Learning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en-US" dirty="0"/>
              <a:t>STAD (Student-Teams-Achievement Divisions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/>
              <a:t>The Jigsaw </a:t>
            </a:r>
            <a:r>
              <a:rPr lang="en-US" dirty="0" smtClean="0"/>
              <a:t>Classroom</a:t>
            </a:r>
            <a:endParaRPr lang="id-ID" dirty="0" smtClean="0"/>
          </a:p>
          <a:p>
            <a:r>
              <a:rPr lang="en-US" dirty="0"/>
              <a:t>Learning </a:t>
            </a:r>
            <a:r>
              <a:rPr lang="en-US" dirty="0" smtClean="0"/>
              <a:t>Together</a:t>
            </a:r>
            <a:endParaRPr lang="id-ID" dirty="0" smtClean="0"/>
          </a:p>
          <a:p>
            <a:r>
              <a:rPr lang="en-US" dirty="0" smtClean="0"/>
              <a:t>Cooperative </a:t>
            </a:r>
            <a:r>
              <a:rPr lang="en-US" dirty="0"/>
              <a:t>Scripting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83919"/>
            <a:ext cx="2952328" cy="2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1391"/>
            <a:ext cx="3312368" cy="2438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42509"/>
            <a:ext cx="3852428" cy="230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531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</TotalTime>
  <Words>545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Flow</vt:lpstr>
      <vt:lpstr>C H A P T E R 1 0 Social Constructivist Approaches</vt:lpstr>
      <vt:lpstr>Learning goals</vt:lpstr>
      <vt:lpstr>Social Constructivist Approaches To Teaching</vt:lpstr>
      <vt:lpstr>Situated Cognition</vt:lpstr>
      <vt:lpstr>Teachers And Peers As Joint Contributors To Students’ Learning</vt:lpstr>
      <vt:lpstr> </vt:lpstr>
      <vt:lpstr>Tutoring</vt:lpstr>
      <vt:lpstr>Cooperative Learning</vt:lpstr>
      <vt:lpstr>Cooperative Learning Approaches</vt:lpstr>
      <vt:lpstr>Evaluating Cooperative Learning</vt:lpstr>
      <vt:lpstr>Learning Goals</vt:lpstr>
      <vt:lpstr>Struturing Small-Group Work</vt:lpstr>
      <vt:lpstr>Composing the Group</vt:lpstr>
      <vt:lpstr>Composing the Group</vt:lpstr>
      <vt:lpstr>Team Building Skill</vt:lpstr>
      <vt:lpstr>Team-Building Skill</vt:lpstr>
      <vt:lpstr>Structuring Small-Group Interaction</vt:lpstr>
      <vt:lpstr>SOCIAL CONSTRUCTIVIST PROGRAMS</vt:lpstr>
      <vt:lpstr>FOSTERING A COMUNITY OF LEARNERS</vt:lpstr>
      <vt:lpstr>School for Thoght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1 0 Social Constructivist Approaches</dc:title>
  <dc:creator>Rahmi</dc:creator>
  <cp:lastModifiedBy>Gita Soerjoatmodjo</cp:lastModifiedBy>
  <cp:revision>41</cp:revision>
  <dcterms:created xsi:type="dcterms:W3CDTF">2019-09-18T04:45:50Z</dcterms:created>
  <dcterms:modified xsi:type="dcterms:W3CDTF">2019-12-02T06:20:21Z</dcterms:modified>
</cp:coreProperties>
</file>