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3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6" r:id="rId11"/>
    <p:sldId id="258" r:id="rId12"/>
    <p:sldId id="257" r:id="rId13"/>
    <p:sldId id="259" r:id="rId14"/>
    <p:sldId id="260" r:id="rId15"/>
    <p:sldId id="267" r:id="rId16"/>
    <p:sldId id="261" r:id="rId17"/>
    <p:sldId id="262" r:id="rId18"/>
    <p:sldId id="263" r:id="rId19"/>
    <p:sldId id="264" r:id="rId20"/>
    <p:sldId id="265" r:id="rId21"/>
    <p:sldId id="266" r:id="rId22"/>
    <p:sldId id="276" r:id="rId23"/>
    <p:sldId id="277" r:id="rId24"/>
    <p:sldId id="28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2545" autoAdjust="0"/>
  </p:normalViewPr>
  <p:slideViewPr>
    <p:cSldViewPr snapToGrid="0">
      <p:cViewPr varScale="1">
        <p:scale>
          <a:sx n="65" d="100"/>
          <a:sy n="65" d="100"/>
        </p:scale>
        <p:origin x="8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C7CF-71E5-4F7A-9F6C-C67F68B0AEC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F60B2-6A1A-4B99-91BC-4BC4FA86C1C7}">
      <dgm:prSet phldrT="[Text]"/>
      <dgm:spPr/>
      <dgm:t>
        <a:bodyPr/>
        <a:lstStyle/>
        <a:p>
          <a:r>
            <a:rPr lang="en-US" dirty="0"/>
            <a:t>Masa </a:t>
          </a:r>
          <a:r>
            <a:rPr lang="en-US" dirty="0" err="1"/>
            <a:t>kanak-kanak</a:t>
          </a:r>
          <a:r>
            <a:rPr lang="en-US" dirty="0"/>
            <a:t> </a:t>
          </a:r>
        </a:p>
        <a:p>
          <a:r>
            <a:rPr lang="en-US" dirty="0"/>
            <a:t>1,5 – 3 </a:t>
          </a:r>
          <a:r>
            <a:rPr lang="en-US" dirty="0" err="1"/>
            <a:t>thn</a:t>
          </a:r>
          <a:endParaRPr lang="en-US" dirty="0"/>
        </a:p>
        <a:p>
          <a:r>
            <a:rPr lang="en-US" dirty="0" err="1"/>
            <a:t>Fase</a:t>
          </a:r>
          <a:r>
            <a:rPr lang="en-US" dirty="0"/>
            <a:t> Anal</a:t>
          </a:r>
        </a:p>
      </dgm:t>
    </dgm:pt>
    <dgm:pt modelId="{36071926-E1B3-4525-8AD4-DAE33BC91912}" type="parTrans" cxnId="{BA9A165D-0C2B-4322-AB54-770BE53E6E99}">
      <dgm:prSet/>
      <dgm:spPr/>
      <dgm:t>
        <a:bodyPr/>
        <a:lstStyle/>
        <a:p>
          <a:endParaRPr lang="en-US"/>
        </a:p>
      </dgm:t>
    </dgm:pt>
    <dgm:pt modelId="{8B8578D3-2F07-44C9-B40A-78D754B48C74}" type="sibTrans" cxnId="{BA9A165D-0C2B-4322-AB54-770BE53E6E99}">
      <dgm:prSet/>
      <dgm:spPr/>
      <dgm:t>
        <a:bodyPr/>
        <a:lstStyle/>
        <a:p>
          <a:endParaRPr lang="en-US"/>
        </a:p>
      </dgm:t>
    </dgm:pt>
    <dgm:pt modelId="{8630766C-0EFD-4E8B-BADC-91D4414CBDC5}">
      <dgm:prSet phldrT="[Text]" custT="1"/>
      <dgm:spPr/>
      <dgm:t>
        <a:bodyPr/>
        <a:lstStyle/>
        <a:p>
          <a:r>
            <a:rPr lang="en-US" sz="1400" dirty="0"/>
            <a:t>Masa </a:t>
          </a:r>
          <a:r>
            <a:rPr lang="en-US" sz="1400" dirty="0" err="1"/>
            <a:t>kanak</a:t>
          </a:r>
          <a:r>
            <a:rPr lang="en-US" sz="1400" dirty="0"/>
            <a:t> </a:t>
          </a:r>
          <a:r>
            <a:rPr lang="en-US" sz="1400" dirty="0" err="1"/>
            <a:t>kanak</a:t>
          </a:r>
          <a:r>
            <a:rPr lang="en-US" sz="1400" dirty="0"/>
            <a:t> </a:t>
          </a:r>
          <a:r>
            <a:rPr lang="en-US" sz="1400" dirty="0" err="1"/>
            <a:t>tengah</a:t>
          </a:r>
          <a:endParaRPr lang="en-US" sz="1400" dirty="0"/>
        </a:p>
        <a:p>
          <a:r>
            <a:rPr lang="en-US" sz="1400" dirty="0"/>
            <a:t>6 – 11 </a:t>
          </a:r>
          <a:r>
            <a:rPr lang="en-US" sz="1400" dirty="0" err="1"/>
            <a:t>thn</a:t>
          </a:r>
          <a:endParaRPr lang="en-US" sz="1400" dirty="0"/>
        </a:p>
        <a:p>
          <a:r>
            <a:rPr lang="en-US" sz="1400" dirty="0" err="1"/>
            <a:t>Fase</a:t>
          </a:r>
          <a:r>
            <a:rPr lang="en-US" sz="1400" dirty="0"/>
            <a:t> </a:t>
          </a:r>
          <a:r>
            <a:rPr lang="en-US" sz="1400" dirty="0" err="1"/>
            <a:t>Laten</a:t>
          </a:r>
          <a:endParaRPr lang="en-US" sz="1400" dirty="0"/>
        </a:p>
      </dgm:t>
    </dgm:pt>
    <dgm:pt modelId="{1CCB249B-8B9C-4870-AC5A-29DF2A2CA17E}" type="parTrans" cxnId="{2DFF1426-489A-40AC-A5CE-0B5BFFD59022}">
      <dgm:prSet/>
      <dgm:spPr/>
      <dgm:t>
        <a:bodyPr/>
        <a:lstStyle/>
        <a:p>
          <a:endParaRPr lang="en-US"/>
        </a:p>
      </dgm:t>
    </dgm:pt>
    <dgm:pt modelId="{E9DAB200-CB71-47D2-B919-F7C7A3A7248F}" type="sibTrans" cxnId="{2DFF1426-489A-40AC-A5CE-0B5BFFD59022}">
      <dgm:prSet/>
      <dgm:spPr/>
      <dgm:t>
        <a:bodyPr/>
        <a:lstStyle/>
        <a:p>
          <a:endParaRPr lang="en-US"/>
        </a:p>
      </dgm:t>
    </dgm:pt>
    <dgm:pt modelId="{AB27361A-DBB6-421B-933D-E9FD53A8FA48}">
      <dgm:prSet phldrT="[Text]" custT="1"/>
      <dgm:spPr/>
      <dgm:t>
        <a:bodyPr/>
        <a:lstStyle/>
        <a:p>
          <a:r>
            <a:rPr lang="en-US" sz="1400" dirty="0"/>
            <a:t>Masa </a:t>
          </a:r>
          <a:r>
            <a:rPr lang="en-US" sz="1400" dirty="0" err="1"/>
            <a:t>remaja</a:t>
          </a:r>
          <a:r>
            <a:rPr lang="en-US" sz="1400" dirty="0"/>
            <a:t> 12 </a:t>
          </a:r>
          <a:r>
            <a:rPr lang="en-US" sz="1400" dirty="0" err="1"/>
            <a:t>thn</a:t>
          </a:r>
          <a:r>
            <a:rPr lang="en-US" sz="1400" dirty="0"/>
            <a:t> </a:t>
          </a:r>
          <a:r>
            <a:rPr lang="en-US" sz="1400" dirty="0" err="1"/>
            <a:t>ke</a:t>
          </a:r>
          <a:r>
            <a:rPr lang="en-US" sz="1400" dirty="0"/>
            <a:t> </a:t>
          </a:r>
          <a:r>
            <a:rPr lang="en-US" sz="1400" dirty="0" err="1"/>
            <a:t>atas</a:t>
          </a:r>
          <a:r>
            <a:rPr lang="en-US" sz="1400" dirty="0"/>
            <a:t> </a:t>
          </a:r>
        </a:p>
        <a:p>
          <a:r>
            <a:rPr lang="en-US" sz="1400" dirty="0" err="1"/>
            <a:t>Fase</a:t>
          </a:r>
          <a:r>
            <a:rPr lang="en-US" sz="1400" dirty="0"/>
            <a:t> Genital</a:t>
          </a:r>
        </a:p>
      </dgm:t>
    </dgm:pt>
    <dgm:pt modelId="{69BF1ACD-3516-4564-B100-40B1C0A3BAE2}" type="parTrans" cxnId="{988D67B6-1E8A-4D9F-B529-54B7B4ABAA02}">
      <dgm:prSet/>
      <dgm:spPr/>
      <dgm:t>
        <a:bodyPr/>
        <a:lstStyle/>
        <a:p>
          <a:endParaRPr lang="en-US"/>
        </a:p>
      </dgm:t>
    </dgm:pt>
    <dgm:pt modelId="{771D7C95-BC07-4638-AC47-4215FE8BC84E}" type="sibTrans" cxnId="{988D67B6-1E8A-4D9F-B529-54B7B4ABAA02}">
      <dgm:prSet/>
      <dgm:spPr/>
      <dgm:t>
        <a:bodyPr/>
        <a:lstStyle/>
        <a:p>
          <a:endParaRPr lang="en-US"/>
        </a:p>
      </dgm:t>
    </dgm:pt>
    <dgm:pt modelId="{0CBA5AEC-8E2E-43E6-918E-F041F34E8861}">
      <dgm:prSet/>
      <dgm:spPr/>
      <dgm:t>
        <a:bodyPr/>
        <a:lstStyle/>
        <a:p>
          <a:r>
            <a:rPr lang="en-US" dirty="0"/>
            <a:t>Masa </a:t>
          </a:r>
          <a:r>
            <a:rPr lang="en-US" dirty="0" err="1"/>
            <a:t>bayi</a:t>
          </a:r>
          <a:r>
            <a:rPr lang="en-US" dirty="0"/>
            <a:t> </a:t>
          </a:r>
        </a:p>
        <a:p>
          <a:r>
            <a:rPr lang="en-US" dirty="0"/>
            <a:t>0 – 1,5 </a:t>
          </a:r>
          <a:r>
            <a:rPr lang="en-US" dirty="0" err="1"/>
            <a:t>thn</a:t>
          </a:r>
          <a:endParaRPr lang="en-US" dirty="0"/>
        </a:p>
        <a:p>
          <a:r>
            <a:rPr lang="en-US" dirty="0" err="1"/>
            <a:t>Fase</a:t>
          </a:r>
          <a:r>
            <a:rPr lang="en-US" dirty="0"/>
            <a:t> Oral</a:t>
          </a:r>
        </a:p>
      </dgm:t>
    </dgm:pt>
    <dgm:pt modelId="{A8FC1425-295E-49CC-97B9-DB9BA9A506A8}" type="parTrans" cxnId="{E786643C-1234-4745-8500-B12EB70C252D}">
      <dgm:prSet/>
      <dgm:spPr/>
      <dgm:t>
        <a:bodyPr/>
        <a:lstStyle/>
        <a:p>
          <a:endParaRPr lang="en-US"/>
        </a:p>
      </dgm:t>
    </dgm:pt>
    <dgm:pt modelId="{7E13619F-EC27-478B-9593-6FC85CE1FAE7}" type="sibTrans" cxnId="{E786643C-1234-4745-8500-B12EB70C252D}">
      <dgm:prSet/>
      <dgm:spPr/>
      <dgm:t>
        <a:bodyPr/>
        <a:lstStyle/>
        <a:p>
          <a:endParaRPr lang="en-US"/>
        </a:p>
      </dgm:t>
    </dgm:pt>
    <dgm:pt modelId="{506D852A-2128-4659-B0AA-062D5C3BD61B}">
      <dgm:prSet/>
      <dgm:spPr/>
      <dgm:t>
        <a:bodyPr/>
        <a:lstStyle/>
        <a:p>
          <a:r>
            <a:rPr lang="en-US" dirty="0"/>
            <a:t>Masa </a:t>
          </a:r>
          <a:r>
            <a:rPr lang="en-US" dirty="0" err="1"/>
            <a:t>kanak-kanak</a:t>
          </a:r>
          <a:r>
            <a:rPr lang="en-US" dirty="0"/>
            <a:t> </a:t>
          </a:r>
          <a:r>
            <a:rPr lang="en-US" dirty="0" err="1"/>
            <a:t>awal</a:t>
          </a:r>
          <a:endParaRPr lang="en-US" dirty="0"/>
        </a:p>
        <a:p>
          <a:r>
            <a:rPr lang="en-US" dirty="0"/>
            <a:t>3 – 6 </a:t>
          </a:r>
          <a:r>
            <a:rPr lang="en-US" dirty="0" err="1"/>
            <a:t>thn</a:t>
          </a:r>
          <a:endParaRPr lang="en-US" dirty="0"/>
        </a:p>
        <a:p>
          <a:r>
            <a:rPr lang="en-US" dirty="0" err="1"/>
            <a:t>Fase</a:t>
          </a:r>
          <a:r>
            <a:rPr lang="en-US" dirty="0"/>
            <a:t> </a:t>
          </a:r>
          <a:r>
            <a:rPr lang="en-US" i="1" dirty="0"/>
            <a:t>Phallic</a:t>
          </a:r>
          <a:endParaRPr lang="en-US" dirty="0"/>
        </a:p>
      </dgm:t>
    </dgm:pt>
    <dgm:pt modelId="{5494558A-5419-490D-9B03-76B03968A85C}" type="parTrans" cxnId="{74DEB368-F6A2-48DA-9CBD-8CA9A4C17721}">
      <dgm:prSet/>
      <dgm:spPr/>
      <dgm:t>
        <a:bodyPr/>
        <a:lstStyle/>
        <a:p>
          <a:endParaRPr lang="en-US"/>
        </a:p>
      </dgm:t>
    </dgm:pt>
    <dgm:pt modelId="{93CBA65E-0A18-4F5D-AA9A-91C9155FC9E1}" type="sibTrans" cxnId="{74DEB368-F6A2-48DA-9CBD-8CA9A4C17721}">
      <dgm:prSet/>
      <dgm:spPr/>
      <dgm:t>
        <a:bodyPr/>
        <a:lstStyle/>
        <a:p>
          <a:endParaRPr lang="en-US"/>
        </a:p>
      </dgm:t>
    </dgm:pt>
    <dgm:pt modelId="{EA34A81C-1D9B-498D-86C2-C8996FD189F9}" type="pres">
      <dgm:prSet presAssocID="{A3E7C7CF-71E5-4F7A-9F6C-C67F68B0AEC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92A92-D0CE-4CA8-BCAF-66608A0AA921}" type="pres">
      <dgm:prSet presAssocID="{A3E7C7CF-71E5-4F7A-9F6C-C67F68B0AEC1}" presName="arrow" presStyleLbl="bgShp" presStyleIdx="0" presStyleCnt="1"/>
      <dgm:spPr>
        <a:solidFill>
          <a:schemeClr val="bg1"/>
        </a:solidFill>
      </dgm:spPr>
    </dgm:pt>
    <dgm:pt modelId="{2CD813DB-E993-4887-8800-2066661D0FBE}" type="pres">
      <dgm:prSet presAssocID="{A3E7C7CF-71E5-4F7A-9F6C-C67F68B0AEC1}" presName="arrowDiagram5" presStyleCnt="0"/>
      <dgm:spPr/>
    </dgm:pt>
    <dgm:pt modelId="{E798011C-17C9-4C98-A314-BF7EA4A7B092}" type="pres">
      <dgm:prSet presAssocID="{0CBA5AEC-8E2E-43E6-918E-F041F34E8861}" presName="bullet5a" presStyleLbl="node1" presStyleIdx="0" presStyleCnt="5"/>
      <dgm:spPr/>
    </dgm:pt>
    <dgm:pt modelId="{9A9F99DA-AAB5-4857-895F-701CF3093107}" type="pres">
      <dgm:prSet presAssocID="{0CBA5AEC-8E2E-43E6-918E-F041F34E8861}" presName="textBox5a" presStyleLbl="revTx" presStyleIdx="0" presStyleCnt="5" custScaleX="84297" custScaleY="78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2E89C-F626-4674-AEC6-2EB7DB9B314D}" type="pres">
      <dgm:prSet presAssocID="{E0FF60B2-6A1A-4B99-91BC-4BC4FA86C1C7}" presName="bullet5b" presStyleLbl="node1" presStyleIdx="1" presStyleCnt="5"/>
      <dgm:spPr/>
    </dgm:pt>
    <dgm:pt modelId="{92BCD7D2-CDBE-4553-8DD3-D7E9F3FADB6C}" type="pres">
      <dgm:prSet presAssocID="{E0FF60B2-6A1A-4B99-91BC-4BC4FA86C1C7}" presName="textBox5b" presStyleLbl="revTx" presStyleIdx="1" presStyleCnt="5" custScaleX="100447" custScaleY="65228" custLinFactNeighborX="-219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4AC62-E4EE-43D8-90F4-CC1400CAEFFB}" type="pres">
      <dgm:prSet presAssocID="{506D852A-2128-4659-B0AA-062D5C3BD61B}" presName="bullet5c" presStyleLbl="node1" presStyleIdx="2" presStyleCnt="5"/>
      <dgm:spPr/>
    </dgm:pt>
    <dgm:pt modelId="{02326B50-5F31-49B5-B65D-7B28E1B97B20}" type="pres">
      <dgm:prSet presAssocID="{506D852A-2128-4659-B0AA-062D5C3BD61B}" presName="textBox5c" presStyleLbl="revTx" presStyleIdx="2" presStyleCnt="5" custScaleX="95790" custScaleY="51402" custLinFactNeighborX="1028" custLinFactNeighborY="-9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6697E-06C7-4D10-A7B2-0E57E5B93186}" type="pres">
      <dgm:prSet presAssocID="{8630766C-0EFD-4E8B-BADC-91D4414CBDC5}" presName="bullet5d" presStyleLbl="node1" presStyleIdx="3" presStyleCnt="5"/>
      <dgm:spPr/>
    </dgm:pt>
    <dgm:pt modelId="{4B5FA5F7-B393-4422-95F8-8AA4D8AB8A85}" type="pres">
      <dgm:prSet presAssocID="{8630766C-0EFD-4E8B-BADC-91D4414CBDC5}" presName="textBox5d" presStyleLbl="revTx" presStyleIdx="3" presStyleCnt="5" custScaleX="98397" custScaleY="42171" custLinFactNeighborX="-2977" custLinFactNeighborY="-8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E358D-7DAA-455E-A5C3-C85F1CB0EA5E}" type="pres">
      <dgm:prSet presAssocID="{AB27361A-DBB6-421B-933D-E9FD53A8FA48}" presName="bullet5e" presStyleLbl="node1" presStyleIdx="4" presStyleCnt="5"/>
      <dgm:spPr/>
    </dgm:pt>
    <dgm:pt modelId="{9F3D14A2-5E8B-4F3A-BF41-95B13C01981D}" type="pres">
      <dgm:prSet presAssocID="{AB27361A-DBB6-421B-933D-E9FD53A8FA48}" presName="textBox5e" presStyleLbl="revTx" presStyleIdx="4" presStyleCnt="5" custScaleX="110782" custScaleY="28372" custLinFactNeighborX="13895" custLinFactNeighborY="-26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EB368-F6A2-48DA-9CBD-8CA9A4C17721}" srcId="{A3E7C7CF-71E5-4F7A-9F6C-C67F68B0AEC1}" destId="{506D852A-2128-4659-B0AA-062D5C3BD61B}" srcOrd="2" destOrd="0" parTransId="{5494558A-5419-490D-9B03-76B03968A85C}" sibTransId="{93CBA65E-0A18-4F5D-AA9A-91C9155FC9E1}"/>
    <dgm:cxn modelId="{E786643C-1234-4745-8500-B12EB70C252D}" srcId="{A3E7C7CF-71E5-4F7A-9F6C-C67F68B0AEC1}" destId="{0CBA5AEC-8E2E-43E6-918E-F041F34E8861}" srcOrd="0" destOrd="0" parTransId="{A8FC1425-295E-49CC-97B9-DB9BA9A506A8}" sibTransId="{7E13619F-EC27-478B-9593-6FC85CE1FAE7}"/>
    <dgm:cxn modelId="{988D67B6-1E8A-4D9F-B529-54B7B4ABAA02}" srcId="{A3E7C7CF-71E5-4F7A-9F6C-C67F68B0AEC1}" destId="{AB27361A-DBB6-421B-933D-E9FD53A8FA48}" srcOrd="4" destOrd="0" parTransId="{69BF1ACD-3516-4564-B100-40B1C0A3BAE2}" sibTransId="{771D7C95-BC07-4638-AC47-4215FE8BC84E}"/>
    <dgm:cxn modelId="{2DFF1426-489A-40AC-A5CE-0B5BFFD59022}" srcId="{A3E7C7CF-71E5-4F7A-9F6C-C67F68B0AEC1}" destId="{8630766C-0EFD-4E8B-BADC-91D4414CBDC5}" srcOrd="3" destOrd="0" parTransId="{1CCB249B-8B9C-4870-AC5A-29DF2A2CA17E}" sibTransId="{E9DAB200-CB71-47D2-B919-F7C7A3A7248F}"/>
    <dgm:cxn modelId="{D1C4A69E-70E4-4C39-A3F8-761CCB461B0A}" type="presOf" srcId="{0CBA5AEC-8E2E-43E6-918E-F041F34E8861}" destId="{9A9F99DA-AAB5-4857-895F-701CF3093107}" srcOrd="0" destOrd="0" presId="urn:microsoft.com/office/officeart/2005/8/layout/arrow2"/>
    <dgm:cxn modelId="{8A3FC338-FAA2-4706-954B-CC383567F899}" type="presOf" srcId="{A3E7C7CF-71E5-4F7A-9F6C-C67F68B0AEC1}" destId="{EA34A81C-1D9B-498D-86C2-C8996FD189F9}" srcOrd="0" destOrd="0" presId="urn:microsoft.com/office/officeart/2005/8/layout/arrow2"/>
    <dgm:cxn modelId="{884D13C0-CB4F-4845-829A-90E5D6A5AD84}" type="presOf" srcId="{E0FF60B2-6A1A-4B99-91BC-4BC4FA86C1C7}" destId="{92BCD7D2-CDBE-4553-8DD3-D7E9F3FADB6C}" srcOrd="0" destOrd="0" presId="urn:microsoft.com/office/officeart/2005/8/layout/arrow2"/>
    <dgm:cxn modelId="{8BCC7042-B49E-4C16-A3A2-1D425C70146D}" type="presOf" srcId="{506D852A-2128-4659-B0AA-062D5C3BD61B}" destId="{02326B50-5F31-49B5-B65D-7B28E1B97B20}" srcOrd="0" destOrd="0" presId="urn:microsoft.com/office/officeart/2005/8/layout/arrow2"/>
    <dgm:cxn modelId="{7D47930A-0D7A-46B4-8716-48B4287C853B}" type="presOf" srcId="{AB27361A-DBB6-421B-933D-E9FD53A8FA48}" destId="{9F3D14A2-5E8B-4F3A-BF41-95B13C01981D}" srcOrd="0" destOrd="0" presId="urn:microsoft.com/office/officeart/2005/8/layout/arrow2"/>
    <dgm:cxn modelId="{BA9A165D-0C2B-4322-AB54-770BE53E6E99}" srcId="{A3E7C7CF-71E5-4F7A-9F6C-C67F68B0AEC1}" destId="{E0FF60B2-6A1A-4B99-91BC-4BC4FA86C1C7}" srcOrd="1" destOrd="0" parTransId="{36071926-E1B3-4525-8AD4-DAE33BC91912}" sibTransId="{8B8578D3-2F07-44C9-B40A-78D754B48C74}"/>
    <dgm:cxn modelId="{8F5B8A17-D5C9-4301-82D3-82DECB1B972B}" type="presOf" srcId="{8630766C-0EFD-4E8B-BADC-91D4414CBDC5}" destId="{4B5FA5F7-B393-4422-95F8-8AA4D8AB8A85}" srcOrd="0" destOrd="0" presId="urn:microsoft.com/office/officeart/2005/8/layout/arrow2"/>
    <dgm:cxn modelId="{4A9C2007-008E-4A62-A7CD-4E42EC5832A3}" type="presParOf" srcId="{EA34A81C-1D9B-498D-86C2-C8996FD189F9}" destId="{D2892A92-D0CE-4CA8-BCAF-66608A0AA921}" srcOrd="0" destOrd="0" presId="urn:microsoft.com/office/officeart/2005/8/layout/arrow2"/>
    <dgm:cxn modelId="{1F06EC6A-0880-448F-A300-65151E111CD5}" type="presParOf" srcId="{EA34A81C-1D9B-498D-86C2-C8996FD189F9}" destId="{2CD813DB-E993-4887-8800-2066661D0FBE}" srcOrd="1" destOrd="0" presId="urn:microsoft.com/office/officeart/2005/8/layout/arrow2"/>
    <dgm:cxn modelId="{B880E6C1-6BCF-42D7-86E2-BD1D74F69861}" type="presParOf" srcId="{2CD813DB-E993-4887-8800-2066661D0FBE}" destId="{E798011C-17C9-4C98-A314-BF7EA4A7B092}" srcOrd="0" destOrd="0" presId="urn:microsoft.com/office/officeart/2005/8/layout/arrow2"/>
    <dgm:cxn modelId="{B75A2990-19DC-465B-825A-1FD2ADB8ACFF}" type="presParOf" srcId="{2CD813DB-E993-4887-8800-2066661D0FBE}" destId="{9A9F99DA-AAB5-4857-895F-701CF3093107}" srcOrd="1" destOrd="0" presId="urn:microsoft.com/office/officeart/2005/8/layout/arrow2"/>
    <dgm:cxn modelId="{514F5D51-556D-4FF5-A451-B5DB5A693FF1}" type="presParOf" srcId="{2CD813DB-E993-4887-8800-2066661D0FBE}" destId="{4402E89C-F626-4674-AEC6-2EB7DB9B314D}" srcOrd="2" destOrd="0" presId="urn:microsoft.com/office/officeart/2005/8/layout/arrow2"/>
    <dgm:cxn modelId="{60A30F0E-AFDB-441D-89A4-947DE3B71262}" type="presParOf" srcId="{2CD813DB-E993-4887-8800-2066661D0FBE}" destId="{92BCD7D2-CDBE-4553-8DD3-D7E9F3FADB6C}" srcOrd="3" destOrd="0" presId="urn:microsoft.com/office/officeart/2005/8/layout/arrow2"/>
    <dgm:cxn modelId="{619E838E-9193-4E26-9E44-0F8A1B3A7159}" type="presParOf" srcId="{2CD813DB-E993-4887-8800-2066661D0FBE}" destId="{2194AC62-E4EE-43D8-90F4-CC1400CAEFFB}" srcOrd="4" destOrd="0" presId="urn:microsoft.com/office/officeart/2005/8/layout/arrow2"/>
    <dgm:cxn modelId="{F1D9891D-4AF4-4672-B3F0-382EE8CC2F36}" type="presParOf" srcId="{2CD813DB-E993-4887-8800-2066661D0FBE}" destId="{02326B50-5F31-49B5-B65D-7B28E1B97B20}" srcOrd="5" destOrd="0" presId="urn:microsoft.com/office/officeart/2005/8/layout/arrow2"/>
    <dgm:cxn modelId="{B2FC6C83-BF6C-4DD8-AAA4-515C8EA7FEC8}" type="presParOf" srcId="{2CD813DB-E993-4887-8800-2066661D0FBE}" destId="{F0D6697E-06C7-4D10-A7B2-0E57E5B93186}" srcOrd="6" destOrd="0" presId="urn:microsoft.com/office/officeart/2005/8/layout/arrow2"/>
    <dgm:cxn modelId="{16E20BBF-7D68-47AD-81B8-305D77EF6A96}" type="presParOf" srcId="{2CD813DB-E993-4887-8800-2066661D0FBE}" destId="{4B5FA5F7-B393-4422-95F8-8AA4D8AB8A85}" srcOrd="7" destOrd="0" presId="urn:microsoft.com/office/officeart/2005/8/layout/arrow2"/>
    <dgm:cxn modelId="{26179020-353B-4C71-AFFB-76434105C138}" type="presParOf" srcId="{2CD813DB-E993-4887-8800-2066661D0FBE}" destId="{CD1E358D-7DAA-455E-A5C3-C85F1CB0EA5E}" srcOrd="8" destOrd="0" presId="urn:microsoft.com/office/officeart/2005/8/layout/arrow2"/>
    <dgm:cxn modelId="{207E25C1-8E89-4892-93AA-6F4187109805}" type="presParOf" srcId="{2CD813DB-E993-4887-8800-2066661D0FBE}" destId="{9F3D14A2-5E8B-4F3A-BF41-95B13C01981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2A92-D0CE-4CA8-BCAF-66608A0AA921}">
      <dsp:nvSpPr>
        <dsp:cNvPr id="0" name=""/>
        <dsp:cNvSpPr/>
      </dsp:nvSpPr>
      <dsp:spPr>
        <a:xfrm>
          <a:off x="1554243" y="0"/>
          <a:ext cx="6875777" cy="4297361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8011C-17C9-4C98-A314-BF7EA4A7B092}">
      <dsp:nvSpPr>
        <dsp:cNvPr id="0" name=""/>
        <dsp:cNvSpPr/>
      </dsp:nvSpPr>
      <dsp:spPr>
        <a:xfrm>
          <a:off x="2231507" y="3195517"/>
          <a:ext cx="158142" cy="158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F99DA-AAB5-4857-895F-701CF3093107}">
      <dsp:nvSpPr>
        <dsp:cNvPr id="0" name=""/>
        <dsp:cNvSpPr/>
      </dsp:nvSpPr>
      <dsp:spPr>
        <a:xfrm>
          <a:off x="2381299" y="3382961"/>
          <a:ext cx="759285" cy="80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9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Masa </a:t>
          </a:r>
          <a:r>
            <a:rPr lang="en-US" sz="1100" kern="1200" dirty="0" err="1"/>
            <a:t>bayi</a:t>
          </a:r>
          <a:r>
            <a:rPr lang="en-US" sz="1100" kern="1200" dirty="0"/>
            <a:t>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0 – 1,5 </a:t>
          </a:r>
          <a:r>
            <a:rPr lang="en-US" sz="1100" kern="1200" dirty="0" err="1"/>
            <a:t>thn</a:t>
          </a: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Fase</a:t>
          </a:r>
          <a:r>
            <a:rPr lang="en-US" sz="1100" kern="1200" dirty="0"/>
            <a:t> Oral</a:t>
          </a:r>
        </a:p>
      </dsp:txBody>
      <dsp:txXfrm>
        <a:off x="2381299" y="3382961"/>
        <a:ext cx="759285" cy="806026"/>
      </dsp:txXfrm>
    </dsp:sp>
    <dsp:sp modelId="{4402E89C-F626-4674-AEC6-2EB7DB9B314D}">
      <dsp:nvSpPr>
        <dsp:cNvPr id="0" name=""/>
        <dsp:cNvSpPr/>
      </dsp:nvSpPr>
      <dsp:spPr>
        <a:xfrm>
          <a:off x="3087542" y="2373002"/>
          <a:ext cx="247527" cy="247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CD7D2-CDBE-4553-8DD3-D7E9F3FADB6C}">
      <dsp:nvSpPr>
        <dsp:cNvPr id="0" name=""/>
        <dsp:cNvSpPr/>
      </dsp:nvSpPr>
      <dsp:spPr>
        <a:xfrm>
          <a:off x="3183667" y="2809818"/>
          <a:ext cx="1146481" cy="11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6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Masa </a:t>
          </a:r>
          <a:r>
            <a:rPr lang="en-US" sz="1100" kern="1200" dirty="0" err="1"/>
            <a:t>kanak-kanak</a:t>
          </a:r>
          <a:r>
            <a:rPr lang="en-US" sz="1100" kern="1200" dirty="0"/>
            <a:t>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1,5 – 3 </a:t>
          </a:r>
          <a:r>
            <a:rPr lang="en-US" sz="1100" kern="1200" dirty="0" err="1"/>
            <a:t>thn</a:t>
          </a: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Fase</a:t>
          </a:r>
          <a:r>
            <a:rPr lang="en-US" sz="1100" kern="1200" dirty="0"/>
            <a:t> Anal</a:t>
          </a:r>
        </a:p>
      </dsp:txBody>
      <dsp:txXfrm>
        <a:off x="3183667" y="2809818"/>
        <a:ext cx="1146481" cy="1174491"/>
      </dsp:txXfrm>
    </dsp:sp>
    <dsp:sp modelId="{2194AC62-E4EE-43D8-90F4-CC1400CAEFFB}">
      <dsp:nvSpPr>
        <dsp:cNvPr id="0" name=""/>
        <dsp:cNvSpPr/>
      </dsp:nvSpPr>
      <dsp:spPr>
        <a:xfrm>
          <a:off x="4187666" y="1717225"/>
          <a:ext cx="330037" cy="330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26B50-5F31-49B5-B65D-7B28E1B97B20}">
      <dsp:nvSpPr>
        <dsp:cNvPr id="0" name=""/>
        <dsp:cNvSpPr/>
      </dsp:nvSpPr>
      <dsp:spPr>
        <a:xfrm>
          <a:off x="4394261" y="2250718"/>
          <a:ext cx="1271157" cy="12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8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Masa </a:t>
          </a:r>
          <a:r>
            <a:rPr lang="en-US" sz="1100" kern="1200" dirty="0" err="1"/>
            <a:t>kanak-kanak</a:t>
          </a:r>
          <a:r>
            <a:rPr lang="en-US" sz="1100" kern="1200" dirty="0"/>
            <a:t> </a:t>
          </a:r>
          <a:r>
            <a:rPr lang="en-US" sz="1100" kern="1200" dirty="0" err="1"/>
            <a:t>awal</a:t>
          </a: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3 – 6 </a:t>
          </a:r>
          <a:r>
            <a:rPr lang="en-US" sz="1100" kern="1200" dirty="0" err="1"/>
            <a:t>thn</a:t>
          </a: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Fase</a:t>
          </a:r>
          <a:r>
            <a:rPr lang="en-US" sz="1100" kern="1200" dirty="0"/>
            <a:t> </a:t>
          </a:r>
          <a:r>
            <a:rPr lang="en-US" sz="1100" i="1" kern="1200" dirty="0"/>
            <a:t>Phallic</a:t>
          </a:r>
          <a:endParaRPr lang="en-US" sz="1100" kern="1200" dirty="0"/>
        </a:p>
      </dsp:txBody>
      <dsp:txXfrm>
        <a:off x="4394261" y="2250718"/>
        <a:ext cx="1271157" cy="1241418"/>
      </dsp:txXfrm>
    </dsp:sp>
    <dsp:sp modelId="{F0D6697E-06C7-4D10-A7B2-0E57E5B93186}">
      <dsp:nvSpPr>
        <dsp:cNvPr id="0" name=""/>
        <dsp:cNvSpPr/>
      </dsp:nvSpPr>
      <dsp:spPr>
        <a:xfrm>
          <a:off x="5466561" y="1204980"/>
          <a:ext cx="426298" cy="426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FA5F7-B393-4422-95F8-8AA4D8AB8A85}">
      <dsp:nvSpPr>
        <dsp:cNvPr id="0" name=""/>
        <dsp:cNvSpPr/>
      </dsp:nvSpPr>
      <dsp:spPr>
        <a:xfrm>
          <a:off x="5649793" y="2018636"/>
          <a:ext cx="1353111" cy="121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88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Masa </a:t>
          </a:r>
          <a:r>
            <a:rPr lang="en-US" sz="1400" kern="1200" dirty="0" err="1"/>
            <a:t>kanak</a:t>
          </a:r>
          <a:r>
            <a:rPr lang="en-US" sz="1400" kern="1200" dirty="0"/>
            <a:t> </a:t>
          </a:r>
          <a:r>
            <a:rPr lang="en-US" sz="1400" kern="1200" dirty="0" err="1"/>
            <a:t>kanak</a:t>
          </a:r>
          <a:r>
            <a:rPr lang="en-US" sz="1400" kern="1200" dirty="0"/>
            <a:t> </a:t>
          </a:r>
          <a:r>
            <a:rPr lang="en-US" sz="1400" kern="1200" dirty="0" err="1"/>
            <a:t>tengah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6 – 11 </a:t>
          </a:r>
          <a:r>
            <a:rPr lang="en-US" sz="1400" kern="1200" dirty="0" err="1"/>
            <a:t>thn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Fase</a:t>
          </a:r>
          <a:r>
            <a:rPr lang="en-US" sz="1400" kern="1200" dirty="0"/>
            <a:t> </a:t>
          </a:r>
          <a:r>
            <a:rPr lang="en-US" sz="1400" kern="1200" dirty="0" err="1"/>
            <a:t>Laten</a:t>
          </a:r>
          <a:endParaRPr lang="en-US" sz="1400" kern="1200" dirty="0"/>
        </a:p>
      </dsp:txBody>
      <dsp:txXfrm>
        <a:off x="5649793" y="2018636"/>
        <a:ext cx="1353111" cy="1214200"/>
      </dsp:txXfrm>
    </dsp:sp>
    <dsp:sp modelId="{CD1E358D-7DAA-455E-A5C3-C85F1CB0EA5E}">
      <dsp:nvSpPr>
        <dsp:cNvPr id="0" name=""/>
        <dsp:cNvSpPr/>
      </dsp:nvSpPr>
      <dsp:spPr>
        <a:xfrm>
          <a:off x="6783272" y="862910"/>
          <a:ext cx="543186" cy="543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D14A2-5E8B-4F3A-BF41-95B13C01981D}">
      <dsp:nvSpPr>
        <dsp:cNvPr id="0" name=""/>
        <dsp:cNvSpPr/>
      </dsp:nvSpPr>
      <dsp:spPr>
        <a:xfrm>
          <a:off x="7171809" y="1434721"/>
          <a:ext cx="1523424" cy="89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82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Masa </a:t>
          </a:r>
          <a:r>
            <a:rPr lang="en-US" sz="1400" kern="1200" dirty="0" err="1"/>
            <a:t>remaja</a:t>
          </a:r>
          <a:r>
            <a:rPr lang="en-US" sz="1400" kern="1200" dirty="0"/>
            <a:t> 12 </a:t>
          </a:r>
          <a:r>
            <a:rPr lang="en-US" sz="1400" kern="1200" dirty="0" err="1"/>
            <a:t>thn</a:t>
          </a:r>
          <a:r>
            <a:rPr lang="en-US" sz="1400" kern="1200" dirty="0"/>
            <a:t> </a:t>
          </a:r>
          <a:r>
            <a:rPr lang="en-US" sz="1400" kern="1200" dirty="0" err="1"/>
            <a:t>ke</a:t>
          </a:r>
          <a:r>
            <a:rPr lang="en-US" sz="1400" kern="1200" dirty="0"/>
            <a:t> </a:t>
          </a:r>
          <a:r>
            <a:rPr lang="en-US" sz="1400" kern="1200" dirty="0" err="1"/>
            <a:t>atas</a:t>
          </a:r>
          <a:r>
            <a:rPr lang="en-US" sz="1400" kern="120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Fase</a:t>
          </a:r>
          <a:r>
            <a:rPr lang="en-US" sz="1400" kern="1200" dirty="0"/>
            <a:t> Genital</a:t>
          </a:r>
        </a:p>
      </dsp:txBody>
      <dsp:txXfrm>
        <a:off x="7171809" y="1434721"/>
        <a:ext cx="1523424" cy="89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2EEC7-CD48-4085-81DF-B63E2205CD9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E9AAE-22C1-478E-9BD1-718DAF62E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baseline="0" dirty="0"/>
              <a:t> </a:t>
            </a:r>
            <a:r>
              <a:rPr lang="en-US" baseline="0" dirty="0" err="1"/>
              <a:t>dlm</a:t>
            </a:r>
            <a:r>
              <a:rPr lang="en-US" baseline="0" dirty="0"/>
              <a:t> </a:t>
            </a:r>
            <a:r>
              <a:rPr lang="en-US" baseline="0" dirty="0" err="1"/>
              <a:t>membahas</a:t>
            </a:r>
            <a:r>
              <a:rPr lang="en-US" baseline="0" dirty="0"/>
              <a:t> </a:t>
            </a:r>
            <a:r>
              <a:rPr lang="en-US" baseline="0" dirty="0" err="1"/>
              <a:t>dinamika</a:t>
            </a:r>
            <a:r>
              <a:rPr lang="en-US" baseline="0" dirty="0"/>
              <a:t> </a:t>
            </a:r>
            <a:r>
              <a:rPr lang="en-US" baseline="0" dirty="0" err="1"/>
              <a:t>kepribadian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E9AAE-22C1-478E-9BD1-718DAF62E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6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Terdapat</a:t>
            </a:r>
            <a:r>
              <a:rPr lang="id-ID" baseline="0" dirty="0"/>
              <a:t> cara untuk meredakan permasalahan diatas yaitu dengan kompromi antara insting (id) dengan realitas (ego), sehingga disebut dengan (</a:t>
            </a:r>
            <a:r>
              <a:rPr lang="id-ID" i="1" baseline="0" dirty="0"/>
              <a:t>compromised reaction</a:t>
            </a:r>
            <a:r>
              <a:rPr lang="id-ID" i="0" baseline="0" dirty="0"/>
              <a:t>). Terdapat tiga reaksi kompromi yaitu 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7458-757E-4F81-8D28-0E4814C0011F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332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E9AAE-22C1-478E-9BD1-718DAF62E7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7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Dimana</a:t>
            </a:r>
            <a:r>
              <a:rPr lang="en-US" baseline="0" dirty="0"/>
              <a:t> </a:t>
            </a:r>
            <a:r>
              <a:rPr lang="en-US" baseline="0" dirty="0" err="1"/>
              <a:t>ketiga</a:t>
            </a:r>
            <a:r>
              <a:rPr lang="en-US" baseline="0" dirty="0"/>
              <a:t> area </a:t>
            </a:r>
            <a:r>
              <a:rPr lang="en-US" baseline="0" dirty="0" err="1"/>
              <a:t>perkembangan</a:t>
            </a:r>
            <a:r>
              <a:rPr lang="en-US" baseline="0" dirty="0"/>
              <a:t> personal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sosial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</a:t>
            </a:r>
            <a:r>
              <a:rPr lang="en-US" baseline="0" dirty="0" err="1"/>
              <a:t>dibetuk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6 </a:t>
            </a:r>
            <a:r>
              <a:rPr lang="en-US" baseline="0" dirty="0" err="1"/>
              <a:t>tahun</a:t>
            </a:r>
            <a:r>
              <a:rPr lang="en-US" baseline="0" dirty="0"/>
              <a:t> </a:t>
            </a:r>
            <a:r>
              <a:rPr lang="en-US" baseline="0" dirty="0" err="1"/>
              <a:t>pertama</a:t>
            </a:r>
            <a:r>
              <a:rPr lang="en-US" baseline="0" dirty="0"/>
              <a:t> </a:t>
            </a:r>
            <a:r>
              <a:rPr lang="en-US" baseline="0" dirty="0" err="1"/>
              <a:t>kehidupan</a:t>
            </a:r>
            <a:r>
              <a:rPr lang="en-US" baseline="0" dirty="0"/>
              <a:t> </a:t>
            </a:r>
            <a:r>
              <a:rPr lang="en-US" baseline="0" dirty="0" err="1"/>
              <a:t>manusia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E9AAE-22C1-478E-9BD1-718DAF62E7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psikoanalaisis</a:t>
            </a:r>
            <a:r>
              <a:rPr lang="en-US" dirty="0"/>
              <a:t> terdapat</a:t>
            </a:r>
            <a:r>
              <a:rPr lang="en-US" baseline="0" dirty="0"/>
              <a:t> 5 </a:t>
            </a:r>
            <a:r>
              <a:rPr lang="en-US" baseline="0" dirty="0" err="1"/>
              <a:t>fase</a:t>
            </a:r>
            <a:r>
              <a:rPr lang="en-US" baseline="0" dirty="0"/>
              <a:t> </a:t>
            </a:r>
            <a:r>
              <a:rPr lang="en-US" baseline="0" dirty="0" err="1"/>
              <a:t>perkembangan</a:t>
            </a:r>
            <a:r>
              <a:rPr lang="en-US" baseline="0" dirty="0"/>
              <a:t> </a:t>
            </a:r>
            <a:r>
              <a:rPr lang="en-US" baseline="0" dirty="0" err="1"/>
              <a:t>psikoseksual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E9AAE-22C1-478E-9BD1-718DAF62E7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9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psikoanalaisis</a:t>
            </a:r>
            <a:r>
              <a:rPr lang="en-US" dirty="0"/>
              <a:t> terdapat</a:t>
            </a:r>
            <a:r>
              <a:rPr lang="en-US" baseline="0" dirty="0"/>
              <a:t> 5 </a:t>
            </a:r>
            <a:r>
              <a:rPr lang="en-US" baseline="0" dirty="0" err="1"/>
              <a:t>fase</a:t>
            </a:r>
            <a:r>
              <a:rPr lang="en-US" baseline="0" dirty="0"/>
              <a:t> </a:t>
            </a:r>
            <a:r>
              <a:rPr lang="en-US" baseline="0" dirty="0" err="1"/>
              <a:t>perkembangan</a:t>
            </a:r>
            <a:r>
              <a:rPr lang="en-US" baseline="0" dirty="0"/>
              <a:t> </a:t>
            </a:r>
            <a:r>
              <a:rPr lang="en-US" baseline="0" dirty="0" err="1"/>
              <a:t>psikoseksual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E9AAE-22C1-478E-9BD1-718DAF62E7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insting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luar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 err="1"/>
              <a:t>Tahap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juga </a:t>
            </a:r>
            <a:r>
              <a:rPr lang="en-US" baseline="0" dirty="0" err="1"/>
              <a:t>terjadi</a:t>
            </a:r>
            <a:r>
              <a:rPr lang="en-US" baseline="0" dirty="0"/>
              <a:t> </a:t>
            </a:r>
            <a:r>
              <a:rPr lang="en-US" baseline="0" dirty="0" err="1"/>
              <a:t>pembentukan</a:t>
            </a:r>
            <a:r>
              <a:rPr lang="en-US" baseline="0" dirty="0"/>
              <a:t> kata </a:t>
            </a:r>
            <a:r>
              <a:rPr lang="en-US" baseline="0" dirty="0" err="1"/>
              <a:t>hati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hati</a:t>
            </a:r>
            <a:r>
              <a:rPr lang="en-US" baseline="0" dirty="0"/>
              <a:t> </a:t>
            </a:r>
            <a:r>
              <a:rPr lang="en-US" baseline="0" dirty="0" err="1"/>
              <a:t>nurani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E9AAE-22C1-478E-9BD1-718DAF62E7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E9AAE-22C1-478E-9BD1-718DAF62E7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Mekanisme pertahanan ego (</a:t>
            </a:r>
            <a:r>
              <a:rPr lang="id-ID" i="1" dirty="0"/>
              <a:t>Ego-Defense Mechanisms</a:t>
            </a:r>
            <a:r>
              <a:rPr lang="id-ID" dirty="0"/>
              <a:t>) digunakan untuk membantu individu dalam mengatasi kecemasan dan mencegah ancaman yang terjadi terhadap egonya.</a:t>
            </a:r>
            <a:r>
              <a:rPr lang="id-ID" baseline="0" dirty="0"/>
              <a:t> Hal ini merupakan tingkah laku normal karena sudah menjadi kebiasaan dalam menghadapi realitas hidup.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i="1" dirty="0"/>
              <a:t>Ego-Defense Mechanisms </a:t>
            </a:r>
            <a:r>
              <a:rPr lang="id-ID" dirty="0"/>
              <a:t>dibagi menjadi dua karakteristik yaitu : menyangkal realitas dan mengganti (mengalihkan) realitas. Maksudnya menyangkal</a:t>
            </a:r>
            <a:r>
              <a:rPr lang="id-ID" baseline="0" dirty="0"/>
              <a:t> tidak menerima kenyataan yang dialaminya, sedangkan mengganti seperti mengalihkan kenyataan yang dialaminya. </a:t>
            </a:r>
            <a:r>
              <a:rPr lang="id-ID" i="1" dirty="0"/>
              <a:t>Ego-Defense Mechanisms</a:t>
            </a:r>
            <a:r>
              <a:rPr lang="id-ID" i="0" baseline="0" dirty="0"/>
              <a:t> terjadi dibawah sadar kita.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i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i="0" baseline="0" dirty="0"/>
              <a:t>Nah defens mechanisms ini sudah menjadi kebiasaan karena terjadi secara tidak sadar yang bertujuan untuk mengurangi rasa yang tidak menyenangkan dan konflik (permasalahan) yang dialaminya.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i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i="0" baseline="0" dirty="0"/>
              <a:t>Berikut beberapa </a:t>
            </a:r>
            <a:r>
              <a:rPr lang="id-ID" i="1" dirty="0"/>
              <a:t>Ego-Defense Mechanisms </a:t>
            </a:r>
            <a:r>
              <a:rPr lang="id-ID" i="0" dirty="0"/>
              <a:t>yang</a:t>
            </a:r>
            <a:r>
              <a:rPr lang="id-ID" i="0" baseline="0" dirty="0"/>
              <a:t> digunakan oleh seseorang :</a:t>
            </a:r>
            <a:endParaRPr lang="id-ID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7458-757E-4F81-8D28-0E4814C0011F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879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Mekanisme pertahanan ego (</a:t>
            </a:r>
            <a:r>
              <a:rPr lang="id-ID" i="1" dirty="0"/>
              <a:t>Ego-Defense Mechanisms</a:t>
            </a:r>
            <a:r>
              <a:rPr lang="id-ID" dirty="0"/>
              <a:t>) digunakan untuk membantu individu dalam mengatasi kecemasan dan mencegah ancaman yang terjadi terhadap egonya.</a:t>
            </a:r>
            <a:r>
              <a:rPr lang="id-ID" baseline="0" dirty="0"/>
              <a:t> Hal ini merupakan tingkah laku normal karena sudah menjadi kebiasaan dalam menghadapi realitas hidup.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i="1" dirty="0"/>
              <a:t>Ego-Defense Mechanisms </a:t>
            </a:r>
            <a:r>
              <a:rPr lang="id-ID" dirty="0"/>
              <a:t>dibagi menjadi dua karakteristik yaitu : menyangkal realitas dan mengganti (mengalihkan) realitas. Maksudnya menyangkal</a:t>
            </a:r>
            <a:r>
              <a:rPr lang="id-ID" baseline="0" dirty="0"/>
              <a:t> tidak menerima kenyataan yang dialaminya, sedangkan mengganti seperti mengalihkan kenyataan yang dialaminya. </a:t>
            </a:r>
            <a:r>
              <a:rPr lang="id-ID" i="1" dirty="0"/>
              <a:t>Ego-Defense Mechanisms</a:t>
            </a:r>
            <a:r>
              <a:rPr lang="id-ID" i="0" baseline="0" dirty="0"/>
              <a:t> terjadi dibawah sadar kita.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i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i="0" baseline="0" dirty="0"/>
              <a:t>Nah defens mechanisms ini sudah menjadi kebiasaan karena terjadi secara tidak sadar yang bertujuan untuk mengurangi rasa yang tidak menyenangkan dan konflik (permasalahan) yang dialaminya.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i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i="0" baseline="0" dirty="0"/>
              <a:t>Berikut beberapa </a:t>
            </a:r>
            <a:r>
              <a:rPr lang="id-ID" i="1" dirty="0"/>
              <a:t>Ego-Defense Mechanisms </a:t>
            </a:r>
            <a:r>
              <a:rPr lang="id-ID" i="0" dirty="0"/>
              <a:t>yang</a:t>
            </a:r>
            <a:r>
              <a:rPr lang="id-ID" i="0" baseline="0" dirty="0"/>
              <a:t> digunakan oleh seseorang :</a:t>
            </a:r>
            <a:endParaRPr lang="id-ID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7458-757E-4F81-8D28-0E4814C0011F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879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7458-757E-4F81-8D28-0E4814C0011F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870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58" y="2138561"/>
            <a:ext cx="7030499" cy="951482"/>
          </a:xfrm>
        </p:spPr>
        <p:txBody>
          <a:bodyPr/>
          <a:lstStyle/>
          <a:p>
            <a:r>
              <a:rPr lang="en-US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PSIKOANALISIs</a:t>
            </a:r>
            <a:endParaRPr lang="en-US" sz="6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B85A4-478C-456F-B182-A8A6062A5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770" y="3013430"/>
            <a:ext cx="4109873" cy="2311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03709A-2A90-47D5-A1CF-DDCD34303653}"/>
              </a:ext>
            </a:extLst>
          </p:cNvPr>
          <p:cNvSpPr txBox="1"/>
          <p:nvPr/>
        </p:nvSpPr>
        <p:spPr>
          <a:xfrm>
            <a:off x="5321485" y="5688449"/>
            <a:ext cx="1718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Aditya Ardhi N</a:t>
            </a:r>
          </a:p>
          <a:p>
            <a:pPr algn="ctr"/>
            <a:r>
              <a:rPr lang="en-US" sz="1400" dirty="0" err="1"/>
              <a:t>Arif</a:t>
            </a:r>
            <a:r>
              <a:rPr lang="en-US" sz="1400" dirty="0"/>
              <a:t> </a:t>
            </a:r>
            <a:r>
              <a:rPr lang="en-US" sz="1400" dirty="0" err="1"/>
              <a:t>Rakhman</a:t>
            </a:r>
            <a:endParaRPr lang="en-US" sz="1400" dirty="0"/>
          </a:p>
          <a:p>
            <a:pPr algn="ctr"/>
            <a:r>
              <a:rPr lang="en-US" sz="1400" dirty="0"/>
              <a:t>Bunga </a:t>
            </a:r>
            <a:r>
              <a:rPr lang="en-US" sz="1400" dirty="0" err="1"/>
              <a:t>Karuni</a:t>
            </a:r>
            <a:endParaRPr lang="en-US" sz="1400" dirty="0"/>
          </a:p>
          <a:p>
            <a:pPr algn="ctr"/>
            <a:r>
              <a:rPr lang="en-US" sz="1400" dirty="0"/>
              <a:t>Dinda Arumbay</a:t>
            </a:r>
          </a:p>
          <a:p>
            <a:pPr algn="ctr"/>
            <a:r>
              <a:rPr lang="en-US" sz="1400" dirty="0"/>
              <a:t>Karina </a:t>
            </a:r>
            <a:r>
              <a:rPr lang="en-US" sz="1400" dirty="0" err="1"/>
              <a:t>Rahayu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5390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Instinct.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888" y="-19137"/>
            <a:ext cx="5536312" cy="6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0079" y="832917"/>
            <a:ext cx="1646190" cy="55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60079" y="832917"/>
            <a:ext cx="5017187" cy="4598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Instinct. </a:t>
            </a:r>
          </a:p>
          <a:p>
            <a:pPr marL="0" indent="0">
              <a:buNone/>
            </a:pPr>
            <a:r>
              <a:rPr lang="en-US" sz="2000" b="1" dirty="0" err="1"/>
              <a:t>Representasi</a:t>
            </a:r>
            <a:r>
              <a:rPr lang="en-US" sz="2000" b="1" dirty="0"/>
              <a:t> </a:t>
            </a:r>
            <a:r>
              <a:rPr lang="en-US" sz="2000" b="1" dirty="0" err="1"/>
              <a:t>psikologis</a:t>
            </a:r>
            <a:r>
              <a:rPr lang="en-US" sz="2000" b="1" dirty="0"/>
              <a:t> </a:t>
            </a:r>
            <a:r>
              <a:rPr lang="en-US" sz="2000" b="1" dirty="0" err="1"/>
              <a:t>yg</a:t>
            </a:r>
            <a:r>
              <a:rPr lang="en-US" sz="2000" b="1" dirty="0"/>
              <a:t> </a:t>
            </a:r>
            <a:r>
              <a:rPr lang="en-US" sz="2000" b="1" dirty="0" err="1"/>
              <a:t>dibawa</a:t>
            </a:r>
            <a:r>
              <a:rPr lang="en-US" sz="2000" b="1" dirty="0"/>
              <a:t> 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lahir</a:t>
            </a:r>
            <a:r>
              <a:rPr lang="en-US" sz="2000" b="1" dirty="0"/>
              <a:t>, </a:t>
            </a:r>
            <a:r>
              <a:rPr lang="en-US" sz="2000" b="1" dirty="0" err="1"/>
              <a:t>mengacu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00B0F0"/>
                </a:solidFill>
              </a:rPr>
              <a:t>wish </a:t>
            </a:r>
            <a:r>
              <a:rPr lang="en-US" sz="2000" b="1" dirty="0"/>
              <a:t>(</a:t>
            </a:r>
            <a:r>
              <a:rPr lang="en-US" sz="2000" b="1" dirty="0" err="1"/>
              <a:t>keinginan</a:t>
            </a:r>
            <a:r>
              <a:rPr lang="en-US" sz="2000" b="1" dirty="0"/>
              <a:t>) yang </a:t>
            </a:r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bagian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need</a:t>
            </a:r>
            <a:r>
              <a:rPr lang="en-US" sz="2000" b="1" i="1" dirty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kebutuhan</a:t>
            </a:r>
            <a:r>
              <a:rPr lang="en-US" sz="2000" b="1" dirty="0"/>
              <a:t>).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400" b="1" dirty="0"/>
              <a:t>	Freud </a:t>
            </a:r>
            <a:r>
              <a:rPr lang="en-US" sz="2400" b="1" dirty="0" err="1"/>
              <a:t>percaya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TL 	</a:t>
            </a:r>
            <a:r>
              <a:rPr lang="en-US" sz="2400" b="1" dirty="0" err="1"/>
              <a:t>manusia</a:t>
            </a:r>
            <a:r>
              <a:rPr lang="en-US" sz="2400" b="1" dirty="0"/>
              <a:t> </a:t>
            </a:r>
            <a:r>
              <a:rPr lang="en-US" sz="2400" b="1" dirty="0" err="1"/>
              <a:t>dimotivasi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	</a:t>
            </a:r>
            <a:r>
              <a:rPr lang="en-US" sz="2400" b="1" dirty="0" err="1"/>
              <a:t>insting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</a:t>
            </a:r>
            <a:r>
              <a:rPr lang="en-US" sz="2400" b="1" dirty="0" err="1"/>
              <a:t>tsbt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1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755"/>
            <a:ext cx="5476875" cy="538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36312" cy="6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DINAMIKA KEPRIBADIAN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259" y="1895129"/>
            <a:ext cx="6536037" cy="3693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Libido</a:t>
            </a:r>
          </a:p>
          <a:p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/>
              <a:t>insting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Cathexis</a:t>
            </a:r>
          </a:p>
          <a:p>
            <a:r>
              <a:rPr lang="en-US" dirty="0" err="1"/>
              <a:t>Mengarahkan</a:t>
            </a:r>
            <a:r>
              <a:rPr lang="en-US" dirty="0"/>
              <a:t> energy libidinal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orang </a:t>
            </a:r>
            <a:r>
              <a:rPr lang="en-US" dirty="0" err="1"/>
              <a:t>atau</a:t>
            </a:r>
            <a:r>
              <a:rPr lang="en-US" dirty="0"/>
              <a:t> ide yang </a:t>
            </a:r>
            <a:r>
              <a:rPr lang="en-US" dirty="0" err="1"/>
              <a:t>memuaskan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 smtClean="0"/>
              <a:t>Anticatexis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Ego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Id. </a:t>
            </a:r>
          </a:p>
          <a:p>
            <a:endParaRPr lang="en-US" i="1" dirty="0"/>
          </a:p>
          <a:p>
            <a:r>
              <a:rPr lang="en-US" i="1" dirty="0"/>
              <a:t>Reality principle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Supergo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TL Ego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lawan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pleasure principle </a:t>
            </a:r>
            <a:r>
              <a:rPr lang="en-US" dirty="0" err="1"/>
              <a:t>dari</a:t>
            </a:r>
            <a:r>
              <a:rPr lang="en-US" dirty="0"/>
              <a:t> Id.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713" y="1427340"/>
            <a:ext cx="3443178" cy="3194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8057701" y="5057201"/>
            <a:ext cx="488559" cy="420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51703" y="4525602"/>
            <a:ext cx="685149" cy="5810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10622" y="5469382"/>
            <a:ext cx="232011" cy="2215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414681" cy="107702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PERKEMBANGAN KEPRIBADIAN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6028"/>
            <a:ext cx="8573146" cy="41175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psikoseksual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pemahaman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permasalahan</a:t>
            </a:r>
            <a:r>
              <a:rPr lang="en-US" b="1" dirty="0"/>
              <a:t> yang </a:t>
            </a:r>
            <a:r>
              <a:rPr lang="en-US" b="1" dirty="0" err="1"/>
              <a:t>dialami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konseli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ditemuinya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konseling</a:t>
            </a:r>
            <a:r>
              <a:rPr lang="en-US" dirty="0"/>
              <a:t> individual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mempercayai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lain, </a:t>
            </a:r>
            <a:r>
              <a:rPr lang="en-US" dirty="0" err="1"/>
              <a:t>ketakutan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dekat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rendahnya</a:t>
            </a:r>
            <a:r>
              <a:rPr lang="en-US" dirty="0"/>
              <a:t> </a:t>
            </a:r>
            <a:r>
              <a:rPr lang="en-US" i="1" dirty="0"/>
              <a:t>self-esteem.</a:t>
            </a:r>
          </a:p>
          <a:p>
            <a:pPr marL="342900" indent="-342900">
              <a:buAutoNum type="arabicPeriod"/>
            </a:pP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 (hostility), </a:t>
            </a:r>
            <a:r>
              <a:rPr lang="en-US" dirty="0" err="1"/>
              <a:t>kemarahan</a:t>
            </a:r>
            <a:r>
              <a:rPr lang="en-US" dirty="0"/>
              <a:t> (rage)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kebencian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seksualitas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,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(Corey, 1986).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9420387" y="3197628"/>
            <a:ext cx="712922" cy="201478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33309" y="3620242"/>
            <a:ext cx="162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Dibentuk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endParaRPr lang="en-US" sz="1400" dirty="0"/>
          </a:p>
          <a:p>
            <a:r>
              <a:rPr lang="en-US" sz="1400" dirty="0"/>
              <a:t>6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Pertama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1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946943" cy="11452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PERKEMBANGAN KEPRIBADIAN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5 </a:t>
            </a:r>
            <a:r>
              <a:rPr lang="en-US" sz="2400" b="1" dirty="0" err="1"/>
              <a:t>Fase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</a:t>
            </a:r>
            <a:r>
              <a:rPr lang="en-US" sz="2400" b="1" dirty="0" err="1"/>
              <a:t>Psikoseksual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342900" indent="-342900">
              <a:buAutoNum type="arabicPeriod"/>
            </a:pPr>
            <a:r>
              <a:rPr lang="en-US" dirty="0"/>
              <a:t>FASE ORAL ( 0 – 1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ANAL ( 1 – 3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</a:t>
            </a:r>
            <a:r>
              <a:rPr lang="en-US" i="1" dirty="0"/>
              <a:t>PHALLIC </a:t>
            </a:r>
            <a:r>
              <a:rPr lang="en-US" dirty="0"/>
              <a:t>( 3 – 5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LATEN ( 5 – 12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GENITAL ( 12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461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946943" cy="11452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PERKEMBANGAN KEPRIBADIAN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5 </a:t>
            </a:r>
            <a:r>
              <a:rPr lang="en-US" sz="2400" b="1" dirty="0" err="1"/>
              <a:t>Fase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</a:t>
            </a:r>
            <a:r>
              <a:rPr lang="en-US" sz="2400" b="1" dirty="0" err="1"/>
              <a:t>Psikoseksual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342900" indent="-342900">
              <a:buAutoNum type="arabicPeriod"/>
            </a:pPr>
            <a:r>
              <a:rPr lang="en-US" dirty="0"/>
              <a:t>FASE ORAL ( 0 – 1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ANAL ( 1 – 3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</a:t>
            </a:r>
            <a:r>
              <a:rPr lang="en-US" i="1" dirty="0"/>
              <a:t>PHALLIC </a:t>
            </a:r>
            <a:r>
              <a:rPr lang="en-US" dirty="0"/>
              <a:t>( 3 – 5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LATEN ( 5 – 12 </a:t>
            </a:r>
            <a:r>
              <a:rPr lang="en-US" dirty="0" err="1"/>
              <a:t>tahun</a:t>
            </a:r>
            <a:r>
              <a:rPr lang="en-US" dirty="0"/>
              <a:t> )</a:t>
            </a:r>
          </a:p>
          <a:p>
            <a:pPr marL="342900" indent="-342900">
              <a:buAutoNum type="arabicPeriod"/>
            </a:pPr>
            <a:r>
              <a:rPr lang="en-US" dirty="0"/>
              <a:t>FASE GENITAL ( 12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7564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82346" y="3080084"/>
            <a:ext cx="5581977" cy="233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46" y="642594"/>
            <a:ext cx="419745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FASE ORAL</a:t>
            </a:r>
            <a:br>
              <a:rPr lang="en-US" dirty="0"/>
            </a:br>
            <a:r>
              <a:rPr lang="en-US" dirty="0"/>
              <a:t>( 0 – 1 THN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3" y="1483377"/>
            <a:ext cx="3932237" cy="3932237"/>
          </a:xfrm>
        </p:spPr>
      </p:pic>
      <p:sp>
        <p:nvSpPr>
          <p:cNvPr id="5" name="TextBox 4"/>
          <p:cNvSpPr txBox="1"/>
          <p:nvPr/>
        </p:nvSpPr>
        <p:spPr>
          <a:xfrm>
            <a:off x="6041752" y="3234548"/>
            <a:ext cx="558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MASALAH KEPRIBADIAN YANG MUNCUL</a:t>
            </a:r>
          </a:p>
          <a:p>
            <a:r>
              <a:rPr lang="en-US" b="1" dirty="0"/>
              <a:t>JIKA KEBUTUHAN PADA FASE INI TIDAK TERPENUHI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1752" y="3895611"/>
            <a:ext cx="5641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Ketidakpercayaan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Rasa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intim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2346" y="1988053"/>
            <a:ext cx="534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kenikmatan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mulutnya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menghisap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menggigit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41752" y="3521206"/>
            <a:ext cx="5581977" cy="201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46" y="642594"/>
            <a:ext cx="419745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FASE ANAL</a:t>
            </a:r>
            <a:br>
              <a:rPr lang="en-US" dirty="0"/>
            </a:br>
            <a:r>
              <a:rPr lang="en-US" dirty="0"/>
              <a:t>( 1 – 3 THN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1158" y="3675670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TUGAS PERKEMBANGAN UTAMA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1752" y="4088806"/>
            <a:ext cx="564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kemarahan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agresi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1752" y="1953363"/>
            <a:ext cx="5343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kenikmatan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anus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i="1" dirty="0"/>
              <a:t>Toilet training</a:t>
            </a:r>
          </a:p>
          <a:p>
            <a:endParaRPr lang="en-US" b="1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05" y="703951"/>
            <a:ext cx="4031762" cy="473652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05" y="729670"/>
            <a:ext cx="4031762" cy="4710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7431" y="5807729"/>
            <a:ext cx="1055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  <a:r>
              <a:rPr lang="en-US" b="1" dirty="0" err="1"/>
              <a:t>Peran</a:t>
            </a:r>
            <a:r>
              <a:rPr lang="en-US" b="1" dirty="0"/>
              <a:t> </a:t>
            </a:r>
            <a:r>
              <a:rPr lang="en-US" b="1" dirty="0" err="1"/>
              <a:t>orangtua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mendisiplinkan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fase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konsekuensi</a:t>
            </a:r>
            <a:r>
              <a:rPr lang="en-US" b="1" dirty="0"/>
              <a:t> yang </a:t>
            </a:r>
            <a:r>
              <a:rPr lang="en-US" b="1" dirty="0" err="1"/>
              <a:t>signifikan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kepribadian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dimasa</a:t>
            </a:r>
            <a:r>
              <a:rPr lang="en-US" b="1" dirty="0"/>
              <a:t> </a:t>
            </a:r>
            <a:r>
              <a:rPr lang="en-US" b="1" dirty="0" err="1"/>
              <a:t>mendatang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7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41752" y="3590061"/>
            <a:ext cx="5581977" cy="1026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46" y="642594"/>
            <a:ext cx="419745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FASE </a:t>
            </a:r>
            <a:r>
              <a:rPr lang="en-US" i="1" dirty="0"/>
              <a:t>PHALLIC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( 3 – 5 THN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0282" y="3591947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ANAK LAKI-LAKI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1752" y="4020940"/>
            <a:ext cx="285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Oedipus Complex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1752" y="1953363"/>
            <a:ext cx="578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i="1" dirty="0" err="1"/>
              <a:t>Unconsious</a:t>
            </a:r>
            <a:r>
              <a:rPr lang="en-US" b="1" i="1" dirty="0"/>
              <a:t> </a:t>
            </a:r>
            <a:r>
              <a:rPr lang="en-US" b="1" i="1" dirty="0" err="1"/>
              <a:t>incentous</a:t>
            </a:r>
            <a:r>
              <a:rPr lang="en-US" b="1" i="1" dirty="0"/>
              <a:t> desire</a:t>
            </a:r>
          </a:p>
          <a:p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1017" y="4928555"/>
            <a:ext cx="5787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*Cara </a:t>
            </a:r>
            <a:r>
              <a:rPr lang="en-US" b="1" dirty="0" err="1"/>
              <a:t>orangtua</a:t>
            </a:r>
            <a:r>
              <a:rPr lang="en-US" b="1" dirty="0"/>
              <a:t> </a:t>
            </a:r>
            <a:r>
              <a:rPr lang="en-US" b="1" dirty="0" err="1"/>
              <a:t>merespons</a:t>
            </a:r>
            <a:r>
              <a:rPr lang="en-US" b="1" dirty="0"/>
              <a:t> </a:t>
            </a:r>
            <a:r>
              <a:rPr lang="en-US" dirty="0" err="1"/>
              <a:t>secara</a:t>
            </a:r>
            <a:r>
              <a:rPr lang="en-US" dirty="0"/>
              <a:t> verbal </a:t>
            </a:r>
            <a:r>
              <a:rPr lang="en-US" dirty="0" err="1"/>
              <a:t>dan</a:t>
            </a:r>
            <a:r>
              <a:rPr lang="en-US" dirty="0"/>
              <a:t> non-verbal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keinginan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pengaruh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identitas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perasaan</a:t>
            </a:r>
            <a:r>
              <a:rPr lang="en-US" b="1" dirty="0"/>
              <a:t> yang </a:t>
            </a:r>
            <a:r>
              <a:rPr lang="en-US" b="1" dirty="0" err="1"/>
              <a:t>dikembangkan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dirty="0"/>
              <a:t>(Corey, 1986).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896027" y="3591947"/>
            <a:ext cx="0" cy="1024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74557" y="3621778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ANAK PEREMPUAN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74557" y="4020940"/>
            <a:ext cx="285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Electra Complex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2" y="596642"/>
            <a:ext cx="4440009" cy="2958085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1" y="3590468"/>
            <a:ext cx="4440009" cy="28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82346" y="3572445"/>
            <a:ext cx="5581977" cy="1994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46" y="642594"/>
            <a:ext cx="419745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FASE LATEN</a:t>
            </a:r>
            <a:br>
              <a:rPr lang="en-US" dirty="0"/>
            </a:br>
            <a:r>
              <a:rPr lang="en-US" dirty="0"/>
              <a:t>( 5 – 12 THN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2346" y="3572445"/>
            <a:ext cx="528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PERKEMBANGAN PESAT TERJADI PADA ASPEK MOTORIK DAN KOGNITIF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2642" y="4431229"/>
            <a:ext cx="564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Serta </a:t>
            </a:r>
            <a:r>
              <a:rPr lang="en-US" dirty="0" err="1"/>
              <a:t>sosialisasi</a:t>
            </a:r>
            <a:r>
              <a:rPr lang="en-US" dirty="0"/>
              <a:t> yang </a:t>
            </a:r>
            <a:r>
              <a:rPr lang="en-US" dirty="0" err="1"/>
              <a:t>meluas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inti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2346" y="2078158"/>
            <a:ext cx="534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, </a:t>
            </a:r>
            <a:r>
              <a:rPr lang="en-US" dirty="0" err="1"/>
              <a:t>olah</a:t>
            </a:r>
            <a:r>
              <a:rPr lang="en-US" dirty="0"/>
              <a:t> raga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baru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9" y="1402351"/>
            <a:ext cx="5003030" cy="37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1A50D1-93DA-4A11-B65D-C9515941F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6368"/>
            <a:ext cx="5157787" cy="823912"/>
          </a:xfrm>
        </p:spPr>
        <p:txBody>
          <a:bodyPr/>
          <a:lstStyle/>
          <a:p>
            <a:r>
              <a:rPr lang="en-US" sz="2800" b="1" dirty="0"/>
              <a:t>PENDAHULUAN</a:t>
            </a:r>
            <a:endParaRPr lang="en-ID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CCE99E-1BA8-4A43-9A8E-DC4C8D88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657" y="2191567"/>
            <a:ext cx="5157787" cy="3684588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Psikoanalisis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yang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timbulnya</a:t>
            </a:r>
            <a:r>
              <a:rPr lang="en-US" sz="2000" dirty="0"/>
              <a:t> </a:t>
            </a:r>
            <a:r>
              <a:rPr lang="en-US" sz="2000" dirty="0" err="1"/>
              <a:t>pendekatan-pendekatan</a:t>
            </a:r>
            <a:r>
              <a:rPr lang="en-US" sz="2000" dirty="0"/>
              <a:t> lain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konseling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Psikoanalisis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juga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Psikologi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berpendapat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bersumber</a:t>
            </a:r>
            <a:r>
              <a:rPr lang="en-US" sz="2000" dirty="0"/>
              <a:t> pada </a:t>
            </a:r>
            <a:r>
              <a:rPr lang="en-US" sz="2000" dirty="0" err="1"/>
              <a:t>dorongan</a:t>
            </a:r>
            <a:r>
              <a:rPr lang="en-US" sz="2000" dirty="0"/>
              <a:t> yang </a:t>
            </a:r>
            <a:r>
              <a:rPr lang="en-US" sz="2000" dirty="0" err="1"/>
              <a:t>terletak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ketidaksadaran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F69AFF-DB7B-4149-A526-2BA94626D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866368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b="1" dirty="0"/>
              <a:t>SEJARAH</a:t>
            </a:r>
            <a:endParaRPr lang="en-ID" sz="2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7FC7EF-8778-49C2-8D9D-81D5A6798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81868"/>
            <a:ext cx="5183188" cy="432754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err="1"/>
              <a:t>Psikoanalisis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oleh Sigmund Freud (1856-1939)</a:t>
            </a:r>
          </a:p>
          <a:p>
            <a:endParaRPr lang="en-US" sz="2000" dirty="0"/>
          </a:p>
          <a:p>
            <a:r>
              <a:rPr lang="en-US" sz="2000" dirty="0"/>
              <a:t>Freud </a:t>
            </a:r>
            <a:r>
              <a:rPr lang="en-US" sz="2000" dirty="0" err="1"/>
              <a:t>membedakan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arti</a:t>
            </a:r>
            <a:r>
              <a:rPr lang="en-US" sz="2000" dirty="0"/>
              <a:t> </a:t>
            </a:r>
            <a:r>
              <a:rPr lang="en-US" sz="2000" dirty="0" err="1"/>
              <a:t>Psikoanalisis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Istilah</a:t>
            </a:r>
            <a:r>
              <a:rPr lang="en-US" sz="2000" dirty="0"/>
              <a:t> </a:t>
            </a:r>
            <a:r>
              <a:rPr lang="en-US" sz="2000" dirty="0" err="1"/>
              <a:t>Psikoanalisis</a:t>
            </a:r>
            <a:r>
              <a:rPr lang="en-US" sz="2000" dirty="0"/>
              <a:t> </a:t>
            </a:r>
            <a:r>
              <a:rPr lang="en-US" sz="2000" dirty="0" err="1"/>
              <a:t>dipakai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proses-proses </a:t>
            </a:r>
            <a:r>
              <a:rPr lang="en-US" sz="2000" dirty="0" err="1"/>
              <a:t>psikis</a:t>
            </a:r>
            <a:r>
              <a:rPr lang="en-US" sz="2000" dirty="0"/>
              <a:t> (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mimpi</a:t>
            </a:r>
            <a:r>
              <a:rPr lang="en-US" sz="2000" dirty="0"/>
              <a:t>) yang </a:t>
            </a:r>
            <a:r>
              <a:rPr lang="en-US" sz="2000" dirty="0" err="1"/>
              <a:t>sebelumnya</a:t>
            </a:r>
            <a:r>
              <a:rPr lang="en-US" sz="2000" dirty="0"/>
              <a:t> </a:t>
            </a: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terjangkau</a:t>
            </a:r>
            <a:r>
              <a:rPr lang="en-US" sz="2000" dirty="0"/>
              <a:t> oleh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Istilah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Teknik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mengobati</a:t>
            </a:r>
            <a:r>
              <a:rPr lang="en-US" sz="2000" dirty="0"/>
              <a:t> </a:t>
            </a:r>
            <a:r>
              <a:rPr lang="en-US" sz="2000" dirty="0" err="1"/>
              <a:t>gangguan-gangguan</a:t>
            </a:r>
            <a:r>
              <a:rPr lang="en-US" sz="2000" dirty="0"/>
              <a:t> </a:t>
            </a:r>
            <a:r>
              <a:rPr lang="en-US" sz="2000" dirty="0" err="1"/>
              <a:t>psikis</a:t>
            </a:r>
            <a:r>
              <a:rPr lang="en-US" sz="2000" dirty="0"/>
              <a:t> yang </a:t>
            </a:r>
            <a:r>
              <a:rPr lang="en-US" sz="2000" dirty="0" err="1"/>
              <a:t>dialami</a:t>
            </a:r>
            <a:r>
              <a:rPr lang="en-US" sz="2000" dirty="0"/>
              <a:t> oleh </a:t>
            </a:r>
            <a:r>
              <a:rPr lang="en-US" sz="2000" dirty="0" err="1"/>
              <a:t>pasien</a:t>
            </a:r>
            <a:r>
              <a:rPr lang="en-US" sz="2000" dirty="0"/>
              <a:t> neurosis.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psikologis</a:t>
            </a:r>
            <a:r>
              <a:rPr lang="en-US" sz="2000" dirty="0"/>
              <a:t> 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dan Teknik di </a:t>
            </a:r>
            <a:r>
              <a:rPr lang="en-US" sz="2000" dirty="0" err="1"/>
              <a:t>atas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5549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41752" y="3417462"/>
            <a:ext cx="5581977" cy="2347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46" y="642594"/>
            <a:ext cx="4695986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FASE GENITAL</a:t>
            </a:r>
            <a:br>
              <a:rPr lang="en-US" dirty="0"/>
            </a:br>
            <a:r>
              <a:rPr lang="en-US" dirty="0"/>
              <a:t>(12 THN KE ATAS)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1752" y="3417462"/>
            <a:ext cx="528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PADA FASE INI ENERGI LIBIDO DIARAHKAN UNTUK HUBUNGAN HETEROSEKSUAL.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41752" y="4173085"/>
            <a:ext cx="5641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pertemanan</a:t>
            </a:r>
            <a:r>
              <a:rPr lang="en-US" dirty="0"/>
              <a:t>,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raga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karir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2346" y="2144760"/>
            <a:ext cx="534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psikoseksual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puber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832"/>
          <a:stretch/>
        </p:blipFill>
        <p:spPr>
          <a:xfrm>
            <a:off x="625829" y="1389503"/>
            <a:ext cx="5117920" cy="40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24334" y="1651379"/>
            <a:ext cx="8420668" cy="4435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157889"/>
              </p:ext>
            </p:extLst>
          </p:nvPr>
        </p:nvGraphicFramePr>
        <p:xfrm>
          <a:off x="957618" y="1762245"/>
          <a:ext cx="10058400" cy="42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0384" y="2253564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Dependensi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75511" y="537721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Otonomi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65398" y="460317"/>
            <a:ext cx="61013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Tahap</a:t>
            </a:r>
            <a:r>
              <a:rPr lang="en-US" sz="2400" b="1" dirty="0"/>
              <a:t> – </a:t>
            </a:r>
            <a:r>
              <a:rPr lang="en-US" sz="2400" b="1" dirty="0" err="1"/>
              <a:t>Tahap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kontinum</a:t>
            </a:r>
            <a:r>
              <a:rPr lang="en-US" sz="2400" b="1" dirty="0"/>
              <a:t> </a:t>
            </a:r>
            <a:r>
              <a:rPr lang="en-US" sz="2400" b="1" dirty="0" err="1"/>
              <a:t>ketergantungan-otonomi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15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Ego-Defense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/>
              <a:t>	Mekanisme pertahanan ego (</a:t>
            </a:r>
            <a:r>
              <a:rPr lang="id-ID" i="1" dirty="0"/>
              <a:t>Ego-Defense Mechanisms</a:t>
            </a:r>
            <a:r>
              <a:rPr lang="id-ID" dirty="0"/>
              <a:t>) digunakan untuk membantu individu dalam mengatasi kecemasan dan mencegah ancaman yang terjadi terhadap egonya.</a:t>
            </a:r>
          </a:p>
          <a:p>
            <a:pPr marL="0" indent="0" algn="just">
              <a:buNone/>
            </a:pPr>
            <a:r>
              <a:rPr lang="id-ID" i="1" dirty="0"/>
              <a:t>	Ego-Defense Mechanisms </a:t>
            </a:r>
            <a:r>
              <a:rPr lang="id-ID" dirty="0"/>
              <a:t>dibagi menjadi dua karakteristik yaitu : menyangkal realitas dan mengganti (mengalihkan) realitas. </a:t>
            </a:r>
          </a:p>
        </p:txBody>
      </p:sp>
    </p:spTree>
    <p:extLst>
      <p:ext uri="{BB962C8B-B14F-4D97-AF65-F5344CB8AC3E}">
        <p14:creationId xmlns:p14="http://schemas.microsoft.com/office/powerpoint/2010/main" val="1564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Ego-Defense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2103120"/>
            <a:ext cx="5880537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	Mekanisme pertahanan ego (</a:t>
            </a:r>
            <a:r>
              <a:rPr lang="id-ID" i="1" dirty="0"/>
              <a:t>Ego-Defense Mechanisms</a:t>
            </a:r>
            <a:r>
              <a:rPr lang="id-ID" dirty="0"/>
              <a:t>) digunakan untuk membantu individu dalam mengatasi kecemasan dan mencegah ancaman yang terjadi terhadap egonya.</a:t>
            </a:r>
          </a:p>
          <a:p>
            <a:pPr marL="0" indent="0" algn="just">
              <a:buNone/>
            </a:pPr>
            <a:r>
              <a:rPr lang="id-ID" i="1" dirty="0" smtClean="0"/>
              <a:t>Ego-Defense </a:t>
            </a:r>
            <a:r>
              <a:rPr lang="id-ID" i="1" dirty="0"/>
              <a:t>Mechanisms </a:t>
            </a:r>
            <a:r>
              <a:rPr lang="id-ID" dirty="0"/>
              <a:t>dibagi menjadi dua karakteristik yaitu : </a:t>
            </a:r>
            <a:endParaRPr lang="en-US" dirty="0" smtClean="0"/>
          </a:p>
          <a:p>
            <a:pPr>
              <a:buFontTx/>
              <a:buChar char="-"/>
            </a:pPr>
            <a:r>
              <a:rPr lang="id-ID" u="sng" dirty="0" smtClean="0"/>
              <a:t>menyangkal </a:t>
            </a:r>
            <a:r>
              <a:rPr lang="id-ID" u="sng" dirty="0"/>
              <a:t>realitas </a:t>
            </a:r>
            <a:r>
              <a:rPr lang="id-ID" dirty="0" smtClean="0"/>
              <a:t>dan</a:t>
            </a:r>
            <a:endParaRPr lang="en-US" dirty="0" smtClean="0"/>
          </a:p>
          <a:p>
            <a:pPr>
              <a:buFontTx/>
              <a:buChar char="-"/>
            </a:pPr>
            <a:r>
              <a:rPr lang="id-ID" u="sng" dirty="0" smtClean="0"/>
              <a:t> </a:t>
            </a:r>
            <a:r>
              <a:rPr lang="id-ID" u="sng" dirty="0"/>
              <a:t>mengganti (mengalihkan) realitas.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38" y="1882403"/>
            <a:ext cx="4606453" cy="30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7419" y="337273"/>
            <a:ext cx="9805185" cy="1209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mtClean="0"/>
              <a:t>Represi (</a:t>
            </a:r>
            <a:r>
              <a:rPr lang="id-ID" i="1" smtClean="0"/>
              <a:t>repression</a:t>
            </a:r>
            <a:r>
              <a:rPr lang="id-ID" smtClean="0"/>
              <a:t>) dan supresi (</a:t>
            </a:r>
            <a:r>
              <a:rPr lang="id-ID" i="1" smtClean="0"/>
              <a:t>suppression</a:t>
            </a:r>
            <a:r>
              <a:rPr lang="id-ID" smtClean="0"/>
              <a:t>)</a:t>
            </a:r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26696" y="1623147"/>
            <a:ext cx="4585854" cy="515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d-ID" sz="2000" smtClean="0"/>
              <a:t>Represi dan penempatannya yang salah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000" smtClean="0"/>
              <a:t>Represi dan gejala atau simtom histeria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000" smtClean="0"/>
              <a:t>Represi dan gangguan psiko-fisiologis (</a:t>
            </a:r>
            <a:r>
              <a:rPr lang="id-ID" sz="2000" i="1" smtClean="0"/>
              <a:t>psychophysiological disorder</a:t>
            </a:r>
            <a:r>
              <a:rPr lang="id-ID" sz="200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000" smtClean="0"/>
              <a:t>Represi dan fobia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2000" smtClean="0"/>
              <a:t>Represi dan nomadisme</a:t>
            </a:r>
            <a:endParaRPr lang="id-ID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5637" y="1546947"/>
            <a:ext cx="6774872" cy="5311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/>
              <a:t>	Represi adalah proses ego yang memakai kekuatan </a:t>
            </a:r>
            <a:r>
              <a:rPr lang="id-ID" i="1" dirty="0"/>
              <a:t>anticathexes</a:t>
            </a:r>
            <a:r>
              <a:rPr lang="id-ID" dirty="0"/>
              <a:t> untuk menekan sesuatu seperti insting, pikiran, dll, yang dapat menimbulkan rasa cemas dari kesadarannya.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dirty="0"/>
              <a:t>Represi ini digunakan untuk mendorong ingatan, konflik dan presepsi yang tidak menyenangkan dari alam sadar ke alam ketidaksadaran dan mencegah hal-hal tersebut muncul kembali.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dirty="0"/>
              <a:t>	Suppresi adalah usaha yang secara sadar untuk melakukan hal yang sama dengan represi.</a:t>
            </a:r>
          </a:p>
        </p:txBody>
      </p:sp>
    </p:spTree>
    <p:extLst>
      <p:ext uri="{BB962C8B-B14F-4D97-AF65-F5344CB8AC3E}">
        <p14:creationId xmlns:p14="http://schemas.microsoft.com/office/powerpoint/2010/main" val="1858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752" y="852055"/>
            <a:ext cx="7142146" cy="5705908"/>
          </a:xfrm>
        </p:spPr>
        <p:txBody>
          <a:bodyPr>
            <a:normAutofit/>
          </a:bodyPr>
          <a:lstStyle/>
          <a:p>
            <a:r>
              <a:rPr lang="id-ID" b="1" dirty="0"/>
              <a:t>Pembentukan Reaksi (</a:t>
            </a:r>
            <a:r>
              <a:rPr lang="id-ID" b="1" i="1" dirty="0"/>
              <a:t>reaction formation</a:t>
            </a:r>
            <a:r>
              <a:rPr lang="id-ID" b="1" dirty="0"/>
              <a:t>)</a:t>
            </a:r>
          </a:p>
          <a:p>
            <a:pPr marL="0" indent="0" algn="just">
              <a:buNone/>
            </a:pPr>
            <a:r>
              <a:rPr lang="id-ID" dirty="0"/>
              <a:t>Merupakan tindakan defensif dengan cara mengganti perasaan yang tidak menyenangkan dengan perasan yang sebaliknya dan dilakukan secara sadar.</a:t>
            </a:r>
          </a:p>
          <a:p>
            <a:r>
              <a:rPr lang="id-ID" b="1" dirty="0"/>
              <a:t>Proyeksi (</a:t>
            </a:r>
            <a:r>
              <a:rPr lang="id-ID" b="1" i="1" dirty="0"/>
              <a:t>projection</a:t>
            </a:r>
            <a:r>
              <a:rPr lang="id-ID" b="1" dirty="0"/>
              <a:t>)</a:t>
            </a:r>
          </a:p>
          <a:p>
            <a:pPr marL="0" indent="0" algn="just">
              <a:buNone/>
            </a:pPr>
            <a:r>
              <a:rPr lang="id-ID" dirty="0"/>
              <a:t>Adalah melakukan atribusi (penilaian) kepada orang lain. Hal ini dilakukan kerena superego tidak mengatribusikan pikiran,dan perasan individu sehingga tidak dapat menerimanya lalu memeproyeksikannya ke orang lain.</a:t>
            </a:r>
          </a:p>
          <a:p>
            <a:r>
              <a:rPr lang="id-ID" b="1" dirty="0"/>
              <a:t>Rasionalisasi (</a:t>
            </a:r>
            <a:r>
              <a:rPr lang="id-ID" b="1" i="1" dirty="0"/>
              <a:t>rationalisation</a:t>
            </a:r>
            <a:r>
              <a:rPr lang="id-ID" b="1" dirty="0"/>
              <a:t>)</a:t>
            </a:r>
          </a:p>
          <a:p>
            <a:pPr marL="0" indent="0" algn="just">
              <a:buNone/>
            </a:pPr>
            <a:r>
              <a:rPr lang="id-ID" dirty="0"/>
              <a:t>Merupakan cara untuk mempertahankan  egonya dengan memberi alasan-alasan yang masuk akal seolah-olah egonya tersebut dapat dibenarkan.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54091" y="249382"/>
            <a:ext cx="5174673" cy="630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69" y="1513489"/>
            <a:ext cx="3067117" cy="36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4" y="614507"/>
            <a:ext cx="10515600" cy="736311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dirty="0"/>
              <a:t>Penempatan yang salah (</a:t>
            </a:r>
            <a:r>
              <a:rPr lang="id-ID" i="1" dirty="0"/>
              <a:t>displacement</a:t>
            </a:r>
            <a:r>
              <a:rPr lang="id-ID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1" y="1854899"/>
            <a:ext cx="5437909" cy="5283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/>
              <a:t>	Adalah mengarahkan energi dari objek utama ke objek lain ketika insting tertahan. Cara ini dilakukan untuk menangani kecemasan dengan mengalihkannya ke objek yang lebih aman.</a:t>
            </a:r>
          </a:p>
          <a:p>
            <a:pPr marL="0" indent="0" algn="just">
              <a:buNone/>
            </a:pPr>
            <a:r>
              <a:rPr lang="id-ID" dirty="0"/>
              <a:t>	Terdapat cara untuk meredakan permasalahan diatas yaitu dengan kompromi antara insting (id) dengan realitas (ego), sehingga disebut dengan (</a:t>
            </a:r>
            <a:r>
              <a:rPr lang="id-ID" i="1" dirty="0"/>
              <a:t>compromised reaction</a:t>
            </a:r>
            <a:r>
              <a:rPr lang="id-ID" dirty="0"/>
              <a:t>). Terdapat tiga reaksi kompromi yaitu:</a:t>
            </a:r>
          </a:p>
          <a:p>
            <a:pPr marL="0" indent="0" algn="just">
              <a:buNone/>
            </a:pP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5327" y="1163781"/>
            <a:ext cx="5749636" cy="5283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Sublimasi (</a:t>
            </a:r>
            <a:r>
              <a:rPr lang="id-ID" i="1" dirty="0"/>
              <a:t>sublimation</a:t>
            </a:r>
            <a:r>
              <a:rPr lang="id-ID" dirty="0"/>
              <a:t>)</a:t>
            </a:r>
          </a:p>
          <a:p>
            <a:pPr marL="0" indent="0" algn="just">
              <a:buNone/>
            </a:pPr>
            <a:r>
              <a:rPr lang="id-ID" dirty="0"/>
              <a:t>	Perilaku yang tidak dibenarkan oleh superego lalu dilakukan dalam bentuk yang positif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Substitusi</a:t>
            </a:r>
          </a:p>
          <a:p>
            <a:pPr marL="0" indent="0" algn="just">
              <a:buNone/>
            </a:pPr>
            <a:r>
              <a:rPr lang="id-ID" dirty="0"/>
              <a:t>	Pemindahan atau berkompromi dimana kepuasan yang diperoleh masih mirip dengan kepuasan aslinya.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Kompensasi (</a:t>
            </a:r>
            <a:r>
              <a:rPr lang="id-ID" i="1" dirty="0"/>
              <a:t>compensation</a:t>
            </a:r>
            <a:r>
              <a:rPr lang="id-ID" dirty="0"/>
              <a:t>)</a:t>
            </a:r>
          </a:p>
          <a:p>
            <a:pPr marL="0" indent="0" algn="just">
              <a:buNone/>
            </a:pPr>
            <a:r>
              <a:rPr lang="id-ID" dirty="0"/>
              <a:t>Usaha untuk menutupi kekurangan diri sendiri dengan cara membuat prestasi di bidang lain, sehingga ego terhindar dari masalah.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59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88" y="734530"/>
            <a:ext cx="5171395" cy="5802890"/>
          </a:xfrm>
        </p:spPr>
        <p:txBody>
          <a:bodyPr>
            <a:normAutofit/>
          </a:bodyPr>
          <a:lstStyle/>
          <a:p>
            <a:r>
              <a:rPr lang="id-ID" b="1" dirty="0"/>
              <a:t>Fiksasi dan Regresi</a:t>
            </a:r>
          </a:p>
          <a:p>
            <a:pPr marL="0" indent="0">
              <a:buNone/>
            </a:pPr>
            <a:r>
              <a:rPr lang="id-ID" b="1" dirty="0"/>
              <a:t>Fiksasi </a:t>
            </a:r>
            <a:r>
              <a:rPr lang="id-ID" dirty="0"/>
              <a:t>adalah terhentinya sebuah perkembangan pada saat tertentu, karena pada perkembangan selanjutnya sangat susah sehingga menimbulkan frustasi dan kecemasan yang kuat.</a:t>
            </a:r>
          </a:p>
          <a:p>
            <a:pPr marL="0" indent="0">
              <a:buNone/>
            </a:pPr>
            <a:r>
              <a:rPr lang="id-ID" b="1" dirty="0"/>
              <a:t>Regresi </a:t>
            </a:r>
            <a:r>
              <a:rPr lang="id-ID" dirty="0"/>
              <a:t>adalah usaha untuk menghindari kegagalan atau ancaman terhadap egonya sehingga individu mudur ke tahap perkembangan yang lebih rendah. </a:t>
            </a:r>
          </a:p>
          <a:p>
            <a:r>
              <a:rPr lang="id-ID" b="1" dirty="0"/>
              <a:t>Penyangkalan (</a:t>
            </a:r>
            <a:r>
              <a:rPr lang="id-ID" b="1" i="1" dirty="0"/>
              <a:t>denial</a:t>
            </a:r>
            <a:r>
              <a:rPr lang="id-ID" b="1" dirty="0"/>
              <a:t>)</a:t>
            </a:r>
          </a:p>
          <a:p>
            <a:pPr marL="0" indent="0">
              <a:buNone/>
            </a:pPr>
            <a:r>
              <a:rPr lang="id-ID" dirty="0"/>
              <a:t>Adalah menolak kenyataan, menolak pandangan kenyataan yang tidak menyenangkan dengan menghilangkan atau mengganti persepsi tersebut dengan fantasi atau halusinasi.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9289" y="734530"/>
            <a:ext cx="5657193" cy="542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 smtClean="0"/>
              <a:t>Introyeksi (</a:t>
            </a:r>
            <a:r>
              <a:rPr lang="id-ID" b="1" i="1" dirty="0" smtClean="0"/>
              <a:t>introjection</a:t>
            </a:r>
            <a:r>
              <a:rPr lang="id-ID" b="1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id-ID" dirty="0" smtClean="0"/>
              <a:t>Merupakan bentuk dari pertahanan diri sendiri dengan menirukan nilai-nilai orang lain baik positif maupun negatif.</a:t>
            </a:r>
          </a:p>
          <a:p>
            <a:r>
              <a:rPr lang="id-ID" b="1" dirty="0" smtClean="0"/>
              <a:t>Identifikasi</a:t>
            </a:r>
          </a:p>
          <a:p>
            <a:pPr marL="0" indent="0" algn="just">
              <a:buFont typeface="Arial" pitchFamily="34" charset="0"/>
              <a:buNone/>
            </a:pPr>
            <a:r>
              <a:rPr lang="id-ID" dirty="0" smtClean="0"/>
              <a:t>Merupakan cara mengurangi ketegangan dengan meniru atau megidentifikasi diri sendiri dengan orang lain yang dianggap memuaskan hasratnya dibandingkan dengan dirinya.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20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Konseling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03" y="2103120"/>
            <a:ext cx="4934607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	Tujuan utama dalam pola pikir psikoanalisis adalah membuat ketidaksadaran (</a:t>
            </a:r>
            <a:r>
              <a:rPr lang="id-ID" i="1" dirty="0"/>
              <a:t>unconscious</a:t>
            </a:r>
            <a:r>
              <a:rPr lang="id-ID" dirty="0"/>
              <a:t>) dibawa ke tahap sadar (</a:t>
            </a:r>
            <a:r>
              <a:rPr lang="id-ID" i="1" dirty="0"/>
              <a:t>conscious</a:t>
            </a:r>
            <a:r>
              <a:rPr lang="id-ID" dirty="0"/>
              <a:t>), ketika hal-hal yang telah ditekan di alam ketidaksadaran dimunculkan kembali, agar masalah tersebut dapat diatasi secara lebih rasional dengan berbagai metode yang ada.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03" y="2103120"/>
            <a:ext cx="4945117" cy="27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FBE5-0F0F-47C5-8580-22DAC32C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PERAN DAN FUNGSI KONSELOR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A340-A434-4A54-8687-D15A917D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09529"/>
            <a:ext cx="9707217" cy="4598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800" dirty="0"/>
              <a:t>Peran dan fungsi konselor dalam pendekatan psikoanalisis meliputi :</a:t>
            </a:r>
          </a:p>
          <a:p>
            <a:r>
              <a:rPr lang="id-ID" sz="2800" dirty="0"/>
              <a:t>Sedikit bicara tentang dirinya dan jarang sekali menunjukkan reaksi pribadinya.</a:t>
            </a:r>
          </a:p>
          <a:p>
            <a:r>
              <a:rPr lang="id-ID" sz="2800" dirty="0"/>
              <a:t>Percaya bahwa apa pun perasaan konseli terhadap konselor merupakan produk dari perasannya yang diasosiasikan dengan orang yang penting (significant person) di masa lalunya</a:t>
            </a:r>
          </a:p>
          <a:p>
            <a:r>
              <a:rPr lang="id-ID" sz="2800" dirty="0"/>
              <a:t>Melakukan analisis terhadap perasaan-perasaan konseli adalah esensi terapi</a:t>
            </a:r>
          </a:p>
        </p:txBody>
      </p:sp>
    </p:spTree>
    <p:extLst>
      <p:ext uri="{BB962C8B-B14F-4D97-AF65-F5344CB8AC3E}">
        <p14:creationId xmlns:p14="http://schemas.microsoft.com/office/powerpoint/2010/main" val="19057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3ACAED-21BE-48B0-91DF-FFC17524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PANDANGAN TENTANG MANUSIA </a:t>
            </a:r>
            <a:endParaRPr lang="en-ID" sz="2800" b="1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6E995E-E78A-4953-A892-DED80DB09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19"/>
            <a:ext cx="5695507" cy="424451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Aliran</a:t>
            </a:r>
            <a:r>
              <a:rPr lang="en-US" sz="2000" dirty="0"/>
              <a:t> Freudian </a:t>
            </a:r>
            <a:r>
              <a:rPr lang="en-US" sz="2000" dirty="0" err="1"/>
              <a:t>memandang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makkhluk</a:t>
            </a:r>
            <a:r>
              <a:rPr lang="en-US" sz="2000" dirty="0"/>
              <a:t> </a:t>
            </a:r>
            <a:r>
              <a:rPr lang="en-US" sz="2000" dirty="0" err="1"/>
              <a:t>deterministik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Menurut</a:t>
            </a:r>
            <a:r>
              <a:rPr lang="en-US" sz="2000" dirty="0"/>
              <a:t> Freud,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oleh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irasional</a:t>
            </a:r>
            <a:r>
              <a:rPr lang="en-US" sz="2000" dirty="0"/>
              <a:t>, </a:t>
            </a:r>
            <a:r>
              <a:rPr lang="en-US" sz="2000" dirty="0" err="1"/>
              <a:t>motivasi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sadar</a:t>
            </a:r>
            <a:r>
              <a:rPr lang="en-US" sz="2000" dirty="0"/>
              <a:t> (</a:t>
            </a:r>
            <a:r>
              <a:rPr lang="en-US" sz="2000" i="1" dirty="0"/>
              <a:t>unconsciousness motivation</a:t>
            </a:r>
            <a:r>
              <a:rPr lang="en-US" sz="2000" dirty="0"/>
              <a:t>), </a:t>
            </a:r>
            <a:r>
              <a:rPr lang="en-US" sz="2000" dirty="0" err="1"/>
              <a:t>dorongan</a:t>
            </a:r>
            <a:r>
              <a:rPr lang="en-US" sz="2000" dirty="0"/>
              <a:t> (</a:t>
            </a:r>
            <a:r>
              <a:rPr lang="en-US" sz="2000" i="1" dirty="0"/>
              <a:t>drive</a:t>
            </a:r>
            <a:r>
              <a:rPr lang="en-US" sz="2000" dirty="0"/>
              <a:t>) </a:t>
            </a:r>
            <a:r>
              <a:rPr lang="en-US" sz="2000" dirty="0" err="1"/>
              <a:t>biologis</a:t>
            </a:r>
            <a:r>
              <a:rPr lang="en-US" sz="2000" dirty="0"/>
              <a:t> dan </a:t>
            </a:r>
            <a:r>
              <a:rPr lang="en-US" sz="2000" dirty="0" err="1"/>
              <a:t>insting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</a:t>
            </a:r>
            <a:r>
              <a:rPr lang="en-US" sz="2000" dirty="0" err="1"/>
              <a:t>psikoseksual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enam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Psikoanalisis</a:t>
            </a:r>
            <a:r>
              <a:rPr lang="en-US" sz="2000" dirty="0"/>
              <a:t>,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berputar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i="1" dirty="0"/>
              <a:t>psychic determinism </a:t>
            </a:r>
            <a:r>
              <a:rPr lang="en-US" sz="2000" dirty="0"/>
              <a:t>dan </a:t>
            </a:r>
            <a:r>
              <a:rPr lang="en-US" sz="2000" i="1" dirty="0"/>
              <a:t>unconscious mental process</a:t>
            </a:r>
            <a:r>
              <a:rPr lang="en-US" sz="2000" dirty="0"/>
              <a:t>. </a:t>
            </a:r>
          </a:p>
          <a:p>
            <a:endParaRPr lang="en-ID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43" y="2014194"/>
            <a:ext cx="3391557" cy="33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2262-FC05-41C2-8452-DB0F9654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72" y="1123993"/>
            <a:ext cx="10058400" cy="293071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TEKNIK-TEKNIK KONSELING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454B2-E4DE-44FF-BCA2-8DA99D4E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19" y="1793477"/>
            <a:ext cx="6321972" cy="4134358"/>
          </a:xfrm>
        </p:spPr>
        <p:txBody>
          <a:bodyPr>
            <a:noAutofit/>
          </a:bodyPr>
          <a:lstStyle/>
          <a:p>
            <a:r>
              <a:rPr lang="id-ID" sz="1700" b="1" dirty="0"/>
              <a:t>Teknik Analisis Kepribadian (</a:t>
            </a:r>
            <a:r>
              <a:rPr lang="id-ID" sz="1700" b="1" i="1" dirty="0"/>
              <a:t>case histories)</a:t>
            </a:r>
          </a:p>
          <a:p>
            <a:pPr marL="0" indent="0">
              <a:buNone/>
            </a:pPr>
            <a:r>
              <a:rPr lang="id-ID" sz="1700" dirty="0"/>
              <a:t>Diniamika penyembuhan gangguan kepribadian dilakukan dengan melihat dinamika dari dorongan libido terhadap ego dan bagaimana superego menahan dorongan tersebut.</a:t>
            </a:r>
          </a:p>
          <a:p>
            <a:r>
              <a:rPr lang="id-ID" sz="1700" b="1" dirty="0"/>
              <a:t>Hipnotis (</a:t>
            </a:r>
            <a:r>
              <a:rPr lang="id-ID" sz="1700" b="1" i="1" dirty="0"/>
              <a:t>hipnosis</a:t>
            </a:r>
            <a:r>
              <a:rPr lang="id-ID" sz="1700" b="1" dirty="0"/>
              <a:t>)</a:t>
            </a:r>
          </a:p>
          <a:p>
            <a:pPr marL="0" indent="0">
              <a:buNone/>
            </a:pPr>
            <a:r>
              <a:rPr lang="id-ID" sz="1700" dirty="0"/>
              <a:t>Konseli diajak melakukan katarsis dengan memverbalisasikan konflik-konflik yang ditekan ke alam ketidaksadaran.</a:t>
            </a:r>
          </a:p>
          <a:p>
            <a:r>
              <a:rPr lang="id-ID" sz="1700" b="1" dirty="0"/>
              <a:t>Asosiasi bebas ( </a:t>
            </a:r>
            <a:r>
              <a:rPr lang="id-ID" sz="1700" b="1" i="1" dirty="0"/>
              <a:t>Free Association)</a:t>
            </a:r>
          </a:p>
          <a:p>
            <a:pPr marL="0" indent="0">
              <a:buNone/>
            </a:pPr>
            <a:r>
              <a:rPr lang="id-ID" sz="1700" dirty="0"/>
              <a:t>Asosiasi bebas tujuan meninggalkan cara berpikir yang biasa menyensor pikiran.</a:t>
            </a:r>
          </a:p>
          <a:p>
            <a:pPr marL="0" indent="0">
              <a:buNone/>
            </a:pPr>
            <a:endParaRPr lang="id-ID" sz="1700" dirty="0"/>
          </a:p>
          <a:p>
            <a:pPr marL="0" indent="0">
              <a:buNone/>
            </a:pPr>
            <a:r>
              <a:rPr lang="id-ID" sz="1700" i="1" dirty="0"/>
              <a:t> </a:t>
            </a:r>
          </a:p>
          <a:p>
            <a:pPr marL="0" indent="0">
              <a:buNone/>
            </a:pPr>
            <a:endParaRPr lang="id-ID" sz="1700" i="1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endParaRPr lang="id-ID" sz="1700" dirty="0"/>
          </a:p>
          <a:p>
            <a:pPr marL="0" indent="0">
              <a:buNone/>
            </a:pPr>
            <a:endParaRPr lang="id-ID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91" y="2245108"/>
            <a:ext cx="4762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166A-5536-475C-B13C-1BAD1F67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TEKNIK-TEKNIK KONSELING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FB8E-448C-4E60-920E-AD9FDC46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" y="2103120"/>
            <a:ext cx="5975131" cy="3931920"/>
          </a:xfrm>
        </p:spPr>
        <p:txBody>
          <a:bodyPr>
            <a:normAutofit fontScale="92500" lnSpcReduction="20000"/>
          </a:bodyPr>
          <a:lstStyle/>
          <a:p>
            <a:r>
              <a:rPr lang="id-ID" sz="2000" b="1" dirty="0"/>
              <a:t>Analisis resistansi ( </a:t>
            </a:r>
            <a:r>
              <a:rPr lang="id-ID" sz="2000" b="1" i="1" dirty="0"/>
              <a:t>analysis of resistance </a:t>
            </a:r>
            <a:r>
              <a:rPr lang="id-ID" sz="2000" b="1" dirty="0"/>
              <a:t>)</a:t>
            </a:r>
          </a:p>
          <a:p>
            <a:pPr marL="0" indent="0">
              <a:buNone/>
            </a:pPr>
            <a:r>
              <a:rPr lang="id-ID" sz="2000" dirty="0"/>
              <a:t> Analisis resistensi adalah melakukan analisis terhadap sikap resisten konseli.</a:t>
            </a:r>
          </a:p>
          <a:p>
            <a:r>
              <a:rPr lang="id-ID" sz="2000" b="1" dirty="0"/>
              <a:t>Analisis Transferensi (</a:t>
            </a:r>
            <a:r>
              <a:rPr lang="id-ID" sz="2000" b="1" i="1" dirty="0"/>
              <a:t> analysis of transference)</a:t>
            </a:r>
          </a:p>
          <a:p>
            <a:pPr marL="0" indent="0">
              <a:buNone/>
            </a:pPr>
            <a:r>
              <a:rPr lang="id-ID" sz="2000" dirty="0"/>
              <a:t>Pada proses konseling , terkadang konseli mentransfer perasaan tentang orang yang penting baginya pada masa lalu kepada konselor.</a:t>
            </a:r>
          </a:p>
          <a:p>
            <a:r>
              <a:rPr lang="id-ID" sz="2000" b="1" dirty="0" smtClean="0"/>
              <a:t>Interpretasi </a:t>
            </a:r>
            <a:r>
              <a:rPr lang="id-ID" sz="2000" b="1" dirty="0"/>
              <a:t>(</a:t>
            </a:r>
            <a:r>
              <a:rPr lang="id-ID" sz="2000" b="1" i="1" dirty="0"/>
              <a:t> interpretation)</a:t>
            </a:r>
          </a:p>
          <a:p>
            <a:pPr marL="0" indent="0">
              <a:buNone/>
            </a:pPr>
            <a:r>
              <a:rPr lang="id-ID" sz="2000" dirty="0"/>
              <a:t>Pada interpretasi konselor membantu konseli memahami peristiwa dari masa lalu dan sekarang. Interpretasi menyangkut penjelasan dan analisis berbagai pikiran, perasaan, dan tindakan konseli.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91" y="2245108"/>
            <a:ext cx="4762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4: ted </a:t>
            </a:r>
            <a:r>
              <a:rPr lang="en-US" dirty="0" err="1" smtClean="0"/>
              <a:t>bundy</a:t>
            </a:r>
            <a:r>
              <a:rPr lang="en-US" dirty="0" smtClean="0"/>
              <a:t> case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id ego </a:t>
            </a:r>
            <a:r>
              <a:rPr lang="en-US" dirty="0" err="1" smtClean="0"/>
              <a:t>supergo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err="1" smtClean="0">
                <a:solidFill>
                  <a:srgbClr val="FFC000"/>
                </a:solidFill>
              </a:rPr>
              <a:t>Kelompok</a:t>
            </a:r>
            <a:r>
              <a:rPr lang="en-US" dirty="0" smtClean="0">
                <a:solidFill>
                  <a:srgbClr val="FFC000"/>
                </a:solidFill>
              </a:rPr>
              <a:t> 7: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di masa anal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endParaRPr lang="en-US" dirty="0" smtClean="0"/>
          </a:p>
          <a:p>
            <a:r>
              <a:rPr lang="en-US" dirty="0" err="1" smtClean="0">
                <a:solidFill>
                  <a:srgbClr val="FFC000"/>
                </a:solidFill>
              </a:rPr>
              <a:t>Kelompok</a:t>
            </a:r>
            <a:r>
              <a:rPr lang="en-US" dirty="0" smtClean="0">
                <a:solidFill>
                  <a:srgbClr val="FFC000"/>
                </a:solidFill>
              </a:rPr>
              <a:t> 5: </a:t>
            </a:r>
            <a:r>
              <a:rPr lang="en-US" dirty="0" err="1" smtClean="0">
                <a:solidFill>
                  <a:srgbClr val="FFC000"/>
                </a:solidFill>
              </a:rPr>
              <a:t>bisa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diubah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fase</a:t>
            </a:r>
            <a:r>
              <a:rPr lang="en-US" dirty="0" smtClean="0"/>
              <a:t> genital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kesalahn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fase</a:t>
            </a:r>
            <a:r>
              <a:rPr lang="en-US" dirty="0" smtClean="0"/>
              <a:t> phallic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Kelompok</a:t>
            </a:r>
            <a:r>
              <a:rPr lang="en-US" dirty="0" smtClean="0">
                <a:solidFill>
                  <a:srgbClr val="FFC000"/>
                </a:solidFill>
              </a:rPr>
              <a:t> 2: defense </a:t>
            </a:r>
            <a:r>
              <a:rPr lang="en-US" dirty="0" smtClean="0"/>
              <a:t>mechanism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?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sih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6: gender </a:t>
            </a:r>
            <a:r>
              <a:rPr lang="en-US" dirty="0" err="1" smtClean="0"/>
              <a:t>disforia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masa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aja</a:t>
            </a:r>
            <a:r>
              <a:rPr lang="en-US" dirty="0" smtClean="0"/>
              <a:t> </a:t>
            </a:r>
            <a:r>
              <a:rPr lang="en-US" dirty="0" err="1" smtClean="0"/>
              <a:t>gt</a:t>
            </a:r>
            <a:endParaRPr lang="en-US" dirty="0" smtClean="0"/>
          </a:p>
          <a:p>
            <a:r>
              <a:rPr lang="en-US" dirty="0" err="1" smtClean="0">
                <a:solidFill>
                  <a:srgbClr val="FFC000"/>
                </a:solidFill>
              </a:rPr>
              <a:t>Kelompok</a:t>
            </a:r>
            <a:r>
              <a:rPr lang="en-US" dirty="0" smtClean="0">
                <a:solidFill>
                  <a:srgbClr val="FFC000"/>
                </a:solidFill>
              </a:rPr>
              <a:t> 3: </a:t>
            </a:r>
            <a:r>
              <a:rPr lang="en-US" dirty="0" err="1" smtClean="0">
                <a:solidFill>
                  <a:srgbClr val="FFC000"/>
                </a:solidFill>
              </a:rPr>
              <a:t>pyshic</a:t>
            </a:r>
            <a:r>
              <a:rPr lang="en-US" dirty="0" smtClean="0">
                <a:solidFill>
                  <a:srgbClr val="FFC000"/>
                </a:solidFill>
              </a:rPr>
              <a:t> determinism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keyakinin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6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Psikoanalisis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:</a:t>
            </a:r>
          </a:p>
          <a:p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Konseli</a:t>
            </a:r>
            <a:r>
              <a:rPr lang="en-US" dirty="0"/>
              <a:t> (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 smtClean="0"/>
              <a:t>Psikoseksual</a:t>
            </a:r>
            <a:r>
              <a:rPr lang="en-US" dirty="0"/>
              <a:t>)</a:t>
            </a:r>
          </a:p>
          <a:p>
            <a:r>
              <a:rPr lang="en-US" dirty="0" err="1"/>
              <a:t>Impuls-impuls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(</a:t>
            </a:r>
            <a:r>
              <a:rPr lang="en-US" dirty="0" err="1"/>
              <a:t>Instink</a:t>
            </a:r>
            <a:r>
              <a:rPr lang="en-US" dirty="0"/>
              <a:t>)</a:t>
            </a:r>
          </a:p>
          <a:p>
            <a:r>
              <a:rPr lang="en-US" dirty="0"/>
              <a:t>Libido</a:t>
            </a:r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sadaran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24" y="164060"/>
            <a:ext cx="8891752" cy="65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61736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93" y="1988969"/>
            <a:ext cx="4981903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Psikoanalisis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:</a:t>
            </a:r>
          </a:p>
          <a:p>
            <a:r>
              <a:rPr lang="en-US" dirty="0"/>
              <a:t>Id</a:t>
            </a:r>
          </a:p>
          <a:p>
            <a:r>
              <a:rPr lang="en-US" dirty="0"/>
              <a:t>Ego</a:t>
            </a:r>
          </a:p>
          <a:p>
            <a:r>
              <a:rPr lang="en-US" dirty="0"/>
              <a:t>Superego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45" y="2103120"/>
            <a:ext cx="5176344" cy="36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.</a:t>
            </a:r>
          </a:p>
          <a:p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diturunkan</a:t>
            </a:r>
            <a:r>
              <a:rPr lang="en-US" dirty="0"/>
              <a:t> (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): </a:t>
            </a:r>
            <a:r>
              <a:rPr lang="en-US" dirty="0" err="1"/>
              <a:t>insting</a:t>
            </a:r>
            <a:r>
              <a:rPr lang="en-US" dirty="0"/>
              <a:t> (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),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(libido),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, </a:t>
            </a:r>
            <a:r>
              <a:rPr lang="en-US" dirty="0" err="1"/>
              <a:t>agresi</a:t>
            </a:r>
            <a:r>
              <a:rPr lang="en-US" dirty="0"/>
              <a:t>.</a:t>
            </a:r>
          </a:p>
          <a:p>
            <a:r>
              <a:rPr lang="en-US" dirty="0" err="1"/>
              <a:t>Penggerak</a:t>
            </a:r>
            <a:r>
              <a:rPr lang="en-US" dirty="0"/>
              <a:t> ego </a:t>
            </a:r>
            <a:r>
              <a:rPr lang="en-US" dirty="0" err="1"/>
              <a:t>dan</a:t>
            </a:r>
            <a:r>
              <a:rPr lang="en-US" dirty="0"/>
              <a:t> superego.</a:t>
            </a:r>
          </a:p>
          <a:p>
            <a:r>
              <a:rPr lang="en-US" dirty="0" err="1"/>
              <a:t>Berada</a:t>
            </a:r>
            <a:r>
              <a:rPr lang="en-US" dirty="0"/>
              <a:t> di level </a:t>
            </a:r>
            <a:r>
              <a:rPr lang="en-US" i="1" dirty="0" err="1"/>
              <a:t>uncounscious</a:t>
            </a:r>
            <a:r>
              <a:rPr lang="en-US" i="1" dirty="0"/>
              <a:t>.</a:t>
            </a:r>
          </a:p>
          <a:p>
            <a:r>
              <a:rPr lang="en-US" dirty="0"/>
              <a:t>Id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menyalurkan</a:t>
            </a:r>
            <a:r>
              <a:rPr lang="en-US" dirty="0"/>
              <a:t> </a:t>
            </a:r>
            <a:r>
              <a:rPr lang="en-US" dirty="0" err="1"/>
              <a:t>ketegangan</a:t>
            </a:r>
            <a:r>
              <a:rPr lang="en-US" dirty="0"/>
              <a:t> agar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kenikmatan</a:t>
            </a:r>
            <a:r>
              <a:rPr lang="en-US" dirty="0"/>
              <a:t>, id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proses: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Refleks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khayalan</a:t>
            </a:r>
            <a:r>
              <a:rPr lang="en-US" dirty="0"/>
              <a:t>                                   	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	</a:t>
            </a:r>
            <a:r>
              <a:rPr lang="en-US" dirty="0" err="1" smtClean="0"/>
              <a:t>menghilangkan</a:t>
            </a:r>
            <a:r>
              <a:rPr lang="en-US" dirty="0"/>
              <a:t> </a:t>
            </a:r>
            <a:r>
              <a:rPr lang="en-US" dirty="0" err="1" smtClean="0"/>
              <a:t>ketegangan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55" t="13258" r="64645" b="8978"/>
          <a:stretch/>
        </p:blipFill>
        <p:spPr>
          <a:xfrm>
            <a:off x="9774621" y="4556234"/>
            <a:ext cx="1671145" cy="17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r>
              <a:rPr lang="en-US" dirty="0" err="1"/>
              <a:t>Mengatur</a:t>
            </a:r>
            <a:r>
              <a:rPr lang="en-US" dirty="0"/>
              <a:t>, </a:t>
            </a:r>
            <a:r>
              <a:rPr lang="en-US" dirty="0" err="1"/>
              <a:t>mengontrol</a:t>
            </a:r>
            <a:r>
              <a:rPr lang="en-US" dirty="0"/>
              <a:t>, </a:t>
            </a:r>
            <a:r>
              <a:rPr lang="en-US" dirty="0" err="1"/>
              <a:t>meregulasi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.</a:t>
            </a:r>
          </a:p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memediasi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insting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Ego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:</a:t>
            </a:r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(</a:t>
            </a:r>
            <a:r>
              <a:rPr lang="en-US" i="1" dirty="0"/>
              <a:t>reality principles</a:t>
            </a:r>
            <a:r>
              <a:rPr lang="en-US" dirty="0"/>
              <a:t>)</a:t>
            </a:r>
          </a:p>
          <a:p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(</a:t>
            </a:r>
            <a:r>
              <a:rPr lang="en-US" i="1" dirty="0"/>
              <a:t>reality testing)</a:t>
            </a:r>
          </a:p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(</a:t>
            </a:r>
            <a:r>
              <a:rPr lang="en-US" i="1" dirty="0"/>
              <a:t>defense mechanism)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6" t="20393" r="35455" b="10404"/>
          <a:stretch/>
        </p:blipFill>
        <p:spPr>
          <a:xfrm>
            <a:off x="9900745" y="4522048"/>
            <a:ext cx="1623848" cy="16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Superego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err="1"/>
              <a:t>Perwujudan</a:t>
            </a:r>
            <a:r>
              <a:rPr lang="en-US" dirty="0"/>
              <a:t> internal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moral</a:t>
            </a:r>
          </a:p>
          <a:p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ideal</a:t>
            </a:r>
          </a:p>
          <a:p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benar-salah</a:t>
            </a:r>
            <a:endParaRPr lang="en-US" dirty="0"/>
          </a:p>
          <a:p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moral </a:t>
            </a:r>
            <a:r>
              <a:rPr lang="en-US" dirty="0" err="1"/>
              <a:t>masyarakat</a:t>
            </a:r>
            <a:endParaRPr lang="en-US" dirty="0"/>
          </a:p>
          <a:p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hadiah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-&gt; </a:t>
            </a:r>
            <a:r>
              <a:rPr lang="en-US" i="1" dirty="0"/>
              <a:t>Conscience</a:t>
            </a:r>
          </a:p>
          <a:p>
            <a:pPr marL="0" indent="0">
              <a:buNone/>
            </a:pPr>
            <a:r>
              <a:rPr lang="en-US" i="1" dirty="0"/>
              <a:t>-&gt; </a:t>
            </a:r>
            <a:r>
              <a:rPr lang="en-US" dirty="0"/>
              <a:t>Ego Ideal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Kecemasan</a:t>
            </a:r>
            <a:r>
              <a:rPr lang="en-US" dirty="0"/>
              <a:t> :</a:t>
            </a:r>
          </a:p>
          <a:p>
            <a:pPr marL="514350" indent="-514350">
              <a:buAutoNum type="arabicPeriod"/>
            </a:pPr>
            <a:r>
              <a:rPr lang="en-US" dirty="0" err="1"/>
              <a:t>Kecemasan</a:t>
            </a:r>
            <a:r>
              <a:rPr lang="en-US" dirty="0"/>
              <a:t> </a:t>
            </a:r>
            <a:r>
              <a:rPr lang="en-US" dirty="0" err="1"/>
              <a:t>realitas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Kecemasan</a:t>
            </a:r>
            <a:r>
              <a:rPr lang="en-US" dirty="0"/>
              <a:t> moral</a:t>
            </a:r>
          </a:p>
          <a:p>
            <a:pPr marL="514350" indent="-514350">
              <a:buAutoNum type="arabicPeriod"/>
            </a:pPr>
            <a:r>
              <a:rPr lang="en-US" dirty="0" err="1"/>
              <a:t>Kecemasan</a:t>
            </a:r>
            <a:r>
              <a:rPr lang="en-US" dirty="0"/>
              <a:t> </a:t>
            </a:r>
            <a:r>
              <a:rPr lang="en-US"/>
              <a:t>neurotik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20392" r="7467" b="10405"/>
          <a:stretch/>
        </p:blipFill>
        <p:spPr>
          <a:xfrm>
            <a:off x="10137228" y="4511630"/>
            <a:ext cx="1450427" cy="17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455</TotalTime>
  <Words>1815</Words>
  <Application>Microsoft Office PowerPoint</Application>
  <PresentationFormat>Widescreen</PresentationFormat>
  <Paragraphs>277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Adobe Fan Heiti Std B</vt:lpstr>
      <vt:lpstr>Arial</vt:lpstr>
      <vt:lpstr>Calibri</vt:lpstr>
      <vt:lpstr>Century Gothic</vt:lpstr>
      <vt:lpstr>Wingdings</vt:lpstr>
      <vt:lpstr>Savon</vt:lpstr>
      <vt:lpstr>PSIKOANALISIs</vt:lpstr>
      <vt:lpstr>PowerPoint Presentation</vt:lpstr>
      <vt:lpstr>PANDANGAN TENTANG MANUSIA </vt:lpstr>
      <vt:lpstr>Konsep Dasar</vt:lpstr>
      <vt:lpstr>PowerPoint Presentation</vt:lpstr>
      <vt:lpstr>Struktur atau Organisasi Kepribadian</vt:lpstr>
      <vt:lpstr>Id </vt:lpstr>
      <vt:lpstr>Ego </vt:lpstr>
      <vt:lpstr>Superego </vt:lpstr>
      <vt:lpstr>Instinct.</vt:lpstr>
      <vt:lpstr>PowerPoint Presentation</vt:lpstr>
      <vt:lpstr>DINAMIKA KEPRIBADIAN</vt:lpstr>
      <vt:lpstr>PERKEMBANGAN KEPRIBADIAN</vt:lpstr>
      <vt:lpstr>PERKEMBANGAN KEPRIBADIAN</vt:lpstr>
      <vt:lpstr>PERKEMBANGAN KEPRIBADIAN</vt:lpstr>
      <vt:lpstr>FASE ORAL ( 0 – 1 THN )</vt:lpstr>
      <vt:lpstr>FASE ANAL ( 1 – 3 THN )</vt:lpstr>
      <vt:lpstr>FASE PHALLIC ( 3 – 5 THN )</vt:lpstr>
      <vt:lpstr>FASE LATEN ( 5 – 12 THN )</vt:lpstr>
      <vt:lpstr>FASE GENITAL (12 THN KE ATAS)</vt:lpstr>
      <vt:lpstr>PowerPoint Presentation</vt:lpstr>
      <vt:lpstr>Ego-Defense Mechanisms</vt:lpstr>
      <vt:lpstr>Ego-Defense Mechanisms</vt:lpstr>
      <vt:lpstr>PowerPoint Presentation</vt:lpstr>
      <vt:lpstr>PowerPoint Presentation</vt:lpstr>
      <vt:lpstr>Penempatan yang salah (displacement)</vt:lpstr>
      <vt:lpstr>PowerPoint Presentation</vt:lpstr>
      <vt:lpstr>Tujuan Konseling</vt:lpstr>
      <vt:lpstr>PERAN DAN FUNGSI KONSELOR</vt:lpstr>
      <vt:lpstr>TEKNIK-TEKNIK KONSELING</vt:lpstr>
      <vt:lpstr>TEKNIK-TEKNIK KONSELING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PSIKOANALISIS FREUD</dc:title>
  <dc:creator>floz pwetty</dc:creator>
  <cp:lastModifiedBy>floz pwetty</cp:lastModifiedBy>
  <cp:revision>44</cp:revision>
  <dcterms:created xsi:type="dcterms:W3CDTF">2020-02-05T09:23:14Z</dcterms:created>
  <dcterms:modified xsi:type="dcterms:W3CDTF">2020-06-18T13:27:42Z</dcterms:modified>
</cp:coreProperties>
</file>