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1"/>
  </p:notesMasterIdLst>
  <p:sldIdLst>
    <p:sldId id="256" r:id="rId2"/>
    <p:sldId id="264" r:id="rId3"/>
    <p:sldId id="263" r:id="rId4"/>
    <p:sldId id="265" r:id="rId5"/>
    <p:sldId id="266" r:id="rId6"/>
    <p:sldId id="267" r:id="rId7"/>
    <p:sldId id="286" r:id="rId8"/>
    <p:sldId id="259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721"/>
  </p:normalViewPr>
  <p:slideViewPr>
    <p:cSldViewPr snapToGrid="0">
      <p:cViewPr varScale="1">
        <p:scale>
          <a:sx n="112" d="100"/>
          <a:sy n="112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45FE0-33FD-4E66-AE21-A3C4A1483729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5127E-E0AE-4914-97BB-9C9B1039EC5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6540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FEFB-6060-4A64-A28D-6D94A84F23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14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Gender </a:t>
            </a:r>
            <a:r>
              <a:rPr lang="en-US" dirty="0" err="1"/>
              <a:t>cenderung</a:t>
            </a:r>
            <a:r>
              <a:rPr lang="en-US" dirty="0"/>
              <a:t>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seksualitas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FEFB-6060-4A64-A28D-6D94A84F2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Kaplan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mengidentifikasi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siklus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seksual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manusia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FEFB-6060-4A64-A28D-6D94A84F23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39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FEFB-6060-4A64-A28D-6D94A84F23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44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1FEFB-6060-4A64-A28D-6D94A84F23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6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8222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619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0653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598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75151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1354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321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848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7693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76573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108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13F1DA8-7378-47D5-9353-B5E09C778D86}" type="datetimeFigureOut">
              <a:rPr lang="en-ID" smtClean="0"/>
              <a:t>22/06/20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8C92A41-982F-407C-9CFA-5FBF3612F79C}" type="slidenum">
              <a:rPr lang="en-ID" smtClean="0"/>
              <a:t>‹#›</a:t>
            </a:fld>
            <a:endParaRPr lang="en-ID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437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48C42-5FDF-4FD1-8D95-AB25B257B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1325065"/>
            <a:ext cx="8361229" cy="2098226"/>
          </a:xfrm>
        </p:spPr>
        <p:txBody>
          <a:bodyPr anchor="ctr"/>
          <a:lstStyle/>
          <a:p>
            <a:r>
              <a:rPr lang="en-US" sz="6000" i="1" dirty="0"/>
              <a:t>Sexual disorder</a:t>
            </a:r>
            <a:endParaRPr lang="en-ID" sz="60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EFF42-B9AF-4B78-BF53-4B4CD0806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0162" y="3423291"/>
            <a:ext cx="6831673" cy="1599394"/>
          </a:xfrm>
        </p:spPr>
        <p:txBody>
          <a:bodyPr>
            <a:noAutofit/>
          </a:bodyPr>
          <a:lstStyle/>
          <a:p>
            <a:pPr lvl="0"/>
            <a:r>
              <a:rPr lang="en-US" sz="2000" dirty="0" err="1">
                <a:solidFill>
                  <a:schemeClr val="tx1"/>
                </a:solidFill>
              </a:rPr>
              <a:t>Anugrah</a:t>
            </a:r>
            <a:r>
              <a:rPr lang="en-US" sz="2000" dirty="0">
                <a:solidFill>
                  <a:schemeClr val="tx1"/>
                </a:solidFill>
              </a:rPr>
              <a:t> Permata Sari (2016031006)</a:t>
            </a:r>
          </a:p>
          <a:p>
            <a:pPr lvl="0"/>
            <a:r>
              <a:rPr lang="en-US" sz="2000" dirty="0" err="1">
                <a:solidFill>
                  <a:schemeClr val="tx1"/>
                </a:solidFill>
              </a:rPr>
              <a:t>Naila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Diyaul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Aulia</a:t>
            </a:r>
            <a:r>
              <a:rPr lang="en-US" sz="2000" dirty="0">
                <a:solidFill>
                  <a:schemeClr val="tx1"/>
                </a:solidFill>
              </a:rPr>
              <a:t> (2017031001)</a:t>
            </a:r>
          </a:p>
          <a:p>
            <a:pPr lvl="0"/>
            <a:r>
              <a:rPr lang="en-US" sz="2000" dirty="0">
                <a:solidFill>
                  <a:schemeClr val="tx1"/>
                </a:solidFill>
              </a:rPr>
              <a:t>Fauziah Nur Fazrina (2017031008)</a:t>
            </a:r>
          </a:p>
          <a:p>
            <a:pPr lvl="0"/>
            <a:r>
              <a:rPr lang="en-US" sz="2000" dirty="0">
                <a:solidFill>
                  <a:schemeClr val="tx1"/>
                </a:solidFill>
              </a:rPr>
              <a:t>Laila Midori (2017031012)</a:t>
            </a:r>
          </a:p>
          <a:p>
            <a:pPr lvl="0"/>
            <a:r>
              <a:rPr lang="en-US" sz="2000" dirty="0" err="1">
                <a:solidFill>
                  <a:schemeClr val="tx1"/>
                </a:solidFill>
              </a:rPr>
              <a:t>Jihan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Fahera</a:t>
            </a:r>
            <a:r>
              <a:rPr lang="en-US" sz="2000" dirty="0">
                <a:solidFill>
                  <a:schemeClr val="tx1"/>
                </a:solidFill>
              </a:rPr>
              <a:t> (2017031032)</a:t>
            </a:r>
          </a:p>
        </p:txBody>
      </p:sp>
    </p:spTree>
    <p:extLst>
      <p:ext uri="{BB962C8B-B14F-4D97-AF65-F5344CB8AC3E}">
        <p14:creationId xmlns:p14="http://schemas.microsoft.com/office/powerpoint/2010/main" val="4240536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1986757" y="5207794"/>
            <a:ext cx="2828925" cy="81200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DSM V</a:t>
            </a:r>
          </a:p>
        </p:txBody>
      </p:sp>
      <p:sp>
        <p:nvSpPr>
          <p:cNvPr id="6" name="Left Arrow 5"/>
          <p:cNvSpPr/>
          <p:nvPr/>
        </p:nvSpPr>
        <p:spPr>
          <a:xfrm>
            <a:off x="5995736" y="761900"/>
            <a:ext cx="2914650" cy="90209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DSM IV TR</a:t>
            </a:r>
          </a:p>
        </p:txBody>
      </p:sp>
      <p:sp>
        <p:nvSpPr>
          <p:cNvPr id="2" name="AutoShape 2" descr="blob:https://web.whatsapp.com/730682ea-edda-4e56-b0a1-383bdff7760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blob:https://web.whatsapp.com/730682ea-edda-4e56-b0a1-383bdff77600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blob:https://web.whatsapp.com/730682ea-edda-4e56-b0a1-383bdff77600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blob:https://web.whatsapp.com/730682ea-edda-4e56-b0a1-383bdff77600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37037" r="22099" b="15880"/>
          <a:stretch/>
        </p:blipFill>
        <p:spPr>
          <a:xfrm>
            <a:off x="6076950" y="2571750"/>
            <a:ext cx="5238750" cy="3905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0" t="27778" r="24527" b="30640"/>
          <a:stretch/>
        </p:blipFill>
        <p:spPr>
          <a:xfrm>
            <a:off x="846397" y="320675"/>
            <a:ext cx="4691064" cy="23526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9" t="23064" r="18940" b="52020"/>
          <a:stretch/>
        </p:blipFill>
        <p:spPr>
          <a:xfrm>
            <a:off x="782521" y="3045222"/>
            <a:ext cx="4672807" cy="17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76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latin typeface="+mn-lt"/>
              </a:rPr>
              <a:t>Erectile Disorder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Kegagalan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mempertahankan</a:t>
            </a:r>
            <a:r>
              <a:rPr lang="en-US" dirty="0"/>
              <a:t> </a:t>
            </a:r>
            <a:r>
              <a:rPr lang="en-US" dirty="0" err="1"/>
              <a:t>ereksi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penyelesaian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seksual</a:t>
            </a:r>
            <a:r>
              <a:rPr lang="en-US" dirty="0"/>
              <a:t>.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impotensi</a:t>
            </a:r>
            <a:endParaRPr lang="en-US" dirty="0"/>
          </a:p>
          <a:p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seksual</a:t>
            </a:r>
            <a:r>
              <a:rPr lang="en-US" dirty="0"/>
              <a:t> yang paling </a:t>
            </a:r>
            <a:r>
              <a:rPr lang="en-US" dirty="0" err="1"/>
              <a:t>umum</a:t>
            </a:r>
            <a:r>
              <a:rPr lang="en-US" dirty="0"/>
              <a:t> di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pria</a:t>
            </a:r>
            <a:r>
              <a:rPr lang="en-US" dirty="0"/>
              <a:t>,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berkisar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13 – 28%, </a:t>
            </a:r>
            <a:r>
              <a:rPr lang="en-US" dirty="0" err="1"/>
              <a:t>tergantung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negara</a:t>
            </a:r>
            <a:r>
              <a:rPr lang="en-US" dirty="0"/>
              <a:t> </a:t>
            </a:r>
          </a:p>
          <a:p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meningkat</a:t>
            </a:r>
            <a:r>
              <a:rPr lang="en-US" dirty="0"/>
              <a:t> </a:t>
            </a:r>
            <a:r>
              <a:rPr lang="en-US" dirty="0" err="1"/>
              <a:t>pesat</a:t>
            </a:r>
            <a:r>
              <a:rPr lang="en-US" dirty="0"/>
              <a:t> </a:t>
            </a:r>
            <a:r>
              <a:rPr lang="en-US" dirty="0" err="1"/>
              <a:t>seiring</a:t>
            </a:r>
            <a:r>
              <a:rPr lang="en-US" dirty="0"/>
              <a:t> </a:t>
            </a:r>
            <a:r>
              <a:rPr lang="en-US" dirty="0" err="1"/>
              <a:t>bertambahnya</a:t>
            </a:r>
            <a:r>
              <a:rPr lang="en-US" dirty="0"/>
              <a:t> </a:t>
            </a:r>
            <a:r>
              <a:rPr lang="en-US" dirty="0" err="1"/>
              <a:t>usia</a:t>
            </a:r>
            <a:r>
              <a:rPr lang="en-US" dirty="0"/>
              <a:t>, </a:t>
            </a:r>
            <a:r>
              <a:rPr lang="en-US" dirty="0" err="1"/>
              <a:t>sebanyak</a:t>
            </a:r>
            <a:r>
              <a:rPr lang="en-US" dirty="0"/>
              <a:t> 15% </a:t>
            </a:r>
            <a:r>
              <a:rPr lang="en-US" dirty="0" err="1"/>
              <a:t>pria</a:t>
            </a:r>
            <a:r>
              <a:rPr lang="en-US" dirty="0"/>
              <a:t> </a:t>
            </a:r>
            <a:r>
              <a:rPr lang="en-US" dirty="0" err="1"/>
              <a:t>berusia</a:t>
            </a:r>
            <a:r>
              <a:rPr lang="en-US" dirty="0"/>
              <a:t> 70-an </a:t>
            </a:r>
            <a:r>
              <a:rPr lang="en-US" dirty="0" err="1"/>
              <a:t>melaporkan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ereksi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sebanyak</a:t>
            </a:r>
            <a:r>
              <a:rPr lang="en-US" dirty="0"/>
              <a:t> 70% </a:t>
            </a:r>
            <a:r>
              <a:rPr lang="en-US" dirty="0" err="1"/>
              <a:t>melaporkan</a:t>
            </a:r>
            <a:r>
              <a:rPr lang="en-US" dirty="0"/>
              <a:t> </a:t>
            </a:r>
            <a:r>
              <a:rPr lang="en-US" dirty="0" err="1"/>
              <a:t>disfungsi</a:t>
            </a:r>
            <a:r>
              <a:rPr lang="en-US" dirty="0"/>
              <a:t> </a:t>
            </a:r>
            <a:r>
              <a:rPr lang="en-US" dirty="0" err="1"/>
              <a:t>ereksi</a:t>
            </a:r>
            <a:r>
              <a:rPr lang="en-US" dirty="0"/>
              <a:t> </a:t>
            </a:r>
            <a:r>
              <a:rPr lang="en-US" dirty="0" err="1"/>
              <a:t>sesekali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8666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40066" r="25094" b="29799"/>
          <a:stretch/>
        </p:blipFill>
        <p:spPr>
          <a:xfrm>
            <a:off x="738538" y="328613"/>
            <a:ext cx="5438775" cy="2005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0556" r="16458" b="12222"/>
          <a:stretch/>
        </p:blipFill>
        <p:spPr>
          <a:xfrm rot="16200000">
            <a:off x="6567487" y="1852613"/>
            <a:ext cx="4124325" cy="588645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295400" y="4229100"/>
            <a:ext cx="2447925" cy="11430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DSM V</a:t>
            </a:r>
          </a:p>
        </p:txBody>
      </p:sp>
      <p:sp>
        <p:nvSpPr>
          <p:cNvPr id="9" name="Left Arrow 8"/>
          <p:cNvSpPr/>
          <p:nvPr/>
        </p:nvSpPr>
        <p:spPr>
          <a:xfrm>
            <a:off x="7591425" y="733425"/>
            <a:ext cx="2381250" cy="120015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DSM IV TR</a:t>
            </a:r>
          </a:p>
        </p:txBody>
      </p:sp>
    </p:spTree>
    <p:extLst>
      <p:ext uri="{BB962C8B-B14F-4D97-AF65-F5344CB8AC3E}">
        <p14:creationId xmlns:p14="http://schemas.microsoft.com/office/powerpoint/2010/main" val="258105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/>
              <a:t>Orgasmic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Female orgasmic disorder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 err="1"/>
              <a:t>Mengacu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orgasme</a:t>
            </a:r>
            <a:r>
              <a:rPr lang="en-US" dirty="0"/>
              <a:t> yang </a:t>
            </a:r>
            <a:r>
              <a:rPr lang="en-US" dirty="0" err="1"/>
              <a:t>persisten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rangsangan</a:t>
            </a:r>
            <a:r>
              <a:rPr lang="en-US" dirty="0"/>
              <a:t> </a:t>
            </a:r>
            <a:r>
              <a:rPr lang="en-US" dirty="0" err="1"/>
              <a:t>seksual</a:t>
            </a:r>
            <a:endParaRPr lang="en-US" dirty="0"/>
          </a:p>
          <a:p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wanita</a:t>
            </a:r>
            <a:r>
              <a:rPr lang="en-US" dirty="0"/>
              <a:t>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gairah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seksual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orgasme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85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28030" r="12815" b="8490"/>
          <a:stretch/>
        </p:blipFill>
        <p:spPr>
          <a:xfrm>
            <a:off x="723900" y="508308"/>
            <a:ext cx="6162676" cy="276225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8" t="41246" r="61364" b="36869"/>
          <a:stretch/>
        </p:blipFill>
        <p:spPr>
          <a:xfrm>
            <a:off x="7839075" y="3908734"/>
            <a:ext cx="3524250" cy="235871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953500" y="885825"/>
            <a:ext cx="1314450" cy="2219325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DSM V</a:t>
            </a:r>
          </a:p>
        </p:txBody>
      </p:sp>
      <p:sp>
        <p:nvSpPr>
          <p:cNvPr id="4" name="Up Arrow 3"/>
          <p:cNvSpPr/>
          <p:nvPr/>
        </p:nvSpPr>
        <p:spPr>
          <a:xfrm>
            <a:off x="2867025" y="3724275"/>
            <a:ext cx="1504950" cy="2438400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DSM IV TR</a:t>
            </a:r>
          </a:p>
        </p:txBody>
      </p:sp>
    </p:spTree>
    <p:extLst>
      <p:ext uri="{BB962C8B-B14F-4D97-AF65-F5344CB8AC3E}">
        <p14:creationId xmlns:p14="http://schemas.microsoft.com/office/powerpoint/2010/main" val="427174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109" y="307975"/>
            <a:ext cx="9854381" cy="62420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Early ejaculation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Ejakulasi</a:t>
            </a:r>
            <a:r>
              <a:rPr lang="en-US" dirty="0"/>
              <a:t> yang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cepat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23737" r="62972" b="52526"/>
          <a:stretch/>
        </p:blipFill>
        <p:spPr>
          <a:xfrm>
            <a:off x="7010400" y="2752724"/>
            <a:ext cx="4248150" cy="348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5556" r="9167" b="11666"/>
          <a:stretch/>
        </p:blipFill>
        <p:spPr>
          <a:xfrm rot="5400000">
            <a:off x="1773855" y="1724024"/>
            <a:ext cx="3619500" cy="56769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37084" y="2014536"/>
            <a:ext cx="2181225" cy="4476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DSM IV TR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791450" y="2014537"/>
            <a:ext cx="2181225" cy="4476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DSM 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6971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9982200" cy="132556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latin typeface="+mn-lt"/>
              </a:rPr>
              <a:t>Delayed ejaculation disorder</a:t>
            </a:r>
            <a:br>
              <a:rPr lang="en-US" dirty="0"/>
            </a:br>
            <a:r>
              <a:rPr lang="en-US" sz="2400" dirty="0" err="1"/>
              <a:t>kesulitan</a:t>
            </a:r>
            <a:r>
              <a:rPr lang="en-US" sz="2400" dirty="0"/>
              <a:t> </a:t>
            </a:r>
            <a:r>
              <a:rPr lang="en-US" sz="2400" dirty="0" err="1"/>
              <a:t>persisten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ejakulasi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t="18154" r="18131" b="30244"/>
          <a:stretch/>
        </p:blipFill>
        <p:spPr>
          <a:xfrm>
            <a:off x="6766560" y="2786061"/>
            <a:ext cx="4745255" cy="367249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9" t="38720" r="19603" b="25421"/>
          <a:stretch/>
        </p:blipFill>
        <p:spPr>
          <a:xfrm>
            <a:off x="776287" y="2786061"/>
            <a:ext cx="5553075" cy="20288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71600" y="2014537"/>
            <a:ext cx="2181225" cy="447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DSM IV TR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67700" y="2014537"/>
            <a:ext cx="2181225" cy="447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DSM V</a:t>
            </a:r>
          </a:p>
        </p:txBody>
      </p:sp>
    </p:spTree>
    <p:extLst>
      <p:ext uri="{BB962C8B-B14F-4D97-AF65-F5344CB8AC3E}">
        <p14:creationId xmlns:p14="http://schemas.microsoft.com/office/powerpoint/2010/main" val="2339383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342" y="85725"/>
            <a:ext cx="9205196" cy="850260"/>
          </a:xfrm>
        </p:spPr>
        <p:txBody>
          <a:bodyPr anchor="ctr">
            <a:normAutofit/>
          </a:bodyPr>
          <a:lstStyle/>
          <a:p>
            <a:r>
              <a:rPr lang="en-US" b="1" dirty="0"/>
              <a:t>Sexual Pain Disorders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6289" y="1195387"/>
            <a:ext cx="5157787" cy="1209675"/>
          </a:xfrm>
        </p:spPr>
        <p:txBody>
          <a:bodyPr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200" b="1" dirty="0"/>
              <a:t>Dyspareunia</a:t>
            </a:r>
          </a:p>
          <a:p>
            <a:r>
              <a:rPr lang="en-US" sz="2200" b="0" dirty="0"/>
              <a:t>Nyeri </a:t>
            </a:r>
            <a:r>
              <a:rPr lang="en-US" sz="2200" b="0" dirty="0" err="1"/>
              <a:t>persisten</a:t>
            </a:r>
            <a:r>
              <a:rPr lang="en-US" sz="2200" b="0" dirty="0"/>
              <a:t> </a:t>
            </a:r>
            <a:r>
              <a:rPr lang="en-US" sz="2200" b="0" dirty="0" err="1"/>
              <a:t>atau</a:t>
            </a:r>
            <a:r>
              <a:rPr lang="en-US" sz="2200" b="0" dirty="0"/>
              <a:t> </a:t>
            </a:r>
            <a:r>
              <a:rPr lang="en-US" sz="2200" b="0" dirty="0" err="1"/>
              <a:t>berulang</a:t>
            </a:r>
            <a:r>
              <a:rPr lang="en-US" sz="2200" b="0" dirty="0"/>
              <a:t> </a:t>
            </a:r>
            <a:r>
              <a:rPr lang="en-US" sz="2200" b="0" dirty="0" err="1"/>
              <a:t>selama</a:t>
            </a:r>
            <a:r>
              <a:rPr lang="en-US" sz="2200" b="0" dirty="0"/>
              <a:t> </a:t>
            </a:r>
            <a:r>
              <a:rPr lang="en-US" sz="2200" b="0" dirty="0" err="1"/>
              <a:t>hubungan</a:t>
            </a:r>
            <a:r>
              <a:rPr lang="en-US" sz="2200" b="0" dirty="0"/>
              <a:t> </a:t>
            </a:r>
            <a:r>
              <a:rPr lang="en-US" sz="2200" b="0" dirty="0" err="1"/>
              <a:t>seksual</a:t>
            </a:r>
            <a:endParaRPr lang="en-US" sz="2200" b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2" t="58333" r="18333" b="16389"/>
          <a:stretch/>
        </p:blipFill>
        <p:spPr>
          <a:xfrm rot="10800000">
            <a:off x="839785" y="2505075"/>
            <a:ext cx="4618039" cy="368458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7925" y="1095375"/>
            <a:ext cx="5183188" cy="1409700"/>
          </a:xfrm>
        </p:spPr>
        <p:txBody>
          <a:bodyPr anchor="ctr"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200" b="1" dirty="0" err="1"/>
              <a:t>Vaginismus</a:t>
            </a:r>
            <a:endParaRPr lang="en-US" sz="2200" b="1" dirty="0"/>
          </a:p>
          <a:p>
            <a:r>
              <a:rPr lang="en-US" sz="2200" b="0" dirty="0" err="1"/>
              <a:t>Kejang</a:t>
            </a:r>
            <a:r>
              <a:rPr lang="en-US" sz="2200" b="0" dirty="0"/>
              <a:t> </a:t>
            </a:r>
            <a:r>
              <a:rPr lang="en-US" sz="2200" b="0" dirty="0" err="1"/>
              <a:t>otot</a:t>
            </a:r>
            <a:r>
              <a:rPr lang="en-US" sz="2200" b="0" dirty="0"/>
              <a:t> </a:t>
            </a:r>
            <a:r>
              <a:rPr lang="en-US" sz="2200" b="0" dirty="0" err="1"/>
              <a:t>tak</a:t>
            </a:r>
            <a:r>
              <a:rPr lang="en-US" sz="2200" b="0" dirty="0"/>
              <a:t> </a:t>
            </a:r>
            <a:r>
              <a:rPr lang="en-US" sz="2200" b="0" dirty="0" err="1"/>
              <a:t>disengaja</a:t>
            </a:r>
            <a:r>
              <a:rPr lang="en-US" sz="2200" b="0" dirty="0"/>
              <a:t> </a:t>
            </a:r>
            <a:r>
              <a:rPr lang="en-US" sz="2200" b="0" dirty="0" err="1"/>
              <a:t>dari</a:t>
            </a:r>
            <a:r>
              <a:rPr lang="en-US" sz="2200" b="0" dirty="0"/>
              <a:t> </a:t>
            </a:r>
            <a:r>
              <a:rPr lang="en-US" sz="2200" b="0" dirty="0" err="1"/>
              <a:t>sepertiga</a:t>
            </a:r>
            <a:r>
              <a:rPr lang="en-US" sz="2200" b="0" dirty="0"/>
              <a:t> </a:t>
            </a:r>
            <a:r>
              <a:rPr lang="en-US" sz="2200" b="0" dirty="0" err="1"/>
              <a:t>luar</a:t>
            </a:r>
            <a:r>
              <a:rPr lang="en-US" sz="2200" b="0" dirty="0"/>
              <a:t> vagina </a:t>
            </a:r>
            <a:r>
              <a:rPr lang="en-US" sz="2200" b="0" dirty="0" err="1"/>
              <a:t>ke</a:t>
            </a:r>
            <a:r>
              <a:rPr lang="en-US" sz="2200" b="0" dirty="0"/>
              <a:t> </a:t>
            </a:r>
            <a:r>
              <a:rPr lang="en-US" sz="2200" b="0" dirty="0" err="1"/>
              <a:t>tingkat</a:t>
            </a:r>
            <a:r>
              <a:rPr lang="en-US" sz="2200" b="0" dirty="0"/>
              <a:t> yang </a:t>
            </a:r>
            <a:r>
              <a:rPr lang="en-US" sz="2200" b="0" dirty="0" err="1"/>
              <a:t>tidak</a:t>
            </a:r>
            <a:r>
              <a:rPr lang="en-US" sz="2200" b="0" dirty="0"/>
              <a:t> </a:t>
            </a:r>
            <a:r>
              <a:rPr lang="en-US" sz="2200" b="0" dirty="0" err="1"/>
              <a:t>memungkinkan</a:t>
            </a:r>
            <a:r>
              <a:rPr lang="en-US" sz="2200" b="0" dirty="0"/>
              <a:t> </a:t>
            </a:r>
            <a:r>
              <a:rPr lang="en-US" sz="2200" b="0" dirty="0" err="1"/>
              <a:t>terjadinya</a:t>
            </a:r>
            <a:r>
              <a:rPr lang="en-US" sz="2200" b="0" dirty="0"/>
              <a:t> </a:t>
            </a:r>
            <a:r>
              <a:rPr lang="en-US" sz="2200" b="0" dirty="0" err="1"/>
              <a:t>hubungan</a:t>
            </a:r>
            <a:r>
              <a:rPr lang="en-US" sz="2200" b="0" dirty="0"/>
              <a:t> </a:t>
            </a:r>
            <a:r>
              <a:rPr lang="en-US" sz="2200" b="0" dirty="0" err="1"/>
              <a:t>seksual</a:t>
            </a:r>
            <a:r>
              <a:rPr lang="en-US" sz="2200" b="0" dirty="0"/>
              <a:t>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9" t="16941" r="15948" b="59447"/>
          <a:stretch/>
        </p:blipFill>
        <p:spPr>
          <a:xfrm rot="10800000">
            <a:off x="6549233" y="2664465"/>
            <a:ext cx="4600571" cy="3684588"/>
          </a:xfrm>
        </p:spPr>
      </p:pic>
    </p:spTree>
    <p:extLst>
      <p:ext uri="{BB962C8B-B14F-4D97-AF65-F5344CB8AC3E}">
        <p14:creationId xmlns:p14="http://schemas.microsoft.com/office/powerpoint/2010/main" val="657434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>
                <a:latin typeface="+mn-lt"/>
              </a:rPr>
              <a:t>Genito</a:t>
            </a:r>
            <a:r>
              <a:rPr lang="en-US" sz="2800" b="1" dirty="0">
                <a:latin typeface="+mn-lt"/>
              </a:rPr>
              <a:t>-pelvic pain/penetration disorder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37071"/>
            <a:ext cx="9601200" cy="4230329"/>
          </a:xfrm>
        </p:spPr>
        <p:txBody>
          <a:bodyPr/>
          <a:lstStyle/>
          <a:p>
            <a:pPr lvl="0"/>
            <a:r>
              <a:rPr lang="en-US" dirty="0" err="1"/>
              <a:t>Nyeri</a:t>
            </a:r>
            <a:r>
              <a:rPr lang="en-US" dirty="0"/>
              <a:t> </a:t>
            </a:r>
            <a:r>
              <a:rPr lang="en-US" dirty="0" err="1"/>
              <a:t>persisten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berulang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seksual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6111" r="33518" b="29861"/>
          <a:stretch/>
        </p:blipFill>
        <p:spPr>
          <a:xfrm>
            <a:off x="1371600" y="2374183"/>
            <a:ext cx="5153024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92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Etiology of Sexual Dysfunctions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t="28092" r="25497" b="28785"/>
          <a:stretch/>
        </p:blipFill>
        <p:spPr>
          <a:xfrm>
            <a:off x="907479" y="1952223"/>
            <a:ext cx="10896601" cy="3524251"/>
          </a:xfrm>
        </p:spPr>
      </p:pic>
    </p:spTree>
    <p:extLst>
      <p:ext uri="{BB962C8B-B14F-4D97-AF65-F5344CB8AC3E}">
        <p14:creationId xmlns:p14="http://schemas.microsoft.com/office/powerpoint/2010/main" val="1797431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/>
              <a:t>Sexual Norms and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Perilaku</a:t>
            </a:r>
            <a:r>
              <a:rPr lang="en-US" dirty="0"/>
              <a:t> </a:t>
            </a:r>
            <a:r>
              <a:rPr lang="en-US" dirty="0" err="1"/>
              <a:t>seksual</a:t>
            </a:r>
            <a:r>
              <a:rPr lang="en-US" dirty="0"/>
              <a:t> </a:t>
            </a:r>
            <a:r>
              <a:rPr lang="en-US" dirty="0" err="1"/>
              <a:t>dikatakan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normal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mempengaruhi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pun orang lain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diinginkan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berbahaya</a:t>
            </a:r>
            <a:r>
              <a:rPr lang="en-US" dirty="0"/>
              <a:t>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 err="1"/>
              <a:t>Perilaku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sikap</a:t>
            </a:r>
            <a:r>
              <a:rPr lang="en-US" dirty="0"/>
              <a:t> </a:t>
            </a:r>
            <a:r>
              <a:rPr lang="en-US" dirty="0" err="1"/>
              <a:t>seksual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dipengaruhi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diskusi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seksualitas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peka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gagasan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norma</a:t>
            </a:r>
            <a:r>
              <a:rPr lang="en-US" dirty="0"/>
              <a:t> </a:t>
            </a:r>
            <a:r>
              <a:rPr lang="en-US" dirty="0" err="1"/>
              <a:t>cenderung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tergantung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05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/>
              <a:t>Gender and Sexuality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Pria</a:t>
            </a:r>
            <a:r>
              <a:rPr lang="en-US" dirty="0"/>
              <a:t> </a:t>
            </a:r>
            <a:r>
              <a:rPr lang="en-US" dirty="0" err="1"/>
              <a:t>melaporkan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keterlibatan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pemikiran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perilaku</a:t>
            </a:r>
            <a:r>
              <a:rPr lang="en-US" dirty="0"/>
              <a:t> </a:t>
            </a:r>
            <a:r>
              <a:rPr lang="en-US" dirty="0" err="1"/>
              <a:t>seksual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wanita</a:t>
            </a:r>
            <a:r>
              <a:rPr lang="en-US" dirty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Pria</a:t>
            </a:r>
            <a:r>
              <a:rPr lang="en-US" dirty="0"/>
              <a:t> </a:t>
            </a:r>
            <a:r>
              <a:rPr lang="en-US" dirty="0" err="1"/>
              <a:t>melaporkan</a:t>
            </a:r>
            <a:r>
              <a:rPr lang="en-US" dirty="0"/>
              <a:t> </a:t>
            </a:r>
            <a:r>
              <a:rPr lang="en-US" dirty="0" err="1"/>
              <a:t>berpikir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seks</a:t>
            </a:r>
            <a:r>
              <a:rPr lang="en-US" dirty="0"/>
              <a:t>, </a:t>
            </a:r>
            <a:r>
              <a:rPr lang="en-US" dirty="0" err="1"/>
              <a:t>masturbasi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menginginkan</a:t>
            </a:r>
            <a:r>
              <a:rPr lang="en-US" dirty="0"/>
              <a:t> </a:t>
            </a:r>
            <a:r>
              <a:rPr lang="en-US" dirty="0" err="1"/>
              <a:t>seks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sering</a:t>
            </a:r>
            <a:r>
              <a:rPr lang="en-US" dirty="0"/>
              <a:t>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menginginkan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pasangan</a:t>
            </a:r>
            <a:r>
              <a:rPr lang="en-US" dirty="0"/>
              <a:t> </a:t>
            </a:r>
            <a:r>
              <a:rPr lang="en-US" dirty="0" err="1"/>
              <a:t>seksual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pasangan</a:t>
            </a:r>
            <a:r>
              <a:rPr lang="en-US" dirty="0"/>
              <a:t> </a:t>
            </a:r>
            <a:r>
              <a:rPr lang="en-US" dirty="0" err="1"/>
              <a:t>dibandingkan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wanita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wanita</a:t>
            </a:r>
            <a:r>
              <a:rPr lang="en-US" dirty="0"/>
              <a:t>, </a:t>
            </a:r>
            <a:r>
              <a:rPr lang="en-US" dirty="0" err="1"/>
              <a:t>seksualitas</a:t>
            </a:r>
            <a:r>
              <a:rPr lang="en-US" dirty="0"/>
              <a:t> </a:t>
            </a:r>
            <a:r>
              <a:rPr lang="en-US" dirty="0" err="1"/>
              <a:t>tampaknya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terkait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status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norma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laki-laki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15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/>
              <a:t>The Sexual Response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Desire phase : </a:t>
            </a:r>
            <a:r>
              <a:rPr lang="en-US" dirty="0" err="1"/>
              <a:t>Keinginan</a:t>
            </a:r>
            <a:r>
              <a:rPr lang="en-US" dirty="0"/>
              <a:t> </a:t>
            </a:r>
            <a:r>
              <a:rPr lang="en-US" dirty="0" err="1"/>
              <a:t>seksual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Excitement phase : </a:t>
            </a:r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kesenangan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aliran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genital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Orgasm phase : </a:t>
            </a:r>
            <a:r>
              <a:rPr lang="en-US" dirty="0" err="1"/>
              <a:t>Puncak</a:t>
            </a:r>
            <a:r>
              <a:rPr lang="en-US" dirty="0"/>
              <a:t> </a:t>
            </a:r>
            <a:r>
              <a:rPr lang="en-US" dirty="0" err="1"/>
              <a:t>kenikmatan</a:t>
            </a:r>
            <a:r>
              <a:rPr lang="en-US" dirty="0"/>
              <a:t> </a:t>
            </a:r>
            <a:r>
              <a:rPr lang="en-US" dirty="0" err="1"/>
              <a:t>seksual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Resolution phase : </a:t>
            </a:r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relaksasi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381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/>
              <a:t>Sexual Dysfunctions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Seksualitas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konteks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pribadi</a:t>
            </a:r>
            <a:r>
              <a:rPr lang="en-US" dirty="0"/>
              <a:t> yang </a:t>
            </a:r>
            <a:r>
              <a:rPr lang="en-US" dirty="0" err="1"/>
              <a:t>intim</a:t>
            </a:r>
            <a:r>
              <a:rPr lang="en-US" dirty="0"/>
              <a:t>.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buruknya</a:t>
            </a:r>
            <a:r>
              <a:rPr lang="en-US" dirty="0"/>
              <a:t> </a:t>
            </a:r>
            <a:r>
              <a:rPr lang="en-US" dirty="0" err="1"/>
              <a:t>seksualitas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,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membentuk</a:t>
            </a:r>
            <a:r>
              <a:rPr lang="en-US" dirty="0"/>
              <a:t> </a:t>
            </a:r>
            <a:r>
              <a:rPr lang="en-US" dirty="0" err="1"/>
              <a:t>setidaknya</a:t>
            </a:r>
            <a:r>
              <a:rPr lang="en-US" dirty="0"/>
              <a:t>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i="1" dirty="0"/>
              <a:t>self-concept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seksual</a:t>
            </a:r>
            <a:r>
              <a:rPr lang="en-US" dirty="0"/>
              <a:t> </a:t>
            </a:r>
            <a:r>
              <a:rPr lang="en-US" dirty="0" err="1"/>
              <a:t>muncul</a:t>
            </a:r>
            <a:r>
              <a:rPr lang="en-US" dirty="0"/>
              <a:t>,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merusak</a:t>
            </a:r>
            <a:r>
              <a:rPr lang="en-US" dirty="0"/>
              <a:t> </a:t>
            </a:r>
            <a:r>
              <a:rPr lang="en-US" i="1" dirty="0"/>
              <a:t>self-concept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pasangan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002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795620"/>
            <a:ext cx="4061679" cy="2549870"/>
          </a:xfrm>
        </p:spPr>
        <p:txBody>
          <a:bodyPr anchor="ctr">
            <a:normAutofit/>
          </a:bodyPr>
          <a:lstStyle/>
          <a:p>
            <a:r>
              <a:rPr lang="en-US" b="1" dirty="0"/>
              <a:t>Clinical Descriptions of Sexual Dysfunctions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36" y="299979"/>
            <a:ext cx="7106193" cy="609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7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58774"/>
            <a:ext cx="10077450" cy="1325563"/>
          </a:xfrm>
        </p:spPr>
        <p:txBody>
          <a:bodyPr/>
          <a:lstStyle/>
          <a:p>
            <a:r>
              <a:rPr lang="en-US" b="1" dirty="0"/>
              <a:t>Disorders Involving Sexual Interest, Desire, and Arousal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50" y="2147888"/>
            <a:ext cx="96393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Sexual interest/arousal disorder in women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sz="2400" dirty="0" err="1"/>
              <a:t>Defisit</a:t>
            </a:r>
            <a:r>
              <a:rPr lang="en-US" sz="2400" dirty="0"/>
              <a:t> yang </a:t>
            </a:r>
            <a:r>
              <a:rPr lang="en-US" sz="2400" dirty="0" err="1"/>
              <a:t>terus-menerus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minat</a:t>
            </a:r>
            <a:r>
              <a:rPr lang="en-US" sz="2400" dirty="0"/>
              <a:t> </a:t>
            </a:r>
            <a:r>
              <a:rPr lang="en-US" sz="2400" dirty="0" err="1"/>
              <a:t>seksual</a:t>
            </a:r>
            <a:r>
              <a:rPr lang="en-US" sz="2400" dirty="0"/>
              <a:t> (</a:t>
            </a:r>
            <a:r>
              <a:rPr lang="en-US" sz="2400" dirty="0" err="1"/>
              <a:t>fantasi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dorongan</a:t>
            </a:r>
            <a:r>
              <a:rPr lang="en-US" sz="2400" dirty="0"/>
              <a:t> </a:t>
            </a:r>
            <a:r>
              <a:rPr lang="en-US" sz="2400" dirty="0" err="1"/>
              <a:t>seksual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Wanita</a:t>
            </a:r>
            <a:r>
              <a:rPr lang="en-US" sz="2400" dirty="0"/>
              <a:t> </a:t>
            </a:r>
            <a:r>
              <a:rPr lang="en-US" sz="2400" dirty="0" err="1"/>
              <a:t>pascamenopause</a:t>
            </a:r>
            <a:r>
              <a:rPr lang="en-US" sz="2400" dirty="0"/>
              <a:t> 2-4x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mungkin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melaporkan</a:t>
            </a:r>
            <a:r>
              <a:rPr lang="en-US" sz="2400" dirty="0"/>
              <a:t> </a:t>
            </a:r>
            <a:r>
              <a:rPr lang="en-US" sz="2400" dirty="0" err="1"/>
              <a:t>hasrat</a:t>
            </a:r>
            <a:r>
              <a:rPr lang="en-US" sz="2400" dirty="0"/>
              <a:t> </a:t>
            </a:r>
            <a:r>
              <a:rPr lang="en-US" sz="2400" dirty="0" err="1"/>
              <a:t>seksual</a:t>
            </a:r>
            <a:r>
              <a:rPr lang="en-US" sz="2400" dirty="0"/>
              <a:t> yang </a:t>
            </a:r>
            <a:r>
              <a:rPr lang="en-US" sz="2400" dirty="0" err="1"/>
              <a:t>rendah</a:t>
            </a:r>
            <a:r>
              <a:rPr lang="en-US" sz="2400" dirty="0"/>
              <a:t> </a:t>
            </a:r>
            <a:r>
              <a:rPr lang="en-US" sz="2400" dirty="0" err="1"/>
              <a:t>dibandingkan</a:t>
            </a:r>
            <a:r>
              <a:rPr lang="en-US" sz="2400" dirty="0"/>
              <a:t> </a:t>
            </a:r>
            <a:r>
              <a:rPr lang="en-US" sz="2400" dirty="0" err="1"/>
              <a:t>wanita</a:t>
            </a:r>
            <a:r>
              <a:rPr lang="en-US" sz="2400" dirty="0"/>
              <a:t> </a:t>
            </a:r>
            <a:r>
              <a:rPr lang="en-US" sz="2400" dirty="0" err="1"/>
              <a:t>berusia</a:t>
            </a:r>
            <a:r>
              <a:rPr lang="en-US" sz="2400" dirty="0"/>
              <a:t> 20 </a:t>
            </a:r>
            <a:r>
              <a:rPr lang="en-US" sz="2400" dirty="0" err="1"/>
              <a:t>tahun</a:t>
            </a:r>
            <a:r>
              <a:rPr lang="en-US" sz="2400" dirty="0"/>
              <a:t>-an</a:t>
            </a:r>
          </a:p>
          <a:p>
            <a:r>
              <a:rPr lang="en-US" sz="2400" dirty="0" err="1"/>
              <a:t>Wanita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keinginan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</a:t>
            </a:r>
            <a:r>
              <a:rPr lang="en-US" sz="2400" dirty="0" err="1"/>
              <a:t>cenderung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tingkat</a:t>
            </a:r>
            <a:r>
              <a:rPr lang="en-US" sz="2400" dirty="0"/>
              <a:t> </a:t>
            </a:r>
            <a:r>
              <a:rPr lang="en-US" sz="2400" dirty="0" err="1"/>
              <a:t>gairah</a:t>
            </a:r>
            <a:r>
              <a:rPr lang="en-US" sz="2400" dirty="0"/>
              <a:t> </a:t>
            </a:r>
            <a:r>
              <a:rPr lang="en-US" sz="2400" dirty="0" err="1"/>
              <a:t>seksual</a:t>
            </a:r>
            <a:r>
              <a:rPr lang="en-US" sz="2400" dirty="0"/>
              <a:t> yang </a:t>
            </a:r>
            <a:r>
              <a:rPr lang="en-US" sz="2400" dirty="0" err="1"/>
              <a:t>rendah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aktivitas</a:t>
            </a:r>
            <a:r>
              <a:rPr lang="en-US" sz="2400" dirty="0"/>
              <a:t> </a:t>
            </a:r>
            <a:r>
              <a:rPr lang="en-US" sz="2400" dirty="0" err="1"/>
              <a:t>seksual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sebaliknya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0835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1" t="26329" r="39923" b="39363"/>
          <a:stretch/>
        </p:blipFill>
        <p:spPr>
          <a:xfrm>
            <a:off x="6096000" y="3214600"/>
            <a:ext cx="5341505" cy="30225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 t="33165" r="20265" b="33839"/>
          <a:stretch/>
        </p:blipFill>
        <p:spPr>
          <a:xfrm>
            <a:off x="754496" y="485598"/>
            <a:ext cx="5565918" cy="2943402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>
            <a:off x="2226414" y="3514725"/>
            <a:ext cx="1380818" cy="2171700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DSM IV TR</a:t>
            </a:r>
          </a:p>
        </p:txBody>
      </p:sp>
      <p:sp>
        <p:nvSpPr>
          <p:cNvPr id="9" name="Down Arrow 8"/>
          <p:cNvSpPr/>
          <p:nvPr/>
        </p:nvSpPr>
        <p:spPr>
          <a:xfrm>
            <a:off x="7743824" y="1004800"/>
            <a:ext cx="1459169" cy="2209800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DSM V</a:t>
            </a:r>
          </a:p>
        </p:txBody>
      </p:sp>
    </p:spTree>
    <p:extLst>
      <p:ext uri="{BB962C8B-B14F-4D97-AF65-F5344CB8AC3E}">
        <p14:creationId xmlns:p14="http://schemas.microsoft.com/office/powerpoint/2010/main" val="2387813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latin typeface="+mn-lt"/>
              </a:rPr>
              <a:t>Hypoactive sexual desire disorder in men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Fantasi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keinginan</a:t>
            </a:r>
            <a:r>
              <a:rPr lang="en-US" dirty="0"/>
              <a:t> </a:t>
            </a:r>
            <a:r>
              <a:rPr lang="en-US" dirty="0" err="1"/>
              <a:t>seksual</a:t>
            </a:r>
            <a:r>
              <a:rPr lang="en-US" dirty="0"/>
              <a:t> yang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endParaRPr lang="en-US" dirty="0"/>
          </a:p>
          <a:p>
            <a:r>
              <a:rPr lang="en-US" dirty="0"/>
              <a:t>Di DSM IV TR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i="1" dirty="0"/>
              <a:t>Sexual Aversion Disorder,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ekstrem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i="1" dirty="0"/>
              <a:t>Hypoactive sexual desire disorder</a:t>
            </a:r>
            <a:r>
              <a:rPr lang="en-US" dirty="0"/>
              <a:t>. Di </a:t>
            </a:r>
            <a:r>
              <a:rPr lang="en-US" dirty="0" err="1"/>
              <a:t>mana</a:t>
            </a:r>
            <a:r>
              <a:rPr lang="en-US" dirty="0"/>
              <a:t> </a:t>
            </a:r>
            <a:r>
              <a:rPr lang="en-US" dirty="0" err="1"/>
              <a:t>seseorang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hampir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kontak</a:t>
            </a:r>
            <a:r>
              <a:rPr lang="en-US" dirty="0"/>
              <a:t> genital </a:t>
            </a:r>
            <a:r>
              <a:rPr lang="en-US" dirty="0" err="1"/>
              <a:t>dengan</a:t>
            </a:r>
            <a:r>
              <a:rPr lang="en-US" dirty="0"/>
              <a:t> orang lain. </a:t>
            </a:r>
          </a:p>
          <a:p>
            <a:r>
              <a:rPr lang="en-US" dirty="0" err="1"/>
              <a:t>Sering</a:t>
            </a:r>
            <a:r>
              <a:rPr lang="en-US" dirty="0"/>
              <a:t> kali </a:t>
            </a:r>
            <a:r>
              <a:rPr lang="en-US" dirty="0" err="1"/>
              <a:t>komorbid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orgasme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ereksi</a:t>
            </a:r>
            <a:endParaRPr lang="en-US" dirty="0"/>
          </a:p>
          <a:p>
            <a:endParaRPr lang="en-US" i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2111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127</TotalTime>
  <Words>552</Words>
  <Application>Microsoft Macintosh PowerPoint</Application>
  <PresentationFormat>Widescreen</PresentationFormat>
  <Paragraphs>73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Franklin Gothic Book</vt:lpstr>
      <vt:lpstr>Wingdings</vt:lpstr>
      <vt:lpstr>Crop</vt:lpstr>
      <vt:lpstr>Sexual disorder</vt:lpstr>
      <vt:lpstr>Sexual Norms and Behavior</vt:lpstr>
      <vt:lpstr>Gender and Sexuality </vt:lpstr>
      <vt:lpstr>The Sexual Response Cycle</vt:lpstr>
      <vt:lpstr>Sexual Dysfunctions</vt:lpstr>
      <vt:lpstr>Clinical Descriptions of Sexual Dysfunctions</vt:lpstr>
      <vt:lpstr>Disorders Involving Sexual Interest, Desire, and Arousal</vt:lpstr>
      <vt:lpstr>PowerPoint Presentation</vt:lpstr>
      <vt:lpstr>Hypoactive sexual desire disorder in men </vt:lpstr>
      <vt:lpstr>PowerPoint Presentation</vt:lpstr>
      <vt:lpstr>Erectile Disorder</vt:lpstr>
      <vt:lpstr>PowerPoint Presentation</vt:lpstr>
      <vt:lpstr>Orgasmic Disorders</vt:lpstr>
      <vt:lpstr>PowerPoint Presentation</vt:lpstr>
      <vt:lpstr>PowerPoint Presentation</vt:lpstr>
      <vt:lpstr>Delayed ejaculation disorder kesulitan persisten dalam ejakulasi</vt:lpstr>
      <vt:lpstr>Sexual Pain Disorders</vt:lpstr>
      <vt:lpstr>Genito-pelvic pain/penetration disorder </vt:lpstr>
      <vt:lpstr>Etiology of Sexual Dysfunctions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Fauziah Nur Fazrina</dc:creator>
  <cp:lastModifiedBy>Jane Pietra</cp:lastModifiedBy>
  <cp:revision>26</cp:revision>
  <dcterms:created xsi:type="dcterms:W3CDTF">2020-04-28T05:05:40Z</dcterms:created>
  <dcterms:modified xsi:type="dcterms:W3CDTF">2020-06-22T07:17:17Z</dcterms:modified>
</cp:coreProperties>
</file>