
<file path=[Content_Types].xml><?xml version="1.0" encoding="utf-8"?>
<Types xmlns="http://schemas.openxmlformats.org/package/2006/content-types">
  <Default ContentType="image/png" Extension="png"/>
  <Default ContentType="application/vnd.openxmlformats-package.relationships+xml" Extension="rels"/>
  <Default ContentType="application/xml" Extension="xml"/>
  <Override ContentType="application/vnd.openxmlformats-officedocument.presentationml.notesMaster+xml" PartName="/ppt/notesMasters/notesMaster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officedocument.presentationml.notesSlide+xml" PartName="/ppt/notesSlides/notesSlide36.xml"/>
  <Override ContentType="application/vnd.openxmlformats-officedocument.presentationml.notesSlide+xml" PartName="/ppt/notesSlides/notesSlide37.xml"/>
  <Override ContentType="application/vnd.openxmlformats-officedocument.presentationml.notesSlide+xml" PartName="/ppt/notesSlides/notesSlide38.xml"/>
  <Override ContentType="application/vnd.openxmlformats-officedocument.presentationml.notesSlide+xml" PartName="/ppt/notesSlides/notesSlide39.xml"/>
  <Override ContentType="application/vnd.openxmlformats-officedocument.presentationml.notesSlide+xml" PartName="/ppt/notesSlides/notesSlide40.xml"/>
  <Override ContentType="application/vnd.openxmlformats-officedocument.presentationml.notesSlide+xml" PartName="/ppt/notesSlides/notesSlide41.xml"/>
  <Override ContentType="application/vnd.openxmlformats-officedocument.presentationml.notesSlide+xml" PartName="/ppt/notesSlides/notesSlide42.xml"/>
  <Override ContentType="application/vnd.openxmlformats-officedocument.presentationml.notesSlide+xml" PartName="/ppt/notesSlides/notesSlide43.xml"/>
  <Override ContentType="application/vnd.openxmlformats-officedocument.presentationml.notesSlide+xml" PartName="/ppt/notesSlides/notesSlide44.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viewProps+xml" PartName="/ppt/view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g7ea0231c4c_9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7ea0231c4c_9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7ea0231c4c_9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7ea0231c4c_9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g7ea0231c4c_9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7ea0231c4c_9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7ea0231c4c_9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7ea0231c4c_9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g7ea0231c4c_9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7ea0231c4c_9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Google Shape;141;g7ea0231c4c_9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7ea0231c4c_9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6" name="Shape 146"/>
        <p:cNvGrpSpPr/>
        <p:nvPr/>
      </p:nvGrpSpPr>
      <p:grpSpPr>
        <a:xfrm>
          <a:off x="0" y="0"/>
          <a:ext cx="0" cy="0"/>
          <a:chOff x="0" y="0"/>
          <a:chExt cx="0" cy="0"/>
        </a:xfrm>
      </p:grpSpPr>
      <p:sp>
        <p:nvSpPr>
          <p:cNvPr id="147" name="Google Shape;147;g7ea0231c4c_9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7ea0231c4c_9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2" name="Shape 152"/>
        <p:cNvGrpSpPr/>
        <p:nvPr/>
      </p:nvGrpSpPr>
      <p:grpSpPr>
        <a:xfrm>
          <a:off x="0" y="0"/>
          <a:ext cx="0" cy="0"/>
          <a:chOff x="0" y="0"/>
          <a:chExt cx="0" cy="0"/>
        </a:xfrm>
      </p:grpSpPr>
      <p:sp>
        <p:nvSpPr>
          <p:cNvPr id="153" name="Google Shape;153;g7ea0231c4c_9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7ea0231c4c_9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Google Shape;159;g7ea0231c4c_9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7ea0231c4c_9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g7ea0231c4c_9_1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7ea0231c4c_9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7ea0231c4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ea0231c4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g7ea0e0977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7ea0e0977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6" name="Shape 176"/>
        <p:cNvGrpSpPr/>
        <p:nvPr/>
      </p:nvGrpSpPr>
      <p:grpSpPr>
        <a:xfrm>
          <a:off x="0" y="0"/>
          <a:ext cx="0" cy="0"/>
          <a:chOff x="0" y="0"/>
          <a:chExt cx="0" cy="0"/>
        </a:xfrm>
      </p:grpSpPr>
      <p:sp>
        <p:nvSpPr>
          <p:cNvPr id="177" name="Google Shape;177;g7ea0e09775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7ea0e09775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Google Shape;183;g7ea0e09775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7ea0e09775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9" name="Shape 189"/>
        <p:cNvGrpSpPr/>
        <p:nvPr/>
      </p:nvGrpSpPr>
      <p:grpSpPr>
        <a:xfrm>
          <a:off x="0" y="0"/>
          <a:ext cx="0" cy="0"/>
          <a:chOff x="0" y="0"/>
          <a:chExt cx="0" cy="0"/>
        </a:xfrm>
      </p:grpSpPr>
      <p:sp>
        <p:nvSpPr>
          <p:cNvPr id="190" name="Google Shape;190;g7ea0e09775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7ea0e09775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5" name="Shape 195"/>
        <p:cNvGrpSpPr/>
        <p:nvPr/>
      </p:nvGrpSpPr>
      <p:grpSpPr>
        <a:xfrm>
          <a:off x="0" y="0"/>
          <a:ext cx="0" cy="0"/>
          <a:chOff x="0" y="0"/>
          <a:chExt cx="0" cy="0"/>
        </a:xfrm>
      </p:grpSpPr>
      <p:sp>
        <p:nvSpPr>
          <p:cNvPr id="196" name="Google Shape;196;g7ea0e09775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7ea0e09775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1" name="Shape 201"/>
        <p:cNvGrpSpPr/>
        <p:nvPr/>
      </p:nvGrpSpPr>
      <p:grpSpPr>
        <a:xfrm>
          <a:off x="0" y="0"/>
          <a:ext cx="0" cy="0"/>
          <a:chOff x="0" y="0"/>
          <a:chExt cx="0" cy="0"/>
        </a:xfrm>
      </p:grpSpPr>
      <p:sp>
        <p:nvSpPr>
          <p:cNvPr id="202" name="Google Shape;202;g7ea0231c4c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7ea0231c4c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7" name="Shape 207"/>
        <p:cNvGrpSpPr/>
        <p:nvPr/>
      </p:nvGrpSpPr>
      <p:grpSpPr>
        <a:xfrm>
          <a:off x="0" y="0"/>
          <a:ext cx="0" cy="0"/>
          <a:chOff x="0" y="0"/>
          <a:chExt cx="0" cy="0"/>
        </a:xfrm>
      </p:grpSpPr>
      <p:sp>
        <p:nvSpPr>
          <p:cNvPr id="208" name="Google Shape;208;g7ea0231c4c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7ea0231c4c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Google Shape;214;g7ea0231c4c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7ea0231c4c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Google Shape;220;g7ea0231c4c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7ea0231c4c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5" name="Shape 225"/>
        <p:cNvGrpSpPr/>
        <p:nvPr/>
      </p:nvGrpSpPr>
      <p:grpSpPr>
        <a:xfrm>
          <a:off x="0" y="0"/>
          <a:ext cx="0" cy="0"/>
          <a:chOff x="0" y="0"/>
          <a:chExt cx="0" cy="0"/>
        </a:xfrm>
      </p:grpSpPr>
      <p:sp>
        <p:nvSpPr>
          <p:cNvPr id="226" name="Google Shape;226;g7ea0231c4c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7ea0231c4c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Google Shape;66;g7ea0231c4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7ea0231c4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1" name="Shape 231"/>
        <p:cNvGrpSpPr/>
        <p:nvPr/>
      </p:nvGrpSpPr>
      <p:grpSpPr>
        <a:xfrm>
          <a:off x="0" y="0"/>
          <a:ext cx="0" cy="0"/>
          <a:chOff x="0" y="0"/>
          <a:chExt cx="0" cy="0"/>
        </a:xfrm>
      </p:grpSpPr>
      <p:sp>
        <p:nvSpPr>
          <p:cNvPr id="232" name="Google Shape;232;g7ea0231c4c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3" name="Google Shape;233;g7ea0231c4c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7" name="Shape 237"/>
        <p:cNvGrpSpPr/>
        <p:nvPr/>
      </p:nvGrpSpPr>
      <p:grpSpPr>
        <a:xfrm>
          <a:off x="0" y="0"/>
          <a:ext cx="0" cy="0"/>
          <a:chOff x="0" y="0"/>
          <a:chExt cx="0" cy="0"/>
        </a:xfrm>
      </p:grpSpPr>
      <p:sp>
        <p:nvSpPr>
          <p:cNvPr id="238" name="Google Shape;238;g7ea0231c4c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9" name="Google Shape;239;g7ea0231c4c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3" name="Shape 243"/>
        <p:cNvGrpSpPr/>
        <p:nvPr/>
      </p:nvGrpSpPr>
      <p:grpSpPr>
        <a:xfrm>
          <a:off x="0" y="0"/>
          <a:ext cx="0" cy="0"/>
          <a:chOff x="0" y="0"/>
          <a:chExt cx="0" cy="0"/>
        </a:xfrm>
      </p:grpSpPr>
      <p:sp>
        <p:nvSpPr>
          <p:cNvPr id="244" name="Google Shape;244;g7ea0231c4c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7ea0231c4c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9" name="Shape 249"/>
        <p:cNvGrpSpPr/>
        <p:nvPr/>
      </p:nvGrpSpPr>
      <p:grpSpPr>
        <a:xfrm>
          <a:off x="0" y="0"/>
          <a:ext cx="0" cy="0"/>
          <a:chOff x="0" y="0"/>
          <a:chExt cx="0" cy="0"/>
        </a:xfrm>
      </p:grpSpPr>
      <p:sp>
        <p:nvSpPr>
          <p:cNvPr id="250" name="Google Shape;250;g7ea0231c4c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1" name="Google Shape;251;g7ea0231c4c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Google Shape;256;g7ea0231c4c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7ea0231c4c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1" name="Shape 261"/>
        <p:cNvGrpSpPr/>
        <p:nvPr/>
      </p:nvGrpSpPr>
      <p:grpSpPr>
        <a:xfrm>
          <a:off x="0" y="0"/>
          <a:ext cx="0" cy="0"/>
          <a:chOff x="0" y="0"/>
          <a:chExt cx="0" cy="0"/>
        </a:xfrm>
      </p:grpSpPr>
      <p:sp>
        <p:nvSpPr>
          <p:cNvPr id="262" name="Google Shape;262;g7ea0231c4c_11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3" name="Google Shape;263;g7ea0231c4c_11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Google Shape;270;g7ea0231c4c_11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7ea0231c4c_11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5" name="Shape 275"/>
        <p:cNvGrpSpPr/>
        <p:nvPr/>
      </p:nvGrpSpPr>
      <p:grpSpPr>
        <a:xfrm>
          <a:off x="0" y="0"/>
          <a:ext cx="0" cy="0"/>
          <a:chOff x="0" y="0"/>
          <a:chExt cx="0" cy="0"/>
        </a:xfrm>
      </p:grpSpPr>
      <p:sp>
        <p:nvSpPr>
          <p:cNvPr id="276" name="Google Shape;276;g7ea0231c4c_11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7" name="Google Shape;277;g7ea0231c4c_11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1" name="Shape 281"/>
        <p:cNvGrpSpPr/>
        <p:nvPr/>
      </p:nvGrpSpPr>
      <p:grpSpPr>
        <a:xfrm>
          <a:off x="0" y="0"/>
          <a:ext cx="0" cy="0"/>
          <a:chOff x="0" y="0"/>
          <a:chExt cx="0" cy="0"/>
        </a:xfrm>
      </p:grpSpPr>
      <p:sp>
        <p:nvSpPr>
          <p:cNvPr id="282" name="Google Shape;282;g7ea0231c4c_11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3" name="Google Shape;283;g7ea0231c4c_11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7" name="Shape 287"/>
        <p:cNvGrpSpPr/>
        <p:nvPr/>
      </p:nvGrpSpPr>
      <p:grpSpPr>
        <a:xfrm>
          <a:off x="0" y="0"/>
          <a:ext cx="0" cy="0"/>
          <a:chOff x="0" y="0"/>
          <a:chExt cx="0" cy="0"/>
        </a:xfrm>
      </p:grpSpPr>
      <p:sp>
        <p:nvSpPr>
          <p:cNvPr id="288" name="Google Shape;288;g7ea0231c4c_11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9" name="Google Shape;289;g7ea0231c4c_11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g7ea0231c4c_9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7ea0231c4c_9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3" name="Shape 293"/>
        <p:cNvGrpSpPr/>
        <p:nvPr/>
      </p:nvGrpSpPr>
      <p:grpSpPr>
        <a:xfrm>
          <a:off x="0" y="0"/>
          <a:ext cx="0" cy="0"/>
          <a:chOff x="0" y="0"/>
          <a:chExt cx="0" cy="0"/>
        </a:xfrm>
      </p:grpSpPr>
      <p:sp>
        <p:nvSpPr>
          <p:cNvPr id="294" name="Google Shape;294;g7ea0231c4c_1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7ea0231c4c_1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9" name="Shape 299"/>
        <p:cNvGrpSpPr/>
        <p:nvPr/>
      </p:nvGrpSpPr>
      <p:grpSpPr>
        <a:xfrm>
          <a:off x="0" y="0"/>
          <a:ext cx="0" cy="0"/>
          <a:chOff x="0" y="0"/>
          <a:chExt cx="0" cy="0"/>
        </a:xfrm>
      </p:grpSpPr>
      <p:sp>
        <p:nvSpPr>
          <p:cNvPr id="300" name="Google Shape;300;g7ea0231c4c_13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1" name="Google Shape;301;g7ea0231c4c_13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5" name="Shape 305"/>
        <p:cNvGrpSpPr/>
        <p:nvPr/>
      </p:nvGrpSpPr>
      <p:grpSpPr>
        <a:xfrm>
          <a:off x="0" y="0"/>
          <a:ext cx="0" cy="0"/>
          <a:chOff x="0" y="0"/>
          <a:chExt cx="0" cy="0"/>
        </a:xfrm>
      </p:grpSpPr>
      <p:sp>
        <p:nvSpPr>
          <p:cNvPr id="306" name="Google Shape;306;g7ea0231c4c_13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7" name="Google Shape;307;g7ea0231c4c_13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1" name="Shape 311"/>
        <p:cNvGrpSpPr/>
        <p:nvPr/>
      </p:nvGrpSpPr>
      <p:grpSpPr>
        <a:xfrm>
          <a:off x="0" y="0"/>
          <a:ext cx="0" cy="0"/>
          <a:chOff x="0" y="0"/>
          <a:chExt cx="0" cy="0"/>
        </a:xfrm>
      </p:grpSpPr>
      <p:sp>
        <p:nvSpPr>
          <p:cNvPr id="312" name="Google Shape;312;g7ea0231c4c_13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3" name="Google Shape;313;g7ea0231c4c_13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7" name="Shape 317"/>
        <p:cNvGrpSpPr/>
        <p:nvPr/>
      </p:nvGrpSpPr>
      <p:grpSpPr>
        <a:xfrm>
          <a:off x="0" y="0"/>
          <a:ext cx="0" cy="0"/>
          <a:chOff x="0" y="0"/>
          <a:chExt cx="0" cy="0"/>
        </a:xfrm>
      </p:grpSpPr>
      <p:sp>
        <p:nvSpPr>
          <p:cNvPr id="318" name="Google Shape;318;g7ea0231c4c_13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9" name="Google Shape;319;g7ea0231c4c_13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g7ea0231c4c_9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7ea0231c4c_9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 name="Shape 85"/>
        <p:cNvGrpSpPr/>
        <p:nvPr/>
      </p:nvGrpSpPr>
      <p:grpSpPr>
        <a:xfrm>
          <a:off x="0" y="0"/>
          <a:ext cx="0" cy="0"/>
          <a:chOff x="0" y="0"/>
          <a:chExt cx="0" cy="0"/>
        </a:xfrm>
      </p:grpSpPr>
      <p:sp>
        <p:nvSpPr>
          <p:cNvPr id="86" name="Google Shape;86;g7ea0231c4c_9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7ea0231c4c_9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g7ea0231c4c_9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7ea0231c4c_9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g7ea0231c4c_9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7ea0231c4c_9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7ea0231c4c_9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7ea0231c4c_9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id"/>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 Id="rId3" Type="http://schemas.openxmlformats.org/officeDocument/2006/relationships/image" Target="../media/image1.png"/><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id"/>
              <a:t>Eating Disorder</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d"/>
              <a:t>Dhaniya Putri R 2017031007</a:t>
            </a:r>
            <a:endParaRPr/>
          </a:p>
          <a:p>
            <a:pPr indent="0" lvl="0" marL="0" rtl="0" algn="ctr">
              <a:spcBef>
                <a:spcPts val="0"/>
              </a:spcBef>
              <a:spcAft>
                <a:spcPts val="0"/>
              </a:spcAft>
              <a:buNone/>
            </a:pPr>
            <a:r>
              <a:rPr lang="id"/>
              <a:t>Jihan Naziha 2017031010</a:t>
            </a:r>
            <a:endParaRPr/>
          </a:p>
          <a:p>
            <a:pPr indent="0" lvl="0" marL="0" rtl="0" algn="ctr">
              <a:spcBef>
                <a:spcPts val="0"/>
              </a:spcBef>
              <a:spcAft>
                <a:spcPts val="0"/>
              </a:spcAft>
              <a:buNone/>
            </a:pPr>
            <a:r>
              <a:rPr lang="id"/>
              <a:t>Zahran R. Salahudin 2017031022</a:t>
            </a:r>
            <a:endParaRPr/>
          </a:p>
          <a:p>
            <a:pPr indent="0" lvl="0" marL="0" rtl="0" algn="ctr">
              <a:spcBef>
                <a:spcPts val="0"/>
              </a:spcBef>
              <a:spcAft>
                <a:spcPts val="0"/>
              </a:spcAft>
              <a:buNone/>
            </a:pPr>
            <a:r>
              <a:rPr lang="id"/>
              <a:t>Yordan </a:t>
            </a:r>
            <a:endParaRPr/>
          </a:p>
          <a:p>
            <a:pPr indent="0" lvl="0" marL="0" rtl="0" algn="ctr">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d" sz="2400"/>
              <a:t>Perubahan Fisik dalam Anoreksia Nervosa</a:t>
            </a:r>
            <a:endParaRPr sz="2400"/>
          </a:p>
        </p:txBody>
      </p:sp>
      <p:sp>
        <p:nvSpPr>
          <p:cNvPr id="114" name="Google Shape;114;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Clr>
                <a:schemeClr val="dk1"/>
              </a:buClr>
              <a:buSzPts val="1100"/>
              <a:buFont typeface="Arial"/>
              <a:buNone/>
            </a:pPr>
            <a:r>
              <a:rPr lang="id">
                <a:solidFill>
                  <a:schemeClr val="dk1"/>
                </a:solidFill>
              </a:rPr>
              <a:t>•Melaparkan diri sendiri dan penggunaan obat pencahar menimbulkan berbagai konsekuensi biologis pada para pasien anoreksia nervosa.</a:t>
            </a:r>
            <a:endParaRPr>
              <a:solidFill>
                <a:schemeClr val="dk1"/>
              </a:solidFill>
            </a:endParaRPr>
          </a:p>
          <a:p>
            <a:pPr indent="0" lvl="0" marL="0" rtl="0" algn="l">
              <a:spcBef>
                <a:spcPts val="600"/>
              </a:spcBef>
              <a:spcAft>
                <a:spcPts val="0"/>
              </a:spcAft>
              <a:buClr>
                <a:schemeClr val="dk1"/>
              </a:buClr>
              <a:buSzPts val="1100"/>
              <a:buFont typeface="Arial"/>
              <a:buNone/>
            </a:pPr>
            <a:r>
              <a:rPr lang="id">
                <a:solidFill>
                  <a:schemeClr val="dk1"/>
                </a:solidFill>
              </a:rPr>
              <a:t>•Tekanan darah sering kali turun, denyut jantung melambat, ginjal &amp; sistem pencernaan menjadi bermasalah, massa tulang berkurang, kulit mengering, kuku jari menjadi mudah patah, kadar hormon berubah &amp; dpt terjadi anemia ringan.</a:t>
            </a:r>
            <a:endParaRPr>
              <a:solidFill>
                <a:schemeClr val="dk1"/>
              </a:solidFill>
            </a:endParaRPr>
          </a:p>
          <a:p>
            <a:pPr indent="0" lvl="0" marL="0" rtl="0" algn="l">
              <a:spcBef>
                <a:spcPts val="600"/>
              </a:spcBef>
              <a:spcAft>
                <a:spcPts val="0"/>
              </a:spcAft>
              <a:buClr>
                <a:schemeClr val="dk1"/>
              </a:buClr>
              <a:buSzPts val="1100"/>
              <a:buFont typeface="Arial"/>
              <a:buNone/>
            </a:pPr>
            <a:r>
              <a:rPr lang="id">
                <a:solidFill>
                  <a:schemeClr val="dk1"/>
                </a:solidFill>
              </a:rPr>
              <a:t>•Beberapa pasien mengalami kerontokan rambut, dan dapat memiliki </a:t>
            </a:r>
            <a:r>
              <a:rPr i="1" lang="id">
                <a:solidFill>
                  <a:schemeClr val="dk1"/>
                </a:solidFill>
              </a:rPr>
              <a:t>lanugo</a:t>
            </a:r>
            <a:r>
              <a:rPr lang="id">
                <a:solidFill>
                  <a:schemeClr val="dk1"/>
                </a:solidFill>
              </a:rPr>
              <a:t>, yaitu bulu-bulu lembut &amp; halus di tubuh mereka. </a:t>
            </a:r>
            <a:endParaRPr>
              <a:solidFill>
                <a:schemeClr val="dk1"/>
              </a:solidFill>
            </a:endParaRPr>
          </a:p>
          <a:p>
            <a:pPr indent="0" lvl="0" marL="0" rtl="0" algn="l">
              <a:spcBef>
                <a:spcPts val="0"/>
              </a:spcBef>
              <a:spcAft>
                <a:spcPts val="16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d" sz="2400"/>
              <a:t>Prognosis</a:t>
            </a:r>
            <a:endParaRPr sz="2400"/>
          </a:p>
        </p:txBody>
      </p:sp>
      <p:sp>
        <p:nvSpPr>
          <p:cNvPr id="120" name="Google Shape;120;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Clr>
                <a:schemeClr val="dk1"/>
              </a:buClr>
              <a:buSzPts val="1100"/>
              <a:buFont typeface="Arial"/>
              <a:buNone/>
            </a:pPr>
            <a:r>
              <a:rPr lang="id">
                <a:solidFill>
                  <a:schemeClr val="dk1"/>
                </a:solidFill>
              </a:rPr>
              <a:t>•Sekitar 70% pasien anoreksia akhirnya dapat sembuh.</a:t>
            </a:r>
            <a:endParaRPr>
              <a:solidFill>
                <a:schemeClr val="dk1"/>
              </a:solidFill>
            </a:endParaRPr>
          </a:p>
          <a:p>
            <a:pPr indent="0" lvl="0" marL="0" rtl="0" algn="l">
              <a:spcBef>
                <a:spcPts val="600"/>
              </a:spcBef>
              <a:spcAft>
                <a:spcPts val="0"/>
              </a:spcAft>
              <a:buClr>
                <a:schemeClr val="dk1"/>
              </a:buClr>
              <a:buSzPts val="1100"/>
              <a:buFont typeface="Arial"/>
              <a:buNone/>
            </a:pPr>
            <a:r>
              <a:rPr lang="id">
                <a:solidFill>
                  <a:schemeClr val="dk1"/>
                </a:solidFill>
              </a:rPr>
              <a:t>•Penyembuhan dapat berlangsung selama 6/7 tahun, dan kekambuhan umum terjadi sebelum tercapainya pola makan yg stabil dan dipertahankannya berat badan.</a:t>
            </a:r>
            <a:endParaRPr>
              <a:solidFill>
                <a:schemeClr val="dk1"/>
              </a:solidFill>
            </a:endParaRPr>
          </a:p>
          <a:p>
            <a:pPr indent="0" lvl="0" marL="0" rtl="0" algn="l">
              <a:spcBef>
                <a:spcPts val="600"/>
              </a:spcBef>
              <a:spcAft>
                <a:spcPts val="0"/>
              </a:spcAft>
              <a:buClr>
                <a:schemeClr val="dk1"/>
              </a:buClr>
              <a:buSzPts val="1100"/>
              <a:buFont typeface="Arial"/>
              <a:buNone/>
            </a:pPr>
            <a:r>
              <a:rPr lang="id">
                <a:solidFill>
                  <a:schemeClr val="dk1"/>
                </a:solidFill>
              </a:rPr>
              <a:t>•Angka kematian anoreksia nervosa sepuluh kali lebih besar pd para pasien yg menderita penyakit tersebut dibanding pd populasi umum &amp; dua kali lbh besar dibanding para pasien yg menderita berbagai gangguan psikologis lain.</a:t>
            </a:r>
            <a:endParaRPr>
              <a:solidFill>
                <a:schemeClr val="dk1"/>
              </a:solidFill>
            </a:endParaRPr>
          </a:p>
          <a:p>
            <a:pPr indent="0" lvl="0" marL="0" rtl="0" algn="l">
              <a:spcBef>
                <a:spcPts val="600"/>
              </a:spcBef>
              <a:spcAft>
                <a:spcPts val="0"/>
              </a:spcAft>
              <a:buClr>
                <a:schemeClr val="dk1"/>
              </a:buClr>
              <a:buSzPts val="1100"/>
              <a:buFont typeface="Arial"/>
              <a:buNone/>
            </a:pPr>
            <a:r>
              <a:rPr lang="id">
                <a:solidFill>
                  <a:schemeClr val="dk1"/>
                </a:solidFill>
              </a:rPr>
              <a:t>•Kematian paling sering disebabkan oleh komplikasi fisik penyakit tersebut, contohnya, sesak napas karena gagal jantung dan bunuh diri. </a:t>
            </a:r>
            <a:endParaRPr>
              <a:solidFill>
                <a:schemeClr val="dk1"/>
              </a:solidFill>
            </a:endParaRPr>
          </a:p>
          <a:p>
            <a:pPr indent="0" lvl="0" marL="0" rtl="0" algn="l">
              <a:spcBef>
                <a:spcPts val="0"/>
              </a:spcBef>
              <a:spcAft>
                <a:spcPts val="16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Bulimia Nervosa</a:t>
            </a:r>
            <a:endParaRPr/>
          </a:p>
        </p:txBody>
      </p:sp>
      <p:sp>
        <p:nvSpPr>
          <p:cNvPr id="126" name="Google Shape;126;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id">
                <a:solidFill>
                  <a:srgbClr val="000000"/>
                </a:solidFill>
              </a:rPr>
              <a:t>Kriteria DSM-IV-TR untuk Bulimia Nervosa:</a:t>
            </a:r>
            <a:endParaRPr>
              <a:solidFill>
                <a:srgbClr val="000000"/>
              </a:solidFill>
            </a:endParaRPr>
          </a:p>
          <a:p>
            <a:pPr indent="0" lvl="0" marL="0" rtl="0" algn="l">
              <a:spcBef>
                <a:spcPts val="0"/>
              </a:spcBef>
              <a:spcAft>
                <a:spcPts val="0"/>
              </a:spcAft>
              <a:buClr>
                <a:schemeClr val="dk1"/>
              </a:buClr>
              <a:buSzPts val="1100"/>
              <a:buFont typeface="Arial"/>
              <a:buNone/>
            </a:pPr>
            <a:r>
              <a:rPr lang="id">
                <a:solidFill>
                  <a:srgbClr val="000000"/>
                </a:solidFill>
              </a:rPr>
              <a:t>•Makan berlebihan secara berulang</a:t>
            </a:r>
            <a:endParaRPr>
              <a:solidFill>
                <a:srgbClr val="000000"/>
              </a:solidFill>
            </a:endParaRPr>
          </a:p>
          <a:p>
            <a:pPr indent="0" lvl="0" marL="0" rtl="0" algn="l">
              <a:spcBef>
                <a:spcPts val="0"/>
              </a:spcBef>
              <a:spcAft>
                <a:spcPts val="0"/>
              </a:spcAft>
              <a:buClr>
                <a:schemeClr val="dk1"/>
              </a:buClr>
              <a:buSzPts val="1100"/>
              <a:buFont typeface="Arial"/>
              <a:buNone/>
            </a:pPr>
            <a:r>
              <a:rPr lang="id">
                <a:solidFill>
                  <a:srgbClr val="000000"/>
                </a:solidFill>
              </a:rPr>
              <a:t>•Pengurasan berulang untuk mencegah bertambahnya berat badan</a:t>
            </a:r>
            <a:endParaRPr>
              <a:solidFill>
                <a:srgbClr val="000000"/>
              </a:solidFill>
            </a:endParaRPr>
          </a:p>
          <a:p>
            <a:pPr indent="0" lvl="0" marL="0" rtl="0" algn="l">
              <a:spcBef>
                <a:spcPts val="0"/>
              </a:spcBef>
              <a:spcAft>
                <a:spcPts val="0"/>
              </a:spcAft>
              <a:buClr>
                <a:schemeClr val="dk1"/>
              </a:buClr>
              <a:buSzPts val="1100"/>
              <a:buFont typeface="Arial"/>
              <a:buNone/>
            </a:pPr>
            <a:r>
              <a:rPr lang="id">
                <a:solidFill>
                  <a:srgbClr val="000000"/>
                </a:solidFill>
              </a:rPr>
              <a:t>•Simtom-simtom terjadi sekurang kurangnya 2x seminggu selama sekurang kurangnya 3 bulan</a:t>
            </a:r>
            <a:endParaRPr>
              <a:solidFill>
                <a:srgbClr val="000000"/>
              </a:solidFill>
            </a:endParaRPr>
          </a:p>
          <a:p>
            <a:pPr indent="0" lvl="0" marL="0" rtl="0" algn="l">
              <a:spcBef>
                <a:spcPts val="0"/>
              </a:spcBef>
              <a:spcAft>
                <a:spcPts val="0"/>
              </a:spcAft>
              <a:buClr>
                <a:schemeClr val="dk1"/>
              </a:buClr>
              <a:buSzPts val="1100"/>
              <a:buFont typeface="Arial"/>
              <a:buNone/>
            </a:pPr>
            <a:r>
              <a:rPr lang="id">
                <a:solidFill>
                  <a:srgbClr val="000000"/>
                </a:solidFill>
              </a:rPr>
              <a:t>•Penilaian diri sangat tergantung pd bentuk tubuh &amp; berat badan</a:t>
            </a:r>
            <a:endParaRPr>
              <a:solidFill>
                <a:srgbClr val="000000"/>
              </a:solidFill>
            </a:endParaRPr>
          </a:p>
          <a:p>
            <a:pPr indent="0" lvl="0" marL="0" rtl="0" algn="l">
              <a:spcBef>
                <a:spcPts val="0"/>
              </a:spcBef>
              <a:spcAft>
                <a:spcPts val="1600"/>
              </a:spcAft>
              <a:buNone/>
            </a:pPr>
            <a:r>
              <a:t/>
            </a:r>
            <a:endParaRPr sz="1800">
              <a:solidFill>
                <a:srgbClr val="000000"/>
              </a:solidFill>
            </a:endParaRPr>
          </a:p>
        </p:txBody>
      </p:sp>
      <p:sp>
        <p:nvSpPr>
          <p:cNvPr id="127" name="Google Shape;127;p24"/>
          <p:cNvSpPr txBox="1"/>
          <p:nvPr>
            <p:ph idx="2" type="body"/>
          </p:nvPr>
        </p:nvSpPr>
        <p:spPr>
          <a:xfrm>
            <a:off x="4832400" y="142950"/>
            <a:ext cx="3999900" cy="4834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sz="1200">
                <a:solidFill>
                  <a:srgbClr val="000000"/>
                </a:solidFill>
              </a:rPr>
              <a:t>Kriteria DSM-V untuk Bulimia Nervosa:</a:t>
            </a:r>
            <a:endParaRPr sz="1200">
              <a:solidFill>
                <a:srgbClr val="000000"/>
              </a:solidFill>
            </a:endParaRPr>
          </a:p>
          <a:p>
            <a:pPr indent="-304800" lvl="0" marL="457200" rtl="0" algn="l">
              <a:spcBef>
                <a:spcPts val="1600"/>
              </a:spcBef>
              <a:spcAft>
                <a:spcPts val="0"/>
              </a:spcAft>
              <a:buClr>
                <a:srgbClr val="000000"/>
              </a:buClr>
              <a:buSzPts val="1200"/>
              <a:buChar char="●"/>
            </a:pPr>
            <a:r>
              <a:rPr lang="id" sz="1200">
                <a:solidFill>
                  <a:srgbClr val="000000"/>
                </a:solidFill>
              </a:rPr>
              <a:t>Episode berulang </a:t>
            </a:r>
            <a:r>
              <a:rPr i="1" lang="id" sz="1200">
                <a:solidFill>
                  <a:srgbClr val="000000"/>
                </a:solidFill>
              </a:rPr>
              <a:t>binge eating. </a:t>
            </a:r>
            <a:r>
              <a:rPr lang="id" sz="1200">
                <a:solidFill>
                  <a:srgbClr val="000000"/>
                </a:solidFill>
              </a:rPr>
              <a:t>Episode </a:t>
            </a:r>
            <a:r>
              <a:rPr i="1" lang="id" sz="1200">
                <a:solidFill>
                  <a:srgbClr val="000000"/>
                </a:solidFill>
              </a:rPr>
              <a:t>binge eating </a:t>
            </a:r>
            <a:r>
              <a:rPr lang="id" sz="1200">
                <a:solidFill>
                  <a:srgbClr val="000000"/>
                </a:solidFill>
              </a:rPr>
              <a:t>dikarakteristikan sebagai berikut:1.Makan, dalam waktu yang terpisah (e.g., dalam waktu 2 jam), jumlah makanan yang dimakan pasti lebih banyak daripada yang biasanya dimakan oleh individu dalam waktu yang sama dalam keadaan yang sama.2.Perasaan kurang kontrol atas makan selama episode (e.g., sebuah perasaan bahwa seseorang tidak dapat berhenti makan atau mengontrol apa dan berapa banyak yang dimakan)</a:t>
            </a:r>
            <a:endParaRPr sz="1200">
              <a:solidFill>
                <a:srgbClr val="000000"/>
              </a:solidFill>
            </a:endParaRPr>
          </a:p>
          <a:p>
            <a:pPr indent="-304800" lvl="0" marL="457200" rtl="0" algn="l">
              <a:lnSpc>
                <a:spcPct val="90000"/>
              </a:lnSpc>
              <a:spcBef>
                <a:spcPts val="0"/>
              </a:spcBef>
              <a:spcAft>
                <a:spcPts val="0"/>
              </a:spcAft>
              <a:buClr>
                <a:srgbClr val="000000"/>
              </a:buClr>
              <a:buSzPts val="1200"/>
              <a:buChar char="●"/>
            </a:pPr>
            <a:r>
              <a:rPr lang="id" sz="1200">
                <a:solidFill>
                  <a:srgbClr val="000000"/>
                </a:solidFill>
              </a:rPr>
              <a:t>Perilaku kompensasi berulang yang tidak tepat untuk mencegah penambahan berat badan, seperti muntah yang diinduksi sendiri; penyalahgunaan obat pencahar, diuretik, atau obat lain; puasa; atau olahraga berlebihan.</a:t>
            </a:r>
            <a:endParaRPr sz="1200">
              <a:solidFill>
                <a:srgbClr val="000000"/>
              </a:solidFill>
            </a:endParaRPr>
          </a:p>
          <a:p>
            <a:pPr indent="-304800" lvl="0" marL="457200" rtl="0" algn="l">
              <a:lnSpc>
                <a:spcPct val="90000"/>
              </a:lnSpc>
              <a:spcBef>
                <a:spcPts val="0"/>
              </a:spcBef>
              <a:spcAft>
                <a:spcPts val="0"/>
              </a:spcAft>
              <a:buClr>
                <a:schemeClr val="dk1"/>
              </a:buClr>
              <a:buSzPts val="1200"/>
              <a:buChar char="●"/>
            </a:pPr>
            <a:r>
              <a:rPr i="1" lang="id" sz="1200">
                <a:solidFill>
                  <a:schemeClr val="dk1"/>
                </a:solidFill>
              </a:rPr>
              <a:t>Binge eating </a:t>
            </a:r>
            <a:r>
              <a:rPr lang="id" sz="1200">
                <a:solidFill>
                  <a:schemeClr val="dk1"/>
                </a:solidFill>
              </a:rPr>
              <a:t>dan perilaku kompesansi yang tidak pantas terjadi, dalam rata-rata, setidaknya sekali seminggu dalam 3 bulan.</a:t>
            </a:r>
            <a:endParaRPr sz="1200">
              <a:solidFill>
                <a:schemeClr val="dk1"/>
              </a:solidFill>
            </a:endParaRPr>
          </a:p>
          <a:p>
            <a:pPr indent="-304800" lvl="0" marL="457200" rtl="0" algn="l">
              <a:lnSpc>
                <a:spcPct val="90000"/>
              </a:lnSpc>
              <a:spcBef>
                <a:spcPts val="0"/>
              </a:spcBef>
              <a:spcAft>
                <a:spcPts val="0"/>
              </a:spcAft>
              <a:buClr>
                <a:schemeClr val="dk1"/>
              </a:buClr>
              <a:buSzPts val="1200"/>
              <a:buChar char="●"/>
            </a:pPr>
            <a:r>
              <a:rPr i="1" lang="id" sz="1200">
                <a:solidFill>
                  <a:schemeClr val="dk1"/>
                </a:solidFill>
              </a:rPr>
              <a:t>Self-evaluation </a:t>
            </a:r>
            <a:r>
              <a:rPr lang="id" sz="1200">
                <a:solidFill>
                  <a:schemeClr val="dk1"/>
                </a:solidFill>
              </a:rPr>
              <a:t>terlalu dipengaruhi oelh bentuk badan dan berat badan.</a:t>
            </a:r>
            <a:endParaRPr sz="1200">
              <a:solidFill>
                <a:schemeClr val="dk1"/>
              </a:solidFill>
            </a:endParaRPr>
          </a:p>
          <a:p>
            <a:pPr indent="-304800" lvl="0" marL="457200" rtl="0" algn="l">
              <a:lnSpc>
                <a:spcPct val="90000"/>
              </a:lnSpc>
              <a:spcBef>
                <a:spcPts val="0"/>
              </a:spcBef>
              <a:spcAft>
                <a:spcPts val="0"/>
              </a:spcAft>
              <a:buClr>
                <a:schemeClr val="dk1"/>
              </a:buClr>
              <a:buSzPts val="1200"/>
              <a:buChar char="●"/>
            </a:pPr>
            <a:r>
              <a:rPr lang="id" sz="1200">
                <a:solidFill>
                  <a:schemeClr val="dk1"/>
                </a:solidFill>
              </a:rPr>
              <a:t>Gangguan tidak terjadi eksklusif selama episode anorexia nervosa.</a:t>
            </a:r>
            <a:endParaRPr sz="1200">
              <a:solidFill>
                <a:schemeClr val="dk1"/>
              </a:solidFill>
            </a:endParaRPr>
          </a:p>
          <a:p>
            <a:pPr indent="0" lvl="0" marL="457200" rtl="0" algn="l">
              <a:lnSpc>
                <a:spcPct val="90000"/>
              </a:lnSpc>
              <a:spcBef>
                <a:spcPts val="500"/>
              </a:spcBef>
              <a:spcAft>
                <a:spcPts val="0"/>
              </a:spcAft>
              <a:buNone/>
            </a:pPr>
            <a:r>
              <a:t/>
            </a:r>
            <a:endParaRPr sz="1200">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Prognosis</a:t>
            </a:r>
            <a:endParaRPr/>
          </a:p>
        </p:txBody>
      </p:sp>
      <p:sp>
        <p:nvSpPr>
          <p:cNvPr id="133" name="Google Shape;133;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id"/>
              <a:t>Pemantau jangka panjang pada para pasien bulimia nervosa mengungkap bahwa 70% memperoleh kesembuhan, meskipun sekitar 10% tetap sepenuhnya simtomatik.</a:t>
            </a:r>
            <a:endParaRPr/>
          </a:p>
          <a:p>
            <a:pPr indent="-342900" lvl="0" marL="457200" rtl="0" algn="l">
              <a:spcBef>
                <a:spcPts val="0"/>
              </a:spcBef>
              <a:spcAft>
                <a:spcPts val="0"/>
              </a:spcAft>
              <a:buSzPts val="1800"/>
              <a:buChar char="●"/>
            </a:pPr>
            <a:r>
              <a:rPr lang="id"/>
              <a:t>Para pasien bulimia nervosa yg lebih sering makan berlebihan &amp; muntah, komorbid dengan penyalahgunaan obat-obatan, atau memiliki riwayat depresi memiliki prognosis lebih buruk dibanding pasien tanpa faktor-faktor tersebut.</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Google Shape;138;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Etiologi Gangguan Makan </a:t>
            </a:r>
            <a:endParaRPr/>
          </a:p>
        </p:txBody>
      </p:sp>
      <p:sp>
        <p:nvSpPr>
          <p:cNvPr id="139" name="Google Shape;139;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Faktor-faktor Biologis:</a:t>
            </a:r>
            <a:endParaRPr/>
          </a:p>
          <a:p>
            <a:pPr indent="-342900" lvl="0" marL="457200" rtl="0" algn="l">
              <a:spcBef>
                <a:spcPts val="1600"/>
              </a:spcBef>
              <a:spcAft>
                <a:spcPts val="0"/>
              </a:spcAft>
              <a:buSzPts val="1800"/>
              <a:buAutoNum type="arabicPeriod"/>
            </a:pPr>
            <a:r>
              <a:rPr lang="id"/>
              <a:t>Genetik</a:t>
            </a:r>
            <a:endParaRPr/>
          </a:p>
          <a:p>
            <a:pPr indent="0" lvl="0" marL="457200" rtl="0" algn="l">
              <a:spcBef>
                <a:spcPts val="1600"/>
              </a:spcBef>
              <a:spcAft>
                <a:spcPts val="0"/>
              </a:spcAft>
              <a:buNone/>
            </a:pPr>
            <a:r>
              <a:rPr lang="id"/>
              <a:t>Anoreksia nervosa &amp; Bulimia nervosa dapat terjadi dlm satu keluarga. Kerabat tingkat pertama dari perempuan muda yg menderita anoreksia nervosa memiliki kemungkinan sepuluh kali lbh besar dibanding rata-rata untuk menderita gangguan tersebut.</a:t>
            </a:r>
            <a:endParaRPr/>
          </a:p>
          <a:p>
            <a:pPr indent="0" lvl="0" marL="457200" rtl="0" algn="l">
              <a:spcBef>
                <a:spcPts val="1600"/>
              </a:spcBef>
              <a:spcAft>
                <a:spcPts val="0"/>
              </a:spcAft>
              <a:buNone/>
            </a:pPr>
            <a:r>
              <a:rPr lang="id"/>
              <a:t>Studi yg dilakukan kpd orang kembar menunjukkan gen memiliki pengaruh yg lebih besar pd orang-orang kembar yg menderita gangguan makan dibandingkan dengan faktor-faktor lingkungan. </a:t>
            </a:r>
            <a:endParaRPr/>
          </a:p>
          <a:p>
            <a:pPr indent="0" lvl="0" marL="457200" rtl="0" algn="l">
              <a:spcBef>
                <a:spcPts val="1600"/>
              </a:spcBef>
              <a:spcAft>
                <a:spcPts val="1600"/>
              </a:spcAft>
              <a:buNone/>
            </a:pPr>
            <a:r>
              <a:t/>
            </a:r>
            <a:endParaRPr sz="12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3" name="Shape 143"/>
        <p:cNvGrpSpPr/>
        <p:nvPr/>
      </p:nvGrpSpPr>
      <p:grpSpPr>
        <a:xfrm>
          <a:off x="0" y="0"/>
          <a:ext cx="0" cy="0"/>
          <a:chOff x="0" y="0"/>
          <a:chExt cx="0" cy="0"/>
        </a:xfrm>
      </p:grpSpPr>
      <p:sp>
        <p:nvSpPr>
          <p:cNvPr id="144" name="Google Shape;144;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2. Gangguan Makan dan Otak</a:t>
            </a:r>
            <a:endParaRPr/>
          </a:p>
          <a:p>
            <a:pPr indent="0" lvl="0" marL="0" rtl="0" algn="l">
              <a:spcBef>
                <a:spcPts val="1600"/>
              </a:spcBef>
              <a:spcAft>
                <a:spcPts val="0"/>
              </a:spcAft>
              <a:buNone/>
            </a:pPr>
            <a:r>
              <a:rPr lang="id" sz="1400"/>
              <a:t>Hipotalamus adalah pusat otak yg penting dalam pengaturan rasa lapar &amp; makan. Dengan demikian, tidak mengherankan bila hipotalamus dinggap berperan dalam anoreksia. </a:t>
            </a:r>
            <a:endParaRPr sz="1400"/>
          </a:p>
          <a:p>
            <a:pPr indent="0" lvl="0" marL="0" rtl="0" algn="l">
              <a:spcBef>
                <a:spcPts val="1600"/>
              </a:spcBef>
              <a:spcAft>
                <a:spcPts val="0"/>
              </a:spcAft>
              <a:buNone/>
            </a:pPr>
            <a:r>
              <a:rPr lang="id" sz="1400"/>
              <a:t>Kadar beberapa hormon yg diatur oleh hipotalamus, seperti kortisol, memang tidak normal pd penderita anoreksia, namun bukan merupakan penyebab anoreksia, melainkan merupakan akibat kondisi melaparkan diri sendiri, dan kadarnya kembali normal seiring dengan bertambahnya berat badan.</a:t>
            </a:r>
            <a:endParaRPr sz="1400"/>
          </a:p>
          <a:p>
            <a:pPr indent="0" lvl="0" marL="0" rtl="0" algn="l">
              <a:spcBef>
                <a:spcPts val="1600"/>
              </a:spcBef>
              <a:spcAft>
                <a:spcPts val="0"/>
              </a:spcAft>
              <a:buNone/>
            </a:pPr>
            <a:r>
              <a:rPr lang="id" sz="1400"/>
              <a:t>Opioid endogenus adalah zat yg diproduksi tubuh yg mengurangi sensasi sakit, meningkatkan mood, dan menekan selera makan, setidak-tidaknya pd mereka yg memiliki berat badan rendah. </a:t>
            </a:r>
            <a:endParaRPr sz="1400"/>
          </a:p>
          <a:p>
            <a:pPr indent="0" lvl="0" marL="0" rtl="0" algn="l">
              <a:spcBef>
                <a:spcPts val="1600"/>
              </a:spcBef>
              <a:spcAft>
                <a:spcPts val="1600"/>
              </a:spcAft>
              <a:buNone/>
            </a:pPr>
            <a:r>
              <a:rPr lang="id" sz="1400"/>
              <a:t>Opioid diproduksi dalam kondisi kelaparan dan dianggap berperan dalam anoreksia dan bulimia, namun dengan cara yg berbeda. </a:t>
            </a:r>
            <a:endParaRPr sz="14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9" name="Shape 149"/>
        <p:cNvGrpSpPr/>
        <p:nvPr/>
      </p:nvGrpSpPr>
      <p:grpSpPr>
        <a:xfrm>
          <a:off x="0" y="0"/>
          <a:ext cx="0" cy="0"/>
          <a:chOff x="0" y="0"/>
          <a:chExt cx="0" cy="0"/>
        </a:xfrm>
      </p:grpSpPr>
      <p:sp>
        <p:nvSpPr>
          <p:cNvPr id="150" name="Google Shape;150;p28"/>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28"/>
          <p:cNvSpPr/>
          <p:nvPr/>
        </p:nvSpPr>
        <p:spPr>
          <a:xfrm>
            <a:off x="1817525" y="1057900"/>
            <a:ext cx="5415600" cy="3165300"/>
          </a:xfrm>
          <a:prstGeom prst="wedgeEllipseCallout">
            <a:avLst>
              <a:gd fmla="val -20833" name="adj1"/>
              <a:gd fmla="val 625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id" sz="3600"/>
              <a:t>Pengaruh Sosiokultural</a:t>
            </a:r>
            <a:endParaRPr sz="36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5" name="Shape 155"/>
        <p:cNvGrpSpPr/>
        <p:nvPr/>
      </p:nvGrpSpPr>
      <p:grpSpPr>
        <a:xfrm>
          <a:off x="0" y="0"/>
          <a:ext cx="0" cy="0"/>
          <a:chOff x="0" y="0"/>
          <a:chExt cx="0" cy="0"/>
        </a:xfrm>
      </p:grpSpPr>
      <p:sp>
        <p:nvSpPr>
          <p:cNvPr id="156" name="Google Shape;156;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Pengaruh Gender</a:t>
            </a:r>
            <a:endParaRPr/>
          </a:p>
        </p:txBody>
      </p:sp>
      <p:sp>
        <p:nvSpPr>
          <p:cNvPr id="157" name="Google Shape;157;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id"/>
              <a:t>Gangguan makan lebih sering terjadi kepada perempuan dibandingkan laki-laki, tapi tidak menutup kemungkinan laki-laki terkena gangguan makan.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Google Shape;162;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Berbagai Studi Lintas Budaya </a:t>
            </a:r>
            <a:endParaRPr/>
          </a:p>
        </p:txBody>
      </p:sp>
      <p:sp>
        <p:nvSpPr>
          <p:cNvPr id="163" name="Google Shape;163;p3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Gangguan makan tampaknya lbh banyak terjadi dalam masyarakat industri, seperti Amerika Serikat, Kanada, Jepang, Australia, dan Eropa, dibanding dalam masyarakat nonindustri.</a:t>
            </a:r>
            <a:endParaRPr/>
          </a:p>
          <a:p>
            <a:pPr indent="0" lvl="0" marL="0" rtl="0" algn="l">
              <a:spcBef>
                <a:spcPts val="1600"/>
              </a:spcBef>
              <a:spcAft>
                <a:spcPts val="160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Google Shape;168;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Perbedaan Etnik </a:t>
            </a:r>
            <a:endParaRPr/>
          </a:p>
        </p:txBody>
      </p:sp>
      <p:sp>
        <p:nvSpPr>
          <p:cNvPr id="169" name="Google Shape;169;p3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id"/>
              <a:t>Di Amerika Serikat pernah dilaporkan bahwa insiden anoreksia delapan kali lebih banyak terjadi pada perempuan kulit putih dibanding pada perempuan kulit berwarna/kulit hitam.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63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4"/>
          <p:cNvSpPr txBox="1"/>
          <p:nvPr>
            <p:ph idx="1" type="body"/>
          </p:nvPr>
        </p:nvSpPr>
        <p:spPr>
          <a:xfrm>
            <a:off x="311700" y="669275"/>
            <a:ext cx="8520600" cy="3899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62" name="Google Shape;62;p14"/>
          <p:cNvSpPr/>
          <p:nvPr/>
        </p:nvSpPr>
        <p:spPr>
          <a:xfrm>
            <a:off x="3210050" y="929550"/>
            <a:ext cx="2305200" cy="13137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id" sz="2400"/>
              <a:t>Eating Disorder</a:t>
            </a:r>
            <a:endParaRPr sz="2400"/>
          </a:p>
        </p:txBody>
      </p:sp>
      <p:sp>
        <p:nvSpPr>
          <p:cNvPr id="63" name="Google Shape;63;p14"/>
          <p:cNvSpPr/>
          <p:nvPr/>
        </p:nvSpPr>
        <p:spPr>
          <a:xfrm>
            <a:off x="1400525" y="2714275"/>
            <a:ext cx="1809600" cy="16113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id" sz="1800"/>
              <a:t>Anoreksia Nervosa</a:t>
            </a:r>
            <a:endParaRPr sz="1800"/>
          </a:p>
        </p:txBody>
      </p:sp>
      <p:sp>
        <p:nvSpPr>
          <p:cNvPr id="64" name="Google Shape;64;p14"/>
          <p:cNvSpPr/>
          <p:nvPr/>
        </p:nvSpPr>
        <p:spPr>
          <a:xfrm>
            <a:off x="5329400" y="2708850"/>
            <a:ext cx="1648500" cy="15615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id" sz="1800"/>
              <a:t>Bulimia Nervosa</a:t>
            </a:r>
            <a:endParaRPr sz="18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Google Shape;174;p32"/>
          <p:cNvSpPr txBox="1"/>
          <p:nvPr>
            <p:ph type="title"/>
          </p:nvPr>
        </p:nvSpPr>
        <p:spPr>
          <a:xfrm>
            <a:off x="385475"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id" sz="2400"/>
              <a:t>Pandangan psikodinamika</a:t>
            </a:r>
            <a:endParaRPr sz="2400"/>
          </a:p>
        </p:txBody>
      </p:sp>
      <p:sp>
        <p:nvSpPr>
          <p:cNvPr id="175" name="Google Shape;175;p3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lnSpc>
                <a:spcPct val="90000"/>
              </a:lnSpc>
              <a:spcBef>
                <a:spcPts val="1000"/>
              </a:spcBef>
              <a:spcAft>
                <a:spcPts val="0"/>
              </a:spcAft>
              <a:buClr>
                <a:schemeClr val="dk1"/>
              </a:buClr>
              <a:buSzPts val="1800"/>
              <a:buChar char="●"/>
            </a:pPr>
            <a:r>
              <a:rPr lang="id">
                <a:solidFill>
                  <a:schemeClr val="dk1"/>
                </a:solidFill>
              </a:rPr>
              <a:t>Anoreksia nervosa merupakan anak-anak yang dibesarkan dengan cara yang membuat mereka merasa tidak berguna untuk meperoleh kompetensi dan penghargaan. Perasaan tidak berguna itu muncul akibat pola asuh yang memaksakan keinginan orangtua kepada anak-anak tanpa mempertimbangkan kebutuhan atau keinginan anak.</a:t>
            </a:r>
            <a:endParaRPr>
              <a:solidFill>
                <a:schemeClr val="dk1"/>
              </a:solidFill>
            </a:endParaRPr>
          </a:p>
          <a:p>
            <a:pPr indent="-342900" lvl="0" marL="457200" rtl="0" algn="l">
              <a:lnSpc>
                <a:spcPct val="90000"/>
              </a:lnSpc>
              <a:spcBef>
                <a:spcPts val="0"/>
              </a:spcBef>
              <a:spcAft>
                <a:spcPts val="0"/>
              </a:spcAft>
              <a:buClr>
                <a:schemeClr val="dk1"/>
              </a:buClr>
              <a:buSzPts val="1800"/>
              <a:buChar char="●"/>
            </a:pPr>
            <a:r>
              <a:rPr lang="id">
                <a:solidFill>
                  <a:schemeClr val="dk1"/>
                </a:solidFill>
              </a:rPr>
              <a:t>Bulimia nervosa pada perempuan faktor kegagalan untuk mengembangkan self esteem karena hubungan ibu dengan anak yang mempunyai konfilk</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9" name="Shape 179"/>
        <p:cNvGrpSpPr/>
        <p:nvPr/>
      </p:nvGrpSpPr>
      <p:grpSpPr>
        <a:xfrm>
          <a:off x="0" y="0"/>
          <a:ext cx="0" cy="0"/>
          <a:chOff x="0" y="0"/>
          <a:chExt cx="0" cy="0"/>
        </a:xfrm>
      </p:grpSpPr>
      <p:sp>
        <p:nvSpPr>
          <p:cNvPr id="180" name="Google Shape;180;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3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457200" rtl="0" algn="ctr">
              <a:spcBef>
                <a:spcPts val="0"/>
              </a:spcBef>
              <a:spcAft>
                <a:spcPts val="0"/>
              </a:spcAft>
              <a:buNone/>
            </a:pPr>
            <a:r>
              <a:t/>
            </a:r>
            <a:endParaRPr/>
          </a:p>
          <a:p>
            <a:pPr indent="0" lvl="0" marL="457200" rtl="0" algn="ctr">
              <a:spcBef>
                <a:spcPts val="1600"/>
              </a:spcBef>
              <a:spcAft>
                <a:spcPts val="0"/>
              </a:spcAft>
              <a:buNone/>
            </a:pPr>
            <a:r>
              <a:t/>
            </a:r>
            <a:endParaRPr/>
          </a:p>
          <a:p>
            <a:pPr indent="0" lvl="0" marL="457200" rtl="0" algn="ctr">
              <a:spcBef>
                <a:spcPts val="1600"/>
              </a:spcBef>
              <a:spcAft>
                <a:spcPts val="0"/>
              </a:spcAft>
              <a:buNone/>
            </a:pPr>
            <a:r>
              <a:rPr lang="id"/>
              <a:t>eating disorder bisa mempengaruhi kepribadian.</a:t>
            </a:r>
            <a:endParaRPr/>
          </a:p>
          <a:p>
            <a:pPr indent="0" lvl="0" marL="0" rtl="0" algn="ctr">
              <a:spcBef>
                <a:spcPts val="1600"/>
              </a:spcBef>
              <a:spcAft>
                <a:spcPts val="160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Google Shape;186;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Pandangan Kognitif Perilaku</a:t>
            </a:r>
            <a:endParaRPr/>
          </a:p>
        </p:txBody>
      </p:sp>
      <p:sp>
        <p:nvSpPr>
          <p:cNvPr id="187" name="Google Shape;187;p3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b="1" lang="id"/>
              <a:t>anoreksia nervosa </a:t>
            </a:r>
            <a:r>
              <a:rPr lang="id"/>
              <a:t>akan mempunyai rasa takut terhadap kegemukan dan gangguan citra tubuh yang menyebabkan faktor yang memotivasi untuk menjadikan individu tersebut berpuasa atau tidak makan agar terjadinya penurunan berat badan. </a:t>
            </a:r>
            <a:endParaRPr/>
          </a:p>
        </p:txBody>
      </p:sp>
      <p:sp>
        <p:nvSpPr>
          <p:cNvPr id="188" name="Google Shape;188;p3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b="1" lang="id"/>
              <a:t>bulimia nervosa </a:t>
            </a:r>
            <a:r>
              <a:rPr lang="id"/>
              <a:t>memiliki rasa kekhawatiran berlebihan jika terjadi penambahan berat badan dan penampilan bentuk tubuh.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2" name="Shape 192"/>
        <p:cNvGrpSpPr/>
        <p:nvPr/>
      </p:nvGrpSpPr>
      <p:grpSpPr>
        <a:xfrm>
          <a:off x="0" y="0"/>
          <a:ext cx="0" cy="0"/>
          <a:chOff x="0" y="0"/>
          <a:chExt cx="0" cy="0"/>
        </a:xfrm>
      </p:grpSpPr>
      <p:sp>
        <p:nvSpPr>
          <p:cNvPr id="193" name="Google Shape;193;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id" sz="2400"/>
              <a:t>Penanganan eating disorder</a:t>
            </a:r>
            <a:endParaRPr sz="2400"/>
          </a:p>
        </p:txBody>
      </p:sp>
      <p:sp>
        <p:nvSpPr>
          <p:cNvPr id="194" name="Google Shape;194;p3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id"/>
              <a:t>Mayoritas penderita eating disorder  tidak dalam penanganan</a:t>
            </a:r>
            <a:endParaRPr/>
          </a:p>
          <a:p>
            <a:pPr indent="-342900" lvl="0" marL="457200" rtl="0" algn="l">
              <a:spcBef>
                <a:spcPts val="0"/>
              </a:spcBef>
              <a:spcAft>
                <a:spcPts val="0"/>
              </a:spcAft>
              <a:buSzPts val="1800"/>
              <a:buChar char="●"/>
            </a:pPr>
            <a:r>
              <a:rPr lang="id"/>
              <a:t>Perawatan di rumah sakit yang kadang dijalani oleh penderita biasanya dijalani dengan rasa terpaksa</a:t>
            </a:r>
            <a:endParaRPr/>
          </a:p>
          <a:p>
            <a:pPr indent="-342900" lvl="0" marL="457200" rtl="0" algn="l">
              <a:spcBef>
                <a:spcPts val="0"/>
              </a:spcBef>
              <a:spcAft>
                <a:spcPts val="0"/>
              </a:spcAft>
              <a:buSzPts val="1800"/>
              <a:buChar char="●"/>
            </a:pPr>
            <a:r>
              <a:rPr lang="id"/>
              <a:t>Untuk menangani pasien anoreksia agar asupan makanan penderita ditingkatkan secara bertahap dan dipantau dengan teliti. Apabila berat badan masih kurang  akan melakukan pemberian makanan melalui infus untuk menyelamatkan penderita/pasien.</a:t>
            </a:r>
            <a:endParaRPr/>
          </a:p>
          <a:p>
            <a:pPr indent="0" lvl="0" marL="0" rtl="0" algn="l">
              <a:spcBef>
                <a:spcPts val="1600"/>
              </a:spcBef>
              <a:spcAft>
                <a:spcPts val="1600"/>
              </a:spcAft>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8" name="Shape 198"/>
        <p:cNvGrpSpPr/>
        <p:nvPr/>
      </p:nvGrpSpPr>
      <p:grpSpPr>
        <a:xfrm>
          <a:off x="0" y="0"/>
          <a:ext cx="0" cy="0"/>
          <a:chOff x="0" y="0"/>
          <a:chExt cx="0" cy="0"/>
        </a:xfrm>
      </p:grpSpPr>
      <p:sp>
        <p:nvSpPr>
          <p:cNvPr id="199" name="Google Shape;199;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Penangan biologis</a:t>
            </a:r>
            <a:endParaRPr/>
          </a:p>
        </p:txBody>
      </p:sp>
      <p:sp>
        <p:nvSpPr>
          <p:cNvPr id="200" name="Google Shape;200;p3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id"/>
              <a:t>Bulimia nervosa sering kali komorbid dengan depresi,  gangguan ini ditangani dengan antidepresan.</a:t>
            </a:r>
            <a:endParaRPr/>
          </a:p>
          <a:p>
            <a:pPr indent="-342900" lvl="0" marL="457200" rtl="0" algn="l">
              <a:spcBef>
                <a:spcPts val="0"/>
              </a:spcBef>
              <a:spcAft>
                <a:spcPts val="0"/>
              </a:spcAft>
              <a:buSzPts val="1800"/>
              <a:buChar char="-"/>
            </a:pPr>
            <a:r>
              <a:rPr lang="id"/>
              <a:t>Tetapi obat-obatan tidak terlalu berhasil dalam menangani anoreksia nervosa. Sangat sedikit keberhasilan dengan obat-obatan untuk meningkatkan berat badan secara signifikan.</a:t>
            </a:r>
            <a:endParaRPr/>
          </a:p>
          <a:p>
            <a:pPr indent="0" lvl="0" marL="0" rtl="0" algn="l">
              <a:spcBef>
                <a:spcPts val="1600"/>
              </a:spcBef>
              <a:spcAft>
                <a:spcPts val="1600"/>
              </a:spcAft>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4" name="Shape 204"/>
        <p:cNvGrpSpPr/>
        <p:nvPr/>
      </p:nvGrpSpPr>
      <p:grpSpPr>
        <a:xfrm>
          <a:off x="0" y="0"/>
          <a:ext cx="0" cy="0"/>
          <a:chOff x="0" y="0"/>
          <a:chExt cx="0" cy="0"/>
        </a:xfrm>
      </p:grpSpPr>
      <p:sp>
        <p:nvSpPr>
          <p:cNvPr id="205" name="Google Shape;205;p3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Pica</a:t>
            </a:r>
            <a:endParaRPr/>
          </a:p>
        </p:txBody>
      </p:sp>
      <p:sp>
        <p:nvSpPr>
          <p:cNvPr id="206" name="Google Shape;206;p3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90000"/>
              </a:lnSpc>
              <a:spcBef>
                <a:spcPts val="1000"/>
              </a:spcBef>
              <a:spcAft>
                <a:spcPts val="0"/>
              </a:spcAft>
              <a:buClr>
                <a:schemeClr val="dk1"/>
              </a:buClr>
              <a:buSzPts val="1100"/>
              <a:buFont typeface="Arial"/>
              <a:buNone/>
            </a:pPr>
            <a:r>
              <a:rPr lang="id">
                <a:solidFill>
                  <a:schemeClr val="dk1"/>
                </a:solidFill>
              </a:rPr>
              <a:t>•Kriteria Diagnosis</a:t>
            </a:r>
            <a:endParaRPr>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a:solidFill>
                  <a:schemeClr val="dk1"/>
                </a:solidFill>
              </a:rPr>
              <a:t>A.Terus menerus makan-makanan yang tidak ada gizi, zat yang bukan untuk dimakan lebih dari setidaknya satu bulan.</a:t>
            </a:r>
            <a:endParaRPr>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a:solidFill>
                  <a:schemeClr val="dk1"/>
                </a:solidFill>
              </a:rPr>
              <a:t>B.Memakan makanan yang tidak bergizi, zat yang bukan untuk dimakan (</a:t>
            </a:r>
            <a:r>
              <a:rPr i="1" lang="id">
                <a:solidFill>
                  <a:schemeClr val="dk1"/>
                </a:solidFill>
              </a:rPr>
              <a:t>nonfood)</a:t>
            </a:r>
            <a:r>
              <a:rPr lang="id">
                <a:solidFill>
                  <a:schemeClr val="dk1"/>
                </a:solidFill>
              </a:rPr>
              <a:t> tidak pantas terhadap tingkat perkembangan seorang individu.</a:t>
            </a:r>
            <a:endParaRPr>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a:solidFill>
                  <a:schemeClr val="dk1"/>
                </a:solidFill>
              </a:rPr>
              <a:t>C.Perilaku makan tersebut bukan bagian dari budaya atau praktik normatif sosial.</a:t>
            </a:r>
            <a:endParaRPr>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a:solidFill>
                  <a:schemeClr val="dk1"/>
                </a:solidFill>
              </a:rPr>
              <a:t>D.Jika perilaku terjadi dalam sebuah konteks penyakit kejiwaan lainnya (contoh intellectual disability [intellectual developmental disorder], autism spectrum disorder, schizophrenia) atau kondisi medis (termasuk kehamilan), cukup parah untuk mendapat perhatian klinis tambahan.</a:t>
            </a:r>
            <a:endParaRPr>
              <a:solidFill>
                <a:schemeClr val="dk1"/>
              </a:solidFill>
            </a:endParaRPr>
          </a:p>
          <a:p>
            <a:pPr indent="0" lvl="0" marL="0" rtl="0" algn="l">
              <a:spcBef>
                <a:spcPts val="0"/>
              </a:spcBef>
              <a:spcAft>
                <a:spcPts val="1600"/>
              </a:spcAft>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0" name="Shape 210"/>
        <p:cNvGrpSpPr/>
        <p:nvPr/>
      </p:nvGrpSpPr>
      <p:grpSpPr>
        <a:xfrm>
          <a:off x="0" y="0"/>
          <a:ext cx="0" cy="0"/>
          <a:chOff x="0" y="0"/>
          <a:chExt cx="0" cy="0"/>
        </a:xfrm>
      </p:grpSpPr>
      <p:sp>
        <p:nvSpPr>
          <p:cNvPr id="211" name="Google Shape;211;p3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id" sz="4400"/>
              <a:t>Rumination Disorder</a:t>
            </a:r>
            <a:endParaRPr b="1"/>
          </a:p>
        </p:txBody>
      </p:sp>
      <p:sp>
        <p:nvSpPr>
          <p:cNvPr id="212" name="Google Shape;212;p3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90000"/>
              </a:lnSpc>
              <a:spcBef>
                <a:spcPts val="1000"/>
              </a:spcBef>
              <a:spcAft>
                <a:spcPts val="0"/>
              </a:spcAft>
              <a:buNone/>
            </a:pPr>
            <a:r>
              <a:rPr lang="id">
                <a:solidFill>
                  <a:schemeClr val="dk1"/>
                </a:solidFill>
              </a:rPr>
              <a:t>•Diagnostic Criteria</a:t>
            </a:r>
            <a:endParaRPr>
              <a:solidFill>
                <a:schemeClr val="dk1"/>
              </a:solidFill>
            </a:endParaRPr>
          </a:p>
          <a:p>
            <a:pPr indent="0" lvl="0" marL="0" rtl="0" algn="l">
              <a:lnSpc>
                <a:spcPct val="90000"/>
              </a:lnSpc>
              <a:spcBef>
                <a:spcPts val="500"/>
              </a:spcBef>
              <a:spcAft>
                <a:spcPts val="0"/>
              </a:spcAft>
              <a:buNone/>
            </a:pPr>
            <a:r>
              <a:rPr lang="id">
                <a:solidFill>
                  <a:schemeClr val="dk1"/>
                </a:solidFill>
              </a:rPr>
              <a:t>A.Regurgitasi makanan berulang selama periode minimal 1 bulan. Makanan yang dimuntahkan dapat dikunyah kembali, ditelan kembali, atau dimuntahkan.</a:t>
            </a:r>
            <a:endParaRPr>
              <a:solidFill>
                <a:schemeClr val="dk1"/>
              </a:solidFill>
            </a:endParaRPr>
          </a:p>
          <a:p>
            <a:pPr indent="0" lvl="0" marL="0" rtl="0" algn="l">
              <a:lnSpc>
                <a:spcPct val="90000"/>
              </a:lnSpc>
              <a:spcBef>
                <a:spcPts val="500"/>
              </a:spcBef>
              <a:spcAft>
                <a:spcPts val="0"/>
              </a:spcAft>
              <a:buNone/>
            </a:pPr>
            <a:r>
              <a:rPr lang="id">
                <a:solidFill>
                  <a:schemeClr val="dk1"/>
                </a:solidFill>
              </a:rPr>
              <a:t>B.Regurgitasi berulang tidak disebabkan oleh gastrointestinal atau kondisi medis lainnya (misalnya, refluks gastroesofageal, stenosis pilorus).</a:t>
            </a:r>
            <a:endParaRPr>
              <a:solidFill>
                <a:schemeClr val="dk1"/>
              </a:solidFill>
            </a:endParaRPr>
          </a:p>
          <a:p>
            <a:pPr indent="0" lvl="0" marL="0" rtl="0" algn="l">
              <a:lnSpc>
                <a:spcPct val="90000"/>
              </a:lnSpc>
              <a:spcBef>
                <a:spcPts val="500"/>
              </a:spcBef>
              <a:spcAft>
                <a:spcPts val="0"/>
              </a:spcAft>
              <a:buNone/>
            </a:pPr>
            <a:r>
              <a:rPr lang="id">
                <a:solidFill>
                  <a:schemeClr val="dk1"/>
                </a:solidFill>
              </a:rPr>
              <a:t>C.Gangguan makan tidak terjadi secara eksklusif selama anoreksia nervosa, bulimia nervosa, gangguan pesta makan, atau gangguan asupan makanan yang bersifat menghindar / membatasi.</a:t>
            </a:r>
            <a:endParaRPr>
              <a:solidFill>
                <a:schemeClr val="dk1"/>
              </a:solidFill>
            </a:endParaRPr>
          </a:p>
          <a:p>
            <a:pPr indent="0" lvl="0" marL="0" rtl="0" algn="l">
              <a:lnSpc>
                <a:spcPct val="90000"/>
              </a:lnSpc>
              <a:spcBef>
                <a:spcPts val="500"/>
              </a:spcBef>
              <a:spcAft>
                <a:spcPts val="0"/>
              </a:spcAft>
              <a:buNone/>
            </a:pPr>
            <a:r>
              <a:rPr lang="id">
                <a:solidFill>
                  <a:schemeClr val="dk1"/>
                </a:solidFill>
              </a:rPr>
              <a:t>D.Jika gejala terjadi dalam konteks gangguan mental lain (mis., Kecacatan intelektual [Gangguan perkembangan intelektual] atau gangguan perkembangan saraf lainnya), gejala tersebut cukup parah untuk menjamin perhatian klinis tambahan.</a:t>
            </a:r>
            <a:endParaRPr>
              <a:solidFill>
                <a:schemeClr val="dk1"/>
              </a:solidFill>
            </a:endParaRPr>
          </a:p>
          <a:p>
            <a:pPr indent="0" lvl="0" marL="0" rtl="0" algn="l">
              <a:lnSpc>
                <a:spcPct val="90000"/>
              </a:lnSpc>
              <a:spcBef>
                <a:spcPts val="1000"/>
              </a:spcBef>
              <a:spcAft>
                <a:spcPts val="0"/>
              </a:spcAft>
              <a:buNone/>
            </a:pPr>
            <a:r>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Google Shape;217;p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id" sz="2400"/>
              <a:t>Avoidant/Restrictive Food Intake Disorder</a:t>
            </a:r>
            <a:endParaRPr sz="2400"/>
          </a:p>
        </p:txBody>
      </p:sp>
      <p:sp>
        <p:nvSpPr>
          <p:cNvPr id="218" name="Google Shape;218;p3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90000"/>
              </a:lnSpc>
              <a:spcBef>
                <a:spcPts val="1000"/>
              </a:spcBef>
              <a:spcAft>
                <a:spcPts val="0"/>
              </a:spcAft>
              <a:buClr>
                <a:schemeClr val="dk1"/>
              </a:buClr>
              <a:buSzPts val="1100"/>
              <a:buFont typeface="Arial"/>
              <a:buNone/>
            </a:pPr>
            <a:r>
              <a:rPr lang="id">
                <a:solidFill>
                  <a:schemeClr val="dk1"/>
                </a:solidFill>
              </a:rPr>
              <a:t>•Diagnostic Criteria</a:t>
            </a:r>
            <a:endParaRPr>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a:solidFill>
                  <a:schemeClr val="dk1"/>
                </a:solidFill>
              </a:rPr>
              <a:t>A.Gangguan makan (e.g., tidak tertarik dengan makan atau makanan; menghindari makanan berdasarkan karakteristik sensori makanan tersebut; kekhawatiran akan konsekuensi negatif dari makanan) yang dimanifestasikan oleh kegagalan dalam memenuhi kebutuhan nutrisi dan/atau energi yang diasosiasikan dengan satu (atau lebih) dari hal berikut:</a:t>
            </a:r>
            <a:endParaRPr>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a:solidFill>
                  <a:schemeClr val="dk1"/>
                </a:solidFill>
              </a:rPr>
              <a:t>1.Penurunan berat badan yang signifikan (atau kegagalan dalam meraih berat badan yang diinginkan atau lambatnya pertumbuhan dalam anak-anak)</a:t>
            </a:r>
            <a:endParaRPr>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a:solidFill>
                  <a:schemeClr val="dk1"/>
                </a:solidFill>
              </a:rPr>
              <a:t>2.Kekurangan nutrisi yang signifikan</a:t>
            </a:r>
            <a:endParaRPr>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a:solidFill>
                  <a:schemeClr val="dk1"/>
                </a:solidFill>
              </a:rPr>
              <a:t>3.Kebergantungan akan </a:t>
            </a:r>
            <a:r>
              <a:rPr i="1" lang="id">
                <a:solidFill>
                  <a:schemeClr val="dk1"/>
                </a:solidFill>
              </a:rPr>
              <a:t>enteral feeding </a:t>
            </a:r>
            <a:r>
              <a:rPr lang="id">
                <a:solidFill>
                  <a:schemeClr val="dk1"/>
                </a:solidFill>
              </a:rPr>
              <a:t>atau suplemen nutrisi yang ditelan.</a:t>
            </a:r>
            <a:endParaRPr>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a:solidFill>
                  <a:schemeClr val="dk1"/>
                </a:solidFill>
              </a:rPr>
              <a:t>4.Ditandai dengan gangguan fungsi psikososial.</a:t>
            </a:r>
            <a:endParaRPr>
              <a:solidFill>
                <a:schemeClr val="dk1"/>
              </a:solidFill>
            </a:endParaRPr>
          </a:p>
          <a:p>
            <a:pPr indent="0" lvl="0" marL="0" rtl="0" algn="l">
              <a:spcBef>
                <a:spcPts val="0"/>
              </a:spcBef>
              <a:spcAft>
                <a:spcPts val="1600"/>
              </a:spcAft>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Google Shape;223;p4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4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90000"/>
              </a:lnSpc>
              <a:spcBef>
                <a:spcPts val="500"/>
              </a:spcBef>
              <a:spcAft>
                <a:spcPts val="0"/>
              </a:spcAft>
              <a:buClr>
                <a:schemeClr val="dk1"/>
              </a:buClr>
              <a:buSzPts val="1100"/>
              <a:buFont typeface="Arial"/>
              <a:buNone/>
            </a:pPr>
            <a:r>
              <a:rPr lang="id">
                <a:solidFill>
                  <a:schemeClr val="dk1"/>
                </a:solidFill>
              </a:rPr>
              <a:t>B.  Gangguanya tidak dapat dijelaskan lebih oleh kurangnya makanan yang   tersedia atau diasosiasikan oleh praktik terkait sanksi budaya.</a:t>
            </a:r>
            <a:endParaRPr>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a:solidFill>
                  <a:schemeClr val="dk1"/>
                </a:solidFill>
              </a:rPr>
              <a:t>C.Gangguannya tidak terjadi eksklusif selama anorexia nervosa atau bulimia nervosa, dan tidak ada bukti gangguan dalam bagaimana kondisi berat badan atau bentuk badan seorang individu</a:t>
            </a:r>
            <a:endParaRPr>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a:solidFill>
                  <a:schemeClr val="dk1"/>
                </a:solidFill>
              </a:rPr>
              <a:t>D.Gangguan makan tidak disebabkan oleh kondisi medis bersamaan atau tidak lebih baik dijelaskan oleh gangguan mental lain. Ketika gangguan makan terjadi dalam konteks kondisi atau gangguan lain, tingkat keparahan gangguan makan melebihi yang secara rutin dikaitkan dengan kondisi atau gangguan dan memerlukan perhatian klinis tambahan.</a:t>
            </a:r>
            <a:endParaRPr>
              <a:solidFill>
                <a:schemeClr val="dk1"/>
              </a:solidFill>
            </a:endParaRPr>
          </a:p>
          <a:p>
            <a:pPr indent="0" lvl="0" marL="0" rtl="0" algn="l">
              <a:spcBef>
                <a:spcPts val="0"/>
              </a:spcBef>
              <a:spcAft>
                <a:spcPts val="1600"/>
              </a:spcAft>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8" name="Shape 228"/>
        <p:cNvGrpSpPr/>
        <p:nvPr/>
      </p:nvGrpSpPr>
      <p:grpSpPr>
        <a:xfrm>
          <a:off x="0" y="0"/>
          <a:ext cx="0" cy="0"/>
          <a:chOff x="0" y="0"/>
          <a:chExt cx="0" cy="0"/>
        </a:xfrm>
      </p:grpSpPr>
      <p:sp>
        <p:nvSpPr>
          <p:cNvPr id="229" name="Google Shape;229;p4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4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90000"/>
              </a:lnSpc>
              <a:spcBef>
                <a:spcPts val="500"/>
              </a:spcBef>
              <a:spcAft>
                <a:spcPts val="0"/>
              </a:spcAft>
              <a:buClr>
                <a:schemeClr val="dk1"/>
              </a:buClr>
              <a:buSzPts val="1100"/>
              <a:buFont typeface="Arial"/>
              <a:buNone/>
            </a:pPr>
            <a:r>
              <a:rPr lang="id" sz="2400">
                <a:solidFill>
                  <a:schemeClr val="dk1"/>
                </a:solidFill>
              </a:rPr>
              <a:t>C.</a:t>
            </a:r>
            <a:r>
              <a:rPr i="1" lang="id" sz="2400">
                <a:solidFill>
                  <a:schemeClr val="dk1"/>
                </a:solidFill>
              </a:rPr>
              <a:t>Binge eating </a:t>
            </a:r>
            <a:r>
              <a:rPr lang="id" sz="2400">
                <a:solidFill>
                  <a:schemeClr val="dk1"/>
                </a:solidFill>
              </a:rPr>
              <a:t>dan perilaku kompesansi yang tidak pantas terjadi, dalam rata-rata, setidaknya sekali seminggu dalam 3 bulan.</a:t>
            </a:r>
            <a:endParaRPr sz="2400">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sz="2400">
                <a:solidFill>
                  <a:schemeClr val="dk1"/>
                </a:solidFill>
              </a:rPr>
              <a:t>D.</a:t>
            </a:r>
            <a:r>
              <a:rPr i="1" lang="id" sz="2400">
                <a:solidFill>
                  <a:schemeClr val="dk1"/>
                </a:solidFill>
              </a:rPr>
              <a:t>Self-evaluation </a:t>
            </a:r>
            <a:r>
              <a:rPr lang="id" sz="2400">
                <a:solidFill>
                  <a:schemeClr val="dk1"/>
                </a:solidFill>
              </a:rPr>
              <a:t>terlalu dipengaruhi oelh bentuk badan dan berat badan.</a:t>
            </a:r>
            <a:endParaRPr sz="2400">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sz="2400">
                <a:solidFill>
                  <a:schemeClr val="dk1"/>
                </a:solidFill>
              </a:rPr>
              <a:t>E.Gangguan tidak terjadi eksklusif selama episode anorexia nervosa.</a:t>
            </a:r>
            <a:endParaRPr sz="2400">
              <a:solidFill>
                <a:schemeClr val="dk1"/>
              </a:solidFill>
            </a:endParaRPr>
          </a:p>
          <a:p>
            <a:pPr indent="0" lvl="0" marL="0" rtl="0" algn="l">
              <a:spcBef>
                <a:spcPts val="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Google Shape;69;p15"/>
          <p:cNvSpPr txBox="1"/>
          <p:nvPr>
            <p:ph type="title"/>
          </p:nvPr>
        </p:nvSpPr>
        <p:spPr>
          <a:xfrm>
            <a:off x="311700" y="3923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d"/>
              <a:t>Anoreksia Nervosa</a:t>
            </a:r>
            <a:endParaRPr/>
          </a:p>
        </p:txBody>
      </p:sp>
      <p:sp>
        <p:nvSpPr>
          <p:cNvPr id="70" name="Google Shape;70;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71" name="Google Shape;71;p15"/>
          <p:cNvSpPr/>
          <p:nvPr/>
        </p:nvSpPr>
        <p:spPr>
          <a:xfrm>
            <a:off x="311700" y="1152475"/>
            <a:ext cx="3963900" cy="2824500"/>
          </a:xfrm>
          <a:prstGeom prst="wedgeRoundRectCallout">
            <a:avLst>
              <a:gd fmla="val -20833" name="adj1"/>
              <a:gd fmla="val 62500"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id"/>
              <a:t>Kriteria DSM-IV-TR untuk Anoreksia Nervosa:</a:t>
            </a:r>
            <a:endParaRPr/>
          </a:p>
          <a:p>
            <a:pPr indent="-317500" lvl="0" marL="457200" rtl="0" algn="l">
              <a:spcBef>
                <a:spcPts val="0"/>
              </a:spcBef>
              <a:spcAft>
                <a:spcPts val="0"/>
              </a:spcAft>
              <a:buSzPts val="1400"/>
              <a:buChar char="●"/>
            </a:pPr>
            <a:r>
              <a:rPr lang="id"/>
              <a:t>Menolak untuk mempertahankan berat badan normal </a:t>
            </a:r>
            <a:endParaRPr/>
          </a:p>
          <a:p>
            <a:pPr indent="-317500" lvl="0" marL="457200" rtl="0" algn="l">
              <a:spcBef>
                <a:spcPts val="0"/>
              </a:spcBef>
              <a:spcAft>
                <a:spcPts val="0"/>
              </a:spcAft>
              <a:buSzPts val="1400"/>
              <a:buChar char="●"/>
            </a:pPr>
            <a:r>
              <a:rPr lang="id"/>
              <a:t>Meskipun berat badannya sangat kurang, namun mengalami ketakutan yg amat sangat menjadi gemuk</a:t>
            </a:r>
            <a:endParaRPr/>
          </a:p>
          <a:p>
            <a:pPr indent="-317500" lvl="0" marL="457200" rtl="0" algn="l">
              <a:spcBef>
                <a:spcPts val="0"/>
              </a:spcBef>
              <a:spcAft>
                <a:spcPts val="0"/>
              </a:spcAft>
              <a:buSzPts val="1400"/>
              <a:buChar char="●"/>
            </a:pPr>
            <a:r>
              <a:rPr lang="id"/>
              <a:t>Gangguan citra tubuh</a:t>
            </a:r>
            <a:endParaRPr/>
          </a:p>
          <a:p>
            <a:pPr indent="-317500" lvl="0" marL="457200" rtl="0" algn="l">
              <a:spcBef>
                <a:spcPts val="0"/>
              </a:spcBef>
              <a:spcAft>
                <a:spcPts val="0"/>
              </a:spcAft>
              <a:buSzPts val="1400"/>
              <a:buChar char="●"/>
            </a:pPr>
            <a:r>
              <a:rPr lang="id"/>
              <a:t>Pada perempuan yg mengalami menstruasi, terjadi amenorea</a:t>
            </a:r>
            <a:endParaRPr/>
          </a:p>
        </p:txBody>
      </p:sp>
      <p:sp>
        <p:nvSpPr>
          <p:cNvPr id="72" name="Google Shape;72;p15"/>
          <p:cNvSpPr/>
          <p:nvPr/>
        </p:nvSpPr>
        <p:spPr>
          <a:xfrm>
            <a:off x="4684925" y="1152475"/>
            <a:ext cx="4040400" cy="3477300"/>
          </a:xfrm>
          <a:prstGeom prst="wedgeRoundRectCallout">
            <a:avLst>
              <a:gd fmla="val -20833" name="adj1"/>
              <a:gd fmla="val 62500"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id" sz="1100"/>
              <a:t>Kriteria DSM-V untuk Anorexia Nervosa:</a:t>
            </a:r>
            <a:endParaRPr sz="1100"/>
          </a:p>
          <a:p>
            <a:pPr indent="-298450" lvl="0" marL="457200" rtl="0" algn="l">
              <a:spcBef>
                <a:spcPts val="0"/>
              </a:spcBef>
              <a:spcAft>
                <a:spcPts val="0"/>
              </a:spcAft>
              <a:buSzPts val="1100"/>
              <a:buChar char="●"/>
            </a:pPr>
            <a:r>
              <a:rPr lang="id" sz="1100"/>
              <a:t>Pembatasan asupan energi sesuai yg dibutuhkan, yg menyebabkan berat badan yg rendah sec. signifikan dlm konteks umur, jenis kelamin, lintasan perkembangan &amp; kesehatan fisik. Berat badan yg rendah sec. signifikan dijelaskan sebagai berat badan yg kurang dr normal/untuk anak2 &amp; remaja, kurang dr yg diharapkan.</a:t>
            </a:r>
            <a:endParaRPr sz="1100"/>
          </a:p>
          <a:p>
            <a:pPr indent="-298450" lvl="0" marL="457200" rtl="0" algn="l">
              <a:lnSpc>
                <a:spcPct val="90000"/>
              </a:lnSpc>
              <a:spcBef>
                <a:spcPts val="0"/>
              </a:spcBef>
              <a:spcAft>
                <a:spcPts val="0"/>
              </a:spcAft>
              <a:buSzPts val="1100"/>
              <a:buChar char="●"/>
            </a:pPr>
            <a:r>
              <a:rPr lang="id" sz="1100">
                <a:solidFill>
                  <a:schemeClr val="dk1"/>
                </a:solidFill>
              </a:rPr>
              <a:t>Ketakutan intens dalam menambah berat bedan atau menajdi gemuk, atau perilaku persisten yang menghalangi pertumbuhan berat badan, meskipun dalam berat badan yang rendah secara signifikan.</a:t>
            </a:r>
            <a:endParaRPr sz="1100"/>
          </a:p>
          <a:p>
            <a:pPr indent="-298450" lvl="0" marL="457200" rtl="0" algn="l">
              <a:spcBef>
                <a:spcPts val="0"/>
              </a:spcBef>
              <a:spcAft>
                <a:spcPts val="0"/>
              </a:spcAft>
              <a:buSzPts val="1100"/>
              <a:buChar char="●"/>
            </a:pPr>
            <a:r>
              <a:rPr lang="id" sz="1100"/>
              <a:t>Gangguan dlm bagaimana berat badan/bentuk badan yg dialami seseorang, pengaruh yg tdk semestinya dr berat/bentuk tubuh pd evaluasi diri/kurangnya pengakuan akan keseriusan dr berat badan rendah saat ini. </a:t>
            </a:r>
            <a:endParaRPr sz="11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4" name="Shape 234"/>
        <p:cNvGrpSpPr/>
        <p:nvPr/>
      </p:nvGrpSpPr>
      <p:grpSpPr>
        <a:xfrm>
          <a:off x="0" y="0"/>
          <a:ext cx="0" cy="0"/>
          <a:chOff x="0" y="0"/>
          <a:chExt cx="0" cy="0"/>
        </a:xfrm>
      </p:grpSpPr>
      <p:sp>
        <p:nvSpPr>
          <p:cNvPr id="235" name="Google Shape;235;p4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id" sz="2400"/>
              <a:t>Binge-Eating Disorder</a:t>
            </a:r>
            <a:endParaRPr sz="2400"/>
          </a:p>
        </p:txBody>
      </p:sp>
      <p:sp>
        <p:nvSpPr>
          <p:cNvPr id="236" name="Google Shape;236;p42"/>
          <p:cNvSpPr txBox="1"/>
          <p:nvPr>
            <p:ph idx="1" type="body"/>
          </p:nvPr>
        </p:nvSpPr>
        <p:spPr>
          <a:xfrm>
            <a:off x="311700" y="1017725"/>
            <a:ext cx="8520600" cy="3416400"/>
          </a:xfrm>
          <a:prstGeom prst="rect">
            <a:avLst/>
          </a:prstGeom>
        </p:spPr>
        <p:txBody>
          <a:bodyPr anchorCtr="0" anchor="t" bIns="91425" lIns="91425" spcFirstLastPara="1" rIns="91425" wrap="square" tIns="91425">
            <a:noAutofit/>
          </a:bodyPr>
          <a:lstStyle/>
          <a:p>
            <a:pPr indent="0" lvl="0" marL="0" rtl="0" algn="l">
              <a:lnSpc>
                <a:spcPct val="90000"/>
              </a:lnSpc>
              <a:spcBef>
                <a:spcPts val="1000"/>
              </a:spcBef>
              <a:spcAft>
                <a:spcPts val="0"/>
              </a:spcAft>
              <a:buClr>
                <a:schemeClr val="dk1"/>
              </a:buClr>
              <a:buSzPts val="1100"/>
              <a:buFont typeface="Arial"/>
              <a:buNone/>
            </a:pPr>
            <a:r>
              <a:rPr lang="id" sz="1500">
                <a:solidFill>
                  <a:schemeClr val="dk1"/>
                </a:solidFill>
              </a:rPr>
              <a:t>•Diagnostic Criteria</a:t>
            </a:r>
            <a:endParaRPr sz="1500">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sz="1500">
                <a:solidFill>
                  <a:schemeClr val="dk1"/>
                </a:solidFill>
              </a:rPr>
              <a:t>A.Episode berulang </a:t>
            </a:r>
            <a:r>
              <a:rPr i="1" lang="id" sz="1500">
                <a:solidFill>
                  <a:schemeClr val="dk1"/>
                </a:solidFill>
              </a:rPr>
              <a:t>binge eating </a:t>
            </a:r>
            <a:r>
              <a:rPr lang="id" sz="1500">
                <a:solidFill>
                  <a:schemeClr val="dk1"/>
                </a:solidFill>
              </a:rPr>
              <a:t>dikarakteristikkan sebagai berikut:</a:t>
            </a:r>
            <a:endParaRPr sz="1500">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sz="1500">
                <a:solidFill>
                  <a:schemeClr val="dk1"/>
                </a:solidFill>
              </a:rPr>
              <a:t>1.Makan, dalam periode waktu yang terpisah (mis., Dalam periode 2 jam), jumlah makanan yang pasti lebih banyak dari apa yang kebanyakan orang makan dalam periode waktu yang sama dalam kondisi yang sama.</a:t>
            </a:r>
            <a:endParaRPr sz="1500">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sz="1500">
                <a:solidFill>
                  <a:schemeClr val="dk1"/>
                </a:solidFill>
              </a:rPr>
              <a:t>2.Perasaan kurang bisa mengendalikan makan selama episode (mis., Perasaan bahwa seseorang tidak bisa berhenti makan atau mengendalikan apa atau berapa banyak yang dimakan seseorang).</a:t>
            </a:r>
            <a:endParaRPr sz="1500">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sz="1500">
                <a:solidFill>
                  <a:schemeClr val="dk1"/>
                </a:solidFill>
              </a:rPr>
              <a:t>B.Episode </a:t>
            </a:r>
            <a:r>
              <a:rPr i="1" lang="id" sz="1500">
                <a:solidFill>
                  <a:schemeClr val="dk1"/>
                </a:solidFill>
              </a:rPr>
              <a:t>binge eating </a:t>
            </a:r>
            <a:r>
              <a:rPr lang="id" sz="1500">
                <a:solidFill>
                  <a:schemeClr val="dk1"/>
                </a:solidFill>
              </a:rPr>
              <a:t>diasosiasikan dengan tiga (atau lebih) sebagai berikut:</a:t>
            </a:r>
            <a:endParaRPr sz="1500">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sz="1500">
                <a:solidFill>
                  <a:schemeClr val="dk1"/>
                </a:solidFill>
              </a:rPr>
              <a:t>1.Makan lebih cepat dari yang normal</a:t>
            </a:r>
            <a:endParaRPr sz="1500">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sz="1500">
                <a:solidFill>
                  <a:schemeClr val="dk1"/>
                </a:solidFill>
              </a:rPr>
              <a:t>2.Makan sampai merasa kenyang yang tidak nyaman</a:t>
            </a:r>
            <a:endParaRPr sz="1500">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sz="1500">
                <a:solidFill>
                  <a:schemeClr val="dk1"/>
                </a:solidFill>
              </a:rPr>
              <a:t>3.Makan makanan dalam jumlah yang banyak saat merasa tidak lapar</a:t>
            </a:r>
            <a:endParaRPr sz="1500">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sz="1500">
                <a:solidFill>
                  <a:schemeClr val="dk1"/>
                </a:solidFill>
              </a:rPr>
              <a:t>4.Makan sendiri karena merasa malu dengan banyaknya jumlah makanan yang dimakan.</a:t>
            </a:r>
            <a:endParaRPr sz="1500">
              <a:solidFill>
                <a:schemeClr val="dk1"/>
              </a:solidFill>
            </a:endParaRPr>
          </a:p>
          <a:p>
            <a:pPr indent="0" lvl="0" marL="0" rtl="0" algn="l">
              <a:lnSpc>
                <a:spcPct val="90000"/>
              </a:lnSpc>
              <a:spcBef>
                <a:spcPts val="500"/>
              </a:spcBef>
              <a:spcAft>
                <a:spcPts val="0"/>
              </a:spcAft>
              <a:buNone/>
            </a:pPr>
            <a:r>
              <a:rPr lang="id" sz="1500">
                <a:solidFill>
                  <a:schemeClr val="dk1"/>
                </a:solidFill>
              </a:rPr>
              <a:t>5.Merasa jijik dengan dirinya sendiri, depresi, atau merasa bersalah setelahnya.</a:t>
            </a:r>
            <a:endParaRPr sz="150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0" name="Shape 240"/>
        <p:cNvGrpSpPr/>
        <p:nvPr/>
      </p:nvGrpSpPr>
      <p:grpSpPr>
        <a:xfrm>
          <a:off x="0" y="0"/>
          <a:ext cx="0" cy="0"/>
          <a:chOff x="0" y="0"/>
          <a:chExt cx="0" cy="0"/>
        </a:xfrm>
      </p:grpSpPr>
      <p:sp>
        <p:nvSpPr>
          <p:cNvPr id="241" name="Google Shape;241;p4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4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90000"/>
              </a:lnSpc>
              <a:spcBef>
                <a:spcPts val="500"/>
              </a:spcBef>
              <a:spcAft>
                <a:spcPts val="0"/>
              </a:spcAft>
              <a:buClr>
                <a:schemeClr val="dk1"/>
              </a:buClr>
              <a:buSzPts val="1100"/>
              <a:buFont typeface="Arial"/>
              <a:buNone/>
            </a:pPr>
            <a:r>
              <a:rPr lang="id" sz="2400">
                <a:solidFill>
                  <a:schemeClr val="dk1"/>
                </a:solidFill>
              </a:rPr>
              <a:t>C.Ditandakan dengan kesulitan terkait dengan </a:t>
            </a:r>
            <a:r>
              <a:rPr i="1" lang="id" sz="2400">
                <a:solidFill>
                  <a:schemeClr val="dk1"/>
                </a:solidFill>
              </a:rPr>
              <a:t>binge eating.</a:t>
            </a:r>
            <a:endParaRPr i="1" sz="2400">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sz="2400">
                <a:solidFill>
                  <a:schemeClr val="dk1"/>
                </a:solidFill>
              </a:rPr>
              <a:t>D.</a:t>
            </a:r>
            <a:r>
              <a:rPr i="1" lang="id" sz="2400">
                <a:solidFill>
                  <a:schemeClr val="dk1"/>
                </a:solidFill>
              </a:rPr>
              <a:t>binge eating </a:t>
            </a:r>
            <a:r>
              <a:rPr lang="id" sz="2400">
                <a:solidFill>
                  <a:schemeClr val="dk1"/>
                </a:solidFill>
              </a:rPr>
              <a:t>terjadi, rata-rata, setidaknya sekali dalam seminggu dalam 3 bulan.</a:t>
            </a:r>
            <a:endParaRPr sz="2400">
              <a:solidFill>
                <a:schemeClr val="dk1"/>
              </a:solidFill>
            </a:endParaRPr>
          </a:p>
          <a:p>
            <a:pPr indent="0" lvl="0" marL="0" rtl="0" algn="l">
              <a:lnSpc>
                <a:spcPct val="90000"/>
              </a:lnSpc>
              <a:spcBef>
                <a:spcPts val="500"/>
              </a:spcBef>
              <a:spcAft>
                <a:spcPts val="0"/>
              </a:spcAft>
              <a:buClr>
                <a:schemeClr val="dk1"/>
              </a:buClr>
              <a:buSzPts val="1100"/>
              <a:buFont typeface="Arial"/>
              <a:buNone/>
            </a:pPr>
            <a:r>
              <a:rPr lang="id" sz="2400">
                <a:solidFill>
                  <a:schemeClr val="dk1"/>
                </a:solidFill>
              </a:rPr>
              <a:t>E.</a:t>
            </a:r>
            <a:r>
              <a:rPr i="1" lang="id" sz="2400">
                <a:solidFill>
                  <a:schemeClr val="dk1"/>
                </a:solidFill>
              </a:rPr>
              <a:t>Binge eating </a:t>
            </a:r>
            <a:r>
              <a:rPr lang="id" sz="2400">
                <a:solidFill>
                  <a:schemeClr val="dk1"/>
                </a:solidFill>
              </a:rPr>
              <a:t>tidak terkait dengan penggunaan berulang perilaku kompensasi yang tidak sesuai seperti pada bulimia nervosa dan tidak terjadi secara eksklusif selama bulimia nervosa atau anoreksia nervosa.</a:t>
            </a:r>
            <a:endParaRPr sz="2400">
              <a:solidFill>
                <a:schemeClr val="dk1"/>
              </a:solidFill>
            </a:endParaRPr>
          </a:p>
          <a:p>
            <a:pPr indent="0" lvl="0" marL="0" rtl="0" algn="l">
              <a:spcBef>
                <a:spcPts val="0"/>
              </a:spcBef>
              <a:spcAft>
                <a:spcPts val="1600"/>
              </a:spcAft>
              <a:buNone/>
            </a:pPr>
            <a:r>
              <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6" name="Shape 246"/>
        <p:cNvGrpSpPr/>
        <p:nvPr/>
      </p:nvGrpSpPr>
      <p:grpSpPr>
        <a:xfrm>
          <a:off x="0" y="0"/>
          <a:ext cx="0" cy="0"/>
          <a:chOff x="0" y="0"/>
          <a:chExt cx="0" cy="0"/>
        </a:xfrm>
      </p:grpSpPr>
      <p:sp>
        <p:nvSpPr>
          <p:cNvPr id="247" name="Google Shape;247;p4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Other Specified Feeding or Eating Disorder</a:t>
            </a:r>
            <a:endParaRPr/>
          </a:p>
        </p:txBody>
      </p:sp>
      <p:sp>
        <p:nvSpPr>
          <p:cNvPr id="248" name="Google Shape;248;p4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Kategori ini berlaku pada saat gejala karakteristik gangguan makan mendominasi </a:t>
            </a:r>
            <a:r>
              <a:rPr lang="id"/>
              <a:t>tetapi tidak memenuhi kriteria penuh untuk dilakukan diagnostik gangguan makan. Contoh:</a:t>
            </a:r>
            <a:endParaRPr/>
          </a:p>
          <a:p>
            <a:pPr indent="-342900" lvl="0" marL="457200" rtl="0" algn="l">
              <a:spcBef>
                <a:spcPts val="1600"/>
              </a:spcBef>
              <a:spcAft>
                <a:spcPts val="0"/>
              </a:spcAft>
              <a:buSzPts val="1800"/>
              <a:buAutoNum type="arabicPeriod"/>
            </a:pPr>
            <a:r>
              <a:rPr lang="id"/>
              <a:t>Atypical anorexia nervosa</a:t>
            </a:r>
            <a:endParaRPr/>
          </a:p>
          <a:p>
            <a:pPr indent="-342900" lvl="0" marL="457200" rtl="0" algn="l">
              <a:spcBef>
                <a:spcPts val="0"/>
              </a:spcBef>
              <a:spcAft>
                <a:spcPts val="0"/>
              </a:spcAft>
              <a:buSzPts val="1800"/>
              <a:buAutoNum type="arabicPeriod"/>
            </a:pPr>
            <a:r>
              <a:rPr lang="id"/>
              <a:t>Bulimia nervosa (of low frequency and/or limited duration)</a:t>
            </a:r>
            <a:endParaRPr/>
          </a:p>
          <a:p>
            <a:pPr indent="-342900" lvl="0" marL="457200" rtl="0" algn="l">
              <a:spcBef>
                <a:spcPts val="0"/>
              </a:spcBef>
              <a:spcAft>
                <a:spcPts val="0"/>
              </a:spcAft>
              <a:buSzPts val="1800"/>
              <a:buAutoNum type="arabicPeriod"/>
            </a:pPr>
            <a:r>
              <a:rPr lang="id"/>
              <a:t>Binge-eating disorder (of low frequency and/or limited duration)</a:t>
            </a:r>
            <a:endParaRPr/>
          </a:p>
          <a:p>
            <a:pPr indent="-342900" lvl="0" marL="457200" rtl="0" algn="l">
              <a:spcBef>
                <a:spcPts val="0"/>
              </a:spcBef>
              <a:spcAft>
                <a:spcPts val="0"/>
              </a:spcAft>
              <a:buSzPts val="1800"/>
              <a:buAutoNum type="arabicPeriod"/>
            </a:pPr>
            <a:r>
              <a:rPr lang="id"/>
              <a:t>Purging disorder</a:t>
            </a:r>
            <a:endParaRPr/>
          </a:p>
          <a:p>
            <a:pPr indent="-342900" lvl="0" marL="457200" rtl="0" algn="l">
              <a:spcBef>
                <a:spcPts val="0"/>
              </a:spcBef>
              <a:spcAft>
                <a:spcPts val="0"/>
              </a:spcAft>
              <a:buSzPts val="1800"/>
              <a:buAutoNum type="arabicPeriod"/>
            </a:pPr>
            <a:r>
              <a:rPr lang="id"/>
              <a:t>Night eating syndrome</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2" name="Shape 252"/>
        <p:cNvGrpSpPr/>
        <p:nvPr/>
      </p:nvGrpSpPr>
      <p:grpSpPr>
        <a:xfrm>
          <a:off x="0" y="0"/>
          <a:ext cx="0" cy="0"/>
          <a:chOff x="0" y="0"/>
          <a:chExt cx="0" cy="0"/>
        </a:xfrm>
      </p:grpSpPr>
      <p:sp>
        <p:nvSpPr>
          <p:cNvPr id="253" name="Google Shape;253;p4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id"/>
              <a:t>Unspecified Feeding or Eating Disorder</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
        <p:nvSpPr>
          <p:cNvPr id="254" name="Google Shape;254;p4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id"/>
              <a:t>Kategori ini berlaku untuk presentasi di mana gejala karakteristik gangguan makan mendominasi tetapi tidak memenuhi kriteria penuh untuk setiap gangguan dalam diagnostik gangguan makan.</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8" name="Shape 258"/>
        <p:cNvGrpSpPr/>
        <p:nvPr/>
      </p:nvGrpSpPr>
      <p:grpSpPr>
        <a:xfrm>
          <a:off x="0" y="0"/>
          <a:ext cx="0" cy="0"/>
          <a:chOff x="0" y="0"/>
          <a:chExt cx="0" cy="0"/>
        </a:xfrm>
      </p:grpSpPr>
      <p:sp>
        <p:nvSpPr>
          <p:cNvPr id="259" name="Google Shape;259;p4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id" sz="3200"/>
              <a:t>Sociocultural Factors</a:t>
            </a:r>
            <a:endParaRPr b="1"/>
          </a:p>
        </p:txBody>
      </p:sp>
      <p:sp>
        <p:nvSpPr>
          <p:cNvPr id="260" name="Google Shape;260;p4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90000"/>
              </a:lnSpc>
              <a:spcBef>
                <a:spcPts val="1000"/>
              </a:spcBef>
              <a:spcAft>
                <a:spcPts val="0"/>
              </a:spcAft>
              <a:buClr>
                <a:schemeClr val="dk1"/>
              </a:buClr>
              <a:buSzPts val="1100"/>
              <a:buFont typeface="Arial"/>
              <a:buNone/>
            </a:pPr>
            <a:r>
              <a:rPr lang="id" sz="2800">
                <a:solidFill>
                  <a:schemeClr val="dk1"/>
                </a:solidFill>
              </a:rPr>
              <a:t>•Sejak abad ke 17 standar budaya mengenai bentuk tubuh yang ideal telah berubah seiring waktu.</a:t>
            </a:r>
            <a:endParaRPr sz="2800">
              <a:solidFill>
                <a:schemeClr val="dk1"/>
              </a:solidFill>
            </a:endParaRPr>
          </a:p>
          <a:p>
            <a:pPr indent="0" lvl="0" marL="0" rtl="0" algn="l">
              <a:lnSpc>
                <a:spcPct val="90000"/>
              </a:lnSpc>
              <a:spcBef>
                <a:spcPts val="1000"/>
              </a:spcBef>
              <a:spcAft>
                <a:spcPts val="0"/>
              </a:spcAft>
              <a:buClr>
                <a:schemeClr val="dk1"/>
              </a:buClr>
              <a:buSzPts val="1100"/>
              <a:buFont typeface="Arial"/>
              <a:buNone/>
            </a:pPr>
            <a:r>
              <a:rPr lang="id" sz="2800">
                <a:solidFill>
                  <a:schemeClr val="dk1"/>
                </a:solidFill>
              </a:rPr>
              <a:t>•wanita lebih cenderung melakukan diet daripada pria, Timbulnya gangguan makan biasanya didahului dengan diet dan kekhawatiran lain tentang berat badan.</a:t>
            </a:r>
            <a:endParaRPr sz="2800">
              <a:solidFill>
                <a:schemeClr val="dk1"/>
              </a:solidFill>
            </a:endParaRPr>
          </a:p>
          <a:p>
            <a:pPr indent="0" lvl="0" marL="0" rtl="0" algn="l">
              <a:spcBef>
                <a:spcPts val="0"/>
              </a:spcBef>
              <a:spcAft>
                <a:spcPts val="1600"/>
              </a:spcAft>
              <a:buNone/>
            </a:pPr>
            <a:r>
              <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4" name="Shape 264"/>
        <p:cNvGrpSpPr/>
        <p:nvPr/>
      </p:nvGrpSpPr>
      <p:grpSpPr>
        <a:xfrm>
          <a:off x="0" y="0"/>
          <a:ext cx="0" cy="0"/>
          <a:chOff x="0" y="0"/>
          <a:chExt cx="0" cy="0"/>
        </a:xfrm>
      </p:grpSpPr>
      <p:sp>
        <p:nvSpPr>
          <p:cNvPr id="265" name="Google Shape;265;p4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id" sz="3200"/>
              <a:t>Gender Influences </a:t>
            </a:r>
            <a:endParaRPr b="1"/>
          </a:p>
        </p:txBody>
      </p:sp>
      <p:sp>
        <p:nvSpPr>
          <p:cNvPr id="266" name="Google Shape;266;p47"/>
          <p:cNvSpPr txBox="1"/>
          <p:nvPr>
            <p:ph idx="1" type="body"/>
          </p:nvPr>
        </p:nvSpPr>
        <p:spPr>
          <a:xfrm>
            <a:off x="108675" y="1152475"/>
            <a:ext cx="9035400" cy="3990900"/>
          </a:xfrm>
          <a:prstGeom prst="rect">
            <a:avLst/>
          </a:prstGeom>
        </p:spPr>
        <p:txBody>
          <a:bodyPr anchorCtr="0" anchor="t" bIns="91425" lIns="91425" spcFirstLastPara="1" rIns="91425" wrap="square" tIns="91425">
            <a:noAutofit/>
          </a:bodyPr>
          <a:lstStyle/>
          <a:p>
            <a:pPr indent="0" lvl="0" marL="0" rtl="0" algn="l">
              <a:lnSpc>
                <a:spcPct val="90000"/>
              </a:lnSpc>
              <a:spcBef>
                <a:spcPts val="1000"/>
              </a:spcBef>
              <a:spcAft>
                <a:spcPts val="0"/>
              </a:spcAft>
              <a:buClr>
                <a:schemeClr val="dk1"/>
              </a:buClr>
              <a:buSzPts val="1100"/>
              <a:buFont typeface="Arial"/>
              <a:buNone/>
            </a:pPr>
            <a:r>
              <a:rPr lang="id" sz="2800">
                <a:solidFill>
                  <a:schemeClr val="dk1"/>
                </a:solidFill>
              </a:rPr>
              <a:t>•fakta bahwa standar budaya Barat tentang kekurusan telah berubah selama 50 tahun terakhir.</a:t>
            </a:r>
            <a:endParaRPr sz="2800">
              <a:solidFill>
                <a:schemeClr val="dk1"/>
              </a:solidFill>
            </a:endParaRPr>
          </a:p>
          <a:p>
            <a:pPr indent="0" lvl="0" marL="0" rtl="0" algn="l">
              <a:lnSpc>
                <a:spcPct val="90000"/>
              </a:lnSpc>
              <a:spcBef>
                <a:spcPts val="1000"/>
              </a:spcBef>
              <a:spcAft>
                <a:spcPts val="0"/>
              </a:spcAft>
              <a:buNone/>
            </a:pPr>
            <a:r>
              <a:rPr lang="id" sz="2800">
                <a:solidFill>
                  <a:schemeClr val="dk1"/>
                </a:solidFill>
              </a:rPr>
              <a:t>•obyektifikasi dalam budaya Barat telah menyebabkan beberapa wanita "melakukan obyektifikasi diri”.</a:t>
            </a:r>
            <a:endParaRPr/>
          </a:p>
        </p:txBody>
      </p:sp>
      <p:pic>
        <p:nvPicPr>
          <p:cNvPr id="267" name="Google Shape;267;p47"/>
          <p:cNvPicPr preferRelativeResize="0"/>
          <p:nvPr/>
        </p:nvPicPr>
        <p:blipFill>
          <a:blip r:embed="rId3">
            <a:alphaModFix/>
          </a:blip>
          <a:stretch>
            <a:fillRect/>
          </a:stretch>
        </p:blipFill>
        <p:spPr>
          <a:xfrm>
            <a:off x="6858800" y="3216100"/>
            <a:ext cx="1231675" cy="1818750"/>
          </a:xfrm>
          <a:prstGeom prst="rect">
            <a:avLst/>
          </a:prstGeom>
          <a:noFill/>
          <a:ln>
            <a:noFill/>
          </a:ln>
        </p:spPr>
      </p:pic>
      <p:pic>
        <p:nvPicPr>
          <p:cNvPr id="268" name="Google Shape;268;p47"/>
          <p:cNvPicPr preferRelativeResize="0"/>
          <p:nvPr/>
        </p:nvPicPr>
        <p:blipFill>
          <a:blip r:embed="rId4">
            <a:alphaModFix/>
          </a:blip>
          <a:stretch>
            <a:fillRect/>
          </a:stretch>
        </p:blipFill>
        <p:spPr>
          <a:xfrm flipH="1">
            <a:off x="4895225" y="3216099"/>
            <a:ext cx="1371150" cy="1818750"/>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Google Shape;273;p48"/>
          <p:cNvSpPr txBox="1"/>
          <p:nvPr>
            <p:ph type="title"/>
          </p:nvPr>
        </p:nvSpPr>
        <p:spPr>
          <a:xfrm>
            <a:off x="311700" y="1371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1000"/>
              </a:spcBef>
              <a:spcAft>
                <a:spcPts val="0"/>
              </a:spcAft>
              <a:buClr>
                <a:schemeClr val="dk1"/>
              </a:buClr>
              <a:buSzPts val="1100"/>
              <a:buFont typeface="Arial"/>
              <a:buNone/>
            </a:pPr>
            <a:r>
              <a:rPr b="1" lang="id"/>
              <a:t>Cross-Cultural studies</a:t>
            </a:r>
            <a:endParaRPr b="1"/>
          </a:p>
          <a:p>
            <a:pPr indent="0" lvl="0" marL="0" rtl="0" algn="l">
              <a:spcBef>
                <a:spcPts val="0"/>
              </a:spcBef>
              <a:spcAft>
                <a:spcPts val="0"/>
              </a:spcAft>
              <a:buNone/>
            </a:pPr>
            <a:r>
              <a:t/>
            </a:r>
            <a:endParaRPr b="1"/>
          </a:p>
        </p:txBody>
      </p:sp>
      <p:sp>
        <p:nvSpPr>
          <p:cNvPr id="274" name="Google Shape;274;p48"/>
          <p:cNvSpPr txBox="1"/>
          <p:nvPr>
            <p:ph idx="1" type="body"/>
          </p:nvPr>
        </p:nvSpPr>
        <p:spPr>
          <a:xfrm>
            <a:off x="311700" y="1152475"/>
            <a:ext cx="8832300" cy="38643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Clr>
                <a:schemeClr val="dk1"/>
              </a:buClr>
              <a:buSzPts val="1100"/>
              <a:buFont typeface="Arial"/>
              <a:buNone/>
            </a:pPr>
            <a:r>
              <a:rPr lang="id" sz="2400">
                <a:solidFill>
                  <a:schemeClr val="dk1"/>
                </a:solidFill>
              </a:rPr>
              <a:t>•Perbedaan standar tubuh antar budaya satu dengan yang lainnya contoh wanita Amerika mempunyai bentuk tubuh ideal yang kurus tinggi sedangkan wanita Africa umumnya tidak mementingkan hal itu.</a:t>
            </a:r>
            <a:endParaRPr sz="2400">
              <a:solidFill>
                <a:schemeClr val="dk1"/>
              </a:solidFill>
            </a:endParaRPr>
          </a:p>
          <a:p>
            <a:pPr indent="0" lvl="0" marL="0" rtl="0" algn="l">
              <a:spcBef>
                <a:spcPts val="1000"/>
              </a:spcBef>
              <a:spcAft>
                <a:spcPts val="0"/>
              </a:spcAft>
              <a:buClr>
                <a:schemeClr val="dk1"/>
              </a:buClr>
              <a:buSzPts val="1100"/>
              <a:buFont typeface="Arial"/>
              <a:buNone/>
            </a:pPr>
            <a:r>
              <a:rPr lang="id" sz="2400">
                <a:solidFill>
                  <a:schemeClr val="dk1"/>
                </a:solidFill>
              </a:rPr>
              <a:t>•Bulimia nervosa lebih umum di masyarakat seperti Amerika Serikat, Kanada, Jepang, Australia, dan Eropa, daripada di negara-negara non-industri. </a:t>
            </a:r>
            <a:endParaRPr sz="2400">
              <a:solidFill>
                <a:schemeClr val="dk1"/>
              </a:solidFill>
            </a:endParaRPr>
          </a:p>
          <a:p>
            <a:pPr indent="0" lvl="0" marL="0" rtl="0" algn="l">
              <a:spcBef>
                <a:spcPts val="0"/>
              </a:spcBef>
              <a:spcAft>
                <a:spcPts val="1600"/>
              </a:spcAft>
              <a:buNone/>
            </a:pPr>
            <a:r>
              <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8" name="Shape 278"/>
        <p:cNvGrpSpPr/>
        <p:nvPr/>
      </p:nvGrpSpPr>
      <p:grpSpPr>
        <a:xfrm>
          <a:off x="0" y="0"/>
          <a:ext cx="0" cy="0"/>
          <a:chOff x="0" y="0"/>
          <a:chExt cx="0" cy="0"/>
        </a:xfrm>
      </p:grpSpPr>
      <p:sp>
        <p:nvSpPr>
          <p:cNvPr id="279" name="Google Shape;279;p49"/>
          <p:cNvSpPr txBox="1"/>
          <p:nvPr>
            <p:ph type="title"/>
          </p:nvPr>
        </p:nvSpPr>
        <p:spPr>
          <a:xfrm>
            <a:off x="311700" y="1371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id"/>
              <a:t>Ethnic Differences</a:t>
            </a:r>
            <a:endParaRPr b="1"/>
          </a:p>
        </p:txBody>
      </p:sp>
      <p:sp>
        <p:nvSpPr>
          <p:cNvPr id="280" name="Google Shape;280;p49"/>
          <p:cNvSpPr txBox="1"/>
          <p:nvPr>
            <p:ph idx="1" type="body"/>
          </p:nvPr>
        </p:nvSpPr>
        <p:spPr>
          <a:xfrm>
            <a:off x="90550" y="709850"/>
            <a:ext cx="8964900" cy="43068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id" sz="2400">
                <a:solidFill>
                  <a:schemeClr val="dk1"/>
                </a:solidFill>
              </a:rPr>
              <a:t>•studi tentang anorexia perbedaan ras atau etnis dalam gangguan makan menunjukan gadis remaja kulit putih melakukan diet lebih sering daripada gadis remaja Afrika-Amerika dan lebih cenderung tidak puas dengan tubuh mereka.</a:t>
            </a:r>
            <a:endParaRPr sz="2400">
              <a:solidFill>
                <a:schemeClr val="dk1"/>
              </a:solidFill>
            </a:endParaRPr>
          </a:p>
          <a:p>
            <a:pPr indent="0" lvl="0" marL="0" rtl="0" algn="l">
              <a:lnSpc>
                <a:spcPct val="90000"/>
              </a:lnSpc>
              <a:spcBef>
                <a:spcPts val="1000"/>
              </a:spcBef>
              <a:spcAft>
                <a:spcPts val="0"/>
              </a:spcAft>
              <a:buNone/>
            </a:pPr>
            <a:r>
              <a:rPr lang="id" sz="2400">
                <a:solidFill>
                  <a:schemeClr val="dk1"/>
                </a:solidFill>
              </a:rPr>
              <a:t>•akulturasi dapat berperan karena bulimia lebih mungkin untuk wanita yang telah tinggal di Amerika Serikat selama beberapa tahun daripada wanita yang baru-baru ini berimigrasi</a:t>
            </a:r>
            <a:endParaRPr sz="2400">
              <a:solidFill>
                <a:schemeClr val="dk1"/>
              </a:solidFill>
            </a:endParaRPr>
          </a:p>
          <a:p>
            <a:pPr indent="0" lvl="0" marL="457200" rtl="0" algn="l">
              <a:spcBef>
                <a:spcPts val="1000"/>
              </a:spcBef>
              <a:spcAft>
                <a:spcPts val="0"/>
              </a:spcAft>
              <a:buNone/>
            </a:pPr>
            <a:r>
              <a:t/>
            </a:r>
            <a:endParaRPr sz="2400">
              <a:solidFill>
                <a:schemeClr val="dk1"/>
              </a:solidFill>
            </a:endParaRPr>
          </a:p>
          <a:p>
            <a:pPr indent="0" lvl="0" marL="0" rtl="0" algn="l">
              <a:spcBef>
                <a:spcPts val="1000"/>
              </a:spcBef>
              <a:spcAft>
                <a:spcPts val="0"/>
              </a:spcAft>
              <a:buNone/>
            </a:pPr>
            <a:r>
              <a:t/>
            </a:r>
            <a:endParaRPr sz="2400">
              <a:solidFill>
                <a:schemeClr val="dk1"/>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4" name="Shape 284"/>
        <p:cNvGrpSpPr/>
        <p:nvPr/>
      </p:nvGrpSpPr>
      <p:grpSpPr>
        <a:xfrm>
          <a:off x="0" y="0"/>
          <a:ext cx="0" cy="0"/>
          <a:chOff x="0" y="0"/>
          <a:chExt cx="0" cy="0"/>
        </a:xfrm>
      </p:grpSpPr>
      <p:sp>
        <p:nvSpPr>
          <p:cNvPr id="285" name="Google Shape;285;p50"/>
          <p:cNvSpPr txBox="1"/>
          <p:nvPr>
            <p:ph type="title"/>
          </p:nvPr>
        </p:nvSpPr>
        <p:spPr>
          <a:xfrm>
            <a:off x="311700" y="155250"/>
            <a:ext cx="8832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id" sz="2400"/>
              <a:t>Other Factors Contributing to the Etiology of Eating Disorders </a:t>
            </a:r>
            <a:endParaRPr b="1" sz="2400"/>
          </a:p>
        </p:txBody>
      </p:sp>
      <p:sp>
        <p:nvSpPr>
          <p:cNvPr id="286" name="Google Shape;286;p50"/>
          <p:cNvSpPr txBox="1"/>
          <p:nvPr>
            <p:ph idx="1" type="body"/>
          </p:nvPr>
        </p:nvSpPr>
        <p:spPr>
          <a:xfrm>
            <a:off x="72450" y="949700"/>
            <a:ext cx="9071400" cy="41112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Clr>
                <a:schemeClr val="dk1"/>
              </a:buClr>
              <a:buSzPts val="1100"/>
              <a:buFont typeface="Arial"/>
              <a:buNone/>
            </a:pPr>
            <a:r>
              <a:rPr lang="id" sz="2400">
                <a:solidFill>
                  <a:schemeClr val="dk1"/>
                </a:solidFill>
              </a:rPr>
              <a:t>•Personality Influences</a:t>
            </a:r>
            <a:endParaRPr sz="2400">
              <a:solidFill>
                <a:schemeClr val="dk1"/>
              </a:solidFill>
            </a:endParaRPr>
          </a:p>
          <a:p>
            <a:pPr indent="0" lvl="0" marL="0" rtl="0" algn="l">
              <a:spcBef>
                <a:spcPts val="1000"/>
              </a:spcBef>
              <a:spcAft>
                <a:spcPts val="0"/>
              </a:spcAft>
              <a:buClr>
                <a:schemeClr val="dk1"/>
              </a:buClr>
              <a:buSzPts val="1100"/>
              <a:buFont typeface="Arial"/>
              <a:buNone/>
            </a:pPr>
            <a:r>
              <a:rPr lang="id" sz="2400">
                <a:solidFill>
                  <a:schemeClr val="dk1"/>
                </a:solidFill>
              </a:rPr>
              <a:t>Kepribadian mempengaruhi manusia terhadap gangguan makan dan saling berkaitan contoh mereka yang menderita anorexia cenderung perfeksionis.</a:t>
            </a:r>
            <a:endParaRPr sz="2400">
              <a:solidFill>
                <a:schemeClr val="dk1"/>
              </a:solidFill>
            </a:endParaRPr>
          </a:p>
          <a:p>
            <a:pPr indent="0" lvl="0" marL="0" rtl="0" algn="l">
              <a:spcBef>
                <a:spcPts val="1000"/>
              </a:spcBef>
              <a:spcAft>
                <a:spcPts val="0"/>
              </a:spcAft>
              <a:buClr>
                <a:schemeClr val="dk1"/>
              </a:buClr>
              <a:buSzPts val="1100"/>
              <a:buFont typeface="Arial"/>
              <a:buNone/>
            </a:pPr>
            <a:r>
              <a:rPr lang="id" sz="2400">
                <a:solidFill>
                  <a:schemeClr val="dk1"/>
                </a:solidFill>
              </a:rPr>
              <a:t>•Characteristics of Families</a:t>
            </a:r>
            <a:endParaRPr sz="2400">
              <a:solidFill>
                <a:schemeClr val="dk1"/>
              </a:solidFill>
            </a:endParaRPr>
          </a:p>
          <a:p>
            <a:pPr indent="0" lvl="0" marL="0" rtl="0" algn="l">
              <a:spcBef>
                <a:spcPts val="1000"/>
              </a:spcBef>
              <a:spcAft>
                <a:spcPts val="0"/>
              </a:spcAft>
              <a:buClr>
                <a:schemeClr val="dk1"/>
              </a:buClr>
              <a:buSzPts val="1100"/>
              <a:buFont typeface="Arial"/>
              <a:buNone/>
            </a:pPr>
            <a:r>
              <a:rPr lang="id" sz="2400">
                <a:solidFill>
                  <a:schemeClr val="dk1"/>
                </a:solidFill>
              </a:rPr>
              <a:t>Karakteristik keluarga dapat berkontribusi pada risiko menderita gangguan makan, Orang tua dari anak-anak dengan gangguan makan memang kurang memiliki keterampilan komunikasi.</a:t>
            </a:r>
            <a:endParaRPr sz="2400">
              <a:solidFill>
                <a:schemeClr val="dk1"/>
              </a:solidFill>
            </a:endParaRPr>
          </a:p>
          <a:p>
            <a:pPr indent="0" lvl="0" marL="0" rtl="0" algn="l">
              <a:spcBef>
                <a:spcPts val="0"/>
              </a:spcBef>
              <a:spcAft>
                <a:spcPts val="1600"/>
              </a:spcAft>
              <a:buNone/>
            </a:pPr>
            <a:r>
              <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0" name="Shape 290"/>
        <p:cNvGrpSpPr/>
        <p:nvPr/>
      </p:nvGrpSpPr>
      <p:grpSpPr>
        <a:xfrm>
          <a:off x="0" y="0"/>
          <a:ext cx="0" cy="0"/>
          <a:chOff x="0" y="0"/>
          <a:chExt cx="0" cy="0"/>
        </a:xfrm>
      </p:grpSpPr>
      <p:sp>
        <p:nvSpPr>
          <p:cNvPr id="291" name="Google Shape;291;p51"/>
          <p:cNvSpPr txBox="1"/>
          <p:nvPr>
            <p:ph type="title"/>
          </p:nvPr>
        </p:nvSpPr>
        <p:spPr>
          <a:xfrm>
            <a:off x="72700" y="99700"/>
            <a:ext cx="8978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p51"/>
          <p:cNvSpPr txBox="1"/>
          <p:nvPr>
            <p:ph idx="1" type="body"/>
          </p:nvPr>
        </p:nvSpPr>
        <p:spPr>
          <a:xfrm>
            <a:off x="72700" y="781525"/>
            <a:ext cx="8978400" cy="42711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id" sz="2400">
                <a:solidFill>
                  <a:schemeClr val="dk1"/>
                </a:solidFill>
              </a:rPr>
              <a:t>•Child Abuse and Eating Disorders</a:t>
            </a:r>
            <a:endParaRPr sz="2400">
              <a:solidFill>
                <a:schemeClr val="dk1"/>
              </a:solidFill>
            </a:endParaRPr>
          </a:p>
          <a:p>
            <a:pPr indent="0" lvl="0" marL="0" rtl="0" algn="l">
              <a:spcBef>
                <a:spcPts val="1000"/>
              </a:spcBef>
              <a:spcAft>
                <a:spcPts val="0"/>
              </a:spcAft>
              <a:buNone/>
            </a:pPr>
            <a:r>
              <a:rPr lang="id" sz="2400">
                <a:solidFill>
                  <a:schemeClr val="dk1"/>
                </a:solidFill>
              </a:rPr>
              <a:t>peran pelecehan seksual di masa kanak-kanak dalam etiologi (penyebab dari suatu penyakit atau gangguan kesehatan) gangguan makan masih belum pasti.</a:t>
            </a:r>
            <a:endParaRPr sz="2400">
              <a:solidFill>
                <a:schemeClr val="dk1"/>
              </a:solidFill>
            </a:endParaRPr>
          </a:p>
          <a:p>
            <a:pPr indent="0" lvl="0" marL="0" rtl="0" algn="l">
              <a:spcBef>
                <a:spcPts val="1000"/>
              </a:spcBef>
              <a:spcAft>
                <a:spcPts val="0"/>
              </a:spcAft>
              <a:buClr>
                <a:schemeClr val="dk1"/>
              </a:buClr>
              <a:buSzPts val="1100"/>
              <a:buFont typeface="Arial"/>
              <a:buNone/>
            </a:pPr>
            <a:r>
              <a:t/>
            </a:r>
            <a:endParaRPr sz="24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Google Shape;77;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Anoreksia Nervosa</a:t>
            </a:r>
            <a:endParaRPr/>
          </a:p>
        </p:txBody>
      </p:sp>
      <p:sp>
        <p:nvSpPr>
          <p:cNvPr id="78" name="Google Shape;78;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000000"/>
              </a:buClr>
              <a:buSzPts val="1800"/>
              <a:buChar char="●"/>
            </a:pPr>
            <a:r>
              <a:rPr lang="id"/>
              <a:t>I</a:t>
            </a:r>
            <a:r>
              <a:rPr lang="id">
                <a:solidFill>
                  <a:srgbClr val="000000"/>
                </a:solidFill>
              </a:rPr>
              <a:t>stilah </a:t>
            </a:r>
            <a:r>
              <a:rPr i="1" lang="id">
                <a:solidFill>
                  <a:srgbClr val="000000"/>
                </a:solidFill>
              </a:rPr>
              <a:t>anoreksia</a:t>
            </a:r>
            <a:r>
              <a:rPr lang="id">
                <a:solidFill>
                  <a:srgbClr val="000000"/>
                </a:solidFill>
              </a:rPr>
              <a:t> </a:t>
            </a:r>
            <a:r>
              <a:rPr lang="id">
                <a:solidFill>
                  <a:srgbClr val="000000"/>
                </a:solidFill>
              </a:rPr>
              <a:t>berarti hilangnya selera makan, dan </a:t>
            </a:r>
            <a:r>
              <a:rPr i="1" lang="id">
                <a:solidFill>
                  <a:srgbClr val="000000"/>
                </a:solidFill>
              </a:rPr>
              <a:t>nervosa</a:t>
            </a:r>
            <a:r>
              <a:rPr lang="id">
                <a:solidFill>
                  <a:srgbClr val="000000"/>
                </a:solidFill>
              </a:rPr>
              <a:t> mengindikasikan bahwa hilangnya selera makan tersebut memiliki sebab emosional. </a:t>
            </a:r>
            <a:endParaRPr>
              <a:solidFill>
                <a:srgbClr val="000000"/>
              </a:solidFill>
            </a:endParaRPr>
          </a:p>
          <a:p>
            <a:pPr indent="-342900" lvl="0" marL="457200" rtl="0" algn="l">
              <a:spcBef>
                <a:spcPts val="0"/>
              </a:spcBef>
              <a:spcAft>
                <a:spcPts val="0"/>
              </a:spcAft>
              <a:buClr>
                <a:srgbClr val="000000"/>
              </a:buClr>
              <a:buSzPts val="1800"/>
              <a:buChar char="●"/>
            </a:pPr>
            <a:r>
              <a:rPr lang="id">
                <a:solidFill>
                  <a:schemeClr val="dk1"/>
                </a:solidFill>
              </a:rPr>
              <a:t>Istilah itu sendiri tidak tepat karena sebagian besar pasien yang menderita anoreksia nervosa secara aktual tidak kehilangan selera makan atau selera mereka terhadap makanan.</a:t>
            </a:r>
            <a:r>
              <a:rPr lang="id" sz="2800">
                <a:solidFill>
                  <a:schemeClr val="dk1"/>
                </a:solidFill>
              </a:rPr>
              <a:t> </a:t>
            </a:r>
            <a:endParaRPr>
              <a:solidFill>
                <a:srgbClr val="0000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6" name="Shape 296"/>
        <p:cNvGrpSpPr/>
        <p:nvPr/>
      </p:nvGrpSpPr>
      <p:grpSpPr>
        <a:xfrm>
          <a:off x="0" y="0"/>
          <a:ext cx="0" cy="0"/>
          <a:chOff x="0" y="0"/>
          <a:chExt cx="0" cy="0"/>
        </a:xfrm>
      </p:grpSpPr>
      <p:sp>
        <p:nvSpPr>
          <p:cNvPr id="297" name="Google Shape;297;p52"/>
          <p:cNvSpPr txBox="1"/>
          <p:nvPr>
            <p:ph type="title"/>
          </p:nvPr>
        </p:nvSpPr>
        <p:spPr>
          <a:xfrm>
            <a:off x="144875" y="100925"/>
            <a:ext cx="8856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id"/>
              <a:t>Treatment of Eating Disorders</a:t>
            </a:r>
            <a:endParaRPr b="1"/>
          </a:p>
        </p:txBody>
      </p:sp>
      <p:sp>
        <p:nvSpPr>
          <p:cNvPr id="298" name="Google Shape;298;p52"/>
          <p:cNvSpPr txBox="1"/>
          <p:nvPr>
            <p:ph idx="1" type="body"/>
          </p:nvPr>
        </p:nvSpPr>
        <p:spPr>
          <a:xfrm>
            <a:off x="144875" y="844575"/>
            <a:ext cx="8856300" cy="4172100"/>
          </a:xfrm>
          <a:prstGeom prst="rect">
            <a:avLst/>
          </a:prstGeom>
        </p:spPr>
        <p:txBody>
          <a:bodyPr anchorCtr="0" anchor="t" bIns="91425" lIns="91425" spcFirstLastPara="1" rIns="91425" wrap="square" tIns="91425">
            <a:noAutofit/>
          </a:bodyPr>
          <a:lstStyle/>
          <a:p>
            <a:pPr indent="0" lvl="0" marL="0" rtl="0" algn="l">
              <a:lnSpc>
                <a:spcPct val="90000"/>
              </a:lnSpc>
              <a:spcBef>
                <a:spcPts val="1000"/>
              </a:spcBef>
              <a:spcAft>
                <a:spcPts val="0"/>
              </a:spcAft>
              <a:buClr>
                <a:schemeClr val="dk1"/>
              </a:buClr>
              <a:buSzPts val="1100"/>
              <a:buFont typeface="Arial"/>
              <a:buNone/>
            </a:pPr>
            <a:r>
              <a:rPr lang="id" sz="2400">
                <a:solidFill>
                  <a:schemeClr val="dk1"/>
                </a:solidFill>
              </a:rPr>
              <a:t>•Medications</a:t>
            </a:r>
            <a:endParaRPr sz="2400">
              <a:solidFill>
                <a:schemeClr val="dk1"/>
              </a:solidFill>
            </a:endParaRPr>
          </a:p>
          <a:p>
            <a:pPr indent="0" lvl="0" marL="0" rtl="0" algn="l">
              <a:lnSpc>
                <a:spcPct val="90000"/>
              </a:lnSpc>
              <a:spcBef>
                <a:spcPts val="1000"/>
              </a:spcBef>
              <a:spcAft>
                <a:spcPts val="0"/>
              </a:spcAft>
              <a:buClr>
                <a:schemeClr val="dk1"/>
              </a:buClr>
              <a:buSzPts val="1100"/>
              <a:buFont typeface="Arial"/>
              <a:buNone/>
            </a:pPr>
            <a:r>
              <a:rPr lang="id" sz="2400">
                <a:solidFill>
                  <a:schemeClr val="dk1"/>
                </a:solidFill>
              </a:rPr>
              <a:t>fluoxetine (Prozac) merupakan obat untuk mengurangi binge eating disorder dan bulimia nervosa. </a:t>
            </a:r>
            <a:endParaRPr sz="2400">
              <a:solidFill>
                <a:schemeClr val="dk1"/>
              </a:solidFill>
            </a:endParaRPr>
          </a:p>
          <a:p>
            <a:pPr indent="0" lvl="0" marL="0" rtl="0" algn="l">
              <a:spcBef>
                <a:spcPts val="0"/>
              </a:spcBef>
              <a:spcAft>
                <a:spcPts val="1600"/>
              </a:spcAft>
              <a:buNone/>
            </a:pPr>
            <a:r>
              <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2" name="Shape 302"/>
        <p:cNvGrpSpPr/>
        <p:nvPr/>
      </p:nvGrpSpPr>
      <p:grpSpPr>
        <a:xfrm>
          <a:off x="0" y="0"/>
          <a:ext cx="0" cy="0"/>
          <a:chOff x="0" y="0"/>
          <a:chExt cx="0" cy="0"/>
        </a:xfrm>
      </p:grpSpPr>
      <p:sp>
        <p:nvSpPr>
          <p:cNvPr id="303" name="Google Shape;303;p53"/>
          <p:cNvSpPr txBox="1"/>
          <p:nvPr>
            <p:ph type="title"/>
          </p:nvPr>
        </p:nvSpPr>
        <p:spPr>
          <a:xfrm>
            <a:off x="91800" y="81525"/>
            <a:ext cx="8960400" cy="572700"/>
          </a:xfrm>
          <a:prstGeom prst="rect">
            <a:avLst/>
          </a:prstGeom>
        </p:spPr>
        <p:txBody>
          <a:bodyPr anchorCtr="0" anchor="t" bIns="91425" lIns="91425" spcFirstLastPara="1" rIns="91425" wrap="square" tIns="91425">
            <a:noAutofit/>
          </a:bodyPr>
          <a:lstStyle/>
          <a:p>
            <a:pPr indent="0" lvl="0" marL="0" rtl="0" algn="l">
              <a:lnSpc>
                <a:spcPct val="90000"/>
              </a:lnSpc>
              <a:spcBef>
                <a:spcPts val="1000"/>
              </a:spcBef>
              <a:spcAft>
                <a:spcPts val="0"/>
              </a:spcAft>
              <a:buClr>
                <a:schemeClr val="dk1"/>
              </a:buClr>
              <a:buSzPts val="1100"/>
              <a:buFont typeface="Arial"/>
              <a:buNone/>
            </a:pPr>
            <a:r>
              <a:rPr b="1" lang="id"/>
              <a:t>Psychological Treatment of Anorexia Nervosa </a:t>
            </a:r>
            <a:endParaRPr b="1"/>
          </a:p>
          <a:p>
            <a:pPr indent="0" lvl="0" marL="0" rtl="0" algn="l">
              <a:spcBef>
                <a:spcPts val="0"/>
              </a:spcBef>
              <a:spcAft>
                <a:spcPts val="0"/>
              </a:spcAft>
              <a:buNone/>
            </a:pPr>
            <a:r>
              <a:t/>
            </a:r>
            <a:endParaRPr b="1"/>
          </a:p>
        </p:txBody>
      </p:sp>
      <p:sp>
        <p:nvSpPr>
          <p:cNvPr id="304" name="Google Shape;304;p53"/>
          <p:cNvSpPr txBox="1"/>
          <p:nvPr>
            <p:ph idx="1" type="body"/>
          </p:nvPr>
        </p:nvSpPr>
        <p:spPr>
          <a:xfrm>
            <a:off x="163575" y="863550"/>
            <a:ext cx="8796600" cy="4189200"/>
          </a:xfrm>
          <a:prstGeom prst="rect">
            <a:avLst/>
          </a:prstGeom>
        </p:spPr>
        <p:txBody>
          <a:bodyPr anchorCtr="0" anchor="t" bIns="91425" lIns="91425" spcFirstLastPara="1" rIns="91425" wrap="square" tIns="91425">
            <a:noAutofit/>
          </a:bodyPr>
          <a:lstStyle/>
          <a:p>
            <a:pPr indent="0" lvl="0" marL="0" rtl="0" algn="l">
              <a:lnSpc>
                <a:spcPct val="90000"/>
              </a:lnSpc>
              <a:spcBef>
                <a:spcPts val="1000"/>
              </a:spcBef>
              <a:spcAft>
                <a:spcPts val="0"/>
              </a:spcAft>
              <a:buClr>
                <a:schemeClr val="dk1"/>
              </a:buClr>
              <a:buSzPts val="1100"/>
              <a:buFont typeface="Arial"/>
              <a:buNone/>
            </a:pPr>
            <a:r>
              <a:rPr lang="id" sz="2400">
                <a:solidFill>
                  <a:schemeClr val="dk1"/>
                </a:solidFill>
              </a:rPr>
              <a:t>Tujuannya adalah membantu menambah berat badan untuk menghindari komplikasi medis dan kemungkinan kematian</a:t>
            </a:r>
            <a:endParaRPr sz="2400">
              <a:solidFill>
                <a:schemeClr val="dk1"/>
              </a:solidFill>
            </a:endParaRPr>
          </a:p>
          <a:p>
            <a:pPr indent="0" lvl="0" marL="0" rtl="0" algn="l">
              <a:lnSpc>
                <a:spcPct val="90000"/>
              </a:lnSpc>
              <a:spcBef>
                <a:spcPts val="1000"/>
              </a:spcBef>
              <a:spcAft>
                <a:spcPts val="0"/>
              </a:spcAft>
              <a:buClr>
                <a:schemeClr val="dk1"/>
              </a:buClr>
              <a:buSzPts val="1100"/>
              <a:buFont typeface="Arial"/>
              <a:buNone/>
            </a:pPr>
            <a:r>
              <a:rPr lang="id" sz="2800">
                <a:solidFill>
                  <a:schemeClr val="dk1"/>
                </a:solidFill>
              </a:rPr>
              <a:t>•Terapi keluarga</a:t>
            </a:r>
            <a:endParaRPr sz="2800">
              <a:solidFill>
                <a:schemeClr val="dk1"/>
              </a:solidFill>
            </a:endParaRPr>
          </a:p>
          <a:p>
            <a:pPr indent="0" lvl="0" marL="0" rtl="0" algn="l">
              <a:lnSpc>
                <a:spcPct val="90000"/>
              </a:lnSpc>
              <a:spcBef>
                <a:spcPts val="1000"/>
              </a:spcBef>
              <a:spcAft>
                <a:spcPts val="0"/>
              </a:spcAft>
              <a:buClr>
                <a:schemeClr val="dk1"/>
              </a:buClr>
              <a:buSzPts val="1100"/>
              <a:buFont typeface="Arial"/>
              <a:buNone/>
            </a:pPr>
            <a:r>
              <a:rPr lang="id" sz="2400">
                <a:solidFill>
                  <a:schemeClr val="dk1"/>
                </a:solidFill>
              </a:rPr>
              <a:t>1. Mengubah peran pasien penderita anoreksia</a:t>
            </a:r>
            <a:endParaRPr sz="2400">
              <a:solidFill>
                <a:schemeClr val="dk1"/>
              </a:solidFill>
            </a:endParaRPr>
          </a:p>
          <a:p>
            <a:pPr indent="0" lvl="0" marL="0" rtl="0" algn="l">
              <a:lnSpc>
                <a:spcPct val="90000"/>
              </a:lnSpc>
              <a:spcBef>
                <a:spcPts val="1000"/>
              </a:spcBef>
              <a:spcAft>
                <a:spcPts val="0"/>
              </a:spcAft>
              <a:buClr>
                <a:schemeClr val="dk1"/>
              </a:buClr>
              <a:buSzPts val="1100"/>
              <a:buFont typeface="Arial"/>
              <a:buNone/>
            </a:pPr>
            <a:r>
              <a:rPr lang="id" sz="2400">
                <a:solidFill>
                  <a:schemeClr val="dk1"/>
                </a:solidFill>
              </a:rPr>
              <a:t>2. Mendefinisikan kembali masalah makan sebagai masalah antarpribadi</a:t>
            </a:r>
            <a:endParaRPr sz="2400">
              <a:solidFill>
                <a:schemeClr val="dk1"/>
              </a:solidFill>
            </a:endParaRPr>
          </a:p>
          <a:p>
            <a:pPr indent="0" lvl="0" marL="0" rtl="0" algn="l">
              <a:lnSpc>
                <a:spcPct val="90000"/>
              </a:lnSpc>
              <a:spcBef>
                <a:spcPts val="1000"/>
              </a:spcBef>
              <a:spcAft>
                <a:spcPts val="0"/>
              </a:spcAft>
              <a:buNone/>
            </a:pPr>
            <a:r>
              <a:rPr lang="id" sz="2400">
                <a:solidFill>
                  <a:schemeClr val="dk1"/>
                </a:solidFill>
              </a:rPr>
              <a:t>3. Mencegah orang tua menggunakan anoreksia anak mereka sebagai cara menghindari konflik.</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8" name="Shape 308"/>
        <p:cNvGrpSpPr/>
        <p:nvPr/>
      </p:nvGrpSpPr>
      <p:grpSpPr>
        <a:xfrm>
          <a:off x="0" y="0"/>
          <a:ext cx="0" cy="0"/>
          <a:chOff x="0" y="0"/>
          <a:chExt cx="0" cy="0"/>
        </a:xfrm>
      </p:grpSpPr>
      <p:sp>
        <p:nvSpPr>
          <p:cNvPr id="309" name="Google Shape;309;p54"/>
          <p:cNvSpPr txBox="1"/>
          <p:nvPr>
            <p:ph type="title"/>
          </p:nvPr>
        </p:nvSpPr>
        <p:spPr>
          <a:xfrm>
            <a:off x="90550" y="137125"/>
            <a:ext cx="9053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id"/>
              <a:t>Psychological Treatment of Bulimia Nervosa</a:t>
            </a:r>
            <a:endParaRPr/>
          </a:p>
        </p:txBody>
      </p:sp>
      <p:sp>
        <p:nvSpPr>
          <p:cNvPr id="310" name="Google Shape;310;p54"/>
          <p:cNvSpPr txBox="1"/>
          <p:nvPr>
            <p:ph idx="1" type="body"/>
          </p:nvPr>
        </p:nvSpPr>
        <p:spPr>
          <a:xfrm>
            <a:off x="90550" y="863550"/>
            <a:ext cx="9053400" cy="4116900"/>
          </a:xfrm>
          <a:prstGeom prst="rect">
            <a:avLst/>
          </a:prstGeom>
        </p:spPr>
        <p:txBody>
          <a:bodyPr anchorCtr="0" anchor="t" bIns="91425" lIns="91425" spcFirstLastPara="1" rIns="91425" wrap="square" tIns="91425">
            <a:noAutofit/>
          </a:bodyPr>
          <a:lstStyle/>
          <a:p>
            <a:pPr indent="-406400" lvl="0" marL="457200" rtl="0" algn="l">
              <a:spcBef>
                <a:spcPts val="0"/>
              </a:spcBef>
              <a:spcAft>
                <a:spcPts val="0"/>
              </a:spcAft>
              <a:buSzPts val="2800"/>
              <a:buChar char="●"/>
            </a:pPr>
            <a:r>
              <a:rPr lang="id" sz="2800">
                <a:solidFill>
                  <a:schemeClr val="dk1"/>
                </a:solidFill>
              </a:rPr>
              <a:t>Cognitive Behavior Therapy (CBT) adalah standar terbaik.</a:t>
            </a:r>
            <a:endParaRPr sz="2800">
              <a:solidFill>
                <a:schemeClr val="dk1"/>
              </a:solidFill>
            </a:endParaRPr>
          </a:p>
          <a:p>
            <a:pPr indent="-406400" lvl="0" marL="457200" rtl="0" algn="l">
              <a:spcBef>
                <a:spcPts val="0"/>
              </a:spcBef>
              <a:spcAft>
                <a:spcPts val="0"/>
              </a:spcAft>
              <a:buClr>
                <a:schemeClr val="dk1"/>
              </a:buClr>
              <a:buSzPts val="2800"/>
              <a:buChar char="●"/>
            </a:pPr>
            <a:r>
              <a:rPr lang="id" sz="2800">
                <a:solidFill>
                  <a:schemeClr val="dk1"/>
                </a:solidFill>
              </a:rPr>
              <a:t>Terapis memberikan reinforcement seperti  "Tidak ada yang akan menghargai saya jika saya beberapa kilogram lebih berat dari saya sekarang" </a:t>
            </a:r>
            <a:endParaRPr sz="2800">
              <a:solidFill>
                <a:schemeClr val="dk1"/>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4" name="Shape 314"/>
        <p:cNvGrpSpPr/>
        <p:nvPr/>
      </p:nvGrpSpPr>
      <p:grpSpPr>
        <a:xfrm>
          <a:off x="0" y="0"/>
          <a:ext cx="0" cy="0"/>
          <a:chOff x="0" y="0"/>
          <a:chExt cx="0" cy="0"/>
        </a:xfrm>
      </p:grpSpPr>
      <p:sp>
        <p:nvSpPr>
          <p:cNvPr id="315" name="Google Shape;315;p55"/>
          <p:cNvSpPr txBox="1"/>
          <p:nvPr>
            <p:ph type="title"/>
          </p:nvPr>
        </p:nvSpPr>
        <p:spPr>
          <a:xfrm>
            <a:off x="75425" y="117875"/>
            <a:ext cx="8957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id"/>
              <a:t>Psychological Treatment of Binge Eating Disorder</a:t>
            </a:r>
            <a:endParaRPr/>
          </a:p>
        </p:txBody>
      </p:sp>
      <p:sp>
        <p:nvSpPr>
          <p:cNvPr id="316" name="Google Shape;316;p55"/>
          <p:cNvSpPr txBox="1"/>
          <p:nvPr>
            <p:ph idx="1" type="body"/>
          </p:nvPr>
        </p:nvSpPr>
        <p:spPr>
          <a:xfrm>
            <a:off x="75425" y="763350"/>
            <a:ext cx="8957400" cy="4289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000000"/>
              </a:buClr>
              <a:buSzPts val="1800"/>
              <a:buChar char="●"/>
            </a:pPr>
            <a:r>
              <a:rPr lang="id">
                <a:solidFill>
                  <a:srgbClr val="000000"/>
                </a:solidFill>
              </a:rPr>
              <a:t>CBT (Cognitive Behavioral Therapy)</a:t>
            </a:r>
            <a:endParaRPr>
              <a:solidFill>
                <a:srgbClr val="000000"/>
              </a:solidFill>
            </a:endParaRPr>
          </a:p>
          <a:p>
            <a:pPr indent="0" lvl="0" marL="0" rtl="0" algn="l">
              <a:lnSpc>
                <a:spcPct val="150000"/>
              </a:lnSpc>
              <a:spcBef>
                <a:spcPts val="1600"/>
              </a:spcBef>
              <a:spcAft>
                <a:spcPts val="0"/>
              </a:spcAft>
              <a:buNone/>
            </a:pPr>
            <a:r>
              <a:rPr lang="id">
                <a:solidFill>
                  <a:schemeClr val="dk1"/>
                </a:solidFill>
              </a:rPr>
              <a:t>studi baru ini membandingkan tiga perawatan untuk gangguan pesta makan: </a:t>
            </a:r>
            <a:endParaRPr>
              <a:solidFill>
                <a:schemeClr val="dk1"/>
              </a:solidFill>
            </a:endParaRPr>
          </a:p>
          <a:p>
            <a:pPr indent="0" lvl="0" marL="0" rtl="0" algn="l">
              <a:lnSpc>
                <a:spcPct val="150000"/>
              </a:lnSpc>
              <a:spcBef>
                <a:spcPts val="1200"/>
              </a:spcBef>
              <a:spcAft>
                <a:spcPts val="0"/>
              </a:spcAft>
              <a:buNone/>
            </a:pPr>
            <a:r>
              <a:rPr lang="id">
                <a:solidFill>
                  <a:schemeClr val="dk1"/>
                </a:solidFill>
              </a:rPr>
              <a:t>(1) kelompok yang dipimpin oleh terapis CBT,</a:t>
            </a:r>
            <a:endParaRPr>
              <a:solidFill>
                <a:schemeClr val="dk1"/>
              </a:solidFill>
            </a:endParaRPr>
          </a:p>
          <a:p>
            <a:pPr indent="0" lvl="0" marL="0" rtl="0" algn="l">
              <a:lnSpc>
                <a:spcPct val="150000"/>
              </a:lnSpc>
              <a:spcBef>
                <a:spcPts val="1200"/>
              </a:spcBef>
              <a:spcAft>
                <a:spcPts val="0"/>
              </a:spcAft>
              <a:buNone/>
            </a:pPr>
            <a:r>
              <a:rPr lang="id">
                <a:solidFill>
                  <a:schemeClr val="dk1"/>
                </a:solidFill>
              </a:rPr>
              <a:t>(2) kelompok yang dibantu oleh terapis CBT, dan</a:t>
            </a:r>
            <a:endParaRPr>
              <a:solidFill>
                <a:schemeClr val="dk1"/>
              </a:solidFill>
            </a:endParaRPr>
          </a:p>
          <a:p>
            <a:pPr indent="0" lvl="0" marL="0" rtl="0" algn="l">
              <a:spcBef>
                <a:spcPts val="1200"/>
              </a:spcBef>
              <a:spcAft>
                <a:spcPts val="0"/>
              </a:spcAft>
              <a:buNone/>
            </a:pPr>
            <a:r>
              <a:rPr lang="id">
                <a:solidFill>
                  <a:schemeClr val="dk1"/>
                </a:solidFill>
              </a:rPr>
              <a:t>(3) kelompok mandiri yang terstruktur, CBT tanpa terapis.</a:t>
            </a:r>
            <a:endParaRPr>
              <a:solidFill>
                <a:srgbClr val="000000"/>
              </a:solidFill>
            </a:endParaRPr>
          </a:p>
          <a:p>
            <a:pPr indent="0" lvl="0" marL="0" rtl="0" algn="l">
              <a:spcBef>
                <a:spcPts val="1600"/>
              </a:spcBef>
              <a:spcAft>
                <a:spcPts val="1600"/>
              </a:spcAft>
              <a:buNone/>
            </a:pPr>
            <a:r>
              <a:rPr lang="id">
                <a:solidFill>
                  <a:schemeClr val="dk1"/>
                </a:solidFill>
              </a:rPr>
              <a:t>Hasil penelitian menunjukkan bahwa orang-orang dalam kelompok yang dipimpin oleh terapis CBT memiliki pengurangan terbesar.</a:t>
            </a:r>
            <a:endParaRPr>
              <a:solidFill>
                <a:srgbClr val="000000"/>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0" name="Shape 320"/>
        <p:cNvGrpSpPr/>
        <p:nvPr/>
      </p:nvGrpSpPr>
      <p:grpSpPr>
        <a:xfrm>
          <a:off x="0" y="0"/>
          <a:ext cx="0" cy="0"/>
          <a:chOff x="0" y="0"/>
          <a:chExt cx="0" cy="0"/>
        </a:xfrm>
      </p:grpSpPr>
      <p:sp>
        <p:nvSpPr>
          <p:cNvPr id="321" name="Google Shape;321;p56"/>
          <p:cNvSpPr txBox="1"/>
          <p:nvPr>
            <p:ph type="title"/>
          </p:nvPr>
        </p:nvSpPr>
        <p:spPr>
          <a:xfrm>
            <a:off x="72700" y="172400"/>
            <a:ext cx="89421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id"/>
              <a:t>Preventive Interventions for Eating Disorders</a:t>
            </a:r>
            <a:endParaRPr/>
          </a:p>
        </p:txBody>
      </p:sp>
      <p:sp>
        <p:nvSpPr>
          <p:cNvPr id="322" name="Google Shape;322;p56"/>
          <p:cNvSpPr txBox="1"/>
          <p:nvPr>
            <p:ph idx="1" type="body"/>
          </p:nvPr>
        </p:nvSpPr>
        <p:spPr>
          <a:xfrm>
            <a:off x="72700" y="863550"/>
            <a:ext cx="9071400" cy="4378800"/>
          </a:xfrm>
          <a:prstGeom prst="rect">
            <a:avLst/>
          </a:prstGeom>
        </p:spPr>
        <p:txBody>
          <a:bodyPr anchorCtr="0" anchor="t" bIns="91425" lIns="91425" spcFirstLastPara="1" rIns="91425" wrap="square" tIns="91425">
            <a:noAutofit/>
          </a:bodyPr>
          <a:lstStyle/>
          <a:p>
            <a:pPr indent="-406400" lvl="0" marL="457200" rtl="0" algn="l">
              <a:spcBef>
                <a:spcPts val="0"/>
              </a:spcBef>
              <a:spcAft>
                <a:spcPts val="0"/>
              </a:spcAft>
              <a:buClr>
                <a:srgbClr val="000000"/>
              </a:buClr>
              <a:buSzPts val="2800"/>
              <a:buChar char="●"/>
            </a:pPr>
            <a:r>
              <a:rPr lang="id" sz="2800">
                <a:solidFill>
                  <a:srgbClr val="000000"/>
                </a:solidFill>
              </a:rPr>
              <a:t>Psychoeducational approaches.</a:t>
            </a:r>
            <a:endParaRPr sz="2800">
              <a:solidFill>
                <a:srgbClr val="000000"/>
              </a:solidFill>
            </a:endParaRPr>
          </a:p>
          <a:p>
            <a:pPr indent="0" lvl="0" marL="0" rtl="0" algn="l">
              <a:spcBef>
                <a:spcPts val="1600"/>
              </a:spcBef>
              <a:spcAft>
                <a:spcPts val="0"/>
              </a:spcAft>
              <a:buNone/>
            </a:pPr>
            <a:r>
              <a:rPr lang="id">
                <a:solidFill>
                  <a:schemeClr val="dk1"/>
                </a:solidFill>
              </a:rPr>
              <a:t>Fokusnya adalah mendidik anak-anak dan remaja tentang gangguan makan untuk mencegah mereka mengembangkan gejala.</a:t>
            </a:r>
            <a:endParaRPr>
              <a:solidFill>
                <a:srgbClr val="000000"/>
              </a:solidFill>
            </a:endParaRPr>
          </a:p>
          <a:p>
            <a:pPr indent="-406400" lvl="0" marL="457200" rtl="0" algn="l">
              <a:spcBef>
                <a:spcPts val="1600"/>
              </a:spcBef>
              <a:spcAft>
                <a:spcPts val="0"/>
              </a:spcAft>
              <a:buClr>
                <a:srgbClr val="000000"/>
              </a:buClr>
              <a:buSzPts val="2800"/>
              <a:buChar char="●"/>
            </a:pPr>
            <a:r>
              <a:rPr lang="id" sz="2800">
                <a:solidFill>
                  <a:srgbClr val="000000"/>
                </a:solidFill>
              </a:rPr>
              <a:t>Deemphasizing sociocultural influences.</a:t>
            </a:r>
            <a:endParaRPr sz="2800">
              <a:solidFill>
                <a:srgbClr val="000000"/>
              </a:solidFill>
            </a:endParaRPr>
          </a:p>
          <a:p>
            <a:pPr indent="0" lvl="0" marL="0" rtl="0" algn="l">
              <a:spcBef>
                <a:spcPts val="1600"/>
              </a:spcBef>
              <a:spcAft>
                <a:spcPts val="0"/>
              </a:spcAft>
              <a:buNone/>
            </a:pPr>
            <a:r>
              <a:rPr lang="id">
                <a:solidFill>
                  <a:schemeClr val="dk1"/>
                </a:solidFill>
              </a:rPr>
              <a:t>membantu anak-anak dan remaja melawan atau menolak tekanan sosiokultural menjadi kurus.</a:t>
            </a:r>
            <a:endParaRPr>
              <a:solidFill>
                <a:srgbClr val="000000"/>
              </a:solidFill>
            </a:endParaRPr>
          </a:p>
          <a:p>
            <a:pPr indent="-406400" lvl="0" marL="457200" rtl="0" algn="l">
              <a:spcBef>
                <a:spcPts val="1600"/>
              </a:spcBef>
              <a:spcAft>
                <a:spcPts val="0"/>
              </a:spcAft>
              <a:buClr>
                <a:srgbClr val="000000"/>
              </a:buClr>
              <a:buSzPts val="2800"/>
              <a:buChar char="●"/>
            </a:pPr>
            <a:r>
              <a:rPr lang="id" sz="2800">
                <a:solidFill>
                  <a:srgbClr val="000000"/>
                </a:solidFill>
              </a:rPr>
              <a:t>Risk factor approach.</a:t>
            </a:r>
            <a:endParaRPr sz="2800">
              <a:solidFill>
                <a:srgbClr val="000000"/>
              </a:solidFill>
            </a:endParaRPr>
          </a:p>
          <a:p>
            <a:pPr indent="0" lvl="0" marL="0" rtl="0" algn="l">
              <a:spcBef>
                <a:spcPts val="1600"/>
              </a:spcBef>
              <a:spcAft>
                <a:spcPts val="0"/>
              </a:spcAft>
              <a:buNone/>
            </a:pPr>
            <a:r>
              <a:rPr lang="id">
                <a:solidFill>
                  <a:schemeClr val="dk1"/>
                </a:solidFill>
              </a:rPr>
              <a:t>mengidentifikasi orang dengan faktor risiko yang diketahui untuk mengembangkan gangguan makan</a:t>
            </a:r>
            <a:r>
              <a:rPr lang="id" sz="1200">
                <a:solidFill>
                  <a:schemeClr val="dk1"/>
                </a:solidFill>
              </a:rPr>
              <a:t>.</a:t>
            </a:r>
            <a:endParaRPr>
              <a:solidFill>
                <a:srgbClr val="000000"/>
              </a:solidFill>
            </a:endParaRPr>
          </a:p>
          <a:p>
            <a:pPr indent="0" lvl="0" marL="0" rtl="0" algn="l">
              <a:spcBef>
                <a:spcPts val="1600"/>
              </a:spcBef>
              <a:spcAft>
                <a:spcPts val="1600"/>
              </a:spcAft>
              <a:buNone/>
            </a:pPr>
            <a:r>
              <a:t/>
            </a:r>
            <a:endParaRPr sz="24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Google Shape;83;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d" sz="2400"/>
              <a:t>4 ciri yg diperlukan untuk menegakkan diagnosis:</a:t>
            </a:r>
            <a:endParaRPr sz="2400"/>
          </a:p>
        </p:txBody>
      </p:sp>
      <p:sp>
        <p:nvSpPr>
          <p:cNvPr id="84" name="Google Shape;84;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600"/>
              </a:spcBef>
              <a:spcAft>
                <a:spcPts val="0"/>
              </a:spcAft>
              <a:buSzPts val="1400"/>
              <a:buChar char="●"/>
            </a:pPr>
            <a:r>
              <a:rPr lang="id" sz="1400">
                <a:solidFill>
                  <a:schemeClr val="dk1"/>
                </a:solidFill>
              </a:rPr>
              <a:t>Orang yg bersangkutan menolak untuk mempertahankan berat badan normal. Berarti berat badan orang tersebut kurang dr 85% dari berat badan yg dianggap normal bagi usia &amp; tinggi badannya. Penurunan berat badan biasanya dicapai melalui diet, muntah dengan sengaja, penggunaan obat pencahar sec. berlebihan &amp; olahraga yg berlebihan.</a:t>
            </a:r>
            <a:endParaRPr sz="1400">
              <a:solidFill>
                <a:schemeClr val="dk1"/>
              </a:solidFill>
            </a:endParaRPr>
          </a:p>
          <a:p>
            <a:pPr indent="-342900" lvl="0" marL="457200" rtl="0" algn="l">
              <a:spcBef>
                <a:spcPts val="0"/>
              </a:spcBef>
              <a:spcAft>
                <a:spcPts val="0"/>
              </a:spcAft>
              <a:buSzPts val="1800"/>
              <a:buChar char="●"/>
            </a:pPr>
            <a:r>
              <a:rPr lang="id" sz="1400">
                <a:solidFill>
                  <a:schemeClr val="dk1"/>
                </a:solidFill>
              </a:rPr>
              <a:t>Orang-orang yg menderita anoreksia sangat takut bila berat badannya bertambah dan rasa takut tersebut tidak berkurang dengan turunnya berat badan. Mereka tidak pernah merasa sudah cukup kurus.</a:t>
            </a:r>
            <a:r>
              <a:rPr lang="id" sz="2400">
                <a:solidFill>
                  <a:schemeClr val="dk1"/>
                </a:solidFill>
              </a:rPr>
              <a:t> </a:t>
            </a:r>
            <a:endParaRPr sz="2400">
              <a:solidFill>
                <a:schemeClr val="dk1"/>
              </a:solidFill>
            </a:endParaRPr>
          </a:p>
          <a:p>
            <a:pPr indent="-317500" lvl="0" marL="457200" rtl="0" algn="l">
              <a:spcBef>
                <a:spcPts val="0"/>
              </a:spcBef>
              <a:spcAft>
                <a:spcPts val="0"/>
              </a:spcAft>
              <a:buSzPts val="1400"/>
              <a:buChar char="●"/>
            </a:pPr>
            <a:r>
              <a:rPr lang="id" sz="1400">
                <a:solidFill>
                  <a:schemeClr val="dk1"/>
                </a:solidFill>
              </a:rPr>
              <a:t>Para pasien yg menderita anoreksia nervosa memiliki pandangan yg menyimpang tentang bentuk tubuh mereka. Bahkan dalam kondisi memiliki tubuh yg kurus kering mereka tetap merasa kelebihan berat badan atau beberapa bagian tubuh tertentu, seperti perut, pantat dan paha. Untuk mengecek berat badan mereka biasanya mereka sering menimbang berat badan, mengukur berbagai bagian tubuh, dan mengamati secara kritis tubuh mereka di cermin. Harga diri mereka sangat terkait dengan menjaga tubuh mereka tetap kurus. </a:t>
            </a:r>
            <a:endParaRPr sz="1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8" name="Shape 88"/>
        <p:cNvGrpSpPr/>
        <p:nvPr/>
      </p:nvGrpSpPr>
      <p:grpSpPr>
        <a:xfrm>
          <a:off x="0" y="0"/>
          <a:ext cx="0" cy="0"/>
          <a:chOff x="0" y="0"/>
          <a:chExt cx="0" cy="0"/>
        </a:xfrm>
      </p:grpSpPr>
      <p:sp>
        <p:nvSpPr>
          <p:cNvPr id="89" name="Google Shape;89;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id">
                <a:solidFill>
                  <a:schemeClr val="dk1"/>
                </a:solidFill>
              </a:rPr>
              <a:t>Pada perempuan, kondisi tubuh yg sangat kurus menyebabkan amenorea, yaitu berhentinya periode menstruasi</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sp>
        <p:nvSpPr>
          <p:cNvPr id="95" name="Google Shape;95;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id" sz="2400"/>
              <a:t>DSM-IV-TR membedakan 2 tipe anoreksia nervosa:</a:t>
            </a:r>
            <a:endParaRPr sz="2400"/>
          </a:p>
          <a:p>
            <a:pPr indent="0" lvl="0" marL="0" rtl="0" algn="l">
              <a:spcBef>
                <a:spcPts val="0"/>
              </a:spcBef>
              <a:spcAft>
                <a:spcPts val="0"/>
              </a:spcAft>
              <a:buNone/>
            </a:pPr>
            <a:r>
              <a:t/>
            </a:r>
            <a:endParaRPr/>
          </a:p>
        </p:txBody>
      </p:sp>
      <p:sp>
        <p:nvSpPr>
          <p:cNvPr id="96" name="Google Shape;96;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Clr>
                <a:schemeClr val="dk1"/>
              </a:buClr>
              <a:buSzPts val="1100"/>
              <a:buFont typeface="Arial"/>
              <a:buNone/>
            </a:pPr>
            <a:r>
              <a:rPr lang="id">
                <a:solidFill>
                  <a:schemeClr val="dk1"/>
                </a:solidFill>
              </a:rPr>
              <a:t>1.Tipe terbatas, penurunan berat badan dicapai dengan sangat membatasi asupan makanan (diet, puasa, atau olahraga berlebihan).</a:t>
            </a:r>
            <a:endParaRPr>
              <a:solidFill>
                <a:schemeClr val="dk1"/>
              </a:solidFill>
            </a:endParaRPr>
          </a:p>
          <a:p>
            <a:pPr indent="0" lvl="0" marL="0" rtl="0" algn="l">
              <a:spcBef>
                <a:spcPts val="600"/>
              </a:spcBef>
              <a:spcAft>
                <a:spcPts val="0"/>
              </a:spcAft>
              <a:buClr>
                <a:schemeClr val="dk1"/>
              </a:buClr>
              <a:buSzPts val="1100"/>
              <a:buFont typeface="Arial"/>
              <a:buNone/>
            </a:pPr>
            <a:r>
              <a:rPr lang="id">
                <a:solidFill>
                  <a:schemeClr val="dk1"/>
                </a:solidFill>
              </a:rPr>
              <a:t>2. Tipe makan berlebihan-pengurasan / </a:t>
            </a:r>
            <a:r>
              <a:rPr i="1" lang="id">
                <a:solidFill>
                  <a:schemeClr val="dk1"/>
                </a:solidFill>
              </a:rPr>
              <a:t>binge eating-purging, </a:t>
            </a:r>
            <a:r>
              <a:rPr lang="id">
                <a:solidFill>
                  <a:schemeClr val="dk1"/>
                </a:solidFill>
              </a:rPr>
              <a:t>orang dalam tipe ini secara rutin makan secara berlebihan dan kemudian mengeluarkan makanan tersebut (muntah yg diinduksi sendiri, penyalahgunaan obat pencahar, diuretik/enema). Beberapa orang yg termasuk dlm tipe ini tidak makan berelbihan, tetapi melakukan purging secara teratur setelah mengonsumsi sedikit makanan. Sebagian besar individu dengan </a:t>
            </a:r>
            <a:r>
              <a:rPr i="1" lang="id">
                <a:solidFill>
                  <a:schemeClr val="dk1"/>
                </a:solidFill>
              </a:rPr>
              <a:t>binge-eating / purging </a:t>
            </a:r>
            <a:r>
              <a:rPr lang="id">
                <a:solidFill>
                  <a:schemeClr val="dk1"/>
                </a:solidFill>
              </a:rPr>
              <a:t>terlibat dlm perilaku ini setidaknya setiap minggu.</a:t>
            </a:r>
            <a:r>
              <a:rPr lang="id" sz="2400">
                <a:solidFill>
                  <a:schemeClr val="dk1"/>
                </a:solidFill>
              </a:rPr>
              <a:t> </a:t>
            </a:r>
            <a:endParaRPr sz="2400">
              <a:solidFill>
                <a:schemeClr val="dk1"/>
              </a:solidFill>
            </a:endParaRPr>
          </a:p>
          <a:p>
            <a:pPr indent="0" lvl="0" marL="0" rtl="0" algn="l">
              <a:spcBef>
                <a:spcPts val="0"/>
              </a:spcBef>
              <a:spcAft>
                <a:spcPts val="16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Google Shape;101;p20"/>
          <p:cNvSpPr txBox="1"/>
          <p:nvPr>
            <p:ph type="title"/>
          </p:nvPr>
        </p:nvSpPr>
        <p:spPr>
          <a:xfrm>
            <a:off x="311700" y="445025"/>
            <a:ext cx="8520600" cy="1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20"/>
          <p:cNvSpPr txBox="1"/>
          <p:nvPr>
            <p:ph idx="1" type="body"/>
          </p:nvPr>
        </p:nvSpPr>
        <p:spPr>
          <a:xfrm>
            <a:off x="311700" y="1057900"/>
            <a:ext cx="8520600" cy="3510900"/>
          </a:xfrm>
          <a:prstGeom prst="rect">
            <a:avLst/>
          </a:prstGeom>
        </p:spPr>
        <p:txBody>
          <a:bodyPr anchorCtr="0" anchor="t" bIns="91425" lIns="91425" spcFirstLastPara="1" rIns="91425" wrap="square" tIns="91425">
            <a:noAutofit/>
          </a:bodyPr>
          <a:lstStyle/>
          <a:p>
            <a:pPr indent="-317500" lvl="0" marL="457200" rtl="0" algn="l">
              <a:spcBef>
                <a:spcPts val="600"/>
              </a:spcBef>
              <a:spcAft>
                <a:spcPts val="0"/>
              </a:spcAft>
              <a:buClr>
                <a:schemeClr val="dk1"/>
              </a:buClr>
              <a:buSzPts val="1400"/>
              <a:buChar char="●"/>
            </a:pPr>
            <a:r>
              <a:rPr lang="id" sz="1400">
                <a:solidFill>
                  <a:schemeClr val="dk1"/>
                </a:solidFill>
              </a:rPr>
              <a:t>Tipe </a:t>
            </a:r>
            <a:r>
              <a:rPr i="1" lang="id" sz="1400">
                <a:solidFill>
                  <a:schemeClr val="dk1"/>
                </a:solidFill>
              </a:rPr>
              <a:t>binge eating-purging </a:t>
            </a:r>
            <a:r>
              <a:rPr lang="id" sz="1400">
                <a:solidFill>
                  <a:schemeClr val="dk1"/>
                </a:solidFill>
              </a:rPr>
              <a:t>lebih bersifat psikopatologis, para pasien menunjukkan gangguan kepribadian, perilaku impulsif, mencuri, penyalahgunaan alkohol &amp; obat-obatan, menarik diri dr pergaulan sosial dan upaya bunuh diri lbh banyak dibanding para pasien anoreksia tipe terbatas.</a:t>
            </a:r>
            <a:endParaRPr sz="1400">
              <a:solidFill>
                <a:schemeClr val="dk1"/>
              </a:solidFill>
            </a:endParaRPr>
          </a:p>
          <a:p>
            <a:pPr indent="-317500" lvl="0" marL="457200" rtl="0" algn="l">
              <a:spcBef>
                <a:spcPts val="0"/>
              </a:spcBef>
              <a:spcAft>
                <a:spcPts val="0"/>
              </a:spcAft>
              <a:buClr>
                <a:schemeClr val="dk1"/>
              </a:buClr>
              <a:buSzPts val="1400"/>
              <a:buChar char="●"/>
            </a:pPr>
            <a:r>
              <a:rPr lang="id" sz="1400">
                <a:solidFill>
                  <a:schemeClr val="dk1"/>
                </a:solidFill>
              </a:rPr>
              <a:t>Anoreksia nervosa umumnya timbul pd awal hingga pertengahan masa remaja, sering kali timbul setelah suatu episode diet &amp; terjadinya stres kehidupan. Kondisi ini sepuluh kali lbh banyak terjadi pd kaum perempuan dibanding laki-laki.</a:t>
            </a:r>
            <a:endParaRPr sz="1400">
              <a:solidFill>
                <a:schemeClr val="dk1"/>
              </a:solidFill>
            </a:endParaRPr>
          </a:p>
          <a:p>
            <a:pPr indent="-317500" lvl="0" marL="457200" rtl="0" algn="l">
              <a:spcBef>
                <a:spcPts val="0"/>
              </a:spcBef>
              <a:spcAft>
                <a:spcPts val="0"/>
              </a:spcAft>
              <a:buClr>
                <a:schemeClr val="dk1"/>
              </a:buClr>
              <a:buSzPts val="1400"/>
              <a:buChar char="●"/>
            </a:pPr>
            <a:r>
              <a:rPr lang="id" sz="1400">
                <a:solidFill>
                  <a:schemeClr val="dk1"/>
                </a:solidFill>
              </a:rPr>
              <a:t>Para pasien anoreksia nervosa seringkali didiagnosis dengan depresi, gangguan obsesif kompulsif, fobia, gangguan panik, alkoholisme, &amp; berbagai gangguan kepribadian.</a:t>
            </a:r>
            <a:endParaRPr sz="1400">
              <a:solidFill>
                <a:schemeClr val="dk1"/>
              </a:solidFill>
            </a:endParaRPr>
          </a:p>
          <a:p>
            <a:pPr indent="-317500" lvl="0" marL="457200" rtl="0" algn="l">
              <a:spcBef>
                <a:spcPts val="0"/>
              </a:spcBef>
              <a:spcAft>
                <a:spcPts val="0"/>
              </a:spcAft>
              <a:buClr>
                <a:schemeClr val="dk1"/>
              </a:buClr>
              <a:buSzPts val="1400"/>
              <a:buChar char="●"/>
            </a:pPr>
            <a:r>
              <a:rPr lang="id" sz="1400">
                <a:solidFill>
                  <a:schemeClr val="dk1"/>
                </a:solidFill>
              </a:rPr>
              <a:t>Laki-laki yg menderita anoreksia nervosa jg memiliki kemungkinan didiagnosis menderita gangguan mood, skizofrenia, atau ketergantuangan zat. </a:t>
            </a:r>
            <a:endParaRPr sz="1400">
              <a:solidFill>
                <a:schemeClr val="dk1"/>
              </a:solidFill>
            </a:endParaRPr>
          </a:p>
          <a:p>
            <a:pPr indent="0" lvl="0" marL="0" rtl="0" algn="l">
              <a:spcBef>
                <a:spcPts val="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d" sz="2400"/>
              <a:t>Anoreksia Nervosa dan Depresi</a:t>
            </a:r>
            <a:endParaRPr sz="2400"/>
          </a:p>
        </p:txBody>
      </p:sp>
      <p:sp>
        <p:nvSpPr>
          <p:cNvPr id="108" name="Google Shape;108;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500"/>
              </a:spcBef>
              <a:spcAft>
                <a:spcPts val="0"/>
              </a:spcAft>
              <a:buClr>
                <a:schemeClr val="dk1"/>
              </a:buClr>
              <a:buSzPts val="1400"/>
              <a:buChar char="●"/>
            </a:pPr>
            <a:r>
              <a:rPr lang="id" sz="1400">
                <a:solidFill>
                  <a:schemeClr val="dk1"/>
                </a:solidFill>
              </a:rPr>
              <a:t>Anoreksia nervosa memiliki keterkaitan yang kuat dengan depresi. Meskipun demikian, anoreksia nervosa tidak selalu memicu depresi.</a:t>
            </a:r>
            <a:endParaRPr sz="1400">
              <a:solidFill>
                <a:schemeClr val="dk1"/>
              </a:solidFill>
            </a:endParaRPr>
          </a:p>
          <a:p>
            <a:pPr indent="-317500" lvl="0" marL="457200" rtl="0" algn="l">
              <a:spcBef>
                <a:spcPts val="0"/>
              </a:spcBef>
              <a:spcAft>
                <a:spcPts val="0"/>
              </a:spcAft>
              <a:buClr>
                <a:schemeClr val="dk1"/>
              </a:buClr>
              <a:buSzPts val="1400"/>
              <a:buChar char="●"/>
            </a:pPr>
            <a:r>
              <a:rPr lang="id" sz="1400">
                <a:solidFill>
                  <a:schemeClr val="dk1"/>
                </a:solidFill>
              </a:rPr>
              <a:t>Yang paling umum adalah depresi terjadi bersamaan/setelah terjadinya anoreksia.</a:t>
            </a:r>
            <a:endParaRPr sz="1400">
              <a:solidFill>
                <a:schemeClr val="dk1"/>
              </a:solidFill>
            </a:endParaRPr>
          </a:p>
          <a:p>
            <a:pPr indent="-317500" lvl="0" marL="457200" rtl="0" algn="l">
              <a:spcBef>
                <a:spcPts val="0"/>
              </a:spcBef>
              <a:spcAft>
                <a:spcPts val="0"/>
              </a:spcAft>
              <a:buClr>
                <a:schemeClr val="dk1"/>
              </a:buClr>
              <a:buSzPts val="1400"/>
              <a:buChar char="●"/>
            </a:pPr>
            <a:r>
              <a:rPr lang="id" sz="1400">
                <a:solidFill>
                  <a:schemeClr val="dk1"/>
                </a:solidFill>
              </a:rPr>
              <a:t>Kedua gangguan tersebut juga dapat memiliki diathesis yg sama/penyebab lingkungan yang sama, seperti lingkungan keluarga yg terganggu/stress lain dalam hidup.</a:t>
            </a:r>
            <a:endParaRPr sz="1400">
              <a:solidFill>
                <a:schemeClr val="dk1"/>
              </a:solidFill>
            </a:endParaRPr>
          </a:p>
          <a:p>
            <a:pPr indent="-317500" lvl="0" marL="457200" rtl="0" algn="l">
              <a:spcBef>
                <a:spcPts val="0"/>
              </a:spcBef>
              <a:spcAft>
                <a:spcPts val="0"/>
              </a:spcAft>
              <a:buClr>
                <a:schemeClr val="dk1"/>
              </a:buClr>
              <a:buSzPts val="1400"/>
              <a:buChar char="●"/>
            </a:pPr>
            <a:r>
              <a:rPr lang="id" sz="1400">
                <a:solidFill>
                  <a:schemeClr val="dk1"/>
                </a:solidFill>
              </a:rPr>
              <a:t>Penelitian jg menemukan bahwa perempuan yg menderita anoreksia dan mengalami depresi memiliki gaya atribusional depresif.</a:t>
            </a:r>
            <a:endParaRPr sz="1400">
              <a:solidFill>
                <a:schemeClr val="dk1"/>
              </a:solidFill>
            </a:endParaRPr>
          </a:p>
          <a:p>
            <a:pPr indent="-317500" lvl="0" marL="457200" rtl="0" algn="l">
              <a:spcBef>
                <a:spcPts val="0"/>
              </a:spcBef>
              <a:spcAft>
                <a:spcPts val="0"/>
              </a:spcAft>
              <a:buClr>
                <a:schemeClr val="dk1"/>
              </a:buClr>
              <a:buSzPts val="1400"/>
              <a:buChar char="●"/>
            </a:pPr>
            <a:r>
              <a:rPr lang="id" sz="1400">
                <a:solidFill>
                  <a:schemeClr val="dk1"/>
                </a:solidFill>
              </a:rPr>
              <a:t>Ketika mereka mengalami peristiwa yg penuh stres dlm hidup, mereka cenderung mengartikannya dengan cara yg menimbulkan kondisi emosional negatif. </a:t>
            </a:r>
            <a:endParaRPr sz="1400">
              <a:solidFill>
                <a:schemeClr val="dk1"/>
              </a:solidFill>
            </a:endParaRPr>
          </a:p>
          <a:p>
            <a:pPr indent="0" lvl="0" marL="0" rtl="0" algn="l">
              <a:spcBef>
                <a:spcPts val="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