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1"/>
    <p:sldMasterId id="2147483865" r:id="rId2"/>
    <p:sldMasterId id="2147483895" r:id="rId3"/>
    <p:sldMasterId id="2147483931" r:id="rId4"/>
    <p:sldMasterId id="2147483943" r:id="rId5"/>
    <p:sldMasterId id="2147483967" r:id="rId6"/>
    <p:sldMasterId id="2147483997" r:id="rId7"/>
    <p:sldMasterId id="2147484009" r:id="rId8"/>
    <p:sldMasterId id="2147484033" r:id="rId9"/>
    <p:sldMasterId id="2147484051" r:id="rId10"/>
    <p:sldMasterId id="2147484063" r:id="rId11"/>
    <p:sldMasterId id="2147484075" r:id="rId12"/>
    <p:sldMasterId id="2147484087" r:id="rId13"/>
  </p:sldMasterIdLst>
  <p:notesMasterIdLst>
    <p:notesMasterId r:id="rId62"/>
  </p:notesMasterIdLst>
  <p:sldIdLst>
    <p:sldId id="256" r:id="rId14"/>
    <p:sldId id="279" r:id="rId15"/>
    <p:sldId id="280" r:id="rId16"/>
    <p:sldId id="290" r:id="rId17"/>
    <p:sldId id="281" r:id="rId18"/>
    <p:sldId id="282" r:id="rId19"/>
    <p:sldId id="283" r:id="rId20"/>
    <p:sldId id="284" r:id="rId21"/>
    <p:sldId id="285" r:id="rId22"/>
    <p:sldId id="286" r:id="rId23"/>
    <p:sldId id="287" r:id="rId24"/>
    <p:sldId id="288" r:id="rId25"/>
    <p:sldId id="259" r:id="rId26"/>
    <p:sldId id="269" r:id="rId27"/>
    <p:sldId id="270" r:id="rId28"/>
    <p:sldId id="263" r:id="rId29"/>
    <p:sldId id="291" r:id="rId30"/>
    <p:sldId id="262" r:id="rId31"/>
    <p:sldId id="272" r:id="rId32"/>
    <p:sldId id="277" r:id="rId33"/>
    <p:sldId id="267" r:id="rId34"/>
    <p:sldId id="313" r:id="rId35"/>
    <p:sldId id="314" r:id="rId36"/>
    <p:sldId id="315" r:id="rId37"/>
    <p:sldId id="317" r:id="rId38"/>
    <p:sldId id="318" r:id="rId39"/>
    <p:sldId id="319" r:id="rId40"/>
    <p:sldId id="320" r:id="rId41"/>
    <p:sldId id="301" r:id="rId42"/>
    <p:sldId id="302" r:id="rId43"/>
    <p:sldId id="303" r:id="rId44"/>
    <p:sldId id="304" r:id="rId45"/>
    <p:sldId id="300" r:id="rId46"/>
    <p:sldId id="306" r:id="rId47"/>
    <p:sldId id="308" r:id="rId48"/>
    <p:sldId id="305" r:id="rId49"/>
    <p:sldId id="292" r:id="rId50"/>
    <p:sldId id="293" r:id="rId51"/>
    <p:sldId id="294" r:id="rId52"/>
    <p:sldId id="295" r:id="rId53"/>
    <p:sldId id="296" r:id="rId54"/>
    <p:sldId id="297" r:id="rId55"/>
    <p:sldId id="298" r:id="rId56"/>
    <p:sldId id="299" r:id="rId57"/>
    <p:sldId id="309" r:id="rId58"/>
    <p:sldId id="310" r:id="rId59"/>
    <p:sldId id="311" r:id="rId60"/>
    <p:sldId id="32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455" autoAdjust="0"/>
  </p:normalViewPr>
  <p:slideViewPr>
    <p:cSldViewPr snapToGrid="0">
      <p:cViewPr varScale="1">
        <p:scale>
          <a:sx n="57" d="100"/>
          <a:sy n="57" d="100"/>
        </p:scale>
        <p:origin x="12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404E6-FA87-4B07-90DF-54B46A7382A3}"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ID"/>
        </a:p>
      </dgm:t>
    </dgm:pt>
    <dgm:pt modelId="{5FF116D4-AC8D-4943-93CA-29002B507336}">
      <dgm:prSet phldrT="[Text]"/>
      <dgm:spPr/>
      <dgm:t>
        <a:bodyPr/>
        <a:lstStyle/>
        <a:p>
          <a:r>
            <a:rPr lang="en-US" dirty="0"/>
            <a:t>Cluster A</a:t>
          </a:r>
          <a:endParaRPr lang="en-ID" dirty="0"/>
        </a:p>
      </dgm:t>
    </dgm:pt>
    <dgm:pt modelId="{0F6D67C0-92CD-4590-8F77-D11A4965FB64}" type="parTrans" cxnId="{927EF2F4-9F8B-47D9-A9B5-AB3168BD5EB5}">
      <dgm:prSet/>
      <dgm:spPr/>
      <dgm:t>
        <a:bodyPr/>
        <a:lstStyle/>
        <a:p>
          <a:endParaRPr lang="en-ID"/>
        </a:p>
      </dgm:t>
    </dgm:pt>
    <dgm:pt modelId="{9CF0A484-491D-4C1F-A2F8-8CAFAF1AD531}" type="sibTrans" cxnId="{927EF2F4-9F8B-47D9-A9B5-AB3168BD5EB5}">
      <dgm:prSet/>
      <dgm:spPr/>
      <dgm:t>
        <a:bodyPr/>
        <a:lstStyle/>
        <a:p>
          <a:endParaRPr lang="en-ID"/>
        </a:p>
      </dgm:t>
    </dgm:pt>
    <dgm:pt modelId="{AA5DC025-EBC6-4858-BC92-4E261FDE39BC}">
      <dgm:prSet phldrT="[Text]"/>
      <dgm:spPr/>
      <dgm:t>
        <a:bodyPr/>
        <a:lstStyle/>
        <a:p>
          <a:r>
            <a:rPr lang="en-US" dirty="0"/>
            <a:t>Paranoid Personality Disorder</a:t>
          </a:r>
          <a:endParaRPr lang="en-ID" dirty="0"/>
        </a:p>
      </dgm:t>
    </dgm:pt>
    <dgm:pt modelId="{A80F5A94-BB83-45F1-989E-101FA5806DB1}" type="parTrans" cxnId="{CB42AAFD-0F41-487E-BD65-44DAEC4CD366}">
      <dgm:prSet/>
      <dgm:spPr/>
      <dgm:t>
        <a:bodyPr/>
        <a:lstStyle/>
        <a:p>
          <a:endParaRPr lang="en-ID"/>
        </a:p>
      </dgm:t>
    </dgm:pt>
    <dgm:pt modelId="{73A7289E-0F70-4FF8-9519-8763CE3B94AA}" type="sibTrans" cxnId="{CB42AAFD-0F41-487E-BD65-44DAEC4CD366}">
      <dgm:prSet/>
      <dgm:spPr/>
      <dgm:t>
        <a:bodyPr/>
        <a:lstStyle/>
        <a:p>
          <a:endParaRPr lang="en-ID"/>
        </a:p>
      </dgm:t>
    </dgm:pt>
    <dgm:pt modelId="{78466A8D-F211-4686-B7F6-7389BBF03079}">
      <dgm:prSet phldrT="[Text]"/>
      <dgm:spPr/>
      <dgm:t>
        <a:bodyPr/>
        <a:lstStyle/>
        <a:p>
          <a:r>
            <a:rPr lang="en-US" dirty="0"/>
            <a:t>Schizoid Personality </a:t>
          </a:r>
          <a:r>
            <a:rPr lang="en-US" dirty="0" err="1"/>
            <a:t>Disoder</a:t>
          </a:r>
          <a:endParaRPr lang="en-ID" dirty="0"/>
        </a:p>
      </dgm:t>
    </dgm:pt>
    <dgm:pt modelId="{E357E2F3-D7D3-445A-A948-C18E4DAD2B2B}" type="parTrans" cxnId="{26661AB3-55E8-4B20-B63C-22D8B591802E}">
      <dgm:prSet/>
      <dgm:spPr/>
      <dgm:t>
        <a:bodyPr/>
        <a:lstStyle/>
        <a:p>
          <a:endParaRPr lang="en-ID"/>
        </a:p>
      </dgm:t>
    </dgm:pt>
    <dgm:pt modelId="{BE614888-50F4-4D66-90E3-A5440E4BDD0C}" type="sibTrans" cxnId="{26661AB3-55E8-4B20-B63C-22D8B591802E}">
      <dgm:prSet/>
      <dgm:spPr/>
      <dgm:t>
        <a:bodyPr/>
        <a:lstStyle/>
        <a:p>
          <a:endParaRPr lang="en-ID"/>
        </a:p>
      </dgm:t>
    </dgm:pt>
    <dgm:pt modelId="{5A03C899-1D0B-42EF-8986-485193F0BD18}">
      <dgm:prSet phldrT="[Text]"/>
      <dgm:spPr/>
      <dgm:t>
        <a:bodyPr/>
        <a:lstStyle/>
        <a:p>
          <a:r>
            <a:rPr lang="en-US" dirty="0"/>
            <a:t>Cluster B</a:t>
          </a:r>
          <a:endParaRPr lang="en-ID" dirty="0"/>
        </a:p>
      </dgm:t>
    </dgm:pt>
    <dgm:pt modelId="{1D0C2830-DA26-4FF6-9617-8363A0B52D68}" type="parTrans" cxnId="{334DA16C-562E-4B7F-B4A2-A6846F31739D}">
      <dgm:prSet/>
      <dgm:spPr/>
      <dgm:t>
        <a:bodyPr/>
        <a:lstStyle/>
        <a:p>
          <a:endParaRPr lang="en-ID"/>
        </a:p>
      </dgm:t>
    </dgm:pt>
    <dgm:pt modelId="{F6CD4DE1-1B02-4E53-9DAF-C798D5CAB4CA}" type="sibTrans" cxnId="{334DA16C-562E-4B7F-B4A2-A6846F31739D}">
      <dgm:prSet/>
      <dgm:spPr/>
      <dgm:t>
        <a:bodyPr/>
        <a:lstStyle/>
        <a:p>
          <a:endParaRPr lang="en-ID"/>
        </a:p>
      </dgm:t>
    </dgm:pt>
    <dgm:pt modelId="{8A1830BC-8E23-496D-81D4-95AA1F5EFE05}">
      <dgm:prSet phldrT="[Text]"/>
      <dgm:spPr/>
      <dgm:t>
        <a:bodyPr/>
        <a:lstStyle/>
        <a:p>
          <a:r>
            <a:rPr lang="en-US" dirty="0"/>
            <a:t>Histrionic Personality Disorder</a:t>
          </a:r>
          <a:endParaRPr lang="en-ID" dirty="0"/>
        </a:p>
      </dgm:t>
    </dgm:pt>
    <dgm:pt modelId="{337BAA68-1B7F-4F52-AE86-BF1CCA8B603D}" type="parTrans" cxnId="{01FAB1B0-193A-46D3-ADFE-51094A4E3DB4}">
      <dgm:prSet/>
      <dgm:spPr/>
      <dgm:t>
        <a:bodyPr/>
        <a:lstStyle/>
        <a:p>
          <a:endParaRPr lang="en-ID"/>
        </a:p>
      </dgm:t>
    </dgm:pt>
    <dgm:pt modelId="{E691710A-9820-4250-A55A-5E4F99D80A85}" type="sibTrans" cxnId="{01FAB1B0-193A-46D3-ADFE-51094A4E3DB4}">
      <dgm:prSet/>
      <dgm:spPr/>
      <dgm:t>
        <a:bodyPr/>
        <a:lstStyle/>
        <a:p>
          <a:endParaRPr lang="en-ID"/>
        </a:p>
      </dgm:t>
    </dgm:pt>
    <dgm:pt modelId="{3D5689C5-EDD8-4EC7-8490-E83D5B9C6E75}">
      <dgm:prSet phldrT="[Text]"/>
      <dgm:spPr/>
      <dgm:t>
        <a:bodyPr/>
        <a:lstStyle/>
        <a:p>
          <a:r>
            <a:rPr lang="en-US" dirty="0"/>
            <a:t>Narcissistic Personality Disorder</a:t>
          </a:r>
          <a:endParaRPr lang="en-ID" dirty="0"/>
        </a:p>
      </dgm:t>
    </dgm:pt>
    <dgm:pt modelId="{DDCCFE62-DDE3-46AF-AB8A-361F073A0BB2}" type="parTrans" cxnId="{A57C033A-F30A-4A9D-B57C-721E2C75FDE2}">
      <dgm:prSet/>
      <dgm:spPr/>
      <dgm:t>
        <a:bodyPr/>
        <a:lstStyle/>
        <a:p>
          <a:endParaRPr lang="en-ID"/>
        </a:p>
      </dgm:t>
    </dgm:pt>
    <dgm:pt modelId="{7E4303AD-E0B7-4E2D-B36F-14C52C770972}" type="sibTrans" cxnId="{A57C033A-F30A-4A9D-B57C-721E2C75FDE2}">
      <dgm:prSet/>
      <dgm:spPr/>
      <dgm:t>
        <a:bodyPr/>
        <a:lstStyle/>
        <a:p>
          <a:endParaRPr lang="en-ID"/>
        </a:p>
      </dgm:t>
    </dgm:pt>
    <dgm:pt modelId="{A11C7C30-7EA4-4B1A-99A8-1AA22F332AED}">
      <dgm:prSet phldrT="[Text]"/>
      <dgm:spPr/>
      <dgm:t>
        <a:bodyPr/>
        <a:lstStyle/>
        <a:p>
          <a:r>
            <a:rPr lang="en-US" dirty="0"/>
            <a:t>Cluster C</a:t>
          </a:r>
        </a:p>
      </dgm:t>
    </dgm:pt>
    <dgm:pt modelId="{F96DB666-639A-4DB9-812D-1EE4B2E6F61B}" type="parTrans" cxnId="{2B2D064E-DEAC-4C99-BF76-95B5CCAB7648}">
      <dgm:prSet/>
      <dgm:spPr/>
      <dgm:t>
        <a:bodyPr/>
        <a:lstStyle/>
        <a:p>
          <a:endParaRPr lang="en-ID"/>
        </a:p>
      </dgm:t>
    </dgm:pt>
    <dgm:pt modelId="{38C78398-681C-4CDB-9075-7AB9A83653A7}" type="sibTrans" cxnId="{2B2D064E-DEAC-4C99-BF76-95B5CCAB7648}">
      <dgm:prSet/>
      <dgm:spPr/>
      <dgm:t>
        <a:bodyPr/>
        <a:lstStyle/>
        <a:p>
          <a:endParaRPr lang="en-ID"/>
        </a:p>
      </dgm:t>
    </dgm:pt>
    <dgm:pt modelId="{216C5F06-6ECA-491F-9965-F57CDD8A5645}">
      <dgm:prSet phldrT="[Text]"/>
      <dgm:spPr/>
      <dgm:t>
        <a:bodyPr/>
        <a:lstStyle/>
        <a:p>
          <a:r>
            <a:rPr lang="en-US" dirty="0"/>
            <a:t>Avoidant Personality Disorder</a:t>
          </a:r>
          <a:endParaRPr lang="en-ID" dirty="0"/>
        </a:p>
      </dgm:t>
    </dgm:pt>
    <dgm:pt modelId="{3C7532AC-E2B6-476C-92D9-25D8160A6BE9}" type="parTrans" cxnId="{5135B2E0-83EF-47FA-A682-B059B2F50304}">
      <dgm:prSet/>
      <dgm:spPr/>
      <dgm:t>
        <a:bodyPr/>
        <a:lstStyle/>
        <a:p>
          <a:endParaRPr lang="en-ID"/>
        </a:p>
      </dgm:t>
    </dgm:pt>
    <dgm:pt modelId="{69B3741C-097C-404D-B8D3-6C39C38E1964}" type="sibTrans" cxnId="{5135B2E0-83EF-47FA-A682-B059B2F50304}">
      <dgm:prSet/>
      <dgm:spPr/>
      <dgm:t>
        <a:bodyPr/>
        <a:lstStyle/>
        <a:p>
          <a:endParaRPr lang="en-ID"/>
        </a:p>
      </dgm:t>
    </dgm:pt>
    <dgm:pt modelId="{EF6BC858-FBA7-4FD8-9C4C-38AD7FD8CE49}">
      <dgm:prSet phldrT="[Text]"/>
      <dgm:spPr/>
      <dgm:t>
        <a:bodyPr/>
        <a:lstStyle/>
        <a:p>
          <a:r>
            <a:rPr lang="en-US" dirty="0"/>
            <a:t>Dependent Personality Disorder</a:t>
          </a:r>
          <a:endParaRPr lang="en-ID" dirty="0"/>
        </a:p>
      </dgm:t>
    </dgm:pt>
    <dgm:pt modelId="{AFB71EF2-6DC5-4D20-97BB-73A02DE20B2F}" type="parTrans" cxnId="{226D0B15-BC8C-4A32-80CA-3C9F7CC1FEE3}">
      <dgm:prSet/>
      <dgm:spPr/>
      <dgm:t>
        <a:bodyPr/>
        <a:lstStyle/>
        <a:p>
          <a:endParaRPr lang="en-ID"/>
        </a:p>
      </dgm:t>
    </dgm:pt>
    <dgm:pt modelId="{D5E7E528-F5FC-4FE0-8F05-0A42FEFF8F05}" type="sibTrans" cxnId="{226D0B15-BC8C-4A32-80CA-3C9F7CC1FEE3}">
      <dgm:prSet/>
      <dgm:spPr/>
      <dgm:t>
        <a:bodyPr/>
        <a:lstStyle/>
        <a:p>
          <a:endParaRPr lang="en-ID"/>
        </a:p>
      </dgm:t>
    </dgm:pt>
    <dgm:pt modelId="{6CC2858E-01E4-4A81-8262-A01E35475A6C}">
      <dgm:prSet phldrT="[Text]"/>
      <dgm:spPr/>
      <dgm:t>
        <a:bodyPr/>
        <a:lstStyle/>
        <a:p>
          <a:r>
            <a:rPr lang="en-US" dirty="0" err="1"/>
            <a:t>Schizotypical</a:t>
          </a:r>
          <a:r>
            <a:rPr lang="en-US" dirty="0"/>
            <a:t> Personality Disorder</a:t>
          </a:r>
          <a:endParaRPr lang="en-ID" dirty="0"/>
        </a:p>
      </dgm:t>
    </dgm:pt>
    <dgm:pt modelId="{FB6B22BB-9338-457B-BA20-3ED426E924EA}" type="parTrans" cxnId="{BB4BAE46-EBC9-4F86-BA2C-DAACEE63C2D6}">
      <dgm:prSet/>
      <dgm:spPr/>
      <dgm:t>
        <a:bodyPr/>
        <a:lstStyle/>
        <a:p>
          <a:endParaRPr lang="en-ID"/>
        </a:p>
      </dgm:t>
    </dgm:pt>
    <dgm:pt modelId="{F4EDCA61-520A-432C-A2DF-4AEC2624673B}" type="sibTrans" cxnId="{BB4BAE46-EBC9-4F86-BA2C-DAACEE63C2D6}">
      <dgm:prSet/>
      <dgm:spPr/>
      <dgm:t>
        <a:bodyPr/>
        <a:lstStyle/>
        <a:p>
          <a:endParaRPr lang="en-ID"/>
        </a:p>
      </dgm:t>
    </dgm:pt>
    <dgm:pt modelId="{7E98C21F-53E5-4952-8674-1F4C2B6DB54E}">
      <dgm:prSet phldrT="[Text]"/>
      <dgm:spPr/>
      <dgm:t>
        <a:bodyPr/>
        <a:lstStyle/>
        <a:p>
          <a:r>
            <a:rPr lang="en-US" dirty="0"/>
            <a:t>Antisocial Personality Disorder</a:t>
          </a:r>
          <a:endParaRPr lang="en-ID" dirty="0"/>
        </a:p>
      </dgm:t>
    </dgm:pt>
    <dgm:pt modelId="{9FEBA09C-C5CE-48C8-8593-48204CFC3059}" type="parTrans" cxnId="{38477C7C-7BC6-4F53-A7E5-39BC4644E86D}">
      <dgm:prSet/>
      <dgm:spPr/>
      <dgm:t>
        <a:bodyPr/>
        <a:lstStyle/>
        <a:p>
          <a:endParaRPr lang="en-ID"/>
        </a:p>
      </dgm:t>
    </dgm:pt>
    <dgm:pt modelId="{F8B7D247-5EFB-4FD3-B0FF-A96AA238420A}" type="sibTrans" cxnId="{38477C7C-7BC6-4F53-A7E5-39BC4644E86D}">
      <dgm:prSet/>
      <dgm:spPr/>
      <dgm:t>
        <a:bodyPr/>
        <a:lstStyle/>
        <a:p>
          <a:endParaRPr lang="en-ID"/>
        </a:p>
      </dgm:t>
    </dgm:pt>
    <dgm:pt modelId="{29192CCE-5664-4663-BE66-891922981AD6}">
      <dgm:prSet phldrT="[Text]"/>
      <dgm:spPr/>
      <dgm:t>
        <a:bodyPr/>
        <a:lstStyle/>
        <a:p>
          <a:r>
            <a:rPr lang="en-US" dirty="0"/>
            <a:t>Borderline Personality Disorder</a:t>
          </a:r>
          <a:endParaRPr lang="en-ID" dirty="0"/>
        </a:p>
      </dgm:t>
    </dgm:pt>
    <dgm:pt modelId="{D21C2E4F-687F-4664-9350-F853FFF34E78}" type="parTrans" cxnId="{A6D36510-50DF-4CCC-B48F-94D1BFF3A97C}">
      <dgm:prSet/>
      <dgm:spPr/>
      <dgm:t>
        <a:bodyPr/>
        <a:lstStyle/>
        <a:p>
          <a:endParaRPr lang="en-ID"/>
        </a:p>
      </dgm:t>
    </dgm:pt>
    <dgm:pt modelId="{1B783D94-3A40-494A-B4B3-F103595C2A9D}" type="sibTrans" cxnId="{A6D36510-50DF-4CCC-B48F-94D1BFF3A97C}">
      <dgm:prSet/>
      <dgm:spPr/>
      <dgm:t>
        <a:bodyPr/>
        <a:lstStyle/>
        <a:p>
          <a:endParaRPr lang="en-ID"/>
        </a:p>
      </dgm:t>
    </dgm:pt>
    <dgm:pt modelId="{5300DC3F-DFD7-424E-AD33-BC7E6BB265AC}">
      <dgm:prSet phldrT="[Text]"/>
      <dgm:spPr/>
      <dgm:t>
        <a:bodyPr/>
        <a:lstStyle/>
        <a:p>
          <a:r>
            <a:rPr lang="en-US" dirty="0"/>
            <a:t>Obsessive-compulsive Personality Disorder</a:t>
          </a:r>
          <a:endParaRPr lang="en-ID" dirty="0"/>
        </a:p>
      </dgm:t>
    </dgm:pt>
    <dgm:pt modelId="{5CAA7DEC-FFC1-4070-BE9C-B4D6597C79FB}" type="parTrans" cxnId="{9FAEC070-8774-44F1-A80A-166DCBC0B6B3}">
      <dgm:prSet/>
      <dgm:spPr/>
      <dgm:t>
        <a:bodyPr/>
        <a:lstStyle/>
        <a:p>
          <a:endParaRPr lang="en-ID"/>
        </a:p>
      </dgm:t>
    </dgm:pt>
    <dgm:pt modelId="{2897F952-3859-4B92-9DEA-5FEBE4A0BA5D}" type="sibTrans" cxnId="{9FAEC070-8774-44F1-A80A-166DCBC0B6B3}">
      <dgm:prSet/>
      <dgm:spPr/>
      <dgm:t>
        <a:bodyPr/>
        <a:lstStyle/>
        <a:p>
          <a:endParaRPr lang="en-ID"/>
        </a:p>
      </dgm:t>
    </dgm:pt>
    <dgm:pt modelId="{EA323717-E0CE-4866-9D2E-7AE61FD44522}" type="pres">
      <dgm:prSet presAssocID="{6C2404E6-FA87-4B07-90DF-54B46A7382A3}" presName="Name0" presStyleCnt="0">
        <dgm:presLayoutVars>
          <dgm:dir/>
          <dgm:animLvl val="lvl"/>
          <dgm:resizeHandles val="exact"/>
        </dgm:presLayoutVars>
      </dgm:prSet>
      <dgm:spPr/>
      <dgm:t>
        <a:bodyPr/>
        <a:lstStyle/>
        <a:p>
          <a:endParaRPr lang="en-US"/>
        </a:p>
      </dgm:t>
    </dgm:pt>
    <dgm:pt modelId="{A64F7C81-5504-4AAB-BD93-385A35176561}" type="pres">
      <dgm:prSet presAssocID="{5FF116D4-AC8D-4943-93CA-29002B507336}" presName="composite" presStyleCnt="0"/>
      <dgm:spPr/>
    </dgm:pt>
    <dgm:pt modelId="{92F454D1-9237-41BC-8673-5D68522EFE0A}" type="pres">
      <dgm:prSet presAssocID="{5FF116D4-AC8D-4943-93CA-29002B507336}" presName="parTx" presStyleLbl="alignNode1" presStyleIdx="0" presStyleCnt="3">
        <dgm:presLayoutVars>
          <dgm:chMax val="0"/>
          <dgm:chPref val="0"/>
          <dgm:bulletEnabled val="1"/>
        </dgm:presLayoutVars>
      </dgm:prSet>
      <dgm:spPr/>
      <dgm:t>
        <a:bodyPr/>
        <a:lstStyle/>
        <a:p>
          <a:endParaRPr lang="en-US"/>
        </a:p>
      </dgm:t>
    </dgm:pt>
    <dgm:pt modelId="{7B290A51-0ACC-4D94-83E5-9B151F7D0976}" type="pres">
      <dgm:prSet presAssocID="{5FF116D4-AC8D-4943-93CA-29002B507336}" presName="desTx" presStyleLbl="alignAccFollowNode1" presStyleIdx="0" presStyleCnt="3">
        <dgm:presLayoutVars>
          <dgm:bulletEnabled val="1"/>
        </dgm:presLayoutVars>
      </dgm:prSet>
      <dgm:spPr/>
      <dgm:t>
        <a:bodyPr/>
        <a:lstStyle/>
        <a:p>
          <a:endParaRPr lang="en-US"/>
        </a:p>
      </dgm:t>
    </dgm:pt>
    <dgm:pt modelId="{99D0B409-69A6-408D-8BC2-EA4440543C69}" type="pres">
      <dgm:prSet presAssocID="{9CF0A484-491D-4C1F-A2F8-8CAFAF1AD531}" presName="space" presStyleCnt="0"/>
      <dgm:spPr/>
    </dgm:pt>
    <dgm:pt modelId="{D1A68C53-D6A0-44F5-9B98-2C14AB43574C}" type="pres">
      <dgm:prSet presAssocID="{5A03C899-1D0B-42EF-8986-485193F0BD18}" presName="composite" presStyleCnt="0"/>
      <dgm:spPr/>
    </dgm:pt>
    <dgm:pt modelId="{98BC28FC-D08B-48C7-BA71-C438353807E0}" type="pres">
      <dgm:prSet presAssocID="{5A03C899-1D0B-42EF-8986-485193F0BD18}" presName="parTx" presStyleLbl="alignNode1" presStyleIdx="1" presStyleCnt="3">
        <dgm:presLayoutVars>
          <dgm:chMax val="0"/>
          <dgm:chPref val="0"/>
          <dgm:bulletEnabled val="1"/>
        </dgm:presLayoutVars>
      </dgm:prSet>
      <dgm:spPr/>
      <dgm:t>
        <a:bodyPr/>
        <a:lstStyle/>
        <a:p>
          <a:endParaRPr lang="en-US"/>
        </a:p>
      </dgm:t>
    </dgm:pt>
    <dgm:pt modelId="{3EC82081-8E15-46F6-BAC1-527C95E11ECE}" type="pres">
      <dgm:prSet presAssocID="{5A03C899-1D0B-42EF-8986-485193F0BD18}" presName="desTx" presStyleLbl="alignAccFollowNode1" presStyleIdx="1" presStyleCnt="3">
        <dgm:presLayoutVars>
          <dgm:bulletEnabled val="1"/>
        </dgm:presLayoutVars>
      </dgm:prSet>
      <dgm:spPr/>
      <dgm:t>
        <a:bodyPr/>
        <a:lstStyle/>
        <a:p>
          <a:endParaRPr lang="en-US"/>
        </a:p>
      </dgm:t>
    </dgm:pt>
    <dgm:pt modelId="{474F77D9-55D9-4C4B-BBCA-F1EF2FBDA61E}" type="pres">
      <dgm:prSet presAssocID="{F6CD4DE1-1B02-4E53-9DAF-C798D5CAB4CA}" presName="space" presStyleCnt="0"/>
      <dgm:spPr/>
    </dgm:pt>
    <dgm:pt modelId="{B9EE2B27-B15A-4E05-A66F-3EF3193596C3}" type="pres">
      <dgm:prSet presAssocID="{A11C7C30-7EA4-4B1A-99A8-1AA22F332AED}" presName="composite" presStyleCnt="0"/>
      <dgm:spPr/>
    </dgm:pt>
    <dgm:pt modelId="{82F27C54-4855-41D8-A413-65BF7D8C3A25}" type="pres">
      <dgm:prSet presAssocID="{A11C7C30-7EA4-4B1A-99A8-1AA22F332AED}" presName="parTx" presStyleLbl="alignNode1" presStyleIdx="2" presStyleCnt="3">
        <dgm:presLayoutVars>
          <dgm:chMax val="0"/>
          <dgm:chPref val="0"/>
          <dgm:bulletEnabled val="1"/>
        </dgm:presLayoutVars>
      </dgm:prSet>
      <dgm:spPr/>
      <dgm:t>
        <a:bodyPr/>
        <a:lstStyle/>
        <a:p>
          <a:endParaRPr lang="en-US"/>
        </a:p>
      </dgm:t>
    </dgm:pt>
    <dgm:pt modelId="{72DAABE0-7243-4278-AD26-9F9C721BBA19}" type="pres">
      <dgm:prSet presAssocID="{A11C7C30-7EA4-4B1A-99A8-1AA22F332AED}" presName="desTx" presStyleLbl="alignAccFollowNode1" presStyleIdx="2" presStyleCnt="3">
        <dgm:presLayoutVars>
          <dgm:bulletEnabled val="1"/>
        </dgm:presLayoutVars>
      </dgm:prSet>
      <dgm:spPr/>
      <dgm:t>
        <a:bodyPr/>
        <a:lstStyle/>
        <a:p>
          <a:endParaRPr lang="en-US"/>
        </a:p>
      </dgm:t>
    </dgm:pt>
  </dgm:ptLst>
  <dgm:cxnLst>
    <dgm:cxn modelId="{5AD67792-0E3E-456F-90C1-E2BFCF54617E}" type="presOf" srcId="{6C2404E6-FA87-4B07-90DF-54B46A7382A3}" destId="{EA323717-E0CE-4866-9D2E-7AE61FD44522}" srcOrd="0" destOrd="0" presId="urn:microsoft.com/office/officeart/2005/8/layout/hList1"/>
    <dgm:cxn modelId="{34F70F93-455F-441F-A6CB-CBB490DF4471}" type="presOf" srcId="{8A1830BC-8E23-496D-81D4-95AA1F5EFE05}" destId="{3EC82081-8E15-46F6-BAC1-527C95E11ECE}" srcOrd="0" destOrd="0" presId="urn:microsoft.com/office/officeart/2005/8/layout/hList1"/>
    <dgm:cxn modelId="{A57C033A-F30A-4A9D-B57C-721E2C75FDE2}" srcId="{5A03C899-1D0B-42EF-8986-485193F0BD18}" destId="{3D5689C5-EDD8-4EC7-8490-E83D5B9C6E75}" srcOrd="1" destOrd="0" parTransId="{DDCCFE62-DDE3-46AF-AB8A-361F073A0BB2}" sibTransId="{7E4303AD-E0B7-4E2D-B36F-14C52C770972}"/>
    <dgm:cxn modelId="{43A5907C-254C-4540-BAB5-39F2AEB28540}" type="presOf" srcId="{3D5689C5-EDD8-4EC7-8490-E83D5B9C6E75}" destId="{3EC82081-8E15-46F6-BAC1-527C95E11ECE}" srcOrd="0" destOrd="1" presId="urn:microsoft.com/office/officeart/2005/8/layout/hList1"/>
    <dgm:cxn modelId="{8C635B89-FFFB-4F11-95BF-7F42512CDD70}" type="presOf" srcId="{AA5DC025-EBC6-4858-BC92-4E261FDE39BC}" destId="{7B290A51-0ACC-4D94-83E5-9B151F7D0976}" srcOrd="0" destOrd="0" presId="urn:microsoft.com/office/officeart/2005/8/layout/hList1"/>
    <dgm:cxn modelId="{366167AE-FA0B-4038-B904-D810DEF96085}" type="presOf" srcId="{78466A8D-F211-4686-B7F6-7389BBF03079}" destId="{7B290A51-0ACC-4D94-83E5-9B151F7D0976}" srcOrd="0" destOrd="1" presId="urn:microsoft.com/office/officeart/2005/8/layout/hList1"/>
    <dgm:cxn modelId="{9FAEC070-8774-44F1-A80A-166DCBC0B6B3}" srcId="{A11C7C30-7EA4-4B1A-99A8-1AA22F332AED}" destId="{5300DC3F-DFD7-424E-AD33-BC7E6BB265AC}" srcOrd="2" destOrd="0" parTransId="{5CAA7DEC-FFC1-4070-BE9C-B4D6597C79FB}" sibTransId="{2897F952-3859-4B92-9DEA-5FEBE4A0BA5D}"/>
    <dgm:cxn modelId="{C31054AB-48D6-4B9C-847F-36EF487318FB}" type="presOf" srcId="{29192CCE-5664-4663-BE66-891922981AD6}" destId="{3EC82081-8E15-46F6-BAC1-527C95E11ECE}" srcOrd="0" destOrd="3" presId="urn:microsoft.com/office/officeart/2005/8/layout/hList1"/>
    <dgm:cxn modelId="{38477C7C-7BC6-4F53-A7E5-39BC4644E86D}" srcId="{5A03C899-1D0B-42EF-8986-485193F0BD18}" destId="{7E98C21F-53E5-4952-8674-1F4C2B6DB54E}" srcOrd="2" destOrd="0" parTransId="{9FEBA09C-C5CE-48C8-8593-48204CFC3059}" sibTransId="{F8B7D247-5EFB-4FD3-B0FF-A96AA238420A}"/>
    <dgm:cxn modelId="{28D20FA8-5EBC-4450-A505-3AAB25533707}" type="presOf" srcId="{5A03C899-1D0B-42EF-8986-485193F0BD18}" destId="{98BC28FC-D08B-48C7-BA71-C438353807E0}" srcOrd="0" destOrd="0" presId="urn:microsoft.com/office/officeart/2005/8/layout/hList1"/>
    <dgm:cxn modelId="{CB42AAFD-0F41-487E-BD65-44DAEC4CD366}" srcId="{5FF116D4-AC8D-4943-93CA-29002B507336}" destId="{AA5DC025-EBC6-4858-BC92-4E261FDE39BC}" srcOrd="0" destOrd="0" parTransId="{A80F5A94-BB83-45F1-989E-101FA5806DB1}" sibTransId="{73A7289E-0F70-4FF8-9519-8763CE3B94AA}"/>
    <dgm:cxn modelId="{26661AB3-55E8-4B20-B63C-22D8B591802E}" srcId="{5FF116D4-AC8D-4943-93CA-29002B507336}" destId="{78466A8D-F211-4686-B7F6-7389BBF03079}" srcOrd="1" destOrd="0" parTransId="{E357E2F3-D7D3-445A-A948-C18E4DAD2B2B}" sibTransId="{BE614888-50F4-4D66-90E3-A5440E4BDD0C}"/>
    <dgm:cxn modelId="{02F8C6D4-A208-4A12-887C-B28A6E7A6F1C}" type="presOf" srcId="{5300DC3F-DFD7-424E-AD33-BC7E6BB265AC}" destId="{72DAABE0-7243-4278-AD26-9F9C721BBA19}" srcOrd="0" destOrd="2" presId="urn:microsoft.com/office/officeart/2005/8/layout/hList1"/>
    <dgm:cxn modelId="{A6D36510-50DF-4CCC-B48F-94D1BFF3A97C}" srcId="{5A03C899-1D0B-42EF-8986-485193F0BD18}" destId="{29192CCE-5664-4663-BE66-891922981AD6}" srcOrd="3" destOrd="0" parTransId="{D21C2E4F-687F-4664-9350-F853FFF34E78}" sibTransId="{1B783D94-3A40-494A-B4B3-F103595C2A9D}"/>
    <dgm:cxn modelId="{0C176DF3-4CB3-40F9-8A8B-CFD1A6F1D531}" type="presOf" srcId="{EF6BC858-FBA7-4FD8-9C4C-38AD7FD8CE49}" destId="{72DAABE0-7243-4278-AD26-9F9C721BBA19}" srcOrd="0" destOrd="1" presId="urn:microsoft.com/office/officeart/2005/8/layout/hList1"/>
    <dgm:cxn modelId="{D8844BA9-DEBC-423B-9148-2D182B0C8799}" type="presOf" srcId="{5FF116D4-AC8D-4943-93CA-29002B507336}" destId="{92F454D1-9237-41BC-8673-5D68522EFE0A}" srcOrd="0" destOrd="0" presId="urn:microsoft.com/office/officeart/2005/8/layout/hList1"/>
    <dgm:cxn modelId="{679A0979-E640-407C-888D-EC4B3E154B02}" type="presOf" srcId="{216C5F06-6ECA-491F-9965-F57CDD8A5645}" destId="{72DAABE0-7243-4278-AD26-9F9C721BBA19}" srcOrd="0" destOrd="0" presId="urn:microsoft.com/office/officeart/2005/8/layout/hList1"/>
    <dgm:cxn modelId="{334DA16C-562E-4B7F-B4A2-A6846F31739D}" srcId="{6C2404E6-FA87-4B07-90DF-54B46A7382A3}" destId="{5A03C899-1D0B-42EF-8986-485193F0BD18}" srcOrd="1" destOrd="0" parTransId="{1D0C2830-DA26-4FF6-9617-8363A0B52D68}" sibTransId="{F6CD4DE1-1B02-4E53-9DAF-C798D5CAB4CA}"/>
    <dgm:cxn modelId="{BB4BAE46-EBC9-4F86-BA2C-DAACEE63C2D6}" srcId="{5FF116D4-AC8D-4943-93CA-29002B507336}" destId="{6CC2858E-01E4-4A81-8262-A01E35475A6C}" srcOrd="2" destOrd="0" parTransId="{FB6B22BB-9338-457B-BA20-3ED426E924EA}" sibTransId="{F4EDCA61-520A-432C-A2DF-4AEC2624673B}"/>
    <dgm:cxn modelId="{2B2D064E-DEAC-4C99-BF76-95B5CCAB7648}" srcId="{6C2404E6-FA87-4B07-90DF-54B46A7382A3}" destId="{A11C7C30-7EA4-4B1A-99A8-1AA22F332AED}" srcOrd="2" destOrd="0" parTransId="{F96DB666-639A-4DB9-812D-1EE4B2E6F61B}" sibTransId="{38C78398-681C-4CDB-9075-7AB9A83653A7}"/>
    <dgm:cxn modelId="{226D0B15-BC8C-4A32-80CA-3C9F7CC1FEE3}" srcId="{A11C7C30-7EA4-4B1A-99A8-1AA22F332AED}" destId="{EF6BC858-FBA7-4FD8-9C4C-38AD7FD8CE49}" srcOrd="1" destOrd="0" parTransId="{AFB71EF2-6DC5-4D20-97BB-73A02DE20B2F}" sibTransId="{D5E7E528-F5FC-4FE0-8F05-0A42FEFF8F05}"/>
    <dgm:cxn modelId="{3ABDF7EC-C508-4D8A-8A3D-5C0AC9D0D781}" type="presOf" srcId="{A11C7C30-7EA4-4B1A-99A8-1AA22F332AED}" destId="{82F27C54-4855-41D8-A413-65BF7D8C3A25}" srcOrd="0" destOrd="0" presId="urn:microsoft.com/office/officeart/2005/8/layout/hList1"/>
    <dgm:cxn modelId="{5135B2E0-83EF-47FA-A682-B059B2F50304}" srcId="{A11C7C30-7EA4-4B1A-99A8-1AA22F332AED}" destId="{216C5F06-6ECA-491F-9965-F57CDD8A5645}" srcOrd="0" destOrd="0" parTransId="{3C7532AC-E2B6-476C-92D9-25D8160A6BE9}" sibTransId="{69B3741C-097C-404D-B8D3-6C39C38E1964}"/>
    <dgm:cxn modelId="{125041F7-706C-481E-96CE-49AA3D9B0396}" type="presOf" srcId="{7E98C21F-53E5-4952-8674-1F4C2B6DB54E}" destId="{3EC82081-8E15-46F6-BAC1-527C95E11ECE}" srcOrd="0" destOrd="2" presId="urn:microsoft.com/office/officeart/2005/8/layout/hList1"/>
    <dgm:cxn modelId="{01FAB1B0-193A-46D3-ADFE-51094A4E3DB4}" srcId="{5A03C899-1D0B-42EF-8986-485193F0BD18}" destId="{8A1830BC-8E23-496D-81D4-95AA1F5EFE05}" srcOrd="0" destOrd="0" parTransId="{337BAA68-1B7F-4F52-AE86-BF1CCA8B603D}" sibTransId="{E691710A-9820-4250-A55A-5E4F99D80A85}"/>
    <dgm:cxn modelId="{0E5738B0-3E20-4600-B367-C7072B99E524}" type="presOf" srcId="{6CC2858E-01E4-4A81-8262-A01E35475A6C}" destId="{7B290A51-0ACC-4D94-83E5-9B151F7D0976}" srcOrd="0" destOrd="2" presId="urn:microsoft.com/office/officeart/2005/8/layout/hList1"/>
    <dgm:cxn modelId="{927EF2F4-9F8B-47D9-A9B5-AB3168BD5EB5}" srcId="{6C2404E6-FA87-4B07-90DF-54B46A7382A3}" destId="{5FF116D4-AC8D-4943-93CA-29002B507336}" srcOrd="0" destOrd="0" parTransId="{0F6D67C0-92CD-4590-8F77-D11A4965FB64}" sibTransId="{9CF0A484-491D-4C1F-A2F8-8CAFAF1AD531}"/>
    <dgm:cxn modelId="{EC873AA4-DA70-41CD-A409-8D87477A1DEB}" type="presParOf" srcId="{EA323717-E0CE-4866-9D2E-7AE61FD44522}" destId="{A64F7C81-5504-4AAB-BD93-385A35176561}" srcOrd="0" destOrd="0" presId="urn:microsoft.com/office/officeart/2005/8/layout/hList1"/>
    <dgm:cxn modelId="{BD3A5984-C741-406F-9FCC-1CC882EEA831}" type="presParOf" srcId="{A64F7C81-5504-4AAB-BD93-385A35176561}" destId="{92F454D1-9237-41BC-8673-5D68522EFE0A}" srcOrd="0" destOrd="0" presId="urn:microsoft.com/office/officeart/2005/8/layout/hList1"/>
    <dgm:cxn modelId="{9A08E644-4448-4476-A46E-7E954C3BAEA7}" type="presParOf" srcId="{A64F7C81-5504-4AAB-BD93-385A35176561}" destId="{7B290A51-0ACC-4D94-83E5-9B151F7D0976}" srcOrd="1" destOrd="0" presId="urn:microsoft.com/office/officeart/2005/8/layout/hList1"/>
    <dgm:cxn modelId="{4B486C5A-449D-4867-9C3B-8263BD0E881A}" type="presParOf" srcId="{EA323717-E0CE-4866-9D2E-7AE61FD44522}" destId="{99D0B409-69A6-408D-8BC2-EA4440543C69}" srcOrd="1" destOrd="0" presId="urn:microsoft.com/office/officeart/2005/8/layout/hList1"/>
    <dgm:cxn modelId="{BFEFFD41-B7C6-4B4C-8248-2C5DB3D79B74}" type="presParOf" srcId="{EA323717-E0CE-4866-9D2E-7AE61FD44522}" destId="{D1A68C53-D6A0-44F5-9B98-2C14AB43574C}" srcOrd="2" destOrd="0" presId="urn:microsoft.com/office/officeart/2005/8/layout/hList1"/>
    <dgm:cxn modelId="{1C47A52A-D83D-4204-BF4B-83A554480459}" type="presParOf" srcId="{D1A68C53-D6A0-44F5-9B98-2C14AB43574C}" destId="{98BC28FC-D08B-48C7-BA71-C438353807E0}" srcOrd="0" destOrd="0" presId="urn:microsoft.com/office/officeart/2005/8/layout/hList1"/>
    <dgm:cxn modelId="{0C88A244-D786-4AA7-A95E-C2ECE2F85692}" type="presParOf" srcId="{D1A68C53-D6A0-44F5-9B98-2C14AB43574C}" destId="{3EC82081-8E15-46F6-BAC1-527C95E11ECE}" srcOrd="1" destOrd="0" presId="urn:microsoft.com/office/officeart/2005/8/layout/hList1"/>
    <dgm:cxn modelId="{A85650AD-C84F-4107-AFFC-C2B1C29F4B08}" type="presParOf" srcId="{EA323717-E0CE-4866-9D2E-7AE61FD44522}" destId="{474F77D9-55D9-4C4B-BBCA-F1EF2FBDA61E}" srcOrd="3" destOrd="0" presId="urn:microsoft.com/office/officeart/2005/8/layout/hList1"/>
    <dgm:cxn modelId="{2DF0D151-CA88-4A79-8DBC-2D2CAD1A5F65}" type="presParOf" srcId="{EA323717-E0CE-4866-9D2E-7AE61FD44522}" destId="{B9EE2B27-B15A-4E05-A66F-3EF3193596C3}" srcOrd="4" destOrd="0" presId="urn:microsoft.com/office/officeart/2005/8/layout/hList1"/>
    <dgm:cxn modelId="{F3011185-FA69-4540-B3C3-A4DDAD0AB301}" type="presParOf" srcId="{B9EE2B27-B15A-4E05-A66F-3EF3193596C3}" destId="{82F27C54-4855-41D8-A413-65BF7D8C3A25}" srcOrd="0" destOrd="0" presId="urn:microsoft.com/office/officeart/2005/8/layout/hList1"/>
    <dgm:cxn modelId="{6E9F5099-0627-48E9-97BB-66285EA812BD}" type="presParOf" srcId="{B9EE2B27-B15A-4E05-A66F-3EF3193596C3}" destId="{72DAABE0-7243-4278-AD26-9F9C721BBA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454D1-9237-41BC-8673-5D68522EFE0A}">
      <dsp:nvSpPr>
        <dsp:cNvPr id="0" name=""/>
        <dsp:cNvSpPr/>
      </dsp:nvSpPr>
      <dsp:spPr>
        <a:xfrm>
          <a:off x="3235" y="104336"/>
          <a:ext cx="3154635" cy="633600"/>
        </a:xfrm>
        <a:prstGeom prst="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w="12700" cap="flat" cmpd="sng" algn="ctr">
          <a:solidFill>
            <a:schemeClr val="accent4">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Cluster A</a:t>
          </a:r>
          <a:endParaRPr lang="en-ID" sz="2200" kern="1200" dirty="0"/>
        </a:p>
      </dsp:txBody>
      <dsp:txXfrm>
        <a:off x="3235" y="104336"/>
        <a:ext cx="3154635" cy="633600"/>
      </dsp:txXfrm>
    </dsp:sp>
    <dsp:sp modelId="{7B290A51-0ACC-4D94-83E5-9B151F7D0976}">
      <dsp:nvSpPr>
        <dsp:cNvPr id="0" name=""/>
        <dsp:cNvSpPr/>
      </dsp:nvSpPr>
      <dsp:spPr>
        <a:xfrm>
          <a:off x="3235" y="737936"/>
          <a:ext cx="3154635" cy="285342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Paranoid Personality Disorder</a:t>
          </a:r>
          <a:endParaRPr lang="en-ID" sz="2200" kern="1200" dirty="0"/>
        </a:p>
        <a:p>
          <a:pPr marL="228600" lvl="1" indent="-228600" algn="l" defTabSz="977900">
            <a:lnSpc>
              <a:spcPct val="90000"/>
            </a:lnSpc>
            <a:spcBef>
              <a:spcPct val="0"/>
            </a:spcBef>
            <a:spcAft>
              <a:spcPct val="15000"/>
            </a:spcAft>
            <a:buChar char="••"/>
          </a:pPr>
          <a:r>
            <a:rPr lang="en-US" sz="2200" kern="1200" dirty="0"/>
            <a:t>Schizoid Personality </a:t>
          </a:r>
          <a:r>
            <a:rPr lang="en-US" sz="2200" kern="1200" dirty="0" err="1"/>
            <a:t>Disoder</a:t>
          </a:r>
          <a:endParaRPr lang="en-ID" sz="2200" kern="1200" dirty="0"/>
        </a:p>
        <a:p>
          <a:pPr marL="228600" lvl="1" indent="-228600" algn="l" defTabSz="977900">
            <a:lnSpc>
              <a:spcPct val="90000"/>
            </a:lnSpc>
            <a:spcBef>
              <a:spcPct val="0"/>
            </a:spcBef>
            <a:spcAft>
              <a:spcPct val="15000"/>
            </a:spcAft>
            <a:buChar char="••"/>
          </a:pPr>
          <a:r>
            <a:rPr lang="en-US" sz="2200" kern="1200" dirty="0" err="1"/>
            <a:t>Schizotypical</a:t>
          </a:r>
          <a:r>
            <a:rPr lang="en-US" sz="2200" kern="1200" dirty="0"/>
            <a:t> Personality Disorder</a:t>
          </a:r>
          <a:endParaRPr lang="en-ID" sz="2200" kern="1200" dirty="0"/>
        </a:p>
      </dsp:txBody>
      <dsp:txXfrm>
        <a:off x="3235" y="737936"/>
        <a:ext cx="3154635" cy="2853427"/>
      </dsp:txXfrm>
    </dsp:sp>
    <dsp:sp modelId="{98BC28FC-D08B-48C7-BA71-C438353807E0}">
      <dsp:nvSpPr>
        <dsp:cNvPr id="0" name=""/>
        <dsp:cNvSpPr/>
      </dsp:nvSpPr>
      <dsp:spPr>
        <a:xfrm>
          <a:off x="3599519" y="104336"/>
          <a:ext cx="3154635" cy="633600"/>
        </a:xfrm>
        <a:prstGeom prst="rect">
          <a:avLst/>
        </a:prstGeom>
        <a:gradFill rotWithShape="0">
          <a:gsLst>
            <a:gs pos="0">
              <a:schemeClr val="accent4">
                <a:hueOff val="2145400"/>
                <a:satOff val="942"/>
                <a:lumOff val="-2745"/>
                <a:alphaOff val="0"/>
                <a:tint val="94000"/>
                <a:satMod val="100000"/>
                <a:lumMod val="104000"/>
              </a:schemeClr>
            </a:gs>
            <a:gs pos="69000">
              <a:schemeClr val="accent4">
                <a:hueOff val="2145400"/>
                <a:satOff val="942"/>
                <a:lumOff val="-2745"/>
                <a:alphaOff val="0"/>
                <a:shade val="86000"/>
                <a:satMod val="130000"/>
                <a:lumMod val="102000"/>
              </a:schemeClr>
            </a:gs>
            <a:gs pos="100000">
              <a:schemeClr val="accent4">
                <a:hueOff val="2145400"/>
                <a:satOff val="942"/>
                <a:lumOff val="-2745"/>
                <a:alphaOff val="0"/>
                <a:shade val="72000"/>
                <a:satMod val="130000"/>
                <a:lumMod val="100000"/>
              </a:schemeClr>
            </a:gs>
          </a:gsLst>
          <a:lin ang="5400000" scaled="0"/>
        </a:gradFill>
        <a:ln w="12700" cap="flat" cmpd="sng" algn="ctr">
          <a:solidFill>
            <a:schemeClr val="accent4">
              <a:hueOff val="2145400"/>
              <a:satOff val="942"/>
              <a:lumOff val="-2745"/>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Cluster B</a:t>
          </a:r>
          <a:endParaRPr lang="en-ID" sz="2200" kern="1200" dirty="0"/>
        </a:p>
      </dsp:txBody>
      <dsp:txXfrm>
        <a:off x="3599519" y="104336"/>
        <a:ext cx="3154635" cy="633600"/>
      </dsp:txXfrm>
    </dsp:sp>
    <dsp:sp modelId="{3EC82081-8E15-46F6-BAC1-527C95E11ECE}">
      <dsp:nvSpPr>
        <dsp:cNvPr id="0" name=""/>
        <dsp:cNvSpPr/>
      </dsp:nvSpPr>
      <dsp:spPr>
        <a:xfrm>
          <a:off x="3599519" y="737936"/>
          <a:ext cx="3154635" cy="2853427"/>
        </a:xfrm>
        <a:prstGeom prst="rect">
          <a:avLst/>
        </a:prstGeom>
        <a:solidFill>
          <a:schemeClr val="accent4">
            <a:tint val="40000"/>
            <a:alpha val="90000"/>
            <a:hueOff val="2472534"/>
            <a:satOff val="-217"/>
            <a:lumOff val="-469"/>
            <a:alphaOff val="0"/>
          </a:schemeClr>
        </a:solidFill>
        <a:ln w="12700" cap="flat" cmpd="sng" algn="ctr">
          <a:solidFill>
            <a:schemeClr val="accent4">
              <a:tint val="40000"/>
              <a:alpha val="90000"/>
              <a:hueOff val="2472534"/>
              <a:satOff val="-217"/>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Histrionic Personality Disorder</a:t>
          </a:r>
          <a:endParaRPr lang="en-ID" sz="2200" kern="1200" dirty="0"/>
        </a:p>
        <a:p>
          <a:pPr marL="228600" lvl="1" indent="-228600" algn="l" defTabSz="977900">
            <a:lnSpc>
              <a:spcPct val="90000"/>
            </a:lnSpc>
            <a:spcBef>
              <a:spcPct val="0"/>
            </a:spcBef>
            <a:spcAft>
              <a:spcPct val="15000"/>
            </a:spcAft>
            <a:buChar char="••"/>
          </a:pPr>
          <a:r>
            <a:rPr lang="en-US" sz="2200" kern="1200" dirty="0"/>
            <a:t>Narcissistic Personality Disorder</a:t>
          </a:r>
          <a:endParaRPr lang="en-ID" sz="2200" kern="1200" dirty="0"/>
        </a:p>
        <a:p>
          <a:pPr marL="228600" lvl="1" indent="-228600" algn="l" defTabSz="977900">
            <a:lnSpc>
              <a:spcPct val="90000"/>
            </a:lnSpc>
            <a:spcBef>
              <a:spcPct val="0"/>
            </a:spcBef>
            <a:spcAft>
              <a:spcPct val="15000"/>
            </a:spcAft>
            <a:buChar char="••"/>
          </a:pPr>
          <a:r>
            <a:rPr lang="en-US" sz="2200" kern="1200" dirty="0"/>
            <a:t>Antisocial Personality Disorder</a:t>
          </a:r>
          <a:endParaRPr lang="en-ID" sz="2200" kern="1200" dirty="0"/>
        </a:p>
        <a:p>
          <a:pPr marL="228600" lvl="1" indent="-228600" algn="l" defTabSz="977900">
            <a:lnSpc>
              <a:spcPct val="90000"/>
            </a:lnSpc>
            <a:spcBef>
              <a:spcPct val="0"/>
            </a:spcBef>
            <a:spcAft>
              <a:spcPct val="15000"/>
            </a:spcAft>
            <a:buChar char="••"/>
          </a:pPr>
          <a:r>
            <a:rPr lang="en-US" sz="2200" kern="1200" dirty="0"/>
            <a:t>Borderline Personality Disorder</a:t>
          </a:r>
          <a:endParaRPr lang="en-ID" sz="2200" kern="1200" dirty="0"/>
        </a:p>
      </dsp:txBody>
      <dsp:txXfrm>
        <a:off x="3599519" y="737936"/>
        <a:ext cx="3154635" cy="2853427"/>
      </dsp:txXfrm>
    </dsp:sp>
    <dsp:sp modelId="{82F27C54-4855-41D8-A413-65BF7D8C3A25}">
      <dsp:nvSpPr>
        <dsp:cNvPr id="0" name=""/>
        <dsp:cNvSpPr/>
      </dsp:nvSpPr>
      <dsp:spPr>
        <a:xfrm>
          <a:off x="7195804" y="104336"/>
          <a:ext cx="3154635" cy="633600"/>
        </a:xfrm>
        <a:prstGeom prst="rect">
          <a:avLst/>
        </a:prstGeom>
        <a:gradFill rotWithShape="0">
          <a:gsLst>
            <a:gs pos="0">
              <a:schemeClr val="accent4">
                <a:hueOff val="4290800"/>
                <a:satOff val="1883"/>
                <a:lumOff val="-5490"/>
                <a:alphaOff val="0"/>
                <a:tint val="94000"/>
                <a:satMod val="100000"/>
                <a:lumMod val="104000"/>
              </a:schemeClr>
            </a:gs>
            <a:gs pos="69000">
              <a:schemeClr val="accent4">
                <a:hueOff val="4290800"/>
                <a:satOff val="1883"/>
                <a:lumOff val="-5490"/>
                <a:alphaOff val="0"/>
                <a:shade val="86000"/>
                <a:satMod val="130000"/>
                <a:lumMod val="102000"/>
              </a:schemeClr>
            </a:gs>
            <a:gs pos="100000">
              <a:schemeClr val="accent4">
                <a:hueOff val="4290800"/>
                <a:satOff val="1883"/>
                <a:lumOff val="-5490"/>
                <a:alphaOff val="0"/>
                <a:shade val="72000"/>
                <a:satMod val="130000"/>
                <a:lumMod val="100000"/>
              </a:schemeClr>
            </a:gs>
          </a:gsLst>
          <a:lin ang="5400000" scaled="0"/>
        </a:gradFill>
        <a:ln w="12700" cap="flat" cmpd="sng" algn="ctr">
          <a:solidFill>
            <a:schemeClr val="accent4">
              <a:hueOff val="4290800"/>
              <a:satOff val="1883"/>
              <a:lumOff val="-549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Cluster C</a:t>
          </a:r>
        </a:p>
      </dsp:txBody>
      <dsp:txXfrm>
        <a:off x="7195804" y="104336"/>
        <a:ext cx="3154635" cy="633600"/>
      </dsp:txXfrm>
    </dsp:sp>
    <dsp:sp modelId="{72DAABE0-7243-4278-AD26-9F9C721BBA19}">
      <dsp:nvSpPr>
        <dsp:cNvPr id="0" name=""/>
        <dsp:cNvSpPr/>
      </dsp:nvSpPr>
      <dsp:spPr>
        <a:xfrm>
          <a:off x="7195804" y="737936"/>
          <a:ext cx="3154635" cy="2853427"/>
        </a:xfrm>
        <a:prstGeom prst="rect">
          <a:avLst/>
        </a:prstGeom>
        <a:solidFill>
          <a:schemeClr val="accent4">
            <a:tint val="40000"/>
            <a:alpha val="90000"/>
            <a:hueOff val="4945067"/>
            <a:satOff val="-434"/>
            <a:lumOff val="-939"/>
            <a:alphaOff val="0"/>
          </a:schemeClr>
        </a:solidFill>
        <a:ln w="12700" cap="flat" cmpd="sng" algn="ctr">
          <a:solidFill>
            <a:schemeClr val="accent4">
              <a:tint val="40000"/>
              <a:alpha val="90000"/>
              <a:hueOff val="4945067"/>
              <a:satOff val="-434"/>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Avoidant Personality Disorder</a:t>
          </a:r>
          <a:endParaRPr lang="en-ID" sz="2200" kern="1200" dirty="0"/>
        </a:p>
        <a:p>
          <a:pPr marL="228600" lvl="1" indent="-228600" algn="l" defTabSz="977900">
            <a:lnSpc>
              <a:spcPct val="90000"/>
            </a:lnSpc>
            <a:spcBef>
              <a:spcPct val="0"/>
            </a:spcBef>
            <a:spcAft>
              <a:spcPct val="15000"/>
            </a:spcAft>
            <a:buChar char="••"/>
          </a:pPr>
          <a:r>
            <a:rPr lang="en-US" sz="2200" kern="1200" dirty="0"/>
            <a:t>Dependent Personality Disorder</a:t>
          </a:r>
          <a:endParaRPr lang="en-ID" sz="2200" kern="1200" dirty="0"/>
        </a:p>
        <a:p>
          <a:pPr marL="228600" lvl="1" indent="-228600" algn="l" defTabSz="977900">
            <a:lnSpc>
              <a:spcPct val="90000"/>
            </a:lnSpc>
            <a:spcBef>
              <a:spcPct val="0"/>
            </a:spcBef>
            <a:spcAft>
              <a:spcPct val="15000"/>
            </a:spcAft>
            <a:buChar char="••"/>
          </a:pPr>
          <a:r>
            <a:rPr lang="en-US" sz="2200" kern="1200" dirty="0"/>
            <a:t>Obsessive-compulsive Personality Disorder</a:t>
          </a:r>
          <a:endParaRPr lang="en-ID" sz="2200" kern="1200" dirty="0"/>
        </a:p>
      </dsp:txBody>
      <dsp:txXfrm>
        <a:off x="7195804" y="737936"/>
        <a:ext cx="3154635" cy="285342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9BF8C-0945-468F-AD0B-B0E84FBAF9C4}"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257EC-E380-4927-97F9-1830BA6E39D7}" type="slidenum">
              <a:rPr lang="en-US" smtClean="0"/>
              <a:t>‹#›</a:t>
            </a:fld>
            <a:endParaRPr lang="en-US"/>
          </a:p>
        </p:txBody>
      </p:sp>
    </p:spTree>
    <p:extLst>
      <p:ext uri="{BB962C8B-B14F-4D97-AF65-F5344CB8AC3E}">
        <p14:creationId xmlns:p14="http://schemas.microsoft.com/office/powerpoint/2010/main" val="73024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t>
            </a:r>
            <a:r>
              <a:rPr lang="en-US" dirty="0" err="1"/>
              <a:t>faktor</a:t>
            </a:r>
            <a:r>
              <a:rPr lang="en-US" dirty="0"/>
              <a:t> </a:t>
            </a:r>
            <a:r>
              <a:rPr lang="en-US" dirty="0" err="1"/>
              <a:t>kepribadian</a:t>
            </a:r>
            <a:r>
              <a:rPr lang="en-US" dirty="0"/>
              <a:t>: </a:t>
            </a:r>
            <a:r>
              <a:rPr lang="en-US" dirty="0" err="1"/>
              <a:t>neurotisme</a:t>
            </a:r>
            <a:r>
              <a:rPr lang="en-US" dirty="0"/>
              <a:t> (</a:t>
            </a:r>
            <a:r>
              <a:rPr lang="en-US" dirty="0" err="1"/>
              <a:t>ketidakstabilan</a:t>
            </a:r>
            <a:r>
              <a:rPr lang="en-US" dirty="0"/>
              <a:t> </a:t>
            </a:r>
            <a:r>
              <a:rPr lang="en-US" dirty="0" err="1"/>
              <a:t>emosional</a:t>
            </a:r>
            <a:r>
              <a:rPr lang="en-US" dirty="0"/>
              <a:t>), introvert/extrovert,. </a:t>
            </a:r>
            <a:r>
              <a:rPr lang="en-US" dirty="0" err="1"/>
              <a:t>Keterbukaan</a:t>
            </a:r>
            <a:r>
              <a:rPr lang="en-US" dirty="0"/>
              <a:t> </a:t>
            </a:r>
            <a:r>
              <a:rPr lang="en-US" dirty="0" err="1"/>
              <a:t>terhadap</a:t>
            </a:r>
            <a:r>
              <a:rPr lang="en-US" dirty="0"/>
              <a:t> </a:t>
            </a:r>
            <a:r>
              <a:rPr lang="en-US" dirty="0" err="1"/>
              <a:t>pengalaman</a:t>
            </a:r>
            <a:r>
              <a:rPr lang="en-US" dirty="0"/>
              <a:t>, </a:t>
            </a:r>
            <a:r>
              <a:rPr lang="en-US" dirty="0" err="1"/>
              <a:t>kesesuaian</a:t>
            </a:r>
            <a:r>
              <a:rPr lang="en-US" dirty="0"/>
              <a:t>/antagonism, dan </a:t>
            </a:r>
            <a:r>
              <a:rPr lang="en-US" dirty="0" err="1"/>
              <a:t>kesadaran</a:t>
            </a:r>
            <a:r>
              <a:rPr lang="en-US" dirty="0"/>
              <a:t> (big five)</a:t>
            </a:r>
            <a:endParaRPr lang="en-ID" dirty="0"/>
          </a:p>
        </p:txBody>
      </p:sp>
      <p:sp>
        <p:nvSpPr>
          <p:cNvPr id="4" name="Slide Number Placeholder 3"/>
          <p:cNvSpPr>
            <a:spLocks noGrp="1"/>
          </p:cNvSpPr>
          <p:nvPr>
            <p:ph type="sldNum" sz="quarter" idx="5"/>
          </p:nvPr>
        </p:nvSpPr>
        <p:spPr/>
        <p:txBody>
          <a:bodyPr/>
          <a:lstStyle/>
          <a:p>
            <a:fld id="{8DB2EBB2-D58B-4716-80A5-AA7EE6EDE1F0}" type="slidenum">
              <a:rPr lang="en-ID" smtClean="0"/>
              <a:t>2</a:t>
            </a:fld>
            <a:endParaRPr lang="en-ID"/>
          </a:p>
        </p:txBody>
      </p:sp>
    </p:spTree>
    <p:extLst>
      <p:ext uri="{BB962C8B-B14F-4D97-AF65-F5344CB8AC3E}">
        <p14:creationId xmlns:p14="http://schemas.microsoft.com/office/powerpoint/2010/main" val="65484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Mereka</a:t>
            </a:r>
            <a:r>
              <a:rPr lang="en-US" dirty="0" smtClean="0"/>
              <a:t> </a:t>
            </a:r>
            <a:r>
              <a:rPr lang="en-US" dirty="0" err="1" smtClean="0"/>
              <a:t>seringkali</a:t>
            </a:r>
            <a:r>
              <a:rPr lang="en-US" dirty="0" smtClean="0"/>
              <a:t> </a:t>
            </a:r>
            <a:r>
              <a:rPr lang="en-US" dirty="0" err="1" smtClean="0"/>
              <a:t>emosional</a:t>
            </a:r>
            <a:r>
              <a:rPr lang="en-US" dirty="0" smtClean="0"/>
              <a:t> </a:t>
            </a:r>
            <a:r>
              <a:rPr lang="en-US" dirty="0" err="1" smtClean="0"/>
              <a:t>yg</a:t>
            </a:r>
            <a:r>
              <a:rPr lang="en-US" dirty="0" smtClean="0"/>
              <a:t> </a:t>
            </a:r>
            <a:r>
              <a:rPr lang="en-US" dirty="0" err="1" smtClean="0"/>
              <a:t>badai</a:t>
            </a:r>
            <a:r>
              <a:rPr lang="en-US" dirty="0" smtClean="0"/>
              <a:t> </a:t>
            </a:r>
            <a:r>
              <a:rPr lang="en-US" dirty="0" err="1" smtClean="0"/>
              <a:t>dan</a:t>
            </a:r>
            <a:r>
              <a:rPr lang="en-US" dirty="0" smtClean="0"/>
              <a:t> </a:t>
            </a:r>
            <a:r>
              <a:rPr lang="en-US" dirty="0" err="1" smtClean="0"/>
              <a:t>tidak</a:t>
            </a:r>
            <a:r>
              <a:rPr lang="en-US" dirty="0" smtClean="0"/>
              <a:t> </a:t>
            </a:r>
            <a:r>
              <a:rPr lang="en-US" dirty="0" err="1" smtClean="0"/>
              <a:t>terkendali</a:t>
            </a:r>
            <a:r>
              <a:rPr lang="en-US" dirty="0" smtClean="0"/>
              <a:t>. Dan </a:t>
            </a:r>
            <a:r>
              <a:rPr lang="en-US" dirty="0" err="1" smtClean="0"/>
              <a:t>seringkali</a:t>
            </a:r>
            <a:r>
              <a:rPr lang="en-US" dirty="0" smtClean="0"/>
              <a:t> </a:t>
            </a:r>
            <a:r>
              <a:rPr lang="en-US" dirty="0" err="1" smtClean="0"/>
              <a:t>mereka</a:t>
            </a:r>
            <a:r>
              <a:rPr lang="en-US" dirty="0" smtClean="0"/>
              <a:t> </a:t>
            </a:r>
            <a:r>
              <a:rPr lang="en-US" dirty="0" err="1" smtClean="0"/>
              <a:t>mengatasi</a:t>
            </a:r>
            <a:r>
              <a:rPr lang="en-US" dirty="0" smtClean="0"/>
              <a:t> rasa </a:t>
            </a:r>
            <a:r>
              <a:rPr lang="en-US" dirty="0" err="1" smtClean="0"/>
              <a:t>emosional</a:t>
            </a:r>
            <a:r>
              <a:rPr lang="en-US" dirty="0" smtClean="0"/>
              <a:t> </a:t>
            </a:r>
            <a:r>
              <a:rPr lang="en-US" dirty="0" err="1" smtClean="0"/>
              <a:t>mereka</a:t>
            </a:r>
            <a:r>
              <a:rPr lang="en-US" dirty="0" smtClean="0"/>
              <a:t> </a:t>
            </a:r>
            <a:r>
              <a:rPr lang="en-US" dirty="0" err="1" smtClean="0"/>
              <a:t>itu</a:t>
            </a:r>
            <a:r>
              <a:rPr lang="en-US" dirty="0" smtClean="0"/>
              <a:t> </a:t>
            </a:r>
            <a:r>
              <a:rPr lang="en-US" dirty="0" err="1" smtClean="0"/>
              <a:t>dengan</a:t>
            </a:r>
            <a:r>
              <a:rPr lang="en-US" dirty="0" smtClean="0"/>
              <a:t> </a:t>
            </a:r>
            <a:r>
              <a:rPr lang="en-US" dirty="0" err="1" smtClean="0"/>
              <a:t>merusak</a:t>
            </a:r>
            <a:r>
              <a:rPr lang="en-US" dirty="0" smtClean="0"/>
              <a:t> </a:t>
            </a:r>
            <a:r>
              <a:rPr lang="en-US" dirty="0" err="1" smtClean="0"/>
              <a:t>diri</a:t>
            </a:r>
            <a:r>
              <a:rPr lang="en-US" dirty="0" smtClean="0"/>
              <a:t>, nyayat2</a:t>
            </a:r>
            <a:r>
              <a:rPr lang="en-US" baseline="0" dirty="0" smtClean="0"/>
              <a:t> </a:t>
            </a:r>
            <a:r>
              <a:rPr lang="en-US" baseline="0" dirty="0" err="1" smtClean="0"/>
              <a:t>tangan</a:t>
            </a:r>
            <a:r>
              <a:rPr lang="en-US" baseline="0" dirty="0" smtClean="0"/>
              <a:t> </a:t>
            </a:r>
            <a:r>
              <a:rPr lang="en-US" baseline="0" dirty="0" err="1" smtClean="0"/>
              <a:t>mereka</a:t>
            </a:r>
            <a:r>
              <a:rPr lang="en-US" baseline="0" dirty="0" smtClean="0"/>
              <a:t> </a:t>
            </a:r>
            <a:r>
              <a:rPr lang="en-US" baseline="0" dirty="0" err="1" smtClean="0"/>
              <a:t>sendiri</a:t>
            </a:r>
            <a:r>
              <a:rPr lang="en-US" baseline="0" dirty="0" smtClean="0"/>
              <a:t>, </a:t>
            </a:r>
            <a:r>
              <a:rPr lang="en-US" baseline="0" dirty="0" err="1" smtClean="0"/>
              <a:t>mengiris</a:t>
            </a:r>
            <a:r>
              <a:rPr lang="en-US" baseline="0" dirty="0" smtClean="0"/>
              <a:t> kaki </a:t>
            </a:r>
            <a:r>
              <a:rPr lang="en-US" baseline="0" dirty="0" err="1" smtClean="0"/>
              <a:t>mereka</a:t>
            </a:r>
            <a:r>
              <a:rPr lang="en-US" baseline="0" dirty="0" smtClean="0"/>
              <a:t> </a:t>
            </a:r>
            <a:r>
              <a:rPr lang="en-US" baseline="0" dirty="0" err="1" smtClean="0"/>
              <a:t>dengan</a:t>
            </a:r>
            <a:r>
              <a:rPr lang="en-US" baseline="0" dirty="0" smtClean="0"/>
              <a:t> </a:t>
            </a:r>
            <a:r>
              <a:rPr lang="en-US" baseline="0" dirty="0" err="1" smtClean="0"/>
              <a:t>pisau</a:t>
            </a:r>
            <a:r>
              <a:rPr lang="en-US" baseline="0" dirty="0" smtClean="0"/>
              <a:t> </a:t>
            </a:r>
            <a:r>
              <a:rPr lang="en-US" baseline="0" dirty="0" err="1" smtClean="0"/>
              <a:t>cukur</a:t>
            </a:r>
            <a:r>
              <a:rPr lang="en-US" baseline="0" dirty="0" smtClean="0"/>
              <a:t> </a:t>
            </a:r>
            <a:r>
              <a:rPr lang="en-US" baseline="0" dirty="0" err="1" smtClean="0"/>
              <a:t>atau</a:t>
            </a:r>
            <a:r>
              <a:rPr lang="en-US" baseline="0" dirty="0" smtClean="0"/>
              <a:t> </a:t>
            </a:r>
            <a:r>
              <a:rPr lang="en-US" baseline="0" dirty="0" err="1" smtClean="0"/>
              <a:t>membakar</a:t>
            </a:r>
            <a:r>
              <a:rPr lang="en-US" baseline="0" dirty="0" smtClean="0"/>
              <a:t> </a:t>
            </a:r>
            <a:r>
              <a:rPr lang="en-US" baseline="0" dirty="0" err="1" smtClean="0"/>
              <a:t>lengan</a:t>
            </a:r>
            <a:r>
              <a:rPr lang="en-US" baseline="0" dirty="0" smtClean="0"/>
              <a:t> </a:t>
            </a:r>
            <a:r>
              <a:rPr lang="en-US" baseline="0" dirty="0" err="1" smtClean="0"/>
              <a:t>mereka</a:t>
            </a:r>
            <a:r>
              <a:rPr lang="en-US" baseline="0" dirty="0" smtClean="0"/>
              <a:t> </a:t>
            </a:r>
            <a:r>
              <a:rPr lang="en-US" baseline="0" dirty="0" err="1" smtClean="0"/>
              <a:t>dengan</a:t>
            </a:r>
            <a:r>
              <a:rPr lang="en-US" baseline="0" dirty="0" smtClean="0"/>
              <a:t> </a:t>
            </a:r>
            <a:r>
              <a:rPr lang="en-US" baseline="0" dirty="0" err="1" smtClean="0"/>
              <a:t>rokok</a:t>
            </a:r>
            <a:r>
              <a:rPr lang="en-US" baseline="0" dirty="0" smtClean="0"/>
              <a:t> </a:t>
            </a:r>
            <a:r>
              <a:rPr lang="en-US" baseline="0" dirty="0" err="1" smtClean="0"/>
              <a:t>tapi</a:t>
            </a:r>
            <a:r>
              <a:rPr lang="en-US" baseline="0" dirty="0" smtClean="0"/>
              <a:t> </a:t>
            </a:r>
            <a:r>
              <a:rPr lang="en-US" baseline="0" dirty="0" err="1" smtClean="0"/>
              <a:t>mereka</a:t>
            </a:r>
            <a:r>
              <a:rPr lang="en-US" baseline="0" dirty="0" smtClean="0"/>
              <a:t> </a:t>
            </a:r>
            <a:r>
              <a:rPr lang="en-US" baseline="0" dirty="0" err="1" smtClean="0"/>
              <a:t>ga</a:t>
            </a:r>
            <a:r>
              <a:rPr lang="en-US" baseline="0" dirty="0" smtClean="0"/>
              <a:t> </a:t>
            </a:r>
            <a:r>
              <a:rPr lang="en-US" baseline="0" dirty="0" err="1" smtClean="0"/>
              <a:t>berniat</a:t>
            </a:r>
            <a:r>
              <a:rPr lang="en-US" baseline="0" dirty="0" smtClean="0"/>
              <a:t> </a:t>
            </a:r>
            <a:r>
              <a:rPr lang="en-US" baseline="0" dirty="0" err="1" smtClean="0"/>
              <a:t>untuk</a:t>
            </a:r>
            <a:r>
              <a:rPr lang="en-US" baseline="0" dirty="0" smtClean="0"/>
              <a:t> </a:t>
            </a:r>
            <a:r>
              <a:rPr lang="en-US" baseline="0" dirty="0" err="1" smtClean="0"/>
              <a:t>bunuh</a:t>
            </a:r>
            <a:r>
              <a:rPr lang="en-US" baseline="0" dirty="0" smtClean="0"/>
              <a:t> </a:t>
            </a:r>
            <a:r>
              <a:rPr lang="en-US" baseline="0" dirty="0" err="1" smtClean="0"/>
              <a:t>diri</a:t>
            </a:r>
            <a:endParaRPr lang="en-US" dirty="0"/>
          </a:p>
        </p:txBody>
      </p:sp>
      <p:sp>
        <p:nvSpPr>
          <p:cNvPr id="4" name="Slide Number Placeholder 3"/>
          <p:cNvSpPr>
            <a:spLocks noGrp="1"/>
          </p:cNvSpPr>
          <p:nvPr>
            <p:ph type="sldNum" sz="quarter" idx="10"/>
          </p:nvPr>
        </p:nvSpPr>
        <p:spPr/>
        <p:txBody>
          <a:bodyPr/>
          <a:lstStyle/>
          <a:p>
            <a:fld id="{137257EC-E380-4927-97F9-1830BA6E39D7}" type="slidenum">
              <a:rPr lang="en-US" smtClean="0"/>
              <a:t>18</a:t>
            </a:fld>
            <a:endParaRPr lang="en-US"/>
          </a:p>
        </p:txBody>
      </p:sp>
    </p:spTree>
    <p:extLst>
      <p:ext uri="{BB962C8B-B14F-4D97-AF65-F5344CB8AC3E}">
        <p14:creationId xmlns:p14="http://schemas.microsoft.com/office/powerpoint/2010/main" val="258792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Pasien</a:t>
            </a:r>
            <a:r>
              <a:rPr lang="en-US" dirty="0"/>
              <a:t> </a:t>
            </a:r>
            <a:r>
              <a:rPr lang="en-US" dirty="0" err="1"/>
              <a:t>yg</a:t>
            </a:r>
            <a:r>
              <a:rPr lang="en-US" dirty="0"/>
              <a:t> </a:t>
            </a:r>
            <a:r>
              <a:rPr lang="en-US" dirty="0" err="1"/>
              <a:t>mengalami</a:t>
            </a:r>
            <a:r>
              <a:rPr lang="en-US" dirty="0"/>
              <a:t> </a:t>
            </a:r>
            <a:r>
              <a:rPr lang="en-US" dirty="0" err="1"/>
              <a:t>gangguan</a:t>
            </a:r>
            <a:r>
              <a:rPr lang="en-US" dirty="0"/>
              <a:t> </a:t>
            </a:r>
            <a:r>
              <a:rPr lang="en-US" dirty="0" err="1"/>
              <a:t>ini</a:t>
            </a:r>
            <a:r>
              <a:rPr lang="en-US" dirty="0"/>
              <a:t> </a:t>
            </a:r>
            <a:r>
              <a:rPr lang="en-US" dirty="0" err="1"/>
              <a:t>diduga</a:t>
            </a:r>
            <a:r>
              <a:rPr lang="en-US" dirty="0"/>
              <a:t> </a:t>
            </a:r>
            <a:r>
              <a:rPr lang="en-US" dirty="0" err="1"/>
              <a:t>dibesarkan</a:t>
            </a:r>
            <a:r>
              <a:rPr lang="en-US" dirty="0"/>
              <a:t> </a:t>
            </a:r>
            <a:r>
              <a:rPr lang="en-US" dirty="0" err="1"/>
              <a:t>dalam</a:t>
            </a:r>
            <a:r>
              <a:rPr lang="en-US" dirty="0"/>
              <a:t> </a:t>
            </a:r>
            <a:r>
              <a:rPr lang="en-US" dirty="0" err="1"/>
              <a:t>lingkungan</a:t>
            </a:r>
            <a:r>
              <a:rPr lang="en-US" dirty="0"/>
              <a:t> </a:t>
            </a:r>
            <a:r>
              <a:rPr lang="en-US" dirty="0" err="1"/>
              <a:t>keluarga</a:t>
            </a:r>
            <a:r>
              <a:rPr lang="en-US" dirty="0"/>
              <a:t> di mana </a:t>
            </a:r>
            <a:r>
              <a:rPr lang="en-US" dirty="0" err="1"/>
              <a:t>orangtua</a:t>
            </a:r>
            <a:r>
              <a:rPr lang="en-US" dirty="0"/>
              <a:t> </a:t>
            </a:r>
            <a:r>
              <a:rPr lang="en-US" dirty="0" err="1"/>
              <a:t>berbicara</a:t>
            </a:r>
            <a:r>
              <a:rPr lang="en-US" dirty="0"/>
              <a:t> </a:t>
            </a:r>
            <a:r>
              <a:rPr lang="en-US" dirty="0" err="1"/>
              <a:t>ttg</a:t>
            </a:r>
            <a:r>
              <a:rPr lang="en-US" dirty="0"/>
              <a:t> </a:t>
            </a:r>
            <a:r>
              <a:rPr lang="en-US" dirty="0" err="1"/>
              <a:t>seks</a:t>
            </a:r>
            <a:r>
              <a:rPr lang="en-US" dirty="0"/>
              <a:t> </a:t>
            </a:r>
            <a:r>
              <a:rPr lang="en-US" dirty="0" err="1"/>
              <a:t>adl</a:t>
            </a:r>
            <a:r>
              <a:rPr lang="en-US" dirty="0"/>
              <a:t> </a:t>
            </a:r>
            <a:r>
              <a:rPr lang="en-US" dirty="0" err="1"/>
              <a:t>sesuatu</a:t>
            </a:r>
            <a:r>
              <a:rPr lang="en-US" dirty="0"/>
              <a:t> </a:t>
            </a:r>
            <a:r>
              <a:rPr lang="en-US" dirty="0" err="1"/>
              <a:t>yg</a:t>
            </a:r>
            <a:r>
              <a:rPr lang="en-US" dirty="0"/>
              <a:t> </a:t>
            </a:r>
            <a:r>
              <a:rPr lang="en-US" dirty="0" err="1"/>
              <a:t>kotor</a:t>
            </a:r>
            <a:r>
              <a:rPr lang="en-US" dirty="0"/>
              <a:t>, </a:t>
            </a:r>
            <a:r>
              <a:rPr lang="en-US" dirty="0" err="1"/>
              <a:t>namun</a:t>
            </a:r>
            <a:r>
              <a:rPr lang="en-US" dirty="0"/>
              <a:t> </a:t>
            </a:r>
            <a:r>
              <a:rPr lang="en-US" dirty="0" err="1"/>
              <a:t>berperilaku</a:t>
            </a:r>
            <a:r>
              <a:rPr lang="en-US" dirty="0"/>
              <a:t> </a:t>
            </a:r>
            <a:r>
              <a:rPr lang="en-US" dirty="0" err="1"/>
              <a:t>seolah</a:t>
            </a:r>
            <a:r>
              <a:rPr lang="en-US" dirty="0"/>
              <a:t> </a:t>
            </a:r>
            <a:r>
              <a:rPr lang="en-US" dirty="0" err="1"/>
              <a:t>seks</a:t>
            </a:r>
            <a:r>
              <a:rPr lang="en-US" dirty="0"/>
              <a:t> </a:t>
            </a:r>
            <a:r>
              <a:rPr lang="en-US" dirty="0" err="1"/>
              <a:t>adl</a:t>
            </a:r>
            <a:r>
              <a:rPr lang="en-US" dirty="0"/>
              <a:t> </a:t>
            </a:r>
            <a:r>
              <a:rPr lang="en-US" dirty="0" err="1"/>
              <a:t>sesuatu</a:t>
            </a:r>
            <a:r>
              <a:rPr lang="en-US" dirty="0"/>
              <a:t> </a:t>
            </a:r>
            <a:r>
              <a:rPr lang="en-US" dirty="0" err="1"/>
              <a:t>yg</a:t>
            </a:r>
            <a:r>
              <a:rPr lang="en-US" dirty="0"/>
              <a:t> </a:t>
            </a:r>
            <a:r>
              <a:rPr lang="en-US" dirty="0" err="1"/>
              <a:t>menyenangkan</a:t>
            </a:r>
            <a:r>
              <a:rPr lang="en-US" dirty="0"/>
              <a:t> dan </a:t>
            </a:r>
            <a:r>
              <a:rPr lang="en-US" dirty="0" err="1"/>
              <a:t>diinginkan</a:t>
            </a:r>
            <a:r>
              <a:rPr lang="en-US" dirty="0"/>
              <a:t>.</a:t>
            </a:r>
          </a:p>
          <a:p>
            <a:r>
              <a:rPr lang="en-US" dirty="0"/>
              <a:t>Ex. Wanita </a:t>
            </a:r>
            <a:r>
              <a:rPr lang="en-US" dirty="0" err="1"/>
              <a:t>ini</a:t>
            </a:r>
            <a:r>
              <a:rPr lang="en-US" dirty="0"/>
              <a:t> </a:t>
            </a:r>
            <a:r>
              <a:rPr lang="en-US" dirty="0" err="1"/>
              <a:t>bisa</a:t>
            </a:r>
            <a:r>
              <a:rPr lang="en-US" dirty="0"/>
              <a:t> </a:t>
            </a:r>
            <a:r>
              <a:rPr lang="en-US" dirty="0" err="1"/>
              <a:t>saja</a:t>
            </a:r>
            <a:r>
              <a:rPr lang="en-US" dirty="0"/>
              <a:t> “main-main” 1 </a:t>
            </a:r>
            <a:r>
              <a:rPr lang="en-US" dirty="0" err="1"/>
              <a:t>malam</a:t>
            </a:r>
            <a:r>
              <a:rPr lang="en-US" dirty="0"/>
              <a:t> dg </a:t>
            </a:r>
            <a:r>
              <a:rPr lang="en-US" dirty="0" err="1"/>
              <a:t>teman-temannya</a:t>
            </a:r>
            <a:r>
              <a:rPr lang="en-US" dirty="0"/>
              <a:t>. </a:t>
            </a:r>
            <a:r>
              <a:rPr lang="en-US" dirty="0" err="1"/>
              <a:t>Namun</a:t>
            </a:r>
            <a:r>
              <a:rPr lang="en-US" dirty="0"/>
              <a:t>, </a:t>
            </a:r>
            <a:r>
              <a:rPr lang="en-US" dirty="0" err="1"/>
              <a:t>jika</a:t>
            </a:r>
            <a:r>
              <a:rPr lang="en-US" dirty="0"/>
              <a:t> </a:t>
            </a:r>
            <a:r>
              <a:rPr lang="en-US" dirty="0" err="1"/>
              <a:t>dia</a:t>
            </a:r>
            <a:r>
              <a:rPr lang="en-US" dirty="0"/>
              <a:t> </a:t>
            </a:r>
            <a:r>
              <a:rPr lang="en-US" dirty="0" err="1"/>
              <a:t>sering</a:t>
            </a:r>
            <a:r>
              <a:rPr lang="en-US" dirty="0"/>
              <a:t> </a:t>
            </a:r>
            <a:r>
              <a:rPr lang="en-US" dirty="0" err="1"/>
              <a:t>mencari</a:t>
            </a:r>
            <a:r>
              <a:rPr lang="en-US" dirty="0"/>
              <a:t> </a:t>
            </a:r>
            <a:r>
              <a:rPr lang="en-US" dirty="0" err="1"/>
              <a:t>peluang</a:t>
            </a:r>
            <a:r>
              <a:rPr lang="en-US" dirty="0"/>
              <a:t> </a:t>
            </a:r>
            <a:r>
              <a:rPr lang="en-US" dirty="0" err="1"/>
              <a:t>untuk</a:t>
            </a:r>
            <a:r>
              <a:rPr lang="en-US" dirty="0"/>
              <a:t> </a:t>
            </a:r>
            <a:r>
              <a:rPr lang="en-US" dirty="0" err="1"/>
              <a:t>terlibat</a:t>
            </a:r>
            <a:r>
              <a:rPr lang="en-US" dirty="0"/>
              <a:t> </a:t>
            </a:r>
            <a:r>
              <a:rPr lang="en-US" dirty="0" err="1"/>
              <a:t>dalam</a:t>
            </a:r>
            <a:r>
              <a:rPr lang="en-US" dirty="0"/>
              <a:t> </a:t>
            </a:r>
            <a:r>
              <a:rPr lang="en-US" dirty="0" err="1"/>
              <a:t>perilaku</a:t>
            </a:r>
            <a:r>
              <a:rPr lang="en-US" dirty="0"/>
              <a:t> </a:t>
            </a:r>
            <a:r>
              <a:rPr lang="en-US" dirty="0" err="1"/>
              <a:t>menggoda</a:t>
            </a:r>
            <a:r>
              <a:rPr lang="en-US" dirty="0"/>
              <a:t> dan </a:t>
            </a:r>
            <a:r>
              <a:rPr lang="en-US" dirty="0" err="1"/>
              <a:t>mencari</a:t>
            </a:r>
            <a:r>
              <a:rPr lang="en-US" dirty="0"/>
              <a:t> </a:t>
            </a:r>
            <a:r>
              <a:rPr lang="en-US" dirty="0" err="1"/>
              <a:t>perhatian</a:t>
            </a:r>
            <a:r>
              <a:rPr lang="en-US" dirty="0"/>
              <a:t>, </a:t>
            </a:r>
            <a:r>
              <a:rPr lang="en-US" dirty="0" err="1"/>
              <a:t>dia</a:t>
            </a:r>
            <a:r>
              <a:rPr lang="en-US" dirty="0"/>
              <a:t> </a:t>
            </a:r>
            <a:r>
              <a:rPr lang="en-US" dirty="0" err="1"/>
              <a:t>bisa</a:t>
            </a:r>
            <a:r>
              <a:rPr lang="en-US" dirty="0"/>
              <a:t> </a:t>
            </a:r>
            <a:r>
              <a:rPr lang="en-US" dirty="0" err="1"/>
              <a:t>memililki</a:t>
            </a:r>
            <a:r>
              <a:rPr lang="en-US" dirty="0"/>
              <a:t> </a:t>
            </a:r>
            <a:r>
              <a:rPr lang="en-US" dirty="0" err="1"/>
              <a:t>gangguan</a:t>
            </a:r>
            <a:r>
              <a:rPr lang="en-US" dirty="0"/>
              <a:t> </a:t>
            </a:r>
            <a:r>
              <a:rPr lang="en-US" dirty="0" err="1"/>
              <a:t>kepribadian</a:t>
            </a:r>
            <a:r>
              <a:rPr lang="en-US" dirty="0"/>
              <a:t> </a:t>
            </a:r>
            <a:r>
              <a:rPr lang="en-US" dirty="0" err="1"/>
              <a:t>histrionik</a:t>
            </a:r>
            <a:r>
              <a:rPr lang="en-US" dirty="0"/>
              <a:t>.</a:t>
            </a:r>
            <a:endParaRPr lang="en-ID" dirty="0"/>
          </a:p>
        </p:txBody>
      </p:sp>
      <p:sp>
        <p:nvSpPr>
          <p:cNvPr id="4" name="Slide Number Placeholder 3"/>
          <p:cNvSpPr>
            <a:spLocks noGrp="1"/>
          </p:cNvSpPr>
          <p:nvPr>
            <p:ph type="sldNum" sz="quarter" idx="5"/>
          </p:nvPr>
        </p:nvSpPr>
        <p:spPr/>
        <p:txBody>
          <a:bodyPr/>
          <a:lstStyle/>
          <a:p>
            <a:fld id="{332F03D3-33C7-41E3-A9EB-C48AF171084D}" type="slidenum">
              <a:rPr lang="en-ID" smtClean="0"/>
              <a:t>23</a:t>
            </a:fld>
            <a:endParaRPr lang="en-ID"/>
          </a:p>
        </p:txBody>
      </p:sp>
    </p:spTree>
    <p:extLst>
      <p:ext uri="{BB962C8B-B14F-4D97-AF65-F5344CB8AC3E}">
        <p14:creationId xmlns:p14="http://schemas.microsoft.com/office/powerpoint/2010/main" val="103783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Mereka</a:t>
            </a:r>
            <a:r>
              <a:rPr lang="en-US" dirty="0"/>
              <a:t> </a:t>
            </a:r>
            <a:r>
              <a:rPr lang="en-US" dirty="0" err="1"/>
              <a:t>menghendaki</a:t>
            </a:r>
            <a:r>
              <a:rPr lang="en-US" dirty="0"/>
              <a:t> orang lain </a:t>
            </a:r>
            <a:r>
              <a:rPr lang="en-US" dirty="0" err="1"/>
              <a:t>melakuka</a:t>
            </a:r>
            <a:r>
              <a:rPr lang="en-US" dirty="0"/>
              <a:t> </a:t>
            </a:r>
            <a:r>
              <a:rPr lang="en-US" dirty="0" err="1"/>
              <a:t>sesuatu</a:t>
            </a:r>
            <a:r>
              <a:rPr lang="en-US" dirty="0"/>
              <a:t> yang </a:t>
            </a:r>
            <a:r>
              <a:rPr lang="en-US" dirty="0" err="1"/>
              <a:t>istimewa</a:t>
            </a:r>
            <a:r>
              <a:rPr lang="en-US" dirty="0"/>
              <a:t> </a:t>
            </a:r>
            <a:r>
              <a:rPr lang="en-US" dirty="0" err="1"/>
              <a:t>untuk</a:t>
            </a:r>
            <a:r>
              <a:rPr lang="en-US" dirty="0"/>
              <a:t> </a:t>
            </a:r>
            <a:r>
              <a:rPr lang="en-US" dirty="0" err="1"/>
              <a:t>mereka</a:t>
            </a:r>
            <a:r>
              <a:rPr lang="en-US" dirty="0"/>
              <a:t> </a:t>
            </a:r>
            <a:r>
              <a:rPr lang="en-US" dirty="0" err="1"/>
              <a:t>tanpa</a:t>
            </a:r>
            <a:r>
              <a:rPr lang="en-US" dirty="0"/>
              <a:t> </a:t>
            </a:r>
            <a:r>
              <a:rPr lang="en-US" dirty="0" err="1"/>
              <a:t>perlu</a:t>
            </a:r>
            <a:r>
              <a:rPr lang="en-US" dirty="0"/>
              <a:t> </a:t>
            </a:r>
            <a:r>
              <a:rPr lang="en-US" dirty="0" err="1"/>
              <a:t>dibalas</a:t>
            </a:r>
            <a:r>
              <a:rPr lang="en-US" dirty="0"/>
              <a:t>.</a:t>
            </a:r>
          </a:p>
          <a:p>
            <a:r>
              <a:rPr lang="en-ID" dirty="0" err="1"/>
              <a:t>Kebutuhan</a:t>
            </a:r>
            <a:r>
              <a:rPr lang="en-ID" dirty="0"/>
              <a:t> </a:t>
            </a:r>
            <a:r>
              <a:rPr lang="en-ID" dirty="0" err="1"/>
              <a:t>emosional</a:t>
            </a:r>
            <a:r>
              <a:rPr lang="en-ID" dirty="0"/>
              <a:t> </a:t>
            </a:r>
            <a:r>
              <a:rPr lang="en-ID" dirty="0" err="1"/>
              <a:t>dasar</a:t>
            </a:r>
            <a:r>
              <a:rPr lang="en-ID" dirty="0"/>
              <a:t>: PARENTS: </a:t>
            </a:r>
            <a:r>
              <a:rPr lang="en-ID" sz="1200" b="0" i="1" kern="1200" dirty="0">
                <a:solidFill>
                  <a:schemeClr val="tx1"/>
                </a:solidFill>
                <a:effectLst/>
                <a:latin typeface="+mn-lt"/>
                <a:ea typeface="+mn-ea"/>
                <a:cs typeface="+mn-cs"/>
              </a:rPr>
              <a:t>Protection </a:t>
            </a:r>
            <a:r>
              <a:rPr lang="en-ID" sz="1200" b="0" i="0" kern="1200" dirty="0">
                <a:solidFill>
                  <a:schemeClr val="tx1"/>
                </a:solidFill>
                <a:effectLst/>
                <a:latin typeface="+mn-lt"/>
                <a:ea typeface="+mn-ea"/>
                <a:cs typeface="+mn-cs"/>
              </a:rPr>
              <a:t>(</a:t>
            </a:r>
            <a:r>
              <a:rPr lang="en-ID" sz="1200" b="0" i="0" kern="1200" dirty="0" err="1">
                <a:solidFill>
                  <a:schemeClr val="tx1"/>
                </a:solidFill>
                <a:effectLst/>
                <a:latin typeface="+mn-lt"/>
                <a:ea typeface="+mn-ea"/>
                <a:cs typeface="+mn-cs"/>
              </a:rPr>
              <a:t>perlindungan</a:t>
            </a:r>
            <a:r>
              <a:rPr lang="en-ID" sz="1200" b="0" i="0" kern="1200" dirty="0">
                <a:solidFill>
                  <a:schemeClr val="tx1"/>
                </a:solidFill>
                <a:effectLst/>
                <a:latin typeface="+mn-lt"/>
                <a:ea typeface="+mn-ea"/>
                <a:cs typeface="+mn-cs"/>
              </a:rPr>
              <a:t>), </a:t>
            </a:r>
            <a:r>
              <a:rPr lang="en-ID" sz="1200" b="0" i="1" kern="1200" dirty="0">
                <a:solidFill>
                  <a:schemeClr val="tx1"/>
                </a:solidFill>
                <a:effectLst/>
                <a:latin typeface="+mn-lt"/>
                <a:ea typeface="+mn-ea"/>
                <a:cs typeface="+mn-cs"/>
              </a:rPr>
              <a:t>Acceptance </a:t>
            </a:r>
            <a:r>
              <a:rPr lang="en-ID" sz="1200" b="0" i="0" kern="1200" dirty="0">
                <a:solidFill>
                  <a:schemeClr val="tx1"/>
                </a:solidFill>
                <a:effectLst/>
                <a:latin typeface="+mn-lt"/>
                <a:ea typeface="+mn-ea"/>
                <a:cs typeface="+mn-cs"/>
              </a:rPr>
              <a:t>(</a:t>
            </a:r>
            <a:r>
              <a:rPr lang="en-ID" sz="1200" b="0" i="0" kern="1200" dirty="0" err="1">
                <a:solidFill>
                  <a:schemeClr val="tx1"/>
                </a:solidFill>
                <a:effectLst/>
                <a:latin typeface="+mn-lt"/>
                <a:ea typeface="+mn-ea"/>
                <a:cs typeface="+mn-cs"/>
              </a:rPr>
              <a:t>penerimaan</a:t>
            </a:r>
            <a:r>
              <a:rPr lang="en-ID" sz="1200" b="0" i="0" kern="1200" dirty="0">
                <a:solidFill>
                  <a:schemeClr val="tx1"/>
                </a:solidFill>
                <a:effectLst/>
                <a:latin typeface="+mn-lt"/>
                <a:ea typeface="+mn-ea"/>
                <a:cs typeface="+mn-cs"/>
              </a:rPr>
              <a:t>/</a:t>
            </a:r>
            <a:r>
              <a:rPr lang="en-ID" sz="1200" b="0" i="0" kern="1200" dirty="0" err="1">
                <a:solidFill>
                  <a:schemeClr val="tx1"/>
                </a:solidFill>
                <a:effectLst/>
                <a:latin typeface="+mn-lt"/>
                <a:ea typeface="+mn-ea"/>
                <a:cs typeface="+mn-cs"/>
              </a:rPr>
              <a:t>dukungan</a:t>
            </a:r>
            <a:r>
              <a:rPr lang="en-ID" sz="1200" b="0" i="0" kern="1200" dirty="0">
                <a:solidFill>
                  <a:schemeClr val="tx1"/>
                </a:solidFill>
                <a:effectLst/>
                <a:latin typeface="+mn-lt"/>
                <a:ea typeface="+mn-ea"/>
                <a:cs typeface="+mn-cs"/>
              </a:rPr>
              <a:t>), </a:t>
            </a:r>
            <a:r>
              <a:rPr lang="en-ID" sz="1200" b="0" i="1" kern="1200" dirty="0">
                <a:solidFill>
                  <a:schemeClr val="tx1"/>
                </a:solidFill>
                <a:effectLst/>
                <a:latin typeface="+mn-lt"/>
                <a:ea typeface="+mn-ea"/>
                <a:cs typeface="+mn-cs"/>
              </a:rPr>
              <a:t>Recognition </a:t>
            </a:r>
            <a:r>
              <a:rPr lang="en-ID" sz="1200" b="0" i="0" kern="1200" dirty="0">
                <a:solidFill>
                  <a:schemeClr val="tx1"/>
                </a:solidFill>
                <a:effectLst/>
                <a:latin typeface="+mn-lt"/>
                <a:ea typeface="+mn-ea"/>
                <a:cs typeface="+mn-cs"/>
              </a:rPr>
              <a:t>(</a:t>
            </a:r>
            <a:r>
              <a:rPr lang="en-ID" sz="1200" b="0" i="0" kern="1200" dirty="0" err="1">
                <a:solidFill>
                  <a:schemeClr val="tx1"/>
                </a:solidFill>
                <a:effectLst/>
                <a:latin typeface="+mn-lt"/>
                <a:ea typeface="+mn-ea"/>
                <a:cs typeface="+mn-cs"/>
              </a:rPr>
              <a:t>pengakuan</a:t>
            </a:r>
            <a:r>
              <a:rPr lang="en-ID" sz="1200" b="0" i="0" kern="1200" dirty="0">
                <a:solidFill>
                  <a:schemeClr val="tx1"/>
                </a:solidFill>
                <a:effectLst/>
                <a:latin typeface="+mn-lt"/>
                <a:ea typeface="+mn-ea"/>
                <a:cs typeface="+mn-cs"/>
              </a:rPr>
              <a:t>/</a:t>
            </a:r>
            <a:r>
              <a:rPr lang="en-ID" sz="1200" b="0" i="0" kern="1200" dirty="0" err="1">
                <a:solidFill>
                  <a:schemeClr val="tx1"/>
                </a:solidFill>
                <a:effectLst/>
                <a:latin typeface="+mn-lt"/>
                <a:ea typeface="+mn-ea"/>
                <a:cs typeface="+mn-cs"/>
              </a:rPr>
              <a:t>penghargaan</a:t>
            </a:r>
            <a:r>
              <a:rPr lang="en-ID" sz="1200" b="0" i="0" kern="1200" dirty="0">
                <a:solidFill>
                  <a:schemeClr val="tx1"/>
                </a:solidFill>
                <a:effectLst/>
                <a:latin typeface="+mn-lt"/>
                <a:ea typeface="+mn-ea"/>
                <a:cs typeface="+mn-cs"/>
              </a:rPr>
              <a:t>), </a:t>
            </a:r>
            <a:r>
              <a:rPr lang="en-ID" sz="1200" b="0" i="1" kern="1200" dirty="0">
                <a:solidFill>
                  <a:schemeClr val="tx1"/>
                </a:solidFill>
                <a:effectLst/>
                <a:latin typeface="+mn-lt"/>
                <a:ea typeface="+mn-ea"/>
                <a:cs typeface="+mn-cs"/>
              </a:rPr>
              <a:t>Enforced limits</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terlaksananya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batasan-batasan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aturan</a:t>
            </a:r>
            <a:r>
              <a:rPr lang="en-ID" sz="1200" b="0" i="0" kern="1200" dirty="0">
                <a:solidFill>
                  <a:schemeClr val="tx1"/>
                </a:solidFill>
                <a:effectLst/>
                <a:latin typeface="+mn-lt"/>
                <a:ea typeface="+mn-ea"/>
                <a:cs typeface="+mn-cs"/>
              </a:rPr>
              <a:t>), </a:t>
            </a:r>
            <a:r>
              <a:rPr lang="en-ID" sz="1200" b="0" i="1" kern="1200" dirty="0">
                <a:solidFill>
                  <a:schemeClr val="tx1"/>
                </a:solidFill>
                <a:effectLst/>
                <a:latin typeface="+mn-lt"/>
                <a:ea typeface="+mn-ea"/>
                <a:cs typeface="+mn-cs"/>
              </a:rPr>
              <a:t>Nearness </a:t>
            </a:r>
            <a:r>
              <a:rPr lang="en-ID" sz="1200" b="0" i="0" kern="1200" dirty="0">
                <a:solidFill>
                  <a:schemeClr val="tx1"/>
                </a:solidFill>
                <a:effectLst/>
                <a:latin typeface="+mn-lt"/>
                <a:ea typeface="+mn-ea"/>
                <a:cs typeface="+mn-cs"/>
              </a:rPr>
              <a:t>(</a:t>
            </a:r>
            <a:r>
              <a:rPr lang="en-ID" sz="1200" b="0" i="0" kern="1200" dirty="0" err="1">
                <a:solidFill>
                  <a:schemeClr val="tx1"/>
                </a:solidFill>
                <a:effectLst/>
                <a:latin typeface="+mn-lt"/>
                <a:ea typeface="+mn-ea"/>
                <a:cs typeface="+mn-cs"/>
              </a:rPr>
              <a:t>kedekatan</a:t>
            </a:r>
            <a:r>
              <a:rPr lang="en-ID" sz="1200" b="0" i="0" kern="1200" dirty="0">
                <a:solidFill>
                  <a:schemeClr val="tx1"/>
                </a:solidFill>
                <a:effectLst/>
                <a:latin typeface="+mn-lt"/>
                <a:ea typeface="+mn-ea"/>
                <a:cs typeface="+mn-cs"/>
              </a:rPr>
              <a:t>), </a:t>
            </a:r>
            <a:r>
              <a:rPr lang="en-ID" sz="1200" b="0" i="1" kern="1200" dirty="0">
                <a:solidFill>
                  <a:schemeClr val="tx1"/>
                </a:solidFill>
                <a:effectLst/>
                <a:latin typeface="+mn-lt"/>
                <a:ea typeface="+mn-ea"/>
                <a:cs typeface="+mn-cs"/>
              </a:rPr>
              <a:t>Time </a:t>
            </a:r>
            <a:r>
              <a:rPr lang="en-ID" sz="1200" b="0" i="0" kern="1200" dirty="0">
                <a:solidFill>
                  <a:schemeClr val="tx1"/>
                </a:solidFill>
                <a:effectLst/>
                <a:latin typeface="+mn-lt"/>
                <a:ea typeface="+mn-ea"/>
                <a:cs typeface="+mn-cs"/>
              </a:rPr>
              <a:t>(</a:t>
            </a:r>
            <a:r>
              <a:rPr lang="en-ID" sz="1200" b="0" i="0" kern="1200" dirty="0" err="1">
                <a:solidFill>
                  <a:schemeClr val="tx1"/>
                </a:solidFill>
                <a:effectLst/>
                <a:latin typeface="+mn-lt"/>
                <a:ea typeface="+mn-ea"/>
                <a:cs typeface="+mn-cs"/>
              </a:rPr>
              <a:t>waktu</a:t>
            </a:r>
            <a:r>
              <a:rPr lang="en-ID" sz="1200" b="0" i="0" kern="1200" dirty="0">
                <a:solidFill>
                  <a:schemeClr val="tx1"/>
                </a:solidFill>
                <a:effectLst/>
                <a:latin typeface="+mn-lt"/>
                <a:ea typeface="+mn-ea"/>
                <a:cs typeface="+mn-cs"/>
              </a:rPr>
              <a:t>), dan </a:t>
            </a:r>
            <a:r>
              <a:rPr lang="en-ID" sz="1200" b="0" i="1" kern="1200" dirty="0">
                <a:solidFill>
                  <a:schemeClr val="tx1"/>
                </a:solidFill>
                <a:effectLst/>
                <a:latin typeface="+mn-lt"/>
                <a:ea typeface="+mn-ea"/>
                <a:cs typeface="+mn-cs"/>
              </a:rPr>
              <a:t>Support </a:t>
            </a:r>
            <a:r>
              <a:rPr lang="en-ID" sz="1200" b="0" i="0" kern="1200" dirty="0">
                <a:solidFill>
                  <a:schemeClr val="tx1"/>
                </a:solidFill>
                <a:effectLst/>
                <a:latin typeface="+mn-lt"/>
                <a:ea typeface="+mn-ea"/>
                <a:cs typeface="+mn-cs"/>
              </a:rPr>
              <a:t>(</a:t>
            </a:r>
            <a:r>
              <a:rPr lang="en-ID" sz="1200" b="0" i="0" kern="1200" dirty="0" err="1">
                <a:solidFill>
                  <a:schemeClr val="tx1"/>
                </a:solidFill>
                <a:effectLst/>
                <a:latin typeface="+mn-lt"/>
                <a:ea typeface="+mn-ea"/>
                <a:cs typeface="+mn-cs"/>
              </a:rPr>
              <a:t>sokongan</a:t>
            </a:r>
            <a:r>
              <a:rPr lang="en-ID" sz="1200" b="0" i="0" kern="1200" dirty="0">
                <a:solidFill>
                  <a:schemeClr val="tx1"/>
                </a:solidFill>
                <a:effectLst/>
                <a:latin typeface="+mn-lt"/>
                <a:ea typeface="+mn-ea"/>
                <a:cs typeface="+mn-cs"/>
              </a:rPr>
              <a:t>).</a:t>
            </a:r>
            <a:endParaRPr lang="en-US" b="0" dirty="0"/>
          </a:p>
        </p:txBody>
      </p:sp>
      <p:sp>
        <p:nvSpPr>
          <p:cNvPr id="4" name="Slide Number Placeholder 3"/>
          <p:cNvSpPr>
            <a:spLocks noGrp="1"/>
          </p:cNvSpPr>
          <p:nvPr>
            <p:ph type="sldNum" sz="quarter" idx="5"/>
          </p:nvPr>
        </p:nvSpPr>
        <p:spPr/>
        <p:txBody>
          <a:bodyPr/>
          <a:lstStyle/>
          <a:p>
            <a:fld id="{332F03D3-33C7-41E3-A9EB-C48AF171084D}" type="slidenum">
              <a:rPr lang="en-ID" smtClean="0"/>
              <a:t>25</a:t>
            </a:fld>
            <a:endParaRPr lang="en-ID"/>
          </a:p>
        </p:txBody>
      </p:sp>
    </p:spTree>
    <p:extLst>
      <p:ext uri="{BB962C8B-B14F-4D97-AF65-F5344CB8AC3E}">
        <p14:creationId xmlns:p14="http://schemas.microsoft.com/office/powerpoint/2010/main" val="162949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Mereka</a:t>
            </a:r>
            <a:r>
              <a:rPr lang="en-US" dirty="0"/>
              <a:t> </a:t>
            </a:r>
            <a:r>
              <a:rPr lang="en-US" dirty="0" err="1"/>
              <a:t>berkembang</a:t>
            </a:r>
            <a:r>
              <a:rPr lang="en-US" dirty="0"/>
              <a:t> </a:t>
            </a:r>
            <a:r>
              <a:rPr lang="en-US" dirty="0" err="1"/>
              <a:t>menjadi</a:t>
            </a:r>
            <a:r>
              <a:rPr lang="en-US" dirty="0"/>
              <a:t> </a:t>
            </a:r>
            <a:r>
              <a:rPr lang="en-US" dirty="0" err="1"/>
              <a:t>individu</a:t>
            </a:r>
            <a:r>
              <a:rPr lang="en-US" dirty="0"/>
              <a:t> </a:t>
            </a:r>
            <a:r>
              <a:rPr lang="en-US" dirty="0" err="1"/>
              <a:t>dengan</a:t>
            </a:r>
            <a:r>
              <a:rPr lang="en-US" dirty="0"/>
              <a:t> </a:t>
            </a:r>
            <a:r>
              <a:rPr lang="en-US" dirty="0" err="1"/>
              <a:t>kepribadian</a:t>
            </a:r>
            <a:r>
              <a:rPr lang="en-US" dirty="0"/>
              <a:t> </a:t>
            </a:r>
            <a:r>
              <a:rPr lang="en-US" dirty="0" err="1"/>
              <a:t>narsistik</a:t>
            </a:r>
            <a:r>
              <a:rPr lang="en-US" dirty="0"/>
              <a:t>, </a:t>
            </a:r>
            <a:r>
              <a:rPr lang="en-US" dirty="0" err="1"/>
              <a:t>berjuang</a:t>
            </a:r>
            <a:r>
              <a:rPr lang="en-US" dirty="0"/>
              <a:t> </a:t>
            </a:r>
            <a:r>
              <a:rPr lang="en-US" dirty="0" err="1"/>
              <a:t>untuk</a:t>
            </a:r>
            <a:r>
              <a:rPr lang="en-US" dirty="0"/>
              <a:t> </a:t>
            </a:r>
            <a:r>
              <a:rPr lang="en-US" dirty="0" err="1"/>
              <a:t>melambungkan</a:t>
            </a:r>
            <a:r>
              <a:rPr lang="en-US" dirty="0"/>
              <a:t> rasa </a:t>
            </a:r>
            <a:r>
              <a:rPr lang="en-US" dirty="0" err="1"/>
              <a:t>diri</a:t>
            </a:r>
            <a:r>
              <a:rPr lang="en-US" dirty="0"/>
              <a:t> </a:t>
            </a:r>
            <a:r>
              <a:rPr lang="en-US" dirty="0" err="1"/>
              <a:t>mereka</a:t>
            </a:r>
            <a:r>
              <a:rPr lang="en-US" dirty="0"/>
              <a:t> </a:t>
            </a:r>
            <a:r>
              <a:rPr lang="en-US" dirty="0" err="1"/>
              <a:t>dengan</a:t>
            </a:r>
            <a:r>
              <a:rPr lang="en-US" dirty="0"/>
              <a:t> </a:t>
            </a:r>
            <a:r>
              <a:rPr lang="en-US" dirty="0" err="1"/>
              <a:t>mengejar</a:t>
            </a:r>
            <a:r>
              <a:rPr lang="en-US" dirty="0"/>
              <a:t> </a:t>
            </a:r>
            <a:r>
              <a:rPr lang="en-US" dirty="0" err="1"/>
              <a:t>cinta</a:t>
            </a:r>
            <a:r>
              <a:rPr lang="en-US" dirty="0"/>
              <a:t> dan </a:t>
            </a:r>
            <a:r>
              <a:rPr lang="en-US" dirty="0" err="1"/>
              <a:t>penghargaan</a:t>
            </a:r>
            <a:r>
              <a:rPr lang="en-US" dirty="0"/>
              <a:t> </a:t>
            </a:r>
            <a:r>
              <a:rPr lang="en-US" dirty="0" err="1"/>
              <a:t>dari</a:t>
            </a:r>
            <a:r>
              <a:rPr lang="en-US" dirty="0"/>
              <a:t> orang lain </a:t>
            </a:r>
            <a:r>
              <a:rPr lang="en-US" dirty="0" err="1"/>
              <a:t>tanpa</a:t>
            </a:r>
            <a:r>
              <a:rPr lang="en-US" dirty="0"/>
              <a:t> </a:t>
            </a:r>
            <a:r>
              <a:rPr lang="en-US" dirty="0" err="1"/>
              <a:t>henti</a:t>
            </a:r>
            <a:r>
              <a:rPr lang="en-US" dirty="0"/>
              <a:t>.</a:t>
            </a:r>
            <a:endParaRPr lang="en-ID" dirty="0"/>
          </a:p>
        </p:txBody>
      </p:sp>
      <p:sp>
        <p:nvSpPr>
          <p:cNvPr id="4" name="Slide Number Placeholder 3"/>
          <p:cNvSpPr>
            <a:spLocks noGrp="1"/>
          </p:cNvSpPr>
          <p:nvPr>
            <p:ph type="sldNum" sz="quarter" idx="5"/>
          </p:nvPr>
        </p:nvSpPr>
        <p:spPr/>
        <p:txBody>
          <a:bodyPr/>
          <a:lstStyle/>
          <a:p>
            <a:fld id="{332F03D3-33C7-41E3-A9EB-C48AF171084D}" type="slidenum">
              <a:rPr lang="en-ID" smtClean="0"/>
              <a:t>27</a:t>
            </a:fld>
            <a:endParaRPr lang="en-ID"/>
          </a:p>
        </p:txBody>
      </p:sp>
    </p:spTree>
    <p:extLst>
      <p:ext uri="{BB962C8B-B14F-4D97-AF65-F5344CB8AC3E}">
        <p14:creationId xmlns:p14="http://schemas.microsoft.com/office/powerpoint/2010/main" val="415825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Antisocial Personality Disorder</a:t>
            </a:r>
            <a:r>
              <a:rPr lang="en-US" baseline="0" dirty="0" smtClean="0"/>
              <a:t> </a:t>
            </a:r>
            <a:r>
              <a:rPr lang="en-US" dirty="0" smtClean="0"/>
              <a:t>and Psychopathy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Perilaku antisosial, seperti melanggar hukum, merupakan komponen penting dari keduanya, tetapi ada perbedaan penting antara kedua gangguan tersebut. Salah satu perbedaan adalah bahwa gangguan kepribadian antisosial termasuk dalam DSM, sedangkan psikopati tidak. Pada bagian ini, kami akan meninjau definisi dari dua konstruksi yang sangat terkait ini dan kemudian membahas penelitian tentang etiologi sindrom ini.</a:t>
            </a:r>
            <a:endParaRPr lang="en-US" sz="1200" kern="1200" dirty="0" smtClean="0">
              <a:solidFill>
                <a:schemeClr val="tx1"/>
              </a:solidFill>
              <a:effectLst/>
              <a:latin typeface="+mn-lt"/>
              <a:ea typeface="+mn-ea"/>
              <a:cs typeface="+mn-cs"/>
            </a:endParaRP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Antisocial Personality Disorder: Clinical Description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APD diamati lebih sering di antara pria daripada wanita. Tarif juga lebih tinggi di antara yang lebih muda daripada di antara orang dewasa yang lebih tua, dan beberapa orang tampaknya menjadi dewasa dari gejala. Dalam satu penelitian, orang yang dirawat di rumah sakit untuk APD ditindaklanjuti 16 hingga 45 tahun kemudian. Sekitar seperempat dari mereka tidak lagi memiliki APD, dan sepertiga lainnya telah membaik (Black, Baumgard, &amp; Bell, 1995). Sekitar tiga perempat orang dengan APD memenuhi kriteria diagnostik untuk gangguan lain, dengan penyalahgunaan zat menjadi gangguan komorbiditas yang paling umum (Newman, Moffitt, Caspi, et al., 1998). Tidak mengherankan, kemudian, tingginya tingkat APD diamati di fasilitas rehabilitasi narkoba dan alkohol (Sutker &amp; Adams, 2001). Sekitar tiga perempat dari penjahat yang dihukum memenuhi kriteria diagnostik untuk APD.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CAE67E-6A6F-425C-9608-C365F7C3317F}" type="slidenum">
              <a:rPr lang="en-US" smtClean="0"/>
              <a:t>29</a:t>
            </a:fld>
            <a:endParaRPr lang="en-US"/>
          </a:p>
        </p:txBody>
      </p:sp>
    </p:spTree>
    <p:extLst>
      <p:ext uri="{BB962C8B-B14F-4D97-AF65-F5344CB8AC3E}">
        <p14:creationId xmlns:p14="http://schemas.microsoft.com/office/powerpoint/2010/main" val="331017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AE67E-6A6F-425C-9608-C365F7C3317F}" type="slidenum">
              <a:rPr lang="en-US" smtClean="0"/>
              <a:t>32</a:t>
            </a:fld>
            <a:endParaRPr lang="en-US"/>
          </a:p>
        </p:txBody>
      </p:sp>
    </p:spTree>
    <p:extLst>
      <p:ext uri="{BB962C8B-B14F-4D97-AF65-F5344CB8AC3E}">
        <p14:creationId xmlns:p14="http://schemas.microsoft.com/office/powerpoint/2010/main" val="264961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Gangguan kepribadian obsesif-kompulsif berbeda dari gangguan obsesif-kompulsif (OCD), meskipun kesamaan dalam nama. Gangguan kepribadian tidak termasuk obsesi dan dorongan yang menentukan yang terakhir. Meskipun demikian, kedua kondisi tersebut sering terjadi bersamaan (Skodol, Oldham, Hyler, et al., 1995). Dari gangguan kepribadian, salah satu yang paling sering komorbiditas dengan gangguan kepribadian obsesif-kompulsif adalah gangguan kepribadian avoidant.</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37257EC-E380-4927-97F9-1830BA6E39D7}" type="slidenum">
              <a:rPr lang="en-US" smtClean="0"/>
              <a:t>34</a:t>
            </a:fld>
            <a:endParaRPr lang="en-US"/>
          </a:p>
        </p:txBody>
      </p:sp>
    </p:spTree>
    <p:extLst>
      <p:ext uri="{BB962C8B-B14F-4D97-AF65-F5344CB8AC3E}">
        <p14:creationId xmlns:p14="http://schemas.microsoft.com/office/powerpoint/2010/main" val="375538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Individu</a:t>
            </a:r>
            <a:r>
              <a:rPr lang="en-US" dirty="0"/>
              <a:t> </a:t>
            </a:r>
            <a:r>
              <a:rPr lang="en-US" dirty="0" err="1"/>
              <a:t>dikatakan</a:t>
            </a:r>
            <a:r>
              <a:rPr lang="en-US" dirty="0"/>
              <a:t> </a:t>
            </a:r>
            <a:r>
              <a:rPr lang="en-US" dirty="0" err="1"/>
              <a:t>mengalami</a:t>
            </a:r>
            <a:r>
              <a:rPr lang="en-US" dirty="0"/>
              <a:t> </a:t>
            </a:r>
            <a:r>
              <a:rPr lang="en-US" dirty="0" err="1"/>
              <a:t>gangguan</a:t>
            </a:r>
            <a:r>
              <a:rPr lang="en-US" dirty="0"/>
              <a:t> </a:t>
            </a:r>
            <a:r>
              <a:rPr lang="en-US" dirty="0" err="1"/>
              <a:t>kepribadian</a:t>
            </a:r>
            <a:r>
              <a:rPr lang="en-US" dirty="0"/>
              <a:t> </a:t>
            </a:r>
            <a:r>
              <a:rPr lang="en-US" dirty="0" err="1"/>
              <a:t>apabila</a:t>
            </a:r>
            <a:r>
              <a:rPr lang="en-US" dirty="0"/>
              <a:t> </a:t>
            </a:r>
            <a:r>
              <a:rPr lang="en-US" dirty="0" err="1"/>
              <a:t>ciri</a:t>
            </a:r>
            <a:r>
              <a:rPr lang="en-US" dirty="0"/>
              <a:t> </a:t>
            </a:r>
            <a:r>
              <a:rPr lang="en-US" dirty="0" err="1"/>
              <a:t>kepribadiannya</a:t>
            </a:r>
            <a:r>
              <a:rPr lang="en-US" dirty="0"/>
              <a:t> </a:t>
            </a:r>
            <a:r>
              <a:rPr lang="en-US" dirty="0" err="1"/>
              <a:t>menampakkan</a:t>
            </a:r>
            <a:r>
              <a:rPr lang="en-US" dirty="0"/>
              <a:t> </a:t>
            </a:r>
            <a:r>
              <a:rPr lang="en-US" dirty="0" err="1"/>
              <a:t>pola</a:t>
            </a:r>
            <a:r>
              <a:rPr lang="en-US" dirty="0"/>
              <a:t> </a:t>
            </a:r>
            <a:r>
              <a:rPr lang="en-US" dirty="0" err="1"/>
              <a:t>perilaku</a:t>
            </a:r>
            <a:r>
              <a:rPr lang="en-US" dirty="0"/>
              <a:t> maladaptive dan </a:t>
            </a:r>
            <a:r>
              <a:rPr lang="en-US" dirty="0" err="1"/>
              <a:t>telah</a:t>
            </a:r>
            <a:r>
              <a:rPr lang="en-US" dirty="0"/>
              <a:t> </a:t>
            </a:r>
            <a:r>
              <a:rPr lang="en-US" dirty="0" err="1"/>
              <a:t>berlangsung</a:t>
            </a:r>
            <a:r>
              <a:rPr lang="en-US" dirty="0"/>
              <a:t> </a:t>
            </a:r>
            <a:r>
              <a:rPr lang="en-US" dirty="0" err="1"/>
              <a:t>untuk</a:t>
            </a:r>
            <a:r>
              <a:rPr lang="en-US" dirty="0"/>
              <a:t> </a:t>
            </a:r>
            <a:r>
              <a:rPr lang="en-US" dirty="0" err="1"/>
              <a:t>jangka</a:t>
            </a:r>
            <a:r>
              <a:rPr lang="en-US" dirty="0"/>
              <a:t> </a:t>
            </a:r>
            <a:r>
              <a:rPr lang="en-US" dirty="0" err="1"/>
              <a:t>waktu</a:t>
            </a:r>
            <a:r>
              <a:rPr lang="en-US" dirty="0"/>
              <a:t> </a:t>
            </a:r>
            <a:r>
              <a:rPr lang="en-US" dirty="0" err="1"/>
              <a:t>yg</a:t>
            </a:r>
            <a:r>
              <a:rPr lang="en-US" dirty="0"/>
              <a:t> lama (</a:t>
            </a:r>
            <a:r>
              <a:rPr lang="en-US" dirty="0" err="1"/>
              <a:t>biasanaya</a:t>
            </a:r>
            <a:r>
              <a:rPr lang="en-US" dirty="0"/>
              <a:t> </a:t>
            </a:r>
            <a:r>
              <a:rPr lang="en-US" dirty="0" err="1"/>
              <a:t>sejak</a:t>
            </a:r>
            <a:r>
              <a:rPr lang="en-US" dirty="0"/>
              <a:t> masa </a:t>
            </a:r>
            <a:r>
              <a:rPr lang="en-US" dirty="0" err="1"/>
              <a:t>kanak-kanak</a:t>
            </a:r>
            <a:r>
              <a:rPr lang="en-US" dirty="0"/>
              <a:t>). Pola </a:t>
            </a:r>
            <a:r>
              <a:rPr lang="en-US" dirty="0" err="1"/>
              <a:t>tersebut</a:t>
            </a:r>
            <a:r>
              <a:rPr lang="en-US" dirty="0"/>
              <a:t> </a:t>
            </a:r>
            <a:r>
              <a:rPr lang="en-US" dirty="0" err="1"/>
              <a:t>muncul</a:t>
            </a:r>
            <a:r>
              <a:rPr lang="en-US" dirty="0"/>
              <a:t> pada </a:t>
            </a:r>
            <a:r>
              <a:rPr lang="en-US" dirty="0" err="1"/>
              <a:t>setiap</a:t>
            </a:r>
            <a:r>
              <a:rPr lang="en-US" dirty="0"/>
              <a:t> </a:t>
            </a:r>
            <a:r>
              <a:rPr lang="en-US" dirty="0" err="1"/>
              <a:t>situasi</a:t>
            </a:r>
            <a:r>
              <a:rPr lang="en-US" dirty="0"/>
              <a:t> </a:t>
            </a:r>
            <a:r>
              <a:rPr lang="en-US" dirty="0" err="1"/>
              <a:t>serta</a:t>
            </a:r>
            <a:r>
              <a:rPr lang="en-US" dirty="0"/>
              <a:t> </a:t>
            </a:r>
            <a:r>
              <a:rPr lang="en-US" dirty="0" err="1"/>
              <a:t>mengganggu</a:t>
            </a:r>
            <a:r>
              <a:rPr lang="en-US" dirty="0"/>
              <a:t> </a:t>
            </a:r>
            <a:r>
              <a:rPr lang="en-US" dirty="0" err="1"/>
              <a:t>fungsi</a:t>
            </a:r>
            <a:r>
              <a:rPr lang="en-US" dirty="0"/>
              <a:t> </a:t>
            </a:r>
            <a:r>
              <a:rPr lang="en-US" dirty="0" err="1"/>
              <a:t>kehidupan</a:t>
            </a:r>
            <a:r>
              <a:rPr lang="en-US" dirty="0"/>
              <a:t> </a:t>
            </a:r>
            <a:r>
              <a:rPr lang="en-US" dirty="0" err="1"/>
              <a:t>sehari-hari</a:t>
            </a:r>
            <a:endParaRPr lang="en-US" dirty="0"/>
          </a:p>
          <a:p>
            <a:pPr marL="171450" indent="-171450">
              <a:buFont typeface="Arial" panose="020B0604020202020204" pitchFamily="34" charset="0"/>
              <a:buChar char="•"/>
            </a:pPr>
            <a:r>
              <a:rPr lang="en-US" dirty="0" err="1"/>
              <a:t>Gambaran</a:t>
            </a:r>
            <a:r>
              <a:rPr lang="en-US" dirty="0"/>
              <a:t> </a:t>
            </a:r>
            <a:r>
              <a:rPr lang="en-US" dirty="0" err="1"/>
              <a:t>umum</a:t>
            </a:r>
            <a:r>
              <a:rPr lang="en-US" dirty="0"/>
              <a:t> </a:t>
            </a:r>
            <a:r>
              <a:rPr lang="en-US" dirty="0" err="1"/>
              <a:t>yg</a:t>
            </a:r>
            <a:r>
              <a:rPr lang="en-US" dirty="0"/>
              <a:t> </a:t>
            </a:r>
            <a:r>
              <a:rPr lang="en-US" dirty="0" err="1"/>
              <a:t>mencirikan</a:t>
            </a:r>
            <a:r>
              <a:rPr lang="en-US" dirty="0"/>
              <a:t> </a:t>
            </a:r>
            <a:r>
              <a:rPr lang="en-US" dirty="0" err="1"/>
              <a:t>gangguan</a:t>
            </a:r>
            <a:r>
              <a:rPr lang="en-US" dirty="0"/>
              <a:t> </a:t>
            </a:r>
            <a:r>
              <a:rPr lang="en-US" dirty="0" err="1"/>
              <a:t>kepribadian</a:t>
            </a:r>
            <a:r>
              <a:rPr lang="en-US" dirty="0"/>
              <a:t> </a:t>
            </a:r>
            <a:r>
              <a:rPr lang="en-US" dirty="0" err="1"/>
              <a:t>adalah</a:t>
            </a:r>
            <a:r>
              <a:rPr lang="en-US" dirty="0"/>
              <a:t> </a:t>
            </a:r>
            <a:r>
              <a:rPr lang="en-US" dirty="0" err="1"/>
              <a:t>kesulitan</a:t>
            </a:r>
            <a:r>
              <a:rPr lang="en-US" dirty="0"/>
              <a:t> interpersonal </a:t>
            </a:r>
            <a:r>
              <a:rPr lang="en-US" dirty="0" err="1"/>
              <a:t>kronis</a:t>
            </a:r>
            <a:r>
              <a:rPr lang="en-US" dirty="0"/>
              <a:t>, </a:t>
            </a:r>
            <a:r>
              <a:rPr lang="en-US" dirty="0" err="1"/>
              <a:t>masalah</a:t>
            </a:r>
            <a:r>
              <a:rPr lang="en-US" dirty="0"/>
              <a:t> </a:t>
            </a:r>
            <a:r>
              <a:rPr lang="en-US" dirty="0" err="1"/>
              <a:t>dengan</a:t>
            </a:r>
            <a:r>
              <a:rPr lang="en-US" dirty="0"/>
              <a:t> </a:t>
            </a:r>
            <a:r>
              <a:rPr lang="en-US" dirty="0" err="1"/>
              <a:t>identitias</a:t>
            </a:r>
            <a:r>
              <a:rPr lang="en-US" dirty="0"/>
              <a:t> </a:t>
            </a:r>
            <a:r>
              <a:rPr lang="en-US" dirty="0" err="1"/>
              <a:t>seseorang</a:t>
            </a:r>
            <a:r>
              <a:rPr lang="en-US" dirty="0"/>
              <a:t> </a:t>
            </a:r>
            <a:r>
              <a:rPr lang="en-US" dirty="0" err="1"/>
              <a:t>atau</a:t>
            </a:r>
            <a:r>
              <a:rPr lang="en-US" dirty="0"/>
              <a:t> rasa </a:t>
            </a:r>
            <a:r>
              <a:rPr lang="en-US" dirty="0" err="1"/>
              <a:t>diri</a:t>
            </a:r>
            <a:r>
              <a:rPr lang="en-US" dirty="0"/>
              <a:t>, dan </a:t>
            </a:r>
            <a:r>
              <a:rPr lang="en-US" dirty="0" err="1"/>
              <a:t>ketidakmamuan</a:t>
            </a:r>
            <a:r>
              <a:rPr lang="en-US" dirty="0"/>
              <a:t> </a:t>
            </a:r>
            <a:r>
              <a:rPr lang="en-US" dirty="0" err="1"/>
              <a:t>untuk</a:t>
            </a:r>
            <a:r>
              <a:rPr lang="en-US" dirty="0"/>
              <a:t> </a:t>
            </a:r>
            <a:r>
              <a:rPr lang="en-US" dirty="0" err="1"/>
              <a:t>berfungsi</a:t>
            </a:r>
            <a:r>
              <a:rPr lang="en-US" dirty="0"/>
              <a:t> </a:t>
            </a:r>
            <a:r>
              <a:rPr lang="en-US" dirty="0" err="1"/>
              <a:t>secara</a:t>
            </a:r>
            <a:r>
              <a:rPr lang="en-US" dirty="0"/>
              <a:t> </a:t>
            </a:r>
            <a:r>
              <a:rPr lang="en-US" dirty="0" err="1"/>
              <a:t>memadai</a:t>
            </a:r>
            <a:r>
              <a:rPr lang="en-US" dirty="0"/>
              <a:t> di </a:t>
            </a:r>
            <a:r>
              <a:rPr lang="en-US" dirty="0" err="1"/>
              <a:t>masyarakat</a:t>
            </a:r>
            <a:r>
              <a:rPr lang="en-US" dirty="0"/>
              <a:t>.</a:t>
            </a:r>
          </a:p>
          <a:p>
            <a:pPr marL="171450" indent="-171450">
              <a:buFont typeface="Arial" panose="020B0604020202020204" pitchFamily="34" charset="0"/>
              <a:buChar char="•"/>
            </a:pPr>
            <a:r>
              <a:rPr lang="en-US" dirty="0" err="1"/>
              <a:t>Klaster</a:t>
            </a:r>
            <a:r>
              <a:rPr lang="en-US" dirty="0"/>
              <a:t> A: </a:t>
            </a:r>
            <a:r>
              <a:rPr lang="en-US" dirty="0" err="1"/>
              <a:t>Menampilkan</a:t>
            </a:r>
            <a:r>
              <a:rPr lang="en-US" dirty="0"/>
              <a:t> </a:t>
            </a:r>
            <a:r>
              <a:rPr lang="en-US" dirty="0" err="1"/>
              <a:t>perilaku</a:t>
            </a:r>
            <a:r>
              <a:rPr lang="en-US" dirty="0"/>
              <a:t> </a:t>
            </a:r>
            <a:r>
              <a:rPr lang="en-US" dirty="0" err="1"/>
              <a:t>aneh</a:t>
            </a:r>
            <a:r>
              <a:rPr lang="en-US" dirty="0"/>
              <a:t> dan </a:t>
            </a:r>
            <a:r>
              <a:rPr lang="en-US" dirty="0" err="1"/>
              <a:t>eksentrik</a:t>
            </a:r>
            <a:r>
              <a:rPr lang="en-US" dirty="0"/>
              <a:t>, </a:t>
            </a:r>
            <a:r>
              <a:rPr lang="en-US" dirty="0" err="1"/>
              <a:t>mulai</a:t>
            </a:r>
            <a:r>
              <a:rPr lang="en-US" dirty="0"/>
              <a:t> </a:t>
            </a:r>
            <a:r>
              <a:rPr lang="en-US" dirty="0" err="1"/>
              <a:t>dari</a:t>
            </a:r>
            <a:r>
              <a:rPr lang="en-US" dirty="0"/>
              <a:t> </a:t>
            </a:r>
            <a:r>
              <a:rPr lang="en-US" dirty="0" err="1"/>
              <a:t>ketidakpercayaan</a:t>
            </a:r>
            <a:r>
              <a:rPr lang="en-US" dirty="0"/>
              <a:t> dan </a:t>
            </a:r>
            <a:r>
              <a:rPr lang="en-US" dirty="0" err="1"/>
              <a:t>kecurigaan</a:t>
            </a:r>
            <a:endParaRPr lang="en-US" dirty="0"/>
          </a:p>
          <a:p>
            <a:pPr marL="171450" indent="-171450">
              <a:buFont typeface="Arial" panose="020B0604020202020204" pitchFamily="34" charset="0"/>
              <a:buChar char="•"/>
            </a:pPr>
            <a:r>
              <a:rPr lang="en-US" dirty="0" err="1"/>
              <a:t>Klaster</a:t>
            </a:r>
            <a:r>
              <a:rPr lang="en-US" dirty="0"/>
              <a:t> B: </a:t>
            </a:r>
            <a:r>
              <a:rPr lang="en-US" dirty="0" err="1"/>
              <a:t>perilaku</a:t>
            </a:r>
            <a:r>
              <a:rPr lang="en-US" dirty="0"/>
              <a:t> yang dramatis </a:t>
            </a:r>
            <a:r>
              <a:rPr lang="en-US" dirty="0" err="1"/>
              <a:t>atau</a:t>
            </a:r>
            <a:r>
              <a:rPr lang="en-US" dirty="0"/>
              <a:t> </a:t>
            </a:r>
            <a:r>
              <a:rPr lang="en-US" dirty="0" err="1"/>
              <a:t>berlebih-lebihan</a:t>
            </a:r>
            <a:r>
              <a:rPr lang="en-US" dirty="0"/>
              <a:t>, </a:t>
            </a:r>
            <a:r>
              <a:rPr lang="en-US" dirty="0" err="1"/>
              <a:t>emosional</a:t>
            </a:r>
            <a:endParaRPr lang="en-US" dirty="0"/>
          </a:p>
          <a:p>
            <a:pPr marL="171450" indent="-171450">
              <a:buFont typeface="Arial" panose="020B0604020202020204" pitchFamily="34" charset="0"/>
              <a:buChar char="•"/>
            </a:pPr>
            <a:r>
              <a:rPr lang="en-US" dirty="0" err="1"/>
              <a:t>Klaster</a:t>
            </a:r>
            <a:r>
              <a:rPr lang="en-US" dirty="0"/>
              <a:t> C: </a:t>
            </a:r>
            <a:r>
              <a:rPr lang="en-US" dirty="0" err="1"/>
              <a:t>menunjukkan</a:t>
            </a:r>
            <a:r>
              <a:rPr lang="en-US" dirty="0"/>
              <a:t> </a:t>
            </a:r>
            <a:r>
              <a:rPr lang="en-US" dirty="0" err="1"/>
              <a:t>kecemasan</a:t>
            </a:r>
            <a:r>
              <a:rPr lang="en-US" dirty="0"/>
              <a:t> dan </a:t>
            </a:r>
            <a:r>
              <a:rPr lang="en-US" dirty="0" err="1"/>
              <a:t>ketakutan</a:t>
            </a:r>
            <a:endParaRPr lang="en-ID" dirty="0"/>
          </a:p>
        </p:txBody>
      </p:sp>
      <p:sp>
        <p:nvSpPr>
          <p:cNvPr id="4" name="Slide Number Placeholder 3"/>
          <p:cNvSpPr>
            <a:spLocks noGrp="1"/>
          </p:cNvSpPr>
          <p:nvPr>
            <p:ph type="sldNum" sz="quarter" idx="5"/>
          </p:nvPr>
        </p:nvSpPr>
        <p:spPr/>
        <p:txBody>
          <a:bodyPr/>
          <a:lstStyle/>
          <a:p>
            <a:fld id="{8DB2EBB2-D58B-4716-80A5-AA7EE6EDE1F0}" type="slidenum">
              <a:rPr lang="en-ID" smtClean="0"/>
              <a:t>3</a:t>
            </a:fld>
            <a:endParaRPr lang="en-ID"/>
          </a:p>
        </p:txBody>
      </p:sp>
    </p:spTree>
    <p:extLst>
      <p:ext uri="{BB962C8B-B14F-4D97-AF65-F5344CB8AC3E}">
        <p14:creationId xmlns:p14="http://schemas.microsoft.com/office/powerpoint/2010/main" val="159642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Paranoid: </a:t>
            </a:r>
            <a:r>
              <a:rPr lang="en-US" dirty="0" err="1"/>
              <a:t>kecurigaan</a:t>
            </a:r>
            <a:r>
              <a:rPr lang="en-US" dirty="0"/>
              <a:t> dan </a:t>
            </a:r>
            <a:r>
              <a:rPr lang="en-US" dirty="0" err="1"/>
              <a:t>ketidakpercayaan</a:t>
            </a:r>
            <a:r>
              <a:rPr lang="en-US" dirty="0"/>
              <a:t> </a:t>
            </a:r>
            <a:r>
              <a:rPr lang="en-US" dirty="0" err="1"/>
              <a:t>terhadap</a:t>
            </a:r>
            <a:r>
              <a:rPr lang="en-US" dirty="0"/>
              <a:t> orang lain, </a:t>
            </a:r>
            <a:r>
              <a:rPr lang="en-US" dirty="0" err="1"/>
              <a:t>kecenderungan</a:t>
            </a:r>
            <a:r>
              <a:rPr lang="en-US" dirty="0"/>
              <a:t> </a:t>
            </a:r>
            <a:r>
              <a:rPr lang="en-US" dirty="0" err="1"/>
              <a:t>utk</a:t>
            </a:r>
            <a:r>
              <a:rPr lang="en-US" dirty="0"/>
              <a:t> </a:t>
            </a:r>
            <a:r>
              <a:rPr lang="en-US" dirty="0" err="1"/>
              <a:t>melihat</a:t>
            </a:r>
            <a:r>
              <a:rPr lang="en-US" dirty="0"/>
              <a:t> </a:t>
            </a:r>
            <a:r>
              <a:rPr lang="en-US" dirty="0" err="1"/>
              <a:t>diri</a:t>
            </a:r>
            <a:r>
              <a:rPr lang="en-US" dirty="0"/>
              <a:t> </a:t>
            </a:r>
            <a:r>
              <a:rPr lang="en-US" dirty="0" err="1"/>
              <a:t>tidak</a:t>
            </a:r>
            <a:r>
              <a:rPr lang="en-US" dirty="0"/>
              <a:t> </a:t>
            </a:r>
            <a:r>
              <a:rPr lang="en-US" dirty="0" err="1"/>
              <a:t>bersalah</a:t>
            </a:r>
            <a:r>
              <a:rPr lang="en-US" dirty="0"/>
              <a:t>, </a:t>
            </a:r>
            <a:r>
              <a:rPr lang="en-US" dirty="0" err="1"/>
              <a:t>berjaga-jaga</a:t>
            </a:r>
            <a:r>
              <a:rPr lang="en-US" dirty="0"/>
              <a:t> </a:t>
            </a:r>
            <a:r>
              <a:rPr lang="en-US" dirty="0" err="1"/>
              <a:t>jika</a:t>
            </a:r>
            <a:r>
              <a:rPr lang="en-US" dirty="0"/>
              <a:t> </a:t>
            </a:r>
            <a:r>
              <a:rPr lang="en-US" dirty="0" err="1"/>
              <a:t>diserang</a:t>
            </a:r>
            <a:r>
              <a:rPr lang="en-US" dirty="0"/>
              <a:t> oleh orang lain</a:t>
            </a:r>
            <a:endParaRPr lang="en-ID" dirty="0"/>
          </a:p>
        </p:txBody>
      </p:sp>
      <p:sp>
        <p:nvSpPr>
          <p:cNvPr id="4" name="Slide Number Placeholder 3"/>
          <p:cNvSpPr>
            <a:spLocks noGrp="1"/>
          </p:cNvSpPr>
          <p:nvPr>
            <p:ph type="sldNum" sz="quarter" idx="5"/>
          </p:nvPr>
        </p:nvSpPr>
        <p:spPr/>
        <p:txBody>
          <a:bodyPr/>
          <a:lstStyle/>
          <a:p>
            <a:fld id="{8DB2EBB2-D58B-4716-80A5-AA7EE6EDE1F0}" type="slidenum">
              <a:rPr lang="en-ID" smtClean="0"/>
              <a:t>5</a:t>
            </a:fld>
            <a:endParaRPr lang="en-ID"/>
          </a:p>
        </p:txBody>
      </p:sp>
    </p:spTree>
    <p:extLst>
      <p:ext uri="{BB962C8B-B14F-4D97-AF65-F5344CB8AC3E}">
        <p14:creationId xmlns:p14="http://schemas.microsoft.com/office/powerpoint/2010/main" val="171221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Individu</a:t>
            </a:r>
            <a:r>
              <a:rPr lang="en-US" dirty="0"/>
              <a:t> </a:t>
            </a:r>
            <a:r>
              <a:rPr lang="en-US" dirty="0" err="1"/>
              <a:t>dengan</a:t>
            </a:r>
            <a:r>
              <a:rPr lang="en-US" dirty="0"/>
              <a:t> </a:t>
            </a:r>
            <a:r>
              <a:rPr lang="en-US" dirty="0" err="1"/>
              <a:t>gangguan</a:t>
            </a:r>
            <a:r>
              <a:rPr lang="en-US" dirty="0"/>
              <a:t> </a:t>
            </a:r>
            <a:r>
              <a:rPr lang="en-US" dirty="0" err="1"/>
              <a:t>ini</a:t>
            </a:r>
            <a:r>
              <a:rPr lang="en-US" dirty="0"/>
              <a:t> </a:t>
            </a:r>
            <a:r>
              <a:rPr lang="en-US" dirty="0" err="1"/>
              <a:t>terus</a:t>
            </a:r>
            <a:r>
              <a:rPr lang="en-US" dirty="0"/>
              <a:t> </a:t>
            </a:r>
            <a:r>
              <a:rPr lang="en-US" dirty="0" err="1"/>
              <a:t>menerus</a:t>
            </a:r>
            <a:r>
              <a:rPr lang="en-US" dirty="0"/>
              <a:t> </a:t>
            </a:r>
            <a:r>
              <a:rPr lang="en-US" dirty="0" err="1"/>
              <a:t>menanyakan</a:t>
            </a:r>
            <a:r>
              <a:rPr lang="en-US" dirty="0"/>
              <a:t> </a:t>
            </a:r>
            <a:r>
              <a:rPr lang="en-US" dirty="0" err="1"/>
              <a:t>mengenai</a:t>
            </a:r>
            <a:r>
              <a:rPr lang="en-US" dirty="0"/>
              <a:t> </a:t>
            </a:r>
            <a:r>
              <a:rPr lang="en-US" dirty="0" err="1"/>
              <a:t>loyalitas</a:t>
            </a:r>
            <a:r>
              <a:rPr lang="en-US" dirty="0"/>
              <a:t> </a:t>
            </a:r>
            <a:r>
              <a:rPr lang="en-US" dirty="0" err="1"/>
              <a:t>teman-teman</a:t>
            </a:r>
            <a:r>
              <a:rPr lang="en-US" dirty="0"/>
              <a:t> </a:t>
            </a:r>
            <a:r>
              <a:rPr lang="en-US" dirty="0" err="1"/>
              <a:t>mereka</a:t>
            </a:r>
            <a:r>
              <a:rPr lang="en-US" dirty="0"/>
              <a:t> </a:t>
            </a:r>
            <a:r>
              <a:rPr lang="en-US" dirty="0" err="1"/>
              <a:t>kepadanya</a:t>
            </a:r>
            <a:r>
              <a:rPr lang="en-US" dirty="0"/>
              <a:t> </a:t>
            </a:r>
            <a:r>
              <a:rPr lang="en-US" dirty="0" err="1"/>
              <a:t>tanpa</a:t>
            </a:r>
            <a:r>
              <a:rPr lang="en-US" dirty="0"/>
              <a:t> </a:t>
            </a:r>
            <a:r>
              <a:rPr lang="en-US" dirty="0" err="1"/>
              <a:t>adanya</a:t>
            </a:r>
            <a:r>
              <a:rPr lang="en-US" dirty="0"/>
              <a:t> alas an </a:t>
            </a:r>
            <a:r>
              <a:rPr lang="en-US" dirty="0" err="1"/>
              <a:t>tertentu</a:t>
            </a:r>
            <a:r>
              <a:rPr lang="en-US" dirty="0"/>
              <a:t>. </a:t>
            </a:r>
            <a:r>
              <a:rPr lang="en-US" dirty="0" err="1"/>
              <a:t>Bahkan</a:t>
            </a:r>
            <a:r>
              <a:rPr lang="en-US" dirty="0"/>
              <a:t> </a:t>
            </a:r>
            <a:r>
              <a:rPr lang="en-US" dirty="0" err="1"/>
              <a:t>mereka</a:t>
            </a:r>
            <a:r>
              <a:rPr lang="en-US" dirty="0"/>
              <a:t> </a:t>
            </a:r>
            <a:r>
              <a:rPr lang="en-US" dirty="0" err="1"/>
              <a:t>berharap</a:t>
            </a:r>
            <a:r>
              <a:rPr lang="en-US" dirty="0"/>
              <a:t> </a:t>
            </a:r>
            <a:r>
              <a:rPr lang="en-US" dirty="0" err="1"/>
              <a:t>terjadi</a:t>
            </a:r>
            <a:r>
              <a:rPr lang="en-US" dirty="0"/>
              <a:t> </a:t>
            </a:r>
            <a:r>
              <a:rPr lang="en-US" dirty="0" err="1"/>
              <a:t>sesuatu</a:t>
            </a:r>
            <a:r>
              <a:rPr lang="en-US" dirty="0"/>
              <a:t> </a:t>
            </a:r>
            <a:r>
              <a:rPr lang="en-US" dirty="0" err="1"/>
              <a:t>hal</a:t>
            </a:r>
            <a:r>
              <a:rPr lang="en-US" dirty="0"/>
              <a:t> yang </a:t>
            </a:r>
            <a:r>
              <a:rPr lang="en-US" dirty="0" err="1"/>
              <a:t>tidak</a:t>
            </a:r>
            <a:r>
              <a:rPr lang="en-US" dirty="0"/>
              <a:t> </a:t>
            </a:r>
            <a:r>
              <a:rPr lang="en-US" dirty="0" err="1"/>
              <a:t>menyenangkan</a:t>
            </a:r>
            <a:r>
              <a:rPr lang="en-US" dirty="0"/>
              <a:t> pada </a:t>
            </a:r>
            <a:r>
              <a:rPr lang="en-US" dirty="0" err="1"/>
              <a:t>diri</a:t>
            </a:r>
            <a:r>
              <a:rPr lang="en-US" dirty="0"/>
              <a:t> </a:t>
            </a:r>
            <a:r>
              <a:rPr lang="en-US" dirty="0" err="1"/>
              <a:t>mereka</a:t>
            </a:r>
            <a:r>
              <a:rPr lang="en-US" dirty="0"/>
              <a:t>, </a:t>
            </a:r>
            <a:r>
              <a:rPr lang="en-US" dirty="0" err="1"/>
              <a:t>tujuannya</a:t>
            </a:r>
            <a:r>
              <a:rPr lang="en-US" dirty="0"/>
              <a:t> agar bias </a:t>
            </a:r>
            <a:r>
              <a:rPr lang="en-US" dirty="0" err="1"/>
              <a:t>membuktikan</a:t>
            </a:r>
            <a:r>
              <a:rPr lang="en-US" dirty="0"/>
              <a:t> </a:t>
            </a:r>
            <a:r>
              <a:rPr lang="en-US" dirty="0" err="1"/>
              <a:t>bahwa</a:t>
            </a:r>
            <a:r>
              <a:rPr lang="en-US" dirty="0"/>
              <a:t> </a:t>
            </a:r>
            <a:r>
              <a:rPr lang="en-US" dirty="0" err="1"/>
              <a:t>kecurigaannya</a:t>
            </a:r>
            <a:r>
              <a:rPr lang="en-US" dirty="0"/>
              <a:t> </a:t>
            </a:r>
            <a:r>
              <a:rPr lang="en-US" dirty="0" err="1"/>
              <a:t>selama</a:t>
            </a:r>
            <a:r>
              <a:rPr lang="en-US" dirty="0"/>
              <a:t> </a:t>
            </a:r>
            <a:r>
              <a:rPr lang="en-US" dirty="0" err="1"/>
              <a:t>ini</a:t>
            </a:r>
            <a:r>
              <a:rPr lang="en-US" dirty="0"/>
              <a:t> </a:t>
            </a:r>
            <a:r>
              <a:rPr lang="en-US" dirty="0" err="1"/>
              <a:t>tidak</a:t>
            </a:r>
            <a:r>
              <a:rPr lang="en-US" dirty="0"/>
              <a:t> salah.</a:t>
            </a:r>
            <a:endParaRPr lang="en-ID" dirty="0"/>
          </a:p>
        </p:txBody>
      </p:sp>
      <p:sp>
        <p:nvSpPr>
          <p:cNvPr id="4" name="Slide Number Placeholder 3"/>
          <p:cNvSpPr>
            <a:spLocks noGrp="1"/>
          </p:cNvSpPr>
          <p:nvPr>
            <p:ph type="sldNum" sz="quarter" idx="5"/>
          </p:nvPr>
        </p:nvSpPr>
        <p:spPr/>
        <p:txBody>
          <a:bodyPr/>
          <a:lstStyle/>
          <a:p>
            <a:fld id="{8DB2EBB2-D58B-4716-80A5-AA7EE6EDE1F0}" type="slidenum">
              <a:rPr lang="en-ID" smtClean="0"/>
              <a:t>6</a:t>
            </a:fld>
            <a:endParaRPr lang="en-ID"/>
          </a:p>
        </p:txBody>
      </p:sp>
    </p:spTree>
    <p:extLst>
      <p:ext uri="{BB962C8B-B14F-4D97-AF65-F5344CB8AC3E}">
        <p14:creationId xmlns:p14="http://schemas.microsoft.com/office/powerpoint/2010/main" val="334769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DB2EBB2-D58B-4716-80A5-AA7EE6EDE1F0}" type="slidenum">
              <a:rPr lang="en-ID" smtClean="0"/>
              <a:t>7</a:t>
            </a:fld>
            <a:endParaRPr lang="en-ID"/>
          </a:p>
        </p:txBody>
      </p:sp>
    </p:spTree>
    <p:extLst>
      <p:ext uri="{BB962C8B-B14F-4D97-AF65-F5344CB8AC3E}">
        <p14:creationId xmlns:p14="http://schemas.microsoft.com/office/powerpoint/2010/main" val="382103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Individu</a:t>
            </a:r>
            <a:r>
              <a:rPr lang="en-US" dirty="0"/>
              <a:t> </a:t>
            </a:r>
            <a:r>
              <a:rPr lang="en-US" dirty="0" err="1"/>
              <a:t>dengan</a:t>
            </a:r>
            <a:r>
              <a:rPr lang="en-US" dirty="0"/>
              <a:t> </a:t>
            </a:r>
            <a:r>
              <a:rPr lang="en-US" dirty="0" err="1"/>
              <a:t>gangguan</a:t>
            </a:r>
            <a:r>
              <a:rPr lang="en-US" dirty="0"/>
              <a:t> </a:t>
            </a:r>
            <a:r>
              <a:rPr lang="en-US" dirty="0" err="1"/>
              <a:t>ini</a:t>
            </a:r>
            <a:r>
              <a:rPr lang="en-US" dirty="0"/>
              <a:t> </a:t>
            </a:r>
            <a:r>
              <a:rPr lang="en-US" dirty="0" err="1"/>
              <a:t>seringkali</a:t>
            </a:r>
            <a:r>
              <a:rPr lang="en-US" dirty="0"/>
              <a:t> </a:t>
            </a:r>
            <a:r>
              <a:rPr lang="en-US" dirty="0" err="1"/>
              <a:t>dilihat</a:t>
            </a:r>
            <a:r>
              <a:rPr lang="en-US" dirty="0"/>
              <a:t> oleh orang lain </a:t>
            </a:r>
            <a:r>
              <a:rPr lang="en-US" dirty="0" err="1"/>
              <a:t>sebagai</a:t>
            </a:r>
            <a:r>
              <a:rPr lang="en-US" dirty="0"/>
              <a:t> </a:t>
            </a:r>
            <a:r>
              <a:rPr lang="en-US" dirty="0" err="1"/>
              <a:t>individu</a:t>
            </a:r>
            <a:r>
              <a:rPr lang="en-US" dirty="0"/>
              <a:t> </a:t>
            </a:r>
            <a:r>
              <a:rPr lang="en-US" dirty="0" err="1"/>
              <a:t>yg</a:t>
            </a:r>
            <a:r>
              <a:rPr lang="en-US" dirty="0"/>
              <a:t> </a:t>
            </a:r>
            <a:r>
              <a:rPr lang="en-US" dirty="0" err="1"/>
              <a:t>eksentrik</a:t>
            </a:r>
            <a:r>
              <a:rPr lang="en-US" dirty="0"/>
              <a:t>, </a:t>
            </a:r>
            <a:r>
              <a:rPr lang="en-US" dirty="0" err="1"/>
              <a:t>terkucilm</a:t>
            </a:r>
            <a:r>
              <a:rPr lang="en-US" dirty="0"/>
              <a:t> dan </a:t>
            </a:r>
            <a:r>
              <a:rPr lang="en-US" dirty="0" err="1"/>
              <a:t>penyendiri</a:t>
            </a:r>
            <a:r>
              <a:rPr lang="en-US" dirty="0"/>
              <a:t>. </a:t>
            </a:r>
            <a:r>
              <a:rPr lang="en-US" dirty="0" err="1"/>
              <a:t>Individu</a:t>
            </a:r>
            <a:r>
              <a:rPr lang="en-US" dirty="0"/>
              <a:t> </a:t>
            </a:r>
            <a:r>
              <a:rPr lang="en-US" dirty="0" err="1"/>
              <a:t>dengan</a:t>
            </a:r>
            <a:r>
              <a:rPr lang="en-US" dirty="0"/>
              <a:t> </a:t>
            </a:r>
            <a:r>
              <a:rPr lang="en-US" dirty="0" err="1"/>
              <a:t>gangguan</a:t>
            </a:r>
            <a:r>
              <a:rPr lang="en-US" dirty="0"/>
              <a:t> </a:t>
            </a:r>
            <a:r>
              <a:rPr lang="en-US" dirty="0" err="1"/>
              <a:t>ini</a:t>
            </a:r>
            <a:r>
              <a:rPr lang="en-US" dirty="0"/>
              <a:t> </a:t>
            </a:r>
            <a:r>
              <a:rPr lang="en-US" dirty="0" err="1"/>
              <a:t>biasanya</a:t>
            </a:r>
            <a:r>
              <a:rPr lang="en-US" dirty="0"/>
              <a:t> </a:t>
            </a:r>
            <a:r>
              <a:rPr lang="en-US" dirty="0" err="1"/>
              <a:t>memberikan</a:t>
            </a:r>
            <a:r>
              <a:rPr lang="en-US" dirty="0"/>
              <a:t> </a:t>
            </a:r>
            <a:r>
              <a:rPr lang="en-US" dirty="0" err="1"/>
              <a:t>tampilan</a:t>
            </a:r>
            <a:r>
              <a:rPr lang="en-US" dirty="0"/>
              <a:t> </a:t>
            </a:r>
            <a:r>
              <a:rPr lang="en-US" dirty="0" err="1"/>
              <a:t>bahwa</a:t>
            </a:r>
            <a:r>
              <a:rPr lang="en-US" dirty="0"/>
              <a:t> </a:t>
            </a:r>
            <a:r>
              <a:rPr lang="en-US" dirty="0" err="1"/>
              <a:t>mereka</a:t>
            </a:r>
            <a:r>
              <a:rPr lang="en-US" dirty="0"/>
              <a:t> “</a:t>
            </a:r>
            <a:r>
              <a:rPr lang="en-US" dirty="0" err="1"/>
              <a:t>dingin</a:t>
            </a:r>
            <a:r>
              <a:rPr lang="en-US" dirty="0"/>
              <a:t>” dan </a:t>
            </a:r>
            <a:r>
              <a:rPr lang="en-US" dirty="0" err="1"/>
              <a:t>penyendiri</a:t>
            </a:r>
            <a:r>
              <a:rPr lang="en-US" dirty="0"/>
              <a:t>.</a:t>
            </a:r>
            <a:endParaRPr lang="en-ID" dirty="0"/>
          </a:p>
        </p:txBody>
      </p:sp>
      <p:sp>
        <p:nvSpPr>
          <p:cNvPr id="4" name="Slide Number Placeholder 3"/>
          <p:cNvSpPr>
            <a:spLocks noGrp="1"/>
          </p:cNvSpPr>
          <p:nvPr>
            <p:ph type="sldNum" sz="quarter" idx="5"/>
          </p:nvPr>
        </p:nvSpPr>
        <p:spPr/>
        <p:txBody>
          <a:bodyPr/>
          <a:lstStyle/>
          <a:p>
            <a:fld id="{8DB2EBB2-D58B-4716-80A5-AA7EE6EDE1F0}" type="slidenum">
              <a:rPr lang="en-ID" smtClean="0"/>
              <a:t>9</a:t>
            </a:fld>
            <a:endParaRPr lang="en-ID"/>
          </a:p>
        </p:txBody>
      </p:sp>
    </p:spTree>
    <p:extLst>
      <p:ext uri="{BB962C8B-B14F-4D97-AF65-F5344CB8AC3E}">
        <p14:creationId xmlns:p14="http://schemas.microsoft.com/office/powerpoint/2010/main" val="423909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DB2EBB2-D58B-4716-80A5-AA7EE6EDE1F0}" type="slidenum">
              <a:rPr lang="en-ID" smtClean="0"/>
              <a:t>11</a:t>
            </a:fld>
            <a:endParaRPr lang="en-ID"/>
          </a:p>
        </p:txBody>
      </p:sp>
    </p:spTree>
    <p:extLst>
      <p:ext uri="{BB962C8B-B14F-4D97-AF65-F5344CB8AC3E}">
        <p14:creationId xmlns:p14="http://schemas.microsoft.com/office/powerpoint/2010/main" val="27951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Kecemasannya</a:t>
            </a:r>
            <a:r>
              <a:rPr lang="en-US" dirty="0" smtClean="0"/>
              <a:t> </a:t>
            </a:r>
            <a:r>
              <a:rPr lang="en-US" dirty="0" err="1" smtClean="0"/>
              <a:t>tuh</a:t>
            </a:r>
            <a:r>
              <a:rPr lang="en-US" dirty="0" smtClean="0"/>
              <a:t> </a:t>
            </a:r>
            <a:r>
              <a:rPr lang="en-US" dirty="0" err="1" smtClean="0"/>
              <a:t>ga</a:t>
            </a:r>
            <a:r>
              <a:rPr lang="en-US" dirty="0" smtClean="0"/>
              <a:t> </a:t>
            </a:r>
            <a:r>
              <a:rPr lang="en-US" dirty="0" err="1" smtClean="0"/>
              <a:t>berkurang</a:t>
            </a:r>
            <a:r>
              <a:rPr lang="en-US" dirty="0" smtClean="0"/>
              <a:t> </a:t>
            </a:r>
            <a:r>
              <a:rPr lang="en-US" dirty="0" err="1" smtClean="0"/>
              <a:t>meskipun</a:t>
            </a:r>
            <a:r>
              <a:rPr lang="en-US" baseline="0" dirty="0" smtClean="0"/>
              <a:t> </a:t>
            </a:r>
            <a:r>
              <a:rPr lang="en-US" baseline="0" dirty="0" err="1" smtClean="0"/>
              <a:t>sudah</a:t>
            </a:r>
            <a:r>
              <a:rPr lang="en-US" baseline="0" dirty="0" smtClean="0"/>
              <a:t> </a:t>
            </a:r>
            <a:r>
              <a:rPr lang="en-US" baseline="0" dirty="0" err="1" smtClean="0"/>
              <a:t>akrab</a:t>
            </a:r>
            <a:endParaRPr lang="en-US" dirty="0"/>
          </a:p>
        </p:txBody>
      </p:sp>
      <p:sp>
        <p:nvSpPr>
          <p:cNvPr id="4" name="Slide Number Placeholder 3"/>
          <p:cNvSpPr>
            <a:spLocks noGrp="1"/>
          </p:cNvSpPr>
          <p:nvPr>
            <p:ph type="sldNum" sz="quarter" idx="10"/>
          </p:nvPr>
        </p:nvSpPr>
        <p:spPr/>
        <p:txBody>
          <a:bodyPr/>
          <a:lstStyle/>
          <a:p>
            <a:fld id="{137257EC-E380-4927-97F9-1830BA6E39D7}" type="slidenum">
              <a:rPr lang="en-US" smtClean="0"/>
              <a:t>14</a:t>
            </a:fld>
            <a:endParaRPr lang="en-US"/>
          </a:p>
        </p:txBody>
      </p:sp>
    </p:spTree>
    <p:extLst>
      <p:ext uri="{BB962C8B-B14F-4D97-AF65-F5344CB8AC3E}">
        <p14:creationId xmlns:p14="http://schemas.microsoft.com/office/powerpoint/2010/main" val="261096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 yang</a:t>
            </a:r>
            <a:r>
              <a:rPr lang="en-US" baseline="0" dirty="0" smtClean="0"/>
              <a:t> </a:t>
            </a:r>
            <a:r>
              <a:rPr lang="en-US" baseline="0" dirty="0" err="1" smtClean="0"/>
              <a:t>terganggu</a:t>
            </a:r>
            <a:r>
              <a:rPr lang="en-US" baseline="0" dirty="0" smtClean="0"/>
              <a:t> di </a:t>
            </a:r>
            <a:r>
              <a:rPr lang="en-US" baseline="0" dirty="0" err="1" smtClean="0"/>
              <a:t>bagian</a:t>
            </a:r>
            <a:r>
              <a:rPr lang="en-US" baseline="0" dirty="0" smtClean="0"/>
              <a:t> </a:t>
            </a:r>
            <a:r>
              <a:rPr lang="en-US" baseline="0" dirty="0" err="1" smtClean="0"/>
              <a:t>otaknya</a:t>
            </a:r>
            <a:endParaRPr lang="en-US" dirty="0"/>
          </a:p>
        </p:txBody>
      </p:sp>
      <p:sp>
        <p:nvSpPr>
          <p:cNvPr id="4" name="Slide Number Placeholder 3"/>
          <p:cNvSpPr>
            <a:spLocks noGrp="1"/>
          </p:cNvSpPr>
          <p:nvPr>
            <p:ph type="sldNum" sz="quarter" idx="10"/>
          </p:nvPr>
        </p:nvSpPr>
        <p:spPr/>
        <p:txBody>
          <a:bodyPr/>
          <a:lstStyle/>
          <a:p>
            <a:fld id="{137257EC-E380-4927-97F9-1830BA6E39D7}" type="slidenum">
              <a:rPr lang="en-US" smtClean="0"/>
              <a:t>15</a:t>
            </a:fld>
            <a:endParaRPr lang="en-US"/>
          </a:p>
        </p:txBody>
      </p:sp>
    </p:spTree>
    <p:extLst>
      <p:ext uri="{BB962C8B-B14F-4D97-AF65-F5344CB8AC3E}">
        <p14:creationId xmlns:p14="http://schemas.microsoft.com/office/powerpoint/2010/main" val="362199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13.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1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12.png"/></Relationships>
</file>

<file path=ppt/slideLayouts/_rels/slideLayout1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12.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504534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96328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07350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093091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333893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89051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67E5644-1E61-4311-A31E-84CB9C7AA8A9}"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9463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35764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0437308"/>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798559"/>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43307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3778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4114173"/>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88840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16274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23084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17289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61878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317035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51870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87956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61991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487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195785"/>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3406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5882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62921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5368022"/>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347183"/>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20060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1067718"/>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89955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21304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2969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996675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96769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39367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0934913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73385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3587362"/>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116166332"/>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46901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494556601"/>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98504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014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768012"/>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6029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98631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82489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3/31/2020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0400958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472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806851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6AD6EE87-EBD5-4F12-A48A-63ACA297AC8F}" type="datetimeFigureOut">
              <a:rPr lang="en-US" smtClean="0"/>
              <a:t>3/31/2020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2799534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145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367929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555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73444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77745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658433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5589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38475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867E5644-1E61-4311-A31E-84CB9C7AA8A9}"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35904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289168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7763715"/>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2121638"/>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38059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60936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9281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2429430"/>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1972331"/>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07412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65193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1269674"/>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1716939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84885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16605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59720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72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1619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24505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12514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65600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35406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9543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990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5942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688764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115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702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990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4407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281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476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0448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53762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88857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88927985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4838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264409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0943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3450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3724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5470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579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214573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2031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391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7648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4568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4918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7201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84988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4516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0316450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4FAB73BC-B049-4115-A692-8D63A059BFB8}" type="slidenum">
              <a:rPr lang="en-US" smtClean="0"/>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5826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5724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4FAB73BC-B049-4115-A692-8D63A059BFB8}" type="slidenum">
              <a:rPr lang="en-US" smtClean="0"/>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13979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007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302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83312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3522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6700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0219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101267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8752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4FAB73BC-B049-4115-A692-8D63A059BFB8}"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91805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AB73BC-B049-4115-A692-8D63A059BFB8}"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520471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67131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AB73BC-B049-4115-A692-8D63A059BFB8}"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10897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764932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79077"/>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3299076"/>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1823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98979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4FAB73BC-B049-4115-A692-8D63A059BFB8}"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650689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481805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38241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643928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8155985"/>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322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9542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7828989"/>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4795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21010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578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08386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8944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854440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51200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22538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8980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954123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29811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24858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00395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731322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207429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AD6EE87-EBD5-4F12-A48A-63ACA297AC8F}" type="datetimeFigureOut">
              <a:rPr lang="en-US" smtClean="0"/>
              <a:t>3/31/2020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FAB73BC-B049-4115-A692-8D63A059BFB8}" type="slidenum">
              <a:rPr lang="en-US" smtClean="0"/>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068261224"/>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87521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FAB73BC-B049-4115-A692-8D63A059BFB8}"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01670733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98738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299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0207520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753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6E91E96-98B0-4413-9547-46F3504108EF}"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686081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05C68B11-C5A8-448C-8CE9-B1A273C79CFC}" type="datetimeFigureOut">
              <a:rPr lang="en-US" smtClean="0"/>
              <a:t>3/31/2020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80261691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C7616CA0-919D-4A49-9C8A-62FDFB3A5183}" type="datetimeFigureOut">
              <a:rPr lang="en-US" smtClean="0"/>
              <a:t>3/31/2020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867E5644-1E61-4311-A31E-84CB9C7AA8A9}" type="slidenum">
              <a:rPr lang="en-US" smtClean="0"/>
              <a:t>‹#›</a:t>
            </a:fld>
            <a:endParaRPr lang="en-US" dirty="0"/>
          </a:p>
        </p:txBody>
      </p:sp>
    </p:spTree>
    <p:extLst>
      <p:ext uri="{BB962C8B-B14F-4D97-AF65-F5344CB8AC3E}">
        <p14:creationId xmlns:p14="http://schemas.microsoft.com/office/powerpoint/2010/main" val="41509662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46387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A4AFB99-0EAB-4182-AFF8-E214C82A68F6}" type="datetimeFigureOut">
              <a:rPr lang="en-US" smtClean="0"/>
              <a:t>3/31/2020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4FAB73BC-B049-4115-A692-8D63A059BFB8}"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16644"/>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AD6EE87-EBD5-4F12-A48A-63ACA297AC8F}" type="datetimeFigureOut">
              <a:rPr lang="en-US" smtClean="0"/>
              <a:t>3/31/2020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393497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D3794B-289A-4A80-97D7-111025398D45}"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79086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A61015F-7CC6-4D0A-9D87-873EA4C304CC}" type="datetimeFigureOut">
              <a:rPr lang="en-US" smtClean="0"/>
              <a:t>3/31/2020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7173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10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2.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13.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microsoft.com/office/2007/relationships/hdphoto" Target="../media/hdphoto1.wdp"/></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heme" Target="../theme/theme13.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image" Target="../media/image17.png"/><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7.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image" Target="../media/image7.jpeg"/><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393375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0191291"/>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2561866"/>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57692984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7743688"/>
      </p:ext>
    </p:extLst>
  </p:cSld>
  <p:clrMap bg1="dk1" tx1="lt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278467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272669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4FAB73BC-B049-4115-A692-8D63A059BFB8}"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77909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AB73BC-B049-4115-A692-8D63A059BFB8}"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258967"/>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5098558"/>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4FAB73BC-B049-4115-A692-8D63A059BFB8}"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8685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7335854"/>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0298CD5-6C1E-4009-B41F-6DF62E31D3BE}" type="datetimeFigureOut">
              <a:rPr lang="en-US" smtClean="0"/>
              <a:pPr/>
              <a:t>3/31/2020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5744097"/>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9.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3" y="-130703"/>
            <a:ext cx="8791575" cy="2387600"/>
          </a:xfrm>
        </p:spPr>
        <p:txBody>
          <a:bodyPr/>
          <a:lstStyle/>
          <a:p>
            <a:r>
              <a:rPr lang="en-US" b="1" i="1" cap="none" dirty="0" smtClean="0">
                <a:latin typeface="Century Schoolbook" panose="02040604050505020304" pitchFamily="18" charset="0"/>
              </a:rPr>
              <a:t>Personality Disorder</a:t>
            </a:r>
            <a:br>
              <a:rPr lang="en-US" b="1" i="1" cap="none" dirty="0" smtClean="0">
                <a:latin typeface="Century Schoolbook" panose="02040604050505020304" pitchFamily="18" charset="0"/>
              </a:rPr>
            </a:br>
            <a:r>
              <a:rPr lang="en-US" b="1" i="1" cap="none" dirty="0" err="1" smtClean="0">
                <a:latin typeface="Century Schoolbook" panose="02040604050505020304" pitchFamily="18" charset="0"/>
              </a:rPr>
              <a:t>Kelompok</a:t>
            </a:r>
            <a:r>
              <a:rPr lang="en-US" b="1" i="1" cap="none" dirty="0" smtClean="0">
                <a:latin typeface="Century Schoolbook" panose="02040604050505020304" pitchFamily="18" charset="0"/>
              </a:rPr>
              <a:t> 5</a:t>
            </a:r>
            <a:endParaRPr lang="en-US" b="1" i="1" cap="none" dirty="0">
              <a:latin typeface="Century Schoolbook" panose="02040604050505020304" pitchFamily="18" charset="0"/>
            </a:endParaRPr>
          </a:p>
        </p:txBody>
      </p:sp>
      <p:sp>
        <p:nvSpPr>
          <p:cNvPr id="3" name="Subtitle 2"/>
          <p:cNvSpPr>
            <a:spLocks noGrp="1"/>
          </p:cNvSpPr>
          <p:nvPr>
            <p:ph type="subTitle" idx="1"/>
          </p:nvPr>
        </p:nvSpPr>
        <p:spPr>
          <a:xfrm>
            <a:off x="1876423" y="2653771"/>
            <a:ext cx="8791575" cy="1655762"/>
          </a:xfrm>
        </p:spPr>
        <p:txBody>
          <a:bodyPr>
            <a:noAutofit/>
          </a:bodyPr>
          <a:lstStyle/>
          <a:p>
            <a:pPr lvl="0"/>
            <a:r>
              <a:rPr lang="en-US" cap="none" dirty="0" err="1" smtClean="0">
                <a:solidFill>
                  <a:schemeClr val="tx2">
                    <a:lumMod val="20000"/>
                    <a:lumOff val="80000"/>
                  </a:schemeClr>
                </a:solidFill>
              </a:rPr>
              <a:t>Anugrah</a:t>
            </a:r>
            <a:r>
              <a:rPr lang="en-US" cap="none" dirty="0" smtClean="0">
                <a:solidFill>
                  <a:schemeClr val="tx2">
                    <a:lumMod val="20000"/>
                    <a:lumOff val="80000"/>
                  </a:schemeClr>
                </a:solidFill>
              </a:rPr>
              <a:t> </a:t>
            </a:r>
            <a:r>
              <a:rPr lang="en-US" cap="none" dirty="0" err="1" smtClean="0">
                <a:solidFill>
                  <a:schemeClr val="tx2">
                    <a:lumMod val="20000"/>
                    <a:lumOff val="80000"/>
                  </a:schemeClr>
                </a:solidFill>
              </a:rPr>
              <a:t>Permata</a:t>
            </a:r>
            <a:r>
              <a:rPr lang="en-US" cap="none" dirty="0" smtClean="0">
                <a:solidFill>
                  <a:schemeClr val="tx2">
                    <a:lumMod val="20000"/>
                    <a:lumOff val="80000"/>
                  </a:schemeClr>
                </a:solidFill>
              </a:rPr>
              <a:t> Sari (2016031006)</a:t>
            </a:r>
          </a:p>
          <a:p>
            <a:pPr lvl="0"/>
            <a:r>
              <a:rPr lang="en-US" cap="none" dirty="0" err="1" smtClean="0">
                <a:solidFill>
                  <a:schemeClr val="tx2">
                    <a:lumMod val="20000"/>
                    <a:lumOff val="80000"/>
                  </a:schemeClr>
                </a:solidFill>
              </a:rPr>
              <a:t>Naila</a:t>
            </a:r>
            <a:r>
              <a:rPr lang="en-US" cap="none" dirty="0" smtClean="0">
                <a:solidFill>
                  <a:schemeClr val="tx2">
                    <a:lumMod val="20000"/>
                    <a:lumOff val="80000"/>
                  </a:schemeClr>
                </a:solidFill>
              </a:rPr>
              <a:t> </a:t>
            </a:r>
            <a:r>
              <a:rPr lang="en-US" cap="none" dirty="0" err="1" smtClean="0">
                <a:solidFill>
                  <a:schemeClr val="tx2">
                    <a:lumMod val="20000"/>
                    <a:lumOff val="80000"/>
                  </a:schemeClr>
                </a:solidFill>
              </a:rPr>
              <a:t>Diyaul</a:t>
            </a:r>
            <a:r>
              <a:rPr lang="en-US" cap="none" dirty="0" smtClean="0">
                <a:solidFill>
                  <a:schemeClr val="tx2">
                    <a:lumMod val="20000"/>
                    <a:lumOff val="80000"/>
                  </a:schemeClr>
                </a:solidFill>
              </a:rPr>
              <a:t> </a:t>
            </a:r>
            <a:r>
              <a:rPr lang="en-US" cap="none" dirty="0" err="1" smtClean="0">
                <a:solidFill>
                  <a:schemeClr val="tx2">
                    <a:lumMod val="20000"/>
                    <a:lumOff val="80000"/>
                  </a:schemeClr>
                </a:solidFill>
              </a:rPr>
              <a:t>Aulia</a:t>
            </a:r>
            <a:r>
              <a:rPr lang="en-US" cap="none" dirty="0" smtClean="0">
                <a:solidFill>
                  <a:schemeClr val="tx2">
                    <a:lumMod val="20000"/>
                    <a:lumOff val="80000"/>
                  </a:schemeClr>
                </a:solidFill>
              </a:rPr>
              <a:t> (2017031001)</a:t>
            </a:r>
          </a:p>
          <a:p>
            <a:pPr lvl="0"/>
            <a:r>
              <a:rPr lang="en-US" cap="none" dirty="0" err="1" smtClean="0">
                <a:solidFill>
                  <a:schemeClr val="tx2">
                    <a:lumMod val="20000"/>
                    <a:lumOff val="80000"/>
                  </a:schemeClr>
                </a:solidFill>
              </a:rPr>
              <a:t>Fauziah</a:t>
            </a:r>
            <a:r>
              <a:rPr lang="en-US" cap="none" dirty="0" smtClean="0">
                <a:solidFill>
                  <a:schemeClr val="tx2">
                    <a:lumMod val="20000"/>
                    <a:lumOff val="80000"/>
                  </a:schemeClr>
                </a:solidFill>
              </a:rPr>
              <a:t> </a:t>
            </a:r>
            <a:r>
              <a:rPr lang="en-US" cap="none" dirty="0" err="1" smtClean="0">
                <a:solidFill>
                  <a:schemeClr val="tx2">
                    <a:lumMod val="20000"/>
                    <a:lumOff val="80000"/>
                  </a:schemeClr>
                </a:solidFill>
              </a:rPr>
              <a:t>Nur</a:t>
            </a:r>
            <a:r>
              <a:rPr lang="en-US" cap="none" dirty="0" smtClean="0">
                <a:solidFill>
                  <a:schemeClr val="tx2">
                    <a:lumMod val="20000"/>
                    <a:lumOff val="80000"/>
                  </a:schemeClr>
                </a:solidFill>
              </a:rPr>
              <a:t> </a:t>
            </a:r>
            <a:r>
              <a:rPr lang="en-US" cap="none" dirty="0" err="1" smtClean="0">
                <a:solidFill>
                  <a:schemeClr val="tx2">
                    <a:lumMod val="20000"/>
                    <a:lumOff val="80000"/>
                  </a:schemeClr>
                </a:solidFill>
              </a:rPr>
              <a:t>Fazrina</a:t>
            </a:r>
            <a:r>
              <a:rPr lang="en-US" cap="none" dirty="0" smtClean="0">
                <a:solidFill>
                  <a:schemeClr val="tx2">
                    <a:lumMod val="20000"/>
                    <a:lumOff val="80000"/>
                  </a:schemeClr>
                </a:solidFill>
              </a:rPr>
              <a:t> (2017031008)</a:t>
            </a:r>
          </a:p>
          <a:p>
            <a:pPr lvl="0"/>
            <a:r>
              <a:rPr lang="en-US" cap="none" dirty="0" smtClean="0">
                <a:solidFill>
                  <a:schemeClr val="tx2">
                    <a:lumMod val="20000"/>
                    <a:lumOff val="80000"/>
                  </a:schemeClr>
                </a:solidFill>
              </a:rPr>
              <a:t>Laila Midori (2017031012)</a:t>
            </a:r>
          </a:p>
          <a:p>
            <a:pPr lvl="0"/>
            <a:r>
              <a:rPr lang="en-US" cap="none" dirty="0" err="1" smtClean="0">
                <a:solidFill>
                  <a:schemeClr val="tx2">
                    <a:lumMod val="20000"/>
                    <a:lumOff val="80000"/>
                  </a:schemeClr>
                </a:solidFill>
              </a:rPr>
              <a:t>Jihan</a:t>
            </a:r>
            <a:r>
              <a:rPr lang="en-US" cap="none" dirty="0" smtClean="0">
                <a:solidFill>
                  <a:schemeClr val="tx2">
                    <a:lumMod val="20000"/>
                    <a:lumOff val="80000"/>
                  </a:schemeClr>
                </a:solidFill>
              </a:rPr>
              <a:t> </a:t>
            </a:r>
            <a:r>
              <a:rPr lang="en-US" cap="none" dirty="0" err="1" smtClean="0">
                <a:solidFill>
                  <a:schemeClr val="tx2">
                    <a:lumMod val="20000"/>
                    <a:lumOff val="80000"/>
                  </a:schemeClr>
                </a:solidFill>
              </a:rPr>
              <a:t>Fahera</a:t>
            </a:r>
            <a:r>
              <a:rPr lang="en-US" cap="none" dirty="0" smtClean="0">
                <a:solidFill>
                  <a:schemeClr val="tx2">
                    <a:lumMod val="20000"/>
                    <a:lumOff val="80000"/>
                  </a:schemeClr>
                </a:solidFill>
              </a:rPr>
              <a:t> (2017031032)</a:t>
            </a:r>
            <a:endParaRPr lang="en-US" cap="none" dirty="0">
              <a:solidFill>
                <a:schemeClr val="tx2">
                  <a:lumMod val="20000"/>
                  <a:lumOff val="80000"/>
                </a:schemeClr>
              </a:solidFill>
            </a:endParaRPr>
          </a:p>
        </p:txBody>
      </p:sp>
    </p:spTree>
    <p:extLst>
      <p:ext uri="{BB962C8B-B14F-4D97-AF65-F5344CB8AC3E}">
        <p14:creationId xmlns:p14="http://schemas.microsoft.com/office/powerpoint/2010/main" val="350414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C087-D103-4EF9-B4FF-606499C7BE1E}"/>
              </a:ext>
            </a:extLst>
          </p:cNvPr>
          <p:cNvSpPr>
            <a:spLocks noGrp="1"/>
          </p:cNvSpPr>
          <p:nvPr>
            <p:ph type="title"/>
          </p:nvPr>
        </p:nvSpPr>
        <p:spPr>
          <a:xfrm>
            <a:off x="829733" y="422656"/>
            <a:ext cx="10058400" cy="1609344"/>
          </a:xfrm>
        </p:spPr>
        <p:txBody>
          <a:bodyPr/>
          <a:lstStyle/>
          <a:p>
            <a:r>
              <a:rPr lang="en-US" cap="none" dirty="0" err="1" smtClean="0"/>
              <a:t>Faktor</a:t>
            </a:r>
            <a:r>
              <a:rPr lang="en-US" cap="none" dirty="0" smtClean="0"/>
              <a:t> </a:t>
            </a:r>
            <a:r>
              <a:rPr lang="en-US" cap="none" dirty="0" err="1" smtClean="0"/>
              <a:t>Penyebab</a:t>
            </a:r>
            <a:endParaRPr lang="en-ID" cap="none" dirty="0"/>
          </a:p>
        </p:txBody>
      </p:sp>
      <p:sp>
        <p:nvSpPr>
          <p:cNvPr id="3" name="Content Placeholder 2">
            <a:extLst>
              <a:ext uri="{FF2B5EF4-FFF2-40B4-BE49-F238E27FC236}">
                <a16:creationId xmlns:a16="http://schemas.microsoft.com/office/drawing/2014/main" id="{B4800904-F31C-45DB-A489-0F75E7F6162C}"/>
              </a:ext>
            </a:extLst>
          </p:cNvPr>
          <p:cNvSpPr>
            <a:spLocks noGrp="1"/>
          </p:cNvSpPr>
          <p:nvPr>
            <p:ph idx="1"/>
          </p:nvPr>
        </p:nvSpPr>
        <p:spPr>
          <a:xfrm>
            <a:off x="829733" y="2523066"/>
            <a:ext cx="10298515" cy="3725334"/>
          </a:xfrm>
        </p:spPr>
        <p:txBody>
          <a:bodyPr>
            <a:normAutofit/>
          </a:bodyPr>
          <a:lstStyle/>
          <a:p>
            <a:pPr marL="0" indent="0" algn="just">
              <a:buNone/>
            </a:pPr>
            <a:r>
              <a:rPr lang="en-US" sz="2400" dirty="0" err="1">
                <a:latin typeface="Garamond" panose="02020404030301010803" pitchFamily="18" charset="0"/>
              </a:rPr>
              <a:t>Gangguan</a:t>
            </a:r>
            <a:r>
              <a:rPr lang="en-US" sz="2400" dirty="0">
                <a:latin typeface="Garamond" panose="02020404030301010803" pitchFamily="18" charset="0"/>
              </a:rPr>
              <a:t> </a:t>
            </a:r>
            <a:r>
              <a:rPr lang="en-US" sz="2400" dirty="0" err="1">
                <a:latin typeface="Garamond" panose="02020404030301010803" pitchFamily="18" charset="0"/>
              </a:rPr>
              <a:t>kepribadian</a:t>
            </a:r>
            <a:r>
              <a:rPr lang="en-US" sz="2400" dirty="0">
                <a:latin typeface="Garamond" panose="02020404030301010803" pitchFamily="18" charset="0"/>
              </a:rPr>
              <a:t> </a:t>
            </a:r>
            <a:r>
              <a:rPr lang="en-US" sz="2400" dirty="0" err="1">
                <a:latin typeface="Garamond" panose="02020404030301010803" pitchFamily="18" charset="0"/>
              </a:rPr>
              <a:t>ini</a:t>
            </a:r>
            <a:r>
              <a:rPr lang="en-US" sz="2400" dirty="0">
                <a:latin typeface="Garamond" panose="02020404030301010803" pitchFamily="18" charset="0"/>
              </a:rPr>
              <a:t> </a:t>
            </a:r>
            <a:r>
              <a:rPr lang="en-US" sz="2400" dirty="0" err="1">
                <a:latin typeface="Garamond" panose="02020404030301010803" pitchFamily="18" charset="0"/>
              </a:rPr>
              <a:t>belum</a:t>
            </a:r>
            <a:r>
              <a:rPr lang="en-US" sz="2400" dirty="0">
                <a:latin typeface="Garamond" panose="02020404030301010803" pitchFamily="18" charset="0"/>
              </a:rPr>
              <a:t> </a:t>
            </a:r>
            <a:r>
              <a:rPr lang="en-US" sz="2400" dirty="0" err="1">
                <a:latin typeface="Garamond" panose="02020404030301010803" pitchFamily="18" charset="0"/>
              </a:rPr>
              <a:t>menjadi</a:t>
            </a:r>
            <a:r>
              <a:rPr lang="en-US" sz="2400" dirty="0">
                <a:latin typeface="Garamond" panose="02020404030301010803" pitchFamily="18" charset="0"/>
              </a:rPr>
              <a:t> </a:t>
            </a:r>
            <a:r>
              <a:rPr lang="en-US" sz="2400" dirty="0" err="1">
                <a:latin typeface="Garamond" panose="02020404030301010803" pitchFamily="18" charset="0"/>
              </a:rPr>
              <a:t>fokus</a:t>
            </a:r>
            <a:r>
              <a:rPr lang="en-US" sz="2400" dirty="0">
                <a:latin typeface="Garamond" panose="02020404030301010803" pitchFamily="18" charset="0"/>
              </a:rPr>
              <a:t> </a:t>
            </a:r>
            <a:r>
              <a:rPr lang="en-US" sz="2400" dirty="0" err="1">
                <a:latin typeface="Garamond" panose="02020404030301010803" pitchFamily="18" charset="0"/>
              </a:rPr>
              <a:t>perhatian</a:t>
            </a:r>
            <a:r>
              <a:rPr lang="en-US" sz="2400" dirty="0">
                <a:latin typeface="Garamond" panose="02020404030301010803" pitchFamily="18" charset="0"/>
              </a:rPr>
              <a:t> </a:t>
            </a:r>
            <a:r>
              <a:rPr lang="en-US" sz="2400" dirty="0" err="1">
                <a:latin typeface="Garamond" panose="02020404030301010803" pitchFamily="18" charset="0"/>
              </a:rPr>
              <a:t>banyak</a:t>
            </a:r>
            <a:r>
              <a:rPr lang="en-US" sz="2400" dirty="0">
                <a:latin typeface="Garamond" panose="02020404030301010803" pitchFamily="18" charset="0"/>
              </a:rPr>
              <a:t> </a:t>
            </a:r>
            <a:r>
              <a:rPr lang="en-US" sz="2400" dirty="0" err="1">
                <a:latin typeface="Garamond" panose="02020404030301010803" pitchFamily="18" charset="0"/>
              </a:rPr>
              <a:t>penelitian</a:t>
            </a:r>
            <a:r>
              <a:rPr lang="en-US" sz="2400" dirty="0">
                <a:latin typeface="Garamond" panose="02020404030301010803" pitchFamily="18" charset="0"/>
              </a:rPr>
              <a:t> </a:t>
            </a:r>
            <a:r>
              <a:rPr lang="en-US" sz="2400" dirty="0" err="1">
                <a:latin typeface="Garamond" panose="02020404030301010803" pitchFamily="18" charset="0"/>
              </a:rPr>
              <a:t>karena</a:t>
            </a:r>
            <a:r>
              <a:rPr lang="en-US" sz="2400" dirty="0">
                <a:latin typeface="Garamond" panose="02020404030301010803" pitchFamily="18" charset="0"/>
              </a:rPr>
              <a:t> orang-orang </a:t>
            </a:r>
            <a:r>
              <a:rPr lang="en-US" sz="2400" dirty="0" err="1">
                <a:latin typeface="Garamond" panose="02020404030301010803" pitchFamily="18" charset="0"/>
              </a:rPr>
              <a:t>dengan</a:t>
            </a:r>
            <a:r>
              <a:rPr lang="en-US" sz="2400" dirty="0">
                <a:latin typeface="Garamond" panose="02020404030301010803" pitchFamily="18" charset="0"/>
              </a:rPr>
              <a:t> </a:t>
            </a:r>
            <a:r>
              <a:rPr lang="en-US" sz="2400" dirty="0" err="1">
                <a:latin typeface="Garamond" panose="02020404030301010803" pitchFamily="18" charset="0"/>
              </a:rPr>
              <a:t>gangguan</a:t>
            </a:r>
            <a:r>
              <a:rPr lang="en-US" sz="2400" dirty="0">
                <a:latin typeface="Garamond" panose="02020404030301010803" pitchFamily="18" charset="0"/>
              </a:rPr>
              <a:t> </a:t>
            </a:r>
            <a:r>
              <a:rPr lang="en-US" sz="2400" dirty="0" err="1">
                <a:latin typeface="Garamond" panose="02020404030301010803" pitchFamily="18" charset="0"/>
              </a:rPr>
              <a:t>kepribadian</a:t>
            </a:r>
            <a:r>
              <a:rPr lang="en-US" sz="2400" dirty="0">
                <a:latin typeface="Garamond" panose="02020404030301010803" pitchFamily="18" charset="0"/>
              </a:rPr>
              <a:t> schizoid </a:t>
            </a:r>
            <a:r>
              <a:rPr lang="en-US" sz="2400" dirty="0" err="1">
                <a:latin typeface="Garamond" panose="02020404030301010803" pitchFamily="18" charset="0"/>
              </a:rPr>
              <a:t>bukanlah</a:t>
            </a:r>
            <a:r>
              <a:rPr lang="en-US" sz="2400" dirty="0">
                <a:latin typeface="Garamond" panose="02020404030301010803" pitchFamily="18" charset="0"/>
              </a:rPr>
              <a:t> orang-orang yang </a:t>
            </a:r>
            <a:r>
              <a:rPr lang="en-US" sz="2400" dirty="0" err="1">
                <a:latin typeface="Garamond" panose="02020404030301010803" pitchFamily="18" charset="0"/>
              </a:rPr>
              <a:t>mungkin</a:t>
            </a:r>
            <a:r>
              <a:rPr lang="en-US" sz="2400" dirty="0">
                <a:latin typeface="Garamond" panose="02020404030301010803" pitchFamily="18" charset="0"/>
              </a:rPr>
              <a:t> </a:t>
            </a:r>
            <a:r>
              <a:rPr lang="en-US" sz="2400" dirty="0" err="1">
                <a:latin typeface="Garamond" panose="02020404030301010803" pitchFamily="18" charset="0"/>
              </a:rPr>
              <a:t>diharapkan</a:t>
            </a:r>
            <a:r>
              <a:rPr lang="en-US" sz="2400" dirty="0">
                <a:latin typeface="Garamond" panose="02020404030301010803" pitchFamily="18" charset="0"/>
              </a:rPr>
              <a:t> </a:t>
            </a:r>
            <a:r>
              <a:rPr lang="en-US" sz="2400" dirty="0" err="1">
                <a:latin typeface="Garamond" panose="02020404030301010803" pitchFamily="18" charset="0"/>
              </a:rPr>
              <a:t>untuk</a:t>
            </a:r>
            <a:r>
              <a:rPr lang="en-US" sz="2400" dirty="0">
                <a:latin typeface="Garamond" panose="02020404030301010803" pitchFamily="18" charset="0"/>
              </a:rPr>
              <a:t> </a:t>
            </a:r>
            <a:r>
              <a:rPr lang="en-US" sz="2400" dirty="0" err="1">
                <a:latin typeface="Garamond" panose="02020404030301010803" pitchFamily="18" charset="0"/>
              </a:rPr>
              <a:t>menjadi</a:t>
            </a:r>
            <a:r>
              <a:rPr lang="en-US" sz="2400" dirty="0">
                <a:latin typeface="Garamond" panose="02020404030301010803" pitchFamily="18" charset="0"/>
              </a:rPr>
              <a:t> </a:t>
            </a:r>
            <a:r>
              <a:rPr lang="en-US" sz="2400" dirty="0" err="1">
                <a:latin typeface="Garamond" panose="02020404030301010803" pitchFamily="18" charset="0"/>
              </a:rPr>
              <a:t>sukarelawan</a:t>
            </a:r>
            <a:r>
              <a:rPr lang="en-US" sz="2400" dirty="0">
                <a:latin typeface="Garamond" panose="02020404030301010803" pitchFamily="18" charset="0"/>
              </a:rPr>
              <a:t> </a:t>
            </a:r>
            <a:r>
              <a:rPr lang="en-US" sz="2400" dirty="0" err="1">
                <a:latin typeface="Garamond" panose="02020404030301010803" pitchFamily="18" charset="0"/>
              </a:rPr>
              <a:t>dalam</a:t>
            </a:r>
            <a:r>
              <a:rPr lang="en-US" sz="2400" dirty="0">
                <a:latin typeface="Garamond" panose="02020404030301010803" pitchFamily="18" charset="0"/>
              </a:rPr>
              <a:t> </a:t>
            </a:r>
            <a:r>
              <a:rPr lang="en-US" sz="2400" dirty="0" err="1">
                <a:latin typeface="Garamond" panose="02020404030301010803" pitchFamily="18" charset="0"/>
              </a:rPr>
              <a:t>sebuah</a:t>
            </a:r>
            <a:r>
              <a:rPr lang="en-US" sz="2400" dirty="0">
                <a:latin typeface="Garamond" panose="02020404030301010803" pitchFamily="18" charset="0"/>
              </a:rPr>
              <a:t> </a:t>
            </a:r>
            <a:r>
              <a:rPr lang="en-US" sz="2400" dirty="0" err="1">
                <a:latin typeface="Garamond" panose="02020404030301010803" pitchFamily="18" charset="0"/>
              </a:rPr>
              <a:t>penelitian</a:t>
            </a:r>
            <a:r>
              <a:rPr lang="en-US" sz="2400" dirty="0">
                <a:latin typeface="Garamond" panose="02020404030301010803" pitchFamily="18" charset="0"/>
              </a:rPr>
              <a:t>.</a:t>
            </a:r>
          </a:p>
          <a:p>
            <a:pPr algn="just"/>
            <a:r>
              <a:rPr lang="en-ID" sz="2400" dirty="0" err="1">
                <a:latin typeface="Garamond" panose="02020404030301010803" pitchFamily="18" charset="0"/>
              </a:rPr>
              <a:t>Memiliki</a:t>
            </a:r>
            <a:r>
              <a:rPr lang="en-ID" sz="2400" dirty="0">
                <a:latin typeface="Garamond" panose="02020404030301010803" pitchFamily="18" charset="0"/>
              </a:rPr>
              <a:t> </a:t>
            </a:r>
            <a:r>
              <a:rPr lang="en-ID" sz="2400" dirty="0" err="1">
                <a:latin typeface="Garamond" panose="02020404030301010803" pitchFamily="18" charset="0"/>
              </a:rPr>
              <a:t>heritabilitas</a:t>
            </a:r>
            <a:r>
              <a:rPr lang="en-ID" sz="2400" dirty="0">
                <a:latin typeface="Garamond" panose="02020404030301010803" pitchFamily="18" charset="0"/>
              </a:rPr>
              <a:t> yang </a:t>
            </a:r>
            <a:r>
              <a:rPr lang="en-ID" sz="2400" dirty="0" err="1">
                <a:latin typeface="Garamond" panose="02020404030301010803" pitchFamily="18" charset="0"/>
              </a:rPr>
              <a:t>cukup</a:t>
            </a:r>
            <a:r>
              <a:rPr lang="en-ID" sz="2400" dirty="0">
                <a:latin typeface="Garamond" panose="02020404030301010803" pitchFamily="18" charset="0"/>
              </a:rPr>
              <a:t> </a:t>
            </a:r>
            <a:r>
              <a:rPr lang="en-ID" sz="2400" dirty="0" err="1">
                <a:latin typeface="Garamond" panose="02020404030301010803" pitchFamily="18" charset="0"/>
              </a:rPr>
              <a:t>tinggi</a:t>
            </a:r>
            <a:r>
              <a:rPr lang="en-ID" sz="2400" dirty="0">
                <a:latin typeface="Garamond" panose="02020404030301010803" pitchFamily="18" charset="0"/>
              </a:rPr>
              <a:t>, </a:t>
            </a:r>
            <a:r>
              <a:rPr lang="en-ID" sz="2400" dirty="0" err="1">
                <a:latin typeface="Garamond" panose="02020404030301010803" pitchFamily="18" charset="0"/>
              </a:rPr>
              <a:t>sekitar</a:t>
            </a:r>
            <a:r>
              <a:rPr lang="en-ID" sz="2400" dirty="0">
                <a:latin typeface="Garamond" panose="02020404030301010803" pitchFamily="18" charset="0"/>
              </a:rPr>
              <a:t> 55%</a:t>
            </a:r>
          </a:p>
          <a:p>
            <a:pPr algn="just"/>
            <a:r>
              <a:rPr lang="en-ID" sz="2400" dirty="0">
                <a:latin typeface="Garamond" panose="02020404030301010803" pitchFamily="18" charset="0"/>
              </a:rPr>
              <a:t>Ahli </a:t>
            </a:r>
            <a:r>
              <a:rPr lang="en-ID" sz="2400" dirty="0" err="1">
                <a:latin typeface="Garamond" panose="02020404030301010803" pitchFamily="18" charset="0"/>
              </a:rPr>
              <a:t>kognitif</a:t>
            </a:r>
            <a:r>
              <a:rPr lang="en-ID" sz="2400" dirty="0">
                <a:latin typeface="Garamond" panose="02020404030301010803" pitchFamily="18" charset="0"/>
              </a:rPr>
              <a:t> </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individu</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dengan</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gangguan</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kepribadian</a:t>
            </a:r>
            <a:r>
              <a:rPr lang="en-ID" sz="2400" dirty="0">
                <a:latin typeface="Garamond" panose="02020404030301010803" pitchFamily="18" charset="0"/>
                <a:sym typeface="Wingdings" panose="05000000000000000000" pitchFamily="2" charset="2"/>
              </a:rPr>
              <a:t> schizoid </a:t>
            </a:r>
            <a:r>
              <a:rPr lang="en-ID" sz="2400" dirty="0" err="1">
                <a:latin typeface="Garamond" panose="02020404030301010803" pitchFamily="18" charset="0"/>
                <a:sym typeface="Wingdings" panose="05000000000000000000" pitchFamily="2" charset="2"/>
              </a:rPr>
              <a:t>menunjukkan</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perilaku</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dingin</a:t>
            </a:r>
            <a:r>
              <a:rPr lang="en-ID" sz="2400" dirty="0">
                <a:latin typeface="Garamond" panose="02020404030301010803" pitchFamily="18" charset="0"/>
                <a:sym typeface="Wingdings" panose="05000000000000000000" pitchFamily="2" charset="2"/>
              </a:rPr>
              <a:t> dan </a:t>
            </a:r>
            <a:r>
              <a:rPr lang="en-ID" sz="2400" dirty="0" err="1">
                <a:latin typeface="Garamond" panose="02020404030301010803" pitchFamily="18" charset="0"/>
                <a:sym typeface="Wingdings" panose="05000000000000000000" pitchFamily="2" charset="2"/>
              </a:rPr>
              <a:t>menyendiri</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karena</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skema</a:t>
            </a:r>
            <a:r>
              <a:rPr lang="en-ID" sz="2400" dirty="0">
                <a:latin typeface="Garamond" panose="02020404030301010803" pitchFamily="18" charset="0"/>
                <a:sym typeface="Wingdings" panose="05000000000000000000" pitchFamily="2" charset="2"/>
              </a:rPr>
              <a:t> yang </a:t>
            </a:r>
            <a:r>
              <a:rPr lang="en-ID" sz="2400" dirty="0" err="1">
                <a:latin typeface="Garamond" panose="02020404030301010803" pitchFamily="18" charset="0"/>
                <a:sym typeface="Wingdings" panose="05000000000000000000" pitchFamily="2" charset="2"/>
              </a:rPr>
              <a:t>mendasari</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maladaptif</a:t>
            </a:r>
            <a:r>
              <a:rPr lang="en-ID" sz="2400" dirty="0">
                <a:latin typeface="Garamond" panose="02020404030301010803" pitchFamily="18" charset="0"/>
                <a:sym typeface="Wingdings" panose="05000000000000000000" pitchFamily="2" charset="2"/>
              </a:rPr>
              <a:t> yang </a:t>
            </a:r>
            <a:r>
              <a:rPr lang="en-ID" sz="2400" dirty="0" err="1">
                <a:latin typeface="Garamond" panose="02020404030301010803" pitchFamily="18" charset="0"/>
                <a:sym typeface="Wingdings" panose="05000000000000000000" pitchFamily="2" charset="2"/>
              </a:rPr>
              <a:t>membuat</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mereka</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memandang</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diri</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mereka</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sebagai</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penyendiri</a:t>
            </a:r>
            <a:r>
              <a:rPr lang="en-ID" sz="2400" dirty="0">
                <a:latin typeface="Garamond" panose="02020404030301010803" pitchFamily="18" charset="0"/>
                <a:sym typeface="Wingdings" panose="05000000000000000000" pitchFamily="2" charset="2"/>
              </a:rPr>
              <a:t>, </a:t>
            </a:r>
            <a:r>
              <a:rPr lang="en-ID" sz="2400" dirty="0" err="1">
                <a:latin typeface="Garamond" panose="02020404030301010803" pitchFamily="18" charset="0"/>
                <a:sym typeface="Wingdings" panose="05000000000000000000" pitchFamily="2" charset="2"/>
              </a:rPr>
              <a:t>mandiri</a:t>
            </a:r>
            <a:r>
              <a:rPr lang="en-ID" sz="2400" dirty="0">
                <a:latin typeface="Garamond" panose="02020404030301010803" pitchFamily="18" charset="0"/>
                <a:sym typeface="Wingdings" panose="05000000000000000000" pitchFamily="2" charset="2"/>
              </a:rPr>
              <a:t>, dan </a:t>
            </a:r>
            <a:r>
              <a:rPr lang="en-ID" sz="2400" dirty="0" err="1">
                <a:latin typeface="Garamond" panose="02020404030301010803" pitchFamily="18" charset="0"/>
                <a:sym typeface="Wingdings" panose="05000000000000000000" pitchFamily="2" charset="2"/>
              </a:rPr>
              <a:t>memandang</a:t>
            </a:r>
            <a:r>
              <a:rPr lang="en-ID" sz="2400" dirty="0">
                <a:latin typeface="Garamond" panose="02020404030301010803" pitchFamily="18" charset="0"/>
                <a:sym typeface="Wingdings" panose="05000000000000000000" pitchFamily="2" charset="2"/>
              </a:rPr>
              <a:t> orang lain </a:t>
            </a:r>
            <a:r>
              <a:rPr lang="en-ID" sz="2400" dirty="0" err="1">
                <a:latin typeface="Garamond" panose="02020404030301010803" pitchFamily="18" charset="0"/>
                <a:sym typeface="Wingdings" panose="05000000000000000000" pitchFamily="2" charset="2"/>
              </a:rPr>
              <a:t>sebagai</a:t>
            </a:r>
            <a:r>
              <a:rPr lang="en-ID" sz="2400" dirty="0">
                <a:latin typeface="Garamond" panose="02020404030301010803" pitchFamily="18" charset="0"/>
                <a:sym typeface="Wingdings" panose="05000000000000000000" pitchFamily="2" charset="2"/>
              </a:rPr>
              <a:t> orang yang </a:t>
            </a:r>
            <a:r>
              <a:rPr lang="en-ID" sz="2400" dirty="0" err="1">
                <a:latin typeface="Garamond" panose="02020404030301010803" pitchFamily="18" charset="0"/>
                <a:sym typeface="Wingdings" panose="05000000000000000000" pitchFamily="2" charset="2"/>
              </a:rPr>
              <a:t>mengganggu</a:t>
            </a:r>
            <a:r>
              <a:rPr lang="en-ID" sz="2400" dirty="0">
                <a:latin typeface="Garamond" panose="02020404030301010803" pitchFamily="18" charset="0"/>
                <a:sym typeface="Wingdings" panose="05000000000000000000" pitchFamily="2" charset="2"/>
              </a:rPr>
              <a:t>.</a:t>
            </a:r>
            <a:endParaRPr lang="en-US" sz="2400" dirty="0">
              <a:latin typeface="Garamond" panose="02020404030301010803" pitchFamily="18" charset="0"/>
            </a:endParaRPr>
          </a:p>
        </p:txBody>
      </p:sp>
    </p:spTree>
    <p:extLst>
      <p:ext uri="{BB962C8B-B14F-4D97-AF65-F5344CB8AC3E}">
        <p14:creationId xmlns:p14="http://schemas.microsoft.com/office/powerpoint/2010/main" val="40997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48F8364-1D62-4C96-B48E-A4AD4540F68A}"/>
              </a:ext>
            </a:extLst>
          </p:cNvPr>
          <p:cNvSpPr txBox="1">
            <a:spLocks/>
          </p:cNvSpPr>
          <p:nvPr/>
        </p:nvSpPr>
        <p:spPr>
          <a:xfrm>
            <a:off x="839788" y="457200"/>
            <a:ext cx="3932237" cy="1600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Kriteria</a:t>
            </a:r>
            <a:endParaRPr lang="en-ID" dirty="0"/>
          </a:p>
        </p:txBody>
      </p:sp>
      <p:sp>
        <p:nvSpPr>
          <p:cNvPr id="4" name="TextBox 3">
            <a:extLst>
              <a:ext uri="{FF2B5EF4-FFF2-40B4-BE49-F238E27FC236}">
                <a16:creationId xmlns:a16="http://schemas.microsoft.com/office/drawing/2014/main" id="{CEDB3ED4-3973-48EF-AB12-305A94C7F2DB}"/>
              </a:ext>
            </a:extLst>
          </p:cNvPr>
          <p:cNvSpPr txBox="1"/>
          <p:nvPr/>
        </p:nvSpPr>
        <p:spPr>
          <a:xfrm>
            <a:off x="2713703" y="1076632"/>
            <a:ext cx="2580968" cy="383458"/>
          </a:xfrm>
          <a:prstGeom prst="rect">
            <a:avLst/>
          </a:prstGeom>
          <a:noFill/>
        </p:spPr>
        <p:txBody>
          <a:bodyPr wrap="square" rtlCol="0">
            <a:spAutoFit/>
          </a:bodyPr>
          <a:lstStyle/>
          <a:p>
            <a:r>
              <a:rPr lang="en-US" b="1" dirty="0"/>
              <a:t>DSM IV-TR</a:t>
            </a:r>
            <a:endParaRPr lang="en-ID" b="1" dirty="0"/>
          </a:p>
        </p:txBody>
      </p:sp>
      <p:sp>
        <p:nvSpPr>
          <p:cNvPr id="6" name="TextBox 5">
            <a:extLst>
              <a:ext uri="{FF2B5EF4-FFF2-40B4-BE49-F238E27FC236}">
                <a16:creationId xmlns:a16="http://schemas.microsoft.com/office/drawing/2014/main" id="{54CF6B5F-3CCA-4209-BA13-9A47CA83D3E1}"/>
              </a:ext>
            </a:extLst>
          </p:cNvPr>
          <p:cNvSpPr txBox="1"/>
          <p:nvPr/>
        </p:nvSpPr>
        <p:spPr>
          <a:xfrm>
            <a:off x="6679431" y="1064001"/>
            <a:ext cx="2580968" cy="383458"/>
          </a:xfrm>
          <a:prstGeom prst="rect">
            <a:avLst/>
          </a:prstGeom>
          <a:noFill/>
        </p:spPr>
        <p:txBody>
          <a:bodyPr wrap="square" rtlCol="0">
            <a:spAutoFit/>
          </a:bodyPr>
          <a:lstStyle/>
          <a:p>
            <a:r>
              <a:rPr lang="en-US" b="1" dirty="0"/>
              <a:t>DSM V</a:t>
            </a:r>
            <a:endParaRPr lang="en-ID" b="1" dirty="0"/>
          </a:p>
        </p:txBody>
      </p:sp>
      <p:pic>
        <p:nvPicPr>
          <p:cNvPr id="7" name="Picture 6">
            <a:extLst>
              <a:ext uri="{FF2B5EF4-FFF2-40B4-BE49-F238E27FC236}">
                <a16:creationId xmlns:a16="http://schemas.microsoft.com/office/drawing/2014/main" id="{C3A04C29-F931-41BB-A609-6B8F31F451B0}"/>
              </a:ext>
            </a:extLst>
          </p:cNvPr>
          <p:cNvPicPr>
            <a:picLocks noChangeAspect="1"/>
          </p:cNvPicPr>
          <p:nvPr/>
        </p:nvPicPr>
        <p:blipFill rotWithShape="1">
          <a:blip r:embed="rId3"/>
          <a:srcRect l="30000" t="35907" r="29234" b="15682"/>
          <a:stretch/>
        </p:blipFill>
        <p:spPr>
          <a:xfrm>
            <a:off x="0" y="1775611"/>
            <a:ext cx="6096000" cy="4070030"/>
          </a:xfrm>
          <a:prstGeom prst="rect">
            <a:avLst/>
          </a:prstGeom>
        </p:spPr>
      </p:pic>
      <p:pic>
        <p:nvPicPr>
          <p:cNvPr id="8" name="Picture 7">
            <a:extLst>
              <a:ext uri="{FF2B5EF4-FFF2-40B4-BE49-F238E27FC236}">
                <a16:creationId xmlns:a16="http://schemas.microsoft.com/office/drawing/2014/main" id="{28030704-6E65-4B46-AA5C-DE19BD2C3EDC}"/>
              </a:ext>
            </a:extLst>
          </p:cNvPr>
          <p:cNvPicPr>
            <a:picLocks noChangeAspect="1"/>
          </p:cNvPicPr>
          <p:nvPr/>
        </p:nvPicPr>
        <p:blipFill rotWithShape="1">
          <a:blip r:embed="rId4"/>
          <a:srcRect l="31814" t="21276" r="28145" b="15682"/>
          <a:stretch/>
        </p:blipFill>
        <p:spPr>
          <a:xfrm>
            <a:off x="6096000" y="1775611"/>
            <a:ext cx="5643716" cy="4995798"/>
          </a:xfrm>
          <a:prstGeom prst="rect">
            <a:avLst/>
          </a:prstGeom>
        </p:spPr>
      </p:pic>
    </p:spTree>
    <p:extLst>
      <p:ext uri="{BB962C8B-B14F-4D97-AF65-F5344CB8AC3E}">
        <p14:creationId xmlns:p14="http://schemas.microsoft.com/office/powerpoint/2010/main" val="171668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CF31-BC70-4C92-BE5B-E66BBF6F3A3C}"/>
              </a:ext>
            </a:extLst>
          </p:cNvPr>
          <p:cNvSpPr>
            <a:spLocks noGrp="1"/>
          </p:cNvSpPr>
          <p:nvPr>
            <p:ph type="title"/>
          </p:nvPr>
        </p:nvSpPr>
        <p:spPr/>
        <p:txBody>
          <a:bodyPr>
            <a:normAutofit/>
          </a:bodyPr>
          <a:lstStyle/>
          <a:p>
            <a:r>
              <a:rPr lang="en-US" sz="4000" dirty="0" err="1"/>
              <a:t>Perbedaan</a:t>
            </a:r>
            <a:r>
              <a:rPr lang="en-US" sz="4000" dirty="0"/>
              <a:t> </a:t>
            </a:r>
            <a:r>
              <a:rPr lang="en-US" sz="4000" dirty="0" err="1"/>
              <a:t>gangguan</a:t>
            </a:r>
            <a:r>
              <a:rPr lang="en-US" sz="4000" dirty="0"/>
              <a:t> </a:t>
            </a:r>
            <a:r>
              <a:rPr lang="en-US" sz="4000" dirty="0" err="1"/>
              <a:t>kepribadian</a:t>
            </a:r>
            <a:r>
              <a:rPr lang="en-US" sz="4000" dirty="0"/>
              <a:t> paranoid </a:t>
            </a:r>
            <a:r>
              <a:rPr lang="en-US" sz="4000" dirty="0" err="1"/>
              <a:t>dengan</a:t>
            </a:r>
            <a:r>
              <a:rPr lang="en-US" sz="4000" dirty="0"/>
              <a:t> </a:t>
            </a:r>
            <a:r>
              <a:rPr lang="en-US" sz="4000" dirty="0" err="1"/>
              <a:t>gangguan</a:t>
            </a:r>
            <a:r>
              <a:rPr lang="en-US" sz="4000" dirty="0"/>
              <a:t> lain</a:t>
            </a:r>
            <a:endParaRPr lang="en-ID" sz="4000" dirty="0"/>
          </a:p>
        </p:txBody>
      </p:sp>
      <p:sp>
        <p:nvSpPr>
          <p:cNvPr id="3" name="Content Placeholder 2">
            <a:extLst>
              <a:ext uri="{FF2B5EF4-FFF2-40B4-BE49-F238E27FC236}">
                <a16:creationId xmlns:a16="http://schemas.microsoft.com/office/drawing/2014/main" id="{70DBDA17-DFC4-4734-882D-95D363E502B4}"/>
              </a:ext>
            </a:extLst>
          </p:cNvPr>
          <p:cNvSpPr>
            <a:spLocks noGrp="1"/>
          </p:cNvSpPr>
          <p:nvPr>
            <p:ph idx="1"/>
          </p:nvPr>
        </p:nvSpPr>
        <p:spPr/>
        <p:txBody>
          <a:bodyPr>
            <a:normAutofit/>
          </a:bodyPr>
          <a:lstStyle/>
          <a:p>
            <a:r>
              <a:rPr lang="en-US" sz="2800" dirty="0" err="1"/>
              <a:t>Gangguan</a:t>
            </a:r>
            <a:r>
              <a:rPr lang="en-US" sz="2800" dirty="0"/>
              <a:t> </a:t>
            </a:r>
            <a:r>
              <a:rPr lang="en-US" sz="2800" dirty="0" err="1"/>
              <a:t>kepribadian</a:t>
            </a:r>
            <a:r>
              <a:rPr lang="en-US" sz="2800" dirty="0"/>
              <a:t> schizoid </a:t>
            </a:r>
            <a:r>
              <a:rPr lang="en-US" sz="2800" dirty="0" err="1"/>
              <a:t>dengan</a:t>
            </a:r>
            <a:r>
              <a:rPr lang="en-US" sz="2800" dirty="0"/>
              <a:t> </a:t>
            </a:r>
            <a:r>
              <a:rPr lang="en-US" sz="2800" dirty="0" err="1"/>
              <a:t>skizofrenia</a:t>
            </a:r>
            <a:r>
              <a:rPr lang="en-US" sz="2800" dirty="0"/>
              <a:t> dan </a:t>
            </a:r>
            <a:r>
              <a:rPr lang="en-US" sz="2800" dirty="0" err="1"/>
              <a:t>gangguan</a:t>
            </a:r>
            <a:r>
              <a:rPr lang="en-US" sz="2800" dirty="0"/>
              <a:t> </a:t>
            </a:r>
            <a:r>
              <a:rPr lang="en-US" sz="2800" dirty="0" err="1"/>
              <a:t>kepribadian</a:t>
            </a:r>
            <a:r>
              <a:rPr lang="en-US" sz="2800" dirty="0"/>
              <a:t> </a:t>
            </a:r>
            <a:r>
              <a:rPr lang="en-US" sz="2800" dirty="0" err="1"/>
              <a:t>skizotipal</a:t>
            </a:r>
            <a:endParaRPr lang="en-US" sz="2800" dirty="0"/>
          </a:p>
          <a:p>
            <a:r>
              <a:rPr lang="en-US" sz="2800" dirty="0" err="1"/>
              <a:t>Gangguan</a:t>
            </a:r>
            <a:r>
              <a:rPr lang="en-US" sz="2800" dirty="0"/>
              <a:t> </a:t>
            </a:r>
            <a:r>
              <a:rPr lang="en-US" sz="2800" dirty="0" err="1"/>
              <a:t>kepribadian</a:t>
            </a:r>
            <a:r>
              <a:rPr lang="en-US" sz="2800" dirty="0"/>
              <a:t> schizoid </a:t>
            </a:r>
            <a:r>
              <a:rPr lang="en-US" sz="2800" dirty="0" err="1"/>
              <a:t>dengan</a:t>
            </a:r>
            <a:r>
              <a:rPr lang="en-US" sz="2800" dirty="0"/>
              <a:t> </a:t>
            </a:r>
            <a:r>
              <a:rPr lang="en-US" sz="2800" dirty="0" err="1"/>
              <a:t>gangguan</a:t>
            </a:r>
            <a:r>
              <a:rPr lang="en-US" sz="2800" dirty="0"/>
              <a:t> </a:t>
            </a:r>
            <a:r>
              <a:rPr lang="en-US" sz="2800" dirty="0" err="1"/>
              <a:t>kepribadian</a:t>
            </a:r>
            <a:r>
              <a:rPr lang="en-US" sz="2800" dirty="0"/>
              <a:t> paranoid</a:t>
            </a:r>
          </a:p>
          <a:p>
            <a:r>
              <a:rPr lang="en-US" sz="2800" dirty="0" err="1"/>
              <a:t>Gangguan</a:t>
            </a:r>
            <a:r>
              <a:rPr lang="en-US" sz="2800" dirty="0"/>
              <a:t> </a:t>
            </a:r>
            <a:r>
              <a:rPr lang="en-US" sz="2800" dirty="0" err="1"/>
              <a:t>kepribadian</a:t>
            </a:r>
            <a:r>
              <a:rPr lang="en-US" sz="2800" dirty="0"/>
              <a:t> schizoid </a:t>
            </a:r>
            <a:r>
              <a:rPr lang="en-US" sz="2800" dirty="0" err="1"/>
              <a:t>dengan</a:t>
            </a:r>
            <a:r>
              <a:rPr lang="en-US" sz="2800" dirty="0"/>
              <a:t> </a:t>
            </a:r>
            <a:r>
              <a:rPr lang="en-US" sz="2800" dirty="0" err="1"/>
              <a:t>gangguan</a:t>
            </a:r>
            <a:r>
              <a:rPr lang="en-US" sz="2800" dirty="0"/>
              <a:t> </a:t>
            </a:r>
            <a:r>
              <a:rPr lang="en-US" sz="2800" dirty="0" err="1"/>
              <a:t>kepribadian</a:t>
            </a:r>
            <a:r>
              <a:rPr lang="en-US" sz="2800" dirty="0"/>
              <a:t> avoidant</a:t>
            </a:r>
          </a:p>
        </p:txBody>
      </p:sp>
    </p:spTree>
    <p:extLst>
      <p:ext uri="{BB962C8B-B14F-4D97-AF65-F5344CB8AC3E}">
        <p14:creationId xmlns:p14="http://schemas.microsoft.com/office/powerpoint/2010/main" val="54874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dirty="0">
                <a:latin typeface="Century Schoolbook" panose="02040604050505020304" pitchFamily="18" charset="0"/>
              </a:rPr>
              <a:t>Schizotypal Personality Disorder </a:t>
            </a:r>
          </a:p>
        </p:txBody>
      </p:sp>
      <p:sp>
        <p:nvSpPr>
          <p:cNvPr id="3" name="Content Placeholder 2"/>
          <p:cNvSpPr>
            <a:spLocks noGrp="1"/>
          </p:cNvSpPr>
          <p:nvPr>
            <p:ph idx="1"/>
          </p:nvPr>
        </p:nvSpPr>
        <p:spPr/>
        <p:txBody>
          <a:bodyPr>
            <a:normAutofit/>
          </a:bodyPr>
          <a:lstStyle/>
          <a:p>
            <a:r>
              <a:rPr lang="en-US" dirty="0" err="1" smtClean="0"/>
              <a:t>Gangguan</a:t>
            </a:r>
            <a:r>
              <a:rPr lang="en-US" dirty="0" smtClean="0"/>
              <a:t> </a:t>
            </a:r>
            <a:r>
              <a:rPr lang="en-US" dirty="0" err="1" smtClean="0"/>
              <a:t>kepribadian</a:t>
            </a:r>
            <a:r>
              <a:rPr lang="en-US" dirty="0" smtClean="0"/>
              <a:t> schizotypal </a:t>
            </a:r>
            <a:r>
              <a:rPr lang="en-US" dirty="0" err="1" smtClean="0"/>
              <a:t>didefinisikan</a:t>
            </a:r>
            <a:r>
              <a:rPr lang="en-US" dirty="0" smtClean="0"/>
              <a:t> </a:t>
            </a:r>
            <a:r>
              <a:rPr lang="en-US" dirty="0" err="1" smtClean="0"/>
              <a:t>oleh</a:t>
            </a:r>
            <a:r>
              <a:rPr lang="en-US" dirty="0" smtClean="0"/>
              <a:t> </a:t>
            </a:r>
            <a:r>
              <a:rPr lang="en-US" dirty="0" err="1" smtClean="0"/>
              <a:t>pikiran</a:t>
            </a:r>
            <a:r>
              <a:rPr lang="en-US" dirty="0" smtClean="0"/>
              <a:t> </a:t>
            </a:r>
            <a:r>
              <a:rPr lang="en-US" dirty="0" err="1" smtClean="0"/>
              <a:t>dan</a:t>
            </a:r>
            <a:r>
              <a:rPr lang="en-US" dirty="0" smtClean="0"/>
              <a:t> </a:t>
            </a:r>
            <a:r>
              <a:rPr lang="en-US" dirty="0" err="1" smtClean="0"/>
              <a:t>perilaku</a:t>
            </a:r>
            <a:r>
              <a:rPr lang="en-US" dirty="0" smtClean="0"/>
              <a:t> yang </a:t>
            </a:r>
            <a:r>
              <a:rPr lang="en-US" dirty="0" err="1" smtClean="0"/>
              <a:t>tidak</a:t>
            </a:r>
            <a:r>
              <a:rPr lang="en-US" dirty="0" smtClean="0"/>
              <a:t> </a:t>
            </a:r>
            <a:r>
              <a:rPr lang="en-US" dirty="0" err="1" smtClean="0"/>
              <a:t>biasa</a:t>
            </a:r>
            <a:r>
              <a:rPr lang="en-US" dirty="0" smtClean="0"/>
              <a:t> </a:t>
            </a:r>
            <a:r>
              <a:rPr lang="en-US" dirty="0" err="1" smtClean="0"/>
              <a:t>dan</a:t>
            </a:r>
            <a:r>
              <a:rPr lang="en-US" dirty="0" smtClean="0"/>
              <a:t> </a:t>
            </a:r>
            <a:r>
              <a:rPr lang="en-US" dirty="0" err="1" smtClean="0"/>
              <a:t>eksentrik</a:t>
            </a:r>
            <a:r>
              <a:rPr lang="en-US" dirty="0" smtClean="0"/>
              <a:t> (</a:t>
            </a:r>
            <a:r>
              <a:rPr lang="en-US" dirty="0" err="1" smtClean="0"/>
              <a:t>psikotik</a:t>
            </a:r>
            <a:r>
              <a:rPr lang="en-US" dirty="0" smtClean="0"/>
              <a:t>). </a:t>
            </a:r>
          </a:p>
          <a:p>
            <a:r>
              <a:rPr lang="en-US" dirty="0" smtClean="0"/>
              <a:t>O</a:t>
            </a:r>
            <a:r>
              <a:rPr lang="sv-SE" dirty="0" smtClean="0"/>
              <a:t>rang dengan gangguan ini memiliki keyakinan aneh atau pemikiran magis.</a:t>
            </a:r>
          </a:p>
          <a:p>
            <a:r>
              <a:rPr lang="en-US" dirty="0" err="1" smtClean="0"/>
              <a:t>Mereka</a:t>
            </a:r>
            <a:r>
              <a:rPr lang="en-US" dirty="0" smtClean="0"/>
              <a:t> juga </a:t>
            </a:r>
            <a:r>
              <a:rPr lang="en-US" dirty="0" err="1" smtClean="0"/>
              <a:t>memiliki</a:t>
            </a:r>
            <a:r>
              <a:rPr lang="en-US" dirty="0" smtClean="0"/>
              <a:t> </a:t>
            </a:r>
            <a:r>
              <a:rPr lang="en-US" dirty="0" err="1" smtClean="0"/>
              <a:t>ilusi</a:t>
            </a:r>
            <a:r>
              <a:rPr lang="en-US" dirty="0" smtClean="0"/>
              <a:t> </a:t>
            </a:r>
            <a:r>
              <a:rPr lang="en-US" dirty="0" err="1" smtClean="0"/>
              <a:t>berulang</a:t>
            </a:r>
            <a:r>
              <a:rPr lang="en-US" dirty="0" smtClean="0"/>
              <a:t> (</a:t>
            </a:r>
            <a:r>
              <a:rPr lang="en-US" dirty="0" err="1" smtClean="0"/>
              <a:t>persepsi</a:t>
            </a:r>
            <a:r>
              <a:rPr lang="en-US" dirty="0" smtClean="0"/>
              <a:t> </a:t>
            </a:r>
            <a:r>
              <a:rPr lang="en-US" dirty="0" err="1" smtClean="0"/>
              <a:t>sensorik</a:t>
            </a:r>
            <a:r>
              <a:rPr lang="en-US" dirty="0" smtClean="0"/>
              <a:t> yang </a:t>
            </a:r>
            <a:r>
              <a:rPr lang="en-US" dirty="0" err="1" smtClean="0"/>
              <a:t>tidak</a:t>
            </a:r>
            <a:r>
              <a:rPr lang="en-US" dirty="0" smtClean="0"/>
              <a:t> </a:t>
            </a:r>
            <a:r>
              <a:rPr lang="en-US" dirty="0" err="1" smtClean="0"/>
              <a:t>akurat</a:t>
            </a:r>
            <a:r>
              <a:rPr lang="en-US" dirty="0" smtClean="0"/>
              <a:t>) </a:t>
            </a:r>
            <a:r>
              <a:rPr lang="en-US" dirty="0" err="1" smtClean="0"/>
              <a:t>serta</a:t>
            </a:r>
            <a:r>
              <a:rPr lang="en-US" dirty="0" smtClean="0"/>
              <a:t> </a:t>
            </a:r>
            <a:r>
              <a:rPr lang="en-US" dirty="0" err="1" smtClean="0"/>
              <a:t>fantasi</a:t>
            </a:r>
            <a:r>
              <a:rPr lang="en-US" dirty="0" smtClean="0"/>
              <a:t> yang </a:t>
            </a:r>
            <a:r>
              <a:rPr lang="en-US" dirty="0" err="1" smtClean="0"/>
              <a:t>berakaitan</a:t>
            </a:r>
            <a:r>
              <a:rPr lang="en-US" dirty="0" smtClean="0"/>
              <a:t> </a:t>
            </a:r>
            <a:r>
              <a:rPr lang="en-US" dirty="0" err="1" smtClean="0"/>
              <a:t>dengan</a:t>
            </a:r>
            <a:r>
              <a:rPr lang="en-US" dirty="0" smtClean="0"/>
              <a:t> </a:t>
            </a:r>
            <a:r>
              <a:rPr lang="en-US" dirty="0" err="1" smtClean="0"/>
              <a:t>ketakutan</a:t>
            </a:r>
            <a:r>
              <a:rPr lang="en-US" dirty="0" smtClean="0"/>
              <a:t>.</a:t>
            </a:r>
          </a:p>
          <a:p>
            <a:r>
              <a:rPr lang="en-US" dirty="0" err="1" smtClean="0"/>
              <a:t>Individu</a:t>
            </a:r>
            <a:r>
              <a:rPr lang="en-US" dirty="0" smtClean="0"/>
              <a:t> </a:t>
            </a:r>
            <a:r>
              <a:rPr lang="en-US" dirty="0" err="1" smtClean="0"/>
              <a:t>dengan</a:t>
            </a:r>
            <a:r>
              <a:rPr lang="en-US" dirty="0" smtClean="0"/>
              <a:t> </a:t>
            </a:r>
            <a:r>
              <a:rPr lang="en-US" dirty="0" err="1" smtClean="0"/>
              <a:t>gangguan</a:t>
            </a:r>
            <a:r>
              <a:rPr lang="en-US" dirty="0" smtClean="0"/>
              <a:t> </a:t>
            </a:r>
            <a:r>
              <a:rPr lang="en-US" dirty="0" err="1" smtClean="0"/>
              <a:t>ini</a:t>
            </a:r>
            <a:r>
              <a:rPr lang="en-US" dirty="0" smtClean="0"/>
              <a:t> </a:t>
            </a:r>
            <a:r>
              <a:rPr lang="en-US" dirty="0" err="1" smtClean="0"/>
              <a:t>memiliki</a:t>
            </a:r>
            <a:r>
              <a:rPr lang="en-US" dirty="0" smtClean="0"/>
              <a:t> </a:t>
            </a:r>
            <a:r>
              <a:rPr lang="en-US" dirty="0" err="1" smtClean="0"/>
              <a:t>masalah</a:t>
            </a:r>
            <a:r>
              <a:rPr lang="en-US" dirty="0" smtClean="0"/>
              <a:t> </a:t>
            </a:r>
            <a:r>
              <a:rPr lang="en-US" dirty="0" err="1" smtClean="0"/>
              <a:t>dalam</a:t>
            </a:r>
            <a:r>
              <a:rPr lang="en-US" dirty="0" smtClean="0"/>
              <a:t> </a:t>
            </a:r>
            <a:r>
              <a:rPr lang="en-US" dirty="0" err="1" smtClean="0"/>
              <a:t>berkomunikasi</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bicara</a:t>
            </a:r>
            <a:r>
              <a:rPr lang="en-US" dirty="0" smtClean="0"/>
              <a:t> yang </a:t>
            </a:r>
            <a:r>
              <a:rPr lang="en-US" dirty="0" err="1" smtClean="0"/>
              <a:t>aneh</a:t>
            </a:r>
            <a:r>
              <a:rPr lang="en-US" dirty="0" smtClean="0"/>
              <a:t>. </a:t>
            </a:r>
            <a:endParaRPr lang="en-US" dirty="0"/>
          </a:p>
        </p:txBody>
      </p:sp>
    </p:spTree>
    <p:extLst>
      <p:ext uri="{BB962C8B-B14F-4D97-AF65-F5344CB8AC3E}">
        <p14:creationId xmlns:p14="http://schemas.microsoft.com/office/powerpoint/2010/main" val="3378715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16" y="-95544"/>
            <a:ext cx="10515600" cy="1325563"/>
          </a:xfrm>
        </p:spPr>
        <p:txBody>
          <a:bodyPr>
            <a:normAutofit/>
          </a:bodyPr>
          <a:lstStyle/>
          <a:p>
            <a:r>
              <a:rPr lang="en-US" sz="3600" dirty="0" smtClean="0"/>
              <a:t> </a:t>
            </a:r>
            <a:endParaRPr lang="en-US" sz="3600" dirty="0"/>
          </a:p>
        </p:txBody>
      </p:sp>
      <p:sp>
        <p:nvSpPr>
          <p:cNvPr id="3" name="Text Placeholder 2"/>
          <p:cNvSpPr>
            <a:spLocks noGrp="1"/>
          </p:cNvSpPr>
          <p:nvPr>
            <p:ph type="body" idx="1"/>
          </p:nvPr>
        </p:nvSpPr>
        <p:spPr>
          <a:xfrm>
            <a:off x="1113881" y="0"/>
            <a:ext cx="9314270" cy="823912"/>
          </a:xfrm>
        </p:spPr>
        <p:txBody>
          <a:bodyPr>
            <a:noAutofit/>
          </a:bodyPr>
          <a:lstStyle/>
          <a:p>
            <a:r>
              <a:rPr lang="en-US" sz="3200" dirty="0" smtClean="0"/>
              <a:t> </a:t>
            </a:r>
            <a:r>
              <a:rPr lang="en-US" sz="3200" dirty="0" err="1" smtClean="0"/>
              <a:t>Kriteria</a:t>
            </a:r>
            <a:r>
              <a:rPr lang="en-US" sz="3200" dirty="0" smtClean="0"/>
              <a:t> DSM-IV-TR </a:t>
            </a:r>
            <a:r>
              <a:rPr lang="en-US" sz="3200" dirty="0" err="1" smtClean="0"/>
              <a:t>dan</a:t>
            </a:r>
            <a:r>
              <a:rPr lang="en-US" sz="3200" dirty="0"/>
              <a:t> DSM </a:t>
            </a:r>
            <a:r>
              <a:rPr lang="en-US" sz="3200" dirty="0" smtClean="0"/>
              <a:t>5 </a:t>
            </a:r>
            <a:endParaRPr lang="en-US" sz="3200" dirty="0"/>
          </a:p>
        </p:txBody>
      </p:sp>
      <p:sp>
        <p:nvSpPr>
          <p:cNvPr id="4" name="Content Placeholder 3"/>
          <p:cNvSpPr>
            <a:spLocks noGrp="1"/>
          </p:cNvSpPr>
          <p:nvPr>
            <p:ph sz="half" idx="2"/>
          </p:nvPr>
        </p:nvSpPr>
        <p:spPr>
          <a:xfrm>
            <a:off x="1113881" y="1242573"/>
            <a:ext cx="10316119" cy="3823497"/>
          </a:xfrm>
        </p:spPr>
        <p:txBody>
          <a:bodyPr numCol="2">
            <a:noAutofit/>
          </a:bodyPr>
          <a:lstStyle/>
          <a:p>
            <a:pPr marL="514350" indent="-514350">
              <a:buFont typeface="+mj-lt"/>
              <a:buAutoNum type="arabicParenR"/>
            </a:pPr>
            <a:r>
              <a:rPr lang="en-US" sz="2400" dirty="0" smtClean="0"/>
              <a:t>ide </a:t>
            </a:r>
            <a:r>
              <a:rPr lang="en-US" sz="2400" dirty="0" err="1" smtClean="0"/>
              <a:t>referensi</a:t>
            </a:r>
            <a:r>
              <a:rPr lang="en-US" sz="2400" dirty="0" smtClean="0"/>
              <a:t> (</a:t>
            </a:r>
            <a:r>
              <a:rPr lang="en-US" sz="2400" dirty="0" err="1" smtClean="0"/>
              <a:t>keyakinan</a:t>
            </a:r>
            <a:r>
              <a:rPr lang="en-US" sz="2400" dirty="0" smtClean="0"/>
              <a:t> </a:t>
            </a:r>
            <a:r>
              <a:rPr lang="en-US" sz="2400" dirty="0" err="1" smtClean="0"/>
              <a:t>bahwa</a:t>
            </a:r>
            <a:r>
              <a:rPr lang="en-US" sz="2400" dirty="0" smtClean="0"/>
              <a:t> </a:t>
            </a:r>
            <a:r>
              <a:rPr lang="en-US" sz="2400" dirty="0" err="1" smtClean="0"/>
              <a:t>peristiwa</a:t>
            </a:r>
            <a:r>
              <a:rPr lang="en-US" sz="2400" dirty="0" smtClean="0"/>
              <a:t> </a:t>
            </a:r>
            <a:r>
              <a:rPr lang="en-US" sz="2400" dirty="0" err="1" smtClean="0"/>
              <a:t>memiliki</a:t>
            </a:r>
            <a:r>
              <a:rPr lang="en-US" sz="2400" dirty="0" smtClean="0"/>
              <a:t> </a:t>
            </a:r>
            <a:r>
              <a:rPr lang="en-US" sz="2400" dirty="0" err="1" smtClean="0"/>
              <a:t>makna</a:t>
            </a:r>
            <a:r>
              <a:rPr lang="en-US" sz="2400" dirty="0" smtClean="0"/>
              <a:t> </a:t>
            </a:r>
            <a:r>
              <a:rPr lang="en-US" sz="2400" dirty="0" err="1" smtClean="0"/>
              <a:t>khusus</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biasa</a:t>
            </a:r>
            <a:r>
              <a:rPr lang="en-US" sz="2400" dirty="0" smtClean="0"/>
              <a:t> </a:t>
            </a:r>
            <a:r>
              <a:rPr lang="en-US" sz="2400" dirty="0" err="1" smtClean="0"/>
              <a:t>bagi</a:t>
            </a:r>
            <a:r>
              <a:rPr lang="en-US" sz="2400" dirty="0" smtClean="0"/>
              <a:t> </a:t>
            </a:r>
            <a:r>
              <a:rPr lang="en-US" sz="2400" dirty="0" err="1" smtClean="0"/>
              <a:t>mereka</a:t>
            </a:r>
            <a:r>
              <a:rPr lang="en-US" sz="2400" dirty="0" smtClean="0"/>
              <a:t> </a:t>
            </a:r>
            <a:r>
              <a:rPr lang="en-US" sz="2400" dirty="0" err="1" smtClean="0"/>
              <a:t>secara</a:t>
            </a:r>
            <a:r>
              <a:rPr lang="en-US" sz="2400" dirty="0" smtClean="0"/>
              <a:t> </a:t>
            </a:r>
            <a:r>
              <a:rPr lang="en-US" sz="2400" dirty="0" err="1" smtClean="0"/>
              <a:t>pribadi</a:t>
            </a:r>
            <a:r>
              <a:rPr lang="en-US" sz="2400" dirty="0" smtClean="0"/>
              <a:t>).</a:t>
            </a:r>
          </a:p>
          <a:p>
            <a:pPr marL="514350" indent="-514350">
              <a:buFont typeface="+mj-lt"/>
              <a:buAutoNum type="arabicParenR"/>
            </a:pPr>
            <a:r>
              <a:rPr lang="en-US" sz="2400" dirty="0" err="1" smtClean="0"/>
              <a:t>kepercayaan</a:t>
            </a:r>
            <a:r>
              <a:rPr lang="en-US" sz="2400" dirty="0" smtClean="0"/>
              <a:t> </a:t>
            </a:r>
            <a:r>
              <a:rPr lang="en-US" sz="2400" dirty="0" err="1" smtClean="0"/>
              <a:t>aneh</a:t>
            </a:r>
            <a:r>
              <a:rPr lang="en-US" sz="2400" dirty="0" smtClean="0"/>
              <a:t> </a:t>
            </a:r>
            <a:r>
              <a:rPr lang="en-US" sz="2400" dirty="0" err="1" smtClean="0"/>
              <a:t>atau</a:t>
            </a:r>
            <a:r>
              <a:rPr lang="en-US" sz="2400" dirty="0" smtClean="0"/>
              <a:t> </a:t>
            </a:r>
            <a:r>
              <a:rPr lang="en-US" sz="2400" dirty="0" err="1" smtClean="0"/>
              <a:t>pemikiran</a:t>
            </a:r>
            <a:r>
              <a:rPr lang="en-US" sz="2400" dirty="0" smtClean="0"/>
              <a:t> </a:t>
            </a:r>
            <a:r>
              <a:rPr lang="en-US" sz="2400" dirty="0" err="1" smtClean="0"/>
              <a:t>magis</a:t>
            </a:r>
            <a:r>
              <a:rPr lang="en-US" sz="2400" dirty="0" smtClean="0"/>
              <a:t> yang </a:t>
            </a:r>
            <a:r>
              <a:rPr lang="en-US" sz="2400" dirty="0" err="1" smtClean="0"/>
              <a:t>memengaruhi</a:t>
            </a:r>
            <a:r>
              <a:rPr lang="en-US" sz="2400" dirty="0" smtClean="0"/>
              <a:t> </a:t>
            </a:r>
            <a:r>
              <a:rPr lang="en-US" sz="2400" dirty="0" err="1" smtClean="0"/>
              <a:t>perilaku</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konsisten</a:t>
            </a:r>
            <a:r>
              <a:rPr lang="en-US" sz="2400" dirty="0" smtClean="0"/>
              <a:t> </a:t>
            </a:r>
            <a:r>
              <a:rPr lang="en-US" sz="2400" dirty="0" err="1" smtClean="0"/>
              <a:t>dengan</a:t>
            </a:r>
            <a:r>
              <a:rPr lang="en-US" sz="2400" dirty="0" smtClean="0"/>
              <a:t> </a:t>
            </a:r>
            <a:r>
              <a:rPr lang="en-US" sz="2400" dirty="0" err="1" smtClean="0"/>
              <a:t>norma-norma</a:t>
            </a:r>
            <a:r>
              <a:rPr lang="en-US" sz="2400" dirty="0" smtClean="0"/>
              <a:t> </a:t>
            </a:r>
            <a:r>
              <a:rPr lang="en-US" sz="2400" dirty="0" err="1" smtClean="0"/>
              <a:t>subkultur</a:t>
            </a:r>
            <a:r>
              <a:rPr lang="en-US" sz="2400" dirty="0" smtClean="0"/>
              <a:t> (</a:t>
            </a:r>
            <a:r>
              <a:rPr lang="en-US" sz="2400" dirty="0" err="1" smtClean="0"/>
              <a:t>mis</a:t>
            </a:r>
            <a:r>
              <a:rPr lang="en-US" sz="2400" dirty="0" smtClean="0"/>
              <a:t>., </a:t>
            </a:r>
            <a:r>
              <a:rPr lang="en-US" sz="2400" dirty="0" err="1" smtClean="0"/>
              <a:t>Takhayul</a:t>
            </a:r>
            <a:r>
              <a:rPr lang="en-US" sz="2400" dirty="0" smtClean="0"/>
              <a:t>, </a:t>
            </a:r>
            <a:r>
              <a:rPr lang="en-US" sz="2400" dirty="0" err="1" smtClean="0"/>
              <a:t>telepati</a:t>
            </a:r>
            <a:r>
              <a:rPr lang="en-US" sz="2400" dirty="0" smtClean="0"/>
              <a:t>, </a:t>
            </a:r>
            <a:r>
              <a:rPr lang="en-US" sz="2400" dirty="0" err="1" smtClean="0"/>
              <a:t>atau</a:t>
            </a:r>
            <a:r>
              <a:rPr lang="en-US" sz="2400" dirty="0" smtClean="0"/>
              <a:t> "</a:t>
            </a:r>
            <a:r>
              <a:rPr lang="en-US" sz="2400" dirty="0" err="1" smtClean="0"/>
              <a:t>indra</a:t>
            </a:r>
            <a:r>
              <a:rPr lang="en-US" sz="2400" dirty="0" smtClean="0"/>
              <a:t> </a:t>
            </a:r>
            <a:r>
              <a:rPr lang="en-US" sz="2400" dirty="0" err="1" smtClean="0"/>
              <a:t>keenam</a:t>
            </a:r>
            <a:r>
              <a:rPr lang="en-US" sz="2400" dirty="0" smtClean="0"/>
              <a:t>”)</a:t>
            </a:r>
          </a:p>
          <a:p>
            <a:pPr marL="514350" indent="-514350">
              <a:buFont typeface="+mj-lt"/>
              <a:buAutoNum type="arabicParenR"/>
            </a:pPr>
            <a:r>
              <a:rPr lang="en-US" sz="2400" dirty="0" err="1" smtClean="0"/>
              <a:t>Pengalaman</a:t>
            </a:r>
            <a:r>
              <a:rPr lang="en-US" sz="2400" dirty="0" smtClean="0"/>
              <a:t> </a:t>
            </a:r>
            <a:r>
              <a:rPr lang="en-US" sz="2400" dirty="0" err="1" smtClean="0"/>
              <a:t>persepsi</a:t>
            </a:r>
            <a:r>
              <a:rPr lang="en-US" sz="2400" dirty="0" smtClean="0"/>
              <a:t> yang </a:t>
            </a:r>
            <a:r>
              <a:rPr lang="en-US" sz="2400" dirty="0" err="1" smtClean="0"/>
              <a:t>tidak</a:t>
            </a:r>
            <a:r>
              <a:rPr lang="en-US" sz="2400" dirty="0" smtClean="0"/>
              <a:t> </a:t>
            </a:r>
            <a:r>
              <a:rPr lang="en-US" sz="2400" dirty="0" err="1" smtClean="0"/>
              <a:t>biasa</a:t>
            </a:r>
            <a:r>
              <a:rPr lang="en-US" sz="2400" dirty="0" smtClean="0"/>
              <a:t>, yang </a:t>
            </a:r>
            <a:r>
              <a:rPr lang="en-US" sz="2400" dirty="0" err="1" smtClean="0"/>
              <a:t>merangsang</a:t>
            </a:r>
            <a:r>
              <a:rPr lang="en-US" sz="2400" dirty="0" smtClean="0"/>
              <a:t> </a:t>
            </a:r>
            <a:r>
              <a:rPr lang="en-US" sz="2400" dirty="0" err="1" smtClean="0"/>
              <a:t>ilusi</a:t>
            </a:r>
            <a:r>
              <a:rPr lang="en-US" sz="2400" dirty="0" smtClean="0"/>
              <a:t> </a:t>
            </a:r>
            <a:r>
              <a:rPr lang="en-US" sz="2400" dirty="0" err="1" smtClean="0"/>
              <a:t>tubuh</a:t>
            </a:r>
            <a:endParaRPr lang="en-US" sz="2400" dirty="0" smtClean="0"/>
          </a:p>
          <a:p>
            <a:pPr marL="514350" indent="-514350">
              <a:buFont typeface="+mj-lt"/>
              <a:buAutoNum type="arabicParenR"/>
            </a:pPr>
            <a:endParaRPr lang="en-US" sz="2400" dirty="0"/>
          </a:p>
          <a:p>
            <a:pPr marL="514350" indent="-514350">
              <a:buFont typeface="+mj-lt"/>
              <a:buAutoNum type="arabicParenR"/>
            </a:pPr>
            <a:endParaRPr lang="en-US" sz="2400" dirty="0" smtClean="0"/>
          </a:p>
          <a:p>
            <a:pPr marL="514350" indent="-514350">
              <a:buFont typeface="+mj-lt"/>
              <a:buAutoNum type="arabicParenR"/>
            </a:pPr>
            <a:r>
              <a:rPr lang="en-US" sz="2400" dirty="0" err="1" smtClean="0"/>
              <a:t>Pemikiran</a:t>
            </a:r>
            <a:r>
              <a:rPr lang="en-US" sz="2400" dirty="0" smtClean="0"/>
              <a:t> </a:t>
            </a:r>
            <a:r>
              <a:rPr lang="en-US" sz="2400" dirty="0" err="1" smtClean="0"/>
              <a:t>dan</a:t>
            </a:r>
            <a:r>
              <a:rPr lang="en-US" sz="2400" dirty="0" smtClean="0"/>
              <a:t> </a:t>
            </a:r>
            <a:r>
              <a:rPr lang="en-US" sz="2400" dirty="0" err="1" smtClean="0"/>
              <a:t>ucapan</a:t>
            </a:r>
            <a:r>
              <a:rPr lang="en-US" sz="2400" dirty="0" smtClean="0"/>
              <a:t> </a:t>
            </a:r>
            <a:r>
              <a:rPr lang="en-US" sz="2400" dirty="0" err="1" smtClean="0"/>
              <a:t>aneh</a:t>
            </a:r>
            <a:r>
              <a:rPr lang="en-US" sz="2400" dirty="0" smtClean="0"/>
              <a:t> (</a:t>
            </a:r>
            <a:r>
              <a:rPr lang="en-US" sz="2400" dirty="0" err="1" smtClean="0"/>
              <a:t>mis</a:t>
            </a:r>
            <a:r>
              <a:rPr lang="en-US" sz="2400" dirty="0" smtClean="0"/>
              <a:t>. </a:t>
            </a:r>
            <a:r>
              <a:rPr lang="en-US" sz="2400" dirty="0" err="1" smtClean="0"/>
              <a:t>samar</a:t>
            </a:r>
            <a:r>
              <a:rPr lang="en-US" sz="2400" dirty="0" smtClean="0"/>
              <a:t>, </a:t>
            </a:r>
            <a:r>
              <a:rPr lang="en-US" sz="2400" dirty="0" err="1" smtClean="0"/>
              <a:t>tidak</a:t>
            </a:r>
            <a:r>
              <a:rPr lang="en-US" sz="2400" dirty="0" smtClean="0"/>
              <a:t> </a:t>
            </a:r>
            <a:r>
              <a:rPr lang="en-US" sz="2400" dirty="0" err="1" smtClean="0"/>
              <a:t>langsung</a:t>
            </a:r>
            <a:r>
              <a:rPr lang="en-US" sz="2400" dirty="0" smtClean="0"/>
              <a:t>, </a:t>
            </a:r>
            <a:r>
              <a:rPr lang="en-US" sz="2400" dirty="0" err="1" smtClean="0"/>
              <a:t>metaforis</a:t>
            </a:r>
            <a:r>
              <a:rPr lang="en-US" sz="2400" dirty="0" smtClean="0"/>
              <a:t>, </a:t>
            </a:r>
            <a:r>
              <a:rPr lang="en-US" sz="2400" dirty="0" err="1" smtClean="0"/>
              <a:t>terlalu</a:t>
            </a:r>
            <a:r>
              <a:rPr lang="en-US" sz="2400" dirty="0" smtClean="0"/>
              <a:t> </a:t>
            </a:r>
            <a:r>
              <a:rPr lang="en-US" sz="2400" dirty="0" err="1" smtClean="0"/>
              <a:t>rumit</a:t>
            </a:r>
            <a:r>
              <a:rPr lang="en-US" sz="2400" dirty="0" smtClean="0"/>
              <a:t>, </a:t>
            </a:r>
            <a:r>
              <a:rPr lang="en-US" sz="2400" dirty="0" err="1" smtClean="0"/>
              <a:t>atau</a:t>
            </a:r>
            <a:r>
              <a:rPr lang="en-US" sz="2400" dirty="0" smtClean="0"/>
              <a:t> </a:t>
            </a:r>
            <a:r>
              <a:rPr lang="en-US" sz="2400" dirty="0" err="1" smtClean="0"/>
              <a:t>stereotip</a:t>
            </a:r>
            <a:r>
              <a:rPr lang="en-US" sz="2400" dirty="0" smtClean="0"/>
              <a:t>)</a:t>
            </a:r>
          </a:p>
          <a:p>
            <a:pPr marL="514350" indent="-514350">
              <a:buFont typeface="+mj-lt"/>
              <a:buAutoNum type="arabicParenR"/>
            </a:pPr>
            <a:r>
              <a:rPr lang="en-US" sz="2400" dirty="0" err="1" smtClean="0"/>
              <a:t>Kecurigaan</a:t>
            </a:r>
            <a:r>
              <a:rPr lang="en-US" sz="2400" dirty="0" smtClean="0"/>
              <a:t> </a:t>
            </a:r>
            <a:r>
              <a:rPr lang="en-US" sz="2400" dirty="0" err="1" smtClean="0"/>
              <a:t>atau</a:t>
            </a:r>
            <a:r>
              <a:rPr lang="en-US" sz="2400" dirty="0" smtClean="0"/>
              <a:t> ide paranoid</a:t>
            </a:r>
          </a:p>
          <a:p>
            <a:pPr marL="514350" indent="-514350">
              <a:buFont typeface="+mj-lt"/>
              <a:buAutoNum type="arabicParenR"/>
            </a:pPr>
            <a:r>
              <a:rPr lang="en-US" sz="2400" dirty="0" err="1" smtClean="0"/>
              <a:t>Pengaruh</a:t>
            </a:r>
            <a:r>
              <a:rPr lang="en-US" sz="2400" dirty="0" smtClean="0"/>
              <a:t> yang </a:t>
            </a:r>
            <a:r>
              <a:rPr lang="en-US" sz="2400" dirty="0" err="1" smtClean="0"/>
              <a:t>tidak</a:t>
            </a:r>
            <a:r>
              <a:rPr lang="en-US" sz="2400" dirty="0" smtClean="0"/>
              <a:t> </a:t>
            </a:r>
            <a:r>
              <a:rPr lang="en-US" sz="2400" dirty="0" err="1" smtClean="0"/>
              <a:t>pantas</a:t>
            </a:r>
            <a:r>
              <a:rPr lang="en-US" sz="2400" dirty="0" smtClean="0"/>
              <a:t> </a:t>
            </a:r>
            <a:r>
              <a:rPr lang="en-US" sz="2400" dirty="0" err="1" smtClean="0"/>
              <a:t>atau</a:t>
            </a:r>
            <a:r>
              <a:rPr lang="en-US" sz="2400" dirty="0" smtClean="0"/>
              <a:t> </a:t>
            </a:r>
            <a:r>
              <a:rPr lang="en-US" sz="2400" dirty="0" err="1" smtClean="0"/>
              <a:t>terbatas</a:t>
            </a:r>
            <a:endParaRPr lang="en-US" sz="2400" dirty="0" smtClean="0"/>
          </a:p>
          <a:p>
            <a:pPr marL="514350" indent="-514350">
              <a:buFont typeface="+mj-lt"/>
              <a:buAutoNum type="arabicParenR"/>
            </a:pPr>
            <a:r>
              <a:rPr lang="en-US" sz="2400" dirty="0" err="1" smtClean="0"/>
              <a:t>Perilaku</a:t>
            </a:r>
            <a:r>
              <a:rPr lang="en-US" sz="2400" dirty="0" smtClean="0"/>
              <a:t> </a:t>
            </a:r>
            <a:r>
              <a:rPr lang="en-US" sz="2400" dirty="0" err="1" smtClean="0"/>
              <a:t>atau</a:t>
            </a:r>
            <a:r>
              <a:rPr lang="en-US" sz="2400" dirty="0" smtClean="0"/>
              <a:t> </a:t>
            </a:r>
            <a:r>
              <a:rPr lang="en-US" sz="2400" dirty="0" err="1" smtClean="0"/>
              <a:t>penampilan</a:t>
            </a:r>
            <a:r>
              <a:rPr lang="en-US" sz="2400" dirty="0" smtClean="0"/>
              <a:t> yang </a:t>
            </a:r>
            <a:r>
              <a:rPr lang="en-US" sz="2400" dirty="0" err="1" smtClean="0"/>
              <a:t>aneh</a:t>
            </a:r>
            <a:r>
              <a:rPr lang="en-US" sz="2400" dirty="0" smtClean="0"/>
              <a:t>, </a:t>
            </a:r>
            <a:r>
              <a:rPr lang="en-US" sz="2400" dirty="0" err="1" smtClean="0"/>
              <a:t>eksentrik</a:t>
            </a:r>
            <a:r>
              <a:rPr lang="en-US" sz="2400" dirty="0" smtClean="0"/>
              <a:t>, </a:t>
            </a:r>
            <a:r>
              <a:rPr lang="en-US" sz="2400" dirty="0" err="1" smtClean="0"/>
              <a:t>atau</a:t>
            </a:r>
            <a:r>
              <a:rPr lang="en-US" sz="2400" dirty="0" smtClean="0"/>
              <a:t> </a:t>
            </a:r>
            <a:r>
              <a:rPr lang="en-US" sz="2400" dirty="0" err="1" smtClean="0"/>
              <a:t>ganjil</a:t>
            </a:r>
            <a:endParaRPr lang="en-US" sz="2400" dirty="0" smtClean="0"/>
          </a:p>
          <a:p>
            <a:pPr marL="514350" indent="-514350">
              <a:buFont typeface="+mj-lt"/>
              <a:buAutoNum type="arabicParenR"/>
            </a:pPr>
            <a:r>
              <a:rPr lang="en-US" sz="2400" dirty="0" err="1" smtClean="0"/>
              <a:t>Kurangnya</a:t>
            </a:r>
            <a:r>
              <a:rPr lang="en-US" sz="2400" dirty="0" smtClean="0"/>
              <a:t> </a:t>
            </a:r>
            <a:r>
              <a:rPr lang="en-US" sz="2400" dirty="0" err="1" smtClean="0"/>
              <a:t>teman</a:t>
            </a:r>
            <a:r>
              <a:rPr lang="en-US" sz="2400" dirty="0" smtClean="0"/>
              <a:t> </a:t>
            </a:r>
            <a:r>
              <a:rPr lang="en-US" sz="2400" dirty="0" err="1" smtClean="0"/>
              <a:t>dekat</a:t>
            </a:r>
            <a:r>
              <a:rPr lang="en-US" sz="2400" dirty="0" smtClean="0"/>
              <a:t> </a:t>
            </a:r>
          </a:p>
          <a:p>
            <a:pPr marL="514350" indent="-514350">
              <a:buFont typeface="+mj-lt"/>
              <a:buAutoNum type="arabicParenR"/>
            </a:pPr>
            <a:r>
              <a:rPr lang="en-US" sz="2400" dirty="0" smtClean="0"/>
              <a:t> </a:t>
            </a:r>
            <a:r>
              <a:rPr lang="en-US" sz="2400" dirty="0" err="1" smtClean="0"/>
              <a:t>Kecemasan</a:t>
            </a:r>
            <a:r>
              <a:rPr lang="en-US" sz="2400" dirty="0" smtClean="0"/>
              <a:t> di </a:t>
            </a:r>
            <a:r>
              <a:rPr lang="en-US" sz="2400" dirty="0" err="1" smtClean="0"/>
              <a:t>sekitar</a:t>
            </a:r>
            <a:r>
              <a:rPr lang="en-US" sz="2400" dirty="0" smtClean="0"/>
              <a:t> orang lain, yang </a:t>
            </a:r>
            <a:r>
              <a:rPr lang="en-US" sz="2400" dirty="0" err="1" smtClean="0"/>
              <a:t>tidak</a:t>
            </a:r>
            <a:r>
              <a:rPr lang="en-US" sz="2400" dirty="0" smtClean="0"/>
              <a:t> </a:t>
            </a:r>
            <a:r>
              <a:rPr lang="en-US" sz="2400" dirty="0" err="1" smtClean="0"/>
              <a:t>berkurang</a:t>
            </a:r>
            <a:r>
              <a:rPr lang="en-US" sz="2400" dirty="0" smtClean="0"/>
              <a:t> </a:t>
            </a:r>
            <a:r>
              <a:rPr lang="en-US" sz="2400" dirty="0" err="1" smtClean="0"/>
              <a:t>dengan</a:t>
            </a:r>
            <a:r>
              <a:rPr lang="en-US" sz="2400" dirty="0" smtClean="0"/>
              <a:t> </a:t>
            </a:r>
            <a:r>
              <a:rPr lang="en-US" sz="2400" dirty="0" err="1" smtClean="0"/>
              <a:t>keakraban</a:t>
            </a:r>
            <a:endParaRPr lang="en-US" sz="2400" dirty="0" smtClean="0"/>
          </a:p>
        </p:txBody>
      </p:sp>
      <p:sp>
        <p:nvSpPr>
          <p:cNvPr id="5" name="Text Placeholder 4"/>
          <p:cNvSpPr>
            <a:spLocks noGrp="1"/>
          </p:cNvSpPr>
          <p:nvPr>
            <p:ph type="body" sz="quarter" idx="3"/>
          </p:nvPr>
        </p:nvSpPr>
        <p:spPr>
          <a:xfrm>
            <a:off x="1113881" y="268472"/>
            <a:ext cx="10132198" cy="823912"/>
          </a:xfrm>
        </p:spPr>
        <p:txBody>
          <a:bodyPr/>
          <a:lstStyle/>
          <a:p>
            <a:r>
              <a:rPr lang="en-US" cap="none" dirty="0" smtClean="0"/>
              <a:t> </a:t>
            </a:r>
            <a:r>
              <a:rPr lang="en-US" sz="2000" i="1" cap="none" dirty="0" smtClean="0">
                <a:latin typeface="Century Schoolbook" panose="02040604050505020304" pitchFamily="18" charset="0"/>
              </a:rPr>
              <a:t>Schizotypal personality disorder </a:t>
            </a:r>
            <a:endParaRPr lang="en-US" cap="none" dirty="0"/>
          </a:p>
        </p:txBody>
      </p:sp>
      <p:sp>
        <p:nvSpPr>
          <p:cNvPr id="6" name="Content Placeholder 5"/>
          <p:cNvSpPr>
            <a:spLocks noGrp="1"/>
          </p:cNvSpPr>
          <p:nvPr>
            <p:ph sz="quarter" idx="4"/>
          </p:nvPr>
        </p:nvSpPr>
        <p:spPr>
          <a:xfrm>
            <a:off x="6062891" y="1834006"/>
            <a:ext cx="5837372" cy="4592920"/>
          </a:xfrm>
        </p:spPr>
        <p:txBody>
          <a:bodyPr>
            <a:normAutofit/>
          </a:bodyPr>
          <a:lstStyle/>
          <a:p>
            <a:pPr marL="0" indent="0">
              <a:buNone/>
            </a:pPr>
            <a:r>
              <a:rPr lang="en-US" dirty="0" smtClean="0"/>
              <a:t> </a:t>
            </a:r>
            <a:endParaRPr lang="en-US" dirty="0"/>
          </a:p>
        </p:txBody>
      </p:sp>
    </p:spTree>
    <p:extLst>
      <p:ext uri="{BB962C8B-B14F-4D97-AF65-F5344CB8AC3E}">
        <p14:creationId xmlns:p14="http://schemas.microsoft.com/office/powerpoint/2010/main" val="2933549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Etiologi</a:t>
            </a:r>
            <a:r>
              <a:rPr lang="en-US" dirty="0" smtClean="0"/>
              <a:t> </a:t>
            </a:r>
            <a:r>
              <a:rPr lang="en-US" dirty="0"/>
              <a:t>Schizotypal Personality Disorder </a:t>
            </a:r>
          </a:p>
        </p:txBody>
      </p:sp>
      <p:sp>
        <p:nvSpPr>
          <p:cNvPr id="3" name="Content Placeholder 2"/>
          <p:cNvSpPr>
            <a:spLocks noGrp="1"/>
          </p:cNvSpPr>
          <p:nvPr>
            <p:ph idx="1"/>
          </p:nvPr>
        </p:nvSpPr>
        <p:spPr>
          <a:xfrm>
            <a:off x="590006" y="2401888"/>
            <a:ext cx="7226783" cy="2609456"/>
          </a:xfrm>
        </p:spPr>
        <p:txBody>
          <a:bodyPr>
            <a:noAutofit/>
          </a:bodyPr>
          <a:lstStyle/>
          <a:p>
            <a:r>
              <a:rPr lang="sv-SE" sz="2400" dirty="0">
                <a:latin typeface="Gill Sans MT" panose="020B0502020104020203" pitchFamily="34" charset="0"/>
              </a:rPr>
              <a:t>Gangguan kepribadian skizotipal tampaknya sangat diwariskan; heritabilitas diperkirakan sekitar 61 </a:t>
            </a:r>
            <a:r>
              <a:rPr lang="sv-SE" sz="2400" dirty="0" smtClean="0">
                <a:latin typeface="Gill Sans MT" panose="020B0502020104020203" pitchFamily="34" charset="0"/>
              </a:rPr>
              <a:t>persen.</a:t>
            </a:r>
          </a:p>
          <a:p>
            <a:r>
              <a:rPr lang="en-US" sz="2400" dirty="0" err="1">
                <a:latin typeface="Gill Sans MT" panose="020B0502020104020203" pitchFamily="34" charset="0"/>
              </a:rPr>
              <a:t>Penelitian</a:t>
            </a:r>
            <a:r>
              <a:rPr lang="en-US" sz="2400" dirty="0">
                <a:latin typeface="Gill Sans MT" panose="020B0502020104020203" pitchFamily="34" charset="0"/>
              </a:rPr>
              <a:t> </a:t>
            </a:r>
            <a:r>
              <a:rPr lang="en-US" sz="2400" dirty="0" err="1">
                <a:latin typeface="Gill Sans MT" panose="020B0502020104020203" pitchFamily="34" charset="0"/>
              </a:rPr>
              <a:t>secara</a:t>
            </a:r>
            <a:r>
              <a:rPr lang="en-US" sz="2400" dirty="0">
                <a:latin typeface="Gill Sans MT" panose="020B0502020104020203" pitchFamily="34" charset="0"/>
              </a:rPr>
              <a:t> </a:t>
            </a:r>
            <a:r>
              <a:rPr lang="en-US" sz="2400" dirty="0" err="1">
                <a:latin typeface="Gill Sans MT" panose="020B0502020104020203" pitchFamily="34" charset="0"/>
              </a:rPr>
              <a:t>konsisten</a:t>
            </a:r>
            <a:r>
              <a:rPr lang="en-US" sz="2400" dirty="0">
                <a:latin typeface="Gill Sans MT" panose="020B0502020104020203" pitchFamily="34" charset="0"/>
              </a:rPr>
              <a:t> </a:t>
            </a:r>
            <a:r>
              <a:rPr lang="en-US" sz="2400" dirty="0" err="1">
                <a:latin typeface="Gill Sans MT" panose="020B0502020104020203" pitchFamily="34" charset="0"/>
              </a:rPr>
              <a:t>menunjukkan</a:t>
            </a:r>
            <a:r>
              <a:rPr lang="en-US" sz="2400" dirty="0">
                <a:latin typeface="Gill Sans MT" panose="020B0502020104020203" pitchFamily="34" charset="0"/>
              </a:rPr>
              <a:t> </a:t>
            </a:r>
            <a:r>
              <a:rPr lang="en-US" sz="2400" dirty="0" err="1">
                <a:latin typeface="Gill Sans MT" panose="020B0502020104020203" pitchFamily="34" charset="0"/>
              </a:rPr>
              <a:t>bahwa</a:t>
            </a:r>
            <a:r>
              <a:rPr lang="en-US" sz="2400" dirty="0">
                <a:latin typeface="Gill Sans MT" panose="020B0502020104020203" pitchFamily="34" charset="0"/>
              </a:rPr>
              <a:t> orang </a:t>
            </a:r>
            <a:r>
              <a:rPr lang="en-US" sz="2400" dirty="0" err="1">
                <a:latin typeface="Gill Sans MT" panose="020B0502020104020203" pitchFamily="34" charset="0"/>
              </a:rPr>
              <a:t>dengan</a:t>
            </a:r>
            <a:r>
              <a:rPr lang="en-US" sz="2400" dirty="0">
                <a:latin typeface="Gill Sans MT" panose="020B0502020104020203" pitchFamily="34" charset="0"/>
              </a:rPr>
              <a:t> </a:t>
            </a:r>
            <a:r>
              <a:rPr lang="en-US" sz="2400" dirty="0" err="1">
                <a:latin typeface="Gill Sans MT" panose="020B0502020104020203" pitchFamily="34" charset="0"/>
              </a:rPr>
              <a:t>gangguan</a:t>
            </a:r>
            <a:r>
              <a:rPr lang="en-US" sz="2400" dirty="0">
                <a:latin typeface="Gill Sans MT" panose="020B0502020104020203" pitchFamily="34" charset="0"/>
              </a:rPr>
              <a:t> </a:t>
            </a:r>
            <a:r>
              <a:rPr lang="en-US" sz="2400" dirty="0" err="1">
                <a:latin typeface="Gill Sans MT" panose="020B0502020104020203" pitchFamily="34" charset="0"/>
              </a:rPr>
              <a:t>kepribadian</a:t>
            </a:r>
            <a:r>
              <a:rPr lang="en-US" sz="2400" dirty="0">
                <a:latin typeface="Gill Sans MT" panose="020B0502020104020203" pitchFamily="34" charset="0"/>
              </a:rPr>
              <a:t> </a:t>
            </a:r>
            <a:r>
              <a:rPr lang="en-US" sz="2400" dirty="0" err="1">
                <a:latin typeface="Gill Sans MT" panose="020B0502020104020203" pitchFamily="34" charset="0"/>
              </a:rPr>
              <a:t>skizotipal</a:t>
            </a:r>
            <a:r>
              <a:rPr lang="en-US" sz="2400" dirty="0">
                <a:latin typeface="Gill Sans MT" panose="020B0502020104020203" pitchFamily="34" charset="0"/>
              </a:rPr>
              <a:t> </a:t>
            </a:r>
            <a:r>
              <a:rPr lang="en-US" sz="2400" dirty="0" err="1">
                <a:latin typeface="Gill Sans MT" panose="020B0502020104020203" pitchFamily="34" charset="0"/>
              </a:rPr>
              <a:t>memiliki</a:t>
            </a:r>
            <a:r>
              <a:rPr lang="en-US" sz="2400" dirty="0">
                <a:latin typeface="Gill Sans MT" panose="020B0502020104020203" pitchFamily="34" charset="0"/>
              </a:rPr>
              <a:t> </a:t>
            </a:r>
            <a:r>
              <a:rPr lang="en-US" sz="2400" dirty="0" err="1">
                <a:latin typeface="Gill Sans MT" panose="020B0502020104020203" pitchFamily="34" charset="0"/>
              </a:rPr>
              <a:t>defisit</a:t>
            </a:r>
            <a:r>
              <a:rPr lang="en-US" sz="2400" dirty="0">
                <a:latin typeface="Gill Sans MT" panose="020B0502020104020203" pitchFamily="34" charset="0"/>
              </a:rPr>
              <a:t> </a:t>
            </a:r>
            <a:r>
              <a:rPr lang="en-US" sz="2400" dirty="0" err="1">
                <a:latin typeface="Gill Sans MT" panose="020B0502020104020203" pitchFamily="34" charset="0"/>
              </a:rPr>
              <a:t>dalam</a:t>
            </a:r>
            <a:r>
              <a:rPr lang="en-US" sz="2400" dirty="0">
                <a:latin typeface="Gill Sans MT" panose="020B0502020104020203" pitchFamily="34" charset="0"/>
              </a:rPr>
              <a:t> </a:t>
            </a:r>
            <a:r>
              <a:rPr lang="en-US" sz="2400" dirty="0" err="1">
                <a:latin typeface="Gill Sans MT" panose="020B0502020104020203" pitchFamily="34" charset="0"/>
              </a:rPr>
              <a:t>fungsi</a:t>
            </a:r>
            <a:r>
              <a:rPr lang="en-US" sz="2400" dirty="0">
                <a:latin typeface="Gill Sans MT" panose="020B0502020104020203" pitchFamily="34" charset="0"/>
              </a:rPr>
              <a:t> </a:t>
            </a:r>
            <a:r>
              <a:rPr lang="en-US" sz="2400" dirty="0" err="1">
                <a:latin typeface="Gill Sans MT" panose="020B0502020104020203" pitchFamily="34" charset="0"/>
              </a:rPr>
              <a:t>kognitif</a:t>
            </a:r>
            <a:r>
              <a:rPr lang="en-US" sz="2400" dirty="0">
                <a:latin typeface="Gill Sans MT" panose="020B0502020104020203" pitchFamily="34" charset="0"/>
              </a:rPr>
              <a:t> </a:t>
            </a:r>
            <a:r>
              <a:rPr lang="en-US" sz="2400" dirty="0" err="1">
                <a:latin typeface="Gill Sans MT" panose="020B0502020104020203" pitchFamily="34" charset="0"/>
              </a:rPr>
              <a:t>dan</a:t>
            </a:r>
            <a:r>
              <a:rPr lang="en-US" sz="2400" dirty="0">
                <a:latin typeface="Gill Sans MT" panose="020B0502020104020203" pitchFamily="34" charset="0"/>
              </a:rPr>
              <a:t> </a:t>
            </a:r>
            <a:r>
              <a:rPr lang="en-US" sz="2400" dirty="0" err="1" smtClean="0">
                <a:latin typeface="Gill Sans MT" panose="020B0502020104020203" pitchFamily="34" charset="0"/>
              </a:rPr>
              <a:t>neuropsikologis</a:t>
            </a:r>
            <a:r>
              <a:rPr lang="en-US" sz="2400" dirty="0" smtClean="0">
                <a:latin typeface="Gill Sans MT" panose="020B0502020104020203" pitchFamily="34" charset="0"/>
              </a:rPr>
              <a:t>. </a:t>
            </a:r>
          </a:p>
          <a:p>
            <a:r>
              <a:rPr lang="en-US" sz="2400" dirty="0" smtClean="0">
                <a:latin typeface="Gill Sans MT" panose="020B0502020104020203" pitchFamily="34" charset="0"/>
              </a:rPr>
              <a:t>Orang </a:t>
            </a:r>
            <a:r>
              <a:rPr lang="en-US" sz="2400" dirty="0" err="1">
                <a:latin typeface="Gill Sans MT" panose="020B0502020104020203" pitchFamily="34" charset="0"/>
              </a:rPr>
              <a:t>dengan</a:t>
            </a:r>
            <a:r>
              <a:rPr lang="en-US" sz="2400" dirty="0">
                <a:latin typeface="Gill Sans MT" panose="020B0502020104020203" pitchFamily="34" charset="0"/>
              </a:rPr>
              <a:t> </a:t>
            </a:r>
            <a:r>
              <a:rPr lang="en-US" sz="2400" dirty="0" err="1">
                <a:latin typeface="Gill Sans MT" panose="020B0502020104020203" pitchFamily="34" charset="0"/>
              </a:rPr>
              <a:t>gangguan</a:t>
            </a:r>
            <a:r>
              <a:rPr lang="en-US" sz="2400" dirty="0">
                <a:latin typeface="Gill Sans MT" panose="020B0502020104020203" pitchFamily="34" charset="0"/>
              </a:rPr>
              <a:t> </a:t>
            </a:r>
            <a:r>
              <a:rPr lang="en-US" sz="2400" dirty="0" err="1">
                <a:latin typeface="Gill Sans MT" panose="020B0502020104020203" pitchFamily="34" charset="0"/>
              </a:rPr>
              <a:t>kepribadian</a:t>
            </a:r>
            <a:r>
              <a:rPr lang="en-US" sz="2400" dirty="0">
                <a:latin typeface="Gill Sans MT" panose="020B0502020104020203" pitchFamily="34" charset="0"/>
              </a:rPr>
              <a:t> </a:t>
            </a:r>
            <a:r>
              <a:rPr lang="en-US" sz="2400" dirty="0" err="1">
                <a:latin typeface="Gill Sans MT" panose="020B0502020104020203" pitchFamily="34" charset="0"/>
              </a:rPr>
              <a:t>skizotipal</a:t>
            </a:r>
            <a:r>
              <a:rPr lang="en-US" sz="2400" dirty="0">
                <a:latin typeface="Gill Sans MT" panose="020B0502020104020203" pitchFamily="34" charset="0"/>
              </a:rPr>
              <a:t> </a:t>
            </a:r>
            <a:r>
              <a:rPr lang="en-US" sz="2400" dirty="0" err="1">
                <a:latin typeface="Gill Sans MT" panose="020B0502020104020203" pitchFamily="34" charset="0"/>
              </a:rPr>
              <a:t>memiliki</a:t>
            </a:r>
            <a:r>
              <a:rPr lang="en-US" sz="2400" dirty="0">
                <a:latin typeface="Gill Sans MT" panose="020B0502020104020203" pitchFamily="34" charset="0"/>
              </a:rPr>
              <a:t> </a:t>
            </a:r>
            <a:r>
              <a:rPr lang="en-US" sz="2400" dirty="0" err="1">
                <a:latin typeface="Gill Sans MT" panose="020B0502020104020203" pitchFamily="34" charset="0"/>
              </a:rPr>
              <a:t>ventrikel</a:t>
            </a:r>
            <a:r>
              <a:rPr lang="en-US" sz="2400" dirty="0">
                <a:latin typeface="Gill Sans MT" panose="020B0502020104020203" pitchFamily="34" charset="0"/>
              </a:rPr>
              <a:t> yang </a:t>
            </a:r>
            <a:r>
              <a:rPr lang="en-US" sz="2400" dirty="0" err="1">
                <a:latin typeface="Gill Sans MT" panose="020B0502020104020203" pitchFamily="34" charset="0"/>
              </a:rPr>
              <a:t>membesar</a:t>
            </a:r>
            <a:r>
              <a:rPr lang="en-US" sz="2400" dirty="0">
                <a:latin typeface="Gill Sans MT" panose="020B0502020104020203" pitchFamily="34" charset="0"/>
              </a:rPr>
              <a:t> </a:t>
            </a:r>
            <a:r>
              <a:rPr lang="en-US" sz="2400" dirty="0" err="1">
                <a:latin typeface="Gill Sans MT" panose="020B0502020104020203" pitchFamily="34" charset="0"/>
              </a:rPr>
              <a:t>dan</a:t>
            </a:r>
            <a:r>
              <a:rPr lang="en-US" sz="2400" dirty="0">
                <a:latin typeface="Gill Sans MT" panose="020B0502020104020203" pitchFamily="34" charset="0"/>
              </a:rPr>
              <a:t> </a:t>
            </a:r>
            <a:r>
              <a:rPr lang="en-US" sz="2400" dirty="0" err="1">
                <a:latin typeface="Gill Sans MT" panose="020B0502020104020203" pitchFamily="34" charset="0"/>
              </a:rPr>
              <a:t>lebih</a:t>
            </a:r>
            <a:r>
              <a:rPr lang="en-US" sz="2400" dirty="0">
                <a:latin typeface="Gill Sans MT" panose="020B0502020104020203" pitchFamily="34" charset="0"/>
              </a:rPr>
              <a:t> </a:t>
            </a:r>
            <a:r>
              <a:rPr lang="en-US" sz="2400" dirty="0" err="1">
                <a:latin typeface="Gill Sans MT" panose="020B0502020104020203" pitchFamily="34" charset="0"/>
              </a:rPr>
              <a:t>sedikit</a:t>
            </a:r>
            <a:r>
              <a:rPr lang="en-US" sz="2400" dirty="0">
                <a:latin typeface="Gill Sans MT" panose="020B0502020104020203" pitchFamily="34" charset="0"/>
              </a:rPr>
              <a:t> </a:t>
            </a:r>
            <a:r>
              <a:rPr lang="en-US" sz="2400" dirty="0" err="1">
                <a:latin typeface="Gill Sans MT" panose="020B0502020104020203" pitchFamily="34" charset="0"/>
              </a:rPr>
              <a:t>materi</a:t>
            </a:r>
            <a:r>
              <a:rPr lang="en-US" sz="2400" dirty="0">
                <a:latin typeface="Gill Sans MT" panose="020B0502020104020203" pitchFamily="34" charset="0"/>
              </a:rPr>
              <a:t> </a:t>
            </a:r>
            <a:r>
              <a:rPr lang="en-US" sz="2400" dirty="0" err="1">
                <a:latin typeface="Gill Sans MT" panose="020B0502020104020203" pitchFamily="34" charset="0"/>
              </a:rPr>
              <a:t>abu-abu</a:t>
            </a:r>
            <a:r>
              <a:rPr lang="en-US" sz="2400" dirty="0">
                <a:latin typeface="Gill Sans MT" panose="020B0502020104020203" pitchFamily="34" charset="0"/>
              </a:rPr>
              <a:t> </a:t>
            </a:r>
            <a:r>
              <a:rPr lang="en-US" sz="2400" dirty="0" err="1">
                <a:latin typeface="Gill Sans MT" panose="020B0502020104020203" pitchFamily="34" charset="0"/>
              </a:rPr>
              <a:t>lobus</a:t>
            </a:r>
            <a:r>
              <a:rPr lang="en-US" sz="2400" dirty="0">
                <a:latin typeface="Gill Sans MT" panose="020B0502020104020203" pitchFamily="34" charset="0"/>
              </a:rPr>
              <a:t> temporal</a:t>
            </a:r>
          </a:p>
        </p:txBody>
      </p:sp>
      <p:pic>
        <p:nvPicPr>
          <p:cNvPr id="4" name="Picture 3"/>
          <p:cNvPicPr>
            <a:picLocks noChangeAspect="1"/>
          </p:cNvPicPr>
          <p:nvPr/>
        </p:nvPicPr>
        <p:blipFill>
          <a:blip r:embed="rId3"/>
          <a:stretch>
            <a:fillRect/>
          </a:stretch>
        </p:blipFill>
        <p:spPr>
          <a:xfrm>
            <a:off x="7816789" y="2401888"/>
            <a:ext cx="4199156" cy="2580866"/>
          </a:xfrm>
          <a:prstGeom prst="rect">
            <a:avLst/>
          </a:prstGeom>
        </p:spPr>
      </p:pic>
    </p:spTree>
    <p:extLst>
      <p:ext uri="{BB962C8B-B14F-4D97-AF65-F5344CB8AC3E}">
        <p14:creationId xmlns:p14="http://schemas.microsoft.com/office/powerpoint/2010/main" val="303798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 </a:t>
            </a:r>
            <a:r>
              <a:rPr lang="en-US" i="1" dirty="0"/>
              <a:t>Schizotypal Personality Disorder </a:t>
            </a:r>
            <a:endParaRPr lang="en-US" dirty="0"/>
          </a:p>
        </p:txBody>
      </p:sp>
      <p:sp>
        <p:nvSpPr>
          <p:cNvPr id="3" name="Content Placeholder 2"/>
          <p:cNvSpPr>
            <a:spLocks noGrp="1"/>
          </p:cNvSpPr>
          <p:nvPr>
            <p:ph idx="1"/>
          </p:nvPr>
        </p:nvSpPr>
        <p:spPr/>
        <p:txBody>
          <a:bodyPr/>
          <a:lstStyle/>
          <a:p>
            <a:r>
              <a:rPr lang="en-US" dirty="0" err="1"/>
              <a:t>Perawatan</a:t>
            </a:r>
            <a:r>
              <a:rPr lang="en-US" dirty="0"/>
              <a:t> </a:t>
            </a:r>
            <a:r>
              <a:rPr lang="en-US" dirty="0" err="1"/>
              <a:t>untuk</a:t>
            </a:r>
            <a:r>
              <a:rPr lang="en-US" dirty="0"/>
              <a:t> </a:t>
            </a:r>
            <a:r>
              <a:rPr lang="en-US" dirty="0" err="1"/>
              <a:t>gangguan</a:t>
            </a:r>
            <a:r>
              <a:rPr lang="en-US" dirty="0"/>
              <a:t> </a:t>
            </a:r>
            <a:r>
              <a:rPr lang="en-US" dirty="0" err="1"/>
              <a:t>kepribadian</a:t>
            </a:r>
            <a:r>
              <a:rPr lang="en-US" dirty="0"/>
              <a:t> schizotypal </a:t>
            </a:r>
            <a:r>
              <a:rPr lang="en-US" dirty="0" err="1"/>
              <a:t>mengacu</a:t>
            </a:r>
            <a:r>
              <a:rPr lang="en-US" dirty="0"/>
              <a:t> </a:t>
            </a:r>
            <a:r>
              <a:rPr lang="en-US" dirty="0" err="1" smtClean="0"/>
              <a:t>pada</a:t>
            </a:r>
            <a:r>
              <a:rPr lang="en-US" dirty="0" smtClean="0"/>
              <a:t> </a:t>
            </a:r>
            <a:r>
              <a:rPr lang="en-US" dirty="0" err="1"/>
              <a:t>obat</a:t>
            </a:r>
            <a:r>
              <a:rPr lang="en-US" dirty="0"/>
              <a:t> </a:t>
            </a:r>
            <a:r>
              <a:rPr lang="en-US" dirty="0" err="1"/>
              <a:t>antipsikotik</a:t>
            </a:r>
            <a:r>
              <a:rPr lang="en-US" dirty="0"/>
              <a:t> </a:t>
            </a:r>
            <a:r>
              <a:rPr lang="en-US" dirty="0" smtClean="0"/>
              <a:t>(</a:t>
            </a:r>
            <a:r>
              <a:rPr lang="en-US" dirty="0" err="1" smtClean="0"/>
              <a:t>misal</a:t>
            </a:r>
            <a:r>
              <a:rPr lang="en-US" dirty="0" smtClean="0"/>
              <a:t>. </a:t>
            </a:r>
            <a:r>
              <a:rPr lang="en-US" i="1" dirty="0" smtClean="0"/>
              <a:t>risperidone, trade name Risperdal</a:t>
            </a:r>
            <a:r>
              <a:rPr lang="en-US" dirty="0" smtClean="0"/>
              <a:t>) </a:t>
            </a:r>
            <a:r>
              <a:rPr lang="en-US" dirty="0" err="1"/>
              <a:t>Obat-obatan</a:t>
            </a:r>
            <a:r>
              <a:rPr lang="en-US" dirty="0"/>
              <a:t> </a:t>
            </a:r>
            <a:r>
              <a:rPr lang="en-US" dirty="0" err="1"/>
              <a:t>ini</a:t>
            </a:r>
            <a:r>
              <a:rPr lang="en-US" dirty="0"/>
              <a:t> </a:t>
            </a:r>
            <a:r>
              <a:rPr lang="en-US" dirty="0" err="1"/>
              <a:t>tampaknya</a:t>
            </a:r>
            <a:r>
              <a:rPr lang="en-US" dirty="0"/>
              <a:t> </a:t>
            </a:r>
            <a:r>
              <a:rPr lang="en-US" dirty="0" err="1"/>
              <a:t>sangat</a:t>
            </a:r>
            <a:r>
              <a:rPr lang="en-US" dirty="0"/>
              <a:t> </a:t>
            </a:r>
            <a:r>
              <a:rPr lang="en-US" dirty="0" err="1"/>
              <a:t>membantu</a:t>
            </a:r>
            <a:r>
              <a:rPr lang="en-US" dirty="0"/>
              <a:t> </a:t>
            </a:r>
            <a:r>
              <a:rPr lang="en-US" dirty="0" err="1"/>
              <a:t>untuk</a:t>
            </a:r>
            <a:r>
              <a:rPr lang="en-US" dirty="0"/>
              <a:t> </a:t>
            </a:r>
            <a:r>
              <a:rPr lang="en-US" dirty="0" err="1"/>
              <a:t>mengurangi</a:t>
            </a:r>
            <a:r>
              <a:rPr lang="en-US" dirty="0"/>
              <a:t> </a:t>
            </a:r>
            <a:r>
              <a:rPr lang="en-US" dirty="0" err="1"/>
              <a:t>pemikiran</a:t>
            </a:r>
            <a:r>
              <a:rPr lang="en-US" dirty="0"/>
              <a:t> yang </a:t>
            </a:r>
            <a:r>
              <a:rPr lang="en-US" dirty="0" err="1"/>
              <a:t>tidak</a:t>
            </a:r>
            <a:r>
              <a:rPr lang="en-US" dirty="0"/>
              <a:t> </a:t>
            </a:r>
            <a:r>
              <a:rPr lang="en-US" dirty="0" err="1"/>
              <a:t>biasa</a:t>
            </a:r>
            <a:r>
              <a:rPr lang="en-US" dirty="0"/>
              <a:t>. </a:t>
            </a:r>
            <a:endParaRPr lang="en-US" dirty="0" smtClean="0"/>
          </a:p>
          <a:p>
            <a:r>
              <a:rPr lang="en-US" dirty="0" err="1" smtClean="0"/>
              <a:t>Antidepresan</a:t>
            </a:r>
            <a:r>
              <a:rPr lang="en-US" dirty="0" smtClean="0"/>
              <a:t> </a:t>
            </a:r>
            <a:r>
              <a:rPr lang="en-US" dirty="0"/>
              <a:t>juga </a:t>
            </a:r>
            <a:r>
              <a:rPr lang="en-US" dirty="0" err="1"/>
              <a:t>dapat</a:t>
            </a:r>
            <a:r>
              <a:rPr lang="en-US" dirty="0"/>
              <a:t> </a:t>
            </a:r>
            <a:r>
              <a:rPr lang="en-US" dirty="0" err="1"/>
              <a:t>membantu</a:t>
            </a:r>
            <a:r>
              <a:rPr lang="en-US" dirty="0"/>
              <a:t> </a:t>
            </a:r>
            <a:r>
              <a:rPr lang="en-US" dirty="0" err="1"/>
              <a:t>dengan</a:t>
            </a:r>
            <a:r>
              <a:rPr lang="en-US" dirty="0"/>
              <a:t> </a:t>
            </a:r>
            <a:r>
              <a:rPr lang="en-US" dirty="0" err="1"/>
              <a:t>beberapa</a:t>
            </a:r>
            <a:r>
              <a:rPr lang="en-US" dirty="0"/>
              <a:t> </a:t>
            </a:r>
            <a:r>
              <a:rPr lang="en-US" dirty="0" err="1"/>
              <a:t>gejala</a:t>
            </a:r>
            <a:r>
              <a:rPr lang="en-US" dirty="0"/>
              <a:t> </a:t>
            </a:r>
            <a:r>
              <a:rPr lang="en-US" dirty="0" err="1"/>
              <a:t>gangguan</a:t>
            </a:r>
            <a:r>
              <a:rPr lang="en-US" dirty="0"/>
              <a:t> </a:t>
            </a:r>
            <a:r>
              <a:rPr lang="en-US" dirty="0" err="1"/>
              <a:t>kepribadian</a:t>
            </a:r>
            <a:r>
              <a:rPr lang="en-US" dirty="0"/>
              <a:t> </a:t>
            </a:r>
            <a:r>
              <a:rPr lang="en-US" dirty="0" err="1"/>
              <a:t>skizotipal</a:t>
            </a:r>
            <a:r>
              <a:rPr lang="en-US" dirty="0"/>
              <a:t>.  </a:t>
            </a:r>
            <a:r>
              <a:rPr lang="en-US" dirty="0" err="1" smtClean="0"/>
              <a:t>Antidepresan</a:t>
            </a:r>
            <a:r>
              <a:rPr lang="en-US" dirty="0" smtClean="0"/>
              <a:t> </a:t>
            </a:r>
            <a:r>
              <a:rPr lang="en-US" dirty="0" err="1"/>
              <a:t>dapat</a:t>
            </a:r>
            <a:r>
              <a:rPr lang="en-US" dirty="0"/>
              <a:t> </a:t>
            </a:r>
            <a:r>
              <a:rPr lang="en-US" dirty="0" err="1"/>
              <a:t>menurunkan</a:t>
            </a:r>
            <a:r>
              <a:rPr lang="en-US" dirty="0"/>
              <a:t> </a:t>
            </a:r>
            <a:r>
              <a:rPr lang="en-US" dirty="0" err="1"/>
              <a:t>agresivitas</a:t>
            </a:r>
            <a:r>
              <a:rPr lang="en-US" dirty="0"/>
              <a:t> </a:t>
            </a:r>
            <a:r>
              <a:rPr lang="en-US" dirty="0" err="1"/>
              <a:t>dan</a:t>
            </a:r>
            <a:r>
              <a:rPr lang="en-US" dirty="0"/>
              <a:t> </a:t>
            </a:r>
            <a:r>
              <a:rPr lang="en-US" dirty="0" err="1"/>
              <a:t>depresi</a:t>
            </a:r>
            <a:r>
              <a:rPr lang="en-US" dirty="0"/>
              <a:t> yang </a:t>
            </a:r>
            <a:r>
              <a:rPr lang="en-US" dirty="0" err="1"/>
              <a:t>sering</a:t>
            </a:r>
            <a:r>
              <a:rPr lang="en-US" dirty="0"/>
              <a:t> </a:t>
            </a:r>
            <a:r>
              <a:rPr lang="en-US" dirty="0" err="1"/>
              <a:t>ditemukan</a:t>
            </a:r>
            <a:r>
              <a:rPr lang="en-US" dirty="0"/>
              <a:t> </a:t>
            </a:r>
            <a:r>
              <a:rPr lang="en-US" dirty="0" err="1"/>
              <a:t>pada</a:t>
            </a:r>
            <a:r>
              <a:rPr lang="en-US" dirty="0"/>
              <a:t> </a:t>
            </a:r>
            <a:r>
              <a:rPr lang="en-US" dirty="0" err="1"/>
              <a:t>klien-klien</a:t>
            </a:r>
            <a:r>
              <a:rPr lang="en-US" dirty="0"/>
              <a:t> </a:t>
            </a:r>
            <a:r>
              <a:rPr lang="en-US" dirty="0" err="1" smtClean="0"/>
              <a:t>ini</a:t>
            </a:r>
            <a:r>
              <a:rPr lang="en-US" dirty="0" smtClean="0"/>
              <a:t>.</a:t>
            </a:r>
          </a:p>
          <a:p>
            <a:endParaRPr lang="en-US" dirty="0"/>
          </a:p>
        </p:txBody>
      </p:sp>
    </p:spTree>
    <p:extLst>
      <p:ext uri="{BB962C8B-B14F-4D97-AF65-F5344CB8AC3E}">
        <p14:creationId xmlns:p14="http://schemas.microsoft.com/office/powerpoint/2010/main" val="3676408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237" y="1584438"/>
            <a:ext cx="8679915" cy="1748729"/>
          </a:xfrm>
        </p:spPr>
        <p:txBody>
          <a:bodyPr/>
          <a:lstStyle/>
          <a:p>
            <a:r>
              <a:rPr lang="en-US" dirty="0" smtClean="0"/>
              <a:t>CLUSTER B</a:t>
            </a:r>
            <a:endParaRPr lang="en-US" dirty="0"/>
          </a:p>
        </p:txBody>
      </p:sp>
      <p:sp>
        <p:nvSpPr>
          <p:cNvPr id="3" name="Subtitle 2"/>
          <p:cNvSpPr>
            <a:spLocks noGrp="1"/>
          </p:cNvSpPr>
          <p:nvPr>
            <p:ph type="subTitle" idx="1"/>
          </p:nvPr>
        </p:nvSpPr>
        <p:spPr/>
        <p:txBody>
          <a:bodyPr>
            <a:normAutofit/>
          </a:bodyPr>
          <a:lstStyle/>
          <a:p>
            <a:r>
              <a:rPr lang="en-US" sz="2400" dirty="0" err="1">
                <a:solidFill>
                  <a:schemeClr val="bg1"/>
                </a:solidFill>
              </a:rPr>
              <a:t>Individu</a:t>
            </a:r>
            <a:r>
              <a:rPr lang="en-US" sz="2400" dirty="0">
                <a:solidFill>
                  <a:schemeClr val="bg1"/>
                </a:solidFill>
              </a:rPr>
              <a:t> </a:t>
            </a:r>
            <a:r>
              <a:rPr lang="en-US" sz="2400" dirty="0" err="1">
                <a:solidFill>
                  <a:schemeClr val="bg1"/>
                </a:solidFill>
              </a:rPr>
              <a:t>dengan</a:t>
            </a:r>
            <a:r>
              <a:rPr lang="en-US" sz="2400" dirty="0">
                <a:solidFill>
                  <a:schemeClr val="bg1"/>
                </a:solidFill>
              </a:rPr>
              <a:t> </a:t>
            </a:r>
            <a:r>
              <a:rPr lang="en-US" sz="2400" dirty="0" err="1">
                <a:solidFill>
                  <a:schemeClr val="bg1"/>
                </a:solidFill>
              </a:rPr>
              <a:t>gangguan</a:t>
            </a:r>
            <a:r>
              <a:rPr lang="en-US" sz="2400" dirty="0">
                <a:solidFill>
                  <a:schemeClr val="bg1"/>
                </a:solidFill>
              </a:rPr>
              <a:t> </a:t>
            </a:r>
            <a:r>
              <a:rPr lang="en-US" sz="2400" dirty="0" err="1">
                <a:solidFill>
                  <a:schemeClr val="bg1"/>
                </a:solidFill>
              </a:rPr>
              <a:t>ini</a:t>
            </a:r>
            <a:r>
              <a:rPr lang="en-US" sz="2400" dirty="0">
                <a:solidFill>
                  <a:schemeClr val="bg1"/>
                </a:solidFill>
              </a:rPr>
              <a:t> </a:t>
            </a:r>
            <a:r>
              <a:rPr lang="en-US" sz="2400" dirty="0" err="1">
                <a:solidFill>
                  <a:schemeClr val="bg1"/>
                </a:solidFill>
              </a:rPr>
              <a:t>memiliki</a:t>
            </a:r>
            <a:r>
              <a:rPr lang="en-US" sz="2400" dirty="0">
                <a:solidFill>
                  <a:schemeClr val="bg1"/>
                </a:solidFill>
              </a:rPr>
              <a:t> </a:t>
            </a:r>
            <a:r>
              <a:rPr lang="en-US" sz="2400" dirty="0" err="1">
                <a:solidFill>
                  <a:schemeClr val="bg1"/>
                </a:solidFill>
              </a:rPr>
              <a:t>kesamaan</a:t>
            </a:r>
            <a:r>
              <a:rPr lang="en-US" sz="2400" dirty="0">
                <a:solidFill>
                  <a:schemeClr val="bg1"/>
                </a:solidFill>
              </a:rPr>
              <a:t> </a:t>
            </a:r>
            <a:r>
              <a:rPr lang="en-US" sz="2400" dirty="0" err="1">
                <a:solidFill>
                  <a:schemeClr val="bg1"/>
                </a:solidFill>
              </a:rPr>
              <a:t>kecenderungan</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menjadi</a:t>
            </a:r>
            <a:r>
              <a:rPr lang="en-US" sz="2400" dirty="0">
                <a:solidFill>
                  <a:schemeClr val="bg1"/>
                </a:solidFill>
              </a:rPr>
              <a:t> dramatis, </a:t>
            </a:r>
            <a:r>
              <a:rPr lang="en-US" sz="2400" dirty="0" err="1">
                <a:solidFill>
                  <a:schemeClr val="bg1"/>
                </a:solidFill>
              </a:rPr>
              <a:t>emosional</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tidak</a:t>
            </a:r>
            <a:r>
              <a:rPr lang="en-US" sz="2400" dirty="0">
                <a:solidFill>
                  <a:schemeClr val="bg1"/>
                </a:solidFill>
              </a:rPr>
              <a:t> </a:t>
            </a:r>
            <a:r>
              <a:rPr lang="en-US" sz="2400" dirty="0" err="1">
                <a:solidFill>
                  <a:schemeClr val="bg1"/>
                </a:solidFill>
              </a:rPr>
              <a:t>menentu</a:t>
            </a:r>
            <a:endParaRPr lang="en-US" sz="2400" dirty="0">
              <a:solidFill>
                <a:schemeClr val="bg1"/>
              </a:solidFill>
            </a:endParaRPr>
          </a:p>
        </p:txBody>
      </p:sp>
    </p:spTree>
    <p:extLst>
      <p:ext uri="{BB962C8B-B14F-4D97-AF65-F5344CB8AC3E}">
        <p14:creationId xmlns:p14="http://schemas.microsoft.com/office/powerpoint/2010/main" val="37957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58938"/>
            <a:ext cx="10353761" cy="1326321"/>
          </a:xfrm>
        </p:spPr>
        <p:txBody>
          <a:bodyPr/>
          <a:lstStyle/>
          <a:p>
            <a:r>
              <a:rPr lang="en-US" cap="none" dirty="0" smtClean="0"/>
              <a:t>Borderline Personality Disorder </a:t>
            </a:r>
            <a:endParaRPr lang="en-US" cap="none" dirty="0"/>
          </a:p>
        </p:txBody>
      </p:sp>
      <p:sp>
        <p:nvSpPr>
          <p:cNvPr id="3" name="Content Placeholder 2"/>
          <p:cNvSpPr>
            <a:spLocks noGrp="1"/>
          </p:cNvSpPr>
          <p:nvPr>
            <p:ph idx="1"/>
          </p:nvPr>
        </p:nvSpPr>
        <p:spPr>
          <a:xfrm>
            <a:off x="838199" y="1671563"/>
            <a:ext cx="10515600" cy="4674734"/>
          </a:xfrm>
        </p:spPr>
        <p:txBody>
          <a:bodyPr>
            <a:normAutofit lnSpcReduction="10000"/>
          </a:bodyPr>
          <a:lstStyle/>
          <a:p>
            <a:r>
              <a:rPr lang="en-US" dirty="0" smtClean="0"/>
              <a:t>Orang </a:t>
            </a:r>
            <a:r>
              <a:rPr lang="en-US" dirty="0" err="1" smtClean="0"/>
              <a:t>dengan</a:t>
            </a:r>
            <a:r>
              <a:rPr lang="en-US" dirty="0" smtClean="0"/>
              <a:t> </a:t>
            </a:r>
            <a:r>
              <a:rPr lang="en-US" dirty="0" err="1" smtClean="0"/>
              <a:t>gangguan</a:t>
            </a:r>
            <a:r>
              <a:rPr lang="en-US" dirty="0" smtClean="0"/>
              <a:t> </a:t>
            </a:r>
            <a:r>
              <a:rPr lang="en-US" dirty="0" err="1" smtClean="0"/>
              <a:t>kepribadian</a:t>
            </a:r>
            <a:r>
              <a:rPr lang="en-US" dirty="0" smtClean="0"/>
              <a:t> </a:t>
            </a:r>
            <a:r>
              <a:rPr lang="en-US" i="1" dirty="0" smtClean="0"/>
              <a:t>borderline personality disorder </a:t>
            </a:r>
            <a:r>
              <a:rPr lang="en-US" dirty="0" smtClean="0"/>
              <a:t>(BPD) </a:t>
            </a:r>
            <a:r>
              <a:rPr lang="en-US" dirty="0" err="1" smtClean="0"/>
              <a:t>menunjukkan</a:t>
            </a:r>
            <a:r>
              <a:rPr lang="en-US" dirty="0" smtClean="0"/>
              <a:t> </a:t>
            </a:r>
            <a:r>
              <a:rPr lang="en-US" dirty="0" err="1" smtClean="0"/>
              <a:t>pola</a:t>
            </a:r>
            <a:r>
              <a:rPr lang="en-US" dirty="0" smtClean="0"/>
              <a:t> </a:t>
            </a:r>
            <a:r>
              <a:rPr lang="en-US" dirty="0" err="1" smtClean="0"/>
              <a:t>perilaku</a:t>
            </a:r>
            <a:r>
              <a:rPr lang="en-US" dirty="0" smtClean="0"/>
              <a:t> yang </a:t>
            </a:r>
            <a:r>
              <a:rPr lang="en-US" dirty="0" err="1" smtClean="0"/>
              <a:t>ditandai</a:t>
            </a:r>
            <a:r>
              <a:rPr lang="en-US" dirty="0" smtClean="0"/>
              <a:t> </a:t>
            </a:r>
            <a:r>
              <a:rPr lang="en-US" dirty="0" err="1" smtClean="0"/>
              <a:t>dengan</a:t>
            </a:r>
            <a:r>
              <a:rPr lang="en-US" dirty="0" smtClean="0"/>
              <a:t> </a:t>
            </a:r>
            <a:r>
              <a:rPr lang="en-US" dirty="0" err="1" smtClean="0"/>
              <a:t>impulsif</a:t>
            </a:r>
            <a:r>
              <a:rPr lang="en-US" dirty="0" smtClean="0"/>
              <a:t> </a:t>
            </a:r>
            <a:r>
              <a:rPr lang="en-US" dirty="0" err="1" smtClean="0"/>
              <a:t>dan</a:t>
            </a:r>
            <a:r>
              <a:rPr lang="en-US" dirty="0" smtClean="0"/>
              <a:t> </a:t>
            </a:r>
            <a:r>
              <a:rPr lang="en-US" dirty="0" err="1" smtClean="0"/>
              <a:t>ditandai</a:t>
            </a:r>
            <a:r>
              <a:rPr lang="en-US" dirty="0" smtClean="0"/>
              <a:t> </a:t>
            </a:r>
            <a:r>
              <a:rPr lang="en-US" dirty="0" err="1" smtClean="0"/>
              <a:t>dengan</a:t>
            </a:r>
            <a:r>
              <a:rPr lang="en-US" dirty="0" smtClean="0"/>
              <a:t> </a:t>
            </a:r>
            <a:r>
              <a:rPr lang="en-US" dirty="0" err="1" smtClean="0"/>
              <a:t>ketidakstabilan</a:t>
            </a:r>
            <a:r>
              <a:rPr lang="en-US" dirty="0" smtClean="0"/>
              <a:t> </a:t>
            </a:r>
            <a:r>
              <a:rPr lang="en-US" dirty="0" err="1" smtClean="0"/>
              <a:t>dalam</a:t>
            </a:r>
            <a:r>
              <a:rPr lang="en-US" dirty="0" smtClean="0"/>
              <a:t> </a:t>
            </a:r>
            <a:r>
              <a:rPr lang="en-US" dirty="0" err="1" smtClean="0"/>
              <a:t>hubungan</a:t>
            </a:r>
            <a:r>
              <a:rPr lang="en-US" dirty="0" smtClean="0"/>
              <a:t> interpersonal, </a:t>
            </a:r>
            <a:r>
              <a:rPr lang="en-US" dirty="0" err="1" smtClean="0"/>
              <a:t>citra</a:t>
            </a:r>
            <a:r>
              <a:rPr lang="en-US" dirty="0" smtClean="0"/>
              <a:t> </a:t>
            </a:r>
            <a:r>
              <a:rPr lang="en-US" dirty="0" err="1" smtClean="0"/>
              <a:t>diri</a:t>
            </a:r>
            <a:r>
              <a:rPr lang="en-US" dirty="0" smtClean="0"/>
              <a:t> </a:t>
            </a:r>
            <a:r>
              <a:rPr lang="en-US" dirty="0" err="1" smtClean="0"/>
              <a:t>dan</a:t>
            </a:r>
            <a:r>
              <a:rPr lang="en-US" dirty="0" smtClean="0"/>
              <a:t> </a:t>
            </a:r>
            <a:r>
              <a:rPr lang="en-US" dirty="0" err="1" smtClean="0"/>
              <a:t>suasana</a:t>
            </a:r>
            <a:r>
              <a:rPr lang="en-US" dirty="0" smtClean="0"/>
              <a:t> </a:t>
            </a:r>
            <a:r>
              <a:rPr lang="en-US" dirty="0" err="1" smtClean="0"/>
              <a:t>hati</a:t>
            </a:r>
            <a:r>
              <a:rPr lang="en-US" dirty="0" smtClean="0"/>
              <a:t> </a:t>
            </a:r>
            <a:r>
              <a:rPr lang="en-US" dirty="0" err="1" smtClean="0"/>
              <a:t>mereka</a:t>
            </a:r>
            <a:r>
              <a:rPr lang="en-US" dirty="0" smtClean="0"/>
              <a:t>. </a:t>
            </a:r>
          </a:p>
          <a:p>
            <a:r>
              <a:rPr lang="en-US" dirty="0" err="1" smtClean="0"/>
              <a:t>Mereka</a:t>
            </a:r>
            <a:r>
              <a:rPr lang="en-US" dirty="0" smtClean="0"/>
              <a:t> </a:t>
            </a:r>
            <a:r>
              <a:rPr lang="en-US" dirty="0" err="1" smtClean="0"/>
              <a:t>sering</a:t>
            </a:r>
            <a:r>
              <a:rPr lang="en-US" dirty="0" smtClean="0"/>
              <a:t> </a:t>
            </a:r>
            <a:r>
              <a:rPr lang="en-US" dirty="0" err="1" smtClean="0"/>
              <a:t>merusak</a:t>
            </a:r>
            <a:r>
              <a:rPr lang="en-US" dirty="0" smtClean="0"/>
              <a:t> </a:t>
            </a:r>
            <a:r>
              <a:rPr lang="en-US" dirty="0" err="1" smtClean="0"/>
              <a:t>diri</a:t>
            </a:r>
            <a:r>
              <a:rPr lang="en-US" dirty="0" smtClean="0"/>
              <a:t> </a:t>
            </a:r>
            <a:r>
              <a:rPr lang="en-US" dirty="0" err="1" smtClean="0"/>
              <a:t>dan</a:t>
            </a:r>
            <a:r>
              <a:rPr lang="en-US" dirty="0" smtClean="0"/>
              <a:t> </a:t>
            </a:r>
            <a:r>
              <a:rPr lang="en-US" dirty="0" err="1" smtClean="0"/>
              <a:t>melukai</a:t>
            </a:r>
            <a:r>
              <a:rPr lang="en-US" dirty="0" smtClean="0"/>
              <a:t> </a:t>
            </a:r>
            <a:r>
              <a:rPr lang="en-US" dirty="0" err="1" smtClean="0"/>
              <a:t>diri</a:t>
            </a:r>
            <a:r>
              <a:rPr lang="en-US" dirty="0" smtClean="0"/>
              <a:t> </a:t>
            </a:r>
            <a:r>
              <a:rPr lang="en-US" dirty="0" err="1" smtClean="0"/>
              <a:t>sendiri</a:t>
            </a:r>
            <a:r>
              <a:rPr lang="en-US" dirty="0" smtClean="0"/>
              <a:t> </a:t>
            </a:r>
            <a:r>
              <a:rPr lang="en-US" dirty="0" err="1" smtClean="0"/>
              <a:t>tanpa</a:t>
            </a:r>
            <a:r>
              <a:rPr lang="en-US" dirty="0" smtClean="0"/>
              <a:t> </a:t>
            </a:r>
            <a:r>
              <a:rPr lang="en-US" dirty="0" err="1" smtClean="0"/>
              <a:t>adanya</a:t>
            </a:r>
            <a:r>
              <a:rPr lang="en-US" dirty="0" smtClean="0"/>
              <a:t> </a:t>
            </a:r>
            <a:r>
              <a:rPr lang="en-US" dirty="0" err="1" smtClean="0"/>
              <a:t>niat</a:t>
            </a:r>
            <a:r>
              <a:rPr lang="en-US" dirty="0" smtClean="0"/>
              <a:t> </a:t>
            </a:r>
            <a:r>
              <a:rPr lang="en-US" dirty="0" err="1" smtClean="0"/>
              <a:t>untuk</a:t>
            </a:r>
            <a:r>
              <a:rPr lang="en-US" dirty="0" smtClean="0"/>
              <a:t> </a:t>
            </a:r>
            <a:r>
              <a:rPr lang="en-US" dirty="0" err="1" smtClean="0"/>
              <a:t>bunuh</a:t>
            </a:r>
            <a:r>
              <a:rPr lang="en-US" dirty="0" smtClean="0"/>
              <a:t> </a:t>
            </a:r>
            <a:r>
              <a:rPr lang="en-US" dirty="0" err="1" smtClean="0"/>
              <a:t>diri</a:t>
            </a:r>
            <a:r>
              <a:rPr lang="en-US" dirty="0" smtClean="0"/>
              <a:t> yang </a:t>
            </a:r>
            <a:r>
              <a:rPr lang="en-US" dirty="0" err="1" smtClean="0"/>
              <a:t>tujuannya</a:t>
            </a:r>
            <a:r>
              <a:rPr lang="en-US" dirty="0" smtClean="0"/>
              <a:t> </a:t>
            </a:r>
            <a:r>
              <a:rPr lang="en-US" dirty="0" err="1" smtClean="0"/>
              <a:t>untuk</a:t>
            </a:r>
            <a:r>
              <a:rPr lang="en-US" dirty="0" smtClean="0"/>
              <a:t> </a:t>
            </a:r>
            <a:r>
              <a:rPr lang="en-US" dirty="0" err="1" smtClean="0"/>
              <a:t>melepas</a:t>
            </a:r>
            <a:r>
              <a:rPr lang="en-US" dirty="0" smtClean="0"/>
              <a:t> </a:t>
            </a:r>
            <a:r>
              <a:rPr lang="en-US" dirty="0" err="1" smtClean="0"/>
              <a:t>ketegangan</a:t>
            </a:r>
            <a:r>
              <a:rPr lang="en-US" dirty="0" smtClean="0"/>
              <a:t> </a:t>
            </a:r>
            <a:r>
              <a:rPr lang="en-US" dirty="0" err="1" smtClean="0"/>
              <a:t>mereka</a:t>
            </a:r>
            <a:r>
              <a:rPr lang="en-US" dirty="0" smtClean="0"/>
              <a:t> </a:t>
            </a:r>
            <a:r>
              <a:rPr lang="en-US" dirty="0" err="1" smtClean="0"/>
              <a:t>dan</a:t>
            </a:r>
            <a:r>
              <a:rPr lang="en-US" dirty="0" smtClean="0"/>
              <a:t> </a:t>
            </a:r>
            <a:r>
              <a:rPr lang="en-US" dirty="0" err="1" smtClean="0"/>
              <a:t>mengatur</a:t>
            </a:r>
            <a:r>
              <a:rPr lang="en-US" dirty="0" smtClean="0"/>
              <a:t> </a:t>
            </a:r>
            <a:r>
              <a:rPr lang="en-US" dirty="0" err="1" smtClean="0"/>
              <a:t>emosi</a:t>
            </a:r>
            <a:r>
              <a:rPr lang="en-US" dirty="0" smtClean="0"/>
              <a:t> </a:t>
            </a:r>
            <a:r>
              <a:rPr lang="en-US" dirty="0" err="1" smtClean="0"/>
              <a:t>negatif</a:t>
            </a:r>
            <a:r>
              <a:rPr lang="en-US" dirty="0" smtClean="0"/>
              <a:t>.</a:t>
            </a:r>
          </a:p>
          <a:p>
            <a:r>
              <a:rPr lang="en-US" dirty="0" smtClean="0"/>
              <a:t>Orang </a:t>
            </a:r>
            <a:r>
              <a:rPr lang="en-US" dirty="0" err="1" smtClean="0"/>
              <a:t>dengan</a:t>
            </a:r>
            <a:r>
              <a:rPr lang="en-US" dirty="0" smtClean="0"/>
              <a:t> </a:t>
            </a:r>
            <a:r>
              <a:rPr lang="en-US" dirty="0" err="1" smtClean="0"/>
              <a:t>gangguan</a:t>
            </a:r>
            <a:r>
              <a:rPr lang="en-US" dirty="0" smtClean="0"/>
              <a:t> BPD </a:t>
            </a:r>
            <a:r>
              <a:rPr lang="en-US" dirty="0" err="1" smtClean="0"/>
              <a:t>memiliki</a:t>
            </a:r>
            <a:r>
              <a:rPr lang="en-US" dirty="0" smtClean="0"/>
              <a:t> </a:t>
            </a:r>
            <a:r>
              <a:rPr lang="en-US" dirty="0" err="1" smtClean="0"/>
              <a:t>hubungan</a:t>
            </a:r>
            <a:r>
              <a:rPr lang="en-US" dirty="0" smtClean="0"/>
              <a:t> interpersonal yang </a:t>
            </a:r>
            <a:r>
              <a:rPr lang="en-US" dirty="0" err="1" smtClean="0"/>
              <a:t>tidak</a:t>
            </a:r>
            <a:r>
              <a:rPr lang="en-US" dirty="0" smtClean="0"/>
              <a:t> </a:t>
            </a:r>
            <a:r>
              <a:rPr lang="en-US" dirty="0" err="1" smtClean="0"/>
              <a:t>stabil</a:t>
            </a:r>
            <a:r>
              <a:rPr lang="en-US" dirty="0" smtClean="0"/>
              <a:t>. </a:t>
            </a:r>
          </a:p>
          <a:p>
            <a:r>
              <a:rPr lang="en-US" dirty="0" smtClean="0"/>
              <a:t>Orang </a:t>
            </a:r>
            <a:r>
              <a:rPr lang="en-US" dirty="0" err="1"/>
              <a:t>dengan</a:t>
            </a:r>
            <a:r>
              <a:rPr lang="en-US" dirty="0"/>
              <a:t> BPD </a:t>
            </a:r>
            <a:r>
              <a:rPr lang="en-US" dirty="0" err="1"/>
              <a:t>terlalu</a:t>
            </a:r>
            <a:r>
              <a:rPr lang="en-US" dirty="0"/>
              <a:t> </a:t>
            </a:r>
            <a:r>
              <a:rPr lang="en-US" dirty="0" err="1"/>
              <a:t>sensitif</a:t>
            </a:r>
            <a:r>
              <a:rPr lang="en-US" dirty="0"/>
              <a:t> </a:t>
            </a:r>
            <a:r>
              <a:rPr lang="en-US" dirty="0" err="1"/>
              <a:t>terhadap</a:t>
            </a:r>
            <a:r>
              <a:rPr lang="en-US" dirty="0"/>
              <a:t> </a:t>
            </a:r>
            <a:r>
              <a:rPr lang="en-US" dirty="0" err="1"/>
              <a:t>tanda-tanda</a:t>
            </a:r>
            <a:r>
              <a:rPr lang="en-US" dirty="0"/>
              <a:t> </a:t>
            </a:r>
            <a:r>
              <a:rPr lang="en-US" dirty="0" err="1"/>
              <a:t>kecil</a:t>
            </a:r>
            <a:r>
              <a:rPr lang="en-US" dirty="0"/>
              <a:t> </a:t>
            </a:r>
            <a:r>
              <a:rPr lang="en-US" dirty="0" err="1"/>
              <a:t>emosi</a:t>
            </a:r>
            <a:r>
              <a:rPr lang="en-US" dirty="0"/>
              <a:t> </a:t>
            </a:r>
            <a:r>
              <a:rPr lang="en-US" dirty="0" err="1"/>
              <a:t>pada</a:t>
            </a:r>
            <a:r>
              <a:rPr lang="en-US" dirty="0"/>
              <a:t> orang </a:t>
            </a:r>
            <a:r>
              <a:rPr lang="en-US" dirty="0" smtClean="0"/>
              <a:t>lain. </a:t>
            </a:r>
            <a:r>
              <a:rPr lang="en-US" dirty="0" err="1" smtClean="0"/>
              <a:t>Perilaku</a:t>
            </a:r>
            <a:r>
              <a:rPr lang="en-US" dirty="0" smtClean="0"/>
              <a:t> </a:t>
            </a:r>
            <a:r>
              <a:rPr lang="en-US" dirty="0" err="1"/>
              <a:t>mereka</a:t>
            </a:r>
            <a:r>
              <a:rPr lang="en-US" dirty="0"/>
              <a:t> yang </a:t>
            </a:r>
            <a:r>
              <a:rPr lang="en-US" dirty="0" err="1"/>
              <a:t>tidak</a:t>
            </a:r>
            <a:r>
              <a:rPr lang="en-US" dirty="0"/>
              <a:t> </a:t>
            </a:r>
            <a:r>
              <a:rPr lang="en-US" dirty="0" err="1"/>
              <a:t>terduga</a:t>
            </a:r>
            <a:r>
              <a:rPr lang="en-US" dirty="0"/>
              <a:t>, </a:t>
            </a:r>
            <a:r>
              <a:rPr lang="en-US" dirty="0" err="1"/>
              <a:t>impulsif</a:t>
            </a:r>
            <a:r>
              <a:rPr lang="en-US" dirty="0"/>
              <a:t>, </a:t>
            </a:r>
            <a:r>
              <a:rPr lang="en-US" dirty="0" err="1"/>
              <a:t>dan</a:t>
            </a:r>
            <a:r>
              <a:rPr lang="en-US" dirty="0"/>
              <a:t> </a:t>
            </a:r>
            <a:r>
              <a:rPr lang="en-US" dirty="0" err="1"/>
              <a:t>berpotensi</a:t>
            </a:r>
            <a:r>
              <a:rPr lang="en-US" dirty="0"/>
              <a:t> </a:t>
            </a:r>
            <a:r>
              <a:rPr lang="en-US" dirty="0" err="1"/>
              <a:t>merusak</a:t>
            </a:r>
            <a:r>
              <a:rPr lang="en-US" dirty="0"/>
              <a:t> </a:t>
            </a:r>
            <a:r>
              <a:rPr lang="en-US" dirty="0" err="1" smtClean="0"/>
              <a:t>diri</a:t>
            </a:r>
            <a:r>
              <a:rPr lang="en-US" dirty="0" smtClean="0"/>
              <a:t>.</a:t>
            </a:r>
          </a:p>
          <a:p>
            <a:r>
              <a:rPr lang="en-US" dirty="0" err="1"/>
              <a:t>Mereka</a:t>
            </a:r>
            <a:r>
              <a:rPr lang="en-US" dirty="0"/>
              <a:t> </a:t>
            </a:r>
            <a:r>
              <a:rPr lang="en-US" dirty="0" err="1"/>
              <a:t>tidak</a:t>
            </a:r>
            <a:r>
              <a:rPr lang="en-US" dirty="0"/>
              <a:t> </a:t>
            </a:r>
            <a:r>
              <a:rPr lang="en-US" dirty="0" err="1"/>
              <a:t>tahan</a:t>
            </a:r>
            <a:r>
              <a:rPr lang="en-US" dirty="0"/>
              <a:t> </a:t>
            </a:r>
            <a:r>
              <a:rPr lang="en-US" dirty="0" err="1"/>
              <a:t>sendirian</a:t>
            </a:r>
            <a:r>
              <a:rPr lang="en-US" dirty="0"/>
              <a:t>, </a:t>
            </a:r>
            <a:r>
              <a:rPr lang="en-US" dirty="0" err="1"/>
              <a:t>memiliki</a:t>
            </a:r>
            <a:r>
              <a:rPr lang="en-US" dirty="0"/>
              <a:t> rasa </a:t>
            </a:r>
            <a:r>
              <a:rPr lang="en-US" dirty="0" err="1"/>
              <a:t>takut</a:t>
            </a:r>
            <a:r>
              <a:rPr lang="en-US" dirty="0"/>
              <a:t> </a:t>
            </a:r>
            <a:r>
              <a:rPr lang="en-US" dirty="0" err="1"/>
              <a:t>ditinggalkan</a:t>
            </a:r>
            <a:r>
              <a:rPr lang="en-US" dirty="0"/>
              <a:t>, </a:t>
            </a:r>
            <a:r>
              <a:rPr lang="en-US" dirty="0" err="1"/>
              <a:t>menuntut</a:t>
            </a:r>
            <a:r>
              <a:rPr lang="en-US" dirty="0"/>
              <a:t> </a:t>
            </a:r>
            <a:r>
              <a:rPr lang="en-US" dirty="0" err="1"/>
              <a:t>perhatian</a:t>
            </a:r>
            <a:r>
              <a:rPr lang="en-US" dirty="0"/>
              <a:t>, </a:t>
            </a:r>
            <a:r>
              <a:rPr lang="en-US" dirty="0" err="1"/>
              <a:t>dan</a:t>
            </a:r>
            <a:r>
              <a:rPr lang="en-US" dirty="0"/>
              <a:t> </a:t>
            </a:r>
            <a:r>
              <a:rPr lang="en-US" dirty="0" err="1"/>
              <a:t>mengalami</a:t>
            </a:r>
            <a:r>
              <a:rPr lang="en-US" dirty="0"/>
              <a:t> </a:t>
            </a:r>
            <a:r>
              <a:rPr lang="en-US" dirty="0" err="1"/>
              <a:t>perasaan</a:t>
            </a:r>
            <a:r>
              <a:rPr lang="en-US" dirty="0"/>
              <a:t> </a:t>
            </a:r>
            <a:r>
              <a:rPr lang="en-US" dirty="0" err="1"/>
              <a:t>depresi</a:t>
            </a:r>
            <a:r>
              <a:rPr lang="en-US" dirty="0"/>
              <a:t> </a:t>
            </a:r>
            <a:r>
              <a:rPr lang="en-US" dirty="0" err="1"/>
              <a:t>dan</a:t>
            </a:r>
            <a:r>
              <a:rPr lang="en-US" dirty="0"/>
              <a:t> </a:t>
            </a:r>
            <a:r>
              <a:rPr lang="en-US" dirty="0" err="1"/>
              <a:t>kehampaan</a:t>
            </a:r>
            <a:r>
              <a:rPr lang="en-US" dirty="0"/>
              <a:t> yang </a:t>
            </a:r>
            <a:r>
              <a:rPr lang="en-US" dirty="0" err="1"/>
              <a:t>kronis</a:t>
            </a:r>
            <a:r>
              <a:rPr lang="en-US" dirty="0"/>
              <a:t>. </a:t>
            </a:r>
            <a:r>
              <a:rPr lang="en-US" dirty="0" err="1"/>
              <a:t>Mereka</a:t>
            </a:r>
            <a:r>
              <a:rPr lang="en-US" dirty="0"/>
              <a:t> </a:t>
            </a:r>
            <a:r>
              <a:rPr lang="en-US" dirty="0" err="1"/>
              <a:t>mungkin</a:t>
            </a:r>
            <a:r>
              <a:rPr lang="en-US" dirty="0"/>
              <a:t> </a:t>
            </a:r>
            <a:r>
              <a:rPr lang="en-US" dirty="0" err="1"/>
              <a:t>mengalami</a:t>
            </a:r>
            <a:r>
              <a:rPr lang="en-US" dirty="0"/>
              <a:t> </a:t>
            </a:r>
            <a:r>
              <a:rPr lang="en-US" dirty="0" err="1"/>
              <a:t>gejala</a:t>
            </a:r>
            <a:r>
              <a:rPr lang="en-US" dirty="0"/>
              <a:t> </a:t>
            </a:r>
            <a:r>
              <a:rPr lang="en-US" dirty="0" err="1"/>
              <a:t>psikotik</a:t>
            </a:r>
            <a:r>
              <a:rPr lang="en-US" dirty="0"/>
              <a:t> </a:t>
            </a:r>
            <a:r>
              <a:rPr lang="en-US" dirty="0" err="1"/>
              <a:t>dan</a:t>
            </a:r>
            <a:r>
              <a:rPr lang="en-US" dirty="0"/>
              <a:t> </a:t>
            </a:r>
            <a:r>
              <a:rPr lang="en-US" dirty="0" err="1"/>
              <a:t>disosiatif</a:t>
            </a:r>
            <a:r>
              <a:rPr lang="en-US" dirty="0"/>
              <a:t> </a:t>
            </a:r>
            <a:r>
              <a:rPr lang="en-US" dirty="0" err="1"/>
              <a:t>sementara</a:t>
            </a:r>
            <a:r>
              <a:rPr lang="en-US" dirty="0"/>
              <a:t> </a:t>
            </a:r>
            <a:r>
              <a:rPr lang="en-US" dirty="0" err="1"/>
              <a:t>ketika</a:t>
            </a:r>
            <a:r>
              <a:rPr lang="en-US" dirty="0"/>
              <a:t> </a:t>
            </a:r>
            <a:r>
              <a:rPr lang="en-US" dirty="0" err="1"/>
              <a:t>stres</a:t>
            </a:r>
            <a:r>
              <a:rPr lang="en-US" dirty="0" smtClean="0"/>
              <a:t>.</a:t>
            </a:r>
          </a:p>
          <a:p>
            <a:r>
              <a:rPr lang="en-US" dirty="0" err="1" smtClean="0"/>
              <a:t>Sering</a:t>
            </a:r>
            <a:r>
              <a:rPr lang="en-US" dirty="0" smtClean="0"/>
              <a:t> </a:t>
            </a:r>
            <a:r>
              <a:rPr lang="en-US" dirty="0" err="1" smtClean="0"/>
              <a:t>memiliki</a:t>
            </a:r>
            <a:r>
              <a:rPr lang="en-US" dirty="0" smtClean="0"/>
              <a:t> </a:t>
            </a:r>
            <a:r>
              <a:rPr lang="en-US" dirty="0" err="1" smtClean="0"/>
              <a:t>perasaan</a:t>
            </a:r>
            <a:r>
              <a:rPr lang="en-US" dirty="0" smtClean="0"/>
              <a:t> </a:t>
            </a:r>
            <a:r>
              <a:rPr lang="en-US" dirty="0" err="1" smtClean="0"/>
              <a:t>kekosongan</a:t>
            </a:r>
            <a:r>
              <a:rPr lang="en-US" dirty="0" smtClean="0"/>
              <a:t> </a:t>
            </a:r>
            <a:r>
              <a:rPr lang="en-US" dirty="0" err="1" smtClean="0"/>
              <a:t>kronis</a:t>
            </a:r>
            <a:r>
              <a:rPr lang="en-US" dirty="0" smtClean="0"/>
              <a:t> </a:t>
            </a:r>
            <a:r>
              <a:rPr lang="en-US" dirty="0" err="1" smtClean="0"/>
              <a:t>dan</a:t>
            </a:r>
            <a:r>
              <a:rPr lang="en-US" dirty="0" smtClean="0"/>
              <a:t> </a:t>
            </a:r>
            <a:r>
              <a:rPr lang="en-US" dirty="0" err="1" smtClean="0"/>
              <a:t>sulit</a:t>
            </a:r>
            <a:r>
              <a:rPr lang="en-US" dirty="0" smtClean="0"/>
              <a:t> </a:t>
            </a:r>
            <a:r>
              <a:rPr lang="en-US" dirty="0" err="1" smtClean="0"/>
              <a:t>mentoleransi</a:t>
            </a:r>
            <a:r>
              <a:rPr lang="en-US" dirty="0" smtClean="0"/>
              <a:t> </a:t>
            </a:r>
            <a:r>
              <a:rPr lang="en-US" dirty="0" err="1" smtClean="0"/>
              <a:t>kesendirian</a:t>
            </a:r>
            <a:r>
              <a:rPr lang="en-US" dirty="0" smtClean="0"/>
              <a:t>. </a:t>
            </a:r>
          </a:p>
          <a:p>
            <a:endParaRPr lang="en-US" dirty="0"/>
          </a:p>
        </p:txBody>
      </p:sp>
    </p:spTree>
    <p:extLst>
      <p:ext uri="{BB962C8B-B14F-4D97-AF65-F5344CB8AC3E}">
        <p14:creationId xmlns:p14="http://schemas.microsoft.com/office/powerpoint/2010/main" val="3512351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4" y="0"/>
            <a:ext cx="10701866" cy="1499616"/>
          </a:xfrm>
        </p:spPr>
        <p:txBody>
          <a:bodyPr>
            <a:normAutofit/>
          </a:bodyPr>
          <a:lstStyle/>
          <a:p>
            <a:r>
              <a:rPr lang="en-US" sz="3500" cap="none" dirty="0" err="1" smtClean="0"/>
              <a:t>Kriteria</a:t>
            </a:r>
            <a:r>
              <a:rPr lang="en-US" sz="3500" cap="none" dirty="0" smtClean="0"/>
              <a:t> </a:t>
            </a:r>
            <a:r>
              <a:rPr lang="en-US" sz="3500" cap="none" dirty="0" err="1" smtClean="0"/>
              <a:t>untuk</a:t>
            </a:r>
            <a:r>
              <a:rPr lang="en-US" sz="3500" cap="none" dirty="0" smtClean="0"/>
              <a:t> </a:t>
            </a:r>
            <a:r>
              <a:rPr lang="en-US" sz="3500" cap="none" dirty="0" err="1" smtClean="0"/>
              <a:t>Gangguan</a:t>
            </a:r>
            <a:r>
              <a:rPr lang="en-US" sz="3500" cap="none" dirty="0" smtClean="0"/>
              <a:t> </a:t>
            </a:r>
            <a:r>
              <a:rPr lang="en-US" sz="3500" cap="none" dirty="0" err="1" smtClean="0"/>
              <a:t>Kepribadian</a:t>
            </a:r>
            <a:r>
              <a:rPr lang="en-US" sz="3500" cap="none" dirty="0" smtClean="0"/>
              <a:t> Borderline Personality Disorder</a:t>
            </a:r>
            <a:endParaRPr lang="en-US" sz="3500" cap="none" dirty="0"/>
          </a:p>
        </p:txBody>
      </p:sp>
      <p:sp>
        <p:nvSpPr>
          <p:cNvPr id="3" name="Content Placeholder 2"/>
          <p:cNvSpPr>
            <a:spLocks noGrp="1"/>
          </p:cNvSpPr>
          <p:nvPr>
            <p:ph sz="half" idx="1"/>
          </p:nvPr>
        </p:nvSpPr>
        <p:spPr>
          <a:xfrm>
            <a:off x="841927" y="1238165"/>
            <a:ext cx="5338740" cy="4023360"/>
          </a:xfrm>
        </p:spPr>
        <p:txBody>
          <a:bodyPr>
            <a:noAutofit/>
          </a:bodyPr>
          <a:lstStyle/>
          <a:p>
            <a:r>
              <a:rPr lang="en-US" sz="1900" dirty="0" smtClean="0"/>
              <a:t>DSM-IV-TR</a:t>
            </a:r>
          </a:p>
          <a:p>
            <a:pPr marL="514350" indent="-514350">
              <a:buFont typeface="+mj-lt"/>
              <a:buAutoNum type="arabicPeriod"/>
            </a:pPr>
            <a:r>
              <a:rPr lang="en-US" sz="1900" dirty="0" err="1" smtClean="0"/>
              <a:t>Upaya</a:t>
            </a:r>
            <a:r>
              <a:rPr lang="en-US" sz="1900" dirty="0" smtClean="0"/>
              <a:t> </a:t>
            </a:r>
            <a:r>
              <a:rPr lang="en-US" sz="1900" dirty="0" err="1"/>
              <a:t>panik</a:t>
            </a:r>
            <a:r>
              <a:rPr lang="en-US" sz="1900" dirty="0"/>
              <a:t> </a:t>
            </a:r>
            <a:r>
              <a:rPr lang="en-US" sz="1900" dirty="0" err="1"/>
              <a:t>untuk</a:t>
            </a:r>
            <a:r>
              <a:rPr lang="en-US" sz="1900" dirty="0"/>
              <a:t> </a:t>
            </a:r>
            <a:r>
              <a:rPr lang="en-US" sz="1900" dirty="0" err="1"/>
              <a:t>menghindari</a:t>
            </a:r>
            <a:r>
              <a:rPr lang="en-US" sz="1900" dirty="0"/>
              <a:t> </a:t>
            </a:r>
            <a:r>
              <a:rPr lang="en-US" sz="1900" dirty="0" err="1"/>
              <a:t>pengabaian</a:t>
            </a:r>
            <a:r>
              <a:rPr lang="en-US" sz="1900" dirty="0"/>
              <a:t> </a:t>
            </a:r>
            <a:endParaRPr lang="en-US" sz="1900" dirty="0" smtClean="0"/>
          </a:p>
          <a:p>
            <a:pPr marL="514350" indent="-514350">
              <a:buFont typeface="+mj-lt"/>
              <a:buAutoNum type="arabicPeriod"/>
            </a:pPr>
            <a:r>
              <a:rPr lang="en-US" sz="1900" dirty="0" smtClean="0"/>
              <a:t> </a:t>
            </a:r>
            <a:r>
              <a:rPr lang="en-US" sz="1900" dirty="0" err="1"/>
              <a:t>Perilaku</a:t>
            </a:r>
            <a:r>
              <a:rPr lang="en-US" sz="1900" dirty="0"/>
              <a:t> </a:t>
            </a:r>
            <a:r>
              <a:rPr lang="en-US" sz="1900" dirty="0" err="1"/>
              <a:t>impulsif</a:t>
            </a:r>
            <a:r>
              <a:rPr lang="en-US" sz="1900" dirty="0"/>
              <a:t> yang </a:t>
            </a:r>
            <a:r>
              <a:rPr lang="en-US" sz="1900" dirty="0" err="1"/>
              <a:t>merusak</a:t>
            </a:r>
            <a:r>
              <a:rPr lang="en-US" sz="1900" dirty="0"/>
              <a:t> </a:t>
            </a:r>
            <a:r>
              <a:rPr lang="en-US" sz="1900" dirty="0" err="1"/>
              <a:t>diri</a:t>
            </a:r>
            <a:r>
              <a:rPr lang="en-US" sz="1900" dirty="0"/>
              <a:t> </a:t>
            </a:r>
            <a:r>
              <a:rPr lang="en-US" sz="1900" dirty="0" err="1"/>
              <a:t>sendiri</a:t>
            </a:r>
            <a:r>
              <a:rPr lang="en-US" sz="1900" dirty="0"/>
              <a:t> </a:t>
            </a:r>
            <a:r>
              <a:rPr lang="en-US" sz="1900" dirty="0" err="1"/>
              <a:t>dalam</a:t>
            </a:r>
            <a:r>
              <a:rPr lang="en-US" sz="1900" dirty="0"/>
              <a:t> </a:t>
            </a:r>
            <a:r>
              <a:rPr lang="en-US" sz="1900" dirty="0" err="1"/>
              <a:t>setidaknya</a:t>
            </a:r>
            <a:r>
              <a:rPr lang="en-US" sz="1900" dirty="0"/>
              <a:t> </a:t>
            </a:r>
            <a:r>
              <a:rPr lang="en-US" sz="1900" dirty="0" err="1"/>
              <a:t>dua</a:t>
            </a:r>
            <a:r>
              <a:rPr lang="en-US" sz="1900" dirty="0"/>
              <a:t> </a:t>
            </a:r>
            <a:r>
              <a:rPr lang="en-US" sz="1900" dirty="0" err="1"/>
              <a:t>bidang</a:t>
            </a:r>
            <a:r>
              <a:rPr lang="en-US" sz="1900" dirty="0"/>
              <a:t>, </a:t>
            </a:r>
            <a:r>
              <a:rPr lang="en-US" sz="1900" dirty="0" err="1"/>
              <a:t>seperti</a:t>
            </a:r>
            <a:r>
              <a:rPr lang="en-US" sz="1900" dirty="0"/>
              <a:t> </a:t>
            </a:r>
            <a:r>
              <a:rPr lang="en-US" sz="1900" dirty="0" err="1" smtClean="0"/>
              <a:t>seks</a:t>
            </a:r>
            <a:r>
              <a:rPr lang="en-US" sz="1900" dirty="0"/>
              <a:t>, </a:t>
            </a:r>
            <a:r>
              <a:rPr lang="en-US" sz="1900" dirty="0" err="1"/>
              <a:t>penyalahgunaan</a:t>
            </a:r>
            <a:r>
              <a:rPr lang="en-US" sz="1900" dirty="0"/>
              <a:t> </a:t>
            </a:r>
            <a:r>
              <a:rPr lang="en-US" sz="1900" dirty="0" err="1"/>
              <a:t>zat</a:t>
            </a:r>
            <a:r>
              <a:rPr lang="en-US" sz="1900" dirty="0"/>
              <a:t>, </a:t>
            </a:r>
            <a:r>
              <a:rPr lang="en-US" sz="1900" dirty="0" err="1"/>
              <a:t>mengemudi</a:t>
            </a:r>
            <a:r>
              <a:rPr lang="en-US" sz="1900" dirty="0"/>
              <a:t> </a:t>
            </a:r>
            <a:r>
              <a:rPr lang="en-US" sz="1900" dirty="0" err="1"/>
              <a:t>sembrono</a:t>
            </a:r>
            <a:r>
              <a:rPr lang="en-US" sz="1900" dirty="0"/>
              <a:t>, </a:t>
            </a:r>
            <a:r>
              <a:rPr lang="en-US" sz="1900" dirty="0" err="1"/>
              <a:t>makan</a:t>
            </a:r>
            <a:r>
              <a:rPr lang="en-US" sz="1900" dirty="0"/>
              <a:t> </a:t>
            </a:r>
            <a:r>
              <a:rPr lang="en-US" sz="1900" dirty="0" err="1"/>
              <a:t>berlebihan</a:t>
            </a:r>
            <a:r>
              <a:rPr lang="en-US" sz="1900" dirty="0"/>
              <a:t> </a:t>
            </a:r>
          </a:p>
          <a:p>
            <a:pPr marL="514350" indent="-514350">
              <a:buFont typeface="+mj-lt"/>
              <a:buAutoNum type="arabicPeriod"/>
            </a:pPr>
            <a:r>
              <a:rPr lang="en-US" sz="1900" dirty="0" err="1" smtClean="0"/>
              <a:t>Perilaku</a:t>
            </a:r>
            <a:r>
              <a:rPr lang="en-US" sz="1900" dirty="0" smtClean="0"/>
              <a:t> </a:t>
            </a:r>
            <a:r>
              <a:rPr lang="en-US" sz="1900" dirty="0" err="1"/>
              <a:t>bunuh</a:t>
            </a:r>
            <a:r>
              <a:rPr lang="en-US" sz="1900" dirty="0"/>
              <a:t> </a:t>
            </a:r>
            <a:r>
              <a:rPr lang="en-US" sz="1900" dirty="0" err="1"/>
              <a:t>diri</a:t>
            </a:r>
            <a:r>
              <a:rPr lang="en-US" sz="1900" dirty="0"/>
              <a:t> </a:t>
            </a:r>
            <a:r>
              <a:rPr lang="en-US" sz="1900" dirty="0" err="1"/>
              <a:t>berulang</a:t>
            </a:r>
            <a:r>
              <a:rPr lang="en-US" sz="1900" dirty="0"/>
              <a:t>, </a:t>
            </a:r>
            <a:r>
              <a:rPr lang="en-US" sz="1900" dirty="0" err="1"/>
              <a:t>gerakan</a:t>
            </a:r>
            <a:r>
              <a:rPr lang="en-US" sz="1900" dirty="0"/>
              <a:t>, </a:t>
            </a:r>
            <a:r>
              <a:rPr lang="en-US" sz="1900" dirty="0" err="1"/>
              <a:t>atau</a:t>
            </a:r>
            <a:r>
              <a:rPr lang="en-US" sz="1900" dirty="0"/>
              <a:t> </a:t>
            </a:r>
            <a:r>
              <a:rPr lang="en-US" sz="1900" dirty="0" err="1"/>
              <a:t>perilaku</a:t>
            </a:r>
            <a:r>
              <a:rPr lang="en-US" sz="1900" dirty="0"/>
              <a:t> </a:t>
            </a:r>
            <a:r>
              <a:rPr lang="en-US" sz="1900" dirty="0" err="1"/>
              <a:t>melukai</a:t>
            </a:r>
            <a:r>
              <a:rPr lang="en-US" sz="1900" dirty="0"/>
              <a:t> </a:t>
            </a:r>
            <a:r>
              <a:rPr lang="en-US" sz="1900" dirty="0" err="1"/>
              <a:t>diri</a:t>
            </a:r>
            <a:r>
              <a:rPr lang="en-US" sz="1900" dirty="0"/>
              <a:t> </a:t>
            </a:r>
            <a:r>
              <a:rPr lang="en-US" sz="1900" dirty="0" err="1"/>
              <a:t>sendiri</a:t>
            </a:r>
            <a:r>
              <a:rPr lang="en-US" sz="1900" dirty="0"/>
              <a:t> (</a:t>
            </a:r>
            <a:r>
              <a:rPr lang="en-US" sz="1900" dirty="0" err="1"/>
              <a:t>misalnya</a:t>
            </a:r>
            <a:r>
              <a:rPr lang="en-US" sz="1900" dirty="0"/>
              <a:t> </a:t>
            </a:r>
            <a:r>
              <a:rPr lang="en-US" sz="1900" dirty="0" err="1"/>
              <a:t>memotong</a:t>
            </a:r>
            <a:r>
              <a:rPr lang="en-US" sz="1900" dirty="0"/>
              <a:t> </a:t>
            </a:r>
            <a:r>
              <a:rPr lang="en-US" sz="1900" dirty="0" err="1"/>
              <a:t>diri</a:t>
            </a:r>
            <a:r>
              <a:rPr lang="en-US" sz="1900" dirty="0"/>
              <a:t> </a:t>
            </a:r>
            <a:r>
              <a:rPr lang="en-US" sz="1900" dirty="0" err="1"/>
              <a:t>sendiri</a:t>
            </a:r>
            <a:r>
              <a:rPr lang="en-US" sz="1900" dirty="0"/>
              <a:t>) </a:t>
            </a:r>
          </a:p>
          <a:p>
            <a:pPr marL="514350" indent="-514350">
              <a:buFont typeface="+mj-lt"/>
              <a:buAutoNum type="arabicPeriod"/>
            </a:pPr>
            <a:r>
              <a:rPr lang="en-US" sz="1900" dirty="0" err="1" smtClean="0"/>
              <a:t>Perasaan</a:t>
            </a:r>
            <a:r>
              <a:rPr lang="en-US" sz="1900" dirty="0" smtClean="0"/>
              <a:t> </a:t>
            </a:r>
            <a:r>
              <a:rPr lang="en-US" sz="1900" dirty="0" err="1"/>
              <a:t>kekosongan</a:t>
            </a:r>
            <a:r>
              <a:rPr lang="en-US" sz="1900" dirty="0"/>
              <a:t> </a:t>
            </a:r>
            <a:r>
              <a:rPr lang="en-US" sz="1900" dirty="0" err="1"/>
              <a:t>kronis</a:t>
            </a:r>
            <a:r>
              <a:rPr lang="en-US" sz="1900" dirty="0"/>
              <a:t> </a:t>
            </a:r>
            <a:endParaRPr lang="en-US" sz="1900" dirty="0" smtClean="0"/>
          </a:p>
          <a:p>
            <a:pPr marL="514350" indent="-514350">
              <a:buFont typeface="+mj-lt"/>
              <a:buAutoNum type="arabicPeriod"/>
            </a:pPr>
            <a:r>
              <a:rPr lang="en-US" sz="1900" dirty="0" err="1" smtClean="0"/>
              <a:t>Serangan</a:t>
            </a:r>
            <a:r>
              <a:rPr lang="en-US" sz="1900" dirty="0" smtClean="0"/>
              <a:t> </a:t>
            </a:r>
            <a:r>
              <a:rPr lang="en-US" sz="1900" dirty="0" err="1"/>
              <a:t>kemarahan</a:t>
            </a:r>
            <a:r>
              <a:rPr lang="en-US" sz="1900" dirty="0"/>
              <a:t> </a:t>
            </a:r>
            <a:r>
              <a:rPr lang="en-US" sz="1900" dirty="0" err="1"/>
              <a:t>intens</a:t>
            </a:r>
            <a:r>
              <a:rPr lang="en-US" sz="1900" dirty="0"/>
              <a:t> </a:t>
            </a:r>
            <a:r>
              <a:rPr lang="en-US" sz="1900" dirty="0" err="1"/>
              <a:t>atau</a:t>
            </a:r>
            <a:r>
              <a:rPr lang="en-US" sz="1900" dirty="0"/>
              <a:t> yang </a:t>
            </a:r>
            <a:r>
              <a:rPr lang="en-US" sz="1900" dirty="0" err="1"/>
              <a:t>tidak</a:t>
            </a:r>
            <a:r>
              <a:rPr lang="en-US" sz="1900" dirty="0"/>
              <a:t> </a:t>
            </a:r>
            <a:r>
              <a:rPr lang="en-US" sz="1900" dirty="0" err="1"/>
              <a:t>terkontrol</a:t>
            </a:r>
            <a:r>
              <a:rPr lang="en-US" sz="1900" dirty="0"/>
              <a:t> </a:t>
            </a:r>
            <a:r>
              <a:rPr lang="en-US" sz="1900" dirty="0" err="1"/>
              <a:t>berulang-ulang</a:t>
            </a:r>
            <a:r>
              <a:rPr lang="en-US" sz="1900" dirty="0"/>
              <a:t> </a:t>
            </a:r>
          </a:p>
          <a:p>
            <a:pPr marL="514350" indent="-514350">
              <a:buFont typeface="+mj-lt"/>
              <a:buAutoNum type="arabicPeriod"/>
            </a:pPr>
            <a:r>
              <a:rPr lang="en-US" sz="1900" dirty="0" err="1" smtClean="0"/>
              <a:t>Selama</a:t>
            </a:r>
            <a:r>
              <a:rPr lang="en-US" sz="1900" dirty="0" smtClean="0"/>
              <a:t> </a:t>
            </a:r>
            <a:r>
              <a:rPr lang="en-US" sz="1900" dirty="0" err="1"/>
              <a:t>stres</a:t>
            </a:r>
            <a:r>
              <a:rPr lang="en-US" sz="1900" dirty="0"/>
              <a:t>, </a:t>
            </a:r>
            <a:r>
              <a:rPr lang="en-US" sz="1900" dirty="0" err="1"/>
              <a:t>kecenderungan</a:t>
            </a:r>
            <a:r>
              <a:rPr lang="en-US" sz="1900" dirty="0"/>
              <a:t> </a:t>
            </a:r>
            <a:r>
              <a:rPr lang="en-US" sz="1900" dirty="0" err="1"/>
              <a:t>untuk</a:t>
            </a:r>
            <a:r>
              <a:rPr lang="en-US" sz="1900" dirty="0"/>
              <a:t> </a:t>
            </a:r>
            <a:r>
              <a:rPr lang="en-US" sz="1900" dirty="0" err="1"/>
              <a:t>mengalami</a:t>
            </a:r>
            <a:r>
              <a:rPr lang="en-US" sz="1900" dirty="0"/>
              <a:t> </a:t>
            </a:r>
            <a:r>
              <a:rPr lang="en-US" sz="1900" dirty="0" err="1"/>
              <a:t>pikiran</a:t>
            </a:r>
            <a:r>
              <a:rPr lang="en-US" sz="1900" dirty="0"/>
              <a:t> paranoid </a:t>
            </a:r>
            <a:r>
              <a:rPr lang="en-US" sz="1900" dirty="0" err="1"/>
              <a:t>sementara</a:t>
            </a:r>
            <a:r>
              <a:rPr lang="en-US" sz="1900" dirty="0"/>
              <a:t> </a:t>
            </a:r>
            <a:r>
              <a:rPr lang="en-US" sz="1900" dirty="0" err="1"/>
              <a:t>dan</a:t>
            </a:r>
            <a:r>
              <a:rPr lang="en-US" sz="1900" dirty="0"/>
              <a:t> </a:t>
            </a:r>
            <a:r>
              <a:rPr lang="en-US" sz="1900" dirty="0" err="1"/>
              <a:t>gejala</a:t>
            </a:r>
            <a:r>
              <a:rPr lang="en-US" sz="1900" dirty="0"/>
              <a:t> </a:t>
            </a:r>
            <a:r>
              <a:rPr lang="en-US" sz="1900" dirty="0" err="1"/>
              <a:t>disosiatif</a:t>
            </a:r>
            <a:endParaRPr lang="en-US" sz="1900" dirty="0"/>
          </a:p>
        </p:txBody>
      </p:sp>
      <p:sp>
        <p:nvSpPr>
          <p:cNvPr id="4" name="Content Placeholder 3"/>
          <p:cNvSpPr>
            <a:spLocks noGrp="1"/>
          </p:cNvSpPr>
          <p:nvPr>
            <p:ph sz="half" idx="2"/>
          </p:nvPr>
        </p:nvSpPr>
        <p:spPr>
          <a:xfrm>
            <a:off x="6776720" y="1238165"/>
            <a:ext cx="4754880" cy="4023360"/>
          </a:xfrm>
        </p:spPr>
        <p:txBody>
          <a:bodyPr>
            <a:noAutofit/>
          </a:bodyPr>
          <a:lstStyle/>
          <a:p>
            <a:r>
              <a:rPr lang="en-US" sz="1800" dirty="0" err="1"/>
              <a:t>Usulan</a:t>
            </a:r>
            <a:r>
              <a:rPr lang="en-US" sz="1800" dirty="0"/>
              <a:t> DSM-5 </a:t>
            </a:r>
            <a:endParaRPr lang="en-US" sz="1800" dirty="0" smtClean="0"/>
          </a:p>
          <a:p>
            <a:pPr marL="457200" indent="-457200">
              <a:buFont typeface="+mj-lt"/>
              <a:buAutoNum type="arabicPeriod"/>
            </a:pPr>
            <a:r>
              <a:rPr lang="en-US" sz="1800" dirty="0" err="1" smtClean="0"/>
              <a:t>Efektivitas</a:t>
            </a:r>
            <a:r>
              <a:rPr lang="en-US" sz="1800" dirty="0" smtClean="0"/>
              <a:t> </a:t>
            </a:r>
            <a:r>
              <a:rPr lang="en-US" sz="1800" dirty="0" err="1"/>
              <a:t>negatif</a:t>
            </a:r>
            <a:r>
              <a:rPr lang="en-US" sz="1800" dirty="0"/>
              <a:t>, </a:t>
            </a:r>
            <a:r>
              <a:rPr lang="en-US" sz="1800" dirty="0" err="1"/>
              <a:t>ditandai</a:t>
            </a:r>
            <a:r>
              <a:rPr lang="en-US" sz="1800" dirty="0"/>
              <a:t> </a:t>
            </a:r>
            <a:r>
              <a:rPr lang="en-US" sz="1800" dirty="0" err="1"/>
              <a:t>dengan</a:t>
            </a:r>
            <a:r>
              <a:rPr lang="en-US" sz="1800" dirty="0"/>
              <a:t> </a:t>
            </a:r>
            <a:r>
              <a:rPr lang="en-US" sz="1800" dirty="0" err="1"/>
              <a:t>labilitas</a:t>
            </a:r>
            <a:r>
              <a:rPr lang="en-US" sz="1800" dirty="0"/>
              <a:t> </a:t>
            </a:r>
            <a:r>
              <a:rPr lang="en-US" sz="1800" dirty="0" err="1"/>
              <a:t>emosional</a:t>
            </a:r>
            <a:r>
              <a:rPr lang="en-US" sz="1800" dirty="0"/>
              <a:t>, </a:t>
            </a:r>
            <a:r>
              <a:rPr lang="en-US" sz="1800" dirty="0" err="1"/>
              <a:t>kecemasan</a:t>
            </a:r>
            <a:r>
              <a:rPr lang="en-US" sz="1800" dirty="0"/>
              <a:t>, rasa </a:t>
            </a:r>
            <a:r>
              <a:rPr lang="en-US" sz="1800" dirty="0" err="1"/>
              <a:t>tidak</a:t>
            </a:r>
            <a:r>
              <a:rPr lang="en-US" sz="1800" dirty="0"/>
              <a:t> </a:t>
            </a:r>
            <a:r>
              <a:rPr lang="en-US" sz="1800" dirty="0" err="1"/>
              <a:t>aman</a:t>
            </a:r>
            <a:r>
              <a:rPr lang="en-US" sz="1800" dirty="0"/>
              <a:t> </a:t>
            </a:r>
            <a:r>
              <a:rPr lang="en-US" sz="1800" dirty="0" err="1"/>
              <a:t>untuk</a:t>
            </a:r>
            <a:r>
              <a:rPr lang="en-US" sz="1800" dirty="0"/>
              <a:t> masa </a:t>
            </a:r>
            <a:r>
              <a:rPr lang="en-US" sz="1800" dirty="0" err="1"/>
              <a:t>kerja</a:t>
            </a:r>
            <a:r>
              <a:rPr lang="en-US" sz="1800" dirty="0"/>
              <a:t>, </a:t>
            </a:r>
            <a:r>
              <a:rPr lang="en-US" sz="1800" dirty="0" err="1"/>
              <a:t>dan</a:t>
            </a:r>
            <a:r>
              <a:rPr lang="en-US" sz="1800" dirty="0"/>
              <a:t> </a:t>
            </a:r>
            <a:r>
              <a:rPr lang="en-US" sz="1800" dirty="0" err="1"/>
              <a:t>depresi</a:t>
            </a:r>
            <a:r>
              <a:rPr lang="en-US" sz="1800" dirty="0"/>
              <a:t> </a:t>
            </a:r>
            <a:endParaRPr lang="en-US" sz="1800" dirty="0" smtClean="0"/>
          </a:p>
          <a:p>
            <a:pPr marL="457200" indent="-457200">
              <a:buFont typeface="+mj-lt"/>
              <a:buAutoNum type="arabicPeriod"/>
            </a:pPr>
            <a:r>
              <a:rPr lang="en-US" sz="1800" dirty="0" err="1" smtClean="0"/>
              <a:t>disinhibisi</a:t>
            </a:r>
            <a:r>
              <a:rPr lang="en-US" sz="1800" dirty="0"/>
              <a:t>, </a:t>
            </a:r>
            <a:r>
              <a:rPr lang="en-US" sz="1800" dirty="0" err="1"/>
              <a:t>ditandai</a:t>
            </a:r>
            <a:r>
              <a:rPr lang="en-US" sz="1800" dirty="0"/>
              <a:t> </a:t>
            </a:r>
            <a:r>
              <a:rPr lang="en-US" sz="1800" dirty="0" err="1"/>
              <a:t>dengan</a:t>
            </a:r>
            <a:r>
              <a:rPr lang="en-US" sz="1800" dirty="0"/>
              <a:t> </a:t>
            </a:r>
            <a:r>
              <a:rPr lang="en-US" sz="1800" dirty="0" err="1"/>
              <a:t>impulsif</a:t>
            </a:r>
            <a:r>
              <a:rPr lang="en-US" sz="1800" dirty="0"/>
              <a:t> </a:t>
            </a:r>
            <a:r>
              <a:rPr lang="en-US" sz="1800" dirty="0" err="1"/>
              <a:t>dan</a:t>
            </a:r>
            <a:r>
              <a:rPr lang="en-US" sz="1800" dirty="0"/>
              <a:t> </a:t>
            </a:r>
            <a:r>
              <a:rPr lang="en-US" sz="1800" dirty="0" err="1"/>
              <a:t>pengambilan</a:t>
            </a:r>
            <a:r>
              <a:rPr lang="en-US" sz="1800" dirty="0"/>
              <a:t> </a:t>
            </a:r>
            <a:r>
              <a:rPr lang="en-US" sz="1800" dirty="0" err="1"/>
              <a:t>risiko</a:t>
            </a:r>
            <a:r>
              <a:rPr lang="en-US" sz="1800" dirty="0"/>
              <a:t> </a:t>
            </a:r>
          </a:p>
          <a:p>
            <a:pPr marL="457200" indent="-457200">
              <a:buFont typeface="+mj-lt"/>
              <a:buAutoNum type="arabicPeriod"/>
            </a:pPr>
            <a:r>
              <a:rPr lang="en-US" sz="1800" dirty="0" err="1" smtClean="0"/>
              <a:t>Antagonisme</a:t>
            </a:r>
            <a:r>
              <a:rPr lang="en-US" sz="1800" dirty="0" smtClean="0"/>
              <a:t> </a:t>
            </a:r>
            <a:r>
              <a:rPr lang="en-US" sz="1800" dirty="0"/>
              <a:t>, </a:t>
            </a:r>
            <a:r>
              <a:rPr lang="en-US" sz="1800" dirty="0" err="1"/>
              <a:t>ditandai</a:t>
            </a:r>
            <a:r>
              <a:rPr lang="en-US" sz="1800" dirty="0"/>
              <a:t> </a:t>
            </a:r>
            <a:r>
              <a:rPr lang="en-US" sz="1800" dirty="0" err="1"/>
              <a:t>oleh</a:t>
            </a:r>
            <a:r>
              <a:rPr lang="en-US" sz="1800" dirty="0"/>
              <a:t> </a:t>
            </a:r>
            <a:r>
              <a:rPr lang="en-US" sz="1800" dirty="0" err="1"/>
              <a:t>permusuhan</a:t>
            </a:r>
            <a:r>
              <a:rPr lang="en-US" sz="1800" dirty="0"/>
              <a:t>. Orang </a:t>
            </a:r>
            <a:r>
              <a:rPr lang="en-US" sz="1800" dirty="0" err="1"/>
              <a:t>tersebut</a:t>
            </a:r>
            <a:r>
              <a:rPr lang="en-US" sz="1800" dirty="0"/>
              <a:t> </a:t>
            </a:r>
            <a:r>
              <a:rPr lang="en-US" sz="1800" dirty="0" err="1"/>
              <a:t>memenuhi</a:t>
            </a:r>
            <a:r>
              <a:rPr lang="en-US" sz="1800" dirty="0"/>
              <a:t> </a:t>
            </a:r>
            <a:r>
              <a:rPr lang="en-US" sz="1800" dirty="0" err="1"/>
              <a:t>kriteria</a:t>
            </a:r>
            <a:r>
              <a:rPr lang="en-US" sz="1800" dirty="0"/>
              <a:t> </a:t>
            </a:r>
            <a:r>
              <a:rPr lang="en-US" sz="1800" dirty="0" err="1"/>
              <a:t>untuk</a:t>
            </a:r>
            <a:r>
              <a:rPr lang="en-US" sz="1800" dirty="0"/>
              <a:t> </a:t>
            </a:r>
            <a:r>
              <a:rPr lang="en-US" sz="1800" dirty="0" err="1"/>
              <a:t>gangguan</a:t>
            </a:r>
            <a:r>
              <a:rPr lang="en-US" sz="1800" dirty="0"/>
              <a:t> </a:t>
            </a:r>
            <a:r>
              <a:rPr lang="en-US" sz="1800" dirty="0" err="1"/>
              <a:t>kepribadian</a:t>
            </a:r>
            <a:r>
              <a:rPr lang="en-US" sz="1800" dirty="0"/>
              <a:t>.</a:t>
            </a:r>
          </a:p>
        </p:txBody>
      </p:sp>
    </p:spTree>
    <p:extLst>
      <p:ext uri="{BB962C8B-B14F-4D97-AF65-F5344CB8AC3E}">
        <p14:creationId xmlns:p14="http://schemas.microsoft.com/office/powerpoint/2010/main" val="343584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4DA7-241B-45EA-830D-AB64612A29BA}"/>
              </a:ext>
            </a:extLst>
          </p:cNvPr>
          <p:cNvSpPr>
            <a:spLocks noGrp="1"/>
          </p:cNvSpPr>
          <p:nvPr>
            <p:ph type="title"/>
          </p:nvPr>
        </p:nvSpPr>
        <p:spPr/>
        <p:txBody>
          <a:bodyPr/>
          <a:lstStyle/>
          <a:p>
            <a:r>
              <a:rPr lang="en-US" i="1" dirty="0">
                <a:latin typeface="Century Schoolbook" panose="02040604050505020304" pitchFamily="18" charset="0"/>
              </a:rPr>
              <a:t>Personality</a:t>
            </a:r>
            <a:endParaRPr lang="en-ID" i="1" dirty="0">
              <a:latin typeface="Century Schoolbook" panose="02040604050505020304" pitchFamily="18" charset="0"/>
            </a:endParaRPr>
          </a:p>
        </p:txBody>
      </p:sp>
      <p:sp>
        <p:nvSpPr>
          <p:cNvPr id="3" name="Content Placeholder 2">
            <a:extLst>
              <a:ext uri="{FF2B5EF4-FFF2-40B4-BE49-F238E27FC236}">
                <a16:creationId xmlns:a16="http://schemas.microsoft.com/office/drawing/2014/main" id="{D86B2A32-D526-48B5-9CED-9301A2A8433C}"/>
              </a:ext>
            </a:extLst>
          </p:cNvPr>
          <p:cNvSpPr>
            <a:spLocks noGrp="1"/>
          </p:cNvSpPr>
          <p:nvPr>
            <p:ph idx="1"/>
          </p:nvPr>
        </p:nvSpPr>
        <p:spPr/>
        <p:txBody>
          <a:bodyPr>
            <a:normAutofit/>
          </a:bodyPr>
          <a:lstStyle/>
          <a:p>
            <a:r>
              <a:rPr lang="en-US" sz="2800" dirty="0" err="1"/>
              <a:t>Gabungan</a:t>
            </a:r>
            <a:r>
              <a:rPr lang="en-US" sz="2800" dirty="0"/>
              <a:t> </a:t>
            </a:r>
            <a:r>
              <a:rPr lang="en-US" sz="2800" dirty="0" err="1"/>
              <a:t>emosi</a:t>
            </a:r>
            <a:r>
              <a:rPr lang="en-US" sz="2800" dirty="0"/>
              <a:t> dan </a:t>
            </a:r>
            <a:r>
              <a:rPr lang="en-US" sz="2800" dirty="0" err="1"/>
              <a:t>tingkah</a:t>
            </a:r>
            <a:r>
              <a:rPr lang="en-US" sz="2800" dirty="0"/>
              <a:t> </a:t>
            </a:r>
            <a:r>
              <a:rPr lang="en-US" sz="2800" dirty="0" err="1"/>
              <a:t>laku</a:t>
            </a:r>
            <a:r>
              <a:rPr lang="en-US" sz="2800" dirty="0"/>
              <a:t> yang </a:t>
            </a:r>
            <a:r>
              <a:rPr lang="en-US" sz="2800" dirty="0" err="1"/>
              <a:t>membuat</a:t>
            </a:r>
            <a:r>
              <a:rPr lang="en-US" sz="2800" dirty="0"/>
              <a:t> </a:t>
            </a:r>
            <a:r>
              <a:rPr lang="en-US" sz="2800" dirty="0" err="1"/>
              <a:t>individu</a:t>
            </a:r>
            <a:r>
              <a:rPr lang="en-US" sz="2800" dirty="0"/>
              <a:t> </a:t>
            </a:r>
            <a:r>
              <a:rPr lang="en-US" sz="2800" dirty="0" err="1"/>
              <a:t>memiliki</a:t>
            </a:r>
            <a:r>
              <a:rPr lang="en-US" sz="2800" dirty="0"/>
              <a:t> </a:t>
            </a:r>
            <a:r>
              <a:rPr lang="en-US" sz="2800" dirty="0" err="1"/>
              <a:t>karakteristik</a:t>
            </a:r>
            <a:r>
              <a:rPr lang="en-US" sz="2800" dirty="0"/>
              <a:t> </a:t>
            </a:r>
            <a:r>
              <a:rPr lang="en-US" sz="2800" dirty="0" err="1"/>
              <a:t>tertentu</a:t>
            </a:r>
            <a:r>
              <a:rPr lang="en-US" sz="2800" dirty="0"/>
              <a:t> </a:t>
            </a:r>
            <a:r>
              <a:rPr lang="en-US" sz="2800" dirty="0" err="1"/>
              <a:t>untuk</a:t>
            </a:r>
            <a:r>
              <a:rPr lang="en-US" sz="2800" dirty="0"/>
              <a:t> </a:t>
            </a:r>
            <a:r>
              <a:rPr lang="en-US" sz="2800" dirty="0" err="1"/>
              <a:t>menghadapi</a:t>
            </a:r>
            <a:r>
              <a:rPr lang="en-US" sz="2800" dirty="0"/>
              <a:t> </a:t>
            </a:r>
            <a:r>
              <a:rPr lang="en-US" sz="2800" dirty="0" err="1"/>
              <a:t>kehidupan</a:t>
            </a:r>
            <a:r>
              <a:rPr lang="en-US" sz="2800" dirty="0"/>
              <a:t> </a:t>
            </a:r>
            <a:r>
              <a:rPr lang="en-US" sz="2800" dirty="0" err="1"/>
              <a:t>sehari-hari</a:t>
            </a:r>
            <a:r>
              <a:rPr lang="en-US" sz="2800" dirty="0"/>
              <a:t>.</a:t>
            </a:r>
          </a:p>
          <a:p>
            <a:r>
              <a:rPr lang="en-US" sz="2800" dirty="0" err="1"/>
              <a:t>Kepribadian</a:t>
            </a:r>
            <a:r>
              <a:rPr lang="en-US" sz="2800" dirty="0"/>
              <a:t> </a:t>
            </a:r>
            <a:r>
              <a:rPr lang="en-US" sz="2800" dirty="0" err="1"/>
              <a:t>relatif</a:t>
            </a:r>
            <a:r>
              <a:rPr lang="en-US" sz="2800" dirty="0"/>
              <a:t> </a:t>
            </a:r>
            <a:r>
              <a:rPr lang="en-US" sz="2800" dirty="0" err="1"/>
              <a:t>stabil</a:t>
            </a:r>
            <a:r>
              <a:rPr lang="en-US" sz="2800" dirty="0"/>
              <a:t> dan </a:t>
            </a:r>
            <a:r>
              <a:rPr lang="en-US" sz="2800" dirty="0" err="1"/>
              <a:t>memungkinkan</a:t>
            </a:r>
            <a:r>
              <a:rPr lang="en-US" sz="2800" dirty="0"/>
              <a:t> orang lain </a:t>
            </a:r>
            <a:r>
              <a:rPr lang="en-US" sz="2800" dirty="0" err="1"/>
              <a:t>untuk</a:t>
            </a:r>
            <a:r>
              <a:rPr lang="en-US" sz="2800" dirty="0"/>
              <a:t> </a:t>
            </a:r>
            <a:r>
              <a:rPr lang="en-US" sz="2800" dirty="0" err="1"/>
              <a:t>memprediksi</a:t>
            </a:r>
            <a:r>
              <a:rPr lang="en-US" sz="2800" dirty="0"/>
              <a:t> </a:t>
            </a:r>
            <a:r>
              <a:rPr lang="en-US" sz="2800" dirty="0" err="1"/>
              <a:t>pola</a:t>
            </a:r>
            <a:r>
              <a:rPr lang="en-US" sz="2800" dirty="0"/>
              <a:t> </a:t>
            </a:r>
            <a:r>
              <a:rPr lang="en-US" sz="2800" dirty="0" err="1"/>
              <a:t>pikir</a:t>
            </a:r>
            <a:r>
              <a:rPr lang="en-US" sz="2800" dirty="0"/>
              <a:t> </a:t>
            </a:r>
            <a:r>
              <a:rPr lang="en-US" sz="2800" dirty="0" err="1"/>
              <a:t>atau</a:t>
            </a:r>
            <a:r>
              <a:rPr lang="en-US" sz="2800" dirty="0"/>
              <a:t> </a:t>
            </a:r>
            <a:r>
              <a:rPr lang="en-US" sz="2800" dirty="0" err="1"/>
              <a:t>tindakan</a:t>
            </a:r>
            <a:r>
              <a:rPr lang="en-US" sz="2800" dirty="0"/>
              <a:t> yang </a:t>
            </a:r>
            <a:r>
              <a:rPr lang="en-US" sz="2800" dirty="0" err="1"/>
              <a:t>akan</a:t>
            </a:r>
            <a:r>
              <a:rPr lang="en-US" sz="2800" dirty="0"/>
              <a:t> </a:t>
            </a:r>
            <a:r>
              <a:rPr lang="en-US" sz="2800" dirty="0" err="1"/>
              <a:t>diambilnya</a:t>
            </a:r>
            <a:r>
              <a:rPr lang="en-US" sz="2800" dirty="0"/>
              <a:t>.</a:t>
            </a:r>
          </a:p>
          <a:p>
            <a:endParaRPr lang="en-ID" sz="2800" dirty="0"/>
          </a:p>
        </p:txBody>
      </p:sp>
    </p:spTree>
    <p:extLst>
      <p:ext uri="{BB962C8B-B14F-4D97-AF65-F5344CB8AC3E}">
        <p14:creationId xmlns:p14="http://schemas.microsoft.com/office/powerpoint/2010/main" val="3574389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231594"/>
            <a:ext cx="10515600" cy="1325563"/>
          </a:xfrm>
        </p:spPr>
        <p:txBody>
          <a:bodyPr>
            <a:normAutofit/>
          </a:bodyPr>
          <a:lstStyle/>
          <a:p>
            <a:pPr algn="ctr"/>
            <a:r>
              <a:rPr lang="en-US" sz="3600" dirty="0" err="1" smtClean="0"/>
              <a:t>Etiologi</a:t>
            </a:r>
            <a:r>
              <a:rPr lang="en-US" sz="3600" dirty="0" smtClean="0"/>
              <a:t> </a:t>
            </a:r>
            <a:r>
              <a:rPr lang="en-US" sz="3600" dirty="0" err="1" smtClean="0"/>
              <a:t>Gangguan</a:t>
            </a:r>
            <a:r>
              <a:rPr lang="en-US" sz="3600" dirty="0" smtClean="0"/>
              <a:t> </a:t>
            </a:r>
            <a:r>
              <a:rPr lang="en-US" sz="3600" dirty="0" err="1" smtClean="0"/>
              <a:t>Kepribadian</a:t>
            </a:r>
            <a:r>
              <a:rPr lang="en-US" sz="3600" dirty="0" smtClean="0"/>
              <a:t>  </a:t>
            </a:r>
            <a:br>
              <a:rPr lang="en-US" sz="3600" dirty="0" smtClean="0"/>
            </a:br>
            <a:r>
              <a:rPr lang="en-US" sz="3600" dirty="0" smtClean="0"/>
              <a:t>Borderline </a:t>
            </a:r>
            <a:r>
              <a:rPr lang="en-US" sz="3600" dirty="0"/>
              <a:t>Personality Disorder</a:t>
            </a:r>
            <a:endParaRPr lang="en-US" sz="3600" dirty="0" smtClean="0"/>
          </a:p>
        </p:txBody>
      </p:sp>
      <p:sp>
        <p:nvSpPr>
          <p:cNvPr id="3" name="Content Placeholder 2"/>
          <p:cNvSpPr>
            <a:spLocks noGrp="1"/>
          </p:cNvSpPr>
          <p:nvPr>
            <p:ph idx="1"/>
          </p:nvPr>
        </p:nvSpPr>
        <p:spPr>
          <a:xfrm>
            <a:off x="448007" y="1557157"/>
            <a:ext cx="10892730" cy="4351338"/>
          </a:xfrm>
        </p:spPr>
        <p:txBody>
          <a:bodyPr>
            <a:normAutofit/>
          </a:bodyPr>
          <a:lstStyle/>
          <a:p>
            <a:r>
              <a:rPr lang="en-US" sz="2400" b="1" dirty="0" err="1"/>
              <a:t>Faktor</a:t>
            </a:r>
            <a:r>
              <a:rPr lang="en-US" sz="2400" b="1" dirty="0"/>
              <a:t> </a:t>
            </a:r>
            <a:r>
              <a:rPr lang="en-US" sz="2400" b="1" dirty="0" err="1" smtClean="0"/>
              <a:t>Neurobiologis</a:t>
            </a:r>
            <a:r>
              <a:rPr lang="en-US" sz="2400" dirty="0" smtClean="0"/>
              <a:t>: </a:t>
            </a:r>
            <a:r>
              <a:rPr lang="en-US" sz="2400" dirty="0"/>
              <a:t>Gen </a:t>
            </a:r>
            <a:r>
              <a:rPr lang="en-US" sz="2400" dirty="0" err="1"/>
              <a:t>berperan</a:t>
            </a:r>
            <a:r>
              <a:rPr lang="en-US" sz="2400" dirty="0"/>
              <a:t> </a:t>
            </a:r>
            <a:r>
              <a:rPr lang="en-US" sz="2400" dirty="0" err="1"/>
              <a:t>lebih</a:t>
            </a:r>
            <a:r>
              <a:rPr lang="en-US" sz="2400" dirty="0"/>
              <a:t> </a:t>
            </a:r>
            <a:r>
              <a:rPr lang="en-US" sz="2400" dirty="0" err="1"/>
              <a:t>dari</a:t>
            </a:r>
            <a:r>
              <a:rPr lang="en-US" sz="2400" dirty="0"/>
              <a:t> 60 </a:t>
            </a:r>
            <a:r>
              <a:rPr lang="en-US" sz="2400" dirty="0" err="1"/>
              <a:t>persen</a:t>
            </a:r>
            <a:r>
              <a:rPr lang="en-US" sz="2400" dirty="0"/>
              <a:t> </a:t>
            </a:r>
            <a:r>
              <a:rPr lang="en-US" sz="2400" dirty="0" err="1" smtClean="0"/>
              <a:t>dalam</a:t>
            </a:r>
            <a:r>
              <a:rPr lang="en-US" sz="2400" dirty="0" smtClean="0"/>
              <a:t> </a:t>
            </a:r>
            <a:r>
              <a:rPr lang="en-US" sz="2400" dirty="0" err="1"/>
              <a:t>perkembangan</a:t>
            </a:r>
            <a:r>
              <a:rPr lang="en-US" sz="2400" dirty="0"/>
              <a:t> </a:t>
            </a:r>
            <a:r>
              <a:rPr lang="en-US" sz="2400" dirty="0" err="1"/>
              <a:t>gangguan</a:t>
            </a:r>
            <a:r>
              <a:rPr lang="en-US" sz="2400" dirty="0"/>
              <a:t> </a:t>
            </a:r>
            <a:r>
              <a:rPr lang="en-US" sz="2400" dirty="0" err="1"/>
              <a:t>ini</a:t>
            </a:r>
            <a:r>
              <a:rPr lang="en-US" sz="2400" dirty="0" smtClean="0"/>
              <a:t>. </a:t>
            </a:r>
            <a:r>
              <a:rPr lang="en-US" sz="2400" dirty="0" err="1" smtClean="0"/>
              <a:t>Faktor</a:t>
            </a:r>
            <a:r>
              <a:rPr lang="en-US" sz="2400" dirty="0" smtClean="0"/>
              <a:t> </a:t>
            </a:r>
            <a:r>
              <a:rPr lang="en-US" sz="2400" dirty="0" err="1"/>
              <a:t>neurobiologis</a:t>
            </a:r>
            <a:r>
              <a:rPr lang="en-US" sz="2400" dirty="0"/>
              <a:t> </a:t>
            </a:r>
            <a:r>
              <a:rPr lang="en-US" sz="2400" dirty="0" err="1"/>
              <a:t>dapat</a:t>
            </a:r>
            <a:r>
              <a:rPr lang="en-US" sz="2400" dirty="0"/>
              <a:t> </a:t>
            </a:r>
            <a:r>
              <a:rPr lang="en-US" sz="2400" dirty="0" err="1"/>
              <a:t>berkontribusi</a:t>
            </a:r>
            <a:r>
              <a:rPr lang="en-US" sz="2400" dirty="0"/>
              <a:t> </a:t>
            </a:r>
            <a:r>
              <a:rPr lang="en-US" sz="2400" dirty="0" err="1"/>
              <a:t>pada</a:t>
            </a:r>
            <a:r>
              <a:rPr lang="en-US" sz="2400" dirty="0"/>
              <a:t> </a:t>
            </a:r>
            <a:r>
              <a:rPr lang="en-US" sz="2400" dirty="0" err="1"/>
              <a:t>fitur</a:t>
            </a:r>
            <a:r>
              <a:rPr lang="en-US" sz="2400" dirty="0"/>
              <a:t> </a:t>
            </a:r>
            <a:r>
              <a:rPr lang="en-US" sz="2400" dirty="0" err="1"/>
              <a:t>impulsif</a:t>
            </a:r>
            <a:r>
              <a:rPr lang="en-US" sz="2400" dirty="0"/>
              <a:t> BPD</a:t>
            </a:r>
            <a:r>
              <a:rPr lang="en-US" sz="2400" dirty="0" smtClean="0"/>
              <a:t>.</a:t>
            </a:r>
          </a:p>
          <a:p>
            <a:r>
              <a:rPr lang="en-US" sz="2400" b="1" dirty="0" err="1" smtClean="0"/>
              <a:t>Faktor</a:t>
            </a:r>
            <a:r>
              <a:rPr lang="en-US" sz="2400" b="1" dirty="0" smtClean="0"/>
              <a:t> </a:t>
            </a:r>
            <a:r>
              <a:rPr lang="en-US" sz="2400" b="1" dirty="0" err="1" smtClean="0"/>
              <a:t>sosial</a:t>
            </a:r>
            <a:r>
              <a:rPr lang="en-US" sz="2400" b="1" dirty="0" smtClean="0"/>
              <a:t> </a:t>
            </a:r>
            <a:r>
              <a:rPr lang="en-US" sz="2400" dirty="0" smtClean="0"/>
              <a:t>: </a:t>
            </a:r>
            <a:r>
              <a:rPr lang="en-US" sz="2400" dirty="0" err="1" smtClean="0"/>
              <a:t>memiliki</a:t>
            </a:r>
            <a:r>
              <a:rPr lang="en-US" sz="2400" dirty="0" smtClean="0"/>
              <a:t> </a:t>
            </a:r>
            <a:r>
              <a:rPr lang="en-US" sz="2400" dirty="0" err="1" smtClean="0"/>
              <a:t>riwayat</a:t>
            </a:r>
            <a:r>
              <a:rPr lang="en-US" sz="2400" dirty="0" smtClean="0"/>
              <a:t> </a:t>
            </a:r>
            <a:r>
              <a:rPr lang="en-US" sz="2400" dirty="0" err="1" smtClean="0"/>
              <a:t>pemisahan</a:t>
            </a:r>
            <a:r>
              <a:rPr lang="en-US" sz="2400" dirty="0" smtClean="0"/>
              <a:t> </a:t>
            </a:r>
            <a:r>
              <a:rPr lang="en-US" sz="2400" dirty="0" err="1" smtClean="0"/>
              <a:t>dengan</a:t>
            </a:r>
            <a:r>
              <a:rPr lang="en-US" sz="2400" dirty="0" smtClean="0"/>
              <a:t> </a:t>
            </a:r>
            <a:r>
              <a:rPr lang="en-US" sz="2400" dirty="0"/>
              <a:t>orang </a:t>
            </a:r>
            <a:r>
              <a:rPr lang="en-US" sz="2400" dirty="0" err="1"/>
              <a:t>tua</a:t>
            </a:r>
            <a:r>
              <a:rPr lang="en-US" sz="2400" dirty="0"/>
              <a:t>, </a:t>
            </a:r>
            <a:r>
              <a:rPr lang="en-US" sz="2400" dirty="0" err="1"/>
              <a:t>pelecehan</a:t>
            </a:r>
            <a:r>
              <a:rPr lang="en-US" sz="2400" dirty="0"/>
              <a:t> </a:t>
            </a:r>
            <a:r>
              <a:rPr lang="en-US" sz="2400" dirty="0" smtClean="0"/>
              <a:t>verbal </a:t>
            </a:r>
            <a:r>
              <a:rPr lang="en-US" sz="2400" dirty="0" err="1" smtClean="0"/>
              <a:t>selama</a:t>
            </a:r>
            <a:r>
              <a:rPr lang="en-US" sz="2400" dirty="0" smtClean="0"/>
              <a:t> </a:t>
            </a:r>
            <a:r>
              <a:rPr lang="en-US" sz="2400" dirty="0"/>
              <a:t>masa </a:t>
            </a:r>
            <a:r>
              <a:rPr lang="en-US" sz="2400" dirty="0" err="1" smtClean="0"/>
              <a:t>kanak-kanak</a:t>
            </a:r>
            <a:r>
              <a:rPr lang="en-US" sz="2400" dirty="0" smtClean="0"/>
              <a:t>.</a:t>
            </a:r>
          </a:p>
          <a:p>
            <a:r>
              <a:rPr lang="en-US" sz="2400" b="1" dirty="0" err="1" smtClean="0"/>
              <a:t>Linehan’s</a:t>
            </a:r>
            <a:r>
              <a:rPr lang="en-US" sz="2400" b="1" dirty="0" smtClean="0"/>
              <a:t> Diathesis–Stress Theory</a:t>
            </a:r>
            <a:r>
              <a:rPr lang="en-US" sz="2400" dirty="0" smtClean="0"/>
              <a:t>:</a:t>
            </a:r>
            <a:endParaRPr lang="en-US" sz="2400" dirty="0"/>
          </a:p>
          <a:p>
            <a:pPr marL="402336" lvl="1" indent="0">
              <a:buNone/>
            </a:pPr>
            <a:r>
              <a:rPr lang="en-US" sz="2400" dirty="0"/>
              <a:t>Marsha </a:t>
            </a:r>
            <a:r>
              <a:rPr lang="en-US" sz="2400" dirty="0" err="1"/>
              <a:t>Linehan</a:t>
            </a:r>
            <a:r>
              <a:rPr lang="en-US" sz="2400" dirty="0"/>
              <a:t> </a:t>
            </a:r>
            <a:r>
              <a:rPr lang="en-US" sz="2400" dirty="0" err="1"/>
              <a:t>mengusulkan</a:t>
            </a:r>
            <a:r>
              <a:rPr lang="en-US" sz="2400" dirty="0"/>
              <a:t> </a:t>
            </a:r>
            <a:r>
              <a:rPr lang="en-US" sz="2400" dirty="0" err="1"/>
              <a:t>bahwa</a:t>
            </a:r>
            <a:r>
              <a:rPr lang="en-US" sz="2400" dirty="0"/>
              <a:t> BPD </a:t>
            </a:r>
            <a:r>
              <a:rPr lang="en-US" sz="2400" dirty="0" err="1"/>
              <a:t>berkembang</a:t>
            </a:r>
            <a:r>
              <a:rPr lang="en-US" sz="2400" dirty="0"/>
              <a:t> </a:t>
            </a:r>
            <a:r>
              <a:rPr lang="en-US" sz="2400" dirty="0" err="1"/>
              <a:t>ketika</a:t>
            </a:r>
            <a:r>
              <a:rPr lang="en-US" sz="2400" dirty="0"/>
              <a:t> orang-orang yang </a:t>
            </a:r>
            <a:r>
              <a:rPr lang="en-US" sz="2400" dirty="0" err="1"/>
              <a:t>memiliki</a:t>
            </a:r>
            <a:r>
              <a:rPr lang="en-US" sz="2400" dirty="0"/>
              <a:t> </a:t>
            </a:r>
            <a:r>
              <a:rPr lang="en-US" sz="2400" dirty="0" err="1"/>
              <a:t>kesulitan</a:t>
            </a:r>
            <a:r>
              <a:rPr lang="en-US" sz="2400" dirty="0"/>
              <a:t> </a:t>
            </a:r>
            <a:r>
              <a:rPr lang="en-US" sz="2400" dirty="0" err="1"/>
              <a:t>mengendalikan</a:t>
            </a:r>
            <a:r>
              <a:rPr lang="en-US" sz="2400" dirty="0"/>
              <a:t> </a:t>
            </a:r>
            <a:r>
              <a:rPr lang="en-US" sz="2400" dirty="0" err="1"/>
              <a:t>emosi</a:t>
            </a:r>
            <a:r>
              <a:rPr lang="en-US" sz="2400" dirty="0"/>
              <a:t> </a:t>
            </a:r>
            <a:r>
              <a:rPr lang="en-US" sz="2400" dirty="0" err="1"/>
              <a:t>mereka</a:t>
            </a:r>
            <a:r>
              <a:rPr lang="en-US" sz="2400" dirty="0"/>
              <a:t> </a:t>
            </a:r>
            <a:r>
              <a:rPr lang="en-US" sz="2400" dirty="0" err="1"/>
              <a:t>karena</a:t>
            </a:r>
            <a:r>
              <a:rPr lang="en-US" sz="2400" dirty="0"/>
              <a:t> </a:t>
            </a:r>
            <a:r>
              <a:rPr lang="en-US" sz="2400" dirty="0" err="1"/>
              <a:t>diatesis</a:t>
            </a:r>
            <a:r>
              <a:rPr lang="en-US" sz="2400" dirty="0"/>
              <a:t> </a:t>
            </a:r>
            <a:r>
              <a:rPr lang="en-US" sz="2400" dirty="0" err="1"/>
              <a:t>biologis</a:t>
            </a:r>
            <a:r>
              <a:rPr lang="en-US" sz="2400" dirty="0"/>
              <a:t> </a:t>
            </a:r>
            <a:r>
              <a:rPr lang="en-US" sz="2400" dirty="0" err="1" smtClean="0"/>
              <a:t>dibesarkan</a:t>
            </a:r>
            <a:r>
              <a:rPr lang="en-US" sz="2400" dirty="0" smtClean="0"/>
              <a:t> </a:t>
            </a:r>
            <a:r>
              <a:rPr lang="en-US" sz="2400" dirty="0" err="1"/>
              <a:t>dalam</a:t>
            </a:r>
            <a:r>
              <a:rPr lang="en-US" sz="2400" dirty="0"/>
              <a:t> </a:t>
            </a:r>
            <a:r>
              <a:rPr lang="en-US" sz="2400" dirty="0" err="1"/>
              <a:t>lingkungan</a:t>
            </a:r>
            <a:r>
              <a:rPr lang="en-US" sz="2400" dirty="0"/>
              <a:t> </a:t>
            </a:r>
            <a:r>
              <a:rPr lang="en-US" sz="2400" dirty="0" err="1"/>
              <a:t>keluarga</a:t>
            </a:r>
            <a:r>
              <a:rPr lang="en-US" sz="2400" dirty="0"/>
              <a:t> yang </a:t>
            </a:r>
            <a:r>
              <a:rPr lang="en-US" sz="2400" dirty="0" err="1"/>
              <a:t>tidak</a:t>
            </a:r>
            <a:r>
              <a:rPr lang="en-US" sz="2400" dirty="0"/>
              <a:t> valid.</a:t>
            </a:r>
          </a:p>
        </p:txBody>
      </p:sp>
      <p:pic>
        <p:nvPicPr>
          <p:cNvPr id="6" name="Picture 5"/>
          <p:cNvPicPr>
            <a:picLocks noChangeAspect="1"/>
          </p:cNvPicPr>
          <p:nvPr/>
        </p:nvPicPr>
        <p:blipFill>
          <a:blip r:embed="rId2"/>
          <a:stretch>
            <a:fillRect/>
          </a:stretch>
        </p:blipFill>
        <p:spPr>
          <a:xfrm>
            <a:off x="8596892" y="5057096"/>
            <a:ext cx="2743845" cy="1702798"/>
          </a:xfrm>
          <a:prstGeom prst="rect">
            <a:avLst/>
          </a:prstGeom>
        </p:spPr>
      </p:pic>
    </p:spTree>
    <p:extLst>
      <p:ext uri="{BB962C8B-B14F-4D97-AF65-F5344CB8AC3E}">
        <p14:creationId xmlns:p14="http://schemas.microsoft.com/office/powerpoint/2010/main" val="1616496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261" y="144949"/>
            <a:ext cx="9720072" cy="1499616"/>
          </a:xfrm>
        </p:spPr>
        <p:txBody>
          <a:bodyPr>
            <a:normAutofit/>
          </a:bodyPr>
          <a:lstStyle/>
          <a:p>
            <a:r>
              <a:rPr lang="en-US" sz="3600" cap="none" dirty="0"/>
              <a:t>Treatment </a:t>
            </a:r>
            <a:r>
              <a:rPr lang="en-US" sz="3600" cap="none" dirty="0" smtClean="0"/>
              <a:t>Borderline Personality </a:t>
            </a:r>
            <a:r>
              <a:rPr lang="en-US" sz="3600" cap="none" dirty="0"/>
              <a:t>Disorder</a:t>
            </a:r>
          </a:p>
        </p:txBody>
      </p:sp>
      <p:sp>
        <p:nvSpPr>
          <p:cNvPr id="3" name="Content Placeholder 2"/>
          <p:cNvSpPr>
            <a:spLocks noGrp="1"/>
          </p:cNvSpPr>
          <p:nvPr>
            <p:ph idx="1"/>
          </p:nvPr>
        </p:nvSpPr>
        <p:spPr>
          <a:xfrm>
            <a:off x="784392" y="894757"/>
            <a:ext cx="11029615" cy="3678303"/>
          </a:xfrm>
        </p:spPr>
        <p:txBody>
          <a:bodyPr>
            <a:noAutofit/>
          </a:bodyPr>
          <a:lstStyle/>
          <a:p>
            <a:r>
              <a:rPr lang="en-US" sz="1900" dirty="0" smtClean="0"/>
              <a:t>Dialectical Behavior Therapy of Borderline</a:t>
            </a:r>
            <a:endParaRPr lang="en-US" sz="1900" dirty="0"/>
          </a:p>
          <a:p>
            <a:pPr lvl="1"/>
            <a:r>
              <a:rPr lang="en-US" sz="1900" dirty="0" err="1"/>
              <a:t>Pada</a:t>
            </a:r>
            <a:r>
              <a:rPr lang="en-US" sz="1900" dirty="0"/>
              <a:t> </a:t>
            </a:r>
            <a:r>
              <a:rPr lang="en-US" sz="1900" dirty="0" err="1"/>
              <a:t>tahap</a:t>
            </a:r>
            <a:r>
              <a:rPr lang="en-US" sz="1900" dirty="0"/>
              <a:t> </a:t>
            </a:r>
            <a:r>
              <a:rPr lang="en-US" sz="1900" dirty="0" err="1"/>
              <a:t>pertama</a:t>
            </a:r>
            <a:r>
              <a:rPr lang="en-US" sz="1900" dirty="0"/>
              <a:t>, </a:t>
            </a:r>
            <a:r>
              <a:rPr lang="en-US" sz="1900" dirty="0" err="1"/>
              <a:t>perilaku</a:t>
            </a:r>
            <a:r>
              <a:rPr lang="en-US" sz="1900" dirty="0"/>
              <a:t> </a:t>
            </a:r>
            <a:r>
              <a:rPr lang="en-US" sz="1900" dirty="0" err="1"/>
              <a:t>impulsif</a:t>
            </a:r>
            <a:r>
              <a:rPr lang="en-US" sz="1900" dirty="0"/>
              <a:t> yang </a:t>
            </a:r>
            <a:r>
              <a:rPr lang="en-US" sz="1900" dirty="0" err="1"/>
              <a:t>berbahaya</a:t>
            </a:r>
            <a:r>
              <a:rPr lang="en-US" sz="1900" dirty="0"/>
              <a:t> </a:t>
            </a:r>
            <a:r>
              <a:rPr lang="en-US" sz="1900" dirty="0" err="1"/>
              <a:t>ditangani</a:t>
            </a:r>
            <a:r>
              <a:rPr lang="en-US" sz="1900" dirty="0"/>
              <a:t>, </a:t>
            </a:r>
            <a:r>
              <a:rPr lang="en-US" sz="1900" dirty="0" err="1"/>
              <a:t>dengan</a:t>
            </a:r>
            <a:r>
              <a:rPr lang="en-US" sz="1900" dirty="0"/>
              <a:t> </a:t>
            </a:r>
            <a:r>
              <a:rPr lang="en-US" sz="1900" dirty="0" err="1"/>
              <a:t>tujuan</a:t>
            </a:r>
            <a:r>
              <a:rPr lang="en-US" sz="1900" dirty="0"/>
              <a:t> </a:t>
            </a:r>
            <a:r>
              <a:rPr lang="en-US" sz="1900" dirty="0" err="1" smtClean="0"/>
              <a:t>mondorong</a:t>
            </a:r>
            <a:r>
              <a:rPr lang="en-US" sz="1900" dirty="0" smtClean="0"/>
              <a:t> </a:t>
            </a:r>
            <a:r>
              <a:rPr lang="en-US" sz="1900" dirty="0" err="1" smtClean="0"/>
              <a:t>kontrol</a:t>
            </a:r>
            <a:r>
              <a:rPr lang="en-US" sz="1900" dirty="0" smtClean="0"/>
              <a:t> </a:t>
            </a:r>
            <a:r>
              <a:rPr lang="en-US" sz="1900" dirty="0"/>
              <a:t>yang </a:t>
            </a:r>
            <a:r>
              <a:rPr lang="en-US" sz="1900" dirty="0" err="1"/>
              <a:t>lebih</a:t>
            </a:r>
            <a:r>
              <a:rPr lang="en-US" sz="1900" dirty="0"/>
              <a:t> </a:t>
            </a:r>
            <a:r>
              <a:rPr lang="en-US" sz="1900" dirty="0" err="1"/>
              <a:t>besar</a:t>
            </a:r>
            <a:r>
              <a:rPr lang="en-US" sz="1900" dirty="0"/>
              <a:t>. </a:t>
            </a:r>
            <a:endParaRPr lang="en-US" sz="1900" dirty="0" smtClean="0"/>
          </a:p>
          <a:p>
            <a:pPr lvl="1"/>
            <a:r>
              <a:rPr lang="en-US" sz="1900" dirty="0" err="1" smtClean="0"/>
              <a:t>Pada</a:t>
            </a:r>
            <a:r>
              <a:rPr lang="en-US" sz="1900" dirty="0" smtClean="0"/>
              <a:t> </a:t>
            </a:r>
            <a:r>
              <a:rPr lang="en-US" sz="1900" dirty="0" err="1"/>
              <a:t>tahap</a:t>
            </a:r>
            <a:r>
              <a:rPr lang="en-US" sz="1900" dirty="0"/>
              <a:t> </a:t>
            </a:r>
            <a:r>
              <a:rPr lang="en-US" sz="1900" dirty="0" err="1"/>
              <a:t>kedua</a:t>
            </a:r>
            <a:r>
              <a:rPr lang="en-US" sz="1900" dirty="0"/>
              <a:t>, </a:t>
            </a:r>
            <a:r>
              <a:rPr lang="en-US" sz="1900" dirty="0" err="1"/>
              <a:t>fokusnya</a:t>
            </a:r>
            <a:r>
              <a:rPr lang="en-US" sz="1900" dirty="0"/>
              <a:t> </a:t>
            </a:r>
            <a:r>
              <a:rPr lang="en-US" sz="1900" dirty="0" err="1"/>
              <a:t>adalah</a:t>
            </a:r>
            <a:r>
              <a:rPr lang="en-US" sz="1900" dirty="0"/>
              <a:t> </a:t>
            </a:r>
            <a:r>
              <a:rPr lang="en-US" sz="1900" dirty="0" err="1"/>
              <a:t>belajar</a:t>
            </a:r>
            <a:r>
              <a:rPr lang="en-US" sz="1900" dirty="0"/>
              <a:t> </a:t>
            </a:r>
            <a:r>
              <a:rPr lang="en-US" sz="1900" dirty="0" err="1" smtClean="0"/>
              <a:t>mengatur</a:t>
            </a:r>
            <a:r>
              <a:rPr lang="en-US" sz="1900" dirty="0" smtClean="0"/>
              <a:t> </a:t>
            </a:r>
            <a:r>
              <a:rPr lang="en-US" sz="1900" dirty="0" err="1" smtClean="0"/>
              <a:t>emosi</a:t>
            </a:r>
            <a:r>
              <a:rPr lang="en-US" sz="1900" dirty="0" smtClean="0"/>
              <a:t> </a:t>
            </a:r>
            <a:r>
              <a:rPr lang="en-US" sz="1900" dirty="0" err="1"/>
              <a:t>ekstrim</a:t>
            </a:r>
            <a:r>
              <a:rPr lang="en-US" sz="1900" dirty="0"/>
              <a:t>. </a:t>
            </a:r>
            <a:r>
              <a:rPr lang="en-US" sz="1900" dirty="0" err="1"/>
              <a:t>Fase</a:t>
            </a:r>
            <a:r>
              <a:rPr lang="en-US" sz="1900" dirty="0"/>
              <a:t> </a:t>
            </a:r>
            <a:r>
              <a:rPr lang="en-US" sz="1900" dirty="0" err="1"/>
              <a:t>ini</a:t>
            </a:r>
            <a:r>
              <a:rPr lang="en-US" sz="1900" dirty="0"/>
              <a:t> </a:t>
            </a:r>
            <a:r>
              <a:rPr lang="en-US" sz="1900" dirty="0" err="1"/>
              <a:t>mungkin</a:t>
            </a:r>
            <a:r>
              <a:rPr lang="en-US" sz="1900" dirty="0"/>
              <a:t> </a:t>
            </a:r>
            <a:r>
              <a:rPr lang="en-US" sz="1900" dirty="0" err="1"/>
              <a:t>melibatkan</a:t>
            </a:r>
            <a:r>
              <a:rPr lang="en-US" sz="1900" dirty="0"/>
              <a:t> </a:t>
            </a:r>
            <a:r>
              <a:rPr lang="en-US" sz="1900" dirty="0" err="1"/>
              <a:t>pelatihan</a:t>
            </a:r>
            <a:r>
              <a:rPr lang="en-US" sz="1900" dirty="0"/>
              <a:t> </a:t>
            </a:r>
            <a:r>
              <a:rPr lang="en-US" sz="1900" dirty="0" err="1"/>
              <a:t>untuk</a:t>
            </a:r>
            <a:r>
              <a:rPr lang="en-US" sz="1900" dirty="0"/>
              <a:t> </a:t>
            </a:r>
            <a:r>
              <a:rPr lang="en-US" sz="1900" dirty="0" err="1"/>
              <a:t>membantu</a:t>
            </a:r>
            <a:r>
              <a:rPr lang="en-US" sz="1900" dirty="0"/>
              <a:t> </a:t>
            </a:r>
            <a:r>
              <a:rPr lang="en-US" sz="1900" dirty="0" err="1"/>
              <a:t>seseorang</a:t>
            </a:r>
            <a:r>
              <a:rPr lang="en-US" sz="1900" dirty="0"/>
              <a:t> </a:t>
            </a:r>
            <a:r>
              <a:rPr lang="en-US" sz="1900" dirty="0" err="1"/>
              <a:t>belajar</a:t>
            </a:r>
            <a:r>
              <a:rPr lang="en-US" sz="1900" dirty="0"/>
              <a:t> </a:t>
            </a:r>
            <a:r>
              <a:rPr lang="en-US" sz="1900" dirty="0" err="1"/>
              <a:t>untuk</a:t>
            </a:r>
            <a:r>
              <a:rPr lang="en-US" sz="1900" dirty="0"/>
              <a:t> </a:t>
            </a:r>
            <a:r>
              <a:rPr lang="en-US" sz="1900" dirty="0" err="1"/>
              <a:t>mentolerir</a:t>
            </a:r>
            <a:r>
              <a:rPr lang="en-US" sz="1900" dirty="0"/>
              <a:t> </a:t>
            </a:r>
            <a:r>
              <a:rPr lang="en-US" sz="1900" dirty="0" err="1"/>
              <a:t>tekanan</a:t>
            </a:r>
            <a:r>
              <a:rPr lang="en-US" sz="1900" dirty="0"/>
              <a:t> </a:t>
            </a:r>
            <a:r>
              <a:rPr lang="en-US" sz="1900" dirty="0" err="1"/>
              <a:t>emosional</a:t>
            </a:r>
            <a:r>
              <a:rPr lang="en-US" sz="1900" dirty="0"/>
              <a:t>. </a:t>
            </a:r>
            <a:endParaRPr lang="en-US" sz="1900" dirty="0" smtClean="0"/>
          </a:p>
          <a:p>
            <a:pPr lvl="1"/>
            <a:r>
              <a:rPr lang="en-US" sz="1900" dirty="0" err="1" smtClean="0"/>
              <a:t>Tahap</a:t>
            </a:r>
            <a:r>
              <a:rPr lang="en-US" sz="1900" dirty="0" smtClean="0"/>
              <a:t> </a:t>
            </a:r>
            <a:r>
              <a:rPr lang="en-US" sz="1900" dirty="0" err="1"/>
              <a:t>tiga</a:t>
            </a:r>
            <a:r>
              <a:rPr lang="en-US" sz="1900" dirty="0"/>
              <a:t> </a:t>
            </a:r>
            <a:r>
              <a:rPr lang="en-US" sz="1900" dirty="0" err="1"/>
              <a:t>berfokus</a:t>
            </a:r>
            <a:r>
              <a:rPr lang="en-US" sz="1900" dirty="0"/>
              <a:t> </a:t>
            </a:r>
            <a:r>
              <a:rPr lang="en-US" sz="1900" dirty="0" err="1"/>
              <a:t>pada</a:t>
            </a:r>
            <a:r>
              <a:rPr lang="en-US" sz="1900" dirty="0"/>
              <a:t> </a:t>
            </a:r>
            <a:r>
              <a:rPr lang="en-US" sz="1900" dirty="0" err="1"/>
              <a:t>peningkatan</a:t>
            </a:r>
            <a:r>
              <a:rPr lang="en-US" sz="1900" dirty="0"/>
              <a:t> </a:t>
            </a:r>
            <a:r>
              <a:rPr lang="en-US" sz="1900" dirty="0" err="1"/>
              <a:t>hubungan</a:t>
            </a:r>
            <a:r>
              <a:rPr lang="en-US" sz="1900" dirty="0"/>
              <a:t> </a:t>
            </a:r>
            <a:r>
              <a:rPr lang="en-US" sz="1900" dirty="0" err="1" smtClean="0"/>
              <a:t>dan</a:t>
            </a:r>
            <a:r>
              <a:rPr lang="en-US" sz="1900" dirty="0"/>
              <a:t> </a:t>
            </a:r>
            <a:r>
              <a:rPr lang="en-US" sz="1900" dirty="0" smtClean="0"/>
              <a:t>self-esteem/</a:t>
            </a:r>
            <a:r>
              <a:rPr lang="en-US" sz="1900" dirty="0" err="1" smtClean="0"/>
              <a:t>harga</a:t>
            </a:r>
            <a:r>
              <a:rPr lang="en-US" sz="1900" dirty="0" smtClean="0"/>
              <a:t> </a:t>
            </a:r>
            <a:r>
              <a:rPr lang="en-US" sz="1900" dirty="0" err="1"/>
              <a:t>diri</a:t>
            </a:r>
            <a:r>
              <a:rPr lang="en-US" sz="1900" dirty="0"/>
              <a:t>. </a:t>
            </a:r>
            <a:endParaRPr lang="en-US" sz="1900" dirty="0" smtClean="0"/>
          </a:p>
          <a:p>
            <a:pPr lvl="1"/>
            <a:r>
              <a:rPr lang="en-US" sz="1900" dirty="0" err="1" smtClean="0"/>
              <a:t>Tahap</a:t>
            </a:r>
            <a:r>
              <a:rPr lang="en-US" sz="1900" dirty="0" smtClean="0"/>
              <a:t> </a:t>
            </a:r>
            <a:r>
              <a:rPr lang="en-US" sz="1900" dirty="0" err="1"/>
              <a:t>empat</a:t>
            </a:r>
            <a:r>
              <a:rPr lang="en-US" sz="1900" dirty="0"/>
              <a:t> </a:t>
            </a:r>
            <a:r>
              <a:rPr lang="en-US" sz="1900" dirty="0" err="1"/>
              <a:t>dirancang</a:t>
            </a:r>
            <a:r>
              <a:rPr lang="en-US" sz="1900" dirty="0"/>
              <a:t> </a:t>
            </a:r>
            <a:r>
              <a:rPr lang="en-US" sz="1900" dirty="0" err="1"/>
              <a:t>untuk</a:t>
            </a:r>
            <a:r>
              <a:rPr lang="en-US" sz="1900" dirty="0"/>
              <a:t> </a:t>
            </a:r>
            <a:r>
              <a:rPr lang="en-US" sz="1900" dirty="0" err="1"/>
              <a:t>meningkatkan</a:t>
            </a:r>
            <a:r>
              <a:rPr lang="en-US" sz="1900" dirty="0"/>
              <a:t> </a:t>
            </a:r>
            <a:r>
              <a:rPr lang="en-US" sz="1900" dirty="0" err="1"/>
              <a:t>keterhubungan</a:t>
            </a:r>
            <a:r>
              <a:rPr lang="en-US" sz="1900" dirty="0"/>
              <a:t> </a:t>
            </a:r>
            <a:r>
              <a:rPr lang="en-US" sz="1900" dirty="0" err="1"/>
              <a:t>dan</a:t>
            </a:r>
            <a:r>
              <a:rPr lang="en-US" sz="1900" dirty="0"/>
              <a:t> </a:t>
            </a:r>
            <a:r>
              <a:rPr lang="en-US" sz="1900" dirty="0" err="1"/>
              <a:t>kebahagiaan</a:t>
            </a:r>
            <a:r>
              <a:rPr lang="en-US" sz="1900" dirty="0"/>
              <a:t>. </a:t>
            </a:r>
            <a:endParaRPr lang="en-US" sz="1900" dirty="0" smtClean="0"/>
          </a:p>
          <a:p>
            <a:r>
              <a:rPr lang="en-US" sz="1900" dirty="0" err="1" smtClean="0"/>
              <a:t>Mentalization</a:t>
            </a:r>
            <a:r>
              <a:rPr lang="en-US" sz="1900" dirty="0" smtClean="0"/>
              <a:t>-Based Therapy </a:t>
            </a:r>
          </a:p>
          <a:p>
            <a:pPr lvl="1"/>
            <a:r>
              <a:rPr lang="en-US" sz="1900" dirty="0" err="1" smtClean="0"/>
              <a:t>Bentuk</a:t>
            </a:r>
            <a:r>
              <a:rPr lang="en-US" sz="1900" dirty="0" smtClean="0"/>
              <a:t> </a:t>
            </a:r>
            <a:r>
              <a:rPr lang="en-US" sz="1900" dirty="0" err="1" smtClean="0"/>
              <a:t>perawatan</a:t>
            </a:r>
            <a:r>
              <a:rPr lang="en-US" sz="1900" dirty="0" smtClean="0"/>
              <a:t> </a:t>
            </a:r>
            <a:r>
              <a:rPr lang="en-US" sz="1900" dirty="0" err="1" smtClean="0"/>
              <a:t>psikodinamik</a:t>
            </a:r>
            <a:r>
              <a:rPr lang="en-US" sz="1900" dirty="0" smtClean="0"/>
              <a:t> yang </a:t>
            </a:r>
            <a:r>
              <a:rPr lang="en-US" sz="1900" dirty="0" err="1" smtClean="0"/>
              <a:t>menekankan</a:t>
            </a:r>
            <a:r>
              <a:rPr lang="en-US" sz="1900" dirty="0" smtClean="0"/>
              <a:t> </a:t>
            </a:r>
            <a:r>
              <a:rPr lang="en-US" sz="1900" dirty="0" err="1"/>
              <a:t>bahwa</a:t>
            </a:r>
            <a:r>
              <a:rPr lang="en-US" sz="1900" dirty="0"/>
              <a:t> orang </a:t>
            </a:r>
            <a:r>
              <a:rPr lang="en-US" sz="1900" dirty="0" err="1"/>
              <a:t>dengan</a:t>
            </a:r>
            <a:r>
              <a:rPr lang="en-US" sz="1900" dirty="0"/>
              <a:t> BPD </a:t>
            </a:r>
            <a:r>
              <a:rPr lang="en-US" sz="1900" dirty="0" err="1"/>
              <a:t>gagal</a:t>
            </a:r>
            <a:r>
              <a:rPr lang="en-US" sz="1900" dirty="0"/>
              <a:t> </a:t>
            </a:r>
            <a:r>
              <a:rPr lang="en-US" sz="1900" dirty="0" err="1"/>
              <a:t>untuk</a:t>
            </a:r>
            <a:r>
              <a:rPr lang="en-US" sz="1900" dirty="0"/>
              <a:t> </a:t>
            </a:r>
            <a:r>
              <a:rPr lang="en-US" sz="1900" dirty="0" err="1"/>
              <a:t>terlibat</a:t>
            </a:r>
            <a:r>
              <a:rPr lang="en-US" sz="1900" dirty="0"/>
              <a:t> </a:t>
            </a:r>
            <a:r>
              <a:rPr lang="en-US" sz="1900" dirty="0" err="1"/>
              <a:t>dalam</a:t>
            </a:r>
            <a:r>
              <a:rPr lang="en-US" sz="1900" dirty="0"/>
              <a:t> </a:t>
            </a:r>
            <a:r>
              <a:rPr lang="en-US" sz="1900" dirty="0" err="1"/>
              <a:t>mentalisasi</a:t>
            </a:r>
            <a:r>
              <a:rPr lang="en-US" sz="1900" dirty="0"/>
              <a:t> — </a:t>
            </a:r>
            <a:r>
              <a:rPr lang="en-US" sz="1900" dirty="0" err="1"/>
              <a:t>memikirkan</a:t>
            </a:r>
            <a:r>
              <a:rPr lang="en-US" sz="1900" dirty="0"/>
              <a:t> </a:t>
            </a:r>
            <a:r>
              <a:rPr lang="en-US" sz="1900" dirty="0" err="1"/>
              <a:t>perasaan</a:t>
            </a:r>
            <a:r>
              <a:rPr lang="en-US" sz="1900" dirty="0"/>
              <a:t> </a:t>
            </a:r>
            <a:r>
              <a:rPr lang="en-US" sz="1900" dirty="0" err="1"/>
              <a:t>mereka</a:t>
            </a:r>
            <a:r>
              <a:rPr lang="en-US" sz="1900" dirty="0"/>
              <a:t> </a:t>
            </a:r>
            <a:r>
              <a:rPr lang="en-US" sz="1900" dirty="0" err="1"/>
              <a:t>sendiri</a:t>
            </a:r>
            <a:r>
              <a:rPr lang="en-US" sz="1900" dirty="0"/>
              <a:t> </a:t>
            </a:r>
            <a:r>
              <a:rPr lang="en-US" sz="1900" dirty="0" err="1"/>
              <a:t>dan</a:t>
            </a:r>
            <a:r>
              <a:rPr lang="en-US" sz="1900" dirty="0"/>
              <a:t> orang </a:t>
            </a:r>
            <a:r>
              <a:rPr lang="en-US" sz="1900" dirty="0" smtClean="0"/>
              <a:t>lain.</a:t>
            </a:r>
          </a:p>
          <a:p>
            <a:r>
              <a:rPr lang="en-US" sz="1900" dirty="0" smtClean="0"/>
              <a:t>Schema-Focused Cognitive Therapy</a:t>
            </a:r>
          </a:p>
          <a:p>
            <a:pPr lvl="1"/>
            <a:r>
              <a:rPr lang="en-US" sz="1900" dirty="0" err="1" smtClean="0"/>
              <a:t>Terapis</a:t>
            </a:r>
            <a:r>
              <a:rPr lang="en-US" sz="1900" dirty="0" smtClean="0"/>
              <a:t> </a:t>
            </a:r>
            <a:r>
              <a:rPr lang="en-US" sz="1900" dirty="0" err="1"/>
              <a:t>dan</a:t>
            </a:r>
            <a:r>
              <a:rPr lang="en-US" sz="1900" dirty="0"/>
              <a:t> </a:t>
            </a:r>
            <a:r>
              <a:rPr lang="en-US" sz="1900" dirty="0" err="1"/>
              <a:t>pasien</a:t>
            </a:r>
            <a:r>
              <a:rPr lang="en-US" sz="1900" dirty="0"/>
              <a:t> </a:t>
            </a:r>
            <a:r>
              <a:rPr lang="en-US" sz="1900" dirty="0" err="1" smtClean="0"/>
              <a:t>bekerja</a:t>
            </a:r>
            <a:r>
              <a:rPr lang="en-US" sz="1900" dirty="0" smtClean="0"/>
              <a:t> </a:t>
            </a:r>
            <a:r>
              <a:rPr lang="en-US" sz="1900" dirty="0" err="1" smtClean="0"/>
              <a:t>sama</a:t>
            </a:r>
            <a:r>
              <a:rPr lang="en-US" sz="1900" dirty="0" smtClean="0"/>
              <a:t> </a:t>
            </a:r>
            <a:r>
              <a:rPr lang="en-US" sz="1900" dirty="0" err="1"/>
              <a:t>untuk</a:t>
            </a:r>
            <a:r>
              <a:rPr lang="en-US" sz="1900" dirty="0"/>
              <a:t> </a:t>
            </a:r>
            <a:r>
              <a:rPr lang="en-US" sz="1900" dirty="0" err="1"/>
              <a:t>mengidentifikasi</a:t>
            </a:r>
            <a:r>
              <a:rPr lang="en-US" sz="1900" dirty="0"/>
              <a:t> </a:t>
            </a:r>
            <a:r>
              <a:rPr lang="en-US" sz="1900" dirty="0" err="1"/>
              <a:t>asumsi</a:t>
            </a:r>
            <a:r>
              <a:rPr lang="en-US" sz="1900" dirty="0"/>
              <a:t> </a:t>
            </a:r>
            <a:r>
              <a:rPr lang="en-US" sz="1900" dirty="0" err="1"/>
              <a:t>maladaptif</a:t>
            </a:r>
            <a:r>
              <a:rPr lang="en-US" sz="1900" dirty="0"/>
              <a:t> (</a:t>
            </a:r>
            <a:r>
              <a:rPr lang="en-US" sz="1900" dirty="0" err="1"/>
              <a:t>skema</a:t>
            </a:r>
            <a:r>
              <a:rPr lang="en-US" sz="1900" dirty="0"/>
              <a:t>) yang </a:t>
            </a:r>
            <a:r>
              <a:rPr lang="en-US" sz="1900" dirty="0" err="1"/>
              <a:t>dimiliki</a:t>
            </a:r>
            <a:r>
              <a:rPr lang="en-US" sz="1900" dirty="0"/>
              <a:t> </a:t>
            </a:r>
            <a:r>
              <a:rPr lang="en-US" sz="1900" dirty="0" err="1"/>
              <a:t>klien</a:t>
            </a:r>
            <a:r>
              <a:rPr lang="en-US" sz="1900" dirty="0"/>
              <a:t> </a:t>
            </a:r>
            <a:r>
              <a:rPr lang="en-US" sz="1900" dirty="0" err="1"/>
              <a:t>tentang</a:t>
            </a:r>
            <a:r>
              <a:rPr lang="en-US" sz="1900" dirty="0"/>
              <a:t> </a:t>
            </a:r>
            <a:r>
              <a:rPr lang="en-US" sz="1900" dirty="0" err="1"/>
              <a:t>hubungan</a:t>
            </a:r>
            <a:r>
              <a:rPr lang="en-US" sz="1900" dirty="0"/>
              <a:t> </a:t>
            </a:r>
            <a:r>
              <a:rPr lang="en-US" sz="1900" dirty="0" err="1"/>
              <a:t>dari</a:t>
            </a:r>
            <a:r>
              <a:rPr lang="en-US" sz="1900" dirty="0"/>
              <a:t> </a:t>
            </a:r>
            <a:r>
              <a:rPr lang="en-US" sz="1900" dirty="0" err="1"/>
              <a:t>pengalaman</a:t>
            </a:r>
            <a:r>
              <a:rPr lang="en-US" sz="1900" dirty="0"/>
              <a:t> </a:t>
            </a:r>
            <a:r>
              <a:rPr lang="en-US" sz="1900" dirty="0" err="1" smtClean="0"/>
              <a:t>awal</a:t>
            </a:r>
            <a:r>
              <a:rPr lang="en-US" sz="1900" dirty="0" smtClean="0"/>
              <a:t> </a:t>
            </a:r>
            <a:r>
              <a:rPr lang="en-US" sz="1900" dirty="0" err="1" smtClean="0"/>
              <a:t>klien</a:t>
            </a:r>
            <a:r>
              <a:rPr lang="en-US" sz="1900" dirty="0" smtClean="0"/>
              <a:t>.</a:t>
            </a:r>
          </a:p>
          <a:p>
            <a:pPr lvl="1"/>
            <a:r>
              <a:rPr lang="en-US" sz="1900" dirty="0" err="1" smtClean="0"/>
              <a:t>Tujuan</a:t>
            </a:r>
            <a:r>
              <a:rPr lang="en-US" sz="1900" dirty="0" smtClean="0"/>
              <a:t> </a:t>
            </a:r>
            <a:r>
              <a:rPr lang="en-US" sz="1900" dirty="0" err="1"/>
              <a:t>terapi</a:t>
            </a:r>
            <a:r>
              <a:rPr lang="en-US" sz="1900" dirty="0"/>
              <a:t> </a:t>
            </a:r>
            <a:r>
              <a:rPr lang="en-US" sz="1900" dirty="0" err="1"/>
              <a:t>adalah</a:t>
            </a:r>
            <a:r>
              <a:rPr lang="en-US" sz="1900" dirty="0"/>
              <a:t> </a:t>
            </a:r>
            <a:r>
              <a:rPr lang="en-US" sz="1900" dirty="0" err="1"/>
              <a:t>untuk</a:t>
            </a:r>
            <a:r>
              <a:rPr lang="en-US" sz="1900" dirty="0"/>
              <a:t> </a:t>
            </a:r>
            <a:r>
              <a:rPr lang="en-US" sz="1900" dirty="0" err="1"/>
              <a:t>meningkatkan</a:t>
            </a:r>
            <a:r>
              <a:rPr lang="en-US" sz="1900" dirty="0"/>
              <a:t> </a:t>
            </a:r>
            <a:r>
              <a:rPr lang="en-US" sz="1900" dirty="0" err="1"/>
              <a:t>penggunaan</a:t>
            </a:r>
            <a:r>
              <a:rPr lang="en-US" sz="1900" dirty="0"/>
              <a:t> </a:t>
            </a:r>
            <a:r>
              <a:rPr lang="en-US" sz="1900" dirty="0" err="1"/>
              <a:t>skema</a:t>
            </a:r>
            <a:r>
              <a:rPr lang="en-US" sz="1900" dirty="0"/>
              <a:t> yang </a:t>
            </a:r>
            <a:r>
              <a:rPr lang="en-US" sz="1900" dirty="0" err="1" smtClean="0"/>
              <a:t>sehat</a:t>
            </a:r>
            <a:r>
              <a:rPr lang="en-US" sz="1900" dirty="0"/>
              <a:t>,</a:t>
            </a:r>
            <a:r>
              <a:rPr lang="en-US" sz="1900" dirty="0" smtClean="0"/>
              <a:t> </a:t>
            </a:r>
            <a:r>
              <a:rPr lang="en-US" sz="1900" dirty="0" err="1"/>
              <a:t>daripada</a:t>
            </a:r>
            <a:r>
              <a:rPr lang="en-US" sz="1900" dirty="0"/>
              <a:t> </a:t>
            </a:r>
            <a:r>
              <a:rPr lang="en-US" sz="1900" dirty="0" err="1"/>
              <a:t>perilaku</a:t>
            </a:r>
            <a:r>
              <a:rPr lang="en-US" sz="1900" dirty="0"/>
              <a:t> </a:t>
            </a:r>
            <a:r>
              <a:rPr lang="en-US" sz="1900" dirty="0" err="1"/>
              <a:t>otomatis</a:t>
            </a:r>
            <a:r>
              <a:rPr lang="en-US" sz="1900" dirty="0"/>
              <a:t> yang </a:t>
            </a:r>
            <a:r>
              <a:rPr lang="en-US" sz="1900" dirty="0" err="1"/>
              <a:t>mencerminkan</a:t>
            </a:r>
            <a:r>
              <a:rPr lang="en-US" sz="1900" dirty="0"/>
              <a:t> </a:t>
            </a:r>
            <a:r>
              <a:rPr lang="en-US" sz="1900" dirty="0" err="1"/>
              <a:t>skema</a:t>
            </a:r>
            <a:r>
              <a:rPr lang="en-US" sz="1900" dirty="0"/>
              <a:t> </a:t>
            </a:r>
            <a:r>
              <a:rPr lang="en-US" sz="1900" dirty="0" err="1"/>
              <a:t>hubungan</a:t>
            </a:r>
            <a:r>
              <a:rPr lang="en-US" sz="1900" dirty="0"/>
              <a:t> yang </a:t>
            </a:r>
            <a:r>
              <a:rPr lang="en-US" sz="1900" dirty="0" err="1"/>
              <a:t>bermasalah</a:t>
            </a:r>
            <a:r>
              <a:rPr lang="en-US" sz="1900" dirty="0"/>
              <a:t>. </a:t>
            </a:r>
            <a:r>
              <a:rPr lang="en-US" sz="1900" dirty="0" smtClean="0"/>
              <a:t> </a:t>
            </a:r>
            <a:endParaRPr lang="en-US" sz="1900" dirty="0"/>
          </a:p>
        </p:txBody>
      </p:sp>
    </p:spTree>
    <p:extLst>
      <p:ext uri="{BB962C8B-B14F-4D97-AF65-F5344CB8AC3E}">
        <p14:creationId xmlns:p14="http://schemas.microsoft.com/office/powerpoint/2010/main" val="303736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C999-57DE-476B-AFF0-72ED8B7B8730}"/>
              </a:ext>
            </a:extLst>
          </p:cNvPr>
          <p:cNvSpPr>
            <a:spLocks noGrp="1"/>
          </p:cNvSpPr>
          <p:nvPr>
            <p:ph type="title"/>
          </p:nvPr>
        </p:nvSpPr>
        <p:spPr>
          <a:xfrm>
            <a:off x="1295401" y="1253065"/>
            <a:ext cx="9601196" cy="1303867"/>
          </a:xfrm>
        </p:spPr>
        <p:txBody>
          <a:bodyPr/>
          <a:lstStyle/>
          <a:p>
            <a:r>
              <a:rPr lang="en-ID" i="1" dirty="0">
                <a:latin typeface="Century Schoolbook" panose="02040604050505020304" pitchFamily="18" charset="0"/>
                <a:cs typeface="Times New Roman" panose="02020603050405020304" pitchFamily="18" charset="0"/>
              </a:rPr>
              <a:t>Histrionic Personality Disorder</a:t>
            </a:r>
          </a:p>
        </p:txBody>
      </p:sp>
      <p:sp>
        <p:nvSpPr>
          <p:cNvPr id="3" name="Content Placeholder 2">
            <a:extLst>
              <a:ext uri="{FF2B5EF4-FFF2-40B4-BE49-F238E27FC236}">
                <a16:creationId xmlns:a16="http://schemas.microsoft.com/office/drawing/2014/main" id="{970D540A-D366-420E-9272-5D845ED43ACA}"/>
              </a:ext>
            </a:extLst>
          </p:cNvPr>
          <p:cNvSpPr>
            <a:spLocks noGrp="1"/>
          </p:cNvSpPr>
          <p:nvPr>
            <p:ph idx="1"/>
          </p:nvPr>
        </p:nvSpPr>
        <p:spPr/>
        <p:txBody>
          <a:bodyPr>
            <a:normAutofit fontScale="92500"/>
          </a:bodyPr>
          <a:lstStyle/>
          <a:p>
            <a:pPr algn="just"/>
            <a:r>
              <a:rPr lang="en-US" sz="2400" dirty="0" err="1">
                <a:latin typeface="Times New Roman" panose="02020603050405020304" pitchFamily="18" charset="0"/>
                <a:cs typeface="Times New Roman" panose="02020603050405020304" pitchFamily="18" charset="0"/>
              </a:rPr>
              <a:t>Sebelumnya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disebut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kepribadian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histerikal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ditegakkan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bagi</a:t>
            </a:r>
            <a:r>
              <a:rPr lang="en-US" sz="2400" dirty="0">
                <a:latin typeface="Times New Roman" panose="02020603050405020304" pitchFamily="18" charset="0"/>
                <a:cs typeface="Times New Roman" panose="02020603050405020304" pitchFamily="18" charset="0"/>
              </a:rPr>
              <a:t> orang-orang yang </a:t>
            </a:r>
            <a:r>
              <a:rPr lang="en-US" sz="2400" dirty="0" err="1">
                <a:latin typeface="Times New Roman" panose="02020603050405020304" pitchFamily="18" charset="0"/>
                <a:cs typeface="Times New Roman" panose="02020603050405020304" pitchFamily="18" charset="0"/>
              </a:rPr>
              <a:t>terlalu</a:t>
            </a:r>
            <a:r>
              <a:rPr lang="en-US" sz="2400" dirty="0">
                <a:latin typeface="Times New Roman" panose="02020603050405020304" pitchFamily="18" charset="0"/>
                <a:cs typeface="Times New Roman" panose="02020603050405020304" pitchFamily="18" charset="0"/>
              </a:rPr>
              <a:t> dramatis dan </a:t>
            </a:r>
            <a:r>
              <a:rPr lang="en-US" sz="2400" dirty="0" err="1">
                <a:latin typeface="Times New Roman" panose="02020603050405020304" pitchFamily="18" charset="0"/>
                <a:cs typeface="Times New Roman" panose="02020603050405020304" pitchFamily="18" charset="0"/>
              </a:rPr>
              <a:t>mencari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perhatian</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Mereka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berpusat</a:t>
            </a:r>
            <a:r>
              <a:rPr lang="en-US" sz="2400" dirty="0">
                <a:latin typeface="Times New Roman" panose="02020603050405020304" pitchFamily="18" charset="0"/>
                <a:cs typeface="Times New Roman" panose="02020603050405020304" pitchFamily="18" charset="0"/>
              </a:rPr>
              <a:t> pada </a:t>
            </a:r>
            <a:r>
              <a:rPr lang="en-US" sz="2400" dirty="0" err="1">
                <a:latin typeface="Times New Roman" panose="02020603050405020304" pitchFamily="18" charset="0"/>
                <a:cs typeface="Times New Roman" panose="02020603050405020304" pitchFamily="18" charset="0"/>
              </a:rPr>
              <a:t>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terlalu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memedulikan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tarik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fisik</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merasa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nyaman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pusat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perhatian</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Memiliki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prevalensi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sekitar</a:t>
            </a:r>
            <a:r>
              <a:rPr lang="en-US" sz="2400" dirty="0">
                <a:latin typeface="Times New Roman" panose="02020603050405020304" pitchFamily="18" charset="0"/>
                <a:cs typeface="Times New Roman" panose="02020603050405020304" pitchFamily="18" charset="0"/>
              </a:rPr>
              <a:t> 2% dan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banyak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terjadi</a:t>
            </a:r>
            <a:r>
              <a:rPr lang="en-US" sz="2400" dirty="0">
                <a:latin typeface="Times New Roman" panose="02020603050405020304" pitchFamily="18" charset="0"/>
                <a:cs typeface="Times New Roman" panose="02020603050405020304" pitchFamily="18" charset="0"/>
              </a:rPr>
              <a:t> pada </a:t>
            </a:r>
            <a:r>
              <a:rPr lang="en-US" sz="2400" dirty="0" err="1">
                <a:latin typeface="Times New Roman" panose="02020603050405020304" pitchFamily="18" charset="0"/>
                <a:cs typeface="Times New Roman" panose="02020603050405020304" pitchFamily="18" charset="0"/>
              </a:rPr>
              <a:t>perempuan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dibanding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laki-laki</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banyak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terjadi</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kalangan</a:t>
            </a:r>
            <a:r>
              <a:rPr lang="en-US" sz="2400" dirty="0">
                <a:latin typeface="Times New Roman" panose="02020603050405020304" pitchFamily="18" charset="0"/>
                <a:cs typeface="Times New Roman" panose="02020603050405020304" pitchFamily="18" charset="0"/>
              </a:rPr>
              <a:t> orang-orang yang </a:t>
            </a:r>
            <a:r>
              <a:rPr lang="en-US" sz="2400" dirty="0" err="1">
                <a:latin typeface="Times New Roman" panose="02020603050405020304" pitchFamily="18" charset="0"/>
                <a:cs typeface="Times New Roman" panose="02020603050405020304" pitchFamily="18" charset="0"/>
              </a:rPr>
              <a:t>mengalami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perpisahan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perceraian</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dihubungkan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depresi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kesehatan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fisik</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buruk</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5578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E260-76C6-461A-8511-EE8F95B9E4A0}"/>
              </a:ext>
            </a:extLst>
          </p:cNvPr>
          <p:cNvSpPr>
            <a:spLocks noGrp="1"/>
          </p:cNvSpPr>
          <p:nvPr>
            <p:ph type="title"/>
          </p:nvPr>
        </p:nvSpPr>
        <p:spPr/>
        <p:txBody>
          <a:bodyPr>
            <a:normAutofit fontScale="90000"/>
          </a:bodyPr>
          <a:lstStyle/>
          <a:p>
            <a:r>
              <a:rPr lang="en-US" sz="4000" b="1" dirty="0" err="1">
                <a:latin typeface="Times New Roman" panose="02020603050405020304" pitchFamily="18" charset="0"/>
                <a:cs typeface="Times New Roman" panose="02020603050405020304" pitchFamily="18" charset="0"/>
              </a:rPr>
              <a:t>Etiologi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Gangguan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Kepribadian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Histrionik</a:t>
            </a:r>
            <a:endParaRPr lang="en-ID"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43A7870-CE68-4ECB-8777-3780A4F24BB9}"/>
              </a:ext>
            </a:extLst>
          </p:cNvPr>
          <p:cNvSpPr>
            <a:spLocks noGrp="1"/>
          </p:cNvSpPr>
          <p:nvPr>
            <p:ph idx="1"/>
          </p:nvPr>
        </p:nvSpPr>
        <p:spPr>
          <a:xfrm>
            <a:off x="1154954" y="2150533"/>
            <a:ext cx="9851713" cy="3996267"/>
          </a:xfrm>
        </p:spPr>
        <p:txBody>
          <a:bodyPr>
            <a:noAutofit/>
          </a:bodyPr>
          <a:lstStyle/>
          <a:p>
            <a:pPr algn="just"/>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Teori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psikoanalisis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berpendapat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bahwa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emosionalitas</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ketidaksenonohan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perilaku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seksual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didorong</a:t>
            </a:r>
            <a:r>
              <a:rPr lang="en-US" sz="2400" dirty="0">
                <a:latin typeface="Times New Roman" panose="02020603050405020304" pitchFamily="18" charset="0"/>
                <a:cs typeface="Times New Roman" panose="02020603050405020304" pitchFamily="18" charset="0"/>
              </a:rPr>
              <a:t> oleh </a:t>
            </a:r>
            <a:r>
              <a:rPr lang="en-US" sz="2400" dirty="0" err="1">
                <a:latin typeface="Times New Roman" panose="02020603050405020304" pitchFamily="18" charset="0"/>
                <a:cs typeface="Times New Roman" panose="02020603050405020304" pitchFamily="18" charset="0"/>
              </a:rPr>
              <a:t>ketidaksenonohan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orangtua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terutama</a:t>
            </a:r>
            <a:r>
              <a:rPr lang="en-US" sz="2400" dirty="0">
                <a:latin typeface="Times New Roman" panose="02020603050405020304" pitchFamily="18" charset="0"/>
                <a:cs typeface="Times New Roman" panose="02020603050405020304" pitchFamily="18" charset="0"/>
              </a:rPr>
              <a:t> ayah pada </a:t>
            </a:r>
            <a:r>
              <a:rPr lang="en-US" sz="2400" dirty="0" err="1">
                <a:latin typeface="Times New Roman" panose="02020603050405020304" pitchFamily="18" charset="0"/>
                <a:cs typeface="Times New Roman" panose="02020603050405020304" pitchFamily="18" charset="0"/>
              </a:rPr>
              <a:t>anak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perempuannya</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Kebutuhan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pusat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perhatian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dipandang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sebagai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mempertahankan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perasaan</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sebenarnya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rendah</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Sangat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komorbid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gangguan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kepribadian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ambang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antisosial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narsistik</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dependen</a:t>
            </a:r>
            <a:r>
              <a:rPr lang="en-US" sz="2400" dirty="0">
                <a:latin typeface="Times New Roman" panose="02020603050405020304" pitchFamily="18" charset="0"/>
                <a:cs typeface="Times New Roman" panose="02020603050405020304" pitchFamily="18" charset="0"/>
              </a:rPr>
              <a:t>.</a:t>
            </a:r>
          </a:p>
          <a:p>
            <a:pPr algn="just"/>
            <a:endParaRPr lang="en-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9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5180-FFF3-4DB5-B63A-DAFF94559893}"/>
              </a:ext>
            </a:extLst>
          </p:cNvPr>
          <p:cNvSpPr>
            <a:spLocks noGrp="1"/>
          </p:cNvSpPr>
          <p:nvPr>
            <p:ph type="title"/>
          </p:nvPr>
        </p:nvSpPr>
        <p:spPr>
          <a:xfrm>
            <a:off x="1252728" y="216623"/>
            <a:ext cx="11345672" cy="601133"/>
          </a:xfrm>
        </p:spPr>
        <p:txBody>
          <a:bodyPr>
            <a:normAutofit fontScale="90000"/>
          </a:bodyPr>
          <a:lstStyle/>
          <a:p>
            <a:r>
              <a:rPr lang="en-US" sz="4000" b="1" cap="none" dirty="0" err="1" smtClean="0">
                <a:latin typeface="Times New Roman" panose="02020603050405020304" pitchFamily="18" charset="0"/>
                <a:cs typeface="Times New Roman" panose="02020603050405020304" pitchFamily="18" charset="0"/>
              </a:rPr>
              <a:t>Kriteria</a:t>
            </a:r>
            <a:r>
              <a:rPr lang="en-US" sz="4000" b="1" cap="none" dirty="0" smtClean="0">
                <a:latin typeface="Times New Roman" panose="02020603050405020304" pitchFamily="18" charset="0"/>
                <a:cs typeface="Times New Roman" panose="02020603050405020304" pitchFamily="18" charset="0"/>
              </a:rPr>
              <a:t> </a:t>
            </a:r>
            <a:r>
              <a:rPr lang="en-US" sz="4000" b="1" cap="none" dirty="0" err="1" smtClean="0">
                <a:latin typeface="Times New Roman" panose="02020603050405020304" pitchFamily="18" charset="0"/>
                <a:cs typeface="Times New Roman" panose="02020603050405020304" pitchFamily="18" charset="0"/>
              </a:rPr>
              <a:t>gangguan</a:t>
            </a:r>
            <a:r>
              <a:rPr lang="en-US" sz="4000" b="1" cap="none" dirty="0" smtClean="0">
                <a:latin typeface="Times New Roman" panose="02020603050405020304" pitchFamily="18" charset="0"/>
                <a:cs typeface="Times New Roman" panose="02020603050405020304" pitchFamily="18" charset="0"/>
              </a:rPr>
              <a:t> </a:t>
            </a:r>
            <a:r>
              <a:rPr lang="en-US" sz="4000" b="1" cap="none" dirty="0" err="1" smtClean="0">
                <a:latin typeface="Times New Roman" panose="02020603050405020304" pitchFamily="18" charset="0"/>
                <a:cs typeface="Times New Roman" panose="02020603050405020304" pitchFamily="18" charset="0"/>
              </a:rPr>
              <a:t>kepribadian</a:t>
            </a:r>
            <a:r>
              <a:rPr lang="en-US" sz="4000" b="1" cap="none" dirty="0" smtClean="0">
                <a:latin typeface="Times New Roman" panose="02020603050405020304" pitchFamily="18" charset="0"/>
                <a:cs typeface="Times New Roman" panose="02020603050405020304" pitchFamily="18" charset="0"/>
              </a:rPr>
              <a:t> </a:t>
            </a:r>
            <a:r>
              <a:rPr lang="en-US" sz="4000" b="1" cap="none" dirty="0" err="1" smtClean="0">
                <a:latin typeface="Times New Roman" panose="02020603050405020304" pitchFamily="18" charset="0"/>
                <a:cs typeface="Times New Roman" panose="02020603050405020304" pitchFamily="18" charset="0"/>
              </a:rPr>
              <a:t>histrionik</a:t>
            </a:r>
            <a:endParaRPr lang="en-ID" sz="4000" b="1" cap="none"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63E1703-C46A-448D-8580-84B601D6D78C}"/>
              </a:ext>
            </a:extLst>
          </p:cNvPr>
          <p:cNvSpPr>
            <a:spLocks noGrp="1"/>
          </p:cNvSpPr>
          <p:nvPr>
            <p:ph type="body" idx="1"/>
          </p:nvPr>
        </p:nvSpPr>
        <p:spPr>
          <a:xfrm>
            <a:off x="839787" y="1025218"/>
            <a:ext cx="5157787" cy="414923"/>
          </a:xfrm>
        </p:spPr>
        <p:txBody>
          <a:bodyPr>
            <a:normAutofit/>
          </a:bodyPr>
          <a:lstStyle/>
          <a:p>
            <a:r>
              <a:rPr lang="en-US" dirty="0"/>
              <a:t>DSM IV-TR</a:t>
            </a:r>
            <a:endParaRPr lang="en-ID" dirty="0"/>
          </a:p>
        </p:txBody>
      </p:sp>
      <p:sp>
        <p:nvSpPr>
          <p:cNvPr id="4" name="Content Placeholder 3">
            <a:extLst>
              <a:ext uri="{FF2B5EF4-FFF2-40B4-BE49-F238E27FC236}">
                <a16:creationId xmlns:a16="http://schemas.microsoft.com/office/drawing/2014/main" id="{8235F224-538D-4D47-B545-093DA480EE6D}"/>
              </a:ext>
            </a:extLst>
          </p:cNvPr>
          <p:cNvSpPr>
            <a:spLocks noGrp="1"/>
          </p:cNvSpPr>
          <p:nvPr>
            <p:ph sz="half" idx="2"/>
          </p:nvPr>
        </p:nvSpPr>
        <p:spPr>
          <a:xfrm>
            <a:off x="839787" y="1483226"/>
            <a:ext cx="5157787" cy="4594726"/>
          </a:xfrm>
        </p:spPr>
        <p:txBody>
          <a:bodyPr>
            <a:noAutofit/>
          </a:bodyPr>
          <a:lstStyle/>
          <a:p>
            <a:pPr algn="just"/>
            <a:r>
              <a:rPr lang="en-US" sz="2000" dirty="0" err="1">
                <a:latin typeface="Times New Roman" panose="02020603050405020304" pitchFamily="18" charset="0"/>
                <a:cs typeface="Times New Roman" panose="02020603050405020304" pitchFamily="18" charset="0"/>
              </a:rPr>
              <a:t>Kebutuhan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besar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untuk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menjadi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pusat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perhatian</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Perilaku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tidak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senonoh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secara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seksual</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Perubahan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ekspresi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emosi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secara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cepat</a:t>
            </a:r>
            <a:r>
              <a:rPr lang="en-US" sz="2000" dirty="0">
                <a:latin typeface="Times New Roman" panose="02020603050405020304" pitchFamily="18" charset="0"/>
                <a:cs typeface="Times New Roman" panose="02020603050405020304" pitchFamily="18" charset="0"/>
              </a:rPr>
              <a:t>,</a:t>
            </a:r>
          </a:p>
          <a:p>
            <a:pPr algn="just"/>
            <a:r>
              <a:rPr lang="en-US" sz="2000" dirty="0" err="1">
                <a:solidFill>
                  <a:schemeClr val="accent2">
                    <a:lumMod val="75000"/>
                  </a:schemeClr>
                </a:solidFill>
                <a:latin typeface="Times New Roman" panose="02020603050405020304" pitchFamily="18" charset="0"/>
                <a:cs typeface="Times New Roman" panose="02020603050405020304" pitchFamily="18" charset="0"/>
              </a:rPr>
              <a:t>Memanfaatkan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penampilan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fisik</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untuk</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menarik</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perhatian</a:t>
            </a:r>
            <a:r>
              <a:rPr lang="en-US" sz="2000" dirty="0">
                <a:solidFill>
                  <a:schemeClr val="accent2">
                    <a:lumMod val="75000"/>
                  </a:schemeClr>
                </a:solidFill>
                <a:latin typeface="Times New Roman" panose="02020603050405020304" pitchFamily="18" charset="0"/>
                <a:cs typeface="Times New Roman" panose="02020603050405020304" pitchFamily="18" charset="0"/>
              </a:rPr>
              <a:t> orang lain pada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dirinya</a:t>
            </a:r>
            <a:r>
              <a:rPr lang="en-US" sz="2000" dirty="0">
                <a:solidFill>
                  <a:schemeClr val="accent2">
                    <a:lumMod val="75000"/>
                  </a:schemeClr>
                </a:solidFill>
                <a:latin typeface="Times New Roman" panose="02020603050405020304" pitchFamily="18" charset="0"/>
                <a:cs typeface="Times New Roman" panose="02020603050405020304" pitchFamily="18" charset="0"/>
              </a:rPr>
              <a:t>,</a:t>
            </a:r>
          </a:p>
          <a:p>
            <a:pPr algn="just"/>
            <a:r>
              <a:rPr lang="en-US" sz="2000" dirty="0" err="1">
                <a:solidFill>
                  <a:schemeClr val="accent2">
                    <a:lumMod val="75000"/>
                  </a:schemeClr>
                </a:solidFill>
                <a:latin typeface="Times New Roman" panose="02020603050405020304" pitchFamily="18" charset="0"/>
                <a:cs typeface="Times New Roman" panose="02020603050405020304" pitchFamily="18" charset="0"/>
              </a:rPr>
              <a:t>Bicaranya</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sangat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tidak</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tepat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penuh</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semangat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mempertahankan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pendapat</a:t>
            </a:r>
            <a:r>
              <a:rPr lang="en-US" sz="2000" dirty="0">
                <a:solidFill>
                  <a:schemeClr val="accent2">
                    <a:lumMod val="75000"/>
                  </a:schemeClr>
                </a:solidFill>
                <a:latin typeface="Times New Roman" panose="02020603050405020304" pitchFamily="18" charset="0"/>
                <a:cs typeface="Times New Roman" panose="02020603050405020304" pitchFamily="18" charset="0"/>
              </a:rPr>
              <a:t> yang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kurang</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memiliki</a:t>
            </a:r>
            <a:r>
              <a:rPr lang="en-US" sz="2000" dirty="0">
                <a:solidFill>
                  <a:schemeClr val="accent2">
                    <a:lumMod val="75000"/>
                  </a:schemeClr>
                </a:solidFill>
                <a:latin typeface="Times New Roman" panose="02020603050405020304" pitchFamily="18" charset="0"/>
                <a:cs typeface="Times New Roman" panose="02020603050405020304" pitchFamily="18" charset="0"/>
              </a:rPr>
              <a:t> detail,</a:t>
            </a:r>
          </a:p>
          <a:p>
            <a:pPr algn="just"/>
            <a:r>
              <a:rPr lang="en-US" sz="2000" dirty="0" err="1">
                <a:latin typeface="Times New Roman" panose="02020603050405020304" pitchFamily="18" charset="0"/>
                <a:cs typeface="Times New Roman" panose="02020603050405020304" pitchFamily="18" charset="0"/>
              </a:rPr>
              <a:t>Berlebihan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ekspresi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emosional</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teatrikal</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Sangat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mudah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disugesti</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Menyalahartikan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hubungan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sebagai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lebih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dari</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sebenarnya</a:t>
            </a:r>
            <a:r>
              <a:rPr lang="en-US" sz="2000" dirty="0">
                <a:latin typeface="Times New Roman" panose="02020603050405020304" pitchFamily="18" charset="0"/>
                <a:cs typeface="Times New Roman" panose="02020603050405020304" pitchFamily="18" charset="0"/>
              </a:rPr>
              <a:t>.</a:t>
            </a:r>
            <a:endParaRPr lang="en-ID" sz="20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86A6D0F4-B363-4C4E-8CD8-8B690740C7FE}"/>
              </a:ext>
            </a:extLst>
          </p:cNvPr>
          <p:cNvSpPr>
            <a:spLocks noGrp="1"/>
          </p:cNvSpPr>
          <p:nvPr>
            <p:ph type="body" sz="quarter" idx="3"/>
          </p:nvPr>
        </p:nvSpPr>
        <p:spPr>
          <a:xfrm>
            <a:off x="6172200" y="1025218"/>
            <a:ext cx="5183188" cy="414923"/>
          </a:xfrm>
        </p:spPr>
        <p:txBody>
          <a:bodyPr>
            <a:normAutofit/>
          </a:bodyPr>
          <a:lstStyle/>
          <a:p>
            <a:r>
              <a:rPr lang="en-US" dirty="0"/>
              <a:t>DSM V</a:t>
            </a:r>
            <a:endParaRPr lang="en-ID" dirty="0"/>
          </a:p>
        </p:txBody>
      </p:sp>
      <p:sp>
        <p:nvSpPr>
          <p:cNvPr id="6" name="Content Placeholder 5">
            <a:extLst>
              <a:ext uri="{FF2B5EF4-FFF2-40B4-BE49-F238E27FC236}">
                <a16:creationId xmlns:a16="http://schemas.microsoft.com/office/drawing/2014/main" id="{FEF0FD8C-571B-425B-B8AF-33B6B5C78D57}"/>
              </a:ext>
            </a:extLst>
          </p:cNvPr>
          <p:cNvSpPr>
            <a:spLocks noGrp="1"/>
          </p:cNvSpPr>
          <p:nvPr>
            <p:ph sz="quarter" idx="4"/>
          </p:nvPr>
        </p:nvSpPr>
        <p:spPr>
          <a:xfrm>
            <a:off x="6172200" y="1483226"/>
            <a:ext cx="5183188" cy="4594726"/>
          </a:xfrm>
        </p:spPr>
        <p:txBody>
          <a:bodyPr>
            <a:noAutofit/>
          </a:bodyPr>
          <a:lstStyle/>
          <a:p>
            <a:pPr algn="just"/>
            <a:r>
              <a:rPr lang="en-US" sz="1750" dirty="0" err="1">
                <a:latin typeface="Times New Roman" panose="02020603050405020304" pitchFamily="18" charset="0"/>
                <a:cs typeface="Times New Roman" panose="02020603050405020304" pitchFamily="18" charset="0"/>
              </a:rPr>
              <a:t>Tidak</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nyaman</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dalam</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situasi</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ketika</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dia</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bukanlah</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pusat</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perhatian</a:t>
            </a:r>
            <a:r>
              <a:rPr lang="en-US" sz="1750" dirty="0">
                <a:latin typeface="Times New Roman" panose="02020603050405020304" pitchFamily="18" charset="0"/>
                <a:cs typeface="Times New Roman" panose="02020603050405020304" pitchFamily="18" charset="0"/>
              </a:rPr>
              <a:t>,</a:t>
            </a:r>
          </a:p>
          <a:p>
            <a:pPr algn="just"/>
            <a:r>
              <a:rPr lang="en-US" sz="1750" dirty="0" err="1">
                <a:latin typeface="Times New Roman" panose="02020603050405020304" pitchFamily="18" charset="0"/>
                <a:cs typeface="Times New Roman" panose="02020603050405020304" pitchFamily="18" charset="0"/>
              </a:rPr>
              <a:t>Interaksi</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dengan</a:t>
            </a:r>
            <a:r>
              <a:rPr lang="en-US" sz="1750" dirty="0">
                <a:latin typeface="Times New Roman" panose="02020603050405020304" pitchFamily="18" charset="0"/>
                <a:cs typeface="Times New Roman" panose="02020603050405020304" pitchFamily="18" charset="0"/>
              </a:rPr>
              <a:t> orang lain </a:t>
            </a:r>
            <a:r>
              <a:rPr lang="en-US" sz="1750" dirty="0" err="1">
                <a:latin typeface="Times New Roman" panose="02020603050405020304" pitchFamily="18" charset="0"/>
                <a:cs typeface="Times New Roman" panose="02020603050405020304" pitchFamily="18" charset="0"/>
              </a:rPr>
              <a:t>sering</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ditandai</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dengan</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perilaku</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seksual</a:t>
            </a:r>
            <a:r>
              <a:rPr lang="en-US" sz="1750" dirty="0">
                <a:latin typeface="Times New Roman" panose="02020603050405020304" pitchFamily="18" charset="0"/>
                <a:cs typeface="Times New Roman" panose="02020603050405020304" pitchFamily="18" charset="0"/>
              </a:rPr>
              <a:t> yang </a:t>
            </a:r>
            <a:r>
              <a:rPr lang="en-US" sz="1750" dirty="0" err="1">
                <a:latin typeface="Times New Roman" panose="02020603050405020304" pitchFamily="18" charset="0"/>
                <a:cs typeface="Times New Roman" panose="02020603050405020304" pitchFamily="18" charset="0"/>
              </a:rPr>
              <a:t>menggoda</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atau</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propokatif</a:t>
            </a:r>
            <a:r>
              <a:rPr lang="en-ID" sz="1750" dirty="0">
                <a:latin typeface="Times New Roman" panose="02020603050405020304" pitchFamily="18" charset="0"/>
                <a:cs typeface="Times New Roman" panose="02020603050405020304" pitchFamily="18" charset="0"/>
              </a:rPr>
              <a:t>,</a:t>
            </a:r>
          </a:p>
          <a:p>
            <a:pPr algn="just"/>
            <a:r>
              <a:rPr lang="en-ID" sz="1750" dirty="0" err="1">
                <a:latin typeface="Times New Roman" panose="02020603050405020304" pitchFamily="18" charset="0"/>
                <a:cs typeface="Times New Roman" panose="02020603050405020304" pitchFamily="18" charset="0"/>
              </a:rPr>
              <a:t>Menampilkan</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dengan</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cepat</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pergeseran</a:t>
            </a:r>
            <a:r>
              <a:rPr lang="en-ID" sz="1750" dirty="0">
                <a:latin typeface="Times New Roman" panose="02020603050405020304" pitchFamily="18" charset="0"/>
                <a:cs typeface="Times New Roman" panose="02020603050405020304" pitchFamily="18" charset="0"/>
              </a:rPr>
              <a:t> dan </a:t>
            </a:r>
            <a:r>
              <a:rPr lang="en-ID" sz="1750" dirty="0" err="1">
                <a:latin typeface="Times New Roman" panose="02020603050405020304" pitchFamily="18" charset="0"/>
                <a:cs typeface="Times New Roman" panose="02020603050405020304" pitchFamily="18" charset="0"/>
              </a:rPr>
              <a:t>ekspresi</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emosi</a:t>
            </a:r>
            <a:r>
              <a:rPr lang="en-ID" sz="1750" dirty="0">
                <a:latin typeface="Times New Roman" panose="02020603050405020304" pitchFamily="18" charset="0"/>
                <a:cs typeface="Times New Roman" panose="02020603050405020304" pitchFamily="18" charset="0"/>
              </a:rPr>
              <a:t> yang </a:t>
            </a:r>
            <a:r>
              <a:rPr lang="en-ID" sz="1750" dirty="0" err="1">
                <a:latin typeface="Times New Roman" panose="02020603050405020304" pitchFamily="18" charset="0"/>
                <a:cs typeface="Times New Roman" panose="02020603050405020304" pitchFamily="18" charset="0"/>
              </a:rPr>
              <a:t>cepat</a:t>
            </a:r>
            <a:r>
              <a:rPr lang="en-ID" sz="1750" dirty="0">
                <a:latin typeface="Times New Roman" panose="02020603050405020304" pitchFamily="18" charset="0"/>
                <a:cs typeface="Times New Roman" panose="02020603050405020304" pitchFamily="18" charset="0"/>
              </a:rPr>
              <a:t>,</a:t>
            </a:r>
          </a:p>
          <a:p>
            <a:pPr algn="just"/>
            <a:r>
              <a:rPr lang="en-ID" sz="1750" dirty="0" err="1">
                <a:solidFill>
                  <a:schemeClr val="accent2">
                    <a:lumMod val="75000"/>
                  </a:schemeClr>
                </a:solidFill>
                <a:latin typeface="Times New Roman" panose="02020603050405020304" pitchFamily="18" charset="0"/>
                <a:cs typeface="Times New Roman" panose="02020603050405020304" pitchFamily="18" charset="0"/>
              </a:rPr>
              <a:t>Secara</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konsisten</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menggunakan</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tampilan</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fisik</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untuk</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menarik</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perhatian</a:t>
            </a:r>
            <a:r>
              <a:rPr lang="en-ID" sz="1750" dirty="0">
                <a:solidFill>
                  <a:schemeClr val="accent2">
                    <a:lumMod val="75000"/>
                  </a:schemeClr>
                </a:solidFill>
                <a:latin typeface="Times New Roman" panose="02020603050405020304" pitchFamily="18" charset="0"/>
                <a:cs typeface="Times New Roman" panose="02020603050405020304" pitchFamily="18" charset="0"/>
              </a:rPr>
              <a:t> pada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diri</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sendiri</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Memiliki</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gaya</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berbicara</a:t>
            </a:r>
            <a:r>
              <a:rPr lang="en-ID" sz="1750" dirty="0">
                <a:solidFill>
                  <a:schemeClr val="accent2">
                    <a:lumMod val="75000"/>
                  </a:schemeClr>
                </a:solidFill>
                <a:latin typeface="Times New Roman" panose="02020603050405020304" pitchFamily="18" charset="0"/>
                <a:cs typeface="Times New Roman" panose="02020603050405020304" pitchFamily="18" charset="0"/>
              </a:rPr>
              <a:t> yang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terlalu</a:t>
            </a:r>
            <a:r>
              <a:rPr lang="en-ID" sz="1750" dirty="0">
                <a:solidFill>
                  <a:schemeClr val="accent2">
                    <a:lumMod val="75000"/>
                  </a:schemeClr>
                </a:solidFill>
                <a:latin typeface="Times New Roman" panose="02020603050405020304" pitchFamily="18" charset="0"/>
                <a:cs typeface="Times New Roman" panose="02020603050405020304" pitchFamily="18" charset="0"/>
              </a:rPr>
              <a:t>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impersionistik</a:t>
            </a:r>
            <a:r>
              <a:rPr lang="en-ID" sz="1750" dirty="0">
                <a:solidFill>
                  <a:schemeClr val="accent2">
                    <a:lumMod val="75000"/>
                  </a:schemeClr>
                </a:solidFill>
                <a:latin typeface="Times New Roman" panose="02020603050405020304" pitchFamily="18" charset="0"/>
                <a:cs typeface="Times New Roman" panose="02020603050405020304" pitchFamily="18" charset="0"/>
              </a:rPr>
              <a:t> dan </a:t>
            </a:r>
            <a:r>
              <a:rPr lang="en-ID" sz="1750" dirty="0" err="1">
                <a:solidFill>
                  <a:schemeClr val="accent2">
                    <a:lumMod val="75000"/>
                  </a:schemeClr>
                </a:solidFill>
                <a:latin typeface="Times New Roman" panose="02020603050405020304" pitchFamily="18" charset="0"/>
                <a:cs typeface="Times New Roman" panose="02020603050405020304" pitchFamily="18" charset="0"/>
              </a:rPr>
              <a:t>kurang</a:t>
            </a:r>
            <a:r>
              <a:rPr lang="en-ID" sz="1750" dirty="0">
                <a:solidFill>
                  <a:schemeClr val="accent2">
                    <a:lumMod val="75000"/>
                  </a:schemeClr>
                </a:solidFill>
                <a:latin typeface="Times New Roman" panose="02020603050405020304" pitchFamily="18" charset="0"/>
                <a:cs typeface="Times New Roman" panose="02020603050405020304" pitchFamily="18" charset="0"/>
              </a:rPr>
              <a:t> detail,</a:t>
            </a:r>
          </a:p>
          <a:p>
            <a:pPr algn="just"/>
            <a:r>
              <a:rPr lang="en-ID" sz="1750" dirty="0" err="1">
                <a:latin typeface="Times New Roman" panose="02020603050405020304" pitchFamily="18" charset="0"/>
                <a:cs typeface="Times New Roman" panose="02020603050405020304" pitchFamily="18" charset="0"/>
              </a:rPr>
              <a:t>Menunjukkan</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dramatisasi</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diri</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sandiwara</a:t>
            </a:r>
            <a:r>
              <a:rPr lang="en-ID" sz="1750" dirty="0">
                <a:latin typeface="Times New Roman" panose="02020603050405020304" pitchFamily="18" charset="0"/>
                <a:cs typeface="Times New Roman" panose="02020603050405020304" pitchFamily="18" charset="0"/>
              </a:rPr>
              <a:t>, dan </a:t>
            </a:r>
            <a:r>
              <a:rPr lang="en-ID" sz="1750" dirty="0" err="1">
                <a:latin typeface="Times New Roman" panose="02020603050405020304" pitchFamily="18" charset="0"/>
                <a:cs typeface="Times New Roman" panose="02020603050405020304" pitchFamily="18" charset="0"/>
              </a:rPr>
              <a:t>ekspresi</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emosi</a:t>
            </a:r>
            <a:r>
              <a:rPr lang="en-ID" sz="1750" dirty="0">
                <a:latin typeface="Times New Roman" panose="02020603050405020304" pitchFamily="18" charset="0"/>
                <a:cs typeface="Times New Roman" panose="02020603050405020304" pitchFamily="18" charset="0"/>
              </a:rPr>
              <a:t> yang </a:t>
            </a:r>
            <a:r>
              <a:rPr lang="en-ID" sz="1750" dirty="0" err="1">
                <a:latin typeface="Times New Roman" panose="02020603050405020304" pitchFamily="18" charset="0"/>
                <a:cs typeface="Times New Roman" panose="02020603050405020304" pitchFamily="18" charset="0"/>
              </a:rPr>
              <a:t>berlebihan</a:t>
            </a:r>
            <a:r>
              <a:rPr lang="en-ID" sz="1750" dirty="0">
                <a:latin typeface="Times New Roman" panose="02020603050405020304" pitchFamily="18" charset="0"/>
                <a:cs typeface="Times New Roman" panose="02020603050405020304" pitchFamily="18" charset="0"/>
              </a:rPr>
              <a:t>,</a:t>
            </a:r>
          </a:p>
          <a:p>
            <a:pPr algn="just"/>
            <a:r>
              <a:rPr lang="en-ID" sz="1750" dirty="0" err="1">
                <a:latin typeface="Times New Roman" panose="02020603050405020304" pitchFamily="18" charset="0"/>
                <a:cs typeface="Times New Roman" panose="02020603050405020304" pitchFamily="18" charset="0"/>
              </a:rPr>
              <a:t>Segestif</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mudah</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dipengaruhi</a:t>
            </a:r>
            <a:r>
              <a:rPr lang="en-ID" sz="1750" dirty="0">
                <a:latin typeface="Times New Roman" panose="02020603050405020304" pitchFamily="18" charset="0"/>
                <a:cs typeface="Times New Roman" panose="02020603050405020304" pitchFamily="18" charset="0"/>
              </a:rPr>
              <a:t> oleh orang lain </a:t>
            </a:r>
            <a:r>
              <a:rPr lang="en-ID" sz="1750" dirty="0" err="1">
                <a:latin typeface="Times New Roman" panose="02020603050405020304" pitchFamily="18" charset="0"/>
                <a:cs typeface="Times New Roman" panose="02020603050405020304" pitchFamily="18" charset="0"/>
              </a:rPr>
              <a:t>atau</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keadaan</a:t>
            </a:r>
            <a:r>
              <a:rPr lang="en-ID" sz="1750" dirty="0">
                <a:latin typeface="Times New Roman" panose="02020603050405020304" pitchFamily="18" charset="0"/>
                <a:cs typeface="Times New Roman" panose="02020603050405020304" pitchFamily="18" charset="0"/>
              </a:rPr>
              <a:t>),</a:t>
            </a:r>
          </a:p>
          <a:p>
            <a:pPr algn="just"/>
            <a:r>
              <a:rPr lang="en-ID" sz="1750" dirty="0" err="1">
                <a:latin typeface="Times New Roman" panose="02020603050405020304" pitchFamily="18" charset="0"/>
                <a:cs typeface="Times New Roman" panose="02020603050405020304" pitchFamily="18" charset="0"/>
              </a:rPr>
              <a:t>Menganggap</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hubungan</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lebih</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intim</a:t>
            </a:r>
            <a:r>
              <a:rPr lang="en-ID" sz="1750" dirty="0">
                <a:latin typeface="Times New Roman" panose="02020603050405020304" pitchFamily="18" charset="0"/>
                <a:cs typeface="Times New Roman" panose="02020603050405020304" pitchFamily="18" charset="0"/>
              </a:rPr>
              <a:t> </a:t>
            </a:r>
            <a:r>
              <a:rPr lang="en-ID" sz="1750" dirty="0" err="1">
                <a:latin typeface="Times New Roman" panose="02020603050405020304" pitchFamily="18" charset="0"/>
                <a:cs typeface="Times New Roman" panose="02020603050405020304" pitchFamily="18" charset="0"/>
              </a:rPr>
              <a:t>dari</a:t>
            </a:r>
            <a:r>
              <a:rPr lang="en-ID" sz="1750" dirty="0">
                <a:latin typeface="Times New Roman" panose="02020603050405020304" pitchFamily="18" charset="0"/>
                <a:cs typeface="Times New Roman" panose="02020603050405020304" pitchFamily="18" charset="0"/>
              </a:rPr>
              <a:t> yang </a:t>
            </a:r>
            <a:r>
              <a:rPr lang="en-ID" sz="1750" dirty="0" err="1">
                <a:latin typeface="Times New Roman" panose="02020603050405020304" pitchFamily="18" charset="0"/>
                <a:cs typeface="Times New Roman" panose="02020603050405020304" pitchFamily="18" charset="0"/>
              </a:rPr>
              <a:t>sebenarnya</a:t>
            </a:r>
            <a:r>
              <a:rPr lang="en-ID" sz="1750" dirty="0">
                <a:latin typeface="Times New Roman" panose="02020603050405020304" pitchFamily="18" charset="0"/>
                <a:cs typeface="Times New Roman" panose="02020603050405020304" pitchFamily="18" charset="0"/>
              </a:rPr>
              <a:t>.</a:t>
            </a:r>
            <a:endParaRPr lang="en-US" sz="17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38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6CA6-166C-47DE-8EC4-FAC85966DD1C}"/>
              </a:ext>
            </a:extLst>
          </p:cNvPr>
          <p:cNvSpPr>
            <a:spLocks noGrp="1"/>
          </p:cNvSpPr>
          <p:nvPr>
            <p:ph type="title"/>
          </p:nvPr>
        </p:nvSpPr>
        <p:spPr/>
        <p:txBody>
          <a:bodyPr>
            <a:normAutofit/>
          </a:bodyPr>
          <a:lstStyle/>
          <a:p>
            <a:r>
              <a:rPr lang="en-ID" sz="4000" i="1" dirty="0">
                <a:latin typeface="Century Schoolbook" panose="02040604050505020304" pitchFamily="18" charset="0"/>
                <a:cs typeface="Times New Roman" panose="02020603050405020304" pitchFamily="18" charset="0"/>
              </a:rPr>
              <a:t>Narcissistic Personality Disorder</a:t>
            </a:r>
          </a:p>
        </p:txBody>
      </p:sp>
      <p:sp>
        <p:nvSpPr>
          <p:cNvPr id="3" name="Content Placeholder 2">
            <a:extLst>
              <a:ext uri="{FF2B5EF4-FFF2-40B4-BE49-F238E27FC236}">
                <a16:creationId xmlns:a16="http://schemas.microsoft.com/office/drawing/2014/main" id="{2E686D90-95FD-4F79-9BAB-B100308B43BA}"/>
              </a:ext>
            </a:extLst>
          </p:cNvPr>
          <p:cNvSpPr>
            <a:spLocks noGrp="1"/>
          </p:cNvSpPr>
          <p:nvPr>
            <p:ph idx="1"/>
          </p:nvPr>
        </p:nvSpPr>
        <p:spPr/>
        <p:txBody>
          <a:bodyPr>
            <a:normAutofit fontScale="92500"/>
          </a:bodyPr>
          <a:lstStyle/>
          <a:p>
            <a:pPr algn="just"/>
            <a:r>
              <a:rPr lang="en-US" dirty="0" err="1">
                <a:latin typeface="Times New Roman" panose="02020603050405020304" pitchFamily="18" charset="0"/>
                <a:cs typeface="Times New Roman" panose="02020603050405020304" pitchFamily="18" charset="0"/>
              </a:rPr>
              <a:t>Individu</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memiliki</a:t>
            </a:r>
            <a:r>
              <a:rPr lang="en-US" dirty="0">
                <a:latin typeface="Times New Roman" panose="02020603050405020304" pitchFamily="18" charset="0"/>
                <a:cs typeface="Times New Roman" panose="02020603050405020304" pitchFamily="18" charset="0"/>
              </a:rPr>
              <a:t> rasa </a:t>
            </a:r>
            <a:r>
              <a:rPr lang="en-US" dirty="0" err="1">
                <a:latin typeface="Times New Roman" panose="02020603050405020304" pitchFamily="18" charset="0"/>
                <a:cs typeface="Times New Roman" panose="02020603050405020304" pitchFamily="18" charset="0"/>
              </a:rPr>
              <a:t>bangga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keyakinan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berlebihan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sendiri</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kebutuhan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besar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pemujaan</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Hubungan</a:t>
            </a:r>
            <a:r>
              <a:rPr lang="en-US" dirty="0">
                <a:latin typeface="Times New Roman" panose="02020603050405020304" pitchFamily="18" charset="0"/>
                <a:cs typeface="Times New Roman" panose="02020603050405020304" pitchFamily="18" charset="0"/>
              </a:rPr>
              <a:t> interpersonal </a:t>
            </a:r>
            <a:r>
              <a:rPr lang="en-US" dirty="0" err="1">
                <a:latin typeface="Times New Roman" panose="02020603050405020304" pitchFamily="18" charset="0"/>
                <a:cs typeface="Times New Roman" panose="02020603050405020304" pitchFamily="18" charset="0"/>
              </a:rPr>
              <a:t>mereka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terhambat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kurangnya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empati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perasaan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iri</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arogansi</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memanfaatkan</a:t>
            </a:r>
            <a:r>
              <a:rPr lang="en-US" dirty="0">
                <a:latin typeface="Times New Roman" panose="02020603050405020304" pitchFamily="18" charset="0"/>
                <a:cs typeface="Times New Roman" panose="02020603050405020304" pitchFamily="18" charset="0"/>
              </a:rPr>
              <a:t> orang lain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perasaan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bahwa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berhak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mendapatkan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segala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sesuatu</a:t>
            </a:r>
            <a:endParaRPr lang="en-US" dirty="0">
              <a:latin typeface="Times New Roman" panose="02020603050405020304" pitchFamily="18" charset="0"/>
              <a:cs typeface="Times New Roman" panose="02020603050405020304" pitchFamily="18" charset="0"/>
            </a:endParaRPr>
          </a:p>
          <a:p>
            <a:pPr algn="just"/>
            <a:r>
              <a:rPr lang="en-ID" dirty="0" err="1">
                <a:latin typeface="Times New Roman" panose="02020603050405020304" pitchFamily="18" charset="0"/>
                <a:cs typeface="Times New Roman" panose="02020603050405020304" pitchFamily="18" charset="0"/>
              </a:rPr>
              <a:t>Individu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gangguan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mengembangkan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keyakinan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bahwa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mereka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unik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luar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biasa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pertahanan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terhadap</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penolakan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kebutuhan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emosional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dasar</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tidak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terpenuhi</a:t>
            </a:r>
            <a:r>
              <a:rPr lang="en-ID" dirty="0">
                <a:latin typeface="Times New Roman" panose="02020603050405020304" pitchFamily="18" charset="0"/>
                <a:cs typeface="Times New Roman" panose="02020603050405020304" pitchFamily="18" charset="0"/>
              </a:rPr>
              <a:t> oleh orang-orang </a:t>
            </a:r>
            <a:r>
              <a:rPr lang="en-ID" dirty="0" err="1">
                <a:latin typeface="Times New Roman" panose="02020603050405020304" pitchFamily="18" charset="0"/>
                <a:cs typeface="Times New Roman" panose="02020603050405020304" pitchFamily="18" charset="0"/>
              </a:rPr>
              <a:t>penting</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kehidupan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mereka</a:t>
            </a:r>
            <a:r>
              <a:rPr lang="en-ID"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1613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DAFA-B279-4647-8EFF-4CFC9D3D106A}"/>
              </a:ext>
            </a:extLst>
          </p:cNvPr>
          <p:cNvSpPr>
            <a:spLocks noGrp="1"/>
          </p:cNvSpPr>
          <p:nvPr>
            <p:ph type="title"/>
          </p:nvPr>
        </p:nvSpPr>
        <p:spPr>
          <a:xfrm>
            <a:off x="850155" y="263852"/>
            <a:ext cx="10178322" cy="1492132"/>
          </a:xfrm>
        </p:spPr>
        <p:txBody>
          <a:bodyPr>
            <a:normAutofit/>
          </a:bodyPr>
          <a:lstStyle/>
          <a:p>
            <a:pPr algn="l"/>
            <a:r>
              <a:rPr lang="en-US" sz="4400" b="1" dirty="0"/>
              <a:t>2 </a:t>
            </a:r>
            <a:r>
              <a:rPr lang="en-US" sz="4400" b="1" dirty="0" err="1"/>
              <a:t>Subtipe</a:t>
            </a:r>
            <a:r>
              <a:rPr lang="en-US" sz="4400" b="1" dirty="0"/>
              <a:t> </a:t>
            </a:r>
            <a:r>
              <a:rPr lang="en-US" sz="4400" b="1" dirty="0" err="1"/>
              <a:t>Narsistik</a:t>
            </a:r>
            <a:endParaRPr lang="en-ID" sz="4400" b="1" dirty="0"/>
          </a:p>
        </p:txBody>
      </p:sp>
      <p:sp>
        <p:nvSpPr>
          <p:cNvPr id="3" name="Content Placeholder 2">
            <a:extLst>
              <a:ext uri="{FF2B5EF4-FFF2-40B4-BE49-F238E27FC236}">
                <a16:creationId xmlns:a16="http://schemas.microsoft.com/office/drawing/2014/main" id="{4E0D1D72-51CE-4C09-88CC-4691A45FC641}"/>
              </a:ext>
            </a:extLst>
          </p:cNvPr>
          <p:cNvSpPr>
            <a:spLocks noGrp="1"/>
          </p:cNvSpPr>
          <p:nvPr>
            <p:ph idx="1"/>
          </p:nvPr>
        </p:nvSpPr>
        <p:spPr>
          <a:xfrm>
            <a:off x="753431" y="1333500"/>
            <a:ext cx="10275046" cy="3416300"/>
          </a:xfrm>
        </p:spPr>
        <p:txBody>
          <a:bodyPr>
            <a:noAutofit/>
          </a:bodyPr>
          <a:lstStyle/>
          <a:p>
            <a:pPr algn="just"/>
            <a:r>
              <a:rPr lang="en-US" sz="2400" b="1" i="1" dirty="0">
                <a:latin typeface="Times New Roman" panose="02020603050405020304" pitchFamily="18" charset="0"/>
                <a:cs typeface="Times New Roman" panose="02020603050405020304" pitchFamily="18" charset="0"/>
              </a:rPr>
              <a:t>N</a:t>
            </a:r>
            <a:r>
              <a:rPr lang="en-ID" sz="2400" b="1" i="1" dirty="0" err="1">
                <a:latin typeface="Times New Roman" panose="02020603050405020304" pitchFamily="18" charset="0"/>
                <a:cs typeface="Times New Roman" panose="02020603050405020304" pitchFamily="18" charset="0"/>
              </a:rPr>
              <a:t>arsisme</a:t>
            </a:r>
            <a:r>
              <a:rPr lang="en-ID" sz="2400" b="1" i="1" dirty="0">
                <a:latin typeface="Times New Roman" panose="02020603050405020304" pitchFamily="18" charset="0"/>
                <a:cs typeface="Times New Roman" panose="02020603050405020304" pitchFamily="18" charset="0"/>
              </a:rPr>
              <a:t> Grandiose </a:t>
            </a:r>
            <a:r>
              <a:rPr lang="en-ID" sz="2400" b="1" dirty="0">
                <a:latin typeface="Times New Roman" panose="02020603050405020304" pitchFamily="18" charset="0"/>
                <a:cs typeface="Times New Roman" panose="02020603050405020304" pitchFamily="18" charset="0"/>
              </a:rPr>
              <a:t>(</a:t>
            </a:r>
            <a:r>
              <a:rPr lang="en-ID" sz="2400" b="1" dirty="0" err="1">
                <a:latin typeface="Times New Roman" panose="02020603050405020304" pitchFamily="18" charset="0"/>
                <a:cs typeface="Times New Roman" panose="02020603050405020304" pitchFamily="18" charset="0"/>
              </a:rPr>
              <a:t>berlebihan</a:t>
            </a:r>
            <a:r>
              <a:rPr lang="en-ID" sz="2400" b="1" dirty="0">
                <a:latin typeface="Times New Roman" panose="02020603050405020304" pitchFamily="18" charset="0"/>
                <a:cs typeface="Times New Roman" panose="02020603050405020304" pitchFamily="18" charset="0"/>
              </a:rPr>
              <a:t>)</a:t>
            </a:r>
          </a:p>
          <a:p>
            <a:pPr marL="0" indent="0" algn="just">
              <a:buNone/>
            </a:pPr>
            <a:r>
              <a:rPr lang="en-ID" sz="2400" dirty="0" err="1">
                <a:latin typeface="Times New Roman" panose="02020603050405020304" pitchFamily="18" charset="0"/>
                <a:cs typeface="Times New Roman" panose="02020603050405020304" pitchFamily="18" charset="0"/>
              </a:rPr>
              <a:t>Narsisis</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berlebihan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menghadapi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kesulitan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dalam</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harga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dengan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memandang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dirinya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sebagai</a:t>
            </a:r>
            <a:r>
              <a:rPr lang="en-ID" sz="2400" dirty="0">
                <a:latin typeface="Times New Roman" panose="02020603050405020304" pitchFamily="18" charset="0"/>
                <a:cs typeface="Times New Roman" panose="02020603050405020304" pitchFamily="18" charset="0"/>
              </a:rPr>
              <a:t> superior dan </a:t>
            </a:r>
            <a:r>
              <a:rPr lang="en-ID" sz="2400" dirty="0" err="1">
                <a:latin typeface="Times New Roman" panose="02020603050405020304" pitchFamily="18" charset="0"/>
                <a:cs typeface="Times New Roman" panose="02020603050405020304" pitchFamily="18" charset="0"/>
              </a:rPr>
              <a:t>unik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Individu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seperti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bersifat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eksploitatif</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hati</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agresif</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terutama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ketika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tertekan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Mereka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mungkin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melakukan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tindak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pidana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atau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kekerasan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terhadap</a:t>
            </a:r>
            <a:r>
              <a:rPr lang="en-ID" sz="2400" dirty="0">
                <a:latin typeface="Times New Roman" panose="02020603050405020304" pitchFamily="18" charset="0"/>
                <a:cs typeface="Times New Roman" panose="02020603050405020304" pitchFamily="18" charset="0"/>
              </a:rPr>
              <a:t> orang lain. </a:t>
            </a:r>
          </a:p>
          <a:p>
            <a:pPr marL="0" indent="0" algn="just">
              <a:buNone/>
            </a:pPr>
            <a:endParaRPr lang="en-ID" sz="2400" dirty="0">
              <a:latin typeface="Times New Roman" panose="02020603050405020304" pitchFamily="18" charset="0"/>
              <a:cs typeface="Times New Roman" panose="02020603050405020304" pitchFamily="18" charset="0"/>
            </a:endParaRPr>
          </a:p>
          <a:p>
            <a:pPr algn="just"/>
            <a:r>
              <a:rPr lang="en-ID" sz="2400" b="1" i="1" dirty="0" err="1">
                <a:latin typeface="Times New Roman" panose="02020603050405020304" pitchFamily="18" charset="0"/>
                <a:cs typeface="Times New Roman" panose="02020603050405020304" pitchFamily="18" charset="0"/>
              </a:rPr>
              <a:t>Narsisme</a:t>
            </a:r>
            <a:r>
              <a:rPr lang="en-ID" sz="2400" b="1" i="1" dirty="0">
                <a:latin typeface="Times New Roman" panose="02020603050405020304" pitchFamily="18" charset="0"/>
                <a:cs typeface="Times New Roman" panose="02020603050405020304" pitchFamily="18" charset="0"/>
              </a:rPr>
              <a:t> Vulnerable </a:t>
            </a:r>
            <a:r>
              <a:rPr lang="en-ID" sz="2400" b="1" dirty="0">
                <a:latin typeface="Times New Roman" panose="02020603050405020304" pitchFamily="18" charset="0"/>
                <a:cs typeface="Times New Roman" panose="02020603050405020304" pitchFamily="18" charset="0"/>
              </a:rPr>
              <a:t>(</a:t>
            </a:r>
            <a:r>
              <a:rPr lang="en-ID" sz="2400" b="1" dirty="0" err="1">
                <a:latin typeface="Times New Roman" panose="02020603050405020304" pitchFamily="18" charset="0"/>
                <a:cs typeface="Times New Roman" panose="02020603050405020304" pitchFamily="18" charset="0"/>
              </a:rPr>
              <a:t>rentan</a:t>
            </a:r>
            <a:r>
              <a:rPr lang="en-ID" sz="2400" b="1" dirty="0">
                <a:latin typeface="Times New Roman" panose="02020603050405020304" pitchFamily="18" charset="0"/>
                <a:cs typeface="Times New Roman" panose="02020603050405020304" pitchFamily="18" charset="0"/>
              </a:rPr>
              <a:t>)</a:t>
            </a:r>
          </a:p>
          <a:p>
            <a:pPr marL="0" indent="0" algn="just">
              <a:buNone/>
            </a:pPr>
            <a:r>
              <a:rPr lang="en-ID" sz="2400" dirty="0" err="1">
                <a:latin typeface="Times New Roman" panose="02020603050405020304" pitchFamily="18" charset="0"/>
                <a:cs typeface="Times New Roman" panose="02020603050405020304" pitchFamily="18" charset="0"/>
              </a:rPr>
              <a:t>Narsisis</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rentan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menghadapi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kesulitan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dalam</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harga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dengan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terlibat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dalam</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fantasi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berlebihan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memadamkan</a:t>
            </a:r>
            <a:r>
              <a:rPr lang="en-ID" sz="2400" dirty="0">
                <a:latin typeface="Times New Roman" panose="02020603050405020304" pitchFamily="18" charset="0"/>
                <a:cs typeface="Times New Roman" panose="02020603050405020304" pitchFamily="18" charset="0"/>
              </a:rPr>
              <a:t> rasa </a:t>
            </a:r>
            <a:r>
              <a:rPr lang="en-ID" sz="2400" dirty="0" err="1">
                <a:latin typeface="Times New Roman" panose="02020603050405020304" pitchFamily="18" charset="0"/>
                <a:cs typeface="Times New Roman" panose="02020603050405020304" pitchFamily="18" charset="0"/>
              </a:rPr>
              <a:t>malu</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intens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Individu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seperti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hipersensitif</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terhadap</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penolakan</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kritik</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karenanya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menghindari</a:t>
            </a:r>
            <a:r>
              <a:rPr lang="en-ID" sz="2400" dirty="0">
                <a:latin typeface="Times New Roman" panose="02020603050405020304" pitchFamily="18" charset="0"/>
                <a:cs typeface="Times New Roman" panose="02020603050405020304" pitchFamily="18" charset="0"/>
              </a:rPr>
              <a:t> orang lain. </a:t>
            </a:r>
          </a:p>
        </p:txBody>
      </p:sp>
    </p:spTree>
    <p:extLst>
      <p:ext uri="{BB962C8B-B14F-4D97-AF65-F5344CB8AC3E}">
        <p14:creationId xmlns:p14="http://schemas.microsoft.com/office/powerpoint/2010/main" val="31045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F7D6-EA66-4080-9880-B17FF297D508}"/>
              </a:ext>
            </a:extLst>
          </p:cNvPr>
          <p:cNvSpPr>
            <a:spLocks noGrp="1"/>
          </p:cNvSpPr>
          <p:nvPr>
            <p:ph type="title"/>
          </p:nvPr>
        </p:nvSpPr>
        <p:spPr/>
        <p:txBody>
          <a:bodyPr>
            <a:normAutofit/>
          </a:bodyPr>
          <a:lstStyle/>
          <a:p>
            <a:r>
              <a:rPr lang="en-US" sz="4000" b="1" cap="none" dirty="0" err="1" smtClean="0">
                <a:latin typeface="Times New Roman" panose="02020603050405020304" pitchFamily="18" charset="0"/>
                <a:cs typeface="Times New Roman" panose="02020603050405020304" pitchFamily="18" charset="0"/>
              </a:rPr>
              <a:t>Etiologi</a:t>
            </a:r>
            <a:r>
              <a:rPr lang="en-US" sz="4000" b="1" cap="none" dirty="0" smtClean="0">
                <a:latin typeface="Times New Roman" panose="02020603050405020304" pitchFamily="18" charset="0"/>
                <a:cs typeface="Times New Roman" panose="02020603050405020304" pitchFamily="18" charset="0"/>
              </a:rPr>
              <a:t> </a:t>
            </a:r>
            <a:r>
              <a:rPr lang="en-US" sz="4000" b="1" cap="none" dirty="0" err="1" smtClean="0">
                <a:latin typeface="Times New Roman" panose="02020603050405020304" pitchFamily="18" charset="0"/>
                <a:cs typeface="Times New Roman" panose="02020603050405020304" pitchFamily="18" charset="0"/>
              </a:rPr>
              <a:t>Gangguan</a:t>
            </a:r>
            <a:r>
              <a:rPr lang="en-US" sz="4000" b="1" cap="none" dirty="0" smtClean="0">
                <a:latin typeface="Times New Roman" panose="02020603050405020304" pitchFamily="18" charset="0"/>
                <a:cs typeface="Times New Roman" panose="02020603050405020304" pitchFamily="18" charset="0"/>
              </a:rPr>
              <a:t> </a:t>
            </a:r>
            <a:r>
              <a:rPr lang="en-US" sz="4000" b="1" cap="none" dirty="0" err="1" smtClean="0">
                <a:latin typeface="Times New Roman" panose="02020603050405020304" pitchFamily="18" charset="0"/>
                <a:cs typeface="Times New Roman" panose="02020603050405020304" pitchFamily="18" charset="0"/>
              </a:rPr>
              <a:t>Kepribadian</a:t>
            </a:r>
            <a:r>
              <a:rPr lang="en-US" sz="4000" b="1" cap="none" dirty="0" smtClean="0">
                <a:latin typeface="Times New Roman" panose="02020603050405020304" pitchFamily="18" charset="0"/>
                <a:cs typeface="Times New Roman" panose="02020603050405020304" pitchFamily="18" charset="0"/>
              </a:rPr>
              <a:t> </a:t>
            </a:r>
            <a:r>
              <a:rPr lang="en-US" sz="4000" b="1" cap="none" dirty="0" err="1" smtClean="0">
                <a:latin typeface="Times New Roman" panose="02020603050405020304" pitchFamily="18" charset="0"/>
                <a:cs typeface="Times New Roman" panose="02020603050405020304" pitchFamily="18" charset="0"/>
              </a:rPr>
              <a:t>Narsistik</a:t>
            </a:r>
            <a:endParaRPr lang="en-ID" sz="4000" cap="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B767D1-11DC-44D9-903C-B467AF17DD3A}"/>
              </a:ext>
            </a:extLst>
          </p:cNvPr>
          <p:cNvSpPr>
            <a:spLocks noGrp="1"/>
          </p:cNvSpPr>
          <p:nvPr>
            <p:ph idx="1"/>
          </p:nvPr>
        </p:nvSpPr>
        <p:spPr/>
        <p:txBody>
          <a:bodyPr>
            <a:normAutofit/>
          </a:bodyPr>
          <a:lstStyle/>
          <a:p>
            <a:pPr algn="just"/>
            <a:r>
              <a:rPr lang="en-US" sz="2400" dirty="0" err="1">
                <a:latin typeface="Times New Roman" panose="02020603050405020304" pitchFamily="18" charset="0"/>
                <a:cs typeface="Times New Roman" panose="02020603050405020304" pitchFamily="18" charset="0"/>
              </a:rPr>
              <a:t>Individu</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mengalami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gangguan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tampak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memiliki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perasaan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biasa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pentingnya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dirinya</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fantasi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keberhasilan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tanpa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namun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karakteristik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tersebut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merupakan</a:t>
            </a:r>
            <a:r>
              <a:rPr lang="en-US" sz="2400" dirty="0">
                <a:latin typeface="Times New Roman" panose="02020603050405020304" pitchFamily="18" charset="0"/>
                <a:cs typeface="Times New Roman" panose="02020603050405020304" pitchFamily="18" charset="0"/>
              </a:rPr>
              <a:t> topeng </a:t>
            </a:r>
            <a:r>
              <a:rPr lang="en-US" sz="2400" dirty="0" err="1">
                <a:latin typeface="Times New Roman" panose="02020603050405020304" pitchFamily="18" charset="0"/>
                <a:cs typeface="Times New Roman" panose="02020603050405020304" pitchFamily="18" charset="0"/>
              </a:rPr>
              <a:t>bagi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dirinya</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sangat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rapuh</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Kegagalan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mengembangkan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sehat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orangtua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merespon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kompetensi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ditunjukkan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Individu</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diabaikan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tidak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mengembangkan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harga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diri</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terinternalisasi</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sehat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sulit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menerima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berbagai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kekurangan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mereka</a:t>
            </a:r>
            <a:endParaRPr lang="en-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72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5180-FFF3-4DB5-B63A-DAFF94559893}"/>
              </a:ext>
            </a:extLst>
          </p:cNvPr>
          <p:cNvSpPr>
            <a:spLocks noGrp="1"/>
          </p:cNvSpPr>
          <p:nvPr>
            <p:ph type="title"/>
          </p:nvPr>
        </p:nvSpPr>
        <p:spPr/>
        <p:txBody>
          <a:bodyPr>
            <a:normAutofit/>
          </a:bodyPr>
          <a:lstStyle/>
          <a:p>
            <a:r>
              <a:rPr lang="en-US" sz="3600" b="1" cap="none" dirty="0" err="1" smtClean="0">
                <a:latin typeface="Times New Roman" panose="02020603050405020304" pitchFamily="18" charset="0"/>
                <a:cs typeface="Times New Roman" panose="02020603050405020304" pitchFamily="18" charset="0"/>
              </a:rPr>
              <a:t>Kriteria</a:t>
            </a:r>
            <a:r>
              <a:rPr lang="en-US" sz="3600" b="1" cap="none" dirty="0" smtClean="0">
                <a:latin typeface="Times New Roman" panose="02020603050405020304" pitchFamily="18" charset="0"/>
                <a:cs typeface="Times New Roman" panose="02020603050405020304" pitchFamily="18" charset="0"/>
              </a:rPr>
              <a:t> </a:t>
            </a:r>
            <a:r>
              <a:rPr lang="en-US" sz="3600" b="1" cap="none" dirty="0" err="1" smtClean="0">
                <a:latin typeface="Times New Roman" panose="02020603050405020304" pitchFamily="18" charset="0"/>
                <a:cs typeface="Times New Roman" panose="02020603050405020304" pitchFamily="18" charset="0"/>
              </a:rPr>
              <a:t>Gangguan</a:t>
            </a:r>
            <a:r>
              <a:rPr lang="en-US" sz="3600" b="1" cap="none" dirty="0" smtClean="0">
                <a:latin typeface="Times New Roman" panose="02020603050405020304" pitchFamily="18" charset="0"/>
                <a:cs typeface="Times New Roman" panose="02020603050405020304" pitchFamily="18" charset="0"/>
              </a:rPr>
              <a:t> </a:t>
            </a:r>
            <a:r>
              <a:rPr lang="en-US" sz="3600" b="1" cap="none" dirty="0" err="1" smtClean="0">
                <a:latin typeface="Times New Roman" panose="02020603050405020304" pitchFamily="18" charset="0"/>
                <a:cs typeface="Times New Roman" panose="02020603050405020304" pitchFamily="18" charset="0"/>
              </a:rPr>
              <a:t>Kepribadian</a:t>
            </a:r>
            <a:r>
              <a:rPr lang="en-US" sz="3600" b="1" cap="none" dirty="0" smtClean="0">
                <a:latin typeface="Times New Roman" panose="02020603050405020304" pitchFamily="18" charset="0"/>
                <a:cs typeface="Times New Roman" panose="02020603050405020304" pitchFamily="18" charset="0"/>
              </a:rPr>
              <a:t> </a:t>
            </a:r>
            <a:r>
              <a:rPr lang="en-US" sz="3600" b="1" cap="none" dirty="0" err="1" smtClean="0">
                <a:latin typeface="Times New Roman" panose="02020603050405020304" pitchFamily="18" charset="0"/>
                <a:cs typeface="Times New Roman" panose="02020603050405020304" pitchFamily="18" charset="0"/>
              </a:rPr>
              <a:t>Narsistik</a:t>
            </a:r>
            <a:endParaRPr lang="en-ID" sz="3600" b="1" cap="none"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63E1703-C46A-448D-8580-84B601D6D78C}"/>
              </a:ext>
            </a:extLst>
          </p:cNvPr>
          <p:cNvSpPr>
            <a:spLocks noGrp="1"/>
          </p:cNvSpPr>
          <p:nvPr>
            <p:ph type="body" idx="1"/>
          </p:nvPr>
        </p:nvSpPr>
        <p:spPr>
          <a:xfrm>
            <a:off x="1014413" y="920296"/>
            <a:ext cx="5157787" cy="414923"/>
          </a:xfrm>
        </p:spPr>
        <p:txBody>
          <a:bodyPr>
            <a:normAutofit/>
          </a:bodyPr>
          <a:lstStyle/>
          <a:p>
            <a:r>
              <a:rPr lang="en-US" dirty="0"/>
              <a:t>DSM IV-TR &amp; DSM V</a:t>
            </a:r>
            <a:endParaRPr lang="en-ID" dirty="0"/>
          </a:p>
        </p:txBody>
      </p:sp>
      <p:sp>
        <p:nvSpPr>
          <p:cNvPr id="4" name="Content Placeholder 3">
            <a:extLst>
              <a:ext uri="{FF2B5EF4-FFF2-40B4-BE49-F238E27FC236}">
                <a16:creationId xmlns:a16="http://schemas.microsoft.com/office/drawing/2014/main" id="{8235F224-538D-4D47-B545-093DA480EE6D}"/>
              </a:ext>
            </a:extLst>
          </p:cNvPr>
          <p:cNvSpPr>
            <a:spLocks noGrp="1"/>
          </p:cNvSpPr>
          <p:nvPr>
            <p:ph sz="half" idx="2"/>
          </p:nvPr>
        </p:nvSpPr>
        <p:spPr>
          <a:xfrm>
            <a:off x="895255" y="1554529"/>
            <a:ext cx="5157787" cy="4594726"/>
          </a:xfrm>
        </p:spPr>
        <p:txBody>
          <a:bodyPr>
            <a:noAutofit/>
          </a:bodyPr>
          <a:lstStyle/>
          <a:p>
            <a:pPr algn="just"/>
            <a:r>
              <a:rPr lang="en-US" sz="2000" dirty="0" err="1">
                <a:latin typeface="Times New Roman" panose="02020603050405020304" pitchFamily="18" charset="0"/>
                <a:cs typeface="Times New Roman" panose="02020603050405020304" pitchFamily="18" charset="0"/>
              </a:rPr>
              <a:t>Memiliki</a:t>
            </a:r>
            <a:r>
              <a:rPr lang="en-US" sz="2000" dirty="0">
                <a:latin typeface="Times New Roman" panose="02020603050405020304" pitchFamily="18" charset="0"/>
                <a:cs typeface="Times New Roman" panose="02020603050405020304" pitchFamily="18" charset="0"/>
              </a:rPr>
              <a:t> rasa </a:t>
            </a:r>
            <a:r>
              <a:rPr lang="en-US" sz="2000" dirty="0" err="1">
                <a:latin typeface="Times New Roman" panose="02020603050405020304" pitchFamily="18" charset="0"/>
                <a:cs typeface="Times New Roman" panose="02020603050405020304" pitchFamily="18" charset="0"/>
              </a:rPr>
              <a:t>mementingkan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sendiri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misalnya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melebih-lebihkan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prestasi</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bakat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mengharapkan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untuk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dikenali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sebagai</a:t>
            </a:r>
            <a:r>
              <a:rPr lang="en-US" sz="2000" dirty="0">
                <a:latin typeface="Times New Roman" panose="02020603050405020304" pitchFamily="18" charset="0"/>
                <a:cs typeface="Times New Roman" panose="02020603050405020304" pitchFamily="18" charset="0"/>
              </a:rPr>
              <a:t> superior </a:t>
            </a:r>
            <a:r>
              <a:rPr lang="en-US" sz="2000" dirty="0" err="1">
                <a:latin typeface="Times New Roman" panose="02020603050405020304" pitchFamily="18" charset="0"/>
                <a:cs typeface="Times New Roman" panose="02020603050405020304" pitchFamily="18" charset="0"/>
              </a:rPr>
              <a:t>tanpa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pencapaian</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sepadan</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Apakah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disisbukan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fantasi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kesuksesan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kekuatan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kecemerlangan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keindahan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cinta</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tak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terbatas</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Percaya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bahwa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spesial</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unik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serta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hanya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dapat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dipahami</a:t>
            </a:r>
            <a:r>
              <a:rPr lang="en-US" sz="2000" dirty="0">
                <a:latin typeface="Times New Roman" panose="02020603050405020304" pitchFamily="18" charset="0"/>
                <a:cs typeface="Times New Roman" panose="02020603050405020304" pitchFamily="18" charset="0"/>
              </a:rPr>
              <a:t> oleh,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harus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dikaitkan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dengan</a:t>
            </a:r>
            <a:r>
              <a:rPr lang="en-US" sz="2000" dirty="0">
                <a:latin typeface="Times New Roman" panose="02020603050405020304" pitchFamily="18" charset="0"/>
                <a:cs typeface="Times New Roman" panose="02020603050405020304" pitchFamily="18" charset="0"/>
              </a:rPr>
              <a:t>, orang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status </a:t>
            </a:r>
            <a:r>
              <a:rPr lang="en-US" sz="2000" dirty="0" err="1">
                <a:latin typeface="Times New Roman" panose="02020603050405020304" pitchFamily="18" charset="0"/>
                <a:cs typeface="Times New Roman" panose="02020603050405020304" pitchFamily="18" charset="0"/>
              </a:rPr>
              <a:t>khusus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lainnya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institusi</a:t>
            </a:r>
            <a:r>
              <a:rPr lang="en-US" sz="2000" dirty="0">
                <a:latin typeface="Times New Roman" panose="02020603050405020304" pitchFamily="18" charset="0"/>
                <a:cs typeface="Times New Roman" panose="02020603050405020304" pitchFamily="18" charset="0"/>
              </a:rPr>
              <a:t> lain</a:t>
            </a:r>
          </a:p>
          <a:p>
            <a:pPr algn="just"/>
            <a:r>
              <a:rPr lang="en-US" sz="2000" dirty="0" err="1">
                <a:latin typeface="Times New Roman" panose="02020603050405020304" pitchFamily="18" charset="0"/>
                <a:cs typeface="Times New Roman" panose="02020603050405020304" pitchFamily="18" charset="0"/>
              </a:rPr>
              <a:t>Membutuhkan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kekaguman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secara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berlebihan</a:t>
            </a:r>
            <a:endParaRPr lang="en-US" sz="20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FEF0FD8C-571B-425B-B8AF-33B6B5C78D57}"/>
              </a:ext>
            </a:extLst>
          </p:cNvPr>
          <p:cNvSpPr>
            <a:spLocks noGrp="1"/>
          </p:cNvSpPr>
          <p:nvPr>
            <p:ph sz="quarter" idx="4"/>
          </p:nvPr>
        </p:nvSpPr>
        <p:spPr>
          <a:xfrm>
            <a:off x="6172200" y="1542681"/>
            <a:ext cx="5183188" cy="4594726"/>
          </a:xfrm>
        </p:spPr>
        <p:txBody>
          <a:bodyPr>
            <a:noAutofit/>
          </a:bodyPr>
          <a:lstStyle/>
          <a:p>
            <a:pPr algn="just"/>
            <a:r>
              <a:rPr lang="en-US" sz="2000" dirty="0" err="1">
                <a:latin typeface="Times New Roman" panose="02020603050405020304" pitchFamily="18" charset="0"/>
                <a:cs typeface="Times New Roman" panose="02020603050405020304" pitchFamily="18" charset="0"/>
              </a:rPr>
              <a:t>Memiliki</a:t>
            </a:r>
            <a:r>
              <a:rPr lang="en-US" sz="2000" dirty="0">
                <a:latin typeface="Times New Roman" panose="02020603050405020304" pitchFamily="18" charset="0"/>
                <a:cs typeface="Times New Roman" panose="02020603050405020304" pitchFamily="18" charset="0"/>
              </a:rPr>
              <a:t> rasa </a:t>
            </a:r>
            <a:r>
              <a:rPr lang="en-US" sz="2000" dirty="0" err="1">
                <a:latin typeface="Times New Roman" panose="02020603050405020304" pitchFamily="18" charset="0"/>
                <a:cs typeface="Times New Roman" panose="02020603050405020304" pitchFamily="18" charset="0"/>
              </a:rPr>
              <a:t>berhak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yaitu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ekspektasi</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tidak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masuk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tentang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perlakuan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baik</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menguntungkan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kepatuhan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otomatis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terhadap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ekspektasinya</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Eksploitatif</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antarpribadi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misalnya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mamanfaatkan</a:t>
            </a:r>
            <a:r>
              <a:rPr lang="en-US" sz="2000" dirty="0">
                <a:latin typeface="Times New Roman" panose="02020603050405020304" pitchFamily="18" charset="0"/>
                <a:cs typeface="Times New Roman" panose="02020603050405020304" pitchFamily="18" charset="0"/>
              </a:rPr>
              <a:t> orang lain </a:t>
            </a:r>
            <a:r>
              <a:rPr lang="en-US" sz="2000" dirty="0" err="1">
                <a:latin typeface="Times New Roman" panose="02020603050405020304" pitchFamily="18" charset="0"/>
                <a:cs typeface="Times New Roman" panose="02020603050405020304" pitchFamily="18" charset="0"/>
              </a:rPr>
              <a:t>untuk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mencapai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tujuannya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sendiri</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Kurang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berempati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tidak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mengenali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mengenali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perasaan</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kebutuhan</a:t>
            </a:r>
            <a:r>
              <a:rPr lang="en-US" sz="2000" dirty="0">
                <a:latin typeface="Times New Roman" panose="02020603050405020304" pitchFamily="18" charset="0"/>
                <a:cs typeface="Times New Roman" panose="02020603050405020304" pitchFamily="18" charset="0"/>
              </a:rPr>
              <a:t> orang lain</a:t>
            </a:r>
          </a:p>
          <a:p>
            <a:pPr algn="just"/>
            <a:r>
              <a:rPr lang="en-US" sz="2000" dirty="0" err="1">
                <a:latin typeface="Times New Roman" panose="02020603050405020304" pitchFamily="18" charset="0"/>
                <a:cs typeface="Times New Roman" panose="02020603050405020304" pitchFamily="18" charset="0"/>
              </a:rPr>
              <a:t>Sering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iri</a:t>
            </a:r>
            <a:r>
              <a:rPr lang="en-US" sz="2000" dirty="0">
                <a:latin typeface="Times New Roman" panose="02020603050405020304" pitchFamily="18" charset="0"/>
                <a:cs typeface="Times New Roman" panose="02020603050405020304" pitchFamily="18" charset="0"/>
              </a:rPr>
              <a:t> pada orang lain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percaya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bahwa</a:t>
            </a:r>
            <a:r>
              <a:rPr lang="en-US" sz="2000" dirty="0">
                <a:latin typeface="Times New Roman" panose="02020603050405020304" pitchFamily="18" charset="0"/>
                <a:cs typeface="Times New Roman" panose="02020603050405020304" pitchFamily="18" charset="0"/>
              </a:rPr>
              <a:t> orang lain </a:t>
            </a:r>
            <a:r>
              <a:rPr lang="en-US" sz="2000" dirty="0" err="1">
                <a:latin typeface="Times New Roman" panose="02020603050405020304" pitchFamily="18" charset="0"/>
                <a:cs typeface="Times New Roman" panose="02020603050405020304" pitchFamily="18" charset="0"/>
              </a:rPr>
              <a:t>iri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padanya</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Menunjukkan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perilaku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sikap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arogan</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sombong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42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67" y="2768600"/>
            <a:ext cx="10198100" cy="3530599"/>
          </a:xfrm>
        </p:spPr>
        <p:txBody>
          <a:bodyPr>
            <a:normAutofit/>
          </a:bodyPr>
          <a:lstStyle/>
          <a:p>
            <a:pPr marL="0" indent="0">
              <a:buNone/>
            </a:pPr>
            <a:r>
              <a:rPr lang="en-US" sz="2800" i="1" dirty="0" smtClean="0"/>
              <a:t>Antisocial Personality Disorder: Clinical Description</a:t>
            </a:r>
          </a:p>
          <a:p>
            <a:pPr marL="0" indent="0">
              <a:buNone/>
            </a:pPr>
            <a:r>
              <a:rPr lang="id-ID" sz="2800" dirty="0" smtClean="0"/>
              <a:t>Gangguan </a:t>
            </a:r>
            <a:r>
              <a:rPr lang="id-ID" sz="2800" dirty="0"/>
              <a:t>kepribadian antisosial (APD) melibatkan </a:t>
            </a:r>
            <a:r>
              <a:rPr lang="id-ID" sz="2800" dirty="0" smtClean="0"/>
              <a:t>pola</a:t>
            </a:r>
            <a:r>
              <a:rPr lang="en-US" sz="2800" dirty="0" smtClean="0"/>
              <a:t> </a:t>
            </a:r>
            <a:r>
              <a:rPr lang="en-US" sz="2800" dirty="0" err="1" smtClean="0"/>
              <a:t>perilaku</a:t>
            </a:r>
            <a:r>
              <a:rPr lang="en-US" sz="2800" dirty="0" smtClean="0"/>
              <a:t> yang </a:t>
            </a:r>
            <a:r>
              <a:rPr lang="en-US" sz="2800" dirty="0" err="1" smtClean="0"/>
              <a:t>telah</a:t>
            </a:r>
            <a:r>
              <a:rPr lang="en-US" sz="2800" dirty="0" smtClean="0"/>
              <a:t> </a:t>
            </a:r>
            <a:r>
              <a:rPr lang="en-US" sz="2800" dirty="0" err="1" smtClean="0"/>
              <a:t>terbentuk</a:t>
            </a:r>
            <a:r>
              <a:rPr lang="en-US" sz="2800" dirty="0" smtClean="0"/>
              <a:t> </a:t>
            </a:r>
            <a:r>
              <a:rPr lang="en-US" sz="2800" dirty="0" err="1" smtClean="0"/>
              <a:t>dimana</a:t>
            </a:r>
            <a:r>
              <a:rPr lang="en-US" sz="2800" dirty="0" smtClean="0"/>
              <a:t> </a:t>
            </a:r>
            <a:r>
              <a:rPr lang="en-US" sz="2800" dirty="0" err="1" smtClean="0"/>
              <a:t>individu</a:t>
            </a:r>
            <a:r>
              <a:rPr lang="en-US" sz="2800" dirty="0" smtClean="0"/>
              <a:t> </a:t>
            </a:r>
            <a:r>
              <a:rPr lang="en-US" sz="2800" dirty="0" err="1" smtClean="0"/>
              <a:t>secara</a:t>
            </a:r>
            <a:r>
              <a:rPr lang="en-US" sz="2800" dirty="0" smtClean="0"/>
              <a:t> </a:t>
            </a:r>
            <a:r>
              <a:rPr lang="en-US" sz="2800" dirty="0" err="1" smtClean="0"/>
              <a:t>konsisten</a:t>
            </a:r>
            <a:r>
              <a:rPr lang="en-US" sz="2800" dirty="0" smtClean="0"/>
              <a:t> </a:t>
            </a:r>
            <a:r>
              <a:rPr lang="en-US" sz="2800" dirty="0" err="1" smtClean="0"/>
              <a:t>mengabaikan</a:t>
            </a:r>
            <a:r>
              <a:rPr lang="en-US" sz="2800" dirty="0" smtClean="0"/>
              <a:t> </a:t>
            </a:r>
            <a:r>
              <a:rPr lang="en-US" sz="2800" dirty="0" err="1" smtClean="0"/>
              <a:t>dan</a:t>
            </a:r>
            <a:r>
              <a:rPr lang="en-US" sz="2800" dirty="0" smtClean="0"/>
              <a:t> </a:t>
            </a:r>
            <a:r>
              <a:rPr lang="en-US" sz="2800" dirty="0" err="1" smtClean="0"/>
              <a:t>melanggar</a:t>
            </a:r>
            <a:r>
              <a:rPr lang="en-US" sz="2800" dirty="0" smtClean="0"/>
              <a:t> </a:t>
            </a:r>
            <a:r>
              <a:rPr lang="en-US" sz="2800" dirty="0" err="1" smtClean="0"/>
              <a:t>hak</a:t>
            </a:r>
            <a:r>
              <a:rPr lang="en-US" sz="2800" dirty="0" smtClean="0"/>
              <a:t> orang lain yang </a:t>
            </a:r>
            <a:r>
              <a:rPr lang="en-US" sz="2800" dirty="0" err="1" smtClean="0"/>
              <a:t>ada</a:t>
            </a:r>
            <a:r>
              <a:rPr lang="en-US" sz="2800" dirty="0" smtClean="0"/>
              <a:t> di </a:t>
            </a:r>
            <a:r>
              <a:rPr lang="en-US" sz="2800" dirty="0" err="1" smtClean="0"/>
              <a:t>sekitar</a:t>
            </a:r>
            <a:r>
              <a:rPr lang="en-US" sz="2800" dirty="0" smtClean="0"/>
              <a:t> </a:t>
            </a:r>
            <a:r>
              <a:rPr lang="en-US" sz="2800" dirty="0" err="1" smtClean="0"/>
              <a:t>mereka</a:t>
            </a:r>
            <a:endParaRPr lang="en-US" sz="2800" dirty="0" smtClean="0"/>
          </a:p>
          <a:p>
            <a:r>
              <a:rPr lang="en-US" sz="2800" dirty="0" smtClean="0"/>
              <a:t>Orang yang </a:t>
            </a:r>
            <a:r>
              <a:rPr lang="en-US" sz="2800" dirty="0" err="1" smtClean="0"/>
              <a:t>memiliki</a:t>
            </a:r>
            <a:r>
              <a:rPr lang="en-US" sz="2800" dirty="0" smtClean="0"/>
              <a:t> </a:t>
            </a:r>
            <a:r>
              <a:rPr lang="en-US" sz="2800" dirty="0" err="1" smtClean="0"/>
              <a:t>gangguan</a:t>
            </a:r>
            <a:r>
              <a:rPr lang="en-US" sz="2800" dirty="0" smtClean="0"/>
              <a:t> (</a:t>
            </a:r>
            <a:r>
              <a:rPr lang="en-US" sz="2800" dirty="0" err="1" smtClean="0"/>
              <a:t>apd</a:t>
            </a:r>
            <a:r>
              <a:rPr lang="en-US" sz="2800" dirty="0" smtClean="0"/>
              <a:t>) </a:t>
            </a:r>
            <a:r>
              <a:rPr lang="en-US" sz="2800" dirty="0" err="1" smtClean="0"/>
              <a:t>memiliki</a:t>
            </a:r>
            <a:r>
              <a:rPr lang="en-US" sz="2800" dirty="0" smtClean="0"/>
              <a:t> </a:t>
            </a:r>
            <a:r>
              <a:rPr lang="en-US" sz="2800" dirty="0" err="1" smtClean="0"/>
              <a:t>sifat</a:t>
            </a:r>
            <a:r>
              <a:rPr lang="en-US" sz="2800" dirty="0" smtClean="0"/>
              <a:t> </a:t>
            </a:r>
            <a:r>
              <a:rPr lang="en-US" sz="2800" dirty="0" err="1" smtClean="0"/>
              <a:t>agresif</a:t>
            </a:r>
            <a:r>
              <a:rPr lang="en-US" sz="2800" dirty="0" smtClean="0"/>
              <a:t>, </a:t>
            </a:r>
            <a:r>
              <a:rPr lang="en-US" sz="2800" dirty="0" err="1" smtClean="0"/>
              <a:t>implusif</a:t>
            </a:r>
            <a:r>
              <a:rPr lang="en-US" sz="2800" dirty="0" smtClean="0"/>
              <a:t> </a:t>
            </a:r>
            <a:r>
              <a:rPr lang="en-US" sz="2800" dirty="0" err="1" smtClean="0"/>
              <a:t>dan</a:t>
            </a:r>
            <a:r>
              <a:rPr lang="en-US" sz="2800" dirty="0" smtClean="0"/>
              <a:t> </a:t>
            </a:r>
            <a:r>
              <a:rPr lang="en-US" sz="2800" dirty="0" err="1" smtClean="0"/>
              <a:t>berperasaan</a:t>
            </a:r>
            <a:r>
              <a:rPr lang="en-US" sz="2800" dirty="0" smtClean="0"/>
              <a:t> </a:t>
            </a:r>
          </a:p>
        </p:txBody>
      </p:sp>
      <p:sp>
        <p:nvSpPr>
          <p:cNvPr id="5" name="Content Placeholder 2"/>
          <p:cNvSpPr txBox="1">
            <a:spLocks/>
          </p:cNvSpPr>
          <p:nvPr/>
        </p:nvSpPr>
        <p:spPr>
          <a:xfrm>
            <a:off x="0" y="3362325"/>
            <a:ext cx="5321300" cy="3495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6" name="Content Placeholder 2"/>
          <p:cNvSpPr txBox="1">
            <a:spLocks/>
          </p:cNvSpPr>
          <p:nvPr/>
        </p:nvSpPr>
        <p:spPr>
          <a:xfrm>
            <a:off x="5321300" y="3251200"/>
            <a:ext cx="6858000" cy="360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Title 7"/>
          <p:cNvSpPr>
            <a:spLocks noGrp="1"/>
          </p:cNvSpPr>
          <p:nvPr>
            <p:ph type="title"/>
          </p:nvPr>
        </p:nvSpPr>
        <p:spPr/>
        <p:txBody>
          <a:bodyPr>
            <a:noAutofit/>
          </a:bodyPr>
          <a:lstStyle/>
          <a:p>
            <a:r>
              <a:rPr lang="en-US" sz="4800" i="1" dirty="0"/>
              <a:t>Antisocial Personality Disorder</a:t>
            </a:r>
            <a:br>
              <a:rPr lang="en-US" sz="4800" i="1" dirty="0"/>
            </a:br>
            <a:r>
              <a:rPr lang="en-US" sz="4800" i="1" dirty="0"/>
              <a:t>and Psychopathy</a:t>
            </a:r>
            <a:endParaRPr lang="en-US" sz="4800" dirty="0"/>
          </a:p>
        </p:txBody>
      </p:sp>
    </p:spTree>
    <p:extLst>
      <p:ext uri="{BB962C8B-B14F-4D97-AF65-F5344CB8AC3E}">
        <p14:creationId xmlns:p14="http://schemas.microsoft.com/office/powerpoint/2010/main" val="2507655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3D8D-D3F1-42A7-A4B7-86D17EA55C22}"/>
              </a:ext>
            </a:extLst>
          </p:cNvPr>
          <p:cNvSpPr>
            <a:spLocks noGrp="1"/>
          </p:cNvSpPr>
          <p:nvPr>
            <p:ph type="title"/>
          </p:nvPr>
        </p:nvSpPr>
        <p:spPr/>
        <p:txBody>
          <a:bodyPr/>
          <a:lstStyle/>
          <a:p>
            <a:r>
              <a:rPr lang="en-US" dirty="0"/>
              <a:t>Personality disorder</a:t>
            </a:r>
            <a:endParaRPr lang="en-ID" dirty="0"/>
          </a:p>
        </p:txBody>
      </p:sp>
      <p:graphicFrame>
        <p:nvGraphicFramePr>
          <p:cNvPr id="8" name="Content Placeholder 7">
            <a:extLst>
              <a:ext uri="{FF2B5EF4-FFF2-40B4-BE49-F238E27FC236}">
                <a16:creationId xmlns:a16="http://schemas.microsoft.com/office/drawing/2014/main" id="{F4F32DFC-DB79-4DD5-BC5B-3D951A78054E}"/>
              </a:ext>
            </a:extLst>
          </p:cNvPr>
          <p:cNvGraphicFramePr>
            <a:graphicFrameLocks noGrp="1"/>
          </p:cNvGraphicFramePr>
          <p:nvPr>
            <p:ph idx="1"/>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677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29733" y="250651"/>
            <a:ext cx="10524067" cy="1301422"/>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i="1" dirty="0" smtClean="0"/>
              <a:t>Antisocial Personality Disorder</a:t>
            </a:r>
            <a:br>
              <a:rPr lang="en-US" i="1" dirty="0" smtClean="0"/>
            </a:br>
            <a:r>
              <a:rPr lang="en-US" i="1" dirty="0" smtClean="0"/>
              <a:t>and Psychopathy</a:t>
            </a:r>
            <a:endParaRPr lang="en-US" i="1" dirty="0"/>
          </a:p>
        </p:txBody>
      </p:sp>
      <p:sp>
        <p:nvSpPr>
          <p:cNvPr id="3" name="Content Placeholder 2"/>
          <p:cNvSpPr>
            <a:spLocks noGrp="1"/>
          </p:cNvSpPr>
          <p:nvPr>
            <p:ph idx="1"/>
          </p:nvPr>
        </p:nvSpPr>
        <p:spPr>
          <a:xfrm>
            <a:off x="177476" y="2524955"/>
            <a:ext cx="11828580" cy="4351338"/>
          </a:xfrm>
          <a:prstGeom prst="rect">
            <a:avLst/>
          </a:prstGeom>
        </p:spPr>
        <p:txBody>
          <a:bodyPr>
            <a:normAutofit/>
          </a:bodyPr>
          <a:lstStyle/>
          <a:p>
            <a:r>
              <a:rPr lang="id-ID" sz="2400" dirty="0" smtClean="0"/>
              <a:t>Gangguan psikopati berfokus pada pikiran dan perasaan orang tersebut.</a:t>
            </a:r>
          </a:p>
          <a:p>
            <a:r>
              <a:rPr lang="id-ID" sz="2400" dirty="0" smtClean="0"/>
              <a:t>Cleckley mendeskripsikan salah satu karakteristik utama psikopati adalah kemiskinan emosi, baik positif maupun negatif: orang psikopat tidak memiliki rasa malu, dan perasaan positif mereka terhadap orang lain hanyalah tindakan. Mereka sangat mempesona dan menggunakan pesona itu untuk membuat orang lain takut demi keuntungan pribadi. Kurangnya kecemasan mereka mungkin membuat mereka tidak mungkin untuk belajar dari kesalahan mereka, dan kurangnya penyesalan mereka membuat mereka bersikap tidak bertanggung jawab dan sering kejam terhadap orang lain.</a:t>
            </a:r>
          </a:p>
          <a:p>
            <a:pPr marL="0" indent="0">
              <a:buNone/>
            </a:pPr>
            <a:endParaRPr lang="id-ID" sz="2400" dirty="0"/>
          </a:p>
        </p:txBody>
      </p:sp>
      <p:sp>
        <p:nvSpPr>
          <p:cNvPr id="4" name="Rectangle 3"/>
          <p:cNvSpPr/>
          <p:nvPr/>
        </p:nvSpPr>
        <p:spPr>
          <a:xfrm>
            <a:off x="552721" y="1940180"/>
            <a:ext cx="5656933" cy="584775"/>
          </a:xfrm>
          <a:prstGeom prst="rect">
            <a:avLst/>
          </a:prstGeom>
        </p:spPr>
        <p:txBody>
          <a:bodyPr wrap="none">
            <a:spAutoFit/>
          </a:bodyPr>
          <a:lstStyle/>
          <a:p>
            <a:r>
              <a:rPr lang="en-US" sz="3200" dirty="0" err="1" smtClean="0"/>
              <a:t>Psychopathy</a:t>
            </a:r>
            <a:r>
              <a:rPr lang="en-US" sz="3200" dirty="0" smtClean="0"/>
              <a:t>: Clinical Description</a:t>
            </a:r>
          </a:p>
        </p:txBody>
      </p:sp>
    </p:spTree>
    <p:extLst>
      <p:ext uri="{BB962C8B-B14F-4D97-AF65-F5344CB8AC3E}">
        <p14:creationId xmlns:p14="http://schemas.microsoft.com/office/powerpoint/2010/main" val="2696397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21280"/>
            <a:ext cx="11995690" cy="3970318"/>
          </a:xfrm>
          <a:prstGeom prst="rect">
            <a:avLst/>
          </a:prstGeom>
        </p:spPr>
        <p:txBody>
          <a:bodyPr wrap="square">
            <a:spAutoFit/>
          </a:bodyPr>
          <a:lstStyle/>
          <a:p>
            <a:pPr>
              <a:buNone/>
            </a:pPr>
            <a:r>
              <a:rPr lang="en-US" sz="2800" dirty="0" smtClean="0"/>
              <a:t>Etiology of Antisocial Personality Disorder and </a:t>
            </a:r>
            <a:r>
              <a:rPr lang="en-US" sz="2800" dirty="0" err="1" smtClean="0"/>
              <a:t>Psychopathy</a:t>
            </a:r>
            <a:endParaRPr lang="en-US" sz="2800" dirty="0" smtClean="0"/>
          </a:p>
          <a:p>
            <a:pPr>
              <a:buNone/>
            </a:pPr>
            <a:endParaRPr lang="en-US" sz="2800" dirty="0" smtClean="0"/>
          </a:p>
          <a:p>
            <a:pPr>
              <a:buFont typeface="Wingdings" pitchFamily="2" charset="2"/>
              <a:buChar char="Ø"/>
            </a:pPr>
            <a:r>
              <a:rPr lang="en-US" sz="2800" dirty="0" smtClean="0"/>
              <a:t> Genetic Factors</a:t>
            </a:r>
          </a:p>
          <a:p>
            <a:pPr>
              <a:buFont typeface="Wingdings" pitchFamily="2" charset="2"/>
              <a:buChar char="Ø"/>
            </a:pPr>
            <a:r>
              <a:rPr lang="en-US" sz="2800" dirty="0" smtClean="0"/>
              <a:t> Social Factors: Family Environment and Poverty</a:t>
            </a:r>
          </a:p>
          <a:p>
            <a:pPr>
              <a:buFont typeface="Wingdings" pitchFamily="2" charset="2"/>
              <a:buChar char="Ø"/>
            </a:pPr>
            <a:r>
              <a:rPr lang="en-US" sz="2800" dirty="0" smtClean="0"/>
              <a:t> Fearlessness</a:t>
            </a:r>
          </a:p>
          <a:p>
            <a:pPr>
              <a:buFont typeface="Wingdings" pitchFamily="2" charset="2"/>
              <a:buChar char="Ø"/>
            </a:pPr>
            <a:r>
              <a:rPr lang="en-US" sz="2800" dirty="0" smtClean="0"/>
              <a:t> Impulsivity</a:t>
            </a:r>
          </a:p>
          <a:p>
            <a:pPr>
              <a:buFont typeface="Wingdings" pitchFamily="2" charset="2"/>
              <a:buChar char="Ø"/>
            </a:pPr>
            <a:r>
              <a:rPr lang="en-US" sz="2800" dirty="0" smtClean="0"/>
              <a:t> Deficits in Empathy Driving Unresponsiveness to Others’ Victimization</a:t>
            </a:r>
          </a:p>
          <a:p>
            <a:pPr>
              <a:buNone/>
            </a:pPr>
            <a:endParaRPr lang="en-US" sz="2800" dirty="0" smtClean="0"/>
          </a:p>
          <a:p>
            <a:r>
              <a:rPr lang="en-US" sz="2800" dirty="0" smtClean="0"/>
              <a:t>  </a:t>
            </a:r>
            <a:endParaRPr lang="en-US" sz="2800" dirty="0"/>
          </a:p>
        </p:txBody>
      </p:sp>
      <p:sp>
        <p:nvSpPr>
          <p:cNvPr id="11" name="Title 1"/>
          <p:cNvSpPr>
            <a:spLocks noGrp="1"/>
          </p:cNvSpPr>
          <p:nvPr>
            <p:ph type="title"/>
          </p:nvPr>
        </p:nvSpPr>
        <p:spPr>
          <a:xfrm>
            <a:off x="838200" y="386117"/>
            <a:ext cx="10515600" cy="1205616"/>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i="1" dirty="0" smtClean="0"/>
              <a:t>Antisocial Personality Disorder</a:t>
            </a:r>
            <a:br>
              <a:rPr lang="en-US" i="1" dirty="0" smtClean="0"/>
            </a:br>
            <a:r>
              <a:rPr lang="en-US" i="1" dirty="0" smtClean="0"/>
              <a:t>and Psychopathy</a:t>
            </a:r>
            <a:endParaRPr lang="en-US" i="1" dirty="0"/>
          </a:p>
        </p:txBody>
      </p:sp>
    </p:spTree>
    <p:extLst>
      <p:ext uri="{BB962C8B-B14F-4D97-AF65-F5344CB8AC3E}">
        <p14:creationId xmlns:p14="http://schemas.microsoft.com/office/powerpoint/2010/main" val="3987283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67" y="254000"/>
            <a:ext cx="10515600" cy="743585"/>
          </a:xfrm>
        </p:spPr>
        <p:txBody>
          <a:bodyPr>
            <a:normAutofit/>
          </a:bodyPr>
          <a:lstStyle/>
          <a:p>
            <a:pPr algn="ctr"/>
            <a:r>
              <a:rPr lang="en-US" sz="4400" cap="none" dirty="0" smtClean="0"/>
              <a:t>Diagnostic Criteria </a:t>
            </a:r>
            <a:r>
              <a:rPr lang="en-US" sz="4400" dirty="0" smtClean="0"/>
              <a:t>DSM IV TR &amp; DSM V</a:t>
            </a:r>
            <a:endParaRPr lang="en-US" sz="4400" dirty="0"/>
          </a:p>
        </p:txBody>
      </p:sp>
      <p:sp>
        <p:nvSpPr>
          <p:cNvPr id="3" name="Content Placeholder 2"/>
          <p:cNvSpPr>
            <a:spLocks noGrp="1"/>
          </p:cNvSpPr>
          <p:nvPr>
            <p:ph sz="quarter" idx="4294967295"/>
          </p:nvPr>
        </p:nvSpPr>
        <p:spPr>
          <a:xfrm>
            <a:off x="997374" y="1234440"/>
            <a:ext cx="10923693" cy="5623560"/>
          </a:xfrm>
        </p:spPr>
        <p:style>
          <a:lnRef idx="1">
            <a:schemeClr val="accent1"/>
          </a:lnRef>
          <a:fillRef idx="1001">
            <a:schemeClr val="lt1"/>
          </a:fillRef>
          <a:effectRef idx="1">
            <a:schemeClr val="accent1"/>
          </a:effectRef>
          <a:fontRef idx="minor">
            <a:schemeClr val="dk1"/>
          </a:fontRef>
        </p:style>
        <p:txBody>
          <a:bodyPr>
            <a:normAutofit fontScale="77500" lnSpcReduction="20000"/>
          </a:bodyPr>
          <a:lstStyle/>
          <a:p>
            <a:pPr marL="514350" lvl="0" indent="-514350">
              <a:buFont typeface="+mj-lt"/>
              <a:buAutoNum type="alphaUcPeriod"/>
            </a:pPr>
            <a:r>
              <a:rPr lang="en-US" sz="2900" dirty="0" smtClean="0">
                <a:latin typeface="Times New Roman" panose="02020603050405020304" pitchFamily="18" charset="0"/>
                <a:ea typeface="Tahoma" panose="020B0604030504040204" pitchFamily="34" charset="0"/>
                <a:cs typeface="Times New Roman" panose="02020603050405020304" pitchFamily="18" charset="0"/>
              </a:rPr>
              <a:t>Ada </a:t>
            </a:r>
            <a:r>
              <a:rPr lang="en-US" sz="2900" dirty="0" err="1">
                <a:latin typeface="Times New Roman" panose="02020603050405020304" pitchFamily="18" charset="0"/>
                <a:ea typeface="Tahoma" panose="020B0604030504040204" pitchFamily="34" charset="0"/>
                <a:cs typeface="Times New Roman" panose="02020603050405020304" pitchFamily="18" charset="0"/>
              </a:rPr>
              <a:t>pola</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ketidakpedulian</a:t>
            </a:r>
            <a:r>
              <a:rPr lang="en-US" sz="2900" dirty="0">
                <a:latin typeface="Times New Roman" panose="02020603050405020304" pitchFamily="18" charset="0"/>
                <a:ea typeface="Tahoma" panose="020B0604030504040204" pitchFamily="34" charset="0"/>
                <a:cs typeface="Times New Roman" panose="02020603050405020304" pitchFamily="18" charset="0"/>
              </a:rPr>
              <a:t> yang </a:t>
            </a:r>
            <a:r>
              <a:rPr lang="en-US" sz="2900" dirty="0" err="1">
                <a:latin typeface="Times New Roman" panose="02020603050405020304" pitchFamily="18" charset="0"/>
                <a:ea typeface="Tahoma" panose="020B0604030504040204" pitchFamily="34" charset="0"/>
                <a:cs typeface="Times New Roman" panose="02020603050405020304" pitchFamily="18" charset="0"/>
              </a:rPr>
              <a:t>meluas</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dan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pelanggaran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terhadap</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hak</a:t>
            </a:r>
            <a:r>
              <a:rPr lang="en-US" sz="2900" dirty="0">
                <a:latin typeface="Times New Roman" panose="02020603050405020304" pitchFamily="18" charset="0"/>
                <a:ea typeface="Tahoma" panose="020B0604030504040204" pitchFamily="34" charset="0"/>
                <a:cs typeface="Times New Roman" panose="02020603050405020304" pitchFamily="18" charset="0"/>
              </a:rPr>
              <a:t> orang lain yang </a:t>
            </a:r>
            <a:r>
              <a:rPr lang="en-US" sz="2900" dirty="0" err="1">
                <a:latin typeface="Times New Roman" panose="02020603050405020304" pitchFamily="18" charset="0"/>
                <a:ea typeface="Tahoma" panose="020B0604030504040204" pitchFamily="34" charset="0"/>
                <a:cs typeface="Times New Roman" panose="02020603050405020304" pitchFamily="18" charset="0"/>
              </a:rPr>
              <a:t>terjadi</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sejak</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usia</a:t>
            </a:r>
            <a:r>
              <a:rPr lang="en-US" sz="2900" dirty="0">
                <a:latin typeface="Times New Roman" panose="02020603050405020304" pitchFamily="18" charset="0"/>
                <a:ea typeface="Tahoma" panose="020B0604030504040204" pitchFamily="34" charset="0"/>
                <a:cs typeface="Times New Roman" panose="02020603050405020304" pitchFamily="18" charset="0"/>
              </a:rPr>
              <a:t> 15 </a:t>
            </a:r>
            <a:r>
              <a:rPr lang="en-US" sz="2900" dirty="0" err="1">
                <a:latin typeface="Times New Roman" panose="02020603050405020304" pitchFamily="18" charset="0"/>
                <a:ea typeface="Tahoma" panose="020B0604030504040204" pitchFamily="34" charset="0"/>
                <a:cs typeface="Times New Roman" panose="02020603050405020304" pitchFamily="18" charset="0"/>
              </a:rPr>
              <a:t>tahun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ditunjukan</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dalam</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beberapa</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hal</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900" dirty="0">
              <a:latin typeface="Times New Roman" panose="02020603050405020304" pitchFamily="18" charset="0"/>
              <a:ea typeface="Tahoma" panose="020B0604030504040204" pitchFamily="34" charset="0"/>
              <a:cs typeface="Times New Roman" panose="02020603050405020304" pitchFamily="18" charset="0"/>
            </a:endParaRPr>
          </a:p>
          <a:p>
            <a:pPr marL="971550" lvl="1" indent="-514350">
              <a:buFont typeface="+mj-lt"/>
              <a:buAutoNum type="arabicPeriod"/>
            </a:pP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kegagalan</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dalam</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mematuhi</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norma-norma</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sosial</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endParaRPr lang="en-US" sz="2900" dirty="0" smtClean="0">
              <a:latin typeface="Times New Roman" panose="02020603050405020304" pitchFamily="18" charset="0"/>
              <a:ea typeface="Tahoma" panose="020B0604030504040204" pitchFamily="34" charset="0"/>
              <a:cs typeface="Times New Roman" panose="02020603050405020304" pitchFamily="18" charset="0"/>
            </a:endParaRPr>
          </a:p>
          <a:p>
            <a:pPr marL="971550" lvl="1" indent="-514350">
              <a:buFont typeface="+mj-lt"/>
              <a:buAutoNum type="arabicPeriod"/>
            </a:pP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tipu</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daya</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seperti</a:t>
            </a:r>
            <a:r>
              <a:rPr lang="en-US" sz="2900" dirty="0">
                <a:latin typeface="Times New Roman" panose="02020603050405020304" pitchFamily="18" charset="0"/>
                <a:ea typeface="Tahoma" panose="020B0604030504040204" pitchFamily="34" charset="0"/>
                <a:cs typeface="Times New Roman" panose="02020603050405020304" pitchFamily="18" charset="0"/>
              </a:rPr>
              <a:t> yang </a:t>
            </a:r>
            <a:r>
              <a:rPr lang="en-US" sz="2900" dirty="0" err="1">
                <a:latin typeface="Times New Roman" panose="02020603050405020304" pitchFamily="18" charset="0"/>
                <a:ea typeface="Tahoma" panose="020B0604030504040204" pitchFamily="34" charset="0"/>
                <a:cs typeface="Times New Roman" panose="02020603050405020304" pitchFamily="18" charset="0"/>
              </a:rPr>
              <a:t>ditunjukkan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oleh</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kebohongan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berulang</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penggunaan</a:t>
            </a:r>
            <a:r>
              <a:rPr lang="en-US" sz="2900" dirty="0">
                <a:latin typeface="Times New Roman" panose="02020603050405020304" pitchFamily="18" charset="0"/>
                <a:ea typeface="Tahoma" panose="020B0604030504040204" pitchFamily="34" charset="0"/>
                <a:cs typeface="Times New Roman" panose="02020603050405020304" pitchFamily="18" charset="0"/>
              </a:rPr>
              <a:t> alias, </a:t>
            </a:r>
            <a:r>
              <a:rPr lang="en-US" sz="2900" dirty="0" err="1">
                <a:latin typeface="Times New Roman" panose="02020603050405020304" pitchFamily="18" charset="0"/>
                <a:ea typeface="Tahoma" panose="020B0604030504040204" pitchFamily="34" charset="0"/>
                <a:cs typeface="Times New Roman" panose="02020603050405020304" pitchFamily="18" charset="0"/>
              </a:rPr>
              <a:t>atau</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menipu</a:t>
            </a:r>
            <a:r>
              <a:rPr lang="en-US" sz="2900" dirty="0">
                <a:latin typeface="Times New Roman" panose="02020603050405020304" pitchFamily="18" charset="0"/>
                <a:ea typeface="Tahoma" panose="020B0604030504040204" pitchFamily="34" charset="0"/>
                <a:cs typeface="Times New Roman" panose="02020603050405020304" pitchFamily="18" charset="0"/>
              </a:rPr>
              <a:t> orang lain </a:t>
            </a:r>
            <a:r>
              <a:rPr lang="en-US" sz="2900" dirty="0" err="1">
                <a:latin typeface="Times New Roman" panose="02020603050405020304" pitchFamily="18" charset="0"/>
                <a:ea typeface="Tahoma" panose="020B0604030504040204" pitchFamily="34" charset="0"/>
                <a:cs typeface="Times New Roman" panose="02020603050405020304" pitchFamily="18" charset="0"/>
              </a:rPr>
              <a:t>untuk</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keuntungan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atau</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kesenangan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pribadi</a:t>
            </a:r>
            <a:endParaRPr lang="en-US" sz="2900" dirty="0">
              <a:latin typeface="Times New Roman" panose="02020603050405020304" pitchFamily="18" charset="0"/>
              <a:ea typeface="Tahoma" panose="020B0604030504040204" pitchFamily="34" charset="0"/>
              <a:cs typeface="Times New Roman" panose="02020603050405020304" pitchFamily="18" charset="0"/>
            </a:endParaRPr>
          </a:p>
          <a:p>
            <a:pPr marL="971550" lvl="1" indent="-514350">
              <a:buFont typeface="+mj-lt"/>
              <a:buAutoNum type="arabicPeriod"/>
            </a:pP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impulsif</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atau</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kegagalan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untuk</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merencanakan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ke</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depan</a:t>
            </a:r>
            <a:endParaRPr lang="en-US" sz="2900" dirty="0">
              <a:latin typeface="Times New Roman" panose="02020603050405020304" pitchFamily="18" charset="0"/>
              <a:ea typeface="Tahoma" panose="020B0604030504040204" pitchFamily="34" charset="0"/>
              <a:cs typeface="Times New Roman" panose="02020603050405020304" pitchFamily="18" charset="0"/>
            </a:endParaRPr>
          </a:p>
          <a:p>
            <a:pPr marL="971550" lvl="1" indent="-514350">
              <a:buFont typeface="+mj-lt"/>
              <a:buAutoNum type="arabicPeriod"/>
            </a:pP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sifat</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mudah</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marah</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dan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agresif</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seperti</a:t>
            </a:r>
            <a:r>
              <a:rPr lang="en-US" sz="2900" dirty="0">
                <a:latin typeface="Times New Roman" panose="02020603050405020304" pitchFamily="18" charset="0"/>
                <a:ea typeface="Tahoma" panose="020B0604030504040204" pitchFamily="34" charset="0"/>
                <a:cs typeface="Times New Roman" panose="02020603050405020304" pitchFamily="18" charset="0"/>
              </a:rPr>
              <a:t> yang </a:t>
            </a:r>
            <a:r>
              <a:rPr lang="en-US" sz="2900" dirty="0" err="1">
                <a:latin typeface="Times New Roman" panose="02020603050405020304" pitchFamily="18" charset="0"/>
                <a:ea typeface="Tahoma" panose="020B0604030504040204" pitchFamily="34" charset="0"/>
                <a:cs typeface="Times New Roman" panose="02020603050405020304" pitchFamily="18" charset="0"/>
              </a:rPr>
              <a:t>ditunjukkan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oleh</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perkelahian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fisik</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atau</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serangan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berulang</a:t>
            </a:r>
            <a:endParaRPr lang="en-US" sz="2900" dirty="0">
              <a:latin typeface="Times New Roman" panose="02020603050405020304" pitchFamily="18" charset="0"/>
              <a:ea typeface="Tahoma" panose="020B0604030504040204" pitchFamily="34" charset="0"/>
              <a:cs typeface="Times New Roman" panose="02020603050405020304" pitchFamily="18" charset="0"/>
            </a:endParaRPr>
          </a:p>
          <a:p>
            <a:pPr marL="971550" lvl="1" indent="-514350">
              <a:buFont typeface="+mj-lt"/>
              <a:buAutoNum type="arabicPeriod"/>
            </a:pP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mengabaikan</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keselamatan</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diri</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sendiri</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atau</a:t>
            </a:r>
            <a:r>
              <a:rPr lang="en-US" sz="2900" dirty="0">
                <a:latin typeface="Times New Roman" panose="02020603050405020304" pitchFamily="18" charset="0"/>
                <a:ea typeface="Tahoma" panose="020B0604030504040204" pitchFamily="34" charset="0"/>
                <a:cs typeface="Times New Roman" panose="02020603050405020304" pitchFamily="18" charset="0"/>
              </a:rPr>
              <a:t> orang </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lain</a:t>
            </a:r>
          </a:p>
          <a:p>
            <a:pPr marL="971550" lvl="1" indent="-514350">
              <a:buFont typeface="+mj-lt"/>
              <a:buAutoNum type="arabicPeriod"/>
            </a:pP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tidak</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bertanggung</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jawab</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secara</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konsisten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endParaRPr lang="en-US" sz="2900" dirty="0" smtClean="0">
              <a:latin typeface="Times New Roman" panose="02020603050405020304" pitchFamily="18" charset="0"/>
              <a:ea typeface="Tahoma" panose="020B0604030504040204" pitchFamily="34" charset="0"/>
              <a:cs typeface="Times New Roman" panose="02020603050405020304" pitchFamily="18" charset="0"/>
            </a:endParaRPr>
          </a:p>
          <a:p>
            <a:pPr marL="971550" lvl="1" indent="-514350">
              <a:buFont typeface="+mj-lt"/>
              <a:buAutoNum type="arabicPeriod"/>
            </a:pP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kurangnya</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penyesalan</a:t>
            </a:r>
            <a:endParaRPr lang="en-US" sz="2900" dirty="0">
              <a:latin typeface="Times New Roman" panose="02020603050405020304" pitchFamily="18" charset="0"/>
              <a:ea typeface="Tahoma" panose="020B0604030504040204" pitchFamily="34" charset="0"/>
              <a:cs typeface="Times New Roman" panose="02020603050405020304" pitchFamily="18" charset="0"/>
            </a:endParaRPr>
          </a:p>
          <a:p>
            <a:pPr marL="514350" lvl="0" indent="-514350">
              <a:buFont typeface="+mj-lt"/>
              <a:buAutoNum type="alphaUcPeriod"/>
            </a:pP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Individu</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setidaknya</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berusia</a:t>
            </a:r>
            <a:r>
              <a:rPr lang="en-US" sz="2900" dirty="0">
                <a:latin typeface="Times New Roman" panose="02020603050405020304" pitchFamily="18" charset="0"/>
                <a:ea typeface="Tahoma" panose="020B0604030504040204" pitchFamily="34" charset="0"/>
                <a:cs typeface="Times New Roman" panose="02020603050405020304" pitchFamily="18" charset="0"/>
              </a:rPr>
              <a:t> 18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tahun</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a:t>
            </a:r>
          </a:p>
          <a:p>
            <a:pPr marL="514350" lvl="0" indent="-514350">
              <a:buFont typeface="+mj-lt"/>
              <a:buAutoNum type="alphaUcPeriod"/>
            </a:pPr>
            <a:r>
              <a:rPr lang="en-US" sz="2900" dirty="0" smtClean="0">
                <a:latin typeface="Times New Roman" panose="02020603050405020304" pitchFamily="18" charset="0"/>
                <a:ea typeface="Tahoma" panose="020B0604030504040204" pitchFamily="34" charset="0"/>
                <a:cs typeface="Times New Roman" panose="02020603050405020304" pitchFamily="18" charset="0"/>
              </a:rPr>
              <a:t>Ada </a:t>
            </a:r>
            <a:r>
              <a:rPr lang="en-US" sz="2900" dirty="0" err="1">
                <a:latin typeface="Times New Roman" panose="02020603050405020304" pitchFamily="18" charset="0"/>
                <a:ea typeface="Tahoma" panose="020B0604030504040204" pitchFamily="34" charset="0"/>
                <a:cs typeface="Times New Roman" panose="02020603050405020304" pitchFamily="18" charset="0"/>
              </a:rPr>
              <a:t>bukti</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Kelainan</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Perilaku</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lihat</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hal</a:t>
            </a:r>
            <a:r>
              <a:rPr lang="en-US" sz="2900" dirty="0">
                <a:latin typeface="Times New Roman" panose="02020603050405020304" pitchFamily="18" charset="0"/>
                <a:ea typeface="Tahoma" panose="020B0604030504040204" pitchFamily="34" charset="0"/>
                <a:cs typeface="Times New Roman" panose="02020603050405020304" pitchFamily="18" charset="0"/>
              </a:rPr>
              <a:t>. 98) </a:t>
            </a:r>
            <a:r>
              <a:rPr lang="en-US" sz="2900" dirty="0" err="1">
                <a:latin typeface="Times New Roman" panose="02020603050405020304" pitchFamily="18" charset="0"/>
                <a:ea typeface="Tahoma" panose="020B0604030504040204" pitchFamily="34" charset="0"/>
                <a:cs typeface="Times New Roman" panose="02020603050405020304" pitchFamily="18" charset="0"/>
              </a:rPr>
              <a:t>dengan</a:t>
            </a:r>
            <a:r>
              <a:rPr lang="en-US" sz="2900" dirty="0">
                <a:latin typeface="Times New Roman" panose="02020603050405020304" pitchFamily="18" charset="0"/>
                <a:ea typeface="Tahoma" panose="020B0604030504040204" pitchFamily="34" charset="0"/>
                <a:cs typeface="Times New Roman" panose="02020603050405020304" pitchFamily="18" charset="0"/>
              </a:rPr>
              <a:t> onset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sebelum</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usia</a:t>
            </a:r>
            <a:r>
              <a:rPr lang="en-US" sz="2900" dirty="0">
                <a:latin typeface="Times New Roman" panose="02020603050405020304" pitchFamily="18" charset="0"/>
                <a:ea typeface="Tahoma" panose="020B0604030504040204" pitchFamily="34" charset="0"/>
                <a:cs typeface="Times New Roman" panose="02020603050405020304" pitchFamily="18" charset="0"/>
              </a:rPr>
              <a:t> 15 </a:t>
            </a: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tahun</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a:t>
            </a:r>
          </a:p>
          <a:p>
            <a:pPr marL="514350" lvl="0" indent="-514350">
              <a:buFont typeface="+mj-lt"/>
              <a:buAutoNum type="alphaUcPeriod"/>
            </a:pPr>
            <a:r>
              <a:rPr lang="en-US" sz="2900" dirty="0" err="1" smtClean="0">
                <a:latin typeface="Times New Roman" panose="02020603050405020304" pitchFamily="18" charset="0"/>
                <a:ea typeface="Tahoma" panose="020B0604030504040204" pitchFamily="34" charset="0"/>
                <a:cs typeface="Times New Roman" panose="02020603050405020304" pitchFamily="18" charset="0"/>
              </a:rPr>
              <a:t>Terjadinya</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perilaku</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antisosial</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tidak</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hanya</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selama</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Skizofrenia</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err="1">
                <a:latin typeface="Times New Roman" panose="02020603050405020304" pitchFamily="18" charset="0"/>
                <a:ea typeface="Tahoma" panose="020B0604030504040204" pitchFamily="34" charset="0"/>
                <a:cs typeface="Times New Roman" panose="02020603050405020304" pitchFamily="18" charset="0"/>
              </a:rPr>
              <a:t>atau</a:t>
            </a:r>
            <a:r>
              <a:rPr lang="en-US" sz="2900" dirty="0">
                <a:latin typeface="Times New Roman" panose="02020603050405020304" pitchFamily="18" charset="0"/>
                <a:ea typeface="Tahoma" panose="020B0604030504040204" pitchFamily="34" charset="0"/>
                <a:cs typeface="Times New Roman" panose="02020603050405020304" pitchFamily="18" charset="0"/>
              </a:rPr>
              <a:t> </a:t>
            </a:r>
            <a:r>
              <a:rPr lang="en-US" sz="2900" dirty="0" smtClean="0">
                <a:latin typeface="Times New Roman" panose="02020603050405020304" pitchFamily="18" charset="0"/>
                <a:ea typeface="Tahoma" panose="020B0604030504040204" pitchFamily="34" charset="0"/>
                <a:cs typeface="Times New Roman" panose="02020603050405020304" pitchFamily="18" charset="0"/>
              </a:rPr>
              <a:t>bipolar disorder.</a:t>
            </a:r>
            <a:endParaRPr lang="en-US" sz="2900"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56758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CLUSTER C</a:t>
            </a:r>
            <a:endParaRPr lang="en-US" dirty="0"/>
          </a:p>
        </p:txBody>
      </p:sp>
      <p:sp>
        <p:nvSpPr>
          <p:cNvPr id="3" name="Subtitle 2"/>
          <p:cNvSpPr>
            <a:spLocks noGrp="1"/>
          </p:cNvSpPr>
          <p:nvPr>
            <p:ph type="subTitle" idx="1"/>
          </p:nvPr>
        </p:nvSpPr>
        <p:spPr>
          <a:xfrm>
            <a:off x="1561708" y="4224862"/>
            <a:ext cx="9070848" cy="457201"/>
          </a:xfrm>
        </p:spPr>
        <p:txBody>
          <a:bodyPr>
            <a:noAutofit/>
          </a:bodyPr>
          <a:lstStyle/>
          <a:p>
            <a:r>
              <a:rPr lang="en-US" sz="2400" dirty="0" err="1" smtClean="0">
                <a:solidFill>
                  <a:schemeClr val="bg2">
                    <a:lumMod val="25000"/>
                  </a:schemeClr>
                </a:solidFill>
              </a:rPr>
              <a:t>Berbeda</a:t>
            </a:r>
            <a:r>
              <a:rPr lang="en-US" sz="2400" dirty="0" smtClean="0">
                <a:solidFill>
                  <a:schemeClr val="bg2">
                    <a:lumMod val="25000"/>
                  </a:schemeClr>
                </a:solidFill>
              </a:rPr>
              <a:t> </a:t>
            </a:r>
            <a:r>
              <a:rPr lang="en-US" sz="2400" dirty="0" err="1" smtClean="0">
                <a:solidFill>
                  <a:schemeClr val="bg2">
                    <a:lumMod val="25000"/>
                  </a:schemeClr>
                </a:solidFill>
              </a:rPr>
              <a:t>dengan</a:t>
            </a:r>
            <a:r>
              <a:rPr lang="en-US" sz="2400" dirty="0" smtClean="0">
                <a:solidFill>
                  <a:schemeClr val="bg2">
                    <a:lumMod val="25000"/>
                  </a:schemeClr>
                </a:solidFill>
              </a:rPr>
              <a:t> </a:t>
            </a:r>
            <a:r>
              <a:rPr lang="en-US" sz="2400" dirty="0" err="1" smtClean="0">
                <a:solidFill>
                  <a:schemeClr val="bg2">
                    <a:lumMod val="25000"/>
                  </a:schemeClr>
                </a:solidFill>
              </a:rPr>
              <a:t>kedua</a:t>
            </a:r>
            <a:r>
              <a:rPr lang="en-US" sz="2400" dirty="0" smtClean="0">
                <a:solidFill>
                  <a:schemeClr val="bg2">
                    <a:lumMod val="25000"/>
                  </a:schemeClr>
                </a:solidFill>
              </a:rPr>
              <a:t> </a:t>
            </a:r>
            <a:r>
              <a:rPr lang="en-US" sz="2400" dirty="0" err="1" smtClean="0">
                <a:solidFill>
                  <a:schemeClr val="bg2">
                    <a:lumMod val="25000"/>
                  </a:schemeClr>
                </a:solidFill>
              </a:rPr>
              <a:t>kelompok</a:t>
            </a:r>
            <a:r>
              <a:rPr lang="en-US" sz="2400" dirty="0" smtClean="0">
                <a:solidFill>
                  <a:schemeClr val="bg2">
                    <a:lumMod val="25000"/>
                  </a:schemeClr>
                </a:solidFill>
              </a:rPr>
              <a:t> </a:t>
            </a:r>
            <a:r>
              <a:rPr lang="en-US" sz="2400" dirty="0" err="1" smtClean="0">
                <a:solidFill>
                  <a:schemeClr val="bg2">
                    <a:lumMod val="25000"/>
                  </a:schemeClr>
                </a:solidFill>
              </a:rPr>
              <a:t>lainnya</a:t>
            </a:r>
            <a:r>
              <a:rPr lang="en-US" sz="2400" dirty="0" smtClean="0">
                <a:solidFill>
                  <a:schemeClr val="bg2">
                    <a:lumMod val="25000"/>
                  </a:schemeClr>
                </a:solidFill>
              </a:rPr>
              <a:t>, orang </a:t>
            </a:r>
            <a:r>
              <a:rPr lang="en-US" sz="2400" dirty="0" err="1" smtClean="0">
                <a:solidFill>
                  <a:schemeClr val="bg2">
                    <a:lumMod val="25000"/>
                  </a:schemeClr>
                </a:solidFill>
              </a:rPr>
              <a:t>dengan</a:t>
            </a:r>
            <a:r>
              <a:rPr lang="en-US" sz="2400" dirty="0" smtClean="0">
                <a:solidFill>
                  <a:schemeClr val="bg2">
                    <a:lumMod val="25000"/>
                  </a:schemeClr>
                </a:solidFill>
              </a:rPr>
              <a:t> </a:t>
            </a:r>
            <a:r>
              <a:rPr lang="en-US" sz="2400" dirty="0" err="1" smtClean="0">
                <a:solidFill>
                  <a:schemeClr val="bg2">
                    <a:lumMod val="25000"/>
                  </a:schemeClr>
                </a:solidFill>
              </a:rPr>
              <a:t>gangguan</a:t>
            </a:r>
            <a:r>
              <a:rPr lang="en-US" sz="2400" dirty="0" smtClean="0">
                <a:solidFill>
                  <a:schemeClr val="bg2">
                    <a:lumMod val="25000"/>
                  </a:schemeClr>
                </a:solidFill>
              </a:rPr>
              <a:t> </a:t>
            </a:r>
            <a:r>
              <a:rPr lang="en-US" sz="2400" dirty="0" err="1" smtClean="0">
                <a:solidFill>
                  <a:schemeClr val="bg2">
                    <a:lumMod val="25000"/>
                  </a:schemeClr>
                </a:solidFill>
              </a:rPr>
              <a:t>ini</a:t>
            </a:r>
            <a:r>
              <a:rPr lang="en-US" sz="2400" dirty="0" smtClean="0">
                <a:solidFill>
                  <a:schemeClr val="bg2">
                    <a:lumMod val="25000"/>
                  </a:schemeClr>
                </a:solidFill>
              </a:rPr>
              <a:t> </a:t>
            </a:r>
            <a:r>
              <a:rPr lang="en-US" sz="2400" dirty="0" err="1" smtClean="0">
                <a:solidFill>
                  <a:schemeClr val="bg2">
                    <a:lumMod val="25000"/>
                  </a:schemeClr>
                </a:solidFill>
              </a:rPr>
              <a:t>sering</a:t>
            </a:r>
            <a:r>
              <a:rPr lang="en-US" sz="2400" dirty="0" smtClean="0">
                <a:solidFill>
                  <a:schemeClr val="bg2">
                    <a:lumMod val="25000"/>
                  </a:schemeClr>
                </a:solidFill>
              </a:rPr>
              <a:t> </a:t>
            </a:r>
            <a:r>
              <a:rPr lang="en-US" sz="2400" dirty="0" err="1" smtClean="0">
                <a:solidFill>
                  <a:schemeClr val="bg2">
                    <a:lumMod val="25000"/>
                  </a:schemeClr>
                </a:solidFill>
              </a:rPr>
              <a:t>menunjukkan</a:t>
            </a:r>
            <a:r>
              <a:rPr lang="en-US" sz="2400" dirty="0" smtClean="0">
                <a:solidFill>
                  <a:schemeClr val="bg2">
                    <a:lumMod val="25000"/>
                  </a:schemeClr>
                </a:solidFill>
              </a:rPr>
              <a:t> </a:t>
            </a:r>
            <a:r>
              <a:rPr lang="en-US" sz="2400" dirty="0" err="1" smtClean="0">
                <a:solidFill>
                  <a:schemeClr val="bg2">
                    <a:lumMod val="25000"/>
                  </a:schemeClr>
                </a:solidFill>
              </a:rPr>
              <a:t>kecemasan</a:t>
            </a:r>
            <a:endParaRPr lang="en-US" sz="2400" dirty="0">
              <a:solidFill>
                <a:schemeClr val="bg2">
                  <a:lumMod val="25000"/>
                </a:schemeClr>
              </a:solidFill>
            </a:endParaRPr>
          </a:p>
        </p:txBody>
      </p:sp>
    </p:spTree>
    <p:extLst>
      <p:ext uri="{BB962C8B-B14F-4D97-AF65-F5344CB8AC3E}">
        <p14:creationId xmlns:p14="http://schemas.microsoft.com/office/powerpoint/2010/main" val="657010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1100666"/>
            <a:ext cx="10642598" cy="1303867"/>
          </a:xfrm>
        </p:spPr>
        <p:txBody>
          <a:bodyPr>
            <a:normAutofit fontScale="90000"/>
          </a:bodyPr>
          <a:lstStyle/>
          <a:p>
            <a:r>
              <a:rPr lang="id-ID" i="1" dirty="0">
                <a:latin typeface="Century Schoolbook" panose="02040604050505020304" pitchFamily="18" charset="0"/>
              </a:rPr>
              <a:t>Obsessive-Compulsive Personality Disorder</a:t>
            </a:r>
            <a:endParaRPr lang="en-US" i="1" dirty="0">
              <a:latin typeface="Century Schoolbook" panose="02040604050505020304" pitchFamily="18" charset="0"/>
            </a:endParaRPr>
          </a:p>
        </p:txBody>
      </p:sp>
      <p:sp>
        <p:nvSpPr>
          <p:cNvPr id="3" name="Content Placeholder 2"/>
          <p:cNvSpPr>
            <a:spLocks noGrp="1"/>
          </p:cNvSpPr>
          <p:nvPr>
            <p:ph idx="1"/>
          </p:nvPr>
        </p:nvSpPr>
        <p:spPr>
          <a:xfrm>
            <a:off x="1295401" y="2556932"/>
            <a:ext cx="9965266" cy="3318936"/>
          </a:xfrm>
        </p:spPr>
        <p:txBody>
          <a:bodyPr>
            <a:normAutofit/>
          </a:bodyPr>
          <a:lstStyle/>
          <a:p>
            <a:pPr marL="342900" indent="-342900">
              <a:buFont typeface="Arial" panose="020B0604020202020204" pitchFamily="34" charset="0"/>
              <a:buChar char="•"/>
            </a:pPr>
            <a:r>
              <a:rPr lang="id-ID" sz="2800" dirty="0"/>
              <a:t>Orang dengan gangguan kepribadian </a:t>
            </a:r>
            <a:r>
              <a:rPr lang="en-US" sz="2800" i="1" dirty="0"/>
              <a:t>o</a:t>
            </a:r>
            <a:r>
              <a:rPr lang="id-ID" sz="2800" i="1" dirty="0"/>
              <a:t>bsessive-</a:t>
            </a:r>
            <a:r>
              <a:rPr lang="en-US" sz="2800" i="1" dirty="0"/>
              <a:t>c</a:t>
            </a:r>
            <a:r>
              <a:rPr lang="id-ID" sz="2800" i="1" dirty="0"/>
              <a:t>ompulsive </a:t>
            </a:r>
            <a:r>
              <a:rPr lang="en-US" sz="2800" dirty="0" err="1"/>
              <a:t>cenderung</a:t>
            </a:r>
            <a:r>
              <a:rPr lang="en-US" sz="2800" dirty="0"/>
              <a:t> </a:t>
            </a:r>
            <a:r>
              <a:rPr lang="id-ID" sz="2800" dirty="0"/>
              <a:t>perfeksionis, detail, </a:t>
            </a:r>
            <a:r>
              <a:rPr lang="en-US" sz="2800" dirty="0" err="1"/>
              <a:t>teratur</a:t>
            </a:r>
            <a:r>
              <a:rPr lang="id-ID" sz="2800" dirty="0"/>
              <a:t>, dan </a:t>
            </a:r>
            <a:r>
              <a:rPr lang="en-US" sz="2800" dirty="0" err="1"/>
              <a:t>ter</a:t>
            </a:r>
            <a:r>
              <a:rPr lang="id-ID" sz="2800" dirty="0"/>
              <a:t>jadwal. </a:t>
            </a:r>
            <a:r>
              <a:rPr lang="en-US" sz="2800" dirty="0"/>
              <a:t>Orang </a:t>
            </a:r>
            <a:r>
              <a:rPr lang="en-US" sz="2800" dirty="0" err="1"/>
              <a:t>dengan</a:t>
            </a:r>
            <a:r>
              <a:rPr lang="en-US" sz="2800" dirty="0"/>
              <a:t> </a:t>
            </a:r>
            <a:r>
              <a:rPr lang="en-US" sz="2800" dirty="0" err="1"/>
              <a:t>kelainan</a:t>
            </a:r>
            <a:r>
              <a:rPr lang="en-US" sz="2800" dirty="0"/>
              <a:t> </a:t>
            </a:r>
            <a:r>
              <a:rPr lang="en-US" sz="2800" dirty="0" err="1"/>
              <a:t>ini</a:t>
            </a:r>
            <a:r>
              <a:rPr lang="en-US" sz="2800" dirty="0"/>
              <a:t> </a:t>
            </a:r>
            <a:r>
              <a:rPr lang="en-US" sz="2800" dirty="0" err="1"/>
              <a:t>sangat</a:t>
            </a:r>
            <a:r>
              <a:rPr lang="en-US" sz="2800" dirty="0"/>
              <a:t> </a:t>
            </a:r>
            <a:r>
              <a:rPr lang="en-US" sz="2800" dirty="0" err="1"/>
              <a:t>memperhatikan</a:t>
            </a:r>
            <a:r>
              <a:rPr lang="en-US" sz="2800" dirty="0"/>
              <a:t> detail, </a:t>
            </a:r>
            <a:r>
              <a:rPr lang="en-US" sz="2800" dirty="0" err="1"/>
              <a:t>sehingga</a:t>
            </a:r>
            <a:r>
              <a:rPr lang="en-US" sz="2800" dirty="0"/>
              <a:t> </a:t>
            </a:r>
            <a:r>
              <a:rPr lang="en-US" sz="2800" dirty="0" err="1"/>
              <a:t>mereka</a:t>
            </a:r>
            <a:r>
              <a:rPr lang="en-US" sz="2800" dirty="0"/>
              <a:t> </a:t>
            </a:r>
            <a:r>
              <a:rPr lang="en-US" sz="2800" dirty="0" err="1"/>
              <a:t>gagal</a:t>
            </a:r>
            <a:r>
              <a:rPr lang="en-US" sz="2800" dirty="0"/>
              <a:t> </a:t>
            </a:r>
            <a:r>
              <a:rPr lang="en-US" sz="2800" dirty="0" err="1"/>
              <a:t>menyelesaikan</a:t>
            </a:r>
            <a:r>
              <a:rPr lang="en-US" sz="2800" dirty="0"/>
              <a:t> </a:t>
            </a:r>
            <a:r>
              <a:rPr lang="en-US" sz="2800" dirty="0" err="1"/>
              <a:t>tugas</a:t>
            </a:r>
            <a:r>
              <a:rPr lang="en-US" sz="2800" dirty="0"/>
              <a:t> </a:t>
            </a:r>
            <a:r>
              <a:rPr lang="en-US" sz="2800" dirty="0" err="1"/>
              <a:t>tepat</a:t>
            </a:r>
            <a:r>
              <a:rPr lang="en-US" sz="2800" dirty="0"/>
              <a:t> </a:t>
            </a:r>
            <a:r>
              <a:rPr lang="en-US" sz="2800" dirty="0" err="1"/>
              <a:t>pada</a:t>
            </a:r>
            <a:r>
              <a:rPr lang="en-US" sz="2800" dirty="0"/>
              <a:t> </a:t>
            </a:r>
            <a:r>
              <a:rPr lang="en-US" sz="2800" dirty="0" err="1"/>
              <a:t>waktunya</a:t>
            </a:r>
            <a:r>
              <a:rPr lang="en-US" sz="2800" dirty="0"/>
              <a:t>. </a:t>
            </a:r>
            <a:r>
              <a:rPr lang="en-US" sz="2800" dirty="0" err="1"/>
              <a:t>Mereka</a:t>
            </a:r>
            <a:r>
              <a:rPr lang="en-US" sz="2800" dirty="0"/>
              <a:t> </a:t>
            </a:r>
            <a:r>
              <a:rPr lang="en-US" sz="2800" dirty="0" err="1"/>
              <a:t>lebih</a:t>
            </a:r>
            <a:r>
              <a:rPr lang="en-US" sz="2800" dirty="0"/>
              <a:t> </a:t>
            </a:r>
            <a:r>
              <a:rPr lang="en-US" sz="2800" dirty="0" err="1"/>
              <a:t>berorientasi</a:t>
            </a:r>
            <a:r>
              <a:rPr lang="en-US" sz="2800" dirty="0"/>
              <a:t> </a:t>
            </a:r>
            <a:r>
              <a:rPr lang="en-US" sz="2800" dirty="0" err="1"/>
              <a:t>pada</a:t>
            </a:r>
            <a:r>
              <a:rPr lang="en-US" sz="2800" dirty="0"/>
              <a:t> </a:t>
            </a:r>
            <a:r>
              <a:rPr lang="en-US" sz="2800" dirty="0" err="1"/>
              <a:t>pekerjaan</a:t>
            </a:r>
            <a:r>
              <a:rPr lang="en-US" sz="2800" dirty="0"/>
              <a:t> </a:t>
            </a:r>
            <a:r>
              <a:rPr lang="en-US" sz="2800" dirty="0" err="1"/>
              <a:t>daripada</a:t>
            </a:r>
            <a:r>
              <a:rPr lang="en-US" sz="2800" dirty="0"/>
              <a:t> </a:t>
            </a:r>
            <a:r>
              <a:rPr lang="en-US" sz="2800" dirty="0" err="1"/>
              <a:t>kesenangan</a:t>
            </a:r>
            <a:r>
              <a:rPr lang="en-US" sz="2800" dirty="0"/>
              <a:t>.</a:t>
            </a:r>
          </a:p>
          <a:p>
            <a:pPr marL="342900" indent="-342900">
              <a:buFont typeface="Arial" panose="020B0604020202020204" pitchFamily="34" charset="0"/>
              <a:buChar char="•"/>
            </a:pPr>
            <a:r>
              <a:rPr lang="id-ID" sz="2800" dirty="0"/>
              <a:t>Gangguan kepribadian </a:t>
            </a:r>
            <a:r>
              <a:rPr lang="en-US" sz="2800" i="1" dirty="0"/>
              <a:t>o</a:t>
            </a:r>
            <a:r>
              <a:rPr lang="id-ID" sz="2800" i="1" dirty="0"/>
              <a:t>bsessive-</a:t>
            </a:r>
            <a:r>
              <a:rPr lang="en-US" sz="2800" i="1" dirty="0"/>
              <a:t>c</a:t>
            </a:r>
            <a:r>
              <a:rPr lang="id-ID" sz="2800" i="1" dirty="0"/>
              <a:t>ompulsive </a:t>
            </a:r>
            <a:r>
              <a:rPr lang="id-ID" sz="2800" dirty="0"/>
              <a:t>berbeda d</a:t>
            </a:r>
            <a:r>
              <a:rPr lang="en-US" sz="2800" dirty="0" err="1"/>
              <a:t>engan</a:t>
            </a:r>
            <a:r>
              <a:rPr lang="id-ID" sz="2800" dirty="0"/>
              <a:t> gangguan </a:t>
            </a:r>
            <a:r>
              <a:rPr lang="id-ID" sz="2800" i="1" dirty="0"/>
              <a:t>obsessive-compulsive disorder </a:t>
            </a:r>
            <a:r>
              <a:rPr lang="id-ID" sz="2800" dirty="0"/>
              <a:t>(OCD)</a:t>
            </a: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841911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34557" y="0"/>
            <a:ext cx="10364451" cy="105987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600" cap="none" dirty="0" smtClean="0"/>
              <a:t>Diagnostic Criteria </a:t>
            </a:r>
            <a:r>
              <a:rPr lang="en-US" sz="3600" dirty="0" smtClean="0"/>
              <a:t>DSM IV </a:t>
            </a:r>
            <a:r>
              <a:rPr lang="en-US" sz="3600" dirty="0"/>
              <a:t>TR &amp; </a:t>
            </a:r>
            <a:r>
              <a:rPr lang="en-US" sz="3600" dirty="0" smtClean="0"/>
              <a:t>DSM V</a:t>
            </a:r>
            <a:endParaRPr lang="en-US" sz="3600" dirty="0"/>
          </a:p>
        </p:txBody>
      </p:sp>
      <p:sp>
        <p:nvSpPr>
          <p:cNvPr id="3" name="Content Placeholder 2"/>
          <p:cNvSpPr>
            <a:spLocks noGrp="1"/>
          </p:cNvSpPr>
          <p:nvPr>
            <p:ph idx="1"/>
          </p:nvPr>
        </p:nvSpPr>
        <p:spPr>
          <a:xfrm>
            <a:off x="374073" y="1309254"/>
            <a:ext cx="11298382" cy="4987636"/>
          </a:xfrm>
        </p:spPr>
        <p:txBody>
          <a:bodyPr>
            <a:noAutofit/>
          </a:bodyPr>
          <a:lstStyle/>
          <a:p>
            <a:r>
              <a:rPr lang="id-ID" sz="1800" dirty="0" smtClean="0"/>
              <a:t>Seseorang dengan gangguan kepribadian obsesif komplusif memiliki pemikiran yang terpaku pada keteraturan, prefeksionis, kontrol mental dan kontrol hubungan dengan orang lain (interpersonal). Kondisi ini ditandai oleh gejala-gejala sebagai berikut :</a:t>
            </a:r>
          </a:p>
          <a:p>
            <a:pPr marL="457200" indent="-457200">
              <a:buFont typeface="+mj-lt"/>
              <a:buAutoNum type="arabicPeriod"/>
            </a:pPr>
            <a:r>
              <a:rPr lang="id-ID" sz="1800" dirty="0" smtClean="0"/>
              <a:t>Pikiran terpaku pada detail-detail kecil, peraturan,urutan, daftar dan jadwal secara berlebihan, sehingga tujuan utama dari tugas yang harus dijalankan terlupakan.</a:t>
            </a:r>
          </a:p>
          <a:p>
            <a:pPr marL="457200" indent="-457200">
              <a:buFont typeface="+mj-lt"/>
              <a:buAutoNum type="arabicPeriod"/>
            </a:pPr>
            <a:r>
              <a:rPr lang="id-ID" sz="1800" dirty="0"/>
              <a:t>Perfeksionisme yang berlebihan menyebabkan tugasnya tidak dapat diselesaikan karena hasil pekerjaannya tidak sesuai dengan standarnya yang sangat tinggi</a:t>
            </a:r>
            <a:r>
              <a:rPr lang="id-ID" sz="1800" dirty="0" smtClean="0"/>
              <a:t>.</a:t>
            </a:r>
          </a:p>
          <a:p>
            <a:pPr marL="457200" indent="-457200">
              <a:buFont typeface="+mj-lt"/>
              <a:buAutoNum type="arabicPeriod"/>
            </a:pPr>
            <a:r>
              <a:rPr lang="id-ID" sz="1800" dirty="0"/>
              <a:t>Adanya dedikasi yang berlebihan terhadap pekerjaan (bukan untuk alasan keuangan), sehingga hubungan dengan keluarga, teman, atau orang di sekitarnya diabaikan</a:t>
            </a:r>
            <a:r>
              <a:rPr lang="id-ID" sz="1800" dirty="0" smtClean="0"/>
              <a:t>.</a:t>
            </a:r>
          </a:p>
          <a:p>
            <a:pPr marL="457200" indent="-457200">
              <a:buFont typeface="+mj-lt"/>
              <a:buAutoNum type="arabicPeriod"/>
            </a:pPr>
            <a:r>
              <a:rPr lang="id-ID" sz="1800" dirty="0"/>
              <a:t>Sangat kaku dan tidak fleksibel terhadap nilai-nilai moral dan etik</a:t>
            </a:r>
            <a:r>
              <a:rPr lang="id-ID" sz="1800" dirty="0" smtClean="0"/>
              <a:t>.</a:t>
            </a:r>
          </a:p>
          <a:p>
            <a:pPr marL="457200" indent="-457200">
              <a:buFont typeface="+mj-lt"/>
              <a:buAutoNum type="arabicPeriod"/>
            </a:pPr>
            <a:r>
              <a:rPr lang="id-ID" sz="1800" dirty="0"/>
              <a:t>Tidak dapat membuang barang-barang yang sudah tidak terpakai atau terlalu sering merapikan dan </a:t>
            </a:r>
            <a:r>
              <a:rPr lang="id-ID" sz="1800" dirty="0" smtClean="0"/>
              <a:t>membersihkan rumah.</a:t>
            </a:r>
          </a:p>
          <a:p>
            <a:pPr marL="457200" indent="-457200">
              <a:buFont typeface="+mj-lt"/>
              <a:buAutoNum type="arabicPeriod"/>
            </a:pPr>
            <a:r>
              <a:rPr lang="id-ID" sz="1800" dirty="0"/>
              <a:t>Tidak dapat memercayakan pekerjaan kepada orang lain dan tidak dapat bekerja dengan orang lain, kecuali mereka mengikuti standar dan cara kerjanya dengan sama persis</a:t>
            </a:r>
            <a:r>
              <a:rPr lang="id-ID" sz="1800" dirty="0" smtClean="0"/>
              <a:t>.</a:t>
            </a:r>
          </a:p>
          <a:p>
            <a:pPr marL="457200" indent="-457200">
              <a:buFont typeface="+mj-lt"/>
              <a:buAutoNum type="arabicPeriod"/>
            </a:pPr>
            <a:r>
              <a:rPr lang="nn-NO" sz="1800" dirty="0"/>
              <a:t>Tidak rela menggunakan uang, baik untuk kepentingannya sendiri maupun orang lain</a:t>
            </a:r>
            <a:r>
              <a:rPr lang="nn-NO" sz="1800" dirty="0" smtClean="0"/>
              <a:t>.</a:t>
            </a:r>
            <a:endParaRPr lang="id-ID" sz="1800" dirty="0" smtClean="0"/>
          </a:p>
          <a:p>
            <a:pPr marL="457200" indent="-457200">
              <a:buFont typeface="+mj-lt"/>
              <a:buAutoNum type="arabicPeriod"/>
            </a:pPr>
            <a:r>
              <a:rPr lang="fi-FI" sz="1800" dirty="0"/>
              <a:t>Bersifat sangat keras kepala dan kaku</a:t>
            </a:r>
            <a:endParaRPr lang="id-ID" sz="1800" dirty="0" smtClean="0"/>
          </a:p>
        </p:txBody>
      </p:sp>
    </p:spTree>
    <p:extLst>
      <p:ext uri="{BB962C8B-B14F-4D97-AF65-F5344CB8AC3E}">
        <p14:creationId xmlns:p14="http://schemas.microsoft.com/office/powerpoint/2010/main" val="989357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7"/>
            <a:ext cx="4611814" cy="1596177"/>
          </a:xfrm>
        </p:spPr>
        <p:style>
          <a:lnRef idx="1">
            <a:schemeClr val="accent5"/>
          </a:lnRef>
          <a:fillRef idx="2">
            <a:schemeClr val="accent5"/>
          </a:fillRef>
          <a:effectRef idx="1">
            <a:schemeClr val="accent5"/>
          </a:effectRef>
          <a:fontRef idx="minor">
            <a:schemeClr val="dk1"/>
          </a:fontRef>
        </p:style>
        <p:txBody>
          <a:bodyPr>
            <a:normAutofit/>
          </a:bodyPr>
          <a:lstStyle/>
          <a:p>
            <a:r>
              <a:rPr lang="id-ID" cap="none" dirty="0" smtClean="0"/>
              <a:t>Treatment </a:t>
            </a:r>
            <a:r>
              <a:rPr lang="en-US" i="1" cap="none" dirty="0" smtClean="0"/>
              <a:t>Antisocial Personality Disorder</a:t>
            </a:r>
            <a:br>
              <a:rPr lang="en-US" i="1" cap="none" dirty="0" smtClean="0"/>
            </a:br>
            <a:r>
              <a:rPr lang="en-US" i="1" cap="none" dirty="0" smtClean="0"/>
              <a:t>and Psychopathy</a:t>
            </a:r>
            <a:endParaRPr lang="id-ID" cap="none" dirty="0"/>
          </a:p>
        </p:txBody>
      </p:sp>
      <p:sp>
        <p:nvSpPr>
          <p:cNvPr id="3" name="Content Placeholder 2"/>
          <p:cNvSpPr>
            <a:spLocks noGrp="1"/>
          </p:cNvSpPr>
          <p:nvPr>
            <p:ph idx="1"/>
          </p:nvPr>
        </p:nvSpPr>
        <p:spPr>
          <a:xfrm>
            <a:off x="913773" y="2367093"/>
            <a:ext cx="4624877" cy="1720762"/>
          </a:xfrm>
        </p:spPr>
        <p:style>
          <a:lnRef idx="1">
            <a:schemeClr val="accent5"/>
          </a:lnRef>
          <a:fillRef idx="2">
            <a:schemeClr val="accent5"/>
          </a:fillRef>
          <a:effectRef idx="1">
            <a:schemeClr val="accent5"/>
          </a:effectRef>
          <a:fontRef idx="minor">
            <a:schemeClr val="dk1"/>
          </a:fontRef>
        </p:style>
        <p:txBody>
          <a:bodyPr>
            <a:normAutofit/>
          </a:bodyPr>
          <a:lstStyle/>
          <a:p>
            <a:r>
              <a:rPr lang="id-ID" sz="2100" dirty="0" smtClean="0"/>
              <a:t>C</a:t>
            </a:r>
            <a:r>
              <a:rPr lang="en-US" sz="2100" dirty="0" smtClean="0"/>
              <a:t>BT </a:t>
            </a:r>
            <a:r>
              <a:rPr lang="id-ID" sz="2100" dirty="0"/>
              <a:t>(Cognitive Behavioral Therapy</a:t>
            </a:r>
            <a:r>
              <a:rPr lang="id-ID" sz="2100" dirty="0" smtClean="0"/>
              <a:t>)</a:t>
            </a:r>
          </a:p>
          <a:p>
            <a:r>
              <a:rPr lang="id-ID" sz="2100" dirty="0" smtClean="0"/>
              <a:t>Terapi keluarga</a:t>
            </a:r>
          </a:p>
          <a:p>
            <a:endParaRPr lang="id-ID" sz="2100" dirty="0"/>
          </a:p>
        </p:txBody>
      </p:sp>
      <p:sp>
        <p:nvSpPr>
          <p:cNvPr id="4" name="Title 1"/>
          <p:cNvSpPr txBox="1">
            <a:spLocks/>
          </p:cNvSpPr>
          <p:nvPr/>
        </p:nvSpPr>
        <p:spPr>
          <a:xfrm>
            <a:off x="6448073" y="653351"/>
            <a:ext cx="4611814" cy="159617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d-ID" cap="none" dirty="0" smtClean="0"/>
              <a:t>Treatment Obsessive-compulsive Personality Disorder</a:t>
            </a:r>
            <a:endParaRPr lang="id-ID" cap="none" dirty="0"/>
          </a:p>
        </p:txBody>
      </p:sp>
      <p:sp>
        <p:nvSpPr>
          <p:cNvPr id="5" name="Content Placeholder 2"/>
          <p:cNvSpPr txBox="1">
            <a:spLocks/>
          </p:cNvSpPr>
          <p:nvPr/>
        </p:nvSpPr>
        <p:spPr>
          <a:xfrm>
            <a:off x="6435009" y="2375801"/>
            <a:ext cx="4624877" cy="171205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r>
              <a:rPr lang="id-ID" cap="none" dirty="0" smtClean="0"/>
              <a:t>Psychodynamic Psychotherapy</a:t>
            </a:r>
          </a:p>
          <a:p>
            <a:r>
              <a:rPr lang="id-ID" cap="none" dirty="0" smtClean="0"/>
              <a:t>C</a:t>
            </a:r>
            <a:r>
              <a:rPr lang="en-US" cap="none" dirty="0" smtClean="0"/>
              <a:t>BT</a:t>
            </a:r>
            <a:r>
              <a:rPr lang="id-ID" cap="none" dirty="0" smtClean="0"/>
              <a:t> (Cognitive Behavioral Therapy)</a:t>
            </a:r>
          </a:p>
          <a:p>
            <a:pPr marL="0" indent="0">
              <a:buNone/>
            </a:pPr>
            <a:endParaRPr lang="id-ID" cap="none" dirty="0"/>
          </a:p>
        </p:txBody>
      </p:sp>
    </p:spTree>
    <p:extLst>
      <p:ext uri="{BB962C8B-B14F-4D97-AF65-F5344CB8AC3E}">
        <p14:creationId xmlns:p14="http://schemas.microsoft.com/office/powerpoint/2010/main" val="1974372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Century Schoolbook" panose="02040604050505020304" pitchFamily="18" charset="0"/>
              </a:rPr>
              <a:t>Avoidant Personality Disorder</a:t>
            </a:r>
            <a:endParaRPr lang="en-US" i="1" dirty="0">
              <a:latin typeface="Century Schoolbook" panose="02040604050505020304" pitchFamily="18" charset="0"/>
            </a:endParaRPr>
          </a:p>
        </p:txBody>
      </p:sp>
      <p:sp>
        <p:nvSpPr>
          <p:cNvPr id="3" name="Content Placeholder 2"/>
          <p:cNvSpPr>
            <a:spLocks noGrp="1"/>
          </p:cNvSpPr>
          <p:nvPr>
            <p:ph idx="1"/>
          </p:nvPr>
        </p:nvSpPr>
        <p:spPr>
          <a:xfrm>
            <a:off x="1295401" y="2556932"/>
            <a:ext cx="9999132" cy="3318936"/>
          </a:xfrm>
        </p:spPr>
        <p:txBody>
          <a:bodyPr>
            <a:normAutofit/>
          </a:bodyPr>
          <a:lstStyle/>
          <a:p>
            <a:r>
              <a:rPr lang="en-US" sz="2800" dirty="0" err="1" smtClean="0"/>
              <a:t>Takut</a:t>
            </a:r>
            <a:r>
              <a:rPr lang="en-US" sz="2800" dirty="0" smtClean="0"/>
              <a:t> </a:t>
            </a:r>
            <a:r>
              <a:rPr lang="en-US" sz="2800" dirty="0" err="1"/>
              <a:t>akan</a:t>
            </a:r>
            <a:r>
              <a:rPr lang="en-US" sz="2800" dirty="0"/>
              <a:t> </a:t>
            </a:r>
            <a:r>
              <a:rPr lang="en-US" sz="2800" dirty="0" err="1"/>
              <a:t>kritik</a:t>
            </a:r>
            <a:r>
              <a:rPr lang="en-US" sz="2800" dirty="0"/>
              <a:t>, </a:t>
            </a:r>
            <a:r>
              <a:rPr lang="en-US" sz="2800" dirty="0" err="1"/>
              <a:t>penolakan</a:t>
            </a:r>
            <a:r>
              <a:rPr lang="en-US" sz="2800" dirty="0"/>
              <a:t>, </a:t>
            </a:r>
            <a:r>
              <a:rPr lang="en-US" sz="2800" dirty="0" err="1"/>
              <a:t>dan</a:t>
            </a:r>
            <a:r>
              <a:rPr lang="en-US" sz="2800" dirty="0"/>
              <a:t> </a:t>
            </a:r>
            <a:r>
              <a:rPr lang="en-US" sz="2800" dirty="0" err="1"/>
              <a:t>ketidaksetujuan</a:t>
            </a:r>
            <a:r>
              <a:rPr lang="en-US" sz="2800" dirty="0"/>
              <a:t> </a:t>
            </a:r>
            <a:r>
              <a:rPr lang="en-US" sz="2800" dirty="0" err="1"/>
              <a:t>sehingga</a:t>
            </a:r>
            <a:r>
              <a:rPr lang="en-US" sz="2800" dirty="0"/>
              <a:t> </a:t>
            </a:r>
            <a:r>
              <a:rPr lang="en-US" sz="2800" dirty="0" err="1"/>
              <a:t>mereka</a:t>
            </a:r>
            <a:r>
              <a:rPr lang="en-US" sz="2800" dirty="0"/>
              <a:t> </a:t>
            </a:r>
            <a:r>
              <a:rPr lang="en-US" sz="2800" dirty="0" err="1"/>
              <a:t>akan</a:t>
            </a:r>
            <a:r>
              <a:rPr lang="en-US" sz="2800" dirty="0"/>
              <a:t> </a:t>
            </a:r>
            <a:r>
              <a:rPr lang="en-US" sz="2800" dirty="0" err="1"/>
              <a:t>menghindari</a:t>
            </a:r>
            <a:r>
              <a:rPr lang="en-US" sz="2800" dirty="0"/>
              <a:t> </a:t>
            </a:r>
            <a:r>
              <a:rPr lang="en-US" sz="2800" dirty="0" err="1"/>
              <a:t>pekerjaan</a:t>
            </a:r>
            <a:r>
              <a:rPr lang="en-US" sz="2800" dirty="0"/>
              <a:t> </a:t>
            </a:r>
            <a:r>
              <a:rPr lang="en-US" sz="2800" dirty="0" err="1"/>
              <a:t>atau</a:t>
            </a:r>
            <a:r>
              <a:rPr lang="en-US" sz="2800" dirty="0"/>
              <a:t> </a:t>
            </a:r>
            <a:r>
              <a:rPr lang="en-US" sz="2800" dirty="0" err="1"/>
              <a:t>hubungan</a:t>
            </a:r>
            <a:r>
              <a:rPr lang="en-US" sz="2800" dirty="0"/>
              <a:t> </a:t>
            </a:r>
            <a:r>
              <a:rPr lang="en-US" sz="2800" dirty="0" err="1"/>
              <a:t>untuk</a:t>
            </a:r>
            <a:r>
              <a:rPr lang="en-US" sz="2800" dirty="0"/>
              <a:t> </a:t>
            </a:r>
            <a:r>
              <a:rPr lang="en-US" sz="2800" dirty="0" err="1"/>
              <a:t>melindungi</a:t>
            </a:r>
            <a:r>
              <a:rPr lang="en-US" sz="2800" dirty="0"/>
              <a:t> </a:t>
            </a:r>
            <a:r>
              <a:rPr lang="en-US" sz="2800" dirty="0" err="1" smtClean="0"/>
              <a:t>diri</a:t>
            </a:r>
            <a:r>
              <a:rPr lang="en-US" sz="2800" dirty="0" smtClean="0"/>
              <a:t> </a:t>
            </a:r>
            <a:r>
              <a:rPr lang="en-US" sz="2800" dirty="0" err="1"/>
              <a:t>dari</a:t>
            </a:r>
            <a:r>
              <a:rPr lang="en-US" sz="2800" dirty="0"/>
              <a:t> </a:t>
            </a:r>
            <a:r>
              <a:rPr lang="en-US" sz="2800" dirty="0" err="1"/>
              <a:t>umpan</a:t>
            </a:r>
            <a:r>
              <a:rPr lang="en-US" sz="2800" dirty="0"/>
              <a:t> </a:t>
            </a:r>
            <a:r>
              <a:rPr lang="en-US" sz="2800" dirty="0" err="1"/>
              <a:t>balik</a:t>
            </a:r>
            <a:r>
              <a:rPr lang="en-US" sz="2800" dirty="0"/>
              <a:t> </a:t>
            </a:r>
            <a:r>
              <a:rPr lang="en-US" sz="2800" dirty="0" err="1"/>
              <a:t>negatif</a:t>
            </a:r>
            <a:r>
              <a:rPr lang="en-US" sz="2800" dirty="0"/>
              <a:t>. </a:t>
            </a:r>
            <a:endParaRPr lang="en-US" sz="2800" dirty="0" smtClean="0"/>
          </a:p>
          <a:p>
            <a:r>
              <a:rPr lang="en-US" sz="2800" dirty="0" err="1"/>
              <a:t>Mereka</a:t>
            </a:r>
            <a:r>
              <a:rPr lang="en-US" sz="2800" dirty="0"/>
              <a:t> </a:t>
            </a:r>
            <a:r>
              <a:rPr lang="en-US" sz="2800" dirty="0" err="1"/>
              <a:t>percaya</a:t>
            </a:r>
            <a:r>
              <a:rPr lang="en-US" sz="2800" dirty="0"/>
              <a:t> </a:t>
            </a:r>
            <a:r>
              <a:rPr lang="en-US" sz="2800" dirty="0" err="1"/>
              <a:t>bahwa</a:t>
            </a:r>
            <a:r>
              <a:rPr lang="en-US" sz="2800" dirty="0"/>
              <a:t> </a:t>
            </a:r>
            <a:r>
              <a:rPr lang="en-US" sz="2800" dirty="0" err="1"/>
              <a:t>mereka</a:t>
            </a:r>
            <a:r>
              <a:rPr lang="en-US" sz="2800" dirty="0"/>
              <a:t> </a:t>
            </a:r>
            <a:r>
              <a:rPr lang="en-US" sz="2800" dirty="0" err="1"/>
              <a:t>tidak</a:t>
            </a:r>
            <a:r>
              <a:rPr lang="en-US" sz="2800" dirty="0"/>
              <a:t> </a:t>
            </a:r>
            <a:r>
              <a:rPr lang="en-US" sz="2800" dirty="0" err="1"/>
              <a:t>kompeten</a:t>
            </a:r>
            <a:r>
              <a:rPr lang="en-US" sz="2800" dirty="0"/>
              <a:t> </a:t>
            </a:r>
            <a:r>
              <a:rPr lang="en-US" sz="2800" dirty="0" err="1"/>
              <a:t>dan</a:t>
            </a:r>
            <a:r>
              <a:rPr lang="en-US" sz="2800" dirty="0"/>
              <a:t> </a:t>
            </a:r>
            <a:r>
              <a:rPr lang="en-US" sz="2800" dirty="0" err="1"/>
              <a:t>lebih</a:t>
            </a:r>
            <a:r>
              <a:rPr lang="en-US" sz="2800" dirty="0"/>
              <a:t> </a:t>
            </a:r>
            <a:r>
              <a:rPr lang="en-US" sz="2800" dirty="0" err="1"/>
              <a:t>rendah</a:t>
            </a:r>
            <a:r>
              <a:rPr lang="en-US" sz="2800" dirty="0"/>
              <a:t> </a:t>
            </a:r>
            <a:r>
              <a:rPr lang="en-US" sz="2800" dirty="0" err="1"/>
              <a:t>daripada</a:t>
            </a:r>
            <a:r>
              <a:rPr lang="en-US" sz="2800" dirty="0"/>
              <a:t> orang lain </a:t>
            </a:r>
            <a:r>
              <a:rPr lang="en-US" sz="2800" dirty="0" err="1"/>
              <a:t>dan</a:t>
            </a:r>
            <a:r>
              <a:rPr lang="en-US" sz="2800" dirty="0"/>
              <a:t> </a:t>
            </a:r>
            <a:r>
              <a:rPr lang="en-US" sz="2800" dirty="0" err="1"/>
              <a:t>enggan</a:t>
            </a:r>
            <a:r>
              <a:rPr lang="en-US" sz="2800" dirty="0"/>
              <a:t> </a:t>
            </a:r>
            <a:r>
              <a:rPr lang="en-US" sz="2800" dirty="0" err="1"/>
              <a:t>mengambil</a:t>
            </a:r>
            <a:r>
              <a:rPr lang="en-US" sz="2800" dirty="0"/>
              <a:t> </a:t>
            </a:r>
            <a:r>
              <a:rPr lang="en-US" sz="2800" dirty="0" err="1"/>
              <a:t>risiko</a:t>
            </a:r>
            <a:r>
              <a:rPr lang="en-US" sz="2800" dirty="0"/>
              <a:t> </a:t>
            </a:r>
            <a:r>
              <a:rPr lang="en-US" sz="2800" dirty="0" err="1"/>
              <a:t>atau</a:t>
            </a:r>
            <a:r>
              <a:rPr lang="en-US" sz="2800" dirty="0"/>
              <a:t> </a:t>
            </a:r>
            <a:r>
              <a:rPr lang="en-US" sz="2800" dirty="0" err="1"/>
              <a:t>mencoba</a:t>
            </a:r>
            <a:r>
              <a:rPr lang="en-US" sz="2800" dirty="0"/>
              <a:t> </a:t>
            </a:r>
            <a:r>
              <a:rPr lang="en-US" sz="2800" dirty="0" err="1"/>
              <a:t>kegiatan</a:t>
            </a:r>
            <a:r>
              <a:rPr lang="en-US" sz="2800" dirty="0"/>
              <a:t> </a:t>
            </a:r>
            <a:r>
              <a:rPr lang="en-US" sz="2800" dirty="0" err="1"/>
              <a:t>baru</a:t>
            </a:r>
            <a:r>
              <a:rPr lang="en-US" sz="2800" dirty="0"/>
              <a:t>. </a:t>
            </a:r>
          </a:p>
          <a:p>
            <a:endParaRPr lang="en-US" sz="2800" dirty="0"/>
          </a:p>
        </p:txBody>
      </p:sp>
    </p:spTree>
    <p:extLst>
      <p:ext uri="{BB962C8B-B14F-4D97-AF65-F5344CB8AC3E}">
        <p14:creationId xmlns:p14="http://schemas.microsoft.com/office/powerpoint/2010/main" val="1723689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3" y="222251"/>
            <a:ext cx="10515600" cy="558800"/>
          </a:xfrm>
        </p:spPr>
        <p:txBody>
          <a:bodyPr>
            <a:normAutofit fontScale="90000"/>
          </a:bodyPr>
          <a:lstStyle/>
          <a:p>
            <a:pPr algn="ctr"/>
            <a:r>
              <a:rPr lang="en-US" dirty="0" err="1"/>
              <a:t>Kriteria</a:t>
            </a:r>
            <a:r>
              <a:rPr lang="en-US" dirty="0"/>
              <a:t> Avoidant Personality Disorder</a:t>
            </a:r>
          </a:p>
        </p:txBody>
      </p:sp>
      <p:sp>
        <p:nvSpPr>
          <p:cNvPr id="3" name="Text Placeholder 2"/>
          <p:cNvSpPr>
            <a:spLocks noGrp="1"/>
          </p:cNvSpPr>
          <p:nvPr>
            <p:ph type="body" idx="1"/>
          </p:nvPr>
        </p:nvSpPr>
        <p:spPr>
          <a:xfrm>
            <a:off x="344488" y="852488"/>
            <a:ext cx="5157787" cy="509587"/>
          </a:xfrm>
        </p:spPr>
        <p:txBody>
          <a:bodyPr/>
          <a:lstStyle/>
          <a:p>
            <a:pPr algn="ctr"/>
            <a:r>
              <a:rPr lang="en-US" dirty="0" smtClean="0"/>
              <a:t>DSM IV-TR</a:t>
            </a:r>
            <a:endParaRPr lang="en-US" dirty="0"/>
          </a:p>
        </p:txBody>
      </p:sp>
      <p:pic>
        <p:nvPicPr>
          <p:cNvPr id="13" name="Content Placeholder 12"/>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6539" t="30086" r="8267" b="34706"/>
          <a:stretch/>
        </p:blipFill>
        <p:spPr>
          <a:xfrm>
            <a:off x="340468" y="1595336"/>
            <a:ext cx="5525311" cy="4538764"/>
          </a:xfrm>
        </p:spPr>
      </p:pic>
      <p:sp>
        <p:nvSpPr>
          <p:cNvPr id="5" name="Text Placeholder 4"/>
          <p:cNvSpPr>
            <a:spLocks noGrp="1"/>
          </p:cNvSpPr>
          <p:nvPr>
            <p:ph type="body" sz="quarter" idx="3"/>
          </p:nvPr>
        </p:nvSpPr>
        <p:spPr>
          <a:xfrm>
            <a:off x="5978525" y="852488"/>
            <a:ext cx="5183188" cy="509587"/>
          </a:xfrm>
        </p:spPr>
        <p:txBody>
          <a:bodyPr/>
          <a:lstStyle/>
          <a:p>
            <a:pPr algn="ctr"/>
            <a:r>
              <a:rPr lang="en-US" dirty="0" smtClean="0"/>
              <a:t>DSM V</a:t>
            </a:r>
            <a:endParaRPr lang="en-US" dirty="0"/>
          </a:p>
        </p:txBody>
      </p:sp>
      <p:pic>
        <p:nvPicPr>
          <p:cNvPr id="11" name="Content Placeholder 10"/>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2060" t="18871" r="10392" b="19344"/>
          <a:stretch/>
        </p:blipFill>
        <p:spPr bwMode="auto">
          <a:xfrm>
            <a:off x="6153149" y="1628776"/>
            <a:ext cx="52482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6953" t="53890" r="9609" b="30276"/>
          <a:stretch/>
        </p:blipFill>
        <p:spPr>
          <a:xfrm>
            <a:off x="6086475" y="5048250"/>
            <a:ext cx="5381625" cy="1085850"/>
          </a:xfrm>
          <a:prstGeom prst="rect">
            <a:avLst/>
          </a:prstGeom>
        </p:spPr>
      </p:pic>
    </p:spTree>
    <p:extLst>
      <p:ext uri="{BB962C8B-B14F-4D97-AF65-F5344CB8AC3E}">
        <p14:creationId xmlns:p14="http://schemas.microsoft.com/office/powerpoint/2010/main" val="103164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Etiologi</a:t>
            </a:r>
            <a:r>
              <a:rPr lang="en-US" sz="4400" dirty="0" smtClean="0"/>
              <a:t> </a:t>
            </a:r>
            <a:endParaRPr lang="en-US" sz="4400" dirty="0"/>
          </a:p>
        </p:txBody>
      </p:sp>
      <p:sp>
        <p:nvSpPr>
          <p:cNvPr id="3" name="Content Placeholder 2"/>
          <p:cNvSpPr>
            <a:spLocks noGrp="1"/>
          </p:cNvSpPr>
          <p:nvPr>
            <p:ph idx="1"/>
          </p:nvPr>
        </p:nvSpPr>
        <p:spPr>
          <a:xfrm>
            <a:off x="985621" y="2603500"/>
            <a:ext cx="9953313" cy="3416300"/>
          </a:xfrm>
        </p:spPr>
        <p:txBody>
          <a:bodyPr>
            <a:normAutofit/>
          </a:bodyPr>
          <a:lstStyle/>
          <a:p>
            <a:pPr algn="just"/>
            <a:r>
              <a:rPr lang="en-US" sz="2800" i="1" dirty="0" smtClean="0">
                <a:latin typeface="Gill Sans MT" panose="020B0502020104020203" pitchFamily="34" charset="0"/>
              </a:rPr>
              <a:t>Avoidant Personality Disorder </a:t>
            </a:r>
            <a:r>
              <a:rPr lang="en-US" sz="2800" dirty="0" err="1" smtClean="0">
                <a:latin typeface="Gill Sans MT" panose="020B0502020104020203" pitchFamily="34" charset="0"/>
              </a:rPr>
              <a:t>berasal</a:t>
            </a:r>
            <a:r>
              <a:rPr lang="en-US" sz="2800" dirty="0" smtClean="0">
                <a:latin typeface="Gill Sans MT" panose="020B0502020104020203" pitchFamily="34" charset="0"/>
              </a:rPr>
              <a:t> </a:t>
            </a:r>
            <a:r>
              <a:rPr lang="en-US" sz="2800" dirty="0" err="1" smtClean="0">
                <a:latin typeface="Gill Sans MT" panose="020B0502020104020203" pitchFamily="34" charset="0"/>
              </a:rPr>
              <a:t>dari</a:t>
            </a:r>
            <a:r>
              <a:rPr lang="en-US" sz="2800" dirty="0" smtClean="0">
                <a:latin typeface="Gill Sans MT" panose="020B0502020104020203" pitchFamily="34" charset="0"/>
              </a:rPr>
              <a:t> </a:t>
            </a:r>
            <a:r>
              <a:rPr lang="en-US" sz="2800" dirty="0" err="1" smtClean="0">
                <a:latin typeface="Gill Sans MT" panose="020B0502020104020203" pitchFamily="34" charset="0"/>
              </a:rPr>
              <a:t>temperamen</a:t>
            </a:r>
            <a:r>
              <a:rPr lang="en-US" sz="2800" dirty="0" smtClean="0">
                <a:latin typeface="Gill Sans MT" panose="020B0502020104020203" pitchFamily="34" charset="0"/>
              </a:rPr>
              <a:t> “</a:t>
            </a:r>
            <a:r>
              <a:rPr lang="en-US" sz="2800" dirty="0" err="1" smtClean="0">
                <a:latin typeface="Gill Sans MT" panose="020B0502020104020203" pitchFamily="34" charset="0"/>
              </a:rPr>
              <a:t>terhambat</a:t>
            </a:r>
            <a:r>
              <a:rPr lang="en-US" sz="2800" dirty="0" smtClean="0">
                <a:latin typeface="Gill Sans MT" panose="020B0502020104020203" pitchFamily="34" charset="0"/>
              </a:rPr>
              <a:t>” yang </a:t>
            </a:r>
            <a:r>
              <a:rPr lang="en-US" sz="2800" dirty="0" err="1" smtClean="0">
                <a:latin typeface="Gill Sans MT" panose="020B0502020104020203" pitchFamily="34" charset="0"/>
              </a:rPr>
              <a:t>membuat</a:t>
            </a:r>
            <a:r>
              <a:rPr lang="en-US" sz="2800" dirty="0" smtClean="0">
                <a:latin typeface="Gill Sans MT" panose="020B0502020104020203" pitchFamily="34" charset="0"/>
              </a:rPr>
              <a:t> </a:t>
            </a:r>
            <a:r>
              <a:rPr lang="en-US" sz="2800" dirty="0" err="1" smtClean="0">
                <a:latin typeface="Gill Sans MT" panose="020B0502020104020203" pitchFamily="34" charset="0"/>
              </a:rPr>
              <a:t>bayi</a:t>
            </a:r>
            <a:r>
              <a:rPr lang="en-US" sz="2800" dirty="0" smtClean="0">
                <a:latin typeface="Gill Sans MT" panose="020B0502020104020203" pitchFamily="34" charset="0"/>
              </a:rPr>
              <a:t> </a:t>
            </a:r>
            <a:r>
              <a:rPr lang="en-US" sz="2800" dirty="0" err="1" smtClean="0">
                <a:latin typeface="Gill Sans MT" panose="020B0502020104020203" pitchFamily="34" charset="0"/>
              </a:rPr>
              <a:t>dan</a:t>
            </a:r>
            <a:r>
              <a:rPr lang="en-US" sz="2800" dirty="0" smtClean="0">
                <a:latin typeface="Gill Sans MT" panose="020B0502020104020203" pitchFamily="34" charset="0"/>
              </a:rPr>
              <a:t> </a:t>
            </a:r>
            <a:r>
              <a:rPr lang="en-US" sz="2800" dirty="0" err="1" smtClean="0">
                <a:latin typeface="Gill Sans MT" panose="020B0502020104020203" pitchFamily="34" charset="0"/>
              </a:rPr>
              <a:t>anak</a:t>
            </a:r>
            <a:r>
              <a:rPr lang="en-US" sz="2800" dirty="0" smtClean="0">
                <a:latin typeface="Gill Sans MT" panose="020B0502020104020203" pitchFamily="34" charset="0"/>
              </a:rPr>
              <a:t> </a:t>
            </a:r>
            <a:r>
              <a:rPr lang="en-US" sz="2800" dirty="0" err="1" smtClean="0">
                <a:latin typeface="Gill Sans MT" panose="020B0502020104020203" pitchFamily="34" charset="0"/>
              </a:rPr>
              <a:t>malu</a:t>
            </a:r>
            <a:r>
              <a:rPr lang="en-US" sz="2800" dirty="0" smtClean="0">
                <a:latin typeface="Gill Sans MT" panose="020B0502020104020203" pitchFamily="34" charset="0"/>
              </a:rPr>
              <a:t>, </a:t>
            </a:r>
            <a:r>
              <a:rPr lang="en-US" sz="2800" dirty="0" err="1" smtClean="0">
                <a:latin typeface="Gill Sans MT" panose="020B0502020104020203" pitchFamily="34" charset="0"/>
              </a:rPr>
              <a:t>serta</a:t>
            </a:r>
            <a:r>
              <a:rPr lang="en-US" sz="2800" dirty="0" smtClean="0">
                <a:latin typeface="Gill Sans MT" panose="020B0502020104020203" pitchFamily="34" charset="0"/>
              </a:rPr>
              <a:t> </a:t>
            </a:r>
            <a:r>
              <a:rPr lang="en-US" sz="2800" dirty="0" err="1" smtClean="0">
                <a:latin typeface="Gill Sans MT" panose="020B0502020104020203" pitchFamily="34" charset="0"/>
              </a:rPr>
              <a:t>terhambat</a:t>
            </a:r>
            <a:r>
              <a:rPr lang="en-US" sz="2800" dirty="0" smtClean="0">
                <a:latin typeface="Gill Sans MT" panose="020B0502020104020203" pitchFamily="34" charset="0"/>
              </a:rPr>
              <a:t> </a:t>
            </a:r>
            <a:r>
              <a:rPr lang="en-US" sz="2800" dirty="0" err="1" smtClean="0">
                <a:latin typeface="Gill Sans MT" panose="020B0502020104020203" pitchFamily="34" charset="0"/>
              </a:rPr>
              <a:t>dalam</a:t>
            </a:r>
            <a:r>
              <a:rPr lang="en-US" sz="2800" dirty="0" smtClean="0">
                <a:latin typeface="Gill Sans MT" panose="020B0502020104020203" pitchFamily="34" charset="0"/>
              </a:rPr>
              <a:t> </a:t>
            </a:r>
            <a:r>
              <a:rPr lang="en-US" sz="2800" dirty="0" err="1" smtClean="0">
                <a:latin typeface="Gill Sans MT" panose="020B0502020104020203" pitchFamily="34" charset="0"/>
              </a:rPr>
              <a:t>situasi</a:t>
            </a:r>
            <a:r>
              <a:rPr lang="en-US" sz="2800" dirty="0" smtClean="0">
                <a:latin typeface="Gill Sans MT" panose="020B0502020104020203" pitchFamily="34" charset="0"/>
              </a:rPr>
              <a:t> </a:t>
            </a:r>
            <a:r>
              <a:rPr lang="en-US" sz="2800" dirty="0" err="1" smtClean="0">
                <a:latin typeface="Gill Sans MT" panose="020B0502020104020203" pitchFamily="34" charset="0"/>
              </a:rPr>
              <a:t>baru</a:t>
            </a:r>
            <a:r>
              <a:rPr lang="en-US" sz="2800" dirty="0" smtClean="0">
                <a:latin typeface="Gill Sans MT" panose="020B0502020104020203" pitchFamily="34" charset="0"/>
              </a:rPr>
              <a:t> </a:t>
            </a:r>
            <a:r>
              <a:rPr lang="en-US" sz="2800" dirty="0" err="1" smtClean="0">
                <a:latin typeface="Gill Sans MT" panose="020B0502020104020203" pitchFamily="34" charset="0"/>
              </a:rPr>
              <a:t>dan</a:t>
            </a:r>
            <a:r>
              <a:rPr lang="en-US" sz="2800" dirty="0" smtClean="0">
                <a:latin typeface="Gill Sans MT" panose="020B0502020104020203" pitchFamily="34" charset="0"/>
              </a:rPr>
              <a:t> </a:t>
            </a:r>
            <a:r>
              <a:rPr lang="en-US" sz="2800" dirty="0" err="1" smtClean="0">
                <a:latin typeface="Gill Sans MT" panose="020B0502020104020203" pitchFamily="34" charset="0"/>
              </a:rPr>
              <a:t>ambigu</a:t>
            </a:r>
            <a:r>
              <a:rPr lang="en-US" sz="2800" dirty="0" smtClean="0">
                <a:latin typeface="Gill Sans MT" panose="020B0502020104020203" pitchFamily="34" charset="0"/>
              </a:rPr>
              <a:t>.</a:t>
            </a:r>
          </a:p>
          <a:p>
            <a:pPr algn="just"/>
            <a:r>
              <a:rPr lang="en-US" sz="2800" i="1" dirty="0" smtClean="0">
                <a:latin typeface="Gill Sans MT" panose="020B0502020104020203" pitchFamily="34" charset="0"/>
              </a:rPr>
              <a:t>Avoidant Personality  Disorder </a:t>
            </a:r>
            <a:r>
              <a:rPr lang="en-US" sz="2800" dirty="0" err="1" smtClean="0">
                <a:latin typeface="Gill Sans MT" panose="020B0502020104020203" pitchFamily="34" charset="0"/>
              </a:rPr>
              <a:t>dapat</a:t>
            </a:r>
            <a:r>
              <a:rPr lang="en-US" sz="2800" dirty="0" smtClean="0">
                <a:latin typeface="Gill Sans MT" panose="020B0502020104020203" pitchFamily="34" charset="0"/>
              </a:rPr>
              <a:t> </a:t>
            </a:r>
            <a:r>
              <a:rPr lang="en-US" sz="2800" dirty="0" err="1" smtClean="0">
                <a:latin typeface="Gill Sans MT" panose="020B0502020104020203" pitchFamily="34" charset="0"/>
              </a:rPr>
              <a:t>mencerminkan</a:t>
            </a:r>
            <a:r>
              <a:rPr lang="en-US" sz="2800" dirty="0" smtClean="0">
                <a:latin typeface="Gill Sans MT" panose="020B0502020104020203" pitchFamily="34" charset="0"/>
              </a:rPr>
              <a:t> </a:t>
            </a:r>
            <a:r>
              <a:rPr lang="en-US" sz="2800" dirty="0" err="1" smtClean="0">
                <a:latin typeface="Gill Sans MT" panose="020B0502020104020203" pitchFamily="34" charset="0"/>
              </a:rPr>
              <a:t>pengaruh</a:t>
            </a:r>
            <a:r>
              <a:rPr lang="en-US" sz="2800" dirty="0" smtClean="0">
                <a:latin typeface="Gill Sans MT" panose="020B0502020104020203" pitchFamily="34" charset="0"/>
              </a:rPr>
              <a:t> </a:t>
            </a:r>
            <a:r>
              <a:rPr lang="en-US" sz="2800" dirty="0" err="1" smtClean="0">
                <a:latin typeface="Gill Sans MT" panose="020B0502020104020203" pitchFamily="34" charset="0"/>
              </a:rPr>
              <a:t>lingkungan</a:t>
            </a:r>
            <a:r>
              <a:rPr lang="en-US" sz="2800" dirty="0" smtClean="0">
                <a:latin typeface="Gill Sans MT" panose="020B0502020104020203" pitchFamily="34" charset="0"/>
              </a:rPr>
              <a:t> di </a:t>
            </a:r>
            <a:r>
              <a:rPr lang="en-US" sz="2800" dirty="0" err="1" smtClean="0">
                <a:latin typeface="Gill Sans MT" panose="020B0502020104020203" pitchFamily="34" charset="0"/>
              </a:rPr>
              <a:t>mana</a:t>
            </a:r>
            <a:r>
              <a:rPr lang="en-US" sz="2800" dirty="0" smtClean="0">
                <a:latin typeface="Gill Sans MT" panose="020B0502020104020203" pitchFamily="34" charset="0"/>
              </a:rPr>
              <a:t> </a:t>
            </a:r>
            <a:r>
              <a:rPr lang="en-US" sz="2800" dirty="0" err="1" smtClean="0">
                <a:latin typeface="Gill Sans MT" panose="020B0502020104020203" pitchFamily="34" charset="0"/>
              </a:rPr>
              <a:t>si</a:t>
            </a:r>
            <a:r>
              <a:rPr lang="en-US" sz="2800" dirty="0" smtClean="0">
                <a:latin typeface="Gill Sans MT" panose="020B0502020104020203" pitchFamily="34" charset="0"/>
              </a:rPr>
              <a:t> </a:t>
            </a:r>
            <a:r>
              <a:rPr lang="en-US" sz="2800" dirty="0" err="1" smtClean="0">
                <a:latin typeface="Gill Sans MT" panose="020B0502020104020203" pitchFamily="34" charset="0"/>
              </a:rPr>
              <a:t>anak</a:t>
            </a:r>
            <a:r>
              <a:rPr lang="en-US" sz="2800" dirty="0" smtClean="0">
                <a:latin typeface="Gill Sans MT" panose="020B0502020104020203" pitchFamily="34" charset="0"/>
              </a:rPr>
              <a:t> </a:t>
            </a:r>
            <a:r>
              <a:rPr lang="en-US" sz="2800" dirty="0" err="1" smtClean="0">
                <a:latin typeface="Gill Sans MT" panose="020B0502020104020203" pitchFamily="34" charset="0"/>
              </a:rPr>
              <a:t>diajari</a:t>
            </a:r>
            <a:r>
              <a:rPr lang="en-US" sz="2800" dirty="0" smtClean="0">
                <a:latin typeface="Gill Sans MT" panose="020B0502020104020203" pitchFamily="34" charset="0"/>
              </a:rPr>
              <a:t> </a:t>
            </a:r>
            <a:r>
              <a:rPr lang="en-US" sz="2800" dirty="0" err="1" smtClean="0">
                <a:latin typeface="Gill Sans MT" panose="020B0502020104020203" pitchFamily="34" charset="0"/>
              </a:rPr>
              <a:t>untuk</a:t>
            </a:r>
            <a:r>
              <a:rPr lang="en-US" sz="2800" dirty="0" smtClean="0">
                <a:latin typeface="Gill Sans MT" panose="020B0502020104020203" pitchFamily="34" charset="0"/>
              </a:rPr>
              <a:t> </a:t>
            </a:r>
            <a:r>
              <a:rPr lang="en-US" sz="2800" dirty="0" err="1" smtClean="0">
                <a:latin typeface="Gill Sans MT" panose="020B0502020104020203" pitchFamily="34" charset="0"/>
              </a:rPr>
              <a:t>takut</a:t>
            </a:r>
            <a:r>
              <a:rPr lang="en-US" sz="2800" dirty="0" smtClean="0">
                <a:latin typeface="Gill Sans MT" panose="020B0502020104020203" pitchFamily="34" charset="0"/>
              </a:rPr>
              <a:t> </a:t>
            </a:r>
            <a:r>
              <a:rPr lang="en-US" sz="2800" dirty="0" err="1" smtClean="0">
                <a:latin typeface="Gill Sans MT" panose="020B0502020104020203" pitchFamily="34" charset="0"/>
              </a:rPr>
              <a:t>pada</a:t>
            </a:r>
            <a:r>
              <a:rPr lang="en-US" sz="2800" dirty="0" smtClean="0">
                <a:latin typeface="Gill Sans MT" panose="020B0502020104020203" pitchFamily="34" charset="0"/>
              </a:rPr>
              <a:t> orang lain </a:t>
            </a:r>
            <a:r>
              <a:rPr lang="en-US" sz="2800" dirty="0" err="1" smtClean="0">
                <a:latin typeface="Gill Sans MT" panose="020B0502020104020203" pitchFamily="34" charset="0"/>
              </a:rPr>
              <a:t>dan</a:t>
            </a:r>
            <a:r>
              <a:rPr lang="en-US" sz="2800" dirty="0" smtClean="0">
                <a:latin typeface="Gill Sans MT" panose="020B0502020104020203" pitchFamily="34" charset="0"/>
              </a:rPr>
              <a:t> </a:t>
            </a:r>
            <a:r>
              <a:rPr lang="en-US" sz="2800" dirty="0" err="1" smtClean="0">
                <a:latin typeface="Gill Sans MT" panose="020B0502020104020203" pitchFamily="34" charset="0"/>
              </a:rPr>
              <a:t>situasi</a:t>
            </a:r>
            <a:r>
              <a:rPr lang="en-US" sz="2800" dirty="0" smtClean="0">
                <a:latin typeface="Gill Sans MT" panose="020B0502020104020203" pitchFamily="34" charset="0"/>
              </a:rPr>
              <a:t> yang </a:t>
            </a:r>
            <a:r>
              <a:rPr lang="en-US" sz="2800" dirty="0" err="1" smtClean="0">
                <a:latin typeface="Gill Sans MT" panose="020B0502020104020203" pitchFamily="34" charset="0"/>
              </a:rPr>
              <a:t>sebagian</a:t>
            </a:r>
            <a:r>
              <a:rPr lang="en-US" sz="2800" dirty="0" smtClean="0">
                <a:latin typeface="Gill Sans MT" panose="020B0502020104020203" pitchFamily="34" charset="0"/>
              </a:rPr>
              <a:t> </a:t>
            </a:r>
            <a:r>
              <a:rPr lang="en-US" sz="2800" dirty="0" err="1" smtClean="0">
                <a:latin typeface="Gill Sans MT" panose="020B0502020104020203" pitchFamily="34" charset="0"/>
              </a:rPr>
              <a:t>besar</a:t>
            </a:r>
            <a:r>
              <a:rPr lang="en-US" sz="2800" dirty="0" smtClean="0">
                <a:latin typeface="Gill Sans MT" panose="020B0502020104020203" pitchFamily="34" charset="0"/>
              </a:rPr>
              <a:t> di </a:t>
            </a:r>
            <a:r>
              <a:rPr lang="en-US" sz="2800" dirty="0" err="1" smtClean="0">
                <a:latin typeface="Gill Sans MT" panose="020B0502020104020203" pitchFamily="34" charset="0"/>
              </a:rPr>
              <a:t>antara</a:t>
            </a:r>
            <a:r>
              <a:rPr lang="en-US" sz="2800" dirty="0" smtClean="0">
                <a:latin typeface="Gill Sans MT" panose="020B0502020104020203" pitchFamily="34" charset="0"/>
              </a:rPr>
              <a:t> </a:t>
            </a:r>
            <a:r>
              <a:rPr lang="en-US" sz="2800" dirty="0" err="1" smtClean="0">
                <a:latin typeface="Gill Sans MT" panose="020B0502020104020203" pitchFamily="34" charset="0"/>
              </a:rPr>
              <a:t>kita</a:t>
            </a:r>
            <a:r>
              <a:rPr lang="en-US" sz="2800" dirty="0" smtClean="0">
                <a:latin typeface="Gill Sans MT" panose="020B0502020104020203" pitchFamily="34" charset="0"/>
              </a:rPr>
              <a:t> </a:t>
            </a:r>
            <a:r>
              <a:rPr lang="en-US" sz="2800" dirty="0" err="1" smtClean="0">
                <a:latin typeface="Gill Sans MT" panose="020B0502020104020203" pitchFamily="34" charset="0"/>
              </a:rPr>
              <a:t>menganggapnya</a:t>
            </a:r>
            <a:r>
              <a:rPr lang="en-US" sz="2800" dirty="0" smtClean="0">
                <a:latin typeface="Gill Sans MT" panose="020B0502020104020203" pitchFamily="34" charset="0"/>
              </a:rPr>
              <a:t> </a:t>
            </a:r>
            <a:r>
              <a:rPr lang="en-US" sz="2800" dirty="0" err="1" smtClean="0">
                <a:latin typeface="Gill Sans MT" panose="020B0502020104020203" pitchFamily="34" charset="0"/>
              </a:rPr>
              <a:t>tidak</a:t>
            </a:r>
            <a:r>
              <a:rPr lang="en-US" sz="2800" dirty="0" smtClean="0">
                <a:latin typeface="Gill Sans MT" panose="020B0502020104020203" pitchFamily="34" charset="0"/>
              </a:rPr>
              <a:t> </a:t>
            </a:r>
            <a:r>
              <a:rPr lang="en-US" sz="2800" dirty="0" err="1" smtClean="0">
                <a:latin typeface="Gill Sans MT" panose="020B0502020104020203" pitchFamily="34" charset="0"/>
              </a:rPr>
              <a:t>berbahaya</a:t>
            </a:r>
            <a:r>
              <a:rPr lang="en-US" sz="2800" dirty="0" smtClean="0">
                <a:latin typeface="Gill Sans MT" panose="020B0502020104020203" pitchFamily="34" charset="0"/>
              </a:rPr>
              <a:t>.  </a:t>
            </a:r>
            <a:endParaRPr lang="en-US" sz="2800" dirty="0">
              <a:latin typeface="Gill Sans MT" panose="020B0502020104020203" pitchFamily="34" charset="0"/>
            </a:endParaRPr>
          </a:p>
        </p:txBody>
      </p:sp>
    </p:spTree>
    <p:extLst>
      <p:ext uri="{BB962C8B-B14F-4D97-AF65-F5344CB8AC3E}">
        <p14:creationId xmlns:p14="http://schemas.microsoft.com/office/powerpoint/2010/main" val="2438890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CLUSTER a</a:t>
            </a:r>
            <a:endParaRPr lang="en-US" dirty="0"/>
          </a:p>
        </p:txBody>
      </p:sp>
      <p:sp>
        <p:nvSpPr>
          <p:cNvPr id="3" name="Subtitle 2"/>
          <p:cNvSpPr>
            <a:spLocks noGrp="1"/>
          </p:cNvSpPr>
          <p:nvPr>
            <p:ph type="subTitle" idx="1"/>
          </p:nvPr>
        </p:nvSpPr>
        <p:spPr>
          <a:xfrm>
            <a:off x="1561708" y="3987795"/>
            <a:ext cx="9070848" cy="457201"/>
          </a:xfrm>
        </p:spPr>
        <p:txBody>
          <a:bodyPr>
            <a:noAutofit/>
          </a:bodyPr>
          <a:lstStyle/>
          <a:p>
            <a:r>
              <a:rPr lang="en-US" sz="2000" dirty="0"/>
              <a:t>orang-orang </a:t>
            </a:r>
            <a:r>
              <a:rPr lang="en-US" sz="2000" dirty="0" err="1"/>
              <a:t>dengan</a:t>
            </a:r>
            <a:r>
              <a:rPr lang="en-US" sz="2000" dirty="0"/>
              <a:t> </a:t>
            </a:r>
            <a:r>
              <a:rPr lang="en-US" sz="2000" dirty="0" err="1"/>
              <a:t>gangguan</a:t>
            </a:r>
            <a:r>
              <a:rPr lang="en-US" sz="2000" dirty="0"/>
              <a:t> </a:t>
            </a:r>
            <a:r>
              <a:rPr lang="en-US" sz="2000" dirty="0" err="1"/>
              <a:t>ini</a:t>
            </a:r>
            <a:r>
              <a:rPr lang="en-US" sz="2000" dirty="0"/>
              <a:t> </a:t>
            </a:r>
            <a:r>
              <a:rPr lang="en-US" sz="2000" dirty="0" err="1"/>
              <a:t>sering</a:t>
            </a:r>
            <a:r>
              <a:rPr lang="en-US" sz="2000" dirty="0"/>
              <a:t> </a:t>
            </a:r>
            <a:r>
              <a:rPr lang="en-US" sz="2000" dirty="0" err="1"/>
              <a:t>tampak</a:t>
            </a:r>
            <a:r>
              <a:rPr lang="en-US" sz="2000" dirty="0"/>
              <a:t> </a:t>
            </a:r>
            <a:r>
              <a:rPr lang="en-US" sz="2000" dirty="0" err="1"/>
              <a:t>aneh</a:t>
            </a:r>
            <a:r>
              <a:rPr lang="en-US" sz="2000" dirty="0"/>
              <a:t> </a:t>
            </a:r>
            <a:r>
              <a:rPr lang="en-US" sz="2000" dirty="0" err="1"/>
              <a:t>atau</a:t>
            </a:r>
            <a:r>
              <a:rPr lang="en-US" sz="2000" dirty="0"/>
              <a:t> </a:t>
            </a:r>
            <a:r>
              <a:rPr lang="en-US" sz="2000" dirty="0" err="1"/>
              <a:t>eksentrik</a:t>
            </a:r>
            <a:r>
              <a:rPr lang="en-US" sz="2000" dirty="0"/>
              <a:t> </a:t>
            </a:r>
            <a:r>
              <a:rPr lang="en-US" sz="2000" dirty="0" err="1"/>
              <a:t>dengan</a:t>
            </a:r>
            <a:r>
              <a:rPr lang="en-US" sz="2000" dirty="0"/>
              <a:t> </a:t>
            </a:r>
            <a:r>
              <a:rPr lang="en-US" sz="2000" dirty="0" err="1"/>
              <a:t>perilaku</a:t>
            </a:r>
            <a:r>
              <a:rPr lang="en-US" sz="2000" dirty="0"/>
              <a:t> yang </a:t>
            </a:r>
            <a:r>
              <a:rPr lang="en-US" sz="2000" dirty="0" err="1"/>
              <a:t>tidak</a:t>
            </a:r>
            <a:r>
              <a:rPr lang="en-US" sz="2000" dirty="0"/>
              <a:t> </a:t>
            </a:r>
            <a:r>
              <a:rPr lang="en-US" sz="2000" dirty="0" err="1"/>
              <a:t>biasa</a:t>
            </a:r>
            <a:r>
              <a:rPr lang="en-US" sz="2000" dirty="0"/>
              <a:t>. </a:t>
            </a:r>
            <a:r>
              <a:rPr lang="en-US" sz="2000" dirty="0" err="1"/>
              <a:t>Mulai</a:t>
            </a:r>
            <a:r>
              <a:rPr lang="en-US" sz="2000" dirty="0"/>
              <a:t> </a:t>
            </a:r>
            <a:r>
              <a:rPr lang="en-US" sz="2000" dirty="0" err="1"/>
              <a:t>dari</a:t>
            </a:r>
            <a:r>
              <a:rPr lang="en-US" sz="2000" dirty="0"/>
              <a:t> </a:t>
            </a:r>
            <a:r>
              <a:rPr lang="en-US" sz="2000" dirty="0" err="1"/>
              <a:t>ketidakpercayaan</a:t>
            </a:r>
            <a:r>
              <a:rPr lang="en-US" sz="2000" dirty="0"/>
              <a:t> </a:t>
            </a:r>
            <a:r>
              <a:rPr lang="en-US" sz="2000" dirty="0" err="1" smtClean="0"/>
              <a:t>hingga</a:t>
            </a:r>
            <a:r>
              <a:rPr lang="en-US" sz="2000" dirty="0" smtClean="0"/>
              <a:t> </a:t>
            </a:r>
            <a:r>
              <a:rPr lang="en-US" sz="2000" dirty="0" err="1" smtClean="0"/>
              <a:t>kecurigaan</a:t>
            </a:r>
            <a:r>
              <a:rPr lang="en-US" sz="2000" dirty="0"/>
              <a:t> </a:t>
            </a:r>
            <a:r>
              <a:rPr lang="en-US" sz="2000" dirty="0" err="1" smtClean="0"/>
              <a:t>terhadap</a:t>
            </a:r>
            <a:r>
              <a:rPr lang="en-US" sz="2000" dirty="0" smtClean="0"/>
              <a:t> orang lain.</a:t>
            </a:r>
            <a:endParaRPr lang="en-US" sz="2000" dirty="0"/>
          </a:p>
        </p:txBody>
      </p:sp>
    </p:spTree>
    <p:extLst>
      <p:ext uri="{BB962C8B-B14F-4D97-AF65-F5344CB8AC3E}">
        <p14:creationId xmlns:p14="http://schemas.microsoft.com/office/powerpoint/2010/main" val="35647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581192" y="1715956"/>
            <a:ext cx="11029615" cy="4142843"/>
          </a:xfrm>
        </p:spPr>
        <p:txBody>
          <a:bodyPr>
            <a:noAutofit/>
          </a:bodyPr>
          <a:lstStyle/>
          <a:p>
            <a:pPr algn="just"/>
            <a:r>
              <a:rPr lang="en-US" sz="2800" i="1" dirty="0" smtClean="0"/>
              <a:t>Avoidant Personality Disorder </a:t>
            </a:r>
            <a:r>
              <a:rPr lang="en-US" sz="2800" dirty="0" err="1" smtClean="0"/>
              <a:t>muncul</a:t>
            </a:r>
            <a:r>
              <a:rPr lang="en-US" sz="2800" dirty="0" smtClean="0"/>
              <a:t> </a:t>
            </a:r>
            <a:r>
              <a:rPr lang="en-US" sz="2800" dirty="0" err="1"/>
              <a:t>untuk</a:t>
            </a:r>
            <a:r>
              <a:rPr lang="en-US" sz="2800" dirty="0"/>
              <a:t> </a:t>
            </a:r>
            <a:r>
              <a:rPr lang="en-US" sz="2800" dirty="0" err="1" smtClean="0"/>
              <a:t>menangani</a:t>
            </a:r>
            <a:r>
              <a:rPr lang="en-US" sz="2800" dirty="0" smtClean="0"/>
              <a:t> </a:t>
            </a:r>
            <a:r>
              <a:rPr lang="en-US" sz="2800" dirty="0" err="1" smtClean="0"/>
              <a:t>dengan</a:t>
            </a:r>
            <a:r>
              <a:rPr lang="en-US" sz="2800" dirty="0" smtClean="0"/>
              <a:t> </a:t>
            </a:r>
            <a:r>
              <a:rPr lang="en-US" sz="2800" dirty="0" err="1"/>
              <a:t>perawatan</a:t>
            </a:r>
            <a:r>
              <a:rPr lang="en-US" sz="2800" dirty="0"/>
              <a:t> yang </a:t>
            </a:r>
            <a:r>
              <a:rPr lang="en-US" sz="2800" dirty="0" err="1"/>
              <a:t>sama</a:t>
            </a:r>
            <a:r>
              <a:rPr lang="en-US" sz="2800" dirty="0"/>
              <a:t> yang </a:t>
            </a:r>
            <a:r>
              <a:rPr lang="en-US" sz="2800" dirty="0" err="1"/>
              <a:t>efektif</a:t>
            </a:r>
            <a:r>
              <a:rPr lang="en-US" sz="2800" dirty="0"/>
              <a:t> </a:t>
            </a:r>
            <a:r>
              <a:rPr lang="en-US" sz="2800" dirty="0" err="1"/>
              <a:t>bagi</a:t>
            </a:r>
            <a:r>
              <a:rPr lang="en-US" sz="2800" dirty="0"/>
              <a:t> </a:t>
            </a:r>
            <a:r>
              <a:rPr lang="en-US" sz="2800" dirty="0" err="1"/>
              <a:t>mereka</a:t>
            </a:r>
            <a:r>
              <a:rPr lang="en-US" sz="2800" dirty="0"/>
              <a:t> </a:t>
            </a:r>
            <a:r>
              <a:rPr lang="en-US" sz="2800" dirty="0" err="1"/>
              <a:t>dengan</a:t>
            </a:r>
            <a:r>
              <a:rPr lang="en-US" sz="2800" dirty="0"/>
              <a:t> </a:t>
            </a:r>
            <a:r>
              <a:rPr lang="en-US" sz="2800" i="1" dirty="0" smtClean="0"/>
              <a:t>social anxiety disorder.</a:t>
            </a:r>
            <a:r>
              <a:rPr lang="en-US" sz="2800" dirty="0" smtClean="0"/>
              <a:t> </a:t>
            </a:r>
            <a:r>
              <a:rPr lang="en-US" sz="2800" dirty="0" err="1"/>
              <a:t>Artinya</a:t>
            </a:r>
            <a:r>
              <a:rPr lang="en-US" sz="2800" dirty="0"/>
              <a:t>, </a:t>
            </a:r>
            <a:r>
              <a:rPr lang="en-US" sz="2800" dirty="0" err="1"/>
              <a:t>obat</a:t>
            </a:r>
            <a:r>
              <a:rPr lang="en-US" sz="2800" dirty="0"/>
              <a:t> </a:t>
            </a:r>
            <a:r>
              <a:rPr lang="en-US" sz="2800" dirty="0" err="1"/>
              <a:t>antidepresan</a:t>
            </a:r>
            <a:r>
              <a:rPr lang="en-US" sz="2800" dirty="0"/>
              <a:t> </a:t>
            </a:r>
            <a:r>
              <a:rPr lang="en-US" sz="2800" dirty="0" err="1"/>
              <a:t>serta</a:t>
            </a:r>
            <a:r>
              <a:rPr lang="en-US" sz="2800" dirty="0"/>
              <a:t> </a:t>
            </a:r>
            <a:r>
              <a:rPr lang="en-US" sz="2800" i="1" dirty="0" smtClean="0"/>
              <a:t>cognitive behavioral therapy</a:t>
            </a:r>
            <a:r>
              <a:rPr lang="en-US" sz="2800" dirty="0" smtClean="0"/>
              <a:t> </a:t>
            </a:r>
            <a:r>
              <a:rPr lang="en-US" sz="2800" dirty="0" err="1" smtClean="0"/>
              <a:t>dapat</a:t>
            </a:r>
            <a:r>
              <a:rPr lang="en-US" sz="2800" dirty="0" smtClean="0"/>
              <a:t> </a:t>
            </a:r>
            <a:r>
              <a:rPr lang="en-US" sz="2800" dirty="0" err="1" smtClean="0"/>
              <a:t>membantu</a:t>
            </a:r>
            <a:r>
              <a:rPr lang="en-US" sz="2800" dirty="0" smtClean="0"/>
              <a:t>.</a:t>
            </a:r>
          </a:p>
          <a:p>
            <a:pPr algn="just"/>
            <a:r>
              <a:rPr lang="en-US" sz="2800" dirty="0" err="1"/>
              <a:t>Seseorang</a:t>
            </a:r>
            <a:r>
              <a:rPr lang="en-US" sz="2800" dirty="0"/>
              <a:t> yang </a:t>
            </a:r>
            <a:r>
              <a:rPr lang="en-US" sz="2800" dirty="0" err="1"/>
              <a:t>didiagnosis</a:t>
            </a:r>
            <a:r>
              <a:rPr lang="en-US" sz="2800" dirty="0"/>
              <a:t> </a:t>
            </a:r>
            <a:r>
              <a:rPr lang="en-US" sz="2800" dirty="0" err="1"/>
              <a:t>memiliki</a:t>
            </a:r>
            <a:r>
              <a:rPr lang="en-US" sz="2800" dirty="0"/>
              <a:t> </a:t>
            </a:r>
            <a:r>
              <a:rPr lang="en-US" sz="2800" i="1" dirty="0" smtClean="0"/>
              <a:t>avoidant Personality Disorder </a:t>
            </a:r>
            <a:r>
              <a:rPr lang="en-US" sz="2800" dirty="0" err="1" smtClean="0"/>
              <a:t>sangat</a:t>
            </a:r>
            <a:r>
              <a:rPr lang="en-US" sz="2800" dirty="0" smtClean="0"/>
              <a:t> </a:t>
            </a:r>
            <a:r>
              <a:rPr lang="en-US" sz="2800" dirty="0" err="1"/>
              <a:t>sensitif</a:t>
            </a:r>
            <a:r>
              <a:rPr lang="en-US" sz="2800" dirty="0"/>
              <a:t> </a:t>
            </a:r>
            <a:r>
              <a:rPr lang="en-US" sz="2800" dirty="0" err="1"/>
              <a:t>terhadap</a:t>
            </a:r>
            <a:r>
              <a:rPr lang="en-US" sz="2800" dirty="0"/>
              <a:t> </a:t>
            </a:r>
            <a:r>
              <a:rPr lang="en-US" sz="2800" dirty="0" err="1"/>
              <a:t>kritik</a:t>
            </a:r>
            <a:r>
              <a:rPr lang="en-US" sz="2800" dirty="0"/>
              <a:t>. </a:t>
            </a:r>
            <a:r>
              <a:rPr lang="en-US" sz="2800" dirty="0" err="1"/>
              <a:t>Sensitivitas</a:t>
            </a:r>
            <a:r>
              <a:rPr lang="en-US" sz="2800" dirty="0"/>
              <a:t> </a:t>
            </a:r>
            <a:r>
              <a:rPr lang="en-US" sz="2800" dirty="0" err="1"/>
              <a:t>ini</a:t>
            </a:r>
            <a:r>
              <a:rPr lang="en-US" sz="2800" dirty="0"/>
              <a:t> </a:t>
            </a:r>
            <a:r>
              <a:rPr lang="en-US" sz="2800" dirty="0" err="1"/>
              <a:t>dapat</a:t>
            </a:r>
            <a:r>
              <a:rPr lang="en-US" sz="2800" dirty="0"/>
              <a:t> </a:t>
            </a:r>
            <a:r>
              <a:rPr lang="en-US" sz="2800" dirty="0" err="1"/>
              <a:t>ditangani</a:t>
            </a:r>
            <a:r>
              <a:rPr lang="en-US" sz="2800" dirty="0"/>
              <a:t> </a:t>
            </a:r>
            <a:r>
              <a:rPr lang="en-US" sz="2800" dirty="0" err="1"/>
              <a:t>dengan</a:t>
            </a:r>
            <a:r>
              <a:rPr lang="en-US" sz="2800" dirty="0"/>
              <a:t> </a:t>
            </a:r>
            <a:r>
              <a:rPr lang="en-US" sz="2800" i="1" dirty="0" smtClean="0"/>
              <a:t>social skills training </a:t>
            </a:r>
            <a:r>
              <a:rPr lang="en-US" sz="2800" dirty="0" err="1" smtClean="0"/>
              <a:t>dalam</a:t>
            </a:r>
            <a:r>
              <a:rPr lang="en-US" sz="2800" dirty="0" smtClean="0"/>
              <a:t> </a:t>
            </a:r>
            <a:r>
              <a:rPr lang="en-US" sz="2800" dirty="0" err="1"/>
              <a:t>cara</a:t>
            </a:r>
            <a:r>
              <a:rPr lang="en-US" sz="2800" dirty="0"/>
              <a:t> </a:t>
            </a:r>
            <a:r>
              <a:rPr lang="en-US" sz="2800" dirty="0" err="1"/>
              <a:t>mengatasi</a:t>
            </a:r>
            <a:r>
              <a:rPr lang="en-US" sz="2800" dirty="0"/>
              <a:t> </a:t>
            </a:r>
            <a:r>
              <a:rPr lang="en-US" sz="2800" dirty="0" err="1"/>
              <a:t>kritik</a:t>
            </a:r>
            <a:r>
              <a:rPr lang="en-US" sz="2800" dirty="0"/>
              <a:t>, </a:t>
            </a:r>
            <a:r>
              <a:rPr lang="en-US" sz="2800" dirty="0" err="1" smtClean="0"/>
              <a:t>atau</a:t>
            </a:r>
            <a:r>
              <a:rPr lang="en-US" sz="2800" dirty="0" smtClean="0"/>
              <a:t> </a:t>
            </a:r>
            <a:r>
              <a:rPr lang="en-US" sz="2800" dirty="0" err="1" smtClean="0"/>
              <a:t>dengan</a:t>
            </a:r>
            <a:r>
              <a:rPr lang="en-US" sz="2800" dirty="0" smtClean="0"/>
              <a:t> </a:t>
            </a:r>
            <a:r>
              <a:rPr lang="en-US" sz="2800" i="1" dirty="0" smtClean="0"/>
              <a:t>cognitive therapy</a:t>
            </a:r>
            <a:r>
              <a:rPr lang="en-US" sz="2800" dirty="0" smtClean="0"/>
              <a:t>.</a:t>
            </a:r>
            <a:endParaRPr lang="en-US" sz="2800" dirty="0"/>
          </a:p>
        </p:txBody>
      </p:sp>
    </p:spTree>
    <p:extLst>
      <p:ext uri="{BB962C8B-B14F-4D97-AF65-F5344CB8AC3E}">
        <p14:creationId xmlns:p14="http://schemas.microsoft.com/office/powerpoint/2010/main" val="297803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Century Schoolbook" panose="02040604050505020304" pitchFamily="18" charset="0"/>
              </a:rPr>
              <a:t>Dependent Personality disorder</a:t>
            </a:r>
            <a:endParaRPr lang="en-US" i="1" dirty="0">
              <a:latin typeface="Century Schoolbook" panose="02040604050505020304" pitchFamily="18" charset="0"/>
            </a:endParaRPr>
          </a:p>
        </p:txBody>
      </p:sp>
      <p:sp>
        <p:nvSpPr>
          <p:cNvPr id="3" name="Content Placeholder 2"/>
          <p:cNvSpPr>
            <a:spLocks noGrp="1"/>
          </p:cNvSpPr>
          <p:nvPr>
            <p:ph idx="1"/>
          </p:nvPr>
        </p:nvSpPr>
        <p:spPr/>
        <p:txBody>
          <a:bodyPr>
            <a:noAutofit/>
          </a:bodyPr>
          <a:lstStyle/>
          <a:p>
            <a:r>
              <a:rPr lang="en-US" sz="2800" dirty="0" err="1"/>
              <a:t>Kebutuhan</a:t>
            </a:r>
            <a:r>
              <a:rPr lang="en-US" sz="2800" dirty="0"/>
              <a:t> </a:t>
            </a:r>
            <a:r>
              <a:rPr lang="en-US" sz="2800" dirty="0" err="1"/>
              <a:t>ekstrem</a:t>
            </a:r>
            <a:r>
              <a:rPr lang="en-US" sz="2800" dirty="0"/>
              <a:t> </a:t>
            </a:r>
            <a:r>
              <a:rPr lang="en-US" sz="2800" dirty="0" err="1"/>
              <a:t>untuk</a:t>
            </a:r>
            <a:r>
              <a:rPr lang="en-US" sz="2800" dirty="0"/>
              <a:t> </a:t>
            </a:r>
            <a:r>
              <a:rPr lang="en-US" sz="2800" dirty="0" err="1"/>
              <a:t>dijaga</a:t>
            </a:r>
            <a:r>
              <a:rPr lang="en-US" sz="2800" dirty="0"/>
              <a:t>, </a:t>
            </a:r>
            <a:r>
              <a:rPr lang="en-US" sz="2800" dirty="0" err="1"/>
              <a:t>diurus</a:t>
            </a:r>
            <a:r>
              <a:rPr lang="en-US" sz="2800" dirty="0"/>
              <a:t>, yang </a:t>
            </a:r>
            <a:r>
              <a:rPr lang="en-US" sz="2800" dirty="0" err="1"/>
              <a:t>mengarah</a:t>
            </a:r>
            <a:r>
              <a:rPr lang="en-US" sz="2800" dirty="0"/>
              <a:t> </a:t>
            </a:r>
            <a:r>
              <a:rPr lang="en-US" sz="2800" dirty="0" err="1"/>
              <a:t>pada</a:t>
            </a:r>
            <a:r>
              <a:rPr lang="en-US" sz="2800" dirty="0"/>
              <a:t> </a:t>
            </a:r>
            <a:r>
              <a:rPr lang="en-US" sz="2800" dirty="0" err="1"/>
              <a:t>perilaku</a:t>
            </a:r>
            <a:r>
              <a:rPr lang="en-US" sz="2800" dirty="0"/>
              <a:t> </a:t>
            </a:r>
            <a:r>
              <a:rPr lang="en-US" sz="2800" dirty="0" err="1"/>
              <a:t>menempel</a:t>
            </a:r>
            <a:r>
              <a:rPr lang="en-US" sz="2800" dirty="0"/>
              <a:t> </a:t>
            </a:r>
            <a:r>
              <a:rPr lang="en-US" sz="2800" dirty="0" err="1"/>
              <a:t>dan</a:t>
            </a:r>
            <a:r>
              <a:rPr lang="en-US" sz="2800" dirty="0"/>
              <a:t> </a:t>
            </a:r>
            <a:r>
              <a:rPr lang="en-US" sz="2800" dirty="0" err="1"/>
              <a:t>patuh</a:t>
            </a:r>
            <a:r>
              <a:rPr lang="en-US" sz="2800" dirty="0"/>
              <a:t>. </a:t>
            </a:r>
            <a:r>
              <a:rPr lang="en-US" sz="2800" dirty="0" err="1"/>
              <a:t>Sering</a:t>
            </a:r>
            <a:r>
              <a:rPr lang="en-US" sz="2800" dirty="0"/>
              <a:t> kali </a:t>
            </a:r>
            <a:r>
              <a:rPr lang="en-US" sz="2800" dirty="0" err="1"/>
              <a:t>memmbuat</a:t>
            </a:r>
            <a:r>
              <a:rPr lang="en-US" sz="2800" dirty="0"/>
              <a:t> </a:t>
            </a:r>
            <a:r>
              <a:rPr lang="en-US" sz="2800" dirty="0" err="1"/>
              <a:t>mereka</a:t>
            </a:r>
            <a:r>
              <a:rPr lang="en-US" sz="2800" dirty="0"/>
              <a:t> </a:t>
            </a:r>
            <a:r>
              <a:rPr lang="en-US" sz="2800" dirty="0" err="1"/>
              <a:t>merasa</a:t>
            </a:r>
            <a:r>
              <a:rPr lang="en-US" sz="2800" dirty="0"/>
              <a:t> </a:t>
            </a:r>
            <a:r>
              <a:rPr lang="en-US" sz="2800" dirty="0" err="1"/>
              <a:t>tidak</a:t>
            </a:r>
            <a:r>
              <a:rPr lang="en-US" sz="2800" dirty="0"/>
              <a:t> </a:t>
            </a:r>
            <a:r>
              <a:rPr lang="en-US" sz="2800" dirty="0" err="1"/>
              <a:t>nyaman</a:t>
            </a:r>
            <a:r>
              <a:rPr lang="en-US" sz="2800" dirty="0"/>
              <a:t> </a:t>
            </a:r>
            <a:r>
              <a:rPr lang="en-US" sz="2800" dirty="0" err="1"/>
              <a:t>bila</a:t>
            </a:r>
            <a:r>
              <a:rPr lang="en-US" sz="2800" dirty="0"/>
              <a:t> </a:t>
            </a:r>
            <a:r>
              <a:rPr lang="en-US" sz="2800" dirty="0" err="1"/>
              <a:t>sendirian</a:t>
            </a:r>
            <a:endParaRPr lang="en-US" sz="2800" dirty="0"/>
          </a:p>
          <a:p>
            <a:r>
              <a:rPr lang="en-US" sz="2800" dirty="0" err="1"/>
              <a:t>Memandang</a:t>
            </a:r>
            <a:r>
              <a:rPr lang="en-US" sz="2800" dirty="0"/>
              <a:t> </a:t>
            </a:r>
            <a:r>
              <a:rPr lang="en-US" sz="2800" dirty="0" err="1"/>
              <a:t>diri</a:t>
            </a:r>
            <a:r>
              <a:rPr lang="en-US" sz="2800" dirty="0"/>
              <a:t> </a:t>
            </a:r>
            <a:r>
              <a:rPr lang="en-US" sz="2800" dirty="0" err="1"/>
              <a:t>mereka</a:t>
            </a:r>
            <a:r>
              <a:rPr lang="en-US" sz="2800" dirty="0"/>
              <a:t> </a:t>
            </a:r>
            <a:r>
              <a:rPr lang="en-US" sz="2800" dirty="0" err="1"/>
              <a:t>sebagai</a:t>
            </a:r>
            <a:r>
              <a:rPr lang="en-US" sz="2800" dirty="0"/>
              <a:t> orang yang </a:t>
            </a:r>
            <a:r>
              <a:rPr lang="en-US" sz="2800" dirty="0" err="1"/>
              <a:t>lemah</a:t>
            </a:r>
            <a:r>
              <a:rPr lang="en-US" sz="2800" dirty="0"/>
              <a:t> </a:t>
            </a:r>
            <a:r>
              <a:rPr lang="en-US" sz="2800" dirty="0" err="1"/>
              <a:t>dan</a:t>
            </a:r>
            <a:r>
              <a:rPr lang="en-US" sz="2800" dirty="0"/>
              <a:t> orang lain </a:t>
            </a:r>
            <a:r>
              <a:rPr lang="en-US" sz="2800" dirty="0" err="1"/>
              <a:t>sebagai</a:t>
            </a:r>
            <a:r>
              <a:rPr lang="en-US" sz="2800" dirty="0"/>
              <a:t> orang yang </a:t>
            </a:r>
            <a:r>
              <a:rPr lang="en-US" sz="2800" dirty="0" err="1"/>
              <a:t>penuh</a:t>
            </a:r>
            <a:r>
              <a:rPr lang="en-US" sz="2800" dirty="0"/>
              <a:t> </a:t>
            </a:r>
            <a:r>
              <a:rPr lang="en-US" sz="2800" dirty="0" err="1"/>
              <a:t>kekuatan</a:t>
            </a:r>
            <a:r>
              <a:rPr lang="en-US" sz="2800" dirty="0"/>
              <a:t>.  </a:t>
            </a:r>
            <a:endParaRPr lang="en-US" sz="2800" dirty="0" smtClean="0"/>
          </a:p>
          <a:p>
            <a:r>
              <a:rPr lang="en-US" sz="2800" dirty="0" err="1" smtClean="0"/>
              <a:t>Tidak</a:t>
            </a:r>
            <a:r>
              <a:rPr lang="en-US" sz="2800" dirty="0" smtClean="0"/>
              <a:t> </a:t>
            </a:r>
            <a:r>
              <a:rPr lang="en-US" sz="2800" dirty="0" err="1" smtClean="0"/>
              <a:t>mampu</a:t>
            </a:r>
            <a:r>
              <a:rPr lang="en-US" sz="2800" dirty="0" smtClean="0"/>
              <a:t> </a:t>
            </a:r>
            <a:r>
              <a:rPr lang="en-US" sz="2800" dirty="0" err="1" smtClean="0"/>
              <a:t>membuat</a:t>
            </a:r>
            <a:r>
              <a:rPr lang="en-US" sz="2800" dirty="0" smtClean="0"/>
              <a:t> </a:t>
            </a:r>
            <a:r>
              <a:rPr lang="en-US" sz="2800" dirty="0" err="1" smtClean="0"/>
              <a:t>keputusan</a:t>
            </a:r>
            <a:r>
              <a:rPr lang="en-US" sz="2800" dirty="0" smtClean="0"/>
              <a:t> </a:t>
            </a:r>
            <a:r>
              <a:rPr lang="en-US" sz="2800" dirty="0" err="1" smtClean="0"/>
              <a:t>tanpa</a:t>
            </a:r>
            <a:r>
              <a:rPr lang="en-US" sz="2800" dirty="0" smtClean="0"/>
              <a:t> </a:t>
            </a:r>
            <a:r>
              <a:rPr lang="en-US" sz="2800" dirty="0" err="1" smtClean="0"/>
              <a:t>adanya</a:t>
            </a:r>
            <a:r>
              <a:rPr lang="en-US" sz="2800" dirty="0" smtClean="0"/>
              <a:t> saran, </a:t>
            </a:r>
            <a:r>
              <a:rPr lang="en-US" sz="2800" dirty="0" err="1" smtClean="0"/>
              <a:t>nasehat</a:t>
            </a:r>
            <a:r>
              <a:rPr lang="en-US" sz="2800" dirty="0" smtClean="0"/>
              <a:t>, </a:t>
            </a:r>
            <a:r>
              <a:rPr lang="en-US" sz="2800" dirty="0" err="1" smtClean="0"/>
              <a:t>serta</a:t>
            </a:r>
            <a:r>
              <a:rPr lang="en-US" sz="2800" dirty="0" smtClean="0"/>
              <a:t> </a:t>
            </a:r>
            <a:r>
              <a:rPr lang="en-US" sz="2800" dirty="0" err="1" smtClean="0"/>
              <a:t>dukungan</a:t>
            </a:r>
            <a:r>
              <a:rPr lang="en-US" sz="2800" dirty="0" smtClean="0"/>
              <a:t> </a:t>
            </a:r>
            <a:r>
              <a:rPr lang="en-US" sz="2800" dirty="0" err="1" smtClean="0"/>
              <a:t>dari</a:t>
            </a:r>
            <a:r>
              <a:rPr lang="en-US" sz="2800" dirty="0" smtClean="0"/>
              <a:t> orang lain. </a:t>
            </a:r>
            <a:endParaRPr lang="en-US" sz="2800" dirty="0"/>
          </a:p>
          <a:p>
            <a:endParaRPr lang="en-US" sz="2800" dirty="0"/>
          </a:p>
        </p:txBody>
      </p:sp>
    </p:spTree>
    <p:extLst>
      <p:ext uri="{BB962C8B-B14F-4D97-AF65-F5344CB8AC3E}">
        <p14:creationId xmlns:p14="http://schemas.microsoft.com/office/powerpoint/2010/main" val="2299334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none" dirty="0" err="1" smtClean="0"/>
              <a:t>Kriteria</a:t>
            </a:r>
            <a:r>
              <a:rPr lang="en-US" sz="4000" cap="none" dirty="0" smtClean="0"/>
              <a:t> Dependent Personality Disorder</a:t>
            </a:r>
            <a:endParaRPr lang="en-US" sz="4000" cap="none" dirty="0"/>
          </a:p>
        </p:txBody>
      </p:sp>
      <p:sp>
        <p:nvSpPr>
          <p:cNvPr id="3" name="Content Placeholder 2"/>
          <p:cNvSpPr>
            <a:spLocks noGrp="1"/>
          </p:cNvSpPr>
          <p:nvPr>
            <p:ph idx="1"/>
          </p:nvPr>
        </p:nvSpPr>
        <p:spPr>
          <a:xfrm>
            <a:off x="1251678" y="1128451"/>
            <a:ext cx="10178322" cy="3593591"/>
          </a:xfrm>
        </p:spPr>
        <p:txBody>
          <a:bodyPr>
            <a:noAutofit/>
          </a:bodyPr>
          <a:lstStyle/>
          <a:p>
            <a:pPr marL="0" indent="0">
              <a:buNone/>
            </a:pPr>
            <a:r>
              <a:rPr lang="en-US" b="1" dirty="0" smtClean="0"/>
              <a:t>DSM IV-TR</a:t>
            </a:r>
          </a:p>
          <a:p>
            <a:pPr marL="0" indent="0">
              <a:buNone/>
            </a:pPr>
            <a:r>
              <a:rPr lang="en-US" dirty="0" err="1" smtClean="0"/>
              <a:t>Terdapat</a:t>
            </a:r>
            <a:r>
              <a:rPr lang="en-US" dirty="0" smtClean="0"/>
              <a:t> </a:t>
            </a:r>
            <a:r>
              <a:rPr lang="en-US" dirty="0"/>
              <a:t>minimal lima </a:t>
            </a:r>
            <a:r>
              <a:rPr lang="en-US" dirty="0" err="1"/>
              <a:t>dari</a:t>
            </a:r>
            <a:r>
              <a:rPr lang="en-US" dirty="0"/>
              <a:t> </a:t>
            </a:r>
            <a:r>
              <a:rPr lang="en-US" dirty="0" err="1"/>
              <a:t>ciri</a:t>
            </a:r>
            <a:r>
              <a:rPr lang="en-US" dirty="0"/>
              <a:t> di </a:t>
            </a:r>
            <a:r>
              <a:rPr lang="en-US" dirty="0" err="1"/>
              <a:t>bawah</a:t>
            </a:r>
            <a:r>
              <a:rPr lang="en-US" dirty="0"/>
              <a:t> </a:t>
            </a:r>
            <a:r>
              <a:rPr lang="en-US" dirty="0" err="1"/>
              <a:t>ini</a:t>
            </a:r>
            <a:r>
              <a:rPr lang="en-US" dirty="0"/>
              <a:t>:</a:t>
            </a:r>
          </a:p>
          <a:p>
            <a:r>
              <a:rPr lang="en-US" dirty="0" err="1"/>
              <a:t>Sulit</a:t>
            </a:r>
            <a:r>
              <a:rPr lang="en-US" dirty="0"/>
              <a:t> </a:t>
            </a:r>
            <a:r>
              <a:rPr lang="en-US" dirty="0" err="1"/>
              <a:t>mengambil</a:t>
            </a:r>
            <a:r>
              <a:rPr lang="en-US" dirty="0"/>
              <a:t> </a:t>
            </a:r>
            <a:r>
              <a:rPr lang="en-US" dirty="0" err="1"/>
              <a:t>keputsan</a:t>
            </a:r>
            <a:r>
              <a:rPr lang="en-US" dirty="0"/>
              <a:t> </a:t>
            </a:r>
            <a:r>
              <a:rPr lang="en-US" dirty="0" err="1"/>
              <a:t>tanpa</a:t>
            </a:r>
            <a:r>
              <a:rPr lang="en-US" dirty="0"/>
              <a:t> saran &amp; </a:t>
            </a:r>
            <a:r>
              <a:rPr lang="en-US" dirty="0" err="1"/>
              <a:t>dukungan</a:t>
            </a:r>
            <a:r>
              <a:rPr lang="en-US" dirty="0"/>
              <a:t> </a:t>
            </a:r>
            <a:r>
              <a:rPr lang="en-US" dirty="0" err="1"/>
              <a:t>berlebihan</a:t>
            </a:r>
            <a:r>
              <a:rPr lang="en-US" dirty="0"/>
              <a:t> </a:t>
            </a:r>
            <a:r>
              <a:rPr lang="en-US" dirty="0" err="1"/>
              <a:t>dari</a:t>
            </a:r>
            <a:r>
              <a:rPr lang="en-US" dirty="0"/>
              <a:t> orang lain</a:t>
            </a:r>
          </a:p>
          <a:p>
            <a:r>
              <a:rPr lang="en-US" dirty="0" err="1"/>
              <a:t>Membutuhkan</a:t>
            </a:r>
            <a:r>
              <a:rPr lang="en-US" dirty="0"/>
              <a:t> orang lain </a:t>
            </a:r>
            <a:r>
              <a:rPr lang="en-US" dirty="0" err="1"/>
              <a:t>untuk</a:t>
            </a:r>
            <a:r>
              <a:rPr lang="en-US" dirty="0"/>
              <a:t> </a:t>
            </a:r>
            <a:r>
              <a:rPr lang="en-US" dirty="0" err="1"/>
              <a:t>mengambil</a:t>
            </a:r>
            <a:r>
              <a:rPr lang="en-US" dirty="0"/>
              <a:t> </a:t>
            </a:r>
            <a:r>
              <a:rPr lang="en-US" dirty="0" err="1"/>
              <a:t>tanggung</a:t>
            </a:r>
            <a:r>
              <a:rPr lang="en-US" dirty="0"/>
              <a:t> </a:t>
            </a:r>
            <a:r>
              <a:rPr lang="en-US" dirty="0" err="1"/>
              <a:t>jawab</a:t>
            </a:r>
            <a:r>
              <a:rPr lang="en-US" dirty="0"/>
              <a:t> </a:t>
            </a:r>
            <a:r>
              <a:rPr lang="en-US" dirty="0" err="1"/>
              <a:t>atas</a:t>
            </a:r>
            <a:r>
              <a:rPr lang="en-US" dirty="0"/>
              <a:t> </a:t>
            </a:r>
            <a:r>
              <a:rPr lang="en-US" dirty="0" err="1"/>
              <a:t>sebagian</a:t>
            </a:r>
            <a:r>
              <a:rPr lang="en-US" dirty="0"/>
              <a:t> </a:t>
            </a:r>
            <a:r>
              <a:rPr lang="en-US" dirty="0" err="1"/>
              <a:t>besar</a:t>
            </a:r>
            <a:r>
              <a:rPr lang="en-US" dirty="0"/>
              <a:t> </a:t>
            </a:r>
            <a:r>
              <a:rPr lang="en-US" dirty="0" err="1"/>
              <a:t>aspek</a:t>
            </a:r>
            <a:r>
              <a:rPr lang="en-US" dirty="0"/>
              <a:t> </a:t>
            </a:r>
            <a:r>
              <a:rPr lang="en-US" dirty="0" err="1"/>
              <a:t>kehidupannya</a:t>
            </a:r>
            <a:r>
              <a:rPr lang="en-US" dirty="0"/>
              <a:t> yang </a:t>
            </a:r>
            <a:r>
              <a:rPr lang="en-US" dirty="0" err="1"/>
              <a:t>utama</a:t>
            </a:r>
            <a:r>
              <a:rPr lang="en-US" dirty="0"/>
              <a:t> </a:t>
            </a:r>
          </a:p>
          <a:p>
            <a:r>
              <a:rPr lang="en-US" dirty="0" err="1"/>
              <a:t>Sulit</a:t>
            </a:r>
            <a:r>
              <a:rPr lang="en-US" dirty="0"/>
              <a:t> </a:t>
            </a:r>
            <a:r>
              <a:rPr lang="en-US" dirty="0" err="1"/>
              <a:t>tidak</a:t>
            </a:r>
            <a:r>
              <a:rPr lang="en-US" dirty="0"/>
              <a:t> </a:t>
            </a:r>
            <a:r>
              <a:rPr lang="en-US" dirty="0" err="1"/>
              <a:t>menyetujui</a:t>
            </a:r>
            <a:r>
              <a:rPr lang="en-US" dirty="0"/>
              <a:t> orang lain </a:t>
            </a:r>
            <a:r>
              <a:rPr lang="en-US" dirty="0" err="1"/>
              <a:t>karena</a:t>
            </a:r>
            <a:r>
              <a:rPr lang="en-US" dirty="0"/>
              <a:t> </a:t>
            </a:r>
            <a:r>
              <a:rPr lang="en-US" dirty="0" err="1"/>
              <a:t>takut</a:t>
            </a:r>
            <a:r>
              <a:rPr lang="en-US" dirty="0"/>
              <a:t> </a:t>
            </a:r>
            <a:r>
              <a:rPr lang="en-US" dirty="0" err="1"/>
              <a:t>kehilangan</a:t>
            </a:r>
            <a:r>
              <a:rPr lang="en-US" dirty="0"/>
              <a:t> </a:t>
            </a:r>
            <a:r>
              <a:rPr lang="en-US" dirty="0" err="1"/>
              <a:t>dukungan</a:t>
            </a:r>
            <a:r>
              <a:rPr lang="en-US" dirty="0"/>
              <a:t> </a:t>
            </a:r>
            <a:r>
              <a:rPr lang="en-US" dirty="0" err="1"/>
              <a:t>mereka</a:t>
            </a:r>
            <a:endParaRPr lang="en-US" dirty="0"/>
          </a:p>
          <a:p>
            <a:r>
              <a:rPr lang="en-US" dirty="0" err="1"/>
              <a:t>Sulit</a:t>
            </a:r>
            <a:r>
              <a:rPr lang="en-US" dirty="0"/>
              <a:t> </a:t>
            </a:r>
            <a:r>
              <a:rPr lang="en-US" dirty="0" err="1"/>
              <a:t>melakukan</a:t>
            </a:r>
            <a:r>
              <a:rPr lang="en-US" dirty="0"/>
              <a:t> </a:t>
            </a:r>
            <a:r>
              <a:rPr lang="en-US" dirty="0" err="1"/>
              <a:t>segala</a:t>
            </a:r>
            <a:r>
              <a:rPr lang="en-US" dirty="0"/>
              <a:t> </a:t>
            </a:r>
            <a:r>
              <a:rPr lang="en-US" dirty="0" err="1"/>
              <a:t>sesuatu</a:t>
            </a:r>
            <a:r>
              <a:rPr lang="en-US" dirty="0"/>
              <a:t> </a:t>
            </a:r>
            <a:r>
              <a:rPr lang="en-US" dirty="0" err="1"/>
              <a:t>sendiri</a:t>
            </a:r>
            <a:r>
              <a:rPr lang="en-US" dirty="0"/>
              <a:t> </a:t>
            </a:r>
            <a:r>
              <a:rPr lang="en-US" dirty="0" err="1"/>
              <a:t>karena</a:t>
            </a:r>
            <a:r>
              <a:rPr lang="en-US" dirty="0"/>
              <a:t> </a:t>
            </a:r>
            <a:r>
              <a:rPr lang="en-US" dirty="0" err="1"/>
              <a:t>kurangnya</a:t>
            </a:r>
            <a:r>
              <a:rPr lang="en-US" dirty="0"/>
              <a:t> rasa </a:t>
            </a:r>
            <a:r>
              <a:rPr lang="en-US" dirty="0" err="1"/>
              <a:t>percaya</a:t>
            </a:r>
            <a:r>
              <a:rPr lang="en-US" dirty="0"/>
              <a:t> </a:t>
            </a:r>
            <a:r>
              <a:rPr lang="en-US" dirty="0" err="1"/>
              <a:t>diri</a:t>
            </a:r>
            <a:endParaRPr lang="en-US" dirty="0"/>
          </a:p>
          <a:p>
            <a:r>
              <a:rPr lang="en-US" dirty="0" err="1"/>
              <a:t>Melakukan</a:t>
            </a:r>
            <a:r>
              <a:rPr lang="en-US" dirty="0"/>
              <a:t> </a:t>
            </a:r>
            <a:r>
              <a:rPr lang="en-US" dirty="0" err="1"/>
              <a:t>hal-hal</a:t>
            </a:r>
            <a:r>
              <a:rPr lang="en-US" dirty="0"/>
              <a:t> yang </a:t>
            </a:r>
            <a:r>
              <a:rPr lang="en-US" dirty="0" err="1"/>
              <a:t>tidak</a:t>
            </a:r>
            <a:r>
              <a:rPr lang="en-US" dirty="0"/>
              <a:t> </a:t>
            </a:r>
            <a:r>
              <a:rPr lang="en-US" dirty="0" err="1"/>
              <a:t>menyenangkan</a:t>
            </a:r>
            <a:r>
              <a:rPr lang="en-US" dirty="0"/>
              <a:t> </a:t>
            </a:r>
            <a:r>
              <a:rPr lang="en-US" dirty="0" err="1"/>
              <a:t>sebagai</a:t>
            </a:r>
            <a:r>
              <a:rPr lang="en-US" dirty="0"/>
              <a:t> </a:t>
            </a:r>
            <a:r>
              <a:rPr lang="en-US" dirty="0" err="1"/>
              <a:t>suatu</a:t>
            </a:r>
            <a:r>
              <a:rPr lang="en-US" dirty="0"/>
              <a:t> </a:t>
            </a:r>
            <a:r>
              <a:rPr lang="en-US" dirty="0" err="1"/>
              <a:t>cara</a:t>
            </a:r>
            <a:r>
              <a:rPr lang="en-US" dirty="0"/>
              <a:t> </a:t>
            </a:r>
            <a:r>
              <a:rPr lang="en-US" dirty="0" err="1"/>
              <a:t>untuk</a:t>
            </a:r>
            <a:r>
              <a:rPr lang="en-US" dirty="0"/>
              <a:t> </a:t>
            </a:r>
            <a:r>
              <a:rPr lang="en-US" dirty="0" err="1"/>
              <a:t>mendapatkan</a:t>
            </a:r>
            <a:r>
              <a:rPr lang="en-US" dirty="0"/>
              <a:t> </a:t>
            </a:r>
            <a:r>
              <a:rPr lang="en-US" dirty="0" err="1"/>
              <a:t>persetujuan</a:t>
            </a:r>
            <a:r>
              <a:rPr lang="en-US" dirty="0"/>
              <a:t> </a:t>
            </a:r>
            <a:r>
              <a:rPr lang="en-US" dirty="0" err="1"/>
              <a:t>dan</a:t>
            </a:r>
            <a:r>
              <a:rPr lang="en-US" dirty="0"/>
              <a:t> </a:t>
            </a:r>
            <a:r>
              <a:rPr lang="en-US" dirty="0" err="1"/>
              <a:t>dukungan</a:t>
            </a:r>
            <a:r>
              <a:rPr lang="en-US" dirty="0"/>
              <a:t> orang lain</a:t>
            </a:r>
          </a:p>
          <a:p>
            <a:r>
              <a:rPr lang="en-US" dirty="0" err="1"/>
              <a:t>Merasa</a:t>
            </a:r>
            <a:r>
              <a:rPr lang="en-US" dirty="0"/>
              <a:t> </a:t>
            </a:r>
            <a:r>
              <a:rPr lang="en-US" dirty="0" err="1"/>
              <a:t>tidak</a:t>
            </a:r>
            <a:r>
              <a:rPr lang="en-US" dirty="0"/>
              <a:t> </a:t>
            </a:r>
            <a:r>
              <a:rPr lang="en-US" dirty="0" err="1"/>
              <a:t>berdaya</a:t>
            </a:r>
            <a:r>
              <a:rPr lang="en-US" dirty="0"/>
              <a:t> </a:t>
            </a:r>
            <a:r>
              <a:rPr lang="en-US" dirty="0" err="1"/>
              <a:t>bila</a:t>
            </a:r>
            <a:r>
              <a:rPr lang="en-US" dirty="0"/>
              <a:t> </a:t>
            </a:r>
            <a:r>
              <a:rPr lang="en-US" dirty="0" err="1"/>
              <a:t>sendirian</a:t>
            </a:r>
            <a:r>
              <a:rPr lang="en-US" dirty="0"/>
              <a:t> </a:t>
            </a:r>
            <a:r>
              <a:rPr lang="en-US" dirty="0" err="1"/>
              <a:t>karena</a:t>
            </a:r>
            <a:r>
              <a:rPr lang="en-US" dirty="0"/>
              <a:t> </a:t>
            </a:r>
            <a:r>
              <a:rPr lang="en-US" dirty="0" err="1"/>
              <a:t>kurangnya</a:t>
            </a:r>
            <a:r>
              <a:rPr lang="en-US" dirty="0"/>
              <a:t> rasa </a:t>
            </a:r>
            <a:r>
              <a:rPr lang="en-US" dirty="0" err="1"/>
              <a:t>percaya</a:t>
            </a:r>
            <a:r>
              <a:rPr lang="en-US" dirty="0"/>
              <a:t> </a:t>
            </a:r>
            <a:r>
              <a:rPr lang="en-US" dirty="0" err="1"/>
              <a:t>terhadap</a:t>
            </a:r>
            <a:r>
              <a:rPr lang="en-US" dirty="0"/>
              <a:t> </a:t>
            </a:r>
            <a:r>
              <a:rPr lang="en-US" dirty="0" err="1"/>
              <a:t>kemampuannya</a:t>
            </a:r>
            <a:r>
              <a:rPr lang="en-US" dirty="0"/>
              <a:t> </a:t>
            </a:r>
            <a:r>
              <a:rPr lang="en-US" dirty="0" err="1"/>
              <a:t>untuk</a:t>
            </a:r>
            <a:r>
              <a:rPr lang="en-US" dirty="0"/>
              <a:t> </a:t>
            </a:r>
            <a:r>
              <a:rPr lang="en-US" dirty="0" err="1"/>
              <a:t>menangani</a:t>
            </a:r>
            <a:r>
              <a:rPr lang="en-US" dirty="0"/>
              <a:t> </a:t>
            </a:r>
            <a:r>
              <a:rPr lang="en-US" dirty="0" err="1"/>
              <a:t>segala</a:t>
            </a:r>
            <a:r>
              <a:rPr lang="en-US" dirty="0"/>
              <a:t> </a:t>
            </a:r>
            <a:r>
              <a:rPr lang="en-US" dirty="0" err="1"/>
              <a:t>sesuatu</a:t>
            </a:r>
            <a:r>
              <a:rPr lang="en-US" dirty="0"/>
              <a:t> </a:t>
            </a:r>
            <a:r>
              <a:rPr lang="en-US" dirty="0" err="1"/>
              <a:t>tanpa</a:t>
            </a:r>
            <a:r>
              <a:rPr lang="en-US" dirty="0"/>
              <a:t> </a:t>
            </a:r>
            <a:r>
              <a:rPr lang="en-US" dirty="0" err="1"/>
              <a:t>intervensi</a:t>
            </a:r>
            <a:r>
              <a:rPr lang="en-US" dirty="0"/>
              <a:t> orang lain</a:t>
            </a:r>
          </a:p>
          <a:p>
            <a:r>
              <a:rPr lang="en-US" dirty="0" err="1"/>
              <a:t>Berupaya</a:t>
            </a:r>
            <a:r>
              <a:rPr lang="en-US" dirty="0"/>
              <a:t> </a:t>
            </a:r>
            <a:r>
              <a:rPr lang="en-US" dirty="0" err="1"/>
              <a:t>untuk</a:t>
            </a:r>
            <a:r>
              <a:rPr lang="en-US" dirty="0"/>
              <a:t> </a:t>
            </a:r>
            <a:r>
              <a:rPr lang="en-US" dirty="0" err="1"/>
              <a:t>sesegera</a:t>
            </a:r>
            <a:r>
              <a:rPr lang="en-US" dirty="0"/>
              <a:t> </a:t>
            </a:r>
            <a:r>
              <a:rPr lang="en-US" dirty="0" err="1"/>
              <a:t>mungkin</a:t>
            </a:r>
            <a:r>
              <a:rPr lang="en-US" dirty="0"/>
              <a:t> </a:t>
            </a:r>
            <a:r>
              <a:rPr lang="en-US" dirty="0" err="1"/>
              <a:t>menjalin</a:t>
            </a:r>
            <a:r>
              <a:rPr lang="en-US" dirty="0"/>
              <a:t> </a:t>
            </a:r>
            <a:r>
              <a:rPr lang="en-US" dirty="0" err="1"/>
              <a:t>hubungan</a:t>
            </a:r>
            <a:r>
              <a:rPr lang="en-US" dirty="0"/>
              <a:t> </a:t>
            </a:r>
            <a:r>
              <a:rPr lang="en-US" dirty="0" err="1"/>
              <a:t>baru</a:t>
            </a:r>
            <a:r>
              <a:rPr lang="en-US" dirty="0"/>
              <a:t> </a:t>
            </a:r>
            <a:r>
              <a:rPr lang="en-US" dirty="0" err="1"/>
              <a:t>bila</a:t>
            </a:r>
            <a:r>
              <a:rPr lang="en-US" dirty="0"/>
              <a:t> </a:t>
            </a:r>
            <a:r>
              <a:rPr lang="en-US" dirty="0" err="1"/>
              <a:t>hubungan</a:t>
            </a:r>
            <a:r>
              <a:rPr lang="en-US" dirty="0"/>
              <a:t> yang </a:t>
            </a:r>
            <a:r>
              <a:rPr lang="en-US" dirty="0" err="1"/>
              <a:t>dimilikinya</a:t>
            </a:r>
            <a:r>
              <a:rPr lang="en-US" dirty="0"/>
              <a:t> </a:t>
            </a:r>
            <a:r>
              <a:rPr lang="en-US" dirty="0" err="1"/>
              <a:t>saat</a:t>
            </a:r>
            <a:r>
              <a:rPr lang="en-US" dirty="0"/>
              <a:t> </a:t>
            </a:r>
            <a:r>
              <a:rPr lang="en-US" dirty="0" err="1"/>
              <a:t>ini</a:t>
            </a:r>
            <a:r>
              <a:rPr lang="en-US" dirty="0"/>
              <a:t> </a:t>
            </a:r>
            <a:r>
              <a:rPr lang="en-US" dirty="0" err="1"/>
              <a:t>berakhir</a:t>
            </a:r>
            <a:endParaRPr lang="en-US" dirty="0"/>
          </a:p>
          <a:p>
            <a:r>
              <a:rPr lang="en-US" dirty="0" err="1"/>
              <a:t>Dipenuhi</a:t>
            </a:r>
            <a:r>
              <a:rPr lang="en-US" dirty="0"/>
              <a:t> </a:t>
            </a:r>
            <a:r>
              <a:rPr lang="en-US" dirty="0" err="1"/>
              <a:t>ketakutan</a:t>
            </a:r>
            <a:r>
              <a:rPr lang="en-US" dirty="0"/>
              <a:t> </a:t>
            </a:r>
            <a:r>
              <a:rPr lang="en-US" dirty="0" err="1"/>
              <a:t>bila</a:t>
            </a:r>
            <a:r>
              <a:rPr lang="en-US" dirty="0"/>
              <a:t> </a:t>
            </a:r>
            <a:r>
              <a:rPr lang="en-US" dirty="0" err="1"/>
              <a:t>harus</a:t>
            </a:r>
            <a:r>
              <a:rPr lang="en-US" dirty="0"/>
              <a:t> </a:t>
            </a:r>
            <a:r>
              <a:rPr lang="en-US" dirty="0" err="1"/>
              <a:t>mengurus</a:t>
            </a:r>
            <a:r>
              <a:rPr lang="en-US" dirty="0"/>
              <a:t> </a:t>
            </a:r>
            <a:r>
              <a:rPr lang="en-US" dirty="0" err="1"/>
              <a:t>diri</a:t>
            </a:r>
            <a:r>
              <a:rPr lang="en-US" dirty="0"/>
              <a:t> </a:t>
            </a:r>
            <a:r>
              <a:rPr lang="en-US" dirty="0" err="1"/>
              <a:t>sendiri</a:t>
            </a:r>
            <a:r>
              <a:rPr lang="en-US" dirty="0"/>
              <a:t> </a:t>
            </a:r>
          </a:p>
          <a:p>
            <a:endParaRPr lang="en-US" dirty="0"/>
          </a:p>
        </p:txBody>
      </p:sp>
    </p:spTree>
    <p:extLst>
      <p:ext uri="{BB962C8B-B14F-4D97-AF65-F5344CB8AC3E}">
        <p14:creationId xmlns:p14="http://schemas.microsoft.com/office/powerpoint/2010/main" val="3404442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867" y="167217"/>
            <a:ext cx="10515600" cy="5738813"/>
          </a:xfrm>
        </p:spPr>
        <p:txBody>
          <a:bodyPr>
            <a:noAutofit/>
          </a:bodyPr>
          <a:lstStyle/>
          <a:p>
            <a:pPr marL="0" indent="0">
              <a:buNone/>
            </a:pPr>
            <a:r>
              <a:rPr lang="en-US" sz="2000" b="1" dirty="0" smtClean="0"/>
              <a:t>DSM V</a:t>
            </a:r>
          </a:p>
          <a:p>
            <a:pPr marL="0" indent="0">
              <a:buNone/>
            </a:pPr>
            <a:r>
              <a:rPr lang="en-US" sz="2000" dirty="0" err="1" smtClean="0"/>
              <a:t>Suatu</a:t>
            </a:r>
            <a:r>
              <a:rPr lang="en-US" sz="2000" dirty="0" smtClean="0"/>
              <a:t> </a:t>
            </a:r>
            <a:r>
              <a:rPr lang="en-US" sz="2000" dirty="0" err="1"/>
              <a:t>kebutuhan</a:t>
            </a:r>
            <a:r>
              <a:rPr lang="en-US" sz="2000" dirty="0"/>
              <a:t> yang </a:t>
            </a:r>
            <a:r>
              <a:rPr lang="en-US" sz="2000" dirty="0" err="1"/>
              <a:t>meluas</a:t>
            </a:r>
            <a:r>
              <a:rPr lang="en-US" sz="2000" dirty="0"/>
              <a:t> </a:t>
            </a:r>
            <a:r>
              <a:rPr lang="en-US" sz="2000" dirty="0" err="1"/>
              <a:t>dan</a:t>
            </a:r>
            <a:r>
              <a:rPr lang="en-US" sz="2000" dirty="0"/>
              <a:t> </a:t>
            </a:r>
            <a:r>
              <a:rPr lang="en-US" sz="2000" dirty="0" err="1"/>
              <a:t>berlebihan</a:t>
            </a:r>
            <a:r>
              <a:rPr lang="en-US" sz="2000" dirty="0"/>
              <a:t> </a:t>
            </a:r>
            <a:r>
              <a:rPr lang="en-US" sz="2000" dirty="0" err="1"/>
              <a:t>untuk</a:t>
            </a:r>
            <a:r>
              <a:rPr lang="en-US" sz="2000" dirty="0"/>
              <a:t> </a:t>
            </a:r>
            <a:r>
              <a:rPr lang="en-US" sz="2000" dirty="0" err="1"/>
              <a:t>dijaga</a:t>
            </a:r>
            <a:r>
              <a:rPr lang="en-US" sz="2000" dirty="0"/>
              <a:t>, yang </a:t>
            </a:r>
            <a:r>
              <a:rPr lang="en-US" sz="2000" dirty="0" err="1"/>
              <a:t>mengarah</a:t>
            </a:r>
            <a:r>
              <a:rPr lang="en-US" sz="2000" dirty="0"/>
              <a:t> </a:t>
            </a:r>
            <a:r>
              <a:rPr lang="en-US" sz="2000" dirty="0" err="1"/>
              <a:t>pada</a:t>
            </a:r>
            <a:r>
              <a:rPr lang="en-US" sz="2000" dirty="0"/>
              <a:t> </a:t>
            </a:r>
            <a:r>
              <a:rPr lang="en-US" sz="2000" dirty="0" err="1"/>
              <a:t>perilaku</a:t>
            </a:r>
            <a:r>
              <a:rPr lang="en-US" sz="2000" dirty="0"/>
              <a:t> </a:t>
            </a:r>
            <a:r>
              <a:rPr lang="en-US" sz="2000" dirty="0" err="1"/>
              <a:t>tunduk</a:t>
            </a:r>
            <a:r>
              <a:rPr lang="en-US" sz="2000" dirty="0"/>
              <a:t> </a:t>
            </a:r>
            <a:r>
              <a:rPr lang="en-US" sz="2000" dirty="0" err="1"/>
              <a:t>dan</a:t>
            </a:r>
            <a:r>
              <a:rPr lang="en-US" sz="2000" dirty="0"/>
              <a:t> </a:t>
            </a:r>
            <a:r>
              <a:rPr lang="en-US" sz="2000" dirty="0" err="1"/>
              <a:t>melekat</a:t>
            </a:r>
            <a:r>
              <a:rPr lang="en-US" sz="2000" dirty="0"/>
              <a:t>, </a:t>
            </a:r>
            <a:r>
              <a:rPr lang="en-US" sz="2000" dirty="0" err="1"/>
              <a:t>serta</a:t>
            </a:r>
            <a:r>
              <a:rPr lang="en-US" sz="2000" dirty="0"/>
              <a:t> </a:t>
            </a:r>
            <a:r>
              <a:rPr lang="en-US" sz="2000" dirty="0" err="1"/>
              <a:t>ketakutan</a:t>
            </a:r>
            <a:r>
              <a:rPr lang="en-US" sz="2000" dirty="0"/>
              <a:t> </a:t>
            </a:r>
            <a:r>
              <a:rPr lang="en-US" sz="2000" dirty="0" err="1"/>
              <a:t>akan</a:t>
            </a:r>
            <a:r>
              <a:rPr lang="en-US" sz="2000" dirty="0"/>
              <a:t> </a:t>
            </a:r>
            <a:r>
              <a:rPr lang="en-US" sz="2000" dirty="0" err="1"/>
              <a:t>pemisahan</a:t>
            </a:r>
            <a:r>
              <a:rPr lang="en-US" sz="2000" dirty="0"/>
              <a:t> </a:t>
            </a:r>
            <a:r>
              <a:rPr lang="en-US" sz="2000" dirty="0" err="1"/>
              <a:t>dimulai</a:t>
            </a:r>
            <a:r>
              <a:rPr lang="en-US" sz="2000" dirty="0"/>
              <a:t> </a:t>
            </a:r>
            <a:r>
              <a:rPr lang="en-US" sz="2000" dirty="0" err="1"/>
              <a:t>pada</a:t>
            </a:r>
            <a:r>
              <a:rPr lang="en-US" sz="2000" dirty="0"/>
              <a:t> </a:t>
            </a:r>
            <a:r>
              <a:rPr lang="en-US" sz="2000" dirty="0" err="1"/>
              <a:t>awal</a:t>
            </a:r>
            <a:r>
              <a:rPr lang="en-US" sz="2000" dirty="0"/>
              <a:t> </a:t>
            </a:r>
            <a:r>
              <a:rPr lang="en-US" sz="2000" dirty="0" err="1"/>
              <a:t>masa</a:t>
            </a:r>
            <a:r>
              <a:rPr lang="en-US" sz="2000" dirty="0"/>
              <a:t> </a:t>
            </a:r>
            <a:r>
              <a:rPr lang="en-US" sz="2000" dirty="0" err="1"/>
              <a:t>dewasa</a:t>
            </a:r>
            <a:r>
              <a:rPr lang="en-US" sz="2000" dirty="0"/>
              <a:t> </a:t>
            </a:r>
            <a:r>
              <a:rPr lang="en-US" sz="2000" dirty="0" err="1"/>
              <a:t>dan</a:t>
            </a:r>
            <a:r>
              <a:rPr lang="en-US" sz="2000" dirty="0"/>
              <a:t> </a:t>
            </a:r>
            <a:r>
              <a:rPr lang="en-US" sz="2000" dirty="0" err="1"/>
              <a:t>hadir</a:t>
            </a:r>
            <a:r>
              <a:rPr lang="en-US" sz="2000" dirty="0"/>
              <a:t> </a:t>
            </a:r>
            <a:r>
              <a:rPr lang="en-US" sz="2000" dirty="0" err="1"/>
              <a:t>dalam</a:t>
            </a:r>
            <a:r>
              <a:rPr lang="en-US" sz="2000" dirty="0"/>
              <a:t> </a:t>
            </a:r>
            <a:r>
              <a:rPr lang="en-US" sz="2000" dirty="0" err="1"/>
              <a:t>berbagai</a:t>
            </a:r>
            <a:r>
              <a:rPr lang="en-US" sz="2000" dirty="0"/>
              <a:t> </a:t>
            </a:r>
            <a:r>
              <a:rPr lang="en-US" sz="2000" dirty="0" err="1"/>
              <a:t>konteks</a:t>
            </a:r>
            <a:r>
              <a:rPr lang="en-US" sz="2000" dirty="0"/>
              <a:t> </a:t>
            </a:r>
            <a:r>
              <a:rPr lang="en-US" sz="2000" dirty="0" err="1" smtClean="0"/>
              <a:t>seperti</a:t>
            </a:r>
            <a:r>
              <a:rPr lang="en-US" sz="2000" dirty="0" smtClean="0"/>
              <a:t> yang </a:t>
            </a:r>
            <a:r>
              <a:rPr lang="en-US" sz="2000" dirty="0" err="1" smtClean="0"/>
              <a:t>ditunjukkan</a:t>
            </a:r>
            <a:r>
              <a:rPr lang="en-US" sz="2000" dirty="0" smtClean="0"/>
              <a:t> </a:t>
            </a:r>
            <a:r>
              <a:rPr lang="en-US" sz="2000" dirty="0" err="1" smtClean="0"/>
              <a:t>oleh</a:t>
            </a:r>
            <a:r>
              <a:rPr lang="en-US" sz="2000" dirty="0" smtClean="0"/>
              <a:t> lima (</a:t>
            </a:r>
            <a:r>
              <a:rPr lang="en-US" sz="2000" dirty="0" err="1" smtClean="0"/>
              <a:t>atau</a:t>
            </a:r>
            <a:r>
              <a:rPr lang="en-US" sz="2000" dirty="0" smtClean="0"/>
              <a:t> </a:t>
            </a:r>
            <a:r>
              <a:rPr lang="en-US" sz="2000" dirty="0" err="1" smtClean="0"/>
              <a:t>lebih</a:t>
            </a:r>
            <a:r>
              <a:rPr lang="en-US" sz="2000" dirty="0" smtClean="0"/>
              <a:t>) </a:t>
            </a:r>
            <a:r>
              <a:rPr lang="en-US" sz="2000" dirty="0" err="1" smtClean="0"/>
              <a:t>hal</a:t>
            </a:r>
            <a:r>
              <a:rPr lang="en-US" sz="2000" dirty="0" smtClean="0"/>
              <a:t> </a:t>
            </a:r>
            <a:r>
              <a:rPr lang="en-US" sz="2000" dirty="0" err="1" smtClean="0"/>
              <a:t>berikut</a:t>
            </a:r>
            <a:r>
              <a:rPr lang="en-US" sz="2000" dirty="0" smtClean="0"/>
              <a:t>:</a:t>
            </a:r>
            <a:endParaRPr lang="en-US" sz="2000" dirty="0"/>
          </a:p>
          <a:p>
            <a:r>
              <a:rPr lang="en-US" sz="2000" dirty="0" err="1"/>
              <a:t>Kesuliutan</a:t>
            </a:r>
            <a:r>
              <a:rPr lang="en-US" sz="2000" dirty="0"/>
              <a:t> </a:t>
            </a:r>
            <a:r>
              <a:rPr lang="en-US" sz="2000" dirty="0" err="1"/>
              <a:t>membuat</a:t>
            </a:r>
            <a:r>
              <a:rPr lang="en-US" sz="2000" dirty="0"/>
              <a:t> </a:t>
            </a:r>
            <a:r>
              <a:rPr lang="en-US" sz="2000" dirty="0" err="1"/>
              <a:t>keputusan</a:t>
            </a:r>
            <a:r>
              <a:rPr lang="en-US" sz="2000" dirty="0"/>
              <a:t> </a:t>
            </a:r>
            <a:r>
              <a:rPr lang="en-US" sz="2000" dirty="0" err="1"/>
              <a:t>sehari-hari</a:t>
            </a:r>
            <a:r>
              <a:rPr lang="en-US" sz="2000" dirty="0"/>
              <a:t> </a:t>
            </a:r>
            <a:r>
              <a:rPr lang="en-US" sz="2000" dirty="0" err="1"/>
              <a:t>tanpa</a:t>
            </a:r>
            <a:r>
              <a:rPr lang="en-US" sz="2000" dirty="0"/>
              <a:t> </a:t>
            </a:r>
            <a:r>
              <a:rPr lang="en-US" sz="2000" dirty="0" err="1"/>
              <a:t>nasihat</a:t>
            </a:r>
            <a:r>
              <a:rPr lang="en-US" sz="2000" dirty="0"/>
              <a:t> </a:t>
            </a:r>
            <a:r>
              <a:rPr lang="en-US" sz="2000" dirty="0" err="1"/>
              <a:t>dan</a:t>
            </a:r>
            <a:r>
              <a:rPr lang="en-US" sz="2000" dirty="0"/>
              <a:t> </a:t>
            </a:r>
            <a:r>
              <a:rPr lang="en-US" sz="2000" dirty="0" err="1"/>
              <a:t>kepastian</a:t>
            </a:r>
            <a:r>
              <a:rPr lang="en-US" sz="2000" dirty="0"/>
              <a:t> yang </a:t>
            </a:r>
            <a:r>
              <a:rPr lang="en-US" sz="2000" dirty="0" err="1"/>
              <a:t>berlebihan</a:t>
            </a:r>
            <a:r>
              <a:rPr lang="en-US" sz="2000" dirty="0"/>
              <a:t> </a:t>
            </a:r>
            <a:r>
              <a:rPr lang="en-US" sz="2000" dirty="0" err="1"/>
              <a:t>dari</a:t>
            </a:r>
            <a:r>
              <a:rPr lang="en-US" sz="2000" dirty="0"/>
              <a:t> orang </a:t>
            </a:r>
            <a:r>
              <a:rPr lang="en-US" sz="2000" dirty="0" smtClean="0"/>
              <a:t>lain  </a:t>
            </a:r>
            <a:endParaRPr lang="en-US" sz="2000" dirty="0"/>
          </a:p>
          <a:p>
            <a:r>
              <a:rPr lang="en-US" sz="2000" dirty="0" err="1"/>
              <a:t>Membutuhkan</a:t>
            </a:r>
            <a:r>
              <a:rPr lang="en-US" sz="2000" dirty="0"/>
              <a:t> orang lain </a:t>
            </a:r>
            <a:r>
              <a:rPr lang="en-US" sz="2000" dirty="0" err="1"/>
              <a:t>untuk</a:t>
            </a:r>
            <a:r>
              <a:rPr lang="en-US" sz="2000" dirty="0"/>
              <a:t> </a:t>
            </a:r>
            <a:r>
              <a:rPr lang="en-US" sz="2000" dirty="0" err="1"/>
              <a:t>bertanggung</a:t>
            </a:r>
            <a:r>
              <a:rPr lang="en-US" sz="2000" dirty="0"/>
              <a:t> </a:t>
            </a:r>
            <a:r>
              <a:rPr lang="en-US" sz="2000" dirty="0" err="1"/>
              <a:t>jawab</a:t>
            </a:r>
            <a:r>
              <a:rPr lang="en-US" sz="2000" dirty="0"/>
              <a:t> </a:t>
            </a:r>
            <a:r>
              <a:rPr lang="en-US" sz="2000" dirty="0" err="1"/>
              <a:t>atas</a:t>
            </a:r>
            <a:r>
              <a:rPr lang="en-US" sz="2000" dirty="0"/>
              <a:t> </a:t>
            </a:r>
            <a:r>
              <a:rPr lang="en-US" sz="2000" dirty="0" err="1"/>
              <a:t>sebagian</a:t>
            </a:r>
            <a:r>
              <a:rPr lang="en-US" sz="2000" dirty="0"/>
              <a:t> </a:t>
            </a:r>
            <a:r>
              <a:rPr lang="en-US" sz="2000" dirty="0" err="1"/>
              <a:t>besar</a:t>
            </a:r>
            <a:r>
              <a:rPr lang="en-US" sz="2000" dirty="0"/>
              <a:t> </a:t>
            </a:r>
            <a:r>
              <a:rPr lang="en-US" sz="2000" dirty="0" err="1"/>
              <a:t>bidang</a:t>
            </a:r>
            <a:r>
              <a:rPr lang="en-US" sz="2000" dirty="0"/>
              <a:t> </a:t>
            </a:r>
            <a:r>
              <a:rPr lang="en-US" sz="2000" dirty="0" err="1"/>
              <a:t>utama</a:t>
            </a:r>
            <a:r>
              <a:rPr lang="en-US" sz="2000" dirty="0"/>
              <a:t> </a:t>
            </a:r>
            <a:r>
              <a:rPr lang="en-US" sz="2000" dirty="0" err="1"/>
              <a:t>hidupnya</a:t>
            </a:r>
            <a:endParaRPr lang="en-US" sz="2000" dirty="0"/>
          </a:p>
          <a:p>
            <a:r>
              <a:rPr lang="en-US" sz="2000" dirty="0" err="1"/>
              <a:t>Kesulitan</a:t>
            </a:r>
            <a:r>
              <a:rPr lang="en-US" sz="2000" dirty="0"/>
              <a:t> </a:t>
            </a:r>
            <a:r>
              <a:rPr lang="en-US" sz="2000" dirty="0" err="1"/>
              <a:t>dalam</a:t>
            </a:r>
            <a:r>
              <a:rPr lang="en-US" sz="2000" dirty="0"/>
              <a:t> </a:t>
            </a:r>
            <a:r>
              <a:rPr lang="en-US" sz="2000" dirty="0" err="1"/>
              <a:t>mengungkapkan</a:t>
            </a:r>
            <a:r>
              <a:rPr lang="en-US" sz="2000" dirty="0"/>
              <a:t> </a:t>
            </a:r>
            <a:r>
              <a:rPr lang="en-US" sz="2000" dirty="0" err="1"/>
              <a:t>ketidaksetujuan</a:t>
            </a:r>
            <a:r>
              <a:rPr lang="en-US" sz="2000" dirty="0"/>
              <a:t> </a:t>
            </a:r>
            <a:r>
              <a:rPr lang="en-US" sz="2000" dirty="0" err="1"/>
              <a:t>dengan</a:t>
            </a:r>
            <a:r>
              <a:rPr lang="en-US" sz="2000" dirty="0"/>
              <a:t> orang lain </a:t>
            </a:r>
            <a:r>
              <a:rPr lang="en-US" sz="2000" dirty="0" err="1"/>
              <a:t>karena</a:t>
            </a:r>
            <a:r>
              <a:rPr lang="en-US" sz="2000" dirty="0"/>
              <a:t> </a:t>
            </a:r>
            <a:r>
              <a:rPr lang="en-US" sz="2000" dirty="0" err="1"/>
              <a:t>takut</a:t>
            </a:r>
            <a:r>
              <a:rPr lang="en-US" sz="2000" dirty="0"/>
              <a:t> </a:t>
            </a:r>
            <a:r>
              <a:rPr lang="en-US" sz="2000" dirty="0" err="1"/>
              <a:t>kehilangan</a:t>
            </a:r>
            <a:r>
              <a:rPr lang="en-US" sz="2000" dirty="0"/>
              <a:t> </a:t>
            </a:r>
            <a:r>
              <a:rPr lang="en-US" sz="2000" dirty="0" err="1"/>
              <a:t>dukungan</a:t>
            </a:r>
            <a:r>
              <a:rPr lang="en-US" sz="2000" dirty="0"/>
              <a:t>/</a:t>
            </a:r>
            <a:r>
              <a:rPr lang="en-US" sz="2000" dirty="0" err="1"/>
              <a:t>persetujuan</a:t>
            </a:r>
            <a:r>
              <a:rPr lang="en-US" sz="2000" dirty="0"/>
              <a:t> (cat: </a:t>
            </a:r>
            <a:r>
              <a:rPr lang="en-US" sz="2000" dirty="0" err="1"/>
              <a:t>jangan</a:t>
            </a:r>
            <a:r>
              <a:rPr lang="en-US" sz="2000" dirty="0"/>
              <a:t> </a:t>
            </a:r>
            <a:r>
              <a:rPr lang="en-US" sz="2000" dirty="0" err="1"/>
              <a:t>sertakan</a:t>
            </a:r>
            <a:r>
              <a:rPr lang="en-US" sz="2000" dirty="0"/>
              <a:t> </a:t>
            </a:r>
            <a:r>
              <a:rPr lang="en-US" sz="2000" dirty="0" err="1"/>
              <a:t>ketakutan</a:t>
            </a:r>
            <a:r>
              <a:rPr lang="en-US" sz="2000" dirty="0"/>
              <a:t> </a:t>
            </a:r>
            <a:r>
              <a:rPr lang="en-US" sz="2000" dirty="0" err="1"/>
              <a:t>akan</a:t>
            </a:r>
            <a:r>
              <a:rPr lang="en-US" sz="2000" dirty="0"/>
              <a:t> </a:t>
            </a:r>
            <a:r>
              <a:rPr lang="en-US" sz="2000" dirty="0" err="1" smtClean="0"/>
              <a:t>retribusi</a:t>
            </a:r>
            <a:r>
              <a:rPr lang="en-US" sz="2000" dirty="0" smtClean="0"/>
              <a:t> </a:t>
            </a:r>
            <a:r>
              <a:rPr lang="en-US" sz="2000" dirty="0" err="1"/>
              <a:t>yan</a:t>
            </a:r>
            <a:r>
              <a:rPr lang="en-US" sz="2000" dirty="0"/>
              <a:t> </a:t>
            </a:r>
            <a:r>
              <a:rPr lang="en-US" sz="2000" dirty="0" err="1"/>
              <a:t>realistis</a:t>
            </a:r>
            <a:r>
              <a:rPr lang="en-US" sz="2000" dirty="0"/>
              <a:t>)</a:t>
            </a:r>
          </a:p>
          <a:p>
            <a:r>
              <a:rPr lang="en-US" sz="2000" dirty="0" err="1"/>
              <a:t>Memiliki</a:t>
            </a:r>
            <a:r>
              <a:rPr lang="en-US" sz="2000" dirty="0"/>
              <a:t> </a:t>
            </a:r>
            <a:r>
              <a:rPr lang="en-US" sz="2000" dirty="0" err="1" smtClean="0"/>
              <a:t>kesulitan</a:t>
            </a:r>
            <a:r>
              <a:rPr lang="en-US" sz="2000" dirty="0" smtClean="0"/>
              <a:t> </a:t>
            </a:r>
            <a:r>
              <a:rPr lang="en-US" sz="2000" dirty="0" err="1"/>
              <a:t>dalam</a:t>
            </a:r>
            <a:r>
              <a:rPr lang="en-US" sz="2000" dirty="0"/>
              <a:t> </a:t>
            </a:r>
            <a:r>
              <a:rPr lang="en-US" sz="2000" dirty="0" err="1" smtClean="0"/>
              <a:t>memimpin</a:t>
            </a:r>
            <a:r>
              <a:rPr lang="en-US" sz="2000" dirty="0" smtClean="0"/>
              <a:t> </a:t>
            </a:r>
            <a:r>
              <a:rPr lang="en-US" sz="2000" dirty="0" err="1"/>
              <a:t>proyek</a:t>
            </a:r>
            <a:r>
              <a:rPr lang="en-US" sz="2000" dirty="0"/>
              <a:t>/</a:t>
            </a:r>
            <a:r>
              <a:rPr lang="en-US" sz="2000" dirty="0" err="1"/>
              <a:t>melakukan</a:t>
            </a:r>
            <a:r>
              <a:rPr lang="en-US" sz="2000" dirty="0"/>
              <a:t> </a:t>
            </a:r>
            <a:r>
              <a:rPr lang="en-US" sz="2000" dirty="0" err="1"/>
              <a:t>sesuatu</a:t>
            </a:r>
            <a:r>
              <a:rPr lang="en-US" sz="2000" dirty="0"/>
              <a:t> </a:t>
            </a:r>
            <a:r>
              <a:rPr lang="en-US" sz="2000" dirty="0" err="1"/>
              <a:t>dengan</a:t>
            </a:r>
            <a:r>
              <a:rPr lang="en-US" sz="2000" dirty="0"/>
              <a:t> </a:t>
            </a:r>
            <a:r>
              <a:rPr lang="en-US" sz="2000" dirty="0" err="1"/>
              <a:t>sendriinya</a:t>
            </a:r>
            <a:r>
              <a:rPr lang="en-US" sz="2000" dirty="0"/>
              <a:t> (</a:t>
            </a:r>
            <a:r>
              <a:rPr lang="en-US" sz="2000" dirty="0" err="1"/>
              <a:t>karena</a:t>
            </a:r>
            <a:r>
              <a:rPr lang="en-US" sz="2000" dirty="0"/>
              <a:t> </a:t>
            </a:r>
            <a:r>
              <a:rPr lang="en-US" sz="2000" dirty="0" err="1"/>
              <a:t>kurang</a:t>
            </a:r>
            <a:r>
              <a:rPr lang="en-US" sz="2000" dirty="0"/>
              <a:t> </a:t>
            </a:r>
            <a:r>
              <a:rPr lang="en-US" sz="2000" dirty="0" err="1"/>
              <a:t>percaya</a:t>
            </a:r>
            <a:r>
              <a:rPr lang="en-US" sz="2000" dirty="0"/>
              <a:t> </a:t>
            </a:r>
            <a:r>
              <a:rPr lang="en-US" sz="2000" dirty="0" err="1"/>
              <a:t>diri</a:t>
            </a:r>
            <a:r>
              <a:rPr lang="en-US" sz="2000" dirty="0"/>
              <a:t> </a:t>
            </a:r>
            <a:r>
              <a:rPr lang="en-US" sz="2000" dirty="0" err="1"/>
              <a:t>pada</a:t>
            </a:r>
            <a:r>
              <a:rPr lang="en-US" sz="2000" dirty="0"/>
              <a:t> </a:t>
            </a:r>
            <a:r>
              <a:rPr lang="en-US" sz="2000" dirty="0" err="1"/>
              <a:t>penilaian</a:t>
            </a:r>
            <a:r>
              <a:rPr lang="en-US" sz="2000" dirty="0"/>
              <a:t>/</a:t>
            </a:r>
            <a:r>
              <a:rPr lang="en-US" sz="2000" dirty="0" err="1"/>
              <a:t>kemampuan</a:t>
            </a:r>
            <a:r>
              <a:rPr lang="en-US" sz="2000" dirty="0"/>
              <a:t> </a:t>
            </a:r>
            <a:r>
              <a:rPr lang="en-US" sz="2000" dirty="0" err="1"/>
              <a:t>daripada</a:t>
            </a:r>
            <a:r>
              <a:rPr lang="en-US" sz="2000" dirty="0"/>
              <a:t> </a:t>
            </a:r>
            <a:r>
              <a:rPr lang="en-US" sz="2000" dirty="0" err="1"/>
              <a:t>kurangnya</a:t>
            </a:r>
            <a:r>
              <a:rPr lang="en-US" sz="2000" dirty="0"/>
              <a:t> </a:t>
            </a:r>
            <a:r>
              <a:rPr lang="en-US" sz="2000" dirty="0" err="1"/>
              <a:t>motivasi</a:t>
            </a:r>
            <a:r>
              <a:rPr lang="en-US" sz="2000" dirty="0"/>
              <a:t>/</a:t>
            </a:r>
            <a:r>
              <a:rPr lang="en-US" sz="2000" dirty="0" err="1"/>
              <a:t>energi</a:t>
            </a:r>
            <a:r>
              <a:rPr lang="en-US" sz="2000" dirty="0"/>
              <a:t>)</a:t>
            </a:r>
          </a:p>
          <a:p>
            <a:r>
              <a:rPr lang="en-US" sz="2000" dirty="0" err="1"/>
              <a:t>Berusaha</a:t>
            </a:r>
            <a:r>
              <a:rPr lang="en-US" sz="2000" dirty="0"/>
              <a:t> </a:t>
            </a:r>
            <a:r>
              <a:rPr lang="en-US" sz="2000" dirty="0" err="1"/>
              <a:t>berlebihan</a:t>
            </a:r>
            <a:r>
              <a:rPr lang="en-US" sz="2000" dirty="0"/>
              <a:t> </a:t>
            </a:r>
            <a:r>
              <a:rPr lang="en-US" sz="2000" dirty="0" err="1"/>
              <a:t>untuk</a:t>
            </a:r>
            <a:r>
              <a:rPr lang="en-US" sz="2000" dirty="0"/>
              <a:t> </a:t>
            </a:r>
            <a:r>
              <a:rPr lang="en-US" sz="2000" dirty="0" err="1"/>
              <a:t>mendapatkan</a:t>
            </a:r>
            <a:r>
              <a:rPr lang="en-US" sz="2000" dirty="0"/>
              <a:t> </a:t>
            </a:r>
            <a:r>
              <a:rPr lang="en-US" sz="2000" dirty="0" err="1"/>
              <a:t>perawatan</a:t>
            </a:r>
            <a:r>
              <a:rPr lang="en-US" sz="2000" dirty="0"/>
              <a:t> </a:t>
            </a:r>
            <a:r>
              <a:rPr lang="en-US" sz="2000" dirty="0" err="1"/>
              <a:t>dan</a:t>
            </a:r>
            <a:r>
              <a:rPr lang="en-US" sz="2000" dirty="0"/>
              <a:t> </a:t>
            </a:r>
            <a:r>
              <a:rPr lang="en-US" sz="2000" dirty="0" err="1"/>
              <a:t>dukungan</a:t>
            </a:r>
            <a:r>
              <a:rPr lang="en-US" sz="2000" dirty="0"/>
              <a:t> </a:t>
            </a:r>
            <a:r>
              <a:rPr lang="en-US" sz="2000" dirty="0" err="1"/>
              <a:t>dari</a:t>
            </a:r>
            <a:r>
              <a:rPr lang="en-US" sz="2000" dirty="0"/>
              <a:t> orang </a:t>
            </a:r>
            <a:r>
              <a:rPr lang="en-US" sz="2000" dirty="0" smtClean="0"/>
              <a:t>lain</a:t>
            </a:r>
          </a:p>
          <a:p>
            <a:r>
              <a:rPr lang="en-US" sz="2000" dirty="0" err="1" smtClean="0"/>
              <a:t>Merasa</a:t>
            </a:r>
            <a:r>
              <a:rPr lang="en-US" sz="2000" dirty="0" smtClean="0"/>
              <a:t> </a:t>
            </a:r>
            <a:r>
              <a:rPr lang="en-US" sz="2000" dirty="0" err="1"/>
              <a:t>tidak</a:t>
            </a:r>
            <a:r>
              <a:rPr lang="en-US" sz="2000" dirty="0"/>
              <a:t> </a:t>
            </a:r>
            <a:r>
              <a:rPr lang="en-US" sz="2000" dirty="0" err="1"/>
              <a:t>nyaman</a:t>
            </a:r>
            <a:r>
              <a:rPr lang="en-US" sz="2000" dirty="0"/>
              <a:t>/</a:t>
            </a:r>
            <a:r>
              <a:rPr lang="en-US" sz="2000" dirty="0" err="1"/>
              <a:t>tidak</a:t>
            </a:r>
            <a:r>
              <a:rPr lang="en-US" sz="2000" dirty="0"/>
              <a:t> </a:t>
            </a:r>
            <a:r>
              <a:rPr lang="en-US" sz="2000" dirty="0" err="1"/>
              <a:t>berdaya</a:t>
            </a:r>
            <a:r>
              <a:rPr lang="en-US" sz="2000" dirty="0"/>
              <a:t> </a:t>
            </a:r>
            <a:r>
              <a:rPr lang="en-US" sz="2000" dirty="0" err="1"/>
              <a:t>saat</a:t>
            </a:r>
            <a:r>
              <a:rPr lang="en-US" sz="2000" dirty="0"/>
              <a:t> </a:t>
            </a:r>
            <a:r>
              <a:rPr lang="en-US" sz="2000" dirty="0" err="1"/>
              <a:t>sendirian</a:t>
            </a:r>
            <a:r>
              <a:rPr lang="en-US" sz="2000" dirty="0"/>
              <a:t> </a:t>
            </a:r>
            <a:r>
              <a:rPr lang="en-US" sz="2000" dirty="0" err="1"/>
              <a:t>karena</a:t>
            </a:r>
            <a:r>
              <a:rPr lang="en-US" sz="2000" dirty="0"/>
              <a:t> </a:t>
            </a:r>
            <a:r>
              <a:rPr lang="en-US" sz="2000" dirty="0" err="1"/>
              <a:t>ketakutan</a:t>
            </a:r>
            <a:r>
              <a:rPr lang="en-US" sz="2000" dirty="0"/>
              <a:t> yang </a:t>
            </a:r>
            <a:r>
              <a:rPr lang="en-US" sz="2000" dirty="0" err="1"/>
              <a:t>berlebihan</a:t>
            </a:r>
            <a:r>
              <a:rPr lang="en-US" sz="2000" dirty="0"/>
              <a:t> </a:t>
            </a:r>
            <a:r>
              <a:rPr lang="en-US" sz="2000" dirty="0" err="1"/>
              <a:t>karena</a:t>
            </a:r>
            <a:r>
              <a:rPr lang="en-US" sz="2000" dirty="0"/>
              <a:t> </a:t>
            </a:r>
            <a:r>
              <a:rPr lang="en-US" sz="2000" dirty="0" err="1"/>
              <a:t>tidak</a:t>
            </a:r>
            <a:r>
              <a:rPr lang="en-US" sz="2000" dirty="0"/>
              <a:t> </a:t>
            </a:r>
            <a:r>
              <a:rPr lang="en-US" sz="2000" dirty="0" err="1"/>
              <a:t>mampu</a:t>
            </a:r>
            <a:r>
              <a:rPr lang="en-US" sz="2000" dirty="0"/>
              <a:t> </a:t>
            </a:r>
            <a:r>
              <a:rPr lang="en-US" sz="2000" dirty="0" err="1"/>
              <a:t>merawat</a:t>
            </a:r>
            <a:r>
              <a:rPr lang="en-US" sz="2000" dirty="0"/>
              <a:t> </a:t>
            </a:r>
            <a:r>
              <a:rPr lang="en-US" sz="2000" dirty="0" err="1"/>
              <a:t>dirinya</a:t>
            </a:r>
            <a:r>
              <a:rPr lang="en-US" sz="2000" dirty="0"/>
              <a:t> </a:t>
            </a:r>
            <a:r>
              <a:rPr lang="en-US" sz="2000" dirty="0" err="1"/>
              <a:t>sendiri</a:t>
            </a:r>
            <a:endParaRPr lang="en-US" sz="2000" dirty="0"/>
          </a:p>
          <a:p>
            <a:r>
              <a:rPr lang="en-US" sz="2000" dirty="0" err="1"/>
              <a:t>Mendesak</a:t>
            </a:r>
            <a:r>
              <a:rPr lang="en-US" sz="2000" dirty="0"/>
              <a:t> </a:t>
            </a:r>
            <a:r>
              <a:rPr lang="en-US" sz="2000" dirty="0" err="1"/>
              <a:t>mencari</a:t>
            </a:r>
            <a:r>
              <a:rPr lang="en-US" sz="2000" dirty="0"/>
              <a:t> </a:t>
            </a:r>
            <a:r>
              <a:rPr lang="en-US" sz="2000" dirty="0" err="1"/>
              <a:t>hubungan</a:t>
            </a:r>
            <a:r>
              <a:rPr lang="en-US" sz="2000" dirty="0"/>
              <a:t> lain </a:t>
            </a:r>
            <a:r>
              <a:rPr lang="en-US" sz="2000" dirty="0" err="1"/>
              <a:t>sebagai</a:t>
            </a:r>
            <a:r>
              <a:rPr lang="en-US" sz="2000" dirty="0"/>
              <a:t> </a:t>
            </a:r>
            <a:r>
              <a:rPr lang="en-US" sz="2000" dirty="0" err="1"/>
              <a:t>sumber</a:t>
            </a:r>
            <a:r>
              <a:rPr lang="en-US" sz="2000" dirty="0"/>
              <a:t> </a:t>
            </a:r>
            <a:r>
              <a:rPr lang="en-US" sz="2000" dirty="0" err="1"/>
              <a:t>perawatan</a:t>
            </a:r>
            <a:r>
              <a:rPr lang="en-US" sz="2000" dirty="0"/>
              <a:t> </a:t>
            </a:r>
            <a:r>
              <a:rPr lang="en-US" sz="2000" dirty="0" err="1"/>
              <a:t>dan</a:t>
            </a:r>
            <a:r>
              <a:rPr lang="en-US" sz="2000" dirty="0"/>
              <a:t> </a:t>
            </a:r>
            <a:r>
              <a:rPr lang="en-US" sz="2000" dirty="0" err="1"/>
              <a:t>dukungan</a:t>
            </a:r>
            <a:r>
              <a:rPr lang="en-US" sz="2000" dirty="0"/>
              <a:t> </a:t>
            </a:r>
            <a:r>
              <a:rPr lang="en-US" sz="2000" dirty="0" err="1"/>
              <a:t>saat</a:t>
            </a:r>
            <a:r>
              <a:rPr lang="en-US" sz="2000" dirty="0"/>
              <a:t> </a:t>
            </a:r>
            <a:r>
              <a:rPr lang="en-US" sz="2000" dirty="0" err="1"/>
              <a:t>hubungan</a:t>
            </a:r>
            <a:r>
              <a:rPr lang="en-US" sz="2000" dirty="0"/>
              <a:t> </a:t>
            </a:r>
            <a:r>
              <a:rPr lang="en-US" sz="2000" dirty="0" err="1"/>
              <a:t>dekat</a:t>
            </a:r>
            <a:r>
              <a:rPr lang="en-US" sz="2000" dirty="0"/>
              <a:t> </a:t>
            </a:r>
            <a:r>
              <a:rPr lang="en-US" sz="2000" dirty="0" err="1"/>
              <a:t>berakhir</a:t>
            </a:r>
            <a:endParaRPr lang="en-US" sz="2000" dirty="0"/>
          </a:p>
          <a:p>
            <a:r>
              <a:rPr lang="en-US" sz="2000" dirty="0" err="1"/>
              <a:t>Tidak</a:t>
            </a:r>
            <a:r>
              <a:rPr lang="en-US" sz="2000" dirty="0"/>
              <a:t> </a:t>
            </a:r>
            <a:r>
              <a:rPr lang="en-US" sz="2000" dirty="0" err="1"/>
              <a:t>realistis</a:t>
            </a:r>
            <a:r>
              <a:rPr lang="en-US" sz="2000" dirty="0"/>
              <a:t>, </a:t>
            </a:r>
            <a:r>
              <a:rPr lang="en-US" sz="2000" dirty="0" err="1"/>
              <a:t>khawatir</a:t>
            </a:r>
            <a:r>
              <a:rPr lang="en-US" sz="2000" dirty="0"/>
              <a:t> </a:t>
            </a:r>
            <a:r>
              <a:rPr lang="en-US" sz="2000" dirty="0" err="1"/>
              <a:t>ditinggalkan</a:t>
            </a:r>
            <a:r>
              <a:rPr lang="en-US" sz="2000" dirty="0"/>
              <a:t> </a:t>
            </a:r>
            <a:r>
              <a:rPr lang="en-US" sz="2000" dirty="0" err="1"/>
              <a:t>dan</a:t>
            </a:r>
            <a:r>
              <a:rPr lang="en-US" sz="2000" dirty="0"/>
              <a:t> </a:t>
            </a:r>
            <a:r>
              <a:rPr lang="en-US" sz="2000" dirty="0" err="1"/>
              <a:t>harus</a:t>
            </a:r>
            <a:r>
              <a:rPr lang="en-US" sz="2000" dirty="0"/>
              <a:t> </a:t>
            </a:r>
            <a:r>
              <a:rPr lang="en-US" sz="2000" dirty="0" err="1"/>
              <a:t>mengurus</a:t>
            </a:r>
            <a:r>
              <a:rPr lang="en-US" sz="2000" dirty="0"/>
              <a:t> </a:t>
            </a:r>
            <a:r>
              <a:rPr lang="en-US" sz="2000" dirty="0" err="1"/>
              <a:t>dirinya</a:t>
            </a:r>
            <a:r>
              <a:rPr lang="en-US" sz="2000" dirty="0"/>
              <a:t> </a:t>
            </a:r>
            <a:r>
              <a:rPr lang="en-US" sz="2000" dirty="0" err="1"/>
              <a:t>sendiri</a:t>
            </a:r>
            <a:endParaRPr lang="en-US" sz="2000" dirty="0"/>
          </a:p>
          <a:p>
            <a:endParaRPr lang="en-US" sz="2000" dirty="0"/>
          </a:p>
        </p:txBody>
      </p:sp>
    </p:spTree>
    <p:extLst>
      <p:ext uri="{BB962C8B-B14F-4D97-AF65-F5344CB8AC3E}">
        <p14:creationId xmlns:p14="http://schemas.microsoft.com/office/powerpoint/2010/main" val="2728600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81" y="0"/>
            <a:ext cx="10058400" cy="1609344"/>
          </a:xfrm>
        </p:spPr>
        <p:txBody>
          <a:bodyPr/>
          <a:lstStyle/>
          <a:p>
            <a:r>
              <a:rPr lang="en-US" dirty="0" err="1" smtClean="0"/>
              <a:t>Etiologi</a:t>
            </a:r>
            <a:r>
              <a:rPr lang="en-US" dirty="0" smtClean="0"/>
              <a:t> </a:t>
            </a:r>
            <a:endParaRPr lang="en-US" dirty="0"/>
          </a:p>
        </p:txBody>
      </p:sp>
      <p:sp>
        <p:nvSpPr>
          <p:cNvPr id="3" name="Content Placeholder 2"/>
          <p:cNvSpPr>
            <a:spLocks noGrp="1"/>
          </p:cNvSpPr>
          <p:nvPr>
            <p:ph idx="1"/>
          </p:nvPr>
        </p:nvSpPr>
        <p:spPr>
          <a:xfrm>
            <a:off x="527981" y="1609344"/>
            <a:ext cx="11006667" cy="3496733"/>
          </a:xfrm>
        </p:spPr>
        <p:txBody>
          <a:bodyPr>
            <a:noAutofit/>
          </a:bodyPr>
          <a:lstStyle/>
          <a:p>
            <a:pPr algn="just"/>
            <a:r>
              <a:rPr lang="en-US" sz="2400" dirty="0" err="1" smtClean="0">
                <a:latin typeface="Gill Sans MT" panose="020B0502020104020203" pitchFamily="34" charset="0"/>
              </a:rPr>
              <a:t>Antara</a:t>
            </a:r>
            <a:r>
              <a:rPr lang="en-US" sz="2400" dirty="0" smtClean="0">
                <a:latin typeface="Gill Sans MT" panose="020B0502020104020203" pitchFamily="34" charset="0"/>
              </a:rPr>
              <a:t> 30-60% </a:t>
            </a:r>
            <a:r>
              <a:rPr lang="en-US" sz="2400" dirty="0" err="1" smtClean="0">
                <a:latin typeface="Gill Sans MT" panose="020B0502020104020203" pitchFamily="34" charset="0"/>
              </a:rPr>
              <a:t>varian</a:t>
            </a:r>
            <a:r>
              <a:rPr lang="en-US" sz="2400" dirty="0" smtClean="0">
                <a:latin typeface="Gill Sans MT" panose="020B0502020104020203" pitchFamily="34" charset="0"/>
              </a:rPr>
              <a:t> </a:t>
            </a:r>
            <a:r>
              <a:rPr lang="en-US" sz="2400" dirty="0" err="1" smtClean="0">
                <a:latin typeface="Gill Sans MT" panose="020B0502020104020203" pitchFamily="34" charset="0"/>
              </a:rPr>
              <a:t>dalam</a:t>
            </a:r>
            <a:r>
              <a:rPr lang="en-US" sz="2400" dirty="0" smtClean="0">
                <a:latin typeface="Gill Sans MT" panose="020B0502020104020203" pitchFamily="34" charset="0"/>
              </a:rPr>
              <a:t> </a:t>
            </a:r>
            <a:r>
              <a:rPr lang="en-US" sz="2400" dirty="0" err="1" smtClean="0">
                <a:latin typeface="Gill Sans MT" panose="020B0502020104020203" pitchFamily="34" charset="0"/>
              </a:rPr>
              <a:t>simtom</a:t>
            </a:r>
            <a:r>
              <a:rPr lang="en-US" sz="2400" dirty="0" smtClean="0">
                <a:latin typeface="Gill Sans MT" panose="020B0502020104020203" pitchFamily="34" charset="0"/>
              </a:rPr>
              <a:t> </a:t>
            </a:r>
            <a:r>
              <a:rPr lang="en-US" sz="2400" i="1" dirty="0" smtClean="0">
                <a:latin typeface="Gill Sans MT" panose="020B0502020104020203" pitchFamily="34" charset="0"/>
              </a:rPr>
              <a:t>dependent personality disorder </a:t>
            </a:r>
            <a:r>
              <a:rPr lang="en-US" sz="2400" dirty="0" err="1" smtClean="0">
                <a:latin typeface="Gill Sans MT" panose="020B0502020104020203" pitchFamily="34" charset="0"/>
              </a:rPr>
              <a:t>mungkin</a:t>
            </a:r>
            <a:r>
              <a:rPr lang="en-US" sz="2400" dirty="0" smtClean="0">
                <a:latin typeface="Gill Sans MT" panose="020B0502020104020203" pitchFamily="34" charset="0"/>
              </a:rPr>
              <a:t> </a:t>
            </a:r>
            <a:r>
              <a:rPr lang="en-US" sz="2400" dirty="0" err="1" smtClean="0">
                <a:latin typeface="Gill Sans MT" panose="020B0502020104020203" pitchFamily="34" charset="0"/>
              </a:rPr>
              <a:t>disebabkan</a:t>
            </a:r>
            <a:r>
              <a:rPr lang="en-US" sz="2400" dirty="0" smtClean="0">
                <a:latin typeface="Gill Sans MT" panose="020B0502020104020203" pitchFamily="34" charset="0"/>
              </a:rPr>
              <a:t> </a:t>
            </a:r>
            <a:r>
              <a:rPr lang="en-US" sz="2400" dirty="0" err="1" smtClean="0">
                <a:latin typeface="Gill Sans MT" panose="020B0502020104020203" pitchFamily="34" charset="0"/>
              </a:rPr>
              <a:t>karena</a:t>
            </a:r>
            <a:r>
              <a:rPr lang="en-US" sz="2400" dirty="0" smtClean="0">
                <a:latin typeface="Gill Sans MT" panose="020B0502020104020203" pitchFamily="34" charset="0"/>
              </a:rPr>
              <a:t> </a:t>
            </a:r>
            <a:r>
              <a:rPr lang="en-US" sz="2400" dirty="0" err="1" smtClean="0">
                <a:latin typeface="Gill Sans MT" panose="020B0502020104020203" pitchFamily="34" charset="0"/>
              </a:rPr>
              <a:t>faktor</a:t>
            </a:r>
            <a:r>
              <a:rPr lang="en-US" sz="2400" dirty="0" smtClean="0">
                <a:latin typeface="Gill Sans MT" panose="020B0502020104020203" pitchFamily="34" charset="0"/>
              </a:rPr>
              <a:t> </a:t>
            </a:r>
            <a:r>
              <a:rPr lang="en-US" sz="2400" dirty="0" err="1" smtClean="0">
                <a:latin typeface="Gill Sans MT" panose="020B0502020104020203" pitchFamily="34" charset="0"/>
              </a:rPr>
              <a:t>genetik</a:t>
            </a:r>
            <a:endParaRPr lang="en-US" sz="2400" dirty="0" smtClean="0">
              <a:latin typeface="Gill Sans MT" panose="020B0502020104020203" pitchFamily="34" charset="0"/>
            </a:endParaRPr>
          </a:p>
          <a:p>
            <a:pPr algn="just"/>
            <a:r>
              <a:rPr lang="en-US" sz="2400" dirty="0" err="1" smtClean="0">
                <a:latin typeface="Gill Sans MT" panose="020B0502020104020203" pitchFamily="34" charset="0"/>
              </a:rPr>
              <a:t>Pola</a:t>
            </a:r>
            <a:r>
              <a:rPr lang="en-US" sz="2400" dirty="0" smtClean="0">
                <a:latin typeface="Gill Sans MT" panose="020B0502020104020203" pitchFamily="34" charset="0"/>
              </a:rPr>
              <a:t> </a:t>
            </a:r>
            <a:r>
              <a:rPr lang="en-US" sz="2400" dirty="0" err="1" smtClean="0">
                <a:latin typeface="Gill Sans MT" panose="020B0502020104020203" pitchFamily="34" charset="0"/>
              </a:rPr>
              <a:t>asuh</a:t>
            </a:r>
            <a:r>
              <a:rPr lang="en-US" sz="2400" dirty="0" smtClean="0">
                <a:latin typeface="Gill Sans MT" panose="020B0502020104020203" pitchFamily="34" charset="0"/>
              </a:rPr>
              <a:t> yang </a:t>
            </a:r>
            <a:r>
              <a:rPr lang="en-US" sz="2400" dirty="0" err="1" smtClean="0">
                <a:latin typeface="Gill Sans MT" panose="020B0502020104020203" pitchFamily="34" charset="0"/>
              </a:rPr>
              <a:t>terlalu</a:t>
            </a:r>
            <a:r>
              <a:rPr lang="en-US" sz="2400" dirty="0" smtClean="0">
                <a:latin typeface="Gill Sans MT" panose="020B0502020104020203" pitchFamily="34" charset="0"/>
              </a:rPr>
              <a:t> </a:t>
            </a:r>
            <a:r>
              <a:rPr lang="en-US" sz="2400" dirty="0" err="1" smtClean="0">
                <a:latin typeface="Gill Sans MT" panose="020B0502020104020203" pitchFamily="34" charset="0"/>
              </a:rPr>
              <a:t>protektif</a:t>
            </a:r>
            <a:r>
              <a:rPr lang="en-US" sz="2400" dirty="0" smtClean="0">
                <a:latin typeface="Gill Sans MT" panose="020B0502020104020203" pitchFamily="34" charset="0"/>
              </a:rPr>
              <a:t>  </a:t>
            </a:r>
            <a:r>
              <a:rPr lang="en-US" sz="2400" dirty="0" err="1" smtClean="0">
                <a:latin typeface="Gill Sans MT" panose="020B0502020104020203" pitchFamily="34" charset="0"/>
              </a:rPr>
              <a:t>dan</a:t>
            </a:r>
            <a:r>
              <a:rPr lang="en-US" sz="2400" dirty="0" smtClean="0">
                <a:latin typeface="Gill Sans MT" panose="020B0502020104020203" pitchFamily="34" charset="0"/>
              </a:rPr>
              <a:t> </a:t>
            </a:r>
            <a:r>
              <a:rPr lang="en-US" sz="2400" dirty="0" err="1" smtClean="0">
                <a:latin typeface="Gill Sans MT" panose="020B0502020104020203" pitchFamily="34" charset="0"/>
              </a:rPr>
              <a:t>otoriter</a:t>
            </a:r>
            <a:r>
              <a:rPr lang="en-US" sz="2400" dirty="0" smtClean="0">
                <a:latin typeface="Gill Sans MT" panose="020B0502020104020203" pitchFamily="34" charset="0"/>
              </a:rPr>
              <a:t> yang </a:t>
            </a:r>
            <a:r>
              <a:rPr lang="en-US" sz="2400" dirty="0" err="1" smtClean="0">
                <a:latin typeface="Gill Sans MT" panose="020B0502020104020203" pitchFamily="34" charset="0"/>
              </a:rPr>
              <a:t>menghambat</a:t>
            </a:r>
            <a:r>
              <a:rPr lang="en-US" sz="2400" dirty="0" smtClean="0">
                <a:latin typeface="Gill Sans MT" panose="020B0502020104020203" pitchFamily="34" charset="0"/>
              </a:rPr>
              <a:t> </a:t>
            </a:r>
            <a:r>
              <a:rPr lang="en-US" sz="2400" dirty="0" err="1" smtClean="0">
                <a:latin typeface="Gill Sans MT" panose="020B0502020104020203" pitchFamily="34" charset="0"/>
              </a:rPr>
              <a:t>perkembangan</a:t>
            </a:r>
            <a:r>
              <a:rPr lang="en-US" sz="2400" dirty="0" smtClean="0">
                <a:latin typeface="Gill Sans MT" panose="020B0502020104020203" pitchFamily="34" charset="0"/>
              </a:rPr>
              <a:t> </a:t>
            </a:r>
            <a:r>
              <a:rPr lang="en-US" sz="2400" dirty="0" err="1" smtClean="0">
                <a:latin typeface="Gill Sans MT" panose="020B0502020104020203" pitchFamily="34" charset="0"/>
              </a:rPr>
              <a:t>perasaan</a:t>
            </a:r>
            <a:r>
              <a:rPr lang="en-US" sz="2400" dirty="0" smtClean="0">
                <a:latin typeface="Gill Sans MT" panose="020B0502020104020203" pitchFamily="34" charset="0"/>
              </a:rPr>
              <a:t> </a:t>
            </a:r>
            <a:r>
              <a:rPr lang="en-US" sz="2400" i="1" dirty="0" smtClean="0">
                <a:latin typeface="Gill Sans MT" panose="020B0502020104020203" pitchFamily="34" charset="0"/>
              </a:rPr>
              <a:t>self-efficacy </a:t>
            </a:r>
            <a:r>
              <a:rPr lang="en-US" sz="2400" dirty="0" err="1" smtClean="0">
                <a:latin typeface="Gill Sans MT" panose="020B0502020104020203" pitchFamily="34" charset="0"/>
              </a:rPr>
              <a:t>dan</a:t>
            </a:r>
            <a:r>
              <a:rPr lang="en-US" sz="2400" dirty="0" smtClean="0">
                <a:latin typeface="Gill Sans MT" panose="020B0502020104020203" pitchFamily="34" charset="0"/>
              </a:rPr>
              <a:t> </a:t>
            </a:r>
            <a:r>
              <a:rPr lang="en-US" sz="2400" dirty="0" err="1" smtClean="0">
                <a:latin typeface="Gill Sans MT" panose="020B0502020104020203" pitchFamily="34" charset="0"/>
              </a:rPr>
              <a:t>memperkuat</a:t>
            </a:r>
            <a:r>
              <a:rPr lang="en-US" sz="2400" dirty="0" smtClean="0">
                <a:latin typeface="Gill Sans MT" panose="020B0502020104020203" pitchFamily="34" charset="0"/>
              </a:rPr>
              <a:t> </a:t>
            </a:r>
            <a:r>
              <a:rPr lang="en-US" sz="2400" dirty="0" err="1" smtClean="0">
                <a:latin typeface="Gill Sans MT" panose="020B0502020104020203" pitchFamily="34" charset="0"/>
              </a:rPr>
              <a:t>perilaku</a:t>
            </a:r>
            <a:r>
              <a:rPr lang="en-US" sz="2400" dirty="0" smtClean="0">
                <a:latin typeface="Gill Sans MT" panose="020B0502020104020203" pitchFamily="34" charset="0"/>
              </a:rPr>
              <a:t> </a:t>
            </a:r>
            <a:r>
              <a:rPr lang="en-US" sz="2400" dirty="0" err="1" smtClean="0">
                <a:latin typeface="Gill Sans MT" panose="020B0502020104020203" pitchFamily="34" charset="0"/>
              </a:rPr>
              <a:t>kebergantungan</a:t>
            </a:r>
            <a:endParaRPr lang="en-US" sz="2400" i="1" dirty="0" smtClean="0">
              <a:latin typeface="Gill Sans MT" panose="020B0502020104020203" pitchFamily="34" charset="0"/>
            </a:endParaRPr>
          </a:p>
          <a:p>
            <a:pPr algn="just"/>
            <a:r>
              <a:rPr lang="en-US" sz="2400" dirty="0" err="1" smtClean="0">
                <a:latin typeface="Gill Sans MT" panose="020B0502020104020203" pitchFamily="34" charset="0"/>
              </a:rPr>
              <a:t>Refleksi</a:t>
            </a:r>
            <a:r>
              <a:rPr lang="en-US" sz="2400" dirty="0" smtClean="0">
                <a:latin typeface="Gill Sans MT" panose="020B0502020104020203" pitchFamily="34" charset="0"/>
              </a:rPr>
              <a:t> </a:t>
            </a:r>
            <a:r>
              <a:rPr lang="en-US" sz="2400" dirty="0" err="1" smtClean="0">
                <a:latin typeface="Gill Sans MT" panose="020B0502020104020203" pitchFamily="34" charset="0"/>
              </a:rPr>
              <a:t>dari</a:t>
            </a:r>
            <a:r>
              <a:rPr lang="en-US" sz="2400" dirty="0" smtClean="0">
                <a:latin typeface="Gill Sans MT" panose="020B0502020104020203" pitchFamily="34" charset="0"/>
              </a:rPr>
              <a:t> </a:t>
            </a:r>
            <a:r>
              <a:rPr lang="en-US" sz="2400" dirty="0" err="1" smtClean="0">
                <a:latin typeface="Gill Sans MT" panose="020B0502020104020203" pitchFamily="34" charset="0"/>
              </a:rPr>
              <a:t>masalah</a:t>
            </a:r>
            <a:r>
              <a:rPr lang="en-US" sz="2400" dirty="0" smtClean="0">
                <a:latin typeface="Gill Sans MT" panose="020B0502020104020203" pitchFamily="34" charset="0"/>
              </a:rPr>
              <a:t> </a:t>
            </a:r>
            <a:r>
              <a:rPr lang="en-US" sz="2400" dirty="0" err="1" smtClean="0">
                <a:latin typeface="Gill Sans MT" panose="020B0502020104020203" pitchFamily="34" charset="0"/>
              </a:rPr>
              <a:t>kelekatan</a:t>
            </a:r>
            <a:r>
              <a:rPr lang="en-US" sz="2400" dirty="0" smtClean="0">
                <a:latin typeface="Gill Sans MT" panose="020B0502020104020203" pitchFamily="34" charset="0"/>
              </a:rPr>
              <a:t>. </a:t>
            </a:r>
            <a:r>
              <a:rPr lang="en-US" sz="2400" dirty="0" err="1" smtClean="0">
                <a:latin typeface="Gill Sans MT" panose="020B0502020104020203" pitchFamily="34" charset="0"/>
              </a:rPr>
              <a:t>Kelekatan</a:t>
            </a:r>
            <a:r>
              <a:rPr lang="en-US" sz="2400" dirty="0" smtClean="0">
                <a:latin typeface="Gill Sans MT" panose="020B0502020104020203" pitchFamily="34" charset="0"/>
              </a:rPr>
              <a:t> </a:t>
            </a:r>
            <a:r>
              <a:rPr lang="en-US" sz="2400" dirty="0" err="1" smtClean="0">
                <a:latin typeface="Gill Sans MT" panose="020B0502020104020203" pitchFamily="34" charset="0"/>
              </a:rPr>
              <a:t>penting</a:t>
            </a:r>
            <a:r>
              <a:rPr lang="en-US" sz="2400" dirty="0" smtClean="0">
                <a:latin typeface="Gill Sans MT" panose="020B0502020104020203" pitchFamily="34" charset="0"/>
              </a:rPr>
              <a:t> </a:t>
            </a:r>
            <a:r>
              <a:rPr lang="en-US" sz="2400" dirty="0" err="1" smtClean="0">
                <a:latin typeface="Gill Sans MT" panose="020B0502020104020203" pitchFamily="34" charset="0"/>
              </a:rPr>
              <a:t>bagi</a:t>
            </a:r>
            <a:r>
              <a:rPr lang="en-US" sz="2400" dirty="0" smtClean="0">
                <a:latin typeface="Gill Sans MT" panose="020B0502020104020203" pitchFamily="34" charset="0"/>
              </a:rPr>
              <a:t> </a:t>
            </a:r>
            <a:r>
              <a:rPr lang="en-US" sz="2400" dirty="0" err="1" smtClean="0">
                <a:latin typeface="Gill Sans MT" panose="020B0502020104020203" pitchFamily="34" charset="0"/>
              </a:rPr>
              <a:t>perkembangan</a:t>
            </a:r>
            <a:r>
              <a:rPr lang="en-US" sz="2400" dirty="0" smtClean="0">
                <a:latin typeface="Gill Sans MT" panose="020B0502020104020203" pitchFamily="34" charset="0"/>
              </a:rPr>
              <a:t> </a:t>
            </a:r>
            <a:r>
              <a:rPr lang="en-US" sz="2400" dirty="0" err="1" smtClean="0">
                <a:latin typeface="Gill Sans MT" panose="020B0502020104020203" pitchFamily="34" charset="0"/>
              </a:rPr>
              <a:t>kepribadian</a:t>
            </a:r>
            <a:r>
              <a:rPr lang="en-US" sz="2400" dirty="0" smtClean="0">
                <a:latin typeface="Gill Sans MT" panose="020B0502020104020203" pitchFamily="34" charset="0"/>
              </a:rPr>
              <a:t>. </a:t>
            </a:r>
            <a:r>
              <a:rPr lang="en-US" sz="2400" dirty="0" err="1" smtClean="0">
                <a:latin typeface="Gill Sans MT" panose="020B0502020104020203" pitchFamily="34" charset="0"/>
              </a:rPr>
              <a:t>Pemikiran</a:t>
            </a:r>
            <a:r>
              <a:rPr lang="en-US" sz="2400" dirty="0" smtClean="0">
                <a:latin typeface="Gill Sans MT" panose="020B0502020104020203" pitchFamily="34" charset="0"/>
              </a:rPr>
              <a:t> </a:t>
            </a:r>
            <a:r>
              <a:rPr lang="en-US" sz="2400" dirty="0" err="1" smtClean="0">
                <a:latin typeface="Gill Sans MT" panose="020B0502020104020203" pitchFamily="34" charset="0"/>
              </a:rPr>
              <a:t>dasarnya</a:t>
            </a:r>
            <a:r>
              <a:rPr lang="en-US" sz="2400" dirty="0" smtClean="0">
                <a:latin typeface="Gill Sans MT" panose="020B0502020104020203" pitchFamily="34" charset="0"/>
              </a:rPr>
              <a:t> </a:t>
            </a:r>
            <a:r>
              <a:rPr lang="en-US" sz="2400" dirty="0" err="1" smtClean="0">
                <a:latin typeface="Gill Sans MT" panose="020B0502020104020203" pitchFamily="34" charset="0"/>
              </a:rPr>
              <a:t>adalah</a:t>
            </a:r>
            <a:r>
              <a:rPr lang="en-US" sz="2400" dirty="0" smtClean="0">
                <a:latin typeface="Gill Sans MT" panose="020B0502020104020203" pitchFamily="34" charset="0"/>
              </a:rPr>
              <a:t> </a:t>
            </a:r>
            <a:r>
              <a:rPr lang="en-US" sz="2400" dirty="0" err="1" smtClean="0">
                <a:latin typeface="Gill Sans MT" panose="020B0502020104020203" pitchFamily="34" charset="0"/>
              </a:rPr>
              <a:t>bayi</a:t>
            </a:r>
            <a:r>
              <a:rPr lang="en-US" sz="2400" dirty="0" smtClean="0">
                <a:latin typeface="Gill Sans MT" panose="020B0502020104020203" pitchFamily="34" charset="0"/>
              </a:rPr>
              <a:t> </a:t>
            </a:r>
            <a:r>
              <a:rPr lang="en-US" sz="2400" dirty="0" err="1" smtClean="0">
                <a:latin typeface="Gill Sans MT" panose="020B0502020104020203" pitchFamily="34" charset="0"/>
              </a:rPr>
              <a:t>membentuk</a:t>
            </a:r>
            <a:r>
              <a:rPr lang="en-US" sz="2400" dirty="0" smtClean="0">
                <a:latin typeface="Gill Sans MT" panose="020B0502020104020203" pitchFamily="34" charset="0"/>
              </a:rPr>
              <a:t> </a:t>
            </a:r>
            <a:r>
              <a:rPr lang="en-US" sz="2400" dirty="0" err="1" smtClean="0">
                <a:latin typeface="Gill Sans MT" panose="020B0502020104020203" pitchFamily="34" charset="0"/>
              </a:rPr>
              <a:t>kelekatan</a:t>
            </a:r>
            <a:r>
              <a:rPr lang="en-US" sz="2400" dirty="0" smtClean="0">
                <a:latin typeface="Gill Sans MT" panose="020B0502020104020203" pitchFamily="34" charset="0"/>
              </a:rPr>
              <a:t> </a:t>
            </a:r>
            <a:r>
              <a:rPr lang="en-US" sz="2400" dirty="0" err="1" smtClean="0">
                <a:latin typeface="Gill Sans MT" panose="020B0502020104020203" pitchFamily="34" charset="0"/>
              </a:rPr>
              <a:t>dengan</a:t>
            </a:r>
            <a:r>
              <a:rPr lang="en-US" sz="2400" dirty="0" smtClean="0">
                <a:latin typeface="Gill Sans MT" panose="020B0502020104020203" pitchFamily="34" charset="0"/>
              </a:rPr>
              <a:t> orang </a:t>
            </a:r>
            <a:r>
              <a:rPr lang="en-US" sz="2400" dirty="0" err="1" smtClean="0">
                <a:latin typeface="Gill Sans MT" panose="020B0502020104020203" pitchFamily="34" charset="0"/>
              </a:rPr>
              <a:t>dewasa</a:t>
            </a:r>
            <a:r>
              <a:rPr lang="en-US" sz="2400" dirty="0" smtClean="0">
                <a:latin typeface="Gill Sans MT" panose="020B0502020104020203" pitchFamily="34" charset="0"/>
              </a:rPr>
              <a:t> </a:t>
            </a:r>
            <a:r>
              <a:rPr lang="en-US" sz="2400" dirty="0" err="1" smtClean="0">
                <a:latin typeface="Gill Sans MT" panose="020B0502020104020203" pitchFamily="34" charset="0"/>
              </a:rPr>
              <a:t>dan</a:t>
            </a:r>
            <a:r>
              <a:rPr lang="en-US" sz="2400" dirty="0" smtClean="0">
                <a:latin typeface="Gill Sans MT" panose="020B0502020104020203" pitchFamily="34" charset="0"/>
              </a:rPr>
              <a:t> </a:t>
            </a:r>
            <a:r>
              <a:rPr lang="en-US" sz="2400" dirty="0" err="1" smtClean="0">
                <a:latin typeface="Gill Sans MT" panose="020B0502020104020203" pitchFamily="34" charset="0"/>
              </a:rPr>
              <a:t>digunakan</a:t>
            </a:r>
            <a:r>
              <a:rPr lang="en-US" sz="2400" dirty="0" smtClean="0">
                <a:latin typeface="Gill Sans MT" panose="020B0502020104020203" pitchFamily="34" charset="0"/>
              </a:rPr>
              <a:t> </a:t>
            </a:r>
            <a:r>
              <a:rPr lang="en-US" sz="2400" dirty="0" err="1" smtClean="0">
                <a:latin typeface="Gill Sans MT" panose="020B0502020104020203" pitchFamily="34" charset="0"/>
              </a:rPr>
              <a:t>sebagai</a:t>
            </a:r>
            <a:r>
              <a:rPr lang="en-US" sz="2400" dirty="0" smtClean="0">
                <a:latin typeface="Gill Sans MT" panose="020B0502020104020203" pitchFamily="34" charset="0"/>
              </a:rPr>
              <a:t> </a:t>
            </a:r>
            <a:r>
              <a:rPr lang="en-US" sz="2400" dirty="0" err="1" smtClean="0">
                <a:latin typeface="Gill Sans MT" panose="020B0502020104020203" pitchFamily="34" charset="0"/>
              </a:rPr>
              <a:t>titik</a:t>
            </a:r>
            <a:r>
              <a:rPr lang="en-US" sz="2400" dirty="0" smtClean="0">
                <a:latin typeface="Gill Sans MT" panose="020B0502020104020203" pitchFamily="34" charset="0"/>
              </a:rPr>
              <a:t> </a:t>
            </a:r>
            <a:r>
              <a:rPr lang="en-US" sz="2400" dirty="0" err="1" smtClean="0">
                <a:latin typeface="Gill Sans MT" panose="020B0502020104020203" pitchFamily="34" charset="0"/>
              </a:rPr>
              <a:t>aman</a:t>
            </a:r>
            <a:r>
              <a:rPr lang="en-US" sz="2400" dirty="0" smtClean="0">
                <a:latin typeface="Gill Sans MT" panose="020B0502020104020203" pitchFamily="34" charset="0"/>
              </a:rPr>
              <a:t> yang </a:t>
            </a:r>
            <a:r>
              <a:rPr lang="en-US" sz="2400" dirty="0" err="1" smtClean="0">
                <a:latin typeface="Gill Sans MT" panose="020B0502020104020203" pitchFamily="34" charset="0"/>
              </a:rPr>
              <a:t>kemudian</a:t>
            </a:r>
            <a:r>
              <a:rPr lang="en-US" sz="2400" dirty="0" smtClean="0">
                <a:latin typeface="Gill Sans MT" panose="020B0502020104020203" pitchFamily="34" charset="0"/>
              </a:rPr>
              <a:t> </a:t>
            </a:r>
            <a:r>
              <a:rPr lang="en-US" sz="2400" dirty="0" err="1" smtClean="0">
                <a:latin typeface="Gill Sans MT" panose="020B0502020104020203" pitchFamily="34" charset="0"/>
              </a:rPr>
              <a:t>dari</a:t>
            </a:r>
            <a:r>
              <a:rPr lang="en-US" sz="2400" dirty="0" smtClean="0">
                <a:latin typeface="Gill Sans MT" panose="020B0502020104020203" pitchFamily="34" charset="0"/>
              </a:rPr>
              <a:t> </a:t>
            </a:r>
            <a:r>
              <a:rPr lang="en-US" sz="2400" dirty="0" err="1" smtClean="0">
                <a:latin typeface="Gill Sans MT" panose="020B0502020104020203" pitchFamily="34" charset="0"/>
              </a:rPr>
              <a:t>sana</a:t>
            </a:r>
            <a:r>
              <a:rPr lang="en-US" sz="2400" dirty="0" smtClean="0">
                <a:latin typeface="Gill Sans MT" panose="020B0502020104020203" pitchFamily="34" charset="0"/>
              </a:rPr>
              <a:t> </a:t>
            </a:r>
            <a:r>
              <a:rPr lang="en-US" sz="2400" dirty="0" err="1" smtClean="0">
                <a:latin typeface="Gill Sans MT" panose="020B0502020104020203" pitchFamily="34" charset="0"/>
              </a:rPr>
              <a:t>ia</a:t>
            </a:r>
            <a:r>
              <a:rPr lang="en-US" sz="2400" dirty="0" smtClean="0">
                <a:latin typeface="Gill Sans MT" panose="020B0502020104020203" pitchFamily="34" charset="0"/>
              </a:rPr>
              <a:t> </a:t>
            </a:r>
            <a:r>
              <a:rPr lang="en-US" sz="2400" dirty="0" err="1" smtClean="0">
                <a:latin typeface="Gill Sans MT" panose="020B0502020104020203" pitchFamily="34" charset="0"/>
              </a:rPr>
              <a:t>dapat</a:t>
            </a:r>
            <a:r>
              <a:rPr lang="en-US" sz="2400" dirty="0" smtClean="0">
                <a:latin typeface="Gill Sans MT" panose="020B0502020104020203" pitchFamily="34" charset="0"/>
              </a:rPr>
              <a:t> </a:t>
            </a:r>
            <a:r>
              <a:rPr lang="en-US" sz="2400" dirty="0" err="1" smtClean="0">
                <a:latin typeface="Gill Sans MT" panose="020B0502020104020203" pitchFamily="34" charset="0"/>
              </a:rPr>
              <a:t>mengeksplorasi</a:t>
            </a:r>
            <a:r>
              <a:rPr lang="en-US" sz="2400" dirty="0" smtClean="0">
                <a:latin typeface="Gill Sans MT" panose="020B0502020104020203" pitchFamily="34" charset="0"/>
              </a:rPr>
              <a:t> </a:t>
            </a:r>
            <a:r>
              <a:rPr lang="en-US" sz="2400" dirty="0" err="1" smtClean="0">
                <a:latin typeface="Gill Sans MT" panose="020B0502020104020203" pitchFamily="34" charset="0"/>
              </a:rPr>
              <a:t>serta</a:t>
            </a:r>
            <a:r>
              <a:rPr lang="en-US" sz="2400" dirty="0" smtClean="0">
                <a:latin typeface="Gill Sans MT" panose="020B0502020104020203" pitchFamily="34" charset="0"/>
              </a:rPr>
              <a:t> </a:t>
            </a:r>
            <a:r>
              <a:rPr lang="en-US" sz="2400" dirty="0" err="1" smtClean="0">
                <a:latin typeface="Gill Sans MT" panose="020B0502020104020203" pitchFamily="34" charset="0"/>
              </a:rPr>
              <a:t>mengejar</a:t>
            </a:r>
            <a:r>
              <a:rPr lang="en-US" sz="2400" dirty="0" smtClean="0">
                <a:latin typeface="Gill Sans MT" panose="020B0502020104020203" pitchFamily="34" charset="0"/>
              </a:rPr>
              <a:t> </a:t>
            </a:r>
            <a:r>
              <a:rPr lang="en-US" sz="2400" dirty="0" err="1" smtClean="0">
                <a:latin typeface="Gill Sans MT" panose="020B0502020104020203" pitchFamily="34" charset="0"/>
              </a:rPr>
              <a:t>tujuan</a:t>
            </a:r>
            <a:r>
              <a:rPr lang="en-US" sz="2400" dirty="0" smtClean="0">
                <a:latin typeface="Gill Sans MT" panose="020B0502020104020203" pitchFamily="34" charset="0"/>
              </a:rPr>
              <a:t> lain. </a:t>
            </a:r>
            <a:r>
              <a:rPr lang="en-US" sz="2400" dirty="0" err="1" smtClean="0">
                <a:latin typeface="Gill Sans MT" panose="020B0502020104020203" pitchFamily="34" charset="0"/>
              </a:rPr>
              <a:t>Berpisah</a:t>
            </a:r>
            <a:r>
              <a:rPr lang="en-US" sz="2400" dirty="0" smtClean="0">
                <a:latin typeface="Gill Sans MT" panose="020B0502020104020203" pitchFamily="34" charset="0"/>
              </a:rPr>
              <a:t> </a:t>
            </a:r>
            <a:r>
              <a:rPr lang="en-US" sz="2400" dirty="0" err="1" smtClean="0">
                <a:latin typeface="Gill Sans MT" panose="020B0502020104020203" pitchFamily="34" charset="0"/>
              </a:rPr>
              <a:t>dari</a:t>
            </a:r>
            <a:r>
              <a:rPr lang="en-US" sz="2400" dirty="0" smtClean="0">
                <a:latin typeface="Gill Sans MT" panose="020B0502020104020203" pitchFamily="34" charset="0"/>
              </a:rPr>
              <a:t> orang </a:t>
            </a:r>
            <a:r>
              <a:rPr lang="en-US" sz="2400" dirty="0" err="1" smtClean="0">
                <a:latin typeface="Gill Sans MT" panose="020B0502020104020203" pitchFamily="34" charset="0"/>
              </a:rPr>
              <a:t>dewasa</a:t>
            </a:r>
            <a:r>
              <a:rPr lang="en-US" sz="2400" dirty="0" smtClean="0">
                <a:latin typeface="Gill Sans MT" panose="020B0502020104020203" pitchFamily="34" charset="0"/>
              </a:rPr>
              <a:t> </a:t>
            </a:r>
            <a:r>
              <a:rPr lang="en-US" sz="2400" dirty="0" err="1" smtClean="0">
                <a:latin typeface="Gill Sans MT" panose="020B0502020104020203" pitchFamily="34" charset="0"/>
              </a:rPr>
              <a:t>tersebut</a:t>
            </a:r>
            <a:r>
              <a:rPr lang="en-US" sz="2400" dirty="0" smtClean="0">
                <a:latin typeface="Gill Sans MT" panose="020B0502020104020203" pitchFamily="34" charset="0"/>
              </a:rPr>
              <a:t> </a:t>
            </a:r>
            <a:r>
              <a:rPr lang="en-US" sz="2400" dirty="0" err="1" smtClean="0">
                <a:latin typeface="Gill Sans MT" panose="020B0502020104020203" pitchFamily="34" charset="0"/>
              </a:rPr>
              <a:t>menimbulkan</a:t>
            </a:r>
            <a:r>
              <a:rPr lang="en-US" sz="2400" dirty="0" smtClean="0">
                <a:latin typeface="Gill Sans MT" panose="020B0502020104020203" pitchFamily="34" charset="0"/>
              </a:rPr>
              <a:t> </a:t>
            </a:r>
            <a:r>
              <a:rPr lang="en-US" sz="2400" dirty="0" err="1" smtClean="0">
                <a:latin typeface="Gill Sans MT" panose="020B0502020104020203" pitchFamily="34" charset="0"/>
              </a:rPr>
              <a:t>kemarahan</a:t>
            </a:r>
            <a:r>
              <a:rPr lang="en-US" sz="2400" dirty="0" smtClean="0">
                <a:latin typeface="Gill Sans MT" panose="020B0502020104020203" pitchFamily="34" charset="0"/>
              </a:rPr>
              <a:t> </a:t>
            </a:r>
            <a:r>
              <a:rPr lang="en-US" sz="2400" dirty="0" err="1" smtClean="0">
                <a:latin typeface="Gill Sans MT" panose="020B0502020104020203" pitchFamily="34" charset="0"/>
              </a:rPr>
              <a:t>dan</a:t>
            </a:r>
            <a:r>
              <a:rPr lang="en-US" sz="2400" dirty="0" smtClean="0">
                <a:latin typeface="Gill Sans MT" panose="020B0502020104020203" pitchFamily="34" charset="0"/>
              </a:rPr>
              <a:t> </a:t>
            </a:r>
            <a:r>
              <a:rPr lang="en-US" sz="2400" dirty="0" err="1" smtClean="0">
                <a:latin typeface="Gill Sans MT" panose="020B0502020104020203" pitchFamily="34" charset="0"/>
              </a:rPr>
              <a:t>kesedihan</a:t>
            </a:r>
            <a:r>
              <a:rPr lang="en-US" sz="2400" dirty="0" smtClean="0">
                <a:latin typeface="Gill Sans MT" panose="020B0502020104020203" pitchFamily="34" charset="0"/>
              </a:rPr>
              <a:t>. </a:t>
            </a:r>
            <a:r>
              <a:rPr lang="en-US" sz="2400" dirty="0" err="1" smtClean="0">
                <a:latin typeface="Gill Sans MT" panose="020B0502020104020203" pitchFamily="34" charset="0"/>
              </a:rPr>
              <a:t>Seiring</a:t>
            </a:r>
            <a:r>
              <a:rPr lang="en-US" sz="2400" dirty="0" smtClean="0">
                <a:latin typeface="Gill Sans MT" panose="020B0502020104020203" pitchFamily="34" charset="0"/>
              </a:rPr>
              <a:t> </a:t>
            </a:r>
            <a:r>
              <a:rPr lang="en-US" sz="2400" dirty="0" err="1">
                <a:latin typeface="Gill Sans MT" panose="020B0502020104020203" pitchFamily="34" charset="0"/>
              </a:rPr>
              <a:t>d</a:t>
            </a:r>
            <a:r>
              <a:rPr lang="en-US" sz="2400" dirty="0" err="1" smtClean="0">
                <a:latin typeface="Gill Sans MT" panose="020B0502020104020203" pitchFamily="34" charset="0"/>
              </a:rPr>
              <a:t>engan</a:t>
            </a:r>
            <a:r>
              <a:rPr lang="en-US" sz="2400" dirty="0" smtClean="0">
                <a:latin typeface="Gill Sans MT" panose="020B0502020104020203" pitchFamily="34" charset="0"/>
              </a:rPr>
              <a:t> </a:t>
            </a:r>
            <a:r>
              <a:rPr lang="en-US" sz="2400" dirty="0" err="1" smtClean="0">
                <a:latin typeface="Gill Sans MT" panose="020B0502020104020203" pitchFamily="34" charset="0"/>
              </a:rPr>
              <a:t>perkembangannya</a:t>
            </a:r>
            <a:r>
              <a:rPr lang="en-US" sz="2400" dirty="0" smtClean="0">
                <a:latin typeface="Gill Sans MT" panose="020B0502020104020203" pitchFamily="34" charset="0"/>
              </a:rPr>
              <a:t>, </a:t>
            </a:r>
            <a:r>
              <a:rPr lang="en-US" sz="2400" dirty="0" err="1" smtClean="0">
                <a:latin typeface="Gill Sans MT" panose="020B0502020104020203" pitchFamily="34" charset="0"/>
              </a:rPr>
              <a:t>si</a:t>
            </a:r>
            <a:r>
              <a:rPr lang="en-US" sz="2400" dirty="0" smtClean="0">
                <a:latin typeface="Gill Sans MT" panose="020B0502020104020203" pitchFamily="34" charset="0"/>
              </a:rPr>
              <a:t> </a:t>
            </a:r>
            <a:r>
              <a:rPr lang="en-US" sz="2400" dirty="0" err="1" smtClean="0">
                <a:latin typeface="Gill Sans MT" panose="020B0502020104020203" pitchFamily="34" charset="0"/>
              </a:rPr>
              <a:t>anak</a:t>
            </a:r>
            <a:r>
              <a:rPr lang="en-US" sz="2400" dirty="0" smtClean="0">
                <a:latin typeface="Gill Sans MT" panose="020B0502020104020203" pitchFamily="34" charset="0"/>
              </a:rPr>
              <a:t> </a:t>
            </a:r>
            <a:r>
              <a:rPr lang="en-US" sz="2400" dirty="0" err="1" smtClean="0">
                <a:latin typeface="Gill Sans MT" panose="020B0502020104020203" pitchFamily="34" charset="0"/>
              </a:rPr>
              <a:t>semakin</a:t>
            </a:r>
            <a:r>
              <a:rPr lang="en-US" sz="2400" dirty="0" smtClean="0">
                <a:latin typeface="Gill Sans MT" panose="020B0502020104020203" pitchFamily="34" charset="0"/>
              </a:rPr>
              <a:t> </a:t>
            </a:r>
            <a:r>
              <a:rPr lang="en-US" sz="2400" dirty="0" err="1" smtClean="0">
                <a:latin typeface="Gill Sans MT" panose="020B0502020104020203" pitchFamily="34" charset="0"/>
              </a:rPr>
              <a:t>kurang</a:t>
            </a:r>
            <a:r>
              <a:rPr lang="en-US" sz="2400" dirty="0" smtClean="0">
                <a:latin typeface="Gill Sans MT" panose="020B0502020104020203" pitchFamily="34" charset="0"/>
              </a:rPr>
              <a:t> </a:t>
            </a:r>
            <a:r>
              <a:rPr lang="en-US" sz="2400" dirty="0" err="1" smtClean="0">
                <a:latin typeface="Gill Sans MT" panose="020B0502020104020203" pitchFamily="34" charset="0"/>
              </a:rPr>
              <a:t>bergantung</a:t>
            </a:r>
            <a:r>
              <a:rPr lang="en-US" sz="2400" dirty="0" smtClean="0">
                <a:latin typeface="Gill Sans MT" panose="020B0502020104020203" pitchFamily="34" charset="0"/>
              </a:rPr>
              <a:t> </a:t>
            </a:r>
            <a:r>
              <a:rPr lang="en-US" sz="2400" dirty="0" err="1" smtClean="0">
                <a:latin typeface="Gill Sans MT" panose="020B0502020104020203" pitchFamily="34" charset="0"/>
              </a:rPr>
              <a:t>pada</a:t>
            </a:r>
            <a:r>
              <a:rPr lang="en-US" sz="2400" dirty="0" smtClean="0">
                <a:latin typeface="Gill Sans MT" panose="020B0502020104020203" pitchFamily="34" charset="0"/>
              </a:rPr>
              <a:t> </a:t>
            </a:r>
            <a:r>
              <a:rPr lang="en-US" sz="2400" dirty="0" err="1" smtClean="0">
                <a:latin typeface="Gill Sans MT" panose="020B0502020104020203" pitchFamily="34" charset="0"/>
              </a:rPr>
              <a:t>sosok</a:t>
            </a:r>
            <a:r>
              <a:rPr lang="en-US" sz="2400" dirty="0" smtClean="0">
                <a:latin typeface="Gill Sans MT" panose="020B0502020104020203" pitchFamily="34" charset="0"/>
              </a:rPr>
              <a:t> </a:t>
            </a:r>
            <a:r>
              <a:rPr lang="en-US" sz="2400" dirty="0" err="1" smtClean="0">
                <a:latin typeface="Gill Sans MT" panose="020B0502020104020203" pitchFamily="34" charset="0"/>
              </a:rPr>
              <a:t>lekat</a:t>
            </a:r>
            <a:r>
              <a:rPr lang="en-US" sz="2400" dirty="0" smtClean="0">
                <a:latin typeface="Gill Sans MT" panose="020B0502020104020203" pitchFamily="34" charset="0"/>
              </a:rPr>
              <a:t> </a:t>
            </a:r>
            <a:r>
              <a:rPr lang="en-US" sz="2400" dirty="0" err="1" smtClean="0">
                <a:latin typeface="Gill Sans MT" panose="020B0502020104020203" pitchFamily="34" charset="0"/>
              </a:rPr>
              <a:t>untuk</a:t>
            </a:r>
            <a:r>
              <a:rPr lang="en-US" sz="2400" dirty="0" smtClean="0">
                <a:latin typeface="Gill Sans MT" panose="020B0502020104020203" pitchFamily="34" charset="0"/>
              </a:rPr>
              <a:t> </a:t>
            </a:r>
            <a:r>
              <a:rPr lang="en-US" sz="2400" dirty="0" err="1" smtClean="0">
                <a:latin typeface="Gill Sans MT" panose="020B0502020104020203" pitchFamily="34" charset="0"/>
              </a:rPr>
              <a:t>memperoleh</a:t>
            </a:r>
            <a:r>
              <a:rPr lang="en-US" sz="2400" dirty="0" smtClean="0">
                <a:latin typeface="Gill Sans MT" panose="020B0502020104020203" pitchFamily="34" charset="0"/>
              </a:rPr>
              <a:t> rasa </a:t>
            </a:r>
            <a:r>
              <a:rPr lang="en-US" sz="2400" dirty="0" err="1" smtClean="0">
                <a:latin typeface="Gill Sans MT" panose="020B0502020104020203" pitchFamily="34" charset="0"/>
              </a:rPr>
              <a:t>aman</a:t>
            </a:r>
            <a:r>
              <a:rPr lang="en-US" sz="2400" dirty="0" smtClean="0">
                <a:latin typeface="Gill Sans MT" panose="020B0502020104020203" pitchFamily="34" charset="0"/>
              </a:rPr>
              <a:t>. </a:t>
            </a:r>
            <a:r>
              <a:rPr lang="en-US" sz="2400" dirty="0" err="1" smtClean="0">
                <a:latin typeface="Gill Sans MT" panose="020B0502020104020203" pitchFamily="34" charset="0"/>
              </a:rPr>
              <a:t>Perilaku</a:t>
            </a:r>
            <a:r>
              <a:rPr lang="en-US" sz="2400" dirty="0" smtClean="0">
                <a:latin typeface="Gill Sans MT" panose="020B0502020104020203" pitchFamily="34" charset="0"/>
              </a:rPr>
              <a:t> </a:t>
            </a:r>
            <a:r>
              <a:rPr lang="en-US" sz="2400" dirty="0" err="1" smtClean="0">
                <a:latin typeface="Gill Sans MT" panose="020B0502020104020203" pitchFamily="34" charset="0"/>
              </a:rPr>
              <a:t>lekat</a:t>
            </a:r>
            <a:r>
              <a:rPr lang="en-US" sz="2400" dirty="0" smtClean="0">
                <a:latin typeface="Gill Sans MT" panose="020B0502020104020203" pitchFamily="34" charset="0"/>
              </a:rPr>
              <a:t> abnormal yang </a:t>
            </a:r>
            <a:r>
              <a:rPr lang="en-US" sz="2400" dirty="0" err="1" smtClean="0">
                <a:latin typeface="Gill Sans MT" panose="020B0502020104020203" pitchFamily="34" charset="0"/>
              </a:rPr>
              <a:t>terdapat</a:t>
            </a:r>
            <a:r>
              <a:rPr lang="en-US" sz="2400" dirty="0" smtClean="0">
                <a:latin typeface="Gill Sans MT" panose="020B0502020104020203" pitchFamily="34" charset="0"/>
              </a:rPr>
              <a:t> </a:t>
            </a:r>
            <a:r>
              <a:rPr lang="en-US" sz="2400" dirty="0" err="1" smtClean="0">
                <a:latin typeface="Gill Sans MT" panose="020B0502020104020203" pitchFamily="34" charset="0"/>
              </a:rPr>
              <a:t>dalam</a:t>
            </a:r>
            <a:r>
              <a:rPr lang="en-US" sz="2400" dirty="0" smtClean="0">
                <a:latin typeface="Gill Sans MT" panose="020B0502020104020203" pitchFamily="34" charset="0"/>
              </a:rPr>
              <a:t> dependent personality disorder </a:t>
            </a:r>
            <a:r>
              <a:rPr lang="en-US" sz="2400" dirty="0" err="1" smtClean="0">
                <a:latin typeface="Gill Sans MT" panose="020B0502020104020203" pitchFamily="34" charset="0"/>
              </a:rPr>
              <a:t>mencerminkan</a:t>
            </a:r>
            <a:r>
              <a:rPr lang="en-US" sz="2400" dirty="0" smtClean="0">
                <a:latin typeface="Gill Sans MT" panose="020B0502020104020203" pitchFamily="34" charset="0"/>
              </a:rPr>
              <a:t> </a:t>
            </a:r>
            <a:r>
              <a:rPr lang="en-US" sz="2400" dirty="0" err="1" smtClean="0">
                <a:latin typeface="Gill Sans MT" panose="020B0502020104020203" pitchFamily="34" charset="0"/>
              </a:rPr>
              <a:t>suatu</a:t>
            </a:r>
            <a:r>
              <a:rPr lang="en-US" sz="2400" dirty="0" smtClean="0">
                <a:latin typeface="Gill Sans MT" panose="020B0502020104020203" pitchFamily="34" charset="0"/>
              </a:rPr>
              <a:t> </a:t>
            </a:r>
            <a:r>
              <a:rPr lang="en-US" sz="2400" dirty="0" err="1" smtClean="0">
                <a:latin typeface="Gill Sans MT" panose="020B0502020104020203" pitchFamily="34" charset="0"/>
              </a:rPr>
              <a:t>kegagalan</a:t>
            </a:r>
            <a:r>
              <a:rPr lang="en-US" sz="2400" dirty="0" smtClean="0">
                <a:latin typeface="Gill Sans MT" panose="020B0502020104020203" pitchFamily="34" charset="0"/>
              </a:rPr>
              <a:t> </a:t>
            </a:r>
            <a:r>
              <a:rPr lang="en-US" sz="2400" dirty="0" err="1" smtClean="0">
                <a:latin typeface="Gill Sans MT" panose="020B0502020104020203" pitchFamily="34" charset="0"/>
              </a:rPr>
              <a:t>dalam</a:t>
            </a:r>
            <a:r>
              <a:rPr lang="en-US" sz="2400" dirty="0" smtClean="0">
                <a:latin typeface="Gill Sans MT" panose="020B0502020104020203" pitchFamily="34" charset="0"/>
              </a:rPr>
              <a:t> proses </a:t>
            </a:r>
            <a:r>
              <a:rPr lang="en-US" sz="2400" dirty="0" err="1" smtClean="0">
                <a:latin typeface="Gill Sans MT" panose="020B0502020104020203" pitchFamily="34" charset="0"/>
              </a:rPr>
              <a:t>perkembangan</a:t>
            </a:r>
            <a:r>
              <a:rPr lang="en-US" sz="2400" dirty="0" smtClean="0">
                <a:latin typeface="Gill Sans MT" panose="020B0502020104020203" pitchFamily="34" charset="0"/>
              </a:rPr>
              <a:t> </a:t>
            </a:r>
            <a:r>
              <a:rPr lang="en-US" sz="2400" dirty="0" err="1" smtClean="0">
                <a:latin typeface="Gill Sans MT" panose="020B0502020104020203" pitchFamily="34" charset="0"/>
              </a:rPr>
              <a:t>umum</a:t>
            </a:r>
            <a:r>
              <a:rPr lang="en-US" sz="2400" dirty="0" smtClean="0">
                <a:latin typeface="Gill Sans MT" panose="020B0502020104020203" pitchFamily="34" charset="0"/>
              </a:rPr>
              <a:t> </a:t>
            </a:r>
            <a:r>
              <a:rPr lang="en-US" sz="2400" dirty="0" err="1" smtClean="0">
                <a:latin typeface="Gill Sans MT" panose="020B0502020104020203" pitchFamily="34" charset="0"/>
              </a:rPr>
              <a:t>karena</a:t>
            </a:r>
            <a:r>
              <a:rPr lang="en-US" sz="2400" dirty="0" smtClean="0">
                <a:latin typeface="Gill Sans MT" panose="020B0502020104020203" pitchFamily="34" charset="0"/>
              </a:rPr>
              <a:t> </a:t>
            </a:r>
            <a:r>
              <a:rPr lang="en-US" sz="2400" dirty="0" err="1" smtClean="0">
                <a:latin typeface="Gill Sans MT" panose="020B0502020104020203" pitchFamily="34" charset="0"/>
              </a:rPr>
              <a:t>terganggunya</a:t>
            </a:r>
            <a:r>
              <a:rPr lang="en-US" sz="2400" dirty="0" smtClean="0">
                <a:latin typeface="Gill Sans MT" panose="020B0502020104020203" pitchFamily="34" charset="0"/>
              </a:rPr>
              <a:t> </a:t>
            </a:r>
            <a:r>
              <a:rPr lang="en-US" sz="2400" dirty="0" err="1" smtClean="0">
                <a:latin typeface="Gill Sans MT" panose="020B0502020104020203" pitchFamily="34" charset="0"/>
              </a:rPr>
              <a:t>hubungan</a:t>
            </a:r>
            <a:r>
              <a:rPr lang="en-US" sz="2400" dirty="0" smtClean="0">
                <a:latin typeface="Gill Sans MT" panose="020B0502020104020203" pitchFamily="34" charset="0"/>
              </a:rPr>
              <a:t> orang </a:t>
            </a:r>
            <a:r>
              <a:rPr lang="en-US" sz="2400" dirty="0" err="1" smtClean="0">
                <a:latin typeface="Gill Sans MT" panose="020B0502020104020203" pitchFamily="34" charset="0"/>
              </a:rPr>
              <a:t>tua-anak</a:t>
            </a:r>
            <a:r>
              <a:rPr lang="en-US" sz="2400" dirty="0" smtClean="0">
                <a:latin typeface="Gill Sans MT" panose="020B0502020104020203" pitchFamily="34" charset="0"/>
              </a:rPr>
              <a:t> yang </a:t>
            </a:r>
            <a:r>
              <a:rPr lang="en-US" sz="2400" dirty="0" err="1" smtClean="0">
                <a:latin typeface="Gill Sans MT" panose="020B0502020104020203" pitchFamily="34" charset="0"/>
              </a:rPr>
              <a:t>disebabkan</a:t>
            </a:r>
            <a:r>
              <a:rPr lang="en-US" sz="2400" dirty="0" smtClean="0">
                <a:latin typeface="Gill Sans MT" panose="020B0502020104020203" pitchFamily="34" charset="0"/>
              </a:rPr>
              <a:t> </a:t>
            </a:r>
            <a:r>
              <a:rPr lang="en-US" sz="2400" dirty="0" err="1" smtClean="0">
                <a:latin typeface="Gill Sans MT" panose="020B0502020104020203" pitchFamily="34" charset="0"/>
              </a:rPr>
              <a:t>oleh</a:t>
            </a:r>
            <a:r>
              <a:rPr lang="en-US" sz="2400" dirty="0" smtClean="0">
                <a:latin typeface="Gill Sans MT" panose="020B0502020104020203" pitchFamily="34" charset="0"/>
              </a:rPr>
              <a:t> </a:t>
            </a:r>
            <a:r>
              <a:rPr lang="en-US" sz="2400" dirty="0" err="1" smtClean="0">
                <a:latin typeface="Gill Sans MT" panose="020B0502020104020203" pitchFamily="34" charset="0"/>
              </a:rPr>
              <a:t>kematian</a:t>
            </a:r>
            <a:r>
              <a:rPr lang="en-US" sz="2400" dirty="0" smtClean="0">
                <a:latin typeface="Gill Sans MT" panose="020B0502020104020203" pitchFamily="34" charset="0"/>
              </a:rPr>
              <a:t>, </a:t>
            </a:r>
            <a:r>
              <a:rPr lang="en-US" sz="2400" dirty="0" err="1" smtClean="0">
                <a:latin typeface="Gill Sans MT" panose="020B0502020104020203" pitchFamily="34" charset="0"/>
              </a:rPr>
              <a:t>pengabaian</a:t>
            </a:r>
            <a:r>
              <a:rPr lang="en-US" sz="2400" dirty="0" smtClean="0">
                <a:latin typeface="Gill Sans MT" panose="020B0502020104020203" pitchFamily="34" charset="0"/>
              </a:rPr>
              <a:t>, </a:t>
            </a:r>
            <a:r>
              <a:rPr lang="en-US" sz="2400" dirty="0" err="1" smtClean="0">
                <a:latin typeface="Gill Sans MT" panose="020B0502020104020203" pitchFamily="34" charset="0"/>
              </a:rPr>
              <a:t>penolakan</a:t>
            </a:r>
            <a:r>
              <a:rPr lang="en-US" sz="2400" dirty="0" smtClean="0">
                <a:latin typeface="Gill Sans MT" panose="020B0502020104020203" pitchFamily="34" charset="0"/>
              </a:rPr>
              <a:t>, </a:t>
            </a:r>
            <a:r>
              <a:rPr lang="en-US" sz="2400" dirty="0" err="1" smtClean="0">
                <a:latin typeface="Gill Sans MT" panose="020B0502020104020203" pitchFamily="34" charset="0"/>
              </a:rPr>
              <a:t>atau</a:t>
            </a:r>
            <a:r>
              <a:rPr lang="en-US" sz="2400" dirty="0" smtClean="0">
                <a:latin typeface="Gill Sans MT" panose="020B0502020104020203" pitchFamily="34" charset="0"/>
              </a:rPr>
              <a:t> </a:t>
            </a:r>
            <a:r>
              <a:rPr lang="en-US" sz="2400" dirty="0" err="1" smtClean="0">
                <a:latin typeface="Gill Sans MT" panose="020B0502020104020203" pitchFamily="34" charset="0"/>
              </a:rPr>
              <a:t>terlalu</a:t>
            </a:r>
            <a:r>
              <a:rPr lang="en-US" sz="2400" dirty="0" smtClean="0">
                <a:latin typeface="Gill Sans MT" panose="020B0502020104020203" pitchFamily="34" charset="0"/>
              </a:rPr>
              <a:t> </a:t>
            </a:r>
            <a:r>
              <a:rPr lang="en-US" sz="2400" dirty="0" err="1" smtClean="0">
                <a:latin typeface="Gill Sans MT" panose="020B0502020104020203" pitchFamily="34" charset="0"/>
              </a:rPr>
              <a:t>melindungi</a:t>
            </a:r>
            <a:r>
              <a:rPr lang="en-US" sz="2400" dirty="0" smtClean="0">
                <a:latin typeface="Gill Sans MT" panose="020B0502020104020203" pitchFamily="34" charset="0"/>
              </a:rPr>
              <a:t>.  </a:t>
            </a:r>
            <a:endParaRPr lang="en-US" sz="2400" dirty="0">
              <a:latin typeface="Gill Sans MT" panose="020B0502020104020203" pitchFamily="34" charset="0"/>
            </a:endParaRPr>
          </a:p>
        </p:txBody>
      </p:sp>
    </p:spTree>
    <p:extLst>
      <p:ext uri="{BB962C8B-B14F-4D97-AF65-F5344CB8AC3E}">
        <p14:creationId xmlns:p14="http://schemas.microsoft.com/office/powerpoint/2010/main" val="3743840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3AD0-EB28-48C5-A9AB-E31D4BC502EA}"/>
              </a:ext>
            </a:extLst>
          </p:cNvPr>
          <p:cNvSpPr>
            <a:spLocks noGrp="1"/>
          </p:cNvSpPr>
          <p:nvPr>
            <p:ph type="title"/>
          </p:nvPr>
        </p:nvSpPr>
        <p:spPr>
          <a:xfrm>
            <a:off x="742018" y="116841"/>
            <a:ext cx="11244411" cy="1609344"/>
          </a:xfrm>
        </p:spPr>
        <p:txBody>
          <a:bodyPr>
            <a:normAutofit/>
          </a:bodyPr>
          <a:lstStyle/>
          <a:p>
            <a:r>
              <a:rPr lang="en-US" sz="4000" cap="none" dirty="0" err="1" smtClean="0"/>
              <a:t>Sudut</a:t>
            </a:r>
            <a:r>
              <a:rPr lang="en-US" sz="4000" cap="none" dirty="0" smtClean="0"/>
              <a:t> Pandang </a:t>
            </a:r>
            <a:r>
              <a:rPr lang="en-US" sz="4000" cap="none" dirty="0" err="1" smtClean="0"/>
              <a:t>Teoritis</a:t>
            </a:r>
            <a:r>
              <a:rPr lang="en-US" sz="4000" cap="none" dirty="0" smtClean="0"/>
              <a:t> </a:t>
            </a:r>
            <a:r>
              <a:rPr lang="en-US" sz="4000" cap="none" dirty="0" err="1" smtClean="0"/>
              <a:t>dalam</a:t>
            </a:r>
            <a:r>
              <a:rPr lang="en-US" sz="4000" cap="none" dirty="0" smtClean="0"/>
              <a:t> </a:t>
            </a:r>
            <a:r>
              <a:rPr lang="en-US" sz="4000" cap="none" dirty="0" err="1" smtClean="0"/>
              <a:t>Membahas</a:t>
            </a:r>
            <a:r>
              <a:rPr lang="en-US" sz="4000" cap="none" dirty="0" smtClean="0"/>
              <a:t> </a:t>
            </a:r>
            <a:r>
              <a:rPr lang="en-US" sz="4000" cap="none" dirty="0" err="1" smtClean="0"/>
              <a:t>Gangguan</a:t>
            </a:r>
            <a:r>
              <a:rPr lang="en-US" sz="4000" cap="none" dirty="0" smtClean="0"/>
              <a:t> </a:t>
            </a:r>
            <a:r>
              <a:rPr lang="en-US" sz="4000" cap="none" dirty="0" err="1" smtClean="0"/>
              <a:t>Kepribadian</a:t>
            </a:r>
            <a:endParaRPr lang="en-ID" sz="4000" cap="none" dirty="0"/>
          </a:p>
        </p:txBody>
      </p:sp>
      <p:sp>
        <p:nvSpPr>
          <p:cNvPr id="3" name="Text Placeholder 2">
            <a:extLst>
              <a:ext uri="{FF2B5EF4-FFF2-40B4-BE49-F238E27FC236}">
                <a16:creationId xmlns:a16="http://schemas.microsoft.com/office/drawing/2014/main" id="{F0C77B52-3300-4689-9C77-573CADE1A853}"/>
              </a:ext>
            </a:extLst>
          </p:cNvPr>
          <p:cNvSpPr>
            <a:spLocks noGrp="1"/>
          </p:cNvSpPr>
          <p:nvPr>
            <p:ph type="body" idx="1"/>
          </p:nvPr>
        </p:nvSpPr>
        <p:spPr>
          <a:xfrm>
            <a:off x="660061" y="1726185"/>
            <a:ext cx="4754880" cy="640080"/>
          </a:xfrm>
        </p:spPr>
        <p:style>
          <a:lnRef idx="0">
            <a:schemeClr val="accent2"/>
          </a:lnRef>
          <a:fillRef idx="3">
            <a:schemeClr val="accent2"/>
          </a:fillRef>
          <a:effectRef idx="3">
            <a:schemeClr val="accent2"/>
          </a:effectRef>
          <a:fontRef idx="minor">
            <a:schemeClr val="lt1"/>
          </a:fontRef>
        </p:style>
        <p:txBody>
          <a:bodyPr>
            <a:normAutofit/>
          </a:bodyPr>
          <a:lstStyle/>
          <a:p>
            <a:r>
              <a:rPr lang="en-US" sz="2400" dirty="0" err="1">
                <a:solidFill>
                  <a:schemeClr val="bg1"/>
                </a:solidFill>
              </a:rPr>
              <a:t>Sudut</a:t>
            </a:r>
            <a:r>
              <a:rPr lang="en-US" sz="2400" dirty="0">
                <a:solidFill>
                  <a:schemeClr val="bg1"/>
                </a:solidFill>
              </a:rPr>
              <a:t> Pandang </a:t>
            </a:r>
            <a:r>
              <a:rPr lang="en-US" sz="2400" dirty="0" err="1">
                <a:solidFill>
                  <a:schemeClr val="bg1"/>
                </a:solidFill>
              </a:rPr>
              <a:t>Psikodinamik</a:t>
            </a:r>
            <a:endParaRPr lang="en-ID" sz="2400" dirty="0">
              <a:solidFill>
                <a:schemeClr val="bg1"/>
              </a:solidFill>
            </a:endParaRPr>
          </a:p>
        </p:txBody>
      </p:sp>
      <p:sp>
        <p:nvSpPr>
          <p:cNvPr id="4" name="Content Placeholder 3">
            <a:extLst>
              <a:ext uri="{FF2B5EF4-FFF2-40B4-BE49-F238E27FC236}">
                <a16:creationId xmlns:a16="http://schemas.microsoft.com/office/drawing/2014/main" id="{7948B12B-1D08-4158-A7CF-EB089BF6F7BD}"/>
              </a:ext>
            </a:extLst>
          </p:cNvPr>
          <p:cNvSpPr>
            <a:spLocks noGrp="1"/>
          </p:cNvSpPr>
          <p:nvPr>
            <p:ph sz="half" idx="2"/>
          </p:nvPr>
        </p:nvSpPr>
        <p:spPr>
          <a:xfrm>
            <a:off x="388789" y="2651760"/>
            <a:ext cx="5297424" cy="3291840"/>
          </a:xfrm>
        </p:spPr>
        <p:txBody>
          <a:bodyPr>
            <a:noAutofit/>
          </a:bodyPr>
          <a:lstStyle/>
          <a:p>
            <a:pPr algn="just"/>
            <a:r>
              <a:rPr lang="en-US" sz="2200" dirty="0" err="1"/>
              <a:t>Berusaha</a:t>
            </a:r>
            <a:r>
              <a:rPr lang="en-US" sz="2200" dirty="0"/>
              <a:t> </a:t>
            </a:r>
            <a:r>
              <a:rPr lang="en-US" sz="2200" dirty="0" err="1"/>
              <a:t>mencari</a:t>
            </a:r>
            <a:r>
              <a:rPr lang="en-US" sz="2200" dirty="0"/>
              <a:t> </a:t>
            </a:r>
            <a:r>
              <a:rPr lang="en-US" sz="2200" dirty="0" err="1"/>
              <a:t>asal</a:t>
            </a:r>
            <a:r>
              <a:rPr lang="en-US" sz="2200" dirty="0"/>
              <a:t> </a:t>
            </a:r>
            <a:r>
              <a:rPr lang="en-US" sz="2200" dirty="0" err="1"/>
              <a:t>muasalnya</a:t>
            </a:r>
            <a:r>
              <a:rPr lang="en-US" sz="2200" dirty="0"/>
              <a:t> </a:t>
            </a:r>
            <a:r>
              <a:rPr lang="en-US" sz="2200" dirty="0" err="1"/>
              <a:t>dari</a:t>
            </a:r>
            <a:r>
              <a:rPr lang="en-US" sz="2200" dirty="0"/>
              <a:t> masa </a:t>
            </a:r>
            <a:r>
              <a:rPr lang="en-US" sz="2200" dirty="0" err="1"/>
              <a:t>anak-anak</a:t>
            </a:r>
            <a:r>
              <a:rPr lang="en-US" sz="2200" dirty="0"/>
              <a:t> </a:t>
            </a:r>
            <a:r>
              <a:rPr lang="en-US" sz="2200" dirty="0">
                <a:sym typeface="Wingdings" panose="05000000000000000000" pitchFamily="2" charset="2"/>
              </a:rPr>
              <a:t> </a:t>
            </a:r>
            <a:r>
              <a:rPr lang="en-US" sz="2200" dirty="0" err="1">
                <a:sym typeface="Wingdings" panose="05000000000000000000" pitchFamily="2" charset="2"/>
              </a:rPr>
              <a:t>adanya</a:t>
            </a:r>
            <a:r>
              <a:rPr lang="en-US" sz="2200" dirty="0">
                <a:sym typeface="Wingdings" panose="05000000000000000000" pitchFamily="2" charset="2"/>
              </a:rPr>
              <a:t> abuse </a:t>
            </a:r>
            <a:r>
              <a:rPr lang="en-US" sz="2200" dirty="0" err="1">
                <a:sym typeface="Wingdings" panose="05000000000000000000" pitchFamily="2" charset="2"/>
              </a:rPr>
              <a:t>atau</a:t>
            </a:r>
            <a:r>
              <a:rPr lang="en-US" sz="2200" dirty="0">
                <a:sym typeface="Wingdings" panose="05000000000000000000" pitchFamily="2" charset="2"/>
              </a:rPr>
              <a:t> </a:t>
            </a:r>
            <a:r>
              <a:rPr lang="en-US" sz="2200" dirty="0" err="1">
                <a:sym typeface="Wingdings" panose="05000000000000000000" pitchFamily="2" charset="2"/>
              </a:rPr>
              <a:t>penyiksaan</a:t>
            </a:r>
            <a:r>
              <a:rPr lang="en-US" sz="2200" dirty="0">
                <a:sym typeface="Wingdings" panose="05000000000000000000" pitchFamily="2" charset="2"/>
              </a:rPr>
              <a:t> </a:t>
            </a:r>
            <a:r>
              <a:rPr lang="en-US" sz="2200" dirty="0" err="1">
                <a:sym typeface="Wingdings" panose="05000000000000000000" pitchFamily="2" charset="2"/>
              </a:rPr>
              <a:t>dari</a:t>
            </a:r>
            <a:r>
              <a:rPr lang="en-US" sz="2200" dirty="0">
                <a:sym typeface="Wingdings" panose="05000000000000000000" pitchFamily="2" charset="2"/>
              </a:rPr>
              <a:t> orang </a:t>
            </a:r>
            <a:r>
              <a:rPr lang="en-US" sz="2200" dirty="0" err="1">
                <a:sym typeface="Wingdings" panose="05000000000000000000" pitchFamily="2" charset="2"/>
              </a:rPr>
              <a:t>tua</a:t>
            </a:r>
            <a:r>
              <a:rPr lang="en-US" sz="2200" dirty="0">
                <a:sym typeface="Wingdings" panose="05000000000000000000" pitchFamily="2" charset="2"/>
              </a:rPr>
              <a:t> pada masa </a:t>
            </a:r>
            <a:r>
              <a:rPr lang="en-US" sz="2200" dirty="0" err="1">
                <a:sym typeface="Wingdings" panose="05000000000000000000" pitchFamily="2" charset="2"/>
              </a:rPr>
              <a:t>anak-anak</a:t>
            </a:r>
            <a:r>
              <a:rPr lang="en-US" sz="2200" dirty="0">
                <a:sym typeface="Wingdings" panose="05000000000000000000" pitchFamily="2" charset="2"/>
              </a:rPr>
              <a:t> </a:t>
            </a:r>
            <a:r>
              <a:rPr lang="en-US" sz="2200" dirty="0" err="1">
                <a:sym typeface="Wingdings" panose="05000000000000000000" pitchFamily="2" charset="2"/>
              </a:rPr>
              <a:t>membuat</a:t>
            </a:r>
            <a:r>
              <a:rPr lang="en-US" sz="2200" dirty="0">
                <a:sym typeface="Wingdings" panose="05000000000000000000" pitchFamily="2" charset="2"/>
              </a:rPr>
              <a:t> </a:t>
            </a:r>
            <a:r>
              <a:rPr lang="en-US" sz="2200" dirty="0" err="1">
                <a:sym typeface="Wingdings" panose="05000000000000000000" pitchFamily="2" charset="2"/>
              </a:rPr>
              <a:t>pasien</a:t>
            </a:r>
            <a:r>
              <a:rPr lang="en-US" sz="2200" dirty="0">
                <a:sym typeface="Wingdings" panose="05000000000000000000" pitchFamily="2" charset="2"/>
              </a:rPr>
              <a:t> (</a:t>
            </a:r>
            <a:r>
              <a:rPr lang="en-US" sz="2200" dirty="0" err="1">
                <a:sym typeface="Wingdings" panose="05000000000000000000" pitchFamily="2" charset="2"/>
              </a:rPr>
              <a:t>individu</a:t>
            </a:r>
            <a:r>
              <a:rPr lang="en-US" sz="2200" dirty="0">
                <a:sym typeface="Wingdings" panose="05000000000000000000" pitchFamily="2" charset="2"/>
              </a:rPr>
              <a:t> </a:t>
            </a:r>
            <a:r>
              <a:rPr lang="en-US" sz="2200" dirty="0" err="1">
                <a:sym typeface="Wingdings" panose="05000000000000000000" pitchFamily="2" charset="2"/>
              </a:rPr>
              <a:t>dengan</a:t>
            </a:r>
            <a:r>
              <a:rPr lang="en-US" sz="2200" dirty="0">
                <a:sym typeface="Wingdings" panose="05000000000000000000" pitchFamily="2" charset="2"/>
              </a:rPr>
              <a:t> </a:t>
            </a:r>
            <a:r>
              <a:rPr lang="en-US" sz="2200" dirty="0" err="1">
                <a:sym typeface="Wingdings" panose="05000000000000000000" pitchFamily="2" charset="2"/>
              </a:rPr>
              <a:t>gangguan</a:t>
            </a:r>
            <a:r>
              <a:rPr lang="en-US" sz="2200" dirty="0">
                <a:sym typeface="Wingdings" panose="05000000000000000000" pitchFamily="2" charset="2"/>
              </a:rPr>
              <a:t> </a:t>
            </a:r>
            <a:r>
              <a:rPr lang="en-US" sz="2200" dirty="0" err="1">
                <a:sym typeface="Wingdings" panose="05000000000000000000" pitchFamily="2" charset="2"/>
              </a:rPr>
              <a:t>kepribadian</a:t>
            </a:r>
            <a:r>
              <a:rPr lang="en-US" sz="2200" dirty="0">
                <a:sym typeface="Wingdings" panose="05000000000000000000" pitchFamily="2" charset="2"/>
              </a:rPr>
              <a:t>) </a:t>
            </a:r>
            <a:r>
              <a:rPr lang="en-US" sz="2200" dirty="0" err="1">
                <a:sym typeface="Wingdings" panose="05000000000000000000" pitchFamily="2" charset="2"/>
              </a:rPr>
              <a:t>memandang</a:t>
            </a:r>
            <a:r>
              <a:rPr lang="en-US" sz="2200" dirty="0">
                <a:sym typeface="Wingdings" panose="05000000000000000000" pitchFamily="2" charset="2"/>
              </a:rPr>
              <a:t> </a:t>
            </a:r>
            <a:r>
              <a:rPr lang="en-US" sz="2200" dirty="0" err="1">
                <a:sym typeface="Wingdings" panose="05000000000000000000" pitchFamily="2" charset="2"/>
              </a:rPr>
              <a:t>seluruh</a:t>
            </a:r>
            <a:r>
              <a:rPr lang="en-US" sz="2200" dirty="0">
                <a:sym typeface="Wingdings" panose="05000000000000000000" pitchFamily="2" charset="2"/>
              </a:rPr>
              <a:t> </a:t>
            </a:r>
            <a:r>
              <a:rPr lang="en-US" sz="2200" dirty="0" err="1">
                <a:sym typeface="Wingdings" panose="05000000000000000000" pitchFamily="2" charset="2"/>
              </a:rPr>
              <a:t>lingkungannya</a:t>
            </a:r>
            <a:r>
              <a:rPr lang="en-US" sz="2200" dirty="0">
                <a:sym typeface="Wingdings" panose="05000000000000000000" pitchFamily="2" charset="2"/>
              </a:rPr>
              <a:t> </a:t>
            </a:r>
            <a:r>
              <a:rPr lang="en-US" sz="2200" dirty="0" err="1">
                <a:sym typeface="Wingdings" panose="05000000000000000000" pitchFamily="2" charset="2"/>
              </a:rPr>
              <a:t>sebagai</a:t>
            </a:r>
            <a:r>
              <a:rPr lang="en-US" sz="2200" dirty="0">
                <a:sym typeface="Wingdings" panose="05000000000000000000" pitchFamily="2" charset="2"/>
              </a:rPr>
              <a:t> </a:t>
            </a:r>
            <a:r>
              <a:rPr lang="en-US" sz="2200" dirty="0" err="1">
                <a:sym typeface="Wingdings" panose="05000000000000000000" pitchFamily="2" charset="2"/>
              </a:rPr>
              <a:t>ancaman</a:t>
            </a:r>
            <a:r>
              <a:rPr lang="en-US" sz="2200" dirty="0">
                <a:sym typeface="Wingdings" panose="05000000000000000000" pitchFamily="2" charset="2"/>
              </a:rPr>
              <a:t> dan </a:t>
            </a:r>
            <a:r>
              <a:rPr lang="en-US" sz="2200" dirty="0" err="1">
                <a:sym typeface="Wingdings" panose="05000000000000000000" pitchFamily="2" charset="2"/>
              </a:rPr>
              <a:t>jahat</a:t>
            </a:r>
            <a:r>
              <a:rPr lang="en-US" sz="2200" dirty="0">
                <a:sym typeface="Wingdings" panose="05000000000000000000" pitchFamily="2" charset="2"/>
              </a:rPr>
              <a:t>.</a:t>
            </a:r>
          </a:p>
          <a:p>
            <a:pPr algn="just"/>
            <a:r>
              <a:rPr lang="en-US" sz="2200" dirty="0" err="1">
                <a:sym typeface="Wingdings" panose="05000000000000000000" pitchFamily="2" charset="2"/>
              </a:rPr>
              <a:t>Penanganan</a:t>
            </a:r>
            <a:r>
              <a:rPr lang="en-US" sz="2200" dirty="0">
                <a:sym typeface="Wingdings" panose="05000000000000000000" pitchFamily="2" charset="2"/>
              </a:rPr>
              <a:t>: </a:t>
            </a:r>
            <a:r>
              <a:rPr lang="en-US" sz="2200" dirty="0" err="1">
                <a:sym typeface="Wingdings" panose="05000000000000000000" pitchFamily="2" charset="2"/>
              </a:rPr>
              <a:t>menemukan</a:t>
            </a:r>
            <a:r>
              <a:rPr lang="en-US" sz="2200" dirty="0">
                <a:sym typeface="Wingdings" panose="05000000000000000000" pitchFamily="2" charset="2"/>
              </a:rPr>
              <a:t> </a:t>
            </a:r>
            <a:r>
              <a:rPr lang="en-US" sz="2200" dirty="0" err="1">
                <a:sym typeface="Wingdings" panose="05000000000000000000" pitchFamily="2" charset="2"/>
              </a:rPr>
              <a:t>asal</a:t>
            </a:r>
            <a:r>
              <a:rPr lang="en-US" sz="2200" dirty="0">
                <a:sym typeface="Wingdings" panose="05000000000000000000" pitchFamily="2" charset="2"/>
              </a:rPr>
              <a:t> </a:t>
            </a:r>
            <a:r>
              <a:rPr lang="en-US" sz="2200" dirty="0" err="1">
                <a:sym typeface="Wingdings" panose="05000000000000000000" pitchFamily="2" charset="2"/>
              </a:rPr>
              <a:t>penyebab</a:t>
            </a:r>
            <a:r>
              <a:rPr lang="en-US" sz="2200" dirty="0">
                <a:sym typeface="Wingdings" panose="05000000000000000000" pitchFamily="2" charset="2"/>
              </a:rPr>
              <a:t> </a:t>
            </a:r>
            <a:r>
              <a:rPr lang="en-US" sz="2200" dirty="0" err="1">
                <a:sym typeface="Wingdings" panose="05000000000000000000" pitchFamily="2" charset="2"/>
              </a:rPr>
              <a:t>masalah</a:t>
            </a:r>
            <a:r>
              <a:rPr lang="en-US" sz="2200" dirty="0">
                <a:sym typeface="Wingdings" panose="05000000000000000000" pitchFamily="2" charset="2"/>
              </a:rPr>
              <a:t>, </a:t>
            </a:r>
            <a:r>
              <a:rPr lang="en-US" sz="2200" dirty="0" err="1">
                <a:sym typeface="Wingdings" panose="05000000000000000000" pitchFamily="2" charset="2"/>
              </a:rPr>
              <a:t>memberikan</a:t>
            </a:r>
            <a:r>
              <a:rPr lang="en-US" sz="2200" dirty="0">
                <a:sym typeface="Wingdings" panose="05000000000000000000" pitchFamily="2" charset="2"/>
              </a:rPr>
              <a:t> </a:t>
            </a:r>
            <a:r>
              <a:rPr lang="en-US" sz="2200" dirty="0" err="1">
                <a:sym typeface="Wingdings" panose="05000000000000000000" pitchFamily="2" charset="2"/>
              </a:rPr>
              <a:t>dukungan</a:t>
            </a:r>
            <a:r>
              <a:rPr lang="en-US" sz="2200" dirty="0">
                <a:sym typeface="Wingdings" panose="05000000000000000000" pitchFamily="2" charset="2"/>
              </a:rPr>
              <a:t> dan </a:t>
            </a:r>
            <a:r>
              <a:rPr lang="en-US" sz="2200" dirty="0" err="1">
                <a:sym typeface="Wingdings" panose="05000000000000000000" pitchFamily="2" charset="2"/>
              </a:rPr>
              <a:t>bimbingan</a:t>
            </a:r>
            <a:r>
              <a:rPr lang="en-US" sz="2200" dirty="0">
                <a:sym typeface="Wingdings" panose="05000000000000000000" pitchFamily="2" charset="2"/>
              </a:rPr>
              <a:t> </a:t>
            </a:r>
            <a:r>
              <a:rPr lang="en-US" sz="2200" dirty="0" err="1">
                <a:sym typeface="Wingdings" panose="05000000000000000000" pitchFamily="2" charset="2"/>
              </a:rPr>
              <a:t>untuk</a:t>
            </a:r>
            <a:r>
              <a:rPr lang="en-US" sz="2200" dirty="0">
                <a:sym typeface="Wingdings" panose="05000000000000000000" pitchFamily="2" charset="2"/>
              </a:rPr>
              <a:t> </a:t>
            </a:r>
            <a:r>
              <a:rPr lang="en-US" sz="2200" dirty="0" err="1">
                <a:sym typeface="Wingdings" panose="05000000000000000000" pitchFamily="2" charset="2"/>
              </a:rPr>
              <a:t>keluar</a:t>
            </a:r>
            <a:r>
              <a:rPr lang="en-US" sz="2200" dirty="0">
                <a:sym typeface="Wingdings" panose="05000000000000000000" pitchFamily="2" charset="2"/>
              </a:rPr>
              <a:t> </a:t>
            </a:r>
            <a:r>
              <a:rPr lang="en-US" sz="2200" dirty="0" err="1">
                <a:sym typeface="Wingdings" panose="05000000000000000000" pitchFamily="2" charset="2"/>
              </a:rPr>
              <a:t>dari</a:t>
            </a:r>
            <a:r>
              <a:rPr lang="en-US" sz="2200" dirty="0">
                <a:sym typeface="Wingdings" panose="05000000000000000000" pitchFamily="2" charset="2"/>
              </a:rPr>
              <a:t> </a:t>
            </a:r>
            <a:r>
              <a:rPr lang="en-US" sz="2200" dirty="0" err="1">
                <a:sym typeface="Wingdings" panose="05000000000000000000" pitchFamily="2" charset="2"/>
              </a:rPr>
              <a:t>masalahnya</a:t>
            </a:r>
            <a:r>
              <a:rPr lang="en-US" sz="2200" dirty="0">
                <a:sym typeface="Wingdings" panose="05000000000000000000" pitchFamily="2" charset="2"/>
              </a:rPr>
              <a:t>.</a:t>
            </a:r>
            <a:endParaRPr lang="en-ID" sz="2200" dirty="0"/>
          </a:p>
        </p:txBody>
      </p:sp>
      <p:sp>
        <p:nvSpPr>
          <p:cNvPr id="5" name="Text Placeholder 4">
            <a:extLst>
              <a:ext uri="{FF2B5EF4-FFF2-40B4-BE49-F238E27FC236}">
                <a16:creationId xmlns:a16="http://schemas.microsoft.com/office/drawing/2014/main" id="{821E97D4-DAAD-4288-9A70-91B09A76801B}"/>
              </a:ext>
            </a:extLst>
          </p:cNvPr>
          <p:cNvSpPr>
            <a:spLocks noGrp="1"/>
          </p:cNvSpPr>
          <p:nvPr>
            <p:ph type="body" sz="quarter" idx="3"/>
          </p:nvPr>
        </p:nvSpPr>
        <p:spPr>
          <a:xfrm>
            <a:off x="6364224" y="1726185"/>
            <a:ext cx="4754880" cy="640080"/>
          </a:xfrm>
        </p:spPr>
        <p:style>
          <a:lnRef idx="1">
            <a:schemeClr val="dk1"/>
          </a:lnRef>
          <a:fillRef idx="3">
            <a:schemeClr val="dk1"/>
          </a:fillRef>
          <a:effectRef idx="2">
            <a:schemeClr val="dk1"/>
          </a:effectRef>
          <a:fontRef idx="minor">
            <a:schemeClr val="lt1"/>
          </a:fontRef>
        </p:style>
        <p:txBody>
          <a:bodyPr>
            <a:normAutofit/>
          </a:bodyPr>
          <a:lstStyle/>
          <a:p>
            <a:r>
              <a:rPr lang="en-US" sz="2800" dirty="0" err="1">
                <a:solidFill>
                  <a:schemeClr val="bg1"/>
                </a:solidFill>
              </a:rPr>
              <a:t>Sudut</a:t>
            </a:r>
            <a:r>
              <a:rPr lang="en-US" sz="2800" dirty="0">
                <a:solidFill>
                  <a:schemeClr val="bg1"/>
                </a:solidFill>
              </a:rPr>
              <a:t> Pandang </a:t>
            </a:r>
            <a:r>
              <a:rPr lang="en-US" sz="2800" dirty="0" err="1">
                <a:solidFill>
                  <a:schemeClr val="bg1"/>
                </a:solidFill>
              </a:rPr>
              <a:t>Biologis</a:t>
            </a:r>
            <a:endParaRPr lang="en-ID" sz="2800" dirty="0">
              <a:solidFill>
                <a:schemeClr val="bg1"/>
              </a:solidFill>
            </a:endParaRPr>
          </a:p>
        </p:txBody>
      </p:sp>
      <p:sp>
        <p:nvSpPr>
          <p:cNvPr id="6" name="Content Placeholder 5">
            <a:extLst>
              <a:ext uri="{FF2B5EF4-FFF2-40B4-BE49-F238E27FC236}">
                <a16:creationId xmlns:a16="http://schemas.microsoft.com/office/drawing/2014/main" id="{4A14FDE0-8137-4F2C-9791-DC914C3407C2}"/>
              </a:ext>
            </a:extLst>
          </p:cNvPr>
          <p:cNvSpPr>
            <a:spLocks noGrp="1"/>
          </p:cNvSpPr>
          <p:nvPr>
            <p:ph sz="quarter" idx="4"/>
          </p:nvPr>
        </p:nvSpPr>
        <p:spPr>
          <a:xfrm>
            <a:off x="6364224" y="2651760"/>
            <a:ext cx="4754880" cy="3291840"/>
          </a:xfrm>
        </p:spPr>
        <p:txBody>
          <a:bodyPr>
            <a:noAutofit/>
          </a:bodyPr>
          <a:lstStyle/>
          <a:p>
            <a:pPr algn="just"/>
            <a:r>
              <a:rPr lang="en-US" sz="2200" dirty="0" err="1"/>
              <a:t>Lebih</a:t>
            </a:r>
            <a:r>
              <a:rPr lang="en-US" sz="2200" dirty="0"/>
              <a:t> </a:t>
            </a:r>
            <a:r>
              <a:rPr lang="en-US" sz="2200" dirty="0" err="1"/>
              <a:t>karena</a:t>
            </a:r>
            <a:r>
              <a:rPr lang="en-US" sz="2200" dirty="0"/>
              <a:t> </a:t>
            </a:r>
            <a:r>
              <a:rPr lang="en-US" sz="2200" dirty="0" err="1"/>
              <a:t>faktor</a:t>
            </a:r>
            <a:r>
              <a:rPr lang="en-US" sz="2200" dirty="0"/>
              <a:t> </a:t>
            </a:r>
            <a:r>
              <a:rPr lang="en-US" sz="2200" dirty="0" err="1"/>
              <a:t>genetik</a:t>
            </a:r>
            <a:r>
              <a:rPr lang="en-US" sz="2200" dirty="0"/>
              <a:t> </a:t>
            </a:r>
            <a:r>
              <a:rPr lang="en-US" sz="2200" dirty="0">
                <a:sym typeface="Wingdings" panose="05000000000000000000" pitchFamily="2" charset="2"/>
              </a:rPr>
              <a:t> </a:t>
            </a:r>
            <a:r>
              <a:rPr lang="en-US" sz="2200" dirty="0" err="1">
                <a:sym typeface="Wingdings" panose="05000000000000000000" pitchFamily="2" charset="2"/>
              </a:rPr>
              <a:t>diturunkan</a:t>
            </a:r>
            <a:r>
              <a:rPr lang="en-US" sz="2200" dirty="0">
                <a:sym typeface="Wingdings" panose="05000000000000000000" pitchFamily="2" charset="2"/>
              </a:rPr>
              <a:t> </a:t>
            </a:r>
            <a:r>
              <a:rPr lang="en-US" sz="2200" dirty="0" err="1">
                <a:sym typeface="Wingdings" panose="05000000000000000000" pitchFamily="2" charset="2"/>
              </a:rPr>
              <a:t>dari</a:t>
            </a:r>
            <a:r>
              <a:rPr lang="en-US" sz="2200" dirty="0">
                <a:sym typeface="Wingdings" panose="05000000000000000000" pitchFamily="2" charset="2"/>
              </a:rPr>
              <a:t> orang </a:t>
            </a:r>
            <a:r>
              <a:rPr lang="en-US" sz="2200" dirty="0" err="1">
                <a:sym typeface="Wingdings" panose="05000000000000000000" pitchFamily="2" charset="2"/>
              </a:rPr>
              <a:t>tuanya</a:t>
            </a:r>
            <a:r>
              <a:rPr lang="en-US" sz="2200" dirty="0">
                <a:sym typeface="Wingdings" panose="05000000000000000000" pitchFamily="2" charset="2"/>
              </a:rPr>
              <a:t>.</a:t>
            </a:r>
          </a:p>
          <a:p>
            <a:pPr algn="just"/>
            <a:r>
              <a:rPr lang="en-US" sz="2200" dirty="0" err="1">
                <a:sym typeface="Wingdings" panose="05000000000000000000" pitchFamily="2" charset="2"/>
              </a:rPr>
              <a:t>Sistem</a:t>
            </a:r>
            <a:r>
              <a:rPr lang="en-US" sz="2200" dirty="0">
                <a:sym typeface="Wingdings" panose="05000000000000000000" pitchFamily="2" charset="2"/>
              </a:rPr>
              <a:t> </a:t>
            </a:r>
            <a:r>
              <a:rPr lang="en-US" sz="2200" dirty="0" err="1">
                <a:sym typeface="Wingdings" panose="05000000000000000000" pitchFamily="2" charset="2"/>
              </a:rPr>
              <a:t>saraf</a:t>
            </a:r>
            <a:r>
              <a:rPr lang="en-US" sz="2200" dirty="0">
                <a:sym typeface="Wingdings" panose="05000000000000000000" pitchFamily="2" charset="2"/>
              </a:rPr>
              <a:t> pada </a:t>
            </a:r>
            <a:r>
              <a:rPr lang="en-US" sz="2200" dirty="0" err="1">
                <a:sym typeface="Wingdings" panose="05000000000000000000" pitchFamily="2" charset="2"/>
              </a:rPr>
              <a:t>individu</a:t>
            </a:r>
            <a:r>
              <a:rPr lang="en-US" sz="2200" dirty="0">
                <a:sym typeface="Wingdings" panose="05000000000000000000" pitchFamily="2" charset="2"/>
              </a:rPr>
              <a:t> </a:t>
            </a:r>
            <a:r>
              <a:rPr lang="en-US" sz="2200" dirty="0" err="1">
                <a:sym typeface="Wingdings" panose="05000000000000000000" pitchFamily="2" charset="2"/>
              </a:rPr>
              <a:t>dengan</a:t>
            </a:r>
            <a:r>
              <a:rPr lang="en-US" sz="2200" dirty="0">
                <a:sym typeface="Wingdings" panose="05000000000000000000" pitchFamily="2" charset="2"/>
              </a:rPr>
              <a:t> </a:t>
            </a:r>
            <a:r>
              <a:rPr lang="en-US" sz="2200" dirty="0" err="1">
                <a:sym typeface="Wingdings" panose="05000000000000000000" pitchFamily="2" charset="2"/>
              </a:rPr>
              <a:t>gangguan</a:t>
            </a:r>
            <a:r>
              <a:rPr lang="en-US" sz="2200" dirty="0">
                <a:sym typeface="Wingdings" panose="05000000000000000000" pitchFamily="2" charset="2"/>
              </a:rPr>
              <a:t> </a:t>
            </a:r>
            <a:r>
              <a:rPr lang="en-US" sz="2200" dirty="0" err="1">
                <a:sym typeface="Wingdings" panose="05000000000000000000" pitchFamily="2" charset="2"/>
              </a:rPr>
              <a:t>kepribadian</a:t>
            </a:r>
            <a:r>
              <a:rPr lang="en-US" sz="2200" dirty="0">
                <a:sym typeface="Wingdings" panose="05000000000000000000" pitchFamily="2" charset="2"/>
              </a:rPr>
              <a:t> </a:t>
            </a:r>
            <a:r>
              <a:rPr lang="en-US" sz="2200" dirty="0" err="1">
                <a:sym typeface="Wingdings" panose="05000000000000000000" pitchFamily="2" charset="2"/>
              </a:rPr>
              <a:t>antisosial</a:t>
            </a:r>
            <a:r>
              <a:rPr lang="en-US" sz="2200" dirty="0">
                <a:sym typeface="Wingdings" panose="05000000000000000000" pitchFamily="2" charset="2"/>
              </a:rPr>
              <a:t> </a:t>
            </a:r>
            <a:r>
              <a:rPr lang="en-US" sz="2200" dirty="0" err="1">
                <a:sym typeface="Wingdings" panose="05000000000000000000" pitchFamily="2" charset="2"/>
              </a:rPr>
              <a:t>berbeda</a:t>
            </a:r>
            <a:r>
              <a:rPr lang="en-US" sz="2200" dirty="0">
                <a:sym typeface="Wingdings" panose="05000000000000000000" pitchFamily="2" charset="2"/>
              </a:rPr>
              <a:t> </a:t>
            </a:r>
            <a:r>
              <a:rPr lang="en-US" sz="2200" dirty="0" err="1">
                <a:sym typeface="Wingdings" panose="05000000000000000000" pitchFamily="2" charset="2"/>
              </a:rPr>
              <a:t>dengan</a:t>
            </a:r>
            <a:r>
              <a:rPr lang="en-US" sz="2200" dirty="0">
                <a:sym typeface="Wingdings" panose="05000000000000000000" pitchFamily="2" charset="2"/>
              </a:rPr>
              <a:t> </a:t>
            </a:r>
            <a:r>
              <a:rPr lang="en-US" sz="2200" dirty="0" err="1">
                <a:sym typeface="Wingdings" panose="05000000000000000000" pitchFamily="2" charset="2"/>
              </a:rPr>
              <a:t>individu</a:t>
            </a:r>
            <a:r>
              <a:rPr lang="en-US" sz="2200" dirty="0">
                <a:sym typeface="Wingdings" panose="05000000000000000000" pitchFamily="2" charset="2"/>
              </a:rPr>
              <a:t> yang </a:t>
            </a:r>
            <a:r>
              <a:rPr lang="en-US" sz="2200" dirty="0" err="1">
                <a:sym typeface="Wingdings" panose="05000000000000000000" pitchFamily="2" charset="2"/>
              </a:rPr>
              <a:t>tidak</a:t>
            </a:r>
            <a:r>
              <a:rPr lang="en-US" sz="2200" dirty="0">
                <a:sym typeface="Wingdings" panose="05000000000000000000" pitchFamily="2" charset="2"/>
              </a:rPr>
              <a:t> </a:t>
            </a:r>
            <a:r>
              <a:rPr lang="en-US" sz="2200" dirty="0" err="1">
                <a:sym typeface="Wingdings" panose="05000000000000000000" pitchFamily="2" charset="2"/>
              </a:rPr>
              <a:t>memiliki</a:t>
            </a:r>
            <a:r>
              <a:rPr lang="en-US" sz="2200" dirty="0">
                <a:sym typeface="Wingdings" panose="05000000000000000000" pitchFamily="2" charset="2"/>
              </a:rPr>
              <a:t> </a:t>
            </a:r>
            <a:r>
              <a:rPr lang="en-US" sz="2200" dirty="0" err="1">
                <a:sym typeface="Wingdings" panose="05000000000000000000" pitchFamily="2" charset="2"/>
              </a:rPr>
              <a:t>gangguan</a:t>
            </a:r>
            <a:r>
              <a:rPr lang="en-US" sz="2200" dirty="0">
                <a:sym typeface="Wingdings" panose="05000000000000000000" pitchFamily="2" charset="2"/>
              </a:rPr>
              <a:t> </a:t>
            </a:r>
            <a:r>
              <a:rPr lang="en-US" sz="2200" dirty="0" err="1">
                <a:sym typeface="Wingdings" panose="05000000000000000000" pitchFamily="2" charset="2"/>
              </a:rPr>
              <a:t>tersebut</a:t>
            </a:r>
            <a:r>
              <a:rPr lang="en-US" sz="2200" dirty="0">
                <a:sym typeface="Wingdings" panose="05000000000000000000" pitchFamily="2" charset="2"/>
              </a:rPr>
              <a:t>.</a:t>
            </a:r>
            <a:endParaRPr lang="en-ID" sz="2200" dirty="0">
              <a:sym typeface="Wingdings" panose="05000000000000000000" pitchFamily="2" charset="2"/>
            </a:endParaRPr>
          </a:p>
          <a:p>
            <a:pPr algn="just"/>
            <a:r>
              <a:rPr lang="en-ID" sz="2200" dirty="0" err="1">
                <a:sym typeface="Wingdings" panose="05000000000000000000" pitchFamily="2" charset="2"/>
              </a:rPr>
              <a:t>Penanganan</a:t>
            </a:r>
            <a:r>
              <a:rPr lang="en-ID" sz="2200" dirty="0">
                <a:sym typeface="Wingdings" panose="05000000000000000000" pitchFamily="2" charset="2"/>
              </a:rPr>
              <a:t>: </a:t>
            </a:r>
            <a:r>
              <a:rPr lang="en-ID" sz="2200" dirty="0" err="1">
                <a:sym typeface="Wingdings" panose="05000000000000000000" pitchFamily="2" charset="2"/>
              </a:rPr>
              <a:t>obat-obatan</a:t>
            </a:r>
            <a:r>
              <a:rPr lang="en-ID" sz="2200" dirty="0">
                <a:sym typeface="Wingdings" panose="05000000000000000000" pitchFamily="2" charset="2"/>
              </a:rPr>
              <a:t>, </a:t>
            </a:r>
            <a:r>
              <a:rPr lang="en-ID" sz="2200" dirty="0" err="1">
                <a:sym typeface="Wingdings" panose="05000000000000000000" pitchFamily="2" charset="2"/>
              </a:rPr>
              <a:t>seperti</a:t>
            </a:r>
            <a:r>
              <a:rPr lang="en-ID" sz="2200" dirty="0">
                <a:sym typeface="Wingdings" panose="05000000000000000000" pitchFamily="2" charset="2"/>
              </a:rPr>
              <a:t> Prozac </a:t>
            </a:r>
            <a:r>
              <a:rPr lang="en-ID" sz="2200" dirty="0" err="1">
                <a:sym typeface="Wingdings" panose="05000000000000000000" pitchFamily="2" charset="2"/>
              </a:rPr>
              <a:t>untuk</a:t>
            </a:r>
            <a:r>
              <a:rPr lang="en-ID" sz="2200" dirty="0">
                <a:sym typeface="Wingdings" panose="05000000000000000000" pitchFamily="2" charset="2"/>
              </a:rPr>
              <a:t> </a:t>
            </a:r>
            <a:r>
              <a:rPr lang="en-ID" sz="2200" dirty="0" err="1">
                <a:sym typeface="Wingdings" panose="05000000000000000000" pitchFamily="2" charset="2"/>
              </a:rPr>
              <a:t>individu</a:t>
            </a:r>
            <a:r>
              <a:rPr lang="en-ID" sz="2200" dirty="0">
                <a:sym typeface="Wingdings" panose="05000000000000000000" pitchFamily="2" charset="2"/>
              </a:rPr>
              <a:t> </a:t>
            </a:r>
            <a:r>
              <a:rPr lang="en-ID" sz="2200" dirty="0" err="1">
                <a:sym typeface="Wingdings" panose="05000000000000000000" pitchFamily="2" charset="2"/>
              </a:rPr>
              <a:t>dengan</a:t>
            </a:r>
            <a:r>
              <a:rPr lang="en-ID" sz="2200" dirty="0">
                <a:sym typeface="Wingdings" panose="05000000000000000000" pitchFamily="2" charset="2"/>
              </a:rPr>
              <a:t> </a:t>
            </a:r>
            <a:r>
              <a:rPr lang="en-ID" sz="2200" dirty="0" err="1">
                <a:sym typeface="Wingdings" panose="05000000000000000000" pitchFamily="2" charset="2"/>
              </a:rPr>
              <a:t>tingkah</a:t>
            </a:r>
            <a:r>
              <a:rPr lang="en-ID" sz="2200" dirty="0">
                <a:sym typeface="Wingdings" panose="05000000000000000000" pitchFamily="2" charset="2"/>
              </a:rPr>
              <a:t> </a:t>
            </a:r>
            <a:r>
              <a:rPr lang="en-ID" sz="2200" dirty="0" err="1">
                <a:sym typeface="Wingdings" panose="05000000000000000000" pitchFamily="2" charset="2"/>
              </a:rPr>
              <a:t>laku</a:t>
            </a:r>
            <a:r>
              <a:rPr lang="en-ID" sz="2200" dirty="0">
                <a:sym typeface="Wingdings" panose="05000000000000000000" pitchFamily="2" charset="2"/>
              </a:rPr>
              <a:t> </a:t>
            </a:r>
            <a:r>
              <a:rPr lang="en-ID" sz="2200" dirty="0" err="1">
                <a:sym typeface="Wingdings" panose="05000000000000000000" pitchFamily="2" charset="2"/>
              </a:rPr>
              <a:t>impulsif</a:t>
            </a:r>
            <a:endParaRPr lang="en-US" sz="2200" dirty="0">
              <a:sym typeface="Wingdings" panose="05000000000000000000" pitchFamily="2" charset="2"/>
            </a:endParaRPr>
          </a:p>
        </p:txBody>
      </p:sp>
    </p:spTree>
    <p:extLst>
      <p:ext uri="{BB962C8B-B14F-4D97-AF65-F5344CB8AC3E}">
        <p14:creationId xmlns:p14="http://schemas.microsoft.com/office/powerpoint/2010/main" val="107004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EB28-D352-4218-ACDA-09D6E7AFDEA2}"/>
              </a:ext>
            </a:extLst>
          </p:cNvPr>
          <p:cNvSpPr>
            <a:spLocks noGrp="1"/>
          </p:cNvSpPr>
          <p:nvPr>
            <p:ph type="title"/>
          </p:nvPr>
        </p:nvSpPr>
        <p:spPr>
          <a:xfrm>
            <a:off x="643467" y="301752"/>
            <a:ext cx="11836400" cy="1609344"/>
          </a:xfrm>
        </p:spPr>
        <p:txBody>
          <a:bodyPr>
            <a:normAutofit/>
          </a:bodyPr>
          <a:lstStyle/>
          <a:p>
            <a:r>
              <a:rPr lang="en-US" sz="4000" cap="none" dirty="0" err="1" smtClean="0"/>
              <a:t>Sudut</a:t>
            </a:r>
            <a:r>
              <a:rPr lang="en-US" sz="4000" cap="none" dirty="0" smtClean="0"/>
              <a:t> Pandang </a:t>
            </a:r>
            <a:r>
              <a:rPr lang="en-US" sz="4000" cap="none" dirty="0" err="1" smtClean="0"/>
              <a:t>Teoritis</a:t>
            </a:r>
            <a:r>
              <a:rPr lang="en-US" sz="4000" cap="none" dirty="0" smtClean="0"/>
              <a:t> </a:t>
            </a:r>
            <a:r>
              <a:rPr lang="en-US" sz="4000" cap="none" dirty="0" err="1" smtClean="0"/>
              <a:t>dalam</a:t>
            </a:r>
            <a:r>
              <a:rPr lang="en-US" sz="4000" cap="none" dirty="0" smtClean="0"/>
              <a:t> </a:t>
            </a:r>
            <a:r>
              <a:rPr lang="en-US" sz="4000" cap="none" dirty="0" err="1" smtClean="0"/>
              <a:t>Membahas</a:t>
            </a:r>
            <a:r>
              <a:rPr lang="en-US" sz="4000" cap="none" dirty="0" smtClean="0"/>
              <a:t> </a:t>
            </a:r>
            <a:r>
              <a:rPr lang="en-US" sz="4000" cap="none" dirty="0" err="1" smtClean="0"/>
              <a:t>Gangguan</a:t>
            </a:r>
            <a:r>
              <a:rPr lang="en-US" sz="4000" cap="none" dirty="0" smtClean="0"/>
              <a:t> </a:t>
            </a:r>
            <a:r>
              <a:rPr lang="en-US" sz="4000" cap="none" dirty="0" err="1" smtClean="0"/>
              <a:t>Kepribadian</a:t>
            </a:r>
            <a:endParaRPr lang="en-ID" sz="4000" cap="none" dirty="0"/>
          </a:p>
        </p:txBody>
      </p:sp>
      <p:sp>
        <p:nvSpPr>
          <p:cNvPr id="3" name="Text Placeholder 2">
            <a:extLst>
              <a:ext uri="{FF2B5EF4-FFF2-40B4-BE49-F238E27FC236}">
                <a16:creationId xmlns:a16="http://schemas.microsoft.com/office/drawing/2014/main" id="{A8B71025-41F2-42E1-936F-83F68E912768}"/>
              </a:ext>
            </a:extLst>
          </p:cNvPr>
          <p:cNvSpPr>
            <a:spLocks noGrp="1"/>
          </p:cNvSpPr>
          <p:nvPr>
            <p:ph type="body" idx="1"/>
          </p:nvPr>
        </p:nvSpPr>
        <p:spPr>
          <a:xfrm>
            <a:off x="643467" y="1911096"/>
            <a:ext cx="5178213" cy="640080"/>
          </a:xfrm>
        </p:spPr>
        <p:style>
          <a:lnRef idx="1">
            <a:schemeClr val="dk1"/>
          </a:lnRef>
          <a:fillRef idx="3">
            <a:schemeClr val="dk1"/>
          </a:fillRef>
          <a:effectRef idx="2">
            <a:schemeClr val="dk1"/>
          </a:effectRef>
          <a:fontRef idx="minor">
            <a:schemeClr val="lt1"/>
          </a:fontRef>
        </p:style>
        <p:txBody>
          <a:bodyPr>
            <a:noAutofit/>
          </a:bodyPr>
          <a:lstStyle/>
          <a:p>
            <a:r>
              <a:rPr lang="en-US" sz="2400" dirty="0" err="1">
                <a:solidFill>
                  <a:schemeClr val="bg1"/>
                </a:solidFill>
              </a:rPr>
              <a:t>Sudut</a:t>
            </a:r>
            <a:r>
              <a:rPr lang="en-US" sz="2400" dirty="0">
                <a:solidFill>
                  <a:schemeClr val="bg1"/>
                </a:solidFill>
              </a:rPr>
              <a:t> Pandang </a:t>
            </a:r>
            <a:r>
              <a:rPr lang="en-US" sz="2400" dirty="0" err="1">
                <a:solidFill>
                  <a:schemeClr val="bg1"/>
                </a:solidFill>
              </a:rPr>
              <a:t>Sistem</a:t>
            </a:r>
            <a:r>
              <a:rPr lang="en-US" sz="2400" dirty="0">
                <a:solidFill>
                  <a:schemeClr val="bg1"/>
                </a:solidFill>
              </a:rPr>
              <a:t> </a:t>
            </a:r>
            <a:r>
              <a:rPr lang="en-US" sz="2400" dirty="0" err="1">
                <a:solidFill>
                  <a:schemeClr val="bg1"/>
                </a:solidFill>
              </a:rPr>
              <a:t>Keluarga</a:t>
            </a:r>
            <a:endParaRPr lang="en-ID" sz="2400" dirty="0">
              <a:solidFill>
                <a:schemeClr val="bg1"/>
              </a:solidFill>
            </a:endParaRPr>
          </a:p>
        </p:txBody>
      </p:sp>
      <p:sp>
        <p:nvSpPr>
          <p:cNvPr id="4" name="Content Placeholder 3">
            <a:extLst>
              <a:ext uri="{FF2B5EF4-FFF2-40B4-BE49-F238E27FC236}">
                <a16:creationId xmlns:a16="http://schemas.microsoft.com/office/drawing/2014/main" id="{56B8FEA2-AC9C-4E04-9F52-B24BC932D9BC}"/>
              </a:ext>
            </a:extLst>
          </p:cNvPr>
          <p:cNvSpPr>
            <a:spLocks noGrp="1"/>
          </p:cNvSpPr>
          <p:nvPr>
            <p:ph sz="half" idx="2"/>
          </p:nvPr>
        </p:nvSpPr>
        <p:spPr>
          <a:xfrm>
            <a:off x="855133" y="2743200"/>
            <a:ext cx="4754880" cy="3291840"/>
          </a:xfrm>
        </p:spPr>
        <p:txBody>
          <a:bodyPr>
            <a:normAutofit/>
          </a:bodyPr>
          <a:lstStyle/>
          <a:p>
            <a:pPr algn="just"/>
            <a:r>
              <a:rPr lang="en-US" sz="2400" dirty="0" err="1"/>
              <a:t>Berfokus</a:t>
            </a:r>
            <a:r>
              <a:rPr lang="en-US" sz="2400" dirty="0"/>
              <a:t> pada </a:t>
            </a:r>
            <a:r>
              <a:rPr lang="en-US" sz="2400" dirty="0" err="1"/>
              <a:t>pola</a:t>
            </a:r>
            <a:r>
              <a:rPr lang="en-US" sz="2400" dirty="0"/>
              <a:t> </a:t>
            </a:r>
            <a:r>
              <a:rPr lang="en-US" sz="2400" dirty="0" err="1"/>
              <a:t>asuh</a:t>
            </a:r>
            <a:r>
              <a:rPr lang="en-US" sz="2400" dirty="0"/>
              <a:t> orang </a:t>
            </a:r>
            <a:r>
              <a:rPr lang="en-US" sz="2400" dirty="0" err="1"/>
              <a:t>tua</a:t>
            </a:r>
            <a:r>
              <a:rPr lang="en-US" sz="2400" dirty="0"/>
              <a:t> yang </a:t>
            </a:r>
            <a:r>
              <a:rPr lang="en-US" sz="2400" dirty="0" err="1"/>
              <a:t>tidak</a:t>
            </a:r>
            <a:r>
              <a:rPr lang="en-US" sz="2400" dirty="0"/>
              <a:t> </a:t>
            </a:r>
            <a:r>
              <a:rPr lang="en-US" sz="2400" dirty="0" err="1"/>
              <a:t>memadai</a:t>
            </a:r>
            <a:r>
              <a:rPr lang="en-US" sz="2400" dirty="0"/>
              <a:t> dan </a:t>
            </a:r>
            <a:r>
              <a:rPr lang="en-US" sz="2400" dirty="0" err="1"/>
              <a:t>dapat</a:t>
            </a:r>
            <a:r>
              <a:rPr lang="en-US" sz="2400" dirty="0"/>
              <a:t> </a:t>
            </a:r>
            <a:r>
              <a:rPr lang="en-US" sz="2400" dirty="0" err="1"/>
              <a:t>menimbulkan</a:t>
            </a:r>
            <a:r>
              <a:rPr lang="en-US" sz="2400" dirty="0"/>
              <a:t> stress pada </a:t>
            </a:r>
            <a:r>
              <a:rPr lang="en-US" sz="2400" dirty="0" err="1"/>
              <a:t>anak-anak</a:t>
            </a:r>
            <a:r>
              <a:rPr lang="en-US" sz="2400" dirty="0"/>
              <a:t>.</a:t>
            </a:r>
          </a:p>
          <a:p>
            <a:pPr algn="just"/>
            <a:r>
              <a:rPr lang="en-US" sz="2400" dirty="0" err="1"/>
              <a:t>Penanganan</a:t>
            </a:r>
            <a:r>
              <a:rPr lang="en-US" sz="2400" dirty="0"/>
              <a:t>: </a:t>
            </a:r>
            <a:r>
              <a:rPr lang="en-US" sz="2400" dirty="0" err="1"/>
              <a:t>melakukan</a:t>
            </a:r>
            <a:r>
              <a:rPr lang="en-US" sz="2400" dirty="0"/>
              <a:t> </a:t>
            </a:r>
            <a:r>
              <a:rPr lang="en-US" sz="2400" dirty="0" err="1"/>
              <a:t>terapi</a:t>
            </a:r>
            <a:r>
              <a:rPr lang="en-US" sz="2400" dirty="0"/>
              <a:t> </a:t>
            </a:r>
            <a:r>
              <a:rPr lang="en-US" sz="2400" dirty="0" err="1"/>
              <a:t>keluarga</a:t>
            </a:r>
            <a:r>
              <a:rPr lang="en-US" sz="2400" dirty="0"/>
              <a:t> dan </a:t>
            </a:r>
            <a:r>
              <a:rPr lang="en-US" sz="2400" dirty="0" err="1"/>
              <a:t>melakukan</a:t>
            </a:r>
            <a:r>
              <a:rPr lang="en-US" sz="2400" dirty="0"/>
              <a:t> </a:t>
            </a:r>
            <a:r>
              <a:rPr lang="en-US" sz="2400" dirty="0" err="1"/>
              <a:t>berbagai</a:t>
            </a:r>
            <a:r>
              <a:rPr lang="en-US" sz="2400" dirty="0"/>
              <a:t> Pendidikan dan </a:t>
            </a:r>
            <a:r>
              <a:rPr lang="en-US" sz="2400" dirty="0" err="1"/>
              <a:t>dukungan</a:t>
            </a:r>
            <a:r>
              <a:rPr lang="en-US" sz="2400" dirty="0"/>
              <a:t> </a:t>
            </a:r>
            <a:r>
              <a:rPr lang="en-US" sz="2400" dirty="0" err="1"/>
              <a:t>kepada</a:t>
            </a:r>
            <a:r>
              <a:rPr lang="en-US" sz="2400" dirty="0"/>
              <a:t> </a:t>
            </a:r>
            <a:r>
              <a:rPr lang="en-US" sz="2400" dirty="0" err="1"/>
              <a:t>orangtua</a:t>
            </a:r>
            <a:endParaRPr lang="en-ID" sz="2400" dirty="0"/>
          </a:p>
        </p:txBody>
      </p:sp>
      <p:sp>
        <p:nvSpPr>
          <p:cNvPr id="5" name="Text Placeholder 4">
            <a:extLst>
              <a:ext uri="{FF2B5EF4-FFF2-40B4-BE49-F238E27FC236}">
                <a16:creationId xmlns:a16="http://schemas.microsoft.com/office/drawing/2014/main" id="{2FA6B70A-5A68-4207-A325-08BC20BF5E00}"/>
              </a:ext>
            </a:extLst>
          </p:cNvPr>
          <p:cNvSpPr>
            <a:spLocks noGrp="1"/>
          </p:cNvSpPr>
          <p:nvPr>
            <p:ph type="body" sz="quarter" idx="3"/>
          </p:nvPr>
        </p:nvSpPr>
        <p:spPr>
          <a:xfrm>
            <a:off x="6364224" y="1911096"/>
            <a:ext cx="4754880" cy="640080"/>
          </a:xfrm>
        </p:spPr>
        <p:style>
          <a:lnRef idx="0">
            <a:schemeClr val="accent2"/>
          </a:lnRef>
          <a:fillRef idx="3">
            <a:schemeClr val="accent2"/>
          </a:fillRef>
          <a:effectRef idx="3">
            <a:schemeClr val="accent2"/>
          </a:effectRef>
          <a:fontRef idx="minor">
            <a:schemeClr val="lt1"/>
          </a:fontRef>
        </p:style>
        <p:txBody>
          <a:bodyPr>
            <a:normAutofit/>
          </a:bodyPr>
          <a:lstStyle/>
          <a:p>
            <a:r>
              <a:rPr lang="en-US" sz="2400" dirty="0" err="1">
                <a:solidFill>
                  <a:schemeClr val="bg1"/>
                </a:solidFill>
              </a:rPr>
              <a:t>Sudut</a:t>
            </a:r>
            <a:r>
              <a:rPr lang="en-US" sz="2400" dirty="0">
                <a:solidFill>
                  <a:schemeClr val="bg1"/>
                </a:solidFill>
              </a:rPr>
              <a:t> Pandang Behavioral</a:t>
            </a:r>
            <a:endParaRPr lang="en-ID" sz="2400" dirty="0">
              <a:solidFill>
                <a:schemeClr val="bg1"/>
              </a:solidFill>
            </a:endParaRPr>
          </a:p>
        </p:txBody>
      </p:sp>
      <p:sp>
        <p:nvSpPr>
          <p:cNvPr id="6" name="Content Placeholder 5">
            <a:extLst>
              <a:ext uri="{FF2B5EF4-FFF2-40B4-BE49-F238E27FC236}">
                <a16:creationId xmlns:a16="http://schemas.microsoft.com/office/drawing/2014/main" id="{3DC771A5-625B-4F51-8979-8FDBCE98985A}"/>
              </a:ext>
            </a:extLst>
          </p:cNvPr>
          <p:cNvSpPr>
            <a:spLocks noGrp="1"/>
          </p:cNvSpPr>
          <p:nvPr>
            <p:ph sz="quarter" idx="4"/>
          </p:nvPr>
        </p:nvSpPr>
        <p:spPr/>
        <p:txBody>
          <a:bodyPr>
            <a:normAutofit/>
          </a:bodyPr>
          <a:lstStyle/>
          <a:p>
            <a:r>
              <a:rPr lang="en-US" sz="2400" dirty="0" err="1"/>
              <a:t>Penelitian</a:t>
            </a:r>
            <a:r>
              <a:rPr lang="en-US" sz="2400" dirty="0"/>
              <a:t> pada </a:t>
            </a:r>
            <a:r>
              <a:rPr lang="en-US" sz="2400" dirty="0" err="1"/>
              <a:t>gangguan</a:t>
            </a:r>
            <a:r>
              <a:rPr lang="en-US" sz="2400" dirty="0"/>
              <a:t> </a:t>
            </a:r>
            <a:r>
              <a:rPr lang="en-US" sz="2400" dirty="0" err="1"/>
              <a:t>kepribadian</a:t>
            </a:r>
            <a:r>
              <a:rPr lang="en-US" sz="2400" dirty="0"/>
              <a:t> </a:t>
            </a:r>
            <a:r>
              <a:rPr lang="en-US" sz="2400" dirty="0" err="1"/>
              <a:t>antisosial</a:t>
            </a:r>
            <a:endParaRPr lang="en-US" sz="2400" dirty="0"/>
          </a:p>
          <a:p>
            <a:r>
              <a:rPr lang="en-US" sz="2400" dirty="0" err="1"/>
              <a:t>Penanganan</a:t>
            </a:r>
            <a:r>
              <a:rPr lang="en-US" sz="2400" dirty="0"/>
              <a:t>: </a:t>
            </a:r>
            <a:r>
              <a:rPr lang="en-US" sz="2400" dirty="0" err="1"/>
              <a:t>mengidentifikasi</a:t>
            </a:r>
            <a:r>
              <a:rPr lang="en-US" sz="2400" dirty="0"/>
              <a:t> dan </a:t>
            </a:r>
            <a:r>
              <a:rPr lang="en-US" sz="2400" dirty="0" err="1"/>
              <a:t>memperbaiki</a:t>
            </a:r>
            <a:r>
              <a:rPr lang="en-US" sz="2400" dirty="0"/>
              <a:t> </a:t>
            </a:r>
            <a:r>
              <a:rPr lang="en-US" sz="2400" dirty="0" err="1"/>
              <a:t>keterampilan</a:t>
            </a:r>
            <a:r>
              <a:rPr lang="en-US" sz="2400" dirty="0"/>
              <a:t> </a:t>
            </a:r>
            <a:r>
              <a:rPr lang="en-US" sz="2400" dirty="0" err="1"/>
              <a:t>atau</a:t>
            </a:r>
            <a:r>
              <a:rPr lang="en-US" sz="2400" dirty="0"/>
              <a:t> </a:t>
            </a:r>
            <a:r>
              <a:rPr lang="en-US" sz="2400" dirty="0" err="1"/>
              <a:t>kemampuan</a:t>
            </a:r>
            <a:r>
              <a:rPr lang="en-US" sz="2400" dirty="0"/>
              <a:t> </a:t>
            </a:r>
            <a:r>
              <a:rPr lang="en-US" sz="2400" dirty="0" err="1"/>
              <a:t>individu</a:t>
            </a:r>
            <a:r>
              <a:rPr lang="en-US" sz="2400" dirty="0"/>
              <a:t> yang </a:t>
            </a:r>
            <a:r>
              <a:rPr lang="en-US" sz="2400" dirty="0" err="1"/>
              <a:t>lemah</a:t>
            </a:r>
            <a:endParaRPr lang="en-ID" sz="2400" dirty="0"/>
          </a:p>
        </p:txBody>
      </p:sp>
    </p:spTree>
    <p:extLst>
      <p:ext uri="{BB962C8B-B14F-4D97-AF65-F5344CB8AC3E}">
        <p14:creationId xmlns:p14="http://schemas.microsoft.com/office/powerpoint/2010/main" val="372851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EB28-D352-4218-ACDA-09D6E7AFDEA2}"/>
              </a:ext>
            </a:extLst>
          </p:cNvPr>
          <p:cNvSpPr>
            <a:spLocks noGrp="1"/>
          </p:cNvSpPr>
          <p:nvPr>
            <p:ph type="title"/>
          </p:nvPr>
        </p:nvSpPr>
        <p:spPr>
          <a:xfrm>
            <a:off x="1066800" y="484632"/>
            <a:ext cx="10061448" cy="1609344"/>
          </a:xfrm>
        </p:spPr>
        <p:txBody>
          <a:bodyPr/>
          <a:lstStyle/>
          <a:p>
            <a:r>
              <a:rPr lang="en-US" cap="none" dirty="0" err="1" smtClean="0"/>
              <a:t>Sudut</a:t>
            </a:r>
            <a:r>
              <a:rPr lang="en-US" cap="none" dirty="0" smtClean="0"/>
              <a:t> Pandang </a:t>
            </a:r>
            <a:r>
              <a:rPr lang="en-US" cap="none" dirty="0" err="1" smtClean="0"/>
              <a:t>Teoritis</a:t>
            </a:r>
            <a:r>
              <a:rPr lang="en-US" cap="none" dirty="0" smtClean="0"/>
              <a:t> </a:t>
            </a:r>
            <a:r>
              <a:rPr lang="en-US" cap="none" dirty="0" err="1"/>
              <a:t>d</a:t>
            </a:r>
            <a:r>
              <a:rPr lang="en-US" cap="none" dirty="0" err="1" smtClean="0"/>
              <a:t>alam</a:t>
            </a:r>
            <a:r>
              <a:rPr lang="en-US" cap="none" dirty="0" smtClean="0"/>
              <a:t> </a:t>
            </a:r>
            <a:r>
              <a:rPr lang="en-US" cap="none" dirty="0" err="1" smtClean="0"/>
              <a:t>Membahas</a:t>
            </a:r>
            <a:r>
              <a:rPr lang="en-US" cap="none" dirty="0" smtClean="0"/>
              <a:t> </a:t>
            </a:r>
            <a:r>
              <a:rPr lang="en-US" cap="none" dirty="0" err="1" smtClean="0"/>
              <a:t>Gangguan</a:t>
            </a:r>
            <a:r>
              <a:rPr lang="en-US" cap="none" dirty="0" smtClean="0"/>
              <a:t> </a:t>
            </a:r>
            <a:r>
              <a:rPr lang="en-US" cap="none" dirty="0" err="1" smtClean="0"/>
              <a:t>Kepribadian</a:t>
            </a:r>
            <a:endParaRPr lang="en-ID" cap="none" dirty="0"/>
          </a:p>
        </p:txBody>
      </p:sp>
      <p:sp>
        <p:nvSpPr>
          <p:cNvPr id="3" name="Text Placeholder 2">
            <a:extLst>
              <a:ext uri="{FF2B5EF4-FFF2-40B4-BE49-F238E27FC236}">
                <a16:creationId xmlns:a16="http://schemas.microsoft.com/office/drawing/2014/main" id="{A8B71025-41F2-42E1-936F-83F68E912768}"/>
              </a:ext>
            </a:extLst>
          </p:cNvPr>
          <p:cNvSpPr>
            <a:spLocks noGrp="1"/>
          </p:cNvSpPr>
          <p:nvPr>
            <p:ph type="body" idx="1"/>
          </p:nvPr>
        </p:nvSpPr>
        <p:spPr>
          <a:xfrm>
            <a:off x="1066800" y="2555748"/>
            <a:ext cx="4754880" cy="640080"/>
          </a:xfrm>
        </p:spPr>
        <p:style>
          <a:lnRef idx="0">
            <a:schemeClr val="accent2"/>
          </a:lnRef>
          <a:fillRef idx="3">
            <a:schemeClr val="accent2"/>
          </a:fillRef>
          <a:effectRef idx="3">
            <a:schemeClr val="accent2"/>
          </a:effectRef>
          <a:fontRef idx="minor">
            <a:schemeClr val="lt1"/>
          </a:fontRef>
        </p:style>
        <p:txBody>
          <a:bodyPr/>
          <a:lstStyle/>
          <a:p>
            <a:r>
              <a:rPr lang="en-US" dirty="0" err="1">
                <a:solidFill>
                  <a:schemeClr val="bg1"/>
                </a:solidFill>
              </a:rPr>
              <a:t>Sudut</a:t>
            </a:r>
            <a:r>
              <a:rPr lang="en-US" dirty="0">
                <a:solidFill>
                  <a:schemeClr val="bg1"/>
                </a:solidFill>
              </a:rPr>
              <a:t> Pandang </a:t>
            </a:r>
            <a:r>
              <a:rPr lang="en-US" dirty="0" err="1">
                <a:solidFill>
                  <a:schemeClr val="bg1"/>
                </a:solidFill>
              </a:rPr>
              <a:t>Kognitif</a:t>
            </a:r>
            <a:endParaRPr lang="en-ID" dirty="0">
              <a:solidFill>
                <a:schemeClr val="bg1"/>
              </a:solidFill>
            </a:endParaRPr>
          </a:p>
        </p:txBody>
      </p:sp>
      <p:sp>
        <p:nvSpPr>
          <p:cNvPr id="10" name="Content Placeholder 3">
            <a:extLst>
              <a:ext uri="{FF2B5EF4-FFF2-40B4-BE49-F238E27FC236}">
                <a16:creationId xmlns:a16="http://schemas.microsoft.com/office/drawing/2014/main" id="{C840C2C3-7E34-4AEF-8731-74148685A5BD}"/>
              </a:ext>
            </a:extLst>
          </p:cNvPr>
          <p:cNvSpPr txBox="1">
            <a:spLocks/>
          </p:cNvSpPr>
          <p:nvPr/>
        </p:nvSpPr>
        <p:spPr>
          <a:xfrm>
            <a:off x="841312" y="3471333"/>
            <a:ext cx="1051242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err="1"/>
              <a:t>Individu</a:t>
            </a:r>
            <a:r>
              <a:rPr lang="en-US" sz="2400" dirty="0"/>
              <a:t> </a:t>
            </a:r>
            <a:r>
              <a:rPr lang="en-US" sz="2400" dirty="0" err="1"/>
              <a:t>memiliki</a:t>
            </a:r>
            <a:r>
              <a:rPr lang="en-US" sz="2400" dirty="0"/>
              <a:t> </a:t>
            </a:r>
            <a:r>
              <a:rPr lang="en-US" sz="2400" dirty="0" err="1"/>
              <a:t>keyakinan</a:t>
            </a:r>
            <a:r>
              <a:rPr lang="en-US" sz="2400" dirty="0"/>
              <a:t> (</a:t>
            </a:r>
            <a:r>
              <a:rPr lang="en-US" sz="2400" i="1" dirty="0"/>
              <a:t>belief) </a:t>
            </a:r>
            <a:r>
              <a:rPr lang="en-US" sz="2400" dirty="0"/>
              <a:t>yang </a:t>
            </a:r>
            <a:r>
              <a:rPr lang="en-US" sz="2400" dirty="0" err="1"/>
              <a:t>maladaptif</a:t>
            </a:r>
            <a:r>
              <a:rPr lang="en-US" sz="2400" dirty="0"/>
              <a:t> </a:t>
            </a:r>
            <a:r>
              <a:rPr lang="en-US" sz="2400" dirty="0" err="1"/>
              <a:t>mengenai</a:t>
            </a:r>
            <a:r>
              <a:rPr lang="en-US" sz="2400" dirty="0"/>
              <a:t> </a:t>
            </a:r>
            <a:r>
              <a:rPr lang="en-US" sz="2400" dirty="0" err="1"/>
              <a:t>dirinya</a:t>
            </a:r>
            <a:r>
              <a:rPr lang="en-US" sz="2400" dirty="0"/>
              <a:t> </a:t>
            </a:r>
            <a:r>
              <a:rPr lang="en-US" sz="2400" dirty="0" err="1"/>
              <a:t>sendiri</a:t>
            </a:r>
            <a:r>
              <a:rPr lang="en-US" sz="2400" dirty="0"/>
              <a:t>, orang lain, </a:t>
            </a:r>
            <a:r>
              <a:rPr lang="en-US" sz="2400" dirty="0" err="1"/>
              <a:t>maupun</a:t>
            </a:r>
            <a:r>
              <a:rPr lang="en-US" sz="2400" dirty="0"/>
              <a:t> </a:t>
            </a:r>
            <a:r>
              <a:rPr lang="en-US" sz="2400" dirty="0" err="1"/>
              <a:t>lingkungan</a:t>
            </a:r>
            <a:r>
              <a:rPr lang="en-US" sz="2400" dirty="0"/>
              <a:t> di </a:t>
            </a:r>
            <a:r>
              <a:rPr lang="en-US" sz="2400" dirty="0" err="1"/>
              <a:t>sekitarnya</a:t>
            </a:r>
            <a:r>
              <a:rPr lang="en-US" sz="2400" dirty="0"/>
              <a:t>.</a:t>
            </a:r>
          </a:p>
          <a:p>
            <a:pPr algn="just"/>
            <a:r>
              <a:rPr lang="en-US" sz="2400" dirty="0" err="1"/>
              <a:t>Penanganan</a:t>
            </a:r>
            <a:r>
              <a:rPr lang="en-US" sz="2400" dirty="0"/>
              <a:t>: </a:t>
            </a:r>
            <a:r>
              <a:rPr lang="en-US" sz="2400" dirty="0" err="1"/>
              <a:t>membina</a:t>
            </a:r>
            <a:r>
              <a:rPr lang="en-US" sz="2400" dirty="0"/>
              <a:t> </a:t>
            </a:r>
            <a:r>
              <a:rPr lang="en-US" sz="2400" dirty="0" err="1"/>
              <a:t>hubungan</a:t>
            </a:r>
            <a:r>
              <a:rPr lang="en-US" sz="2400" dirty="0"/>
              <a:t> </a:t>
            </a:r>
            <a:r>
              <a:rPr lang="en-US" sz="2400" dirty="0" err="1"/>
              <a:t>pasien-terapis</a:t>
            </a:r>
            <a:r>
              <a:rPr lang="en-US" sz="2400" dirty="0"/>
              <a:t> yang </a:t>
            </a:r>
            <a:r>
              <a:rPr lang="en-US" sz="2400" dirty="0" err="1"/>
              <a:t>erat</a:t>
            </a:r>
            <a:r>
              <a:rPr lang="en-US" sz="2400" dirty="0"/>
              <a:t> </a:t>
            </a:r>
            <a:r>
              <a:rPr lang="en-US" sz="2400" dirty="0" err="1"/>
              <a:t>dan</a:t>
            </a:r>
            <a:r>
              <a:rPr lang="en-US" sz="2400" dirty="0"/>
              <a:t> </a:t>
            </a:r>
            <a:r>
              <a:rPr lang="en-US" sz="2400" dirty="0" err="1"/>
              <a:t>sehat</a:t>
            </a:r>
            <a:r>
              <a:rPr lang="en-US" sz="2400" dirty="0"/>
              <a:t> </a:t>
            </a:r>
            <a:r>
              <a:rPr lang="en-US" sz="2400" dirty="0" err="1"/>
              <a:t>sehingga</a:t>
            </a:r>
            <a:r>
              <a:rPr lang="en-US" sz="2400" dirty="0"/>
              <a:t> </a:t>
            </a:r>
            <a:r>
              <a:rPr lang="en-US" sz="2400" dirty="0" err="1"/>
              <a:t>terapis</a:t>
            </a:r>
            <a:r>
              <a:rPr lang="en-US" sz="2400" dirty="0"/>
              <a:t> </a:t>
            </a:r>
            <a:r>
              <a:rPr lang="en-US" sz="2400" dirty="0" err="1"/>
              <a:t>secara</a:t>
            </a:r>
            <a:r>
              <a:rPr lang="en-US" sz="2400" dirty="0"/>
              <a:t> </a:t>
            </a:r>
            <a:r>
              <a:rPr lang="en-US" sz="2400" dirty="0" err="1"/>
              <a:t>bertahap</a:t>
            </a:r>
            <a:r>
              <a:rPr lang="en-US" sz="2400" dirty="0"/>
              <a:t> </a:t>
            </a:r>
            <a:r>
              <a:rPr lang="en-US" sz="2400" dirty="0" err="1"/>
              <a:t>mampu</a:t>
            </a:r>
            <a:r>
              <a:rPr lang="en-US" sz="2400" dirty="0"/>
              <a:t> </a:t>
            </a:r>
            <a:r>
              <a:rPr lang="en-US" sz="2400" dirty="0" err="1"/>
              <a:t>merubah</a:t>
            </a:r>
            <a:r>
              <a:rPr lang="en-US" sz="2400" dirty="0"/>
              <a:t> </a:t>
            </a:r>
            <a:r>
              <a:rPr lang="en-US" sz="2400" dirty="0" err="1"/>
              <a:t>dan</a:t>
            </a:r>
            <a:r>
              <a:rPr lang="en-US" sz="2400" dirty="0"/>
              <a:t> </a:t>
            </a:r>
            <a:r>
              <a:rPr lang="en-US" sz="2400" dirty="0" err="1"/>
              <a:t>memperbaiki</a:t>
            </a:r>
            <a:r>
              <a:rPr lang="en-US" sz="2400" dirty="0"/>
              <a:t> </a:t>
            </a:r>
            <a:r>
              <a:rPr lang="en-US" sz="2400" dirty="0" err="1"/>
              <a:t>keyakinan</a:t>
            </a:r>
            <a:r>
              <a:rPr lang="en-US" sz="2400" dirty="0"/>
              <a:t> yang </a:t>
            </a:r>
            <a:r>
              <a:rPr lang="en-US" sz="2400" dirty="0" err="1"/>
              <a:t>salah</a:t>
            </a:r>
            <a:r>
              <a:rPr lang="en-US" sz="2400" dirty="0"/>
              <a:t> </a:t>
            </a:r>
            <a:r>
              <a:rPr lang="en-US" sz="2400" dirty="0" err="1"/>
              <a:t>pada</a:t>
            </a:r>
            <a:r>
              <a:rPr lang="en-US" sz="2400" dirty="0"/>
              <a:t> </a:t>
            </a:r>
            <a:r>
              <a:rPr lang="en-US" sz="2400" dirty="0" err="1"/>
              <a:t>klien</a:t>
            </a:r>
            <a:endParaRPr lang="en-ID" sz="2400" dirty="0"/>
          </a:p>
        </p:txBody>
      </p:sp>
    </p:spTree>
    <p:extLst>
      <p:ext uri="{BB962C8B-B14F-4D97-AF65-F5344CB8AC3E}">
        <p14:creationId xmlns:p14="http://schemas.microsoft.com/office/powerpoint/2010/main" val="222809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63782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4CDD-05B7-4D61-A342-C9CB2950DD82}"/>
              </a:ext>
            </a:extLst>
          </p:cNvPr>
          <p:cNvSpPr>
            <a:spLocks noGrp="1"/>
          </p:cNvSpPr>
          <p:nvPr>
            <p:ph type="title"/>
          </p:nvPr>
        </p:nvSpPr>
        <p:spPr/>
        <p:txBody>
          <a:bodyPr/>
          <a:lstStyle/>
          <a:p>
            <a:r>
              <a:rPr lang="en-US" i="1" dirty="0">
                <a:latin typeface="Century Schoolbook" panose="02040604050505020304" pitchFamily="18" charset="0"/>
              </a:rPr>
              <a:t>Paranoid Personality Disorder</a:t>
            </a:r>
            <a:endParaRPr lang="en-ID" i="1" dirty="0">
              <a:latin typeface="Century Schoolbook" panose="02040604050505020304" pitchFamily="18" charset="0"/>
            </a:endParaRPr>
          </a:p>
        </p:txBody>
      </p:sp>
      <p:sp>
        <p:nvSpPr>
          <p:cNvPr id="3" name="Content Placeholder 2">
            <a:extLst>
              <a:ext uri="{FF2B5EF4-FFF2-40B4-BE49-F238E27FC236}">
                <a16:creationId xmlns:a16="http://schemas.microsoft.com/office/drawing/2014/main" id="{F3991C19-B417-4F59-8A4D-5F1159682E21}"/>
              </a:ext>
            </a:extLst>
          </p:cNvPr>
          <p:cNvSpPr>
            <a:spLocks noGrp="1"/>
          </p:cNvSpPr>
          <p:nvPr>
            <p:ph idx="1"/>
          </p:nvPr>
        </p:nvSpPr>
        <p:spPr/>
        <p:txBody>
          <a:bodyPr/>
          <a:lstStyle/>
          <a:p>
            <a:r>
              <a:rPr lang="en-US" dirty="0" err="1"/>
              <a:t>Individu</a:t>
            </a:r>
            <a:r>
              <a:rPr lang="en-US" dirty="0"/>
              <a:t> </a:t>
            </a:r>
            <a:r>
              <a:rPr lang="en-US" dirty="0" err="1"/>
              <a:t>dengan</a:t>
            </a:r>
            <a:r>
              <a:rPr lang="en-US" dirty="0"/>
              <a:t> </a:t>
            </a:r>
            <a:r>
              <a:rPr lang="en-US" dirty="0" err="1"/>
              <a:t>gangguan</a:t>
            </a:r>
            <a:r>
              <a:rPr lang="en-US" dirty="0"/>
              <a:t> </a:t>
            </a:r>
            <a:r>
              <a:rPr lang="en-US" dirty="0" err="1"/>
              <a:t>kepribadian</a:t>
            </a:r>
            <a:r>
              <a:rPr lang="en-US" dirty="0"/>
              <a:t> paranoid </a:t>
            </a:r>
            <a:r>
              <a:rPr lang="en-US" dirty="0" err="1"/>
              <a:t>biasanya</a:t>
            </a:r>
            <a:r>
              <a:rPr lang="en-US" dirty="0"/>
              <a:t> </a:t>
            </a:r>
            <a:r>
              <a:rPr lang="en-US" dirty="0" err="1"/>
              <a:t>ditandai</a:t>
            </a:r>
            <a:r>
              <a:rPr lang="en-US" dirty="0"/>
              <a:t> </a:t>
            </a:r>
            <a:r>
              <a:rPr lang="en-US" dirty="0" err="1"/>
              <a:t>dengan</a:t>
            </a:r>
            <a:r>
              <a:rPr lang="en-US" dirty="0"/>
              <a:t> </a:t>
            </a:r>
            <a:r>
              <a:rPr lang="en-US" dirty="0" err="1"/>
              <a:t>adanya</a:t>
            </a:r>
            <a:r>
              <a:rPr lang="en-US" dirty="0"/>
              <a:t> </a:t>
            </a:r>
            <a:r>
              <a:rPr lang="en-US" dirty="0" err="1"/>
              <a:t>kecurigaan</a:t>
            </a:r>
            <a:r>
              <a:rPr lang="en-US" dirty="0"/>
              <a:t> dan </a:t>
            </a:r>
            <a:r>
              <a:rPr lang="en-US" dirty="0" err="1"/>
              <a:t>ketidakpercayaan</a:t>
            </a:r>
            <a:r>
              <a:rPr lang="en-US" dirty="0"/>
              <a:t> yang </a:t>
            </a:r>
            <a:r>
              <a:rPr lang="en-US" dirty="0" err="1"/>
              <a:t>sangat</a:t>
            </a:r>
            <a:r>
              <a:rPr lang="en-US" dirty="0"/>
              <a:t> </a:t>
            </a:r>
            <a:r>
              <a:rPr lang="en-US" dirty="0" err="1"/>
              <a:t>kuat</a:t>
            </a:r>
            <a:r>
              <a:rPr lang="en-US" dirty="0"/>
              <a:t> </a:t>
            </a:r>
            <a:r>
              <a:rPr lang="en-US" dirty="0" err="1"/>
              <a:t>kepada</a:t>
            </a:r>
            <a:r>
              <a:rPr lang="en-US" dirty="0"/>
              <a:t> orang-orang di </a:t>
            </a:r>
            <a:r>
              <a:rPr lang="en-US" dirty="0" err="1"/>
              <a:t>lingkungan</a:t>
            </a:r>
            <a:r>
              <a:rPr lang="en-US" dirty="0"/>
              <a:t> </a:t>
            </a:r>
            <a:r>
              <a:rPr lang="en-US" dirty="0" err="1"/>
              <a:t>sekitarnya</a:t>
            </a:r>
            <a:r>
              <a:rPr lang="en-US" dirty="0"/>
              <a:t>.</a:t>
            </a:r>
          </a:p>
          <a:p>
            <a:r>
              <a:rPr lang="en-US" dirty="0" err="1"/>
              <a:t>Mencurigakan</a:t>
            </a:r>
            <a:r>
              <a:rPr lang="en-US" dirty="0"/>
              <a:t> dan </a:t>
            </a:r>
            <a:r>
              <a:rPr lang="en-US" dirty="0" err="1"/>
              <a:t>curiga</a:t>
            </a:r>
            <a:r>
              <a:rPr lang="en-US" dirty="0"/>
              <a:t> </a:t>
            </a:r>
            <a:r>
              <a:rPr lang="en-US" dirty="0" err="1"/>
              <a:t>terhadap</a:t>
            </a:r>
            <a:r>
              <a:rPr lang="en-US" dirty="0"/>
              <a:t> orang lain, </a:t>
            </a:r>
            <a:r>
              <a:rPr lang="en-US" dirty="0" err="1"/>
              <a:t>sering</a:t>
            </a:r>
            <a:r>
              <a:rPr lang="en-US" dirty="0"/>
              <a:t> </a:t>
            </a:r>
            <a:r>
              <a:rPr lang="en-US" dirty="0" err="1"/>
              <a:t>membaca</a:t>
            </a:r>
            <a:r>
              <a:rPr lang="en-US" dirty="0"/>
              <a:t> </a:t>
            </a:r>
            <a:r>
              <a:rPr lang="en-US" dirty="0" err="1"/>
              <a:t>makna</a:t>
            </a:r>
            <a:r>
              <a:rPr lang="en-US" dirty="0"/>
              <a:t> </a:t>
            </a:r>
            <a:r>
              <a:rPr lang="en-US" dirty="0" err="1"/>
              <a:t>tersembunyi</a:t>
            </a:r>
            <a:r>
              <a:rPr lang="en-US" dirty="0"/>
              <a:t> </a:t>
            </a:r>
            <a:r>
              <a:rPr lang="en-US" dirty="0" err="1"/>
              <a:t>menjadi</a:t>
            </a:r>
            <a:r>
              <a:rPr lang="en-US" dirty="0"/>
              <a:t> </a:t>
            </a:r>
            <a:r>
              <a:rPr lang="en-US" dirty="0" err="1"/>
              <a:t>ucapan</a:t>
            </a:r>
            <a:r>
              <a:rPr lang="en-US" dirty="0"/>
              <a:t> </a:t>
            </a:r>
            <a:r>
              <a:rPr lang="en-US" dirty="0" err="1"/>
              <a:t>biasa</a:t>
            </a:r>
            <a:r>
              <a:rPr lang="en-US" dirty="0"/>
              <a:t>. </a:t>
            </a:r>
          </a:p>
          <a:p>
            <a:r>
              <a:rPr lang="en-US" dirty="0" err="1"/>
              <a:t>Menganggap</a:t>
            </a:r>
            <a:r>
              <a:rPr lang="en-US" dirty="0"/>
              <a:t> </a:t>
            </a:r>
            <a:r>
              <a:rPr lang="en-US" dirty="0" err="1"/>
              <a:t>diri</a:t>
            </a:r>
            <a:r>
              <a:rPr lang="en-US" dirty="0"/>
              <a:t> </a:t>
            </a:r>
            <a:r>
              <a:rPr lang="en-US" dirty="0" err="1"/>
              <a:t>mereka</a:t>
            </a:r>
            <a:r>
              <a:rPr lang="en-US" dirty="0"/>
              <a:t> </a:t>
            </a:r>
            <a:r>
              <a:rPr lang="en-US" dirty="0" err="1"/>
              <a:t>tidak</a:t>
            </a:r>
            <a:r>
              <a:rPr lang="en-US" dirty="0"/>
              <a:t> </a:t>
            </a:r>
            <a:r>
              <a:rPr lang="en-US" dirty="0" err="1"/>
              <a:t>bersalah</a:t>
            </a:r>
            <a:r>
              <a:rPr lang="en-US" dirty="0"/>
              <a:t>, </a:t>
            </a:r>
            <a:r>
              <a:rPr lang="en-US" dirty="0" err="1"/>
              <a:t>malah</a:t>
            </a:r>
            <a:r>
              <a:rPr lang="en-US" dirty="0"/>
              <a:t> </a:t>
            </a:r>
            <a:r>
              <a:rPr lang="en-US" dirty="0" err="1"/>
              <a:t>menyalahkan</a:t>
            </a:r>
            <a:r>
              <a:rPr lang="en-US" dirty="0"/>
              <a:t> orang lain </a:t>
            </a:r>
            <a:r>
              <a:rPr lang="en-US" dirty="0" err="1"/>
              <a:t>atas</a:t>
            </a:r>
            <a:r>
              <a:rPr lang="en-US" dirty="0"/>
              <a:t> </a:t>
            </a:r>
            <a:r>
              <a:rPr lang="en-US" dirty="0" err="1"/>
              <a:t>kesalahan</a:t>
            </a:r>
            <a:r>
              <a:rPr lang="en-US" dirty="0"/>
              <a:t> dan </a:t>
            </a:r>
            <a:r>
              <a:rPr lang="en-US" dirty="0" err="1"/>
              <a:t>kegagalan</a:t>
            </a:r>
            <a:r>
              <a:rPr lang="en-US" dirty="0"/>
              <a:t> </a:t>
            </a:r>
            <a:r>
              <a:rPr lang="en-US" dirty="0" err="1"/>
              <a:t>mereka</a:t>
            </a:r>
            <a:r>
              <a:rPr lang="en-US" dirty="0"/>
              <a:t> </a:t>
            </a:r>
            <a:r>
              <a:rPr lang="en-US" dirty="0" err="1"/>
              <a:t>sendiri</a:t>
            </a:r>
            <a:r>
              <a:rPr lang="en-US" dirty="0"/>
              <a:t>.</a:t>
            </a:r>
          </a:p>
        </p:txBody>
      </p:sp>
    </p:spTree>
    <p:extLst>
      <p:ext uri="{BB962C8B-B14F-4D97-AF65-F5344CB8AC3E}">
        <p14:creationId xmlns:p14="http://schemas.microsoft.com/office/powerpoint/2010/main" val="73381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41DF-0920-45AC-8ED4-546956531C35}"/>
              </a:ext>
            </a:extLst>
          </p:cNvPr>
          <p:cNvSpPr>
            <a:spLocks noGrp="1"/>
          </p:cNvSpPr>
          <p:nvPr>
            <p:ph type="title"/>
          </p:nvPr>
        </p:nvSpPr>
        <p:spPr/>
        <p:txBody>
          <a:bodyPr/>
          <a:lstStyle/>
          <a:p>
            <a:r>
              <a:rPr lang="en-US" dirty="0" err="1"/>
              <a:t>Faktor</a:t>
            </a:r>
            <a:r>
              <a:rPr lang="en-US" dirty="0"/>
              <a:t> </a:t>
            </a:r>
            <a:r>
              <a:rPr lang="en-US" dirty="0" err="1"/>
              <a:t>Penyebab</a:t>
            </a:r>
            <a:endParaRPr lang="en-ID" dirty="0"/>
          </a:p>
        </p:txBody>
      </p:sp>
      <p:sp>
        <p:nvSpPr>
          <p:cNvPr id="3" name="Content Placeholder 2">
            <a:extLst>
              <a:ext uri="{FF2B5EF4-FFF2-40B4-BE49-F238E27FC236}">
                <a16:creationId xmlns:a16="http://schemas.microsoft.com/office/drawing/2014/main" id="{42CE2314-EF1A-4D47-A2E3-D86AC83AEDA9}"/>
              </a:ext>
            </a:extLst>
          </p:cNvPr>
          <p:cNvSpPr>
            <a:spLocks noGrp="1"/>
          </p:cNvSpPr>
          <p:nvPr>
            <p:ph idx="1"/>
          </p:nvPr>
        </p:nvSpPr>
        <p:spPr/>
        <p:txBody>
          <a:bodyPr>
            <a:normAutofit fontScale="92500" lnSpcReduction="20000"/>
          </a:bodyPr>
          <a:lstStyle/>
          <a:p>
            <a:pPr marL="0" indent="0">
              <a:buNone/>
            </a:pPr>
            <a:r>
              <a:rPr lang="en-US" dirty="0" err="1"/>
              <a:t>Gangguan</a:t>
            </a:r>
            <a:r>
              <a:rPr lang="en-US" dirty="0"/>
              <a:t> </a:t>
            </a:r>
            <a:r>
              <a:rPr lang="en-US" dirty="0" err="1"/>
              <a:t>kepribadian</a:t>
            </a:r>
            <a:r>
              <a:rPr lang="en-US" dirty="0"/>
              <a:t> </a:t>
            </a:r>
            <a:r>
              <a:rPr lang="en-US" dirty="0" err="1"/>
              <a:t>ini</a:t>
            </a:r>
            <a:r>
              <a:rPr lang="en-US" dirty="0"/>
              <a:t> </a:t>
            </a:r>
            <a:r>
              <a:rPr lang="en-US" dirty="0" err="1"/>
              <a:t>tidak</a:t>
            </a:r>
            <a:r>
              <a:rPr lang="en-US" dirty="0"/>
              <a:t> </a:t>
            </a:r>
            <a:r>
              <a:rPr lang="en-US" dirty="0" err="1"/>
              <a:t>dipelajari</a:t>
            </a:r>
            <a:r>
              <a:rPr lang="en-US" dirty="0"/>
              <a:t> </a:t>
            </a:r>
            <a:r>
              <a:rPr lang="en-US" dirty="0" err="1"/>
              <a:t>dengan</a:t>
            </a:r>
            <a:r>
              <a:rPr lang="en-US" dirty="0"/>
              <a:t> </a:t>
            </a:r>
            <a:r>
              <a:rPr lang="en-US" dirty="0" err="1"/>
              <a:t>baik</a:t>
            </a:r>
            <a:r>
              <a:rPr lang="en-US" dirty="0"/>
              <a:t> </a:t>
            </a:r>
            <a:r>
              <a:rPr lang="en-US" dirty="0">
                <a:sym typeface="Wingdings" panose="05000000000000000000" pitchFamily="2" charset="2"/>
              </a:rPr>
              <a:t> </a:t>
            </a:r>
            <a:r>
              <a:rPr lang="en-US" dirty="0" err="1">
                <a:sym typeface="Wingdings" panose="05000000000000000000" pitchFamily="2" charset="2"/>
              </a:rPr>
              <a:t>karena</a:t>
            </a:r>
            <a:r>
              <a:rPr lang="en-US" dirty="0">
                <a:sym typeface="Wingdings" panose="05000000000000000000" pitchFamily="2" charset="2"/>
              </a:rPr>
              <a:t> </a:t>
            </a:r>
            <a:r>
              <a:rPr lang="en-US" dirty="0" err="1">
                <a:sym typeface="Wingdings" panose="05000000000000000000" pitchFamily="2" charset="2"/>
              </a:rPr>
              <a:t>tidak</a:t>
            </a:r>
            <a:r>
              <a:rPr lang="en-US" dirty="0">
                <a:sym typeface="Wingdings" panose="05000000000000000000" pitchFamily="2" charset="2"/>
              </a:rPr>
              <a:t> </a:t>
            </a:r>
            <a:r>
              <a:rPr lang="en-US" dirty="0" err="1">
                <a:sym typeface="Wingdings" panose="05000000000000000000" pitchFamily="2" charset="2"/>
              </a:rPr>
              <a:t>ingin</a:t>
            </a:r>
            <a:r>
              <a:rPr lang="en-US" dirty="0">
                <a:sym typeface="Wingdings" panose="05000000000000000000" pitchFamily="2" charset="2"/>
              </a:rPr>
              <a:t> </a:t>
            </a:r>
            <a:r>
              <a:rPr lang="en-US" dirty="0" err="1">
                <a:sym typeface="Wingdings" panose="05000000000000000000" pitchFamily="2" charset="2"/>
              </a:rPr>
              <a:t>berpartisipasi</a:t>
            </a:r>
            <a:r>
              <a:rPr lang="en-US" dirty="0">
                <a:sym typeface="Wingdings" panose="05000000000000000000" pitchFamily="2" charset="2"/>
              </a:rPr>
              <a:t> </a:t>
            </a:r>
            <a:r>
              <a:rPr lang="en-US" dirty="0" err="1">
                <a:sym typeface="Wingdings" panose="05000000000000000000" pitchFamily="2" charset="2"/>
              </a:rPr>
              <a:t>dalam</a:t>
            </a:r>
            <a:r>
              <a:rPr lang="en-US" dirty="0">
                <a:sym typeface="Wingdings" panose="05000000000000000000" pitchFamily="2" charset="2"/>
              </a:rPr>
              <a:t> </a:t>
            </a:r>
            <a:r>
              <a:rPr lang="en-US" dirty="0" err="1">
                <a:sym typeface="Wingdings" panose="05000000000000000000" pitchFamily="2" charset="2"/>
              </a:rPr>
              <a:t>penelitian</a:t>
            </a:r>
            <a:r>
              <a:rPr lang="en-US" dirty="0">
                <a:sym typeface="Wingdings" panose="05000000000000000000" pitchFamily="2" charset="2"/>
              </a:rPr>
              <a:t>.</a:t>
            </a:r>
          </a:p>
          <a:p>
            <a:r>
              <a:rPr lang="en-ID" dirty="0" err="1"/>
              <a:t>Pengabaian</a:t>
            </a:r>
            <a:r>
              <a:rPr lang="en-ID" dirty="0"/>
              <a:t> </a:t>
            </a:r>
            <a:r>
              <a:rPr lang="en-ID" dirty="0" err="1"/>
              <a:t>atau</a:t>
            </a:r>
            <a:r>
              <a:rPr lang="en-ID" dirty="0"/>
              <a:t> </a:t>
            </a:r>
            <a:r>
              <a:rPr lang="en-ID" dirty="0" err="1"/>
              <a:t>pelecehan</a:t>
            </a:r>
            <a:r>
              <a:rPr lang="en-ID" dirty="0"/>
              <a:t> orang </a:t>
            </a:r>
            <a:r>
              <a:rPr lang="en-ID" dirty="0" err="1"/>
              <a:t>tua</a:t>
            </a:r>
            <a:r>
              <a:rPr lang="en-ID" dirty="0"/>
              <a:t> dan </a:t>
            </a:r>
            <a:r>
              <a:rPr lang="en-ID" dirty="0" err="1"/>
              <a:t>paparan</a:t>
            </a:r>
            <a:r>
              <a:rPr lang="en-ID" dirty="0"/>
              <a:t> </a:t>
            </a:r>
            <a:r>
              <a:rPr lang="en-ID" dirty="0" err="1"/>
              <a:t>terhadap</a:t>
            </a:r>
            <a:r>
              <a:rPr lang="en-ID" dirty="0"/>
              <a:t> </a:t>
            </a:r>
            <a:r>
              <a:rPr lang="en-ID" dirty="0" err="1"/>
              <a:t>kekerasan</a:t>
            </a:r>
            <a:r>
              <a:rPr lang="en-ID" dirty="0"/>
              <a:t> oleh orang </a:t>
            </a:r>
            <a:r>
              <a:rPr lang="en-ID" dirty="0" err="1"/>
              <a:t>dewasa</a:t>
            </a:r>
            <a:endParaRPr lang="en-ID" dirty="0"/>
          </a:p>
          <a:p>
            <a:r>
              <a:rPr lang="en-ID" dirty="0" err="1"/>
              <a:t>Cedera</a:t>
            </a:r>
            <a:r>
              <a:rPr lang="en-ID" dirty="0"/>
              <a:t> </a:t>
            </a:r>
            <a:r>
              <a:rPr lang="en-ID" dirty="0" err="1"/>
              <a:t>otak</a:t>
            </a:r>
            <a:r>
              <a:rPr lang="en-ID" dirty="0"/>
              <a:t> </a:t>
            </a:r>
            <a:r>
              <a:rPr lang="en-ID" dirty="0" err="1"/>
              <a:t>traumatis</a:t>
            </a:r>
            <a:endParaRPr lang="en-ID" dirty="0"/>
          </a:p>
          <a:p>
            <a:r>
              <a:rPr lang="en-ID" dirty="0" err="1"/>
              <a:t>Pengguna</a:t>
            </a:r>
            <a:r>
              <a:rPr lang="en-ID" dirty="0"/>
              <a:t> </a:t>
            </a:r>
            <a:r>
              <a:rPr lang="en-ID" dirty="0" err="1"/>
              <a:t>kokain</a:t>
            </a:r>
            <a:r>
              <a:rPr lang="en-ID" dirty="0"/>
              <a:t> </a:t>
            </a:r>
            <a:r>
              <a:rPr lang="en-ID" dirty="0" err="1"/>
              <a:t>kronis</a:t>
            </a:r>
            <a:endParaRPr lang="en-ID" dirty="0"/>
          </a:p>
          <a:p>
            <a:endParaRPr lang="en-ID" dirty="0"/>
          </a:p>
          <a:p>
            <a:pPr marL="0" indent="0">
              <a:buNone/>
            </a:pPr>
            <a:r>
              <a:rPr lang="en-ID" dirty="0" err="1"/>
              <a:t>Faktor</a:t>
            </a:r>
            <a:r>
              <a:rPr lang="en-ID" dirty="0"/>
              <a:t> </a:t>
            </a:r>
            <a:r>
              <a:rPr lang="en-ID" dirty="0" err="1"/>
              <a:t>penting</a:t>
            </a:r>
            <a:r>
              <a:rPr lang="en-ID" dirty="0"/>
              <a:t> </a:t>
            </a:r>
            <a:r>
              <a:rPr lang="en-ID" dirty="0" err="1"/>
              <a:t>dalam</a:t>
            </a:r>
            <a:r>
              <a:rPr lang="en-ID" dirty="0"/>
              <a:t> </a:t>
            </a:r>
            <a:r>
              <a:rPr lang="en-ID" dirty="0" err="1"/>
              <a:t>gangguan</a:t>
            </a:r>
            <a:r>
              <a:rPr lang="en-ID" dirty="0"/>
              <a:t> </a:t>
            </a:r>
            <a:r>
              <a:rPr lang="en-ID" dirty="0" err="1"/>
              <a:t>kepribadian</a:t>
            </a:r>
            <a:r>
              <a:rPr lang="en-ID" dirty="0"/>
              <a:t> paranoid </a:t>
            </a:r>
            <a:r>
              <a:rPr lang="en-ID" dirty="0" err="1"/>
              <a:t>adalah</a:t>
            </a:r>
            <a:r>
              <a:rPr lang="en-ID" dirty="0"/>
              <a:t> </a:t>
            </a:r>
            <a:r>
              <a:rPr lang="en-ID" dirty="0" err="1"/>
              <a:t>kecenderungan</a:t>
            </a:r>
            <a:r>
              <a:rPr lang="en-ID" dirty="0"/>
              <a:t> yang </a:t>
            </a:r>
            <a:r>
              <a:rPr lang="en-ID" dirty="0" err="1"/>
              <a:t>tidak</a:t>
            </a:r>
            <a:r>
              <a:rPr lang="en-ID" dirty="0"/>
              <a:t> </a:t>
            </a:r>
            <a:r>
              <a:rPr lang="en-ID" dirty="0" err="1"/>
              <a:t>beralasan</a:t>
            </a:r>
            <a:r>
              <a:rPr lang="en-ID" dirty="0"/>
              <a:t> </a:t>
            </a:r>
            <a:r>
              <a:rPr lang="en-ID" dirty="0" err="1"/>
              <a:t>untuk</a:t>
            </a:r>
            <a:r>
              <a:rPr lang="en-ID" dirty="0"/>
              <a:t> </a:t>
            </a:r>
            <a:r>
              <a:rPr lang="en-ID" dirty="0" err="1"/>
              <a:t>menganggap</a:t>
            </a:r>
            <a:r>
              <a:rPr lang="en-ID" dirty="0"/>
              <a:t> </a:t>
            </a:r>
            <a:r>
              <a:rPr lang="en-ID" dirty="0" err="1"/>
              <a:t>perilaku</a:t>
            </a:r>
            <a:r>
              <a:rPr lang="en-ID" dirty="0"/>
              <a:t> orang lain </a:t>
            </a:r>
            <a:r>
              <a:rPr lang="en-ID" dirty="0" err="1"/>
              <a:t>sebagai</a:t>
            </a:r>
            <a:r>
              <a:rPr lang="en-ID" dirty="0"/>
              <a:t> </a:t>
            </a:r>
            <a:r>
              <a:rPr lang="en-ID" dirty="0" err="1"/>
              <a:t>merendahkan</a:t>
            </a:r>
            <a:r>
              <a:rPr lang="en-ID" dirty="0"/>
              <a:t> dan </a:t>
            </a:r>
            <a:r>
              <a:rPr lang="en-ID" dirty="0" err="1"/>
              <a:t>mengancam</a:t>
            </a:r>
            <a:r>
              <a:rPr lang="en-ID" dirty="0"/>
              <a:t> </a:t>
            </a:r>
            <a:r>
              <a:rPr lang="en-ID" dirty="0" err="1"/>
              <a:t>diri</a:t>
            </a:r>
            <a:r>
              <a:rPr lang="en-ID" dirty="0"/>
              <a:t> </a:t>
            </a:r>
            <a:r>
              <a:rPr lang="en-ID" dirty="0" err="1"/>
              <a:t>mereka</a:t>
            </a:r>
            <a:r>
              <a:rPr lang="en-ID" dirty="0"/>
              <a:t>.</a:t>
            </a:r>
          </a:p>
        </p:txBody>
      </p:sp>
    </p:spTree>
    <p:extLst>
      <p:ext uri="{BB962C8B-B14F-4D97-AF65-F5344CB8AC3E}">
        <p14:creationId xmlns:p14="http://schemas.microsoft.com/office/powerpoint/2010/main" val="186127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48BE0CB6-4E63-4AF8-AC3B-6C93C2EFF0E2}"/>
              </a:ext>
            </a:extLst>
          </p:cNvPr>
          <p:cNvPicPr>
            <a:picLocks noChangeAspect="1"/>
          </p:cNvPicPr>
          <p:nvPr/>
        </p:nvPicPr>
        <p:blipFill rotWithShape="1">
          <a:blip r:embed="rId3"/>
          <a:srcRect l="32528" t="24224" r="25511" b="12529"/>
          <a:stretch/>
        </p:blipFill>
        <p:spPr>
          <a:xfrm>
            <a:off x="69492" y="1258869"/>
            <a:ext cx="6026508" cy="5107178"/>
          </a:xfrm>
          <a:prstGeom prst="rect">
            <a:avLst/>
          </a:prstGeom>
        </p:spPr>
      </p:pic>
      <p:sp>
        <p:nvSpPr>
          <p:cNvPr id="3" name="Title 1">
            <a:extLst>
              <a:ext uri="{FF2B5EF4-FFF2-40B4-BE49-F238E27FC236}">
                <a16:creationId xmlns:a16="http://schemas.microsoft.com/office/drawing/2014/main" id="{C48F8364-1D62-4C96-B48E-A4AD4540F68A}"/>
              </a:ext>
            </a:extLst>
          </p:cNvPr>
          <p:cNvSpPr txBox="1">
            <a:spLocks/>
          </p:cNvSpPr>
          <p:nvPr/>
        </p:nvSpPr>
        <p:spPr>
          <a:xfrm>
            <a:off x="839788" y="457200"/>
            <a:ext cx="3932237" cy="1600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Kriteria</a:t>
            </a:r>
            <a:endParaRPr lang="en-ID" dirty="0"/>
          </a:p>
        </p:txBody>
      </p:sp>
      <p:sp>
        <p:nvSpPr>
          <p:cNvPr id="4" name="TextBox 3">
            <a:extLst>
              <a:ext uri="{FF2B5EF4-FFF2-40B4-BE49-F238E27FC236}">
                <a16:creationId xmlns:a16="http://schemas.microsoft.com/office/drawing/2014/main" id="{CEDB3ED4-3973-48EF-AB12-305A94C7F2DB}"/>
              </a:ext>
            </a:extLst>
          </p:cNvPr>
          <p:cNvSpPr txBox="1"/>
          <p:nvPr/>
        </p:nvSpPr>
        <p:spPr>
          <a:xfrm>
            <a:off x="2713703" y="1076632"/>
            <a:ext cx="2580968" cy="383458"/>
          </a:xfrm>
          <a:prstGeom prst="rect">
            <a:avLst/>
          </a:prstGeom>
          <a:noFill/>
        </p:spPr>
        <p:txBody>
          <a:bodyPr wrap="square" rtlCol="0">
            <a:spAutoFit/>
          </a:bodyPr>
          <a:lstStyle/>
          <a:p>
            <a:r>
              <a:rPr lang="en-US" b="1" dirty="0"/>
              <a:t>DSM IV-TR</a:t>
            </a:r>
            <a:endParaRPr lang="en-ID" b="1" dirty="0"/>
          </a:p>
        </p:txBody>
      </p:sp>
      <p:pic>
        <p:nvPicPr>
          <p:cNvPr id="5" name="Picture 4">
            <a:extLst>
              <a:ext uri="{FF2B5EF4-FFF2-40B4-BE49-F238E27FC236}">
                <a16:creationId xmlns:a16="http://schemas.microsoft.com/office/drawing/2014/main" id="{193D427C-0851-4CBA-8608-859623DA71F2}"/>
              </a:ext>
            </a:extLst>
          </p:cNvPr>
          <p:cNvPicPr>
            <a:picLocks noChangeAspect="1"/>
          </p:cNvPicPr>
          <p:nvPr/>
        </p:nvPicPr>
        <p:blipFill rotWithShape="1">
          <a:blip r:embed="rId4"/>
          <a:srcRect l="33332" t="35907" r="29311" b="7152"/>
          <a:stretch/>
        </p:blipFill>
        <p:spPr>
          <a:xfrm>
            <a:off x="6096000" y="1257300"/>
            <a:ext cx="5959491" cy="5107177"/>
          </a:xfrm>
          <a:prstGeom prst="rect">
            <a:avLst/>
          </a:prstGeom>
        </p:spPr>
      </p:pic>
      <p:sp>
        <p:nvSpPr>
          <p:cNvPr id="6" name="TextBox 5">
            <a:extLst>
              <a:ext uri="{FF2B5EF4-FFF2-40B4-BE49-F238E27FC236}">
                <a16:creationId xmlns:a16="http://schemas.microsoft.com/office/drawing/2014/main" id="{54CF6B5F-3CCA-4209-BA13-9A47CA83D3E1}"/>
              </a:ext>
            </a:extLst>
          </p:cNvPr>
          <p:cNvSpPr txBox="1"/>
          <p:nvPr/>
        </p:nvSpPr>
        <p:spPr>
          <a:xfrm>
            <a:off x="6679431" y="1064001"/>
            <a:ext cx="2580968" cy="383458"/>
          </a:xfrm>
          <a:prstGeom prst="rect">
            <a:avLst/>
          </a:prstGeom>
          <a:noFill/>
        </p:spPr>
        <p:txBody>
          <a:bodyPr wrap="square" rtlCol="0">
            <a:spAutoFit/>
          </a:bodyPr>
          <a:lstStyle/>
          <a:p>
            <a:r>
              <a:rPr lang="en-US" b="1" dirty="0"/>
              <a:t>DSM V</a:t>
            </a:r>
            <a:endParaRPr lang="en-ID" b="1" dirty="0"/>
          </a:p>
        </p:txBody>
      </p:sp>
    </p:spTree>
    <p:extLst>
      <p:ext uri="{BB962C8B-B14F-4D97-AF65-F5344CB8AC3E}">
        <p14:creationId xmlns:p14="http://schemas.microsoft.com/office/powerpoint/2010/main" val="239228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CF31-BC70-4C92-BE5B-E66BBF6F3A3C}"/>
              </a:ext>
            </a:extLst>
          </p:cNvPr>
          <p:cNvSpPr>
            <a:spLocks noGrp="1"/>
          </p:cNvSpPr>
          <p:nvPr>
            <p:ph type="title"/>
          </p:nvPr>
        </p:nvSpPr>
        <p:spPr/>
        <p:txBody>
          <a:bodyPr>
            <a:normAutofit/>
          </a:bodyPr>
          <a:lstStyle/>
          <a:p>
            <a:r>
              <a:rPr lang="en-US" sz="4000" dirty="0" err="1"/>
              <a:t>Perbedaan</a:t>
            </a:r>
            <a:r>
              <a:rPr lang="en-US" sz="4000" dirty="0"/>
              <a:t> </a:t>
            </a:r>
            <a:r>
              <a:rPr lang="en-US" sz="4000" dirty="0" err="1"/>
              <a:t>gangguan</a:t>
            </a:r>
            <a:r>
              <a:rPr lang="en-US" sz="4000" dirty="0"/>
              <a:t> </a:t>
            </a:r>
            <a:r>
              <a:rPr lang="en-US" sz="4000" dirty="0" err="1"/>
              <a:t>kepribadian</a:t>
            </a:r>
            <a:r>
              <a:rPr lang="en-US" sz="4000" dirty="0"/>
              <a:t> paranoid </a:t>
            </a:r>
            <a:r>
              <a:rPr lang="en-US" sz="4000" dirty="0" err="1"/>
              <a:t>dengan</a:t>
            </a:r>
            <a:r>
              <a:rPr lang="en-US" sz="4000" dirty="0"/>
              <a:t> </a:t>
            </a:r>
            <a:r>
              <a:rPr lang="en-US" sz="4000" dirty="0" err="1"/>
              <a:t>gangguan</a:t>
            </a:r>
            <a:r>
              <a:rPr lang="en-US" sz="4000" dirty="0"/>
              <a:t> lain</a:t>
            </a:r>
            <a:endParaRPr lang="en-ID" sz="4000" dirty="0"/>
          </a:p>
        </p:txBody>
      </p:sp>
      <p:sp>
        <p:nvSpPr>
          <p:cNvPr id="3" name="Content Placeholder 2">
            <a:extLst>
              <a:ext uri="{FF2B5EF4-FFF2-40B4-BE49-F238E27FC236}">
                <a16:creationId xmlns:a16="http://schemas.microsoft.com/office/drawing/2014/main" id="{70DBDA17-DFC4-4734-882D-95D363E502B4}"/>
              </a:ext>
            </a:extLst>
          </p:cNvPr>
          <p:cNvSpPr>
            <a:spLocks noGrp="1"/>
          </p:cNvSpPr>
          <p:nvPr>
            <p:ph idx="1"/>
          </p:nvPr>
        </p:nvSpPr>
        <p:spPr/>
        <p:txBody>
          <a:bodyPr>
            <a:normAutofit lnSpcReduction="10000"/>
          </a:bodyPr>
          <a:lstStyle/>
          <a:p>
            <a:r>
              <a:rPr lang="en-US" sz="2400" dirty="0" err="1"/>
              <a:t>Gangguan</a:t>
            </a:r>
            <a:r>
              <a:rPr lang="en-US" sz="2400" dirty="0"/>
              <a:t> </a:t>
            </a:r>
            <a:r>
              <a:rPr lang="en-US" sz="2400" dirty="0" err="1"/>
              <a:t>kepribadian</a:t>
            </a:r>
            <a:r>
              <a:rPr lang="en-US" sz="2400" dirty="0"/>
              <a:t> paranoid </a:t>
            </a:r>
            <a:r>
              <a:rPr lang="en-US" sz="2400" dirty="0" err="1"/>
              <a:t>dengan</a:t>
            </a:r>
            <a:r>
              <a:rPr lang="en-US" sz="2400" dirty="0"/>
              <a:t> </a:t>
            </a:r>
            <a:r>
              <a:rPr lang="en-US" sz="2400" dirty="0" err="1"/>
              <a:t>gangguan</a:t>
            </a:r>
            <a:r>
              <a:rPr lang="en-US" sz="2400" dirty="0"/>
              <a:t> delusional</a:t>
            </a:r>
          </a:p>
          <a:p>
            <a:r>
              <a:rPr lang="en-US" sz="2400" dirty="0" err="1"/>
              <a:t>Gangguan</a:t>
            </a:r>
            <a:r>
              <a:rPr lang="en-US" sz="2400" dirty="0"/>
              <a:t> </a:t>
            </a:r>
            <a:r>
              <a:rPr lang="en-US" sz="2400" dirty="0" err="1"/>
              <a:t>kepribadian</a:t>
            </a:r>
            <a:r>
              <a:rPr lang="en-US" sz="2400" dirty="0"/>
              <a:t> paranoid </a:t>
            </a:r>
            <a:r>
              <a:rPr lang="en-US" sz="2400" dirty="0" err="1"/>
              <a:t>dengan</a:t>
            </a:r>
            <a:r>
              <a:rPr lang="en-US" sz="2400" dirty="0"/>
              <a:t> </a:t>
            </a:r>
            <a:r>
              <a:rPr lang="en-US" sz="2400" dirty="0" err="1"/>
              <a:t>skizofrenia</a:t>
            </a:r>
            <a:endParaRPr lang="en-US" sz="2400" dirty="0"/>
          </a:p>
          <a:p>
            <a:r>
              <a:rPr lang="en-US" sz="2400" dirty="0" err="1"/>
              <a:t>Gangguan</a:t>
            </a:r>
            <a:r>
              <a:rPr lang="en-US" sz="2400" dirty="0"/>
              <a:t> </a:t>
            </a:r>
            <a:r>
              <a:rPr lang="en-US" sz="2400" dirty="0" err="1"/>
              <a:t>kepribadian</a:t>
            </a:r>
            <a:r>
              <a:rPr lang="en-US" sz="2400" dirty="0"/>
              <a:t> paranoid </a:t>
            </a:r>
            <a:r>
              <a:rPr lang="en-US" sz="2400" dirty="0" err="1"/>
              <a:t>dengan</a:t>
            </a:r>
            <a:r>
              <a:rPr lang="en-US" sz="2400" dirty="0"/>
              <a:t> </a:t>
            </a:r>
            <a:r>
              <a:rPr lang="en-US" sz="2400" dirty="0" err="1"/>
              <a:t>gangguan</a:t>
            </a:r>
            <a:r>
              <a:rPr lang="en-US" sz="2400" dirty="0"/>
              <a:t> </a:t>
            </a:r>
            <a:r>
              <a:rPr lang="en-US" sz="2400" dirty="0" err="1"/>
              <a:t>kepribadian</a:t>
            </a:r>
            <a:r>
              <a:rPr lang="en-US" sz="2400" dirty="0"/>
              <a:t> borderline</a:t>
            </a:r>
          </a:p>
          <a:p>
            <a:r>
              <a:rPr lang="en-US" sz="2400" dirty="0" err="1"/>
              <a:t>Gangguan</a:t>
            </a:r>
            <a:r>
              <a:rPr lang="en-US" sz="2400" dirty="0"/>
              <a:t> </a:t>
            </a:r>
            <a:r>
              <a:rPr lang="en-US" sz="2400" dirty="0" err="1"/>
              <a:t>kepribadian</a:t>
            </a:r>
            <a:r>
              <a:rPr lang="en-US" sz="2400" dirty="0"/>
              <a:t> paranoid </a:t>
            </a:r>
            <a:r>
              <a:rPr lang="en-US" sz="2400" dirty="0" err="1"/>
              <a:t>dengan</a:t>
            </a:r>
            <a:r>
              <a:rPr lang="en-US" sz="2400" dirty="0"/>
              <a:t> </a:t>
            </a:r>
            <a:r>
              <a:rPr lang="en-US" sz="2400" dirty="0" err="1"/>
              <a:t>gangguan</a:t>
            </a:r>
            <a:r>
              <a:rPr lang="en-US" sz="2400" dirty="0"/>
              <a:t> </a:t>
            </a:r>
            <a:r>
              <a:rPr lang="en-US" sz="2400" dirty="0" err="1"/>
              <a:t>kepribadian</a:t>
            </a:r>
            <a:r>
              <a:rPr lang="en-US" sz="2400" dirty="0"/>
              <a:t> </a:t>
            </a:r>
            <a:r>
              <a:rPr lang="en-US" sz="2400" dirty="0" err="1"/>
              <a:t>antisosial</a:t>
            </a:r>
            <a:endParaRPr lang="en-US" sz="2400" dirty="0"/>
          </a:p>
          <a:p>
            <a:r>
              <a:rPr lang="en-US" sz="2400" dirty="0" err="1"/>
              <a:t>Gangguan</a:t>
            </a:r>
            <a:r>
              <a:rPr lang="en-US" sz="2400" dirty="0"/>
              <a:t> </a:t>
            </a:r>
            <a:r>
              <a:rPr lang="en-US" sz="2400" dirty="0" err="1"/>
              <a:t>kepribadian</a:t>
            </a:r>
            <a:r>
              <a:rPr lang="en-US" sz="2400" dirty="0"/>
              <a:t> paranoid </a:t>
            </a:r>
            <a:r>
              <a:rPr lang="en-US" sz="2400" dirty="0" err="1"/>
              <a:t>dengan</a:t>
            </a:r>
            <a:r>
              <a:rPr lang="en-US" sz="2400" dirty="0"/>
              <a:t> </a:t>
            </a:r>
            <a:r>
              <a:rPr lang="en-US" sz="2400" dirty="0" err="1"/>
              <a:t>gangguan</a:t>
            </a:r>
            <a:r>
              <a:rPr lang="en-US" sz="2400" dirty="0"/>
              <a:t> </a:t>
            </a:r>
            <a:r>
              <a:rPr lang="en-US" sz="2400" dirty="0" err="1"/>
              <a:t>kepribadian</a:t>
            </a:r>
            <a:r>
              <a:rPr lang="en-US" sz="2400" dirty="0"/>
              <a:t> schizoid</a:t>
            </a:r>
          </a:p>
        </p:txBody>
      </p:sp>
    </p:spTree>
    <p:extLst>
      <p:ext uri="{BB962C8B-B14F-4D97-AF65-F5344CB8AC3E}">
        <p14:creationId xmlns:p14="http://schemas.microsoft.com/office/powerpoint/2010/main" val="423837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7C7A-194A-44E0-BFCA-1DD71C7C6BC7}"/>
              </a:ext>
            </a:extLst>
          </p:cNvPr>
          <p:cNvSpPr>
            <a:spLocks noGrp="1"/>
          </p:cNvSpPr>
          <p:nvPr>
            <p:ph type="title"/>
          </p:nvPr>
        </p:nvSpPr>
        <p:spPr/>
        <p:txBody>
          <a:bodyPr/>
          <a:lstStyle/>
          <a:p>
            <a:r>
              <a:rPr lang="en-US" i="1" dirty="0">
                <a:latin typeface="Century Schoolbook" panose="02040604050505020304" pitchFamily="18" charset="0"/>
              </a:rPr>
              <a:t>Schizoid Personality </a:t>
            </a:r>
            <a:r>
              <a:rPr lang="en-US" i="1" dirty="0" err="1">
                <a:latin typeface="Century Schoolbook" panose="02040604050505020304" pitchFamily="18" charset="0"/>
              </a:rPr>
              <a:t>Disoder</a:t>
            </a:r>
            <a:endParaRPr lang="en-ID" i="1" dirty="0">
              <a:latin typeface="Century Schoolbook" panose="02040604050505020304" pitchFamily="18" charset="0"/>
            </a:endParaRPr>
          </a:p>
        </p:txBody>
      </p:sp>
      <p:sp>
        <p:nvSpPr>
          <p:cNvPr id="3" name="Content Placeholder 2">
            <a:extLst>
              <a:ext uri="{FF2B5EF4-FFF2-40B4-BE49-F238E27FC236}">
                <a16:creationId xmlns:a16="http://schemas.microsoft.com/office/drawing/2014/main" id="{B5F730CC-DA1A-4A62-A1F9-8E061122461D}"/>
              </a:ext>
            </a:extLst>
          </p:cNvPr>
          <p:cNvSpPr>
            <a:spLocks noGrp="1"/>
          </p:cNvSpPr>
          <p:nvPr>
            <p:ph idx="1"/>
          </p:nvPr>
        </p:nvSpPr>
        <p:spPr/>
        <p:txBody>
          <a:bodyPr/>
          <a:lstStyle/>
          <a:p>
            <a:r>
              <a:rPr lang="en-US" dirty="0" err="1"/>
              <a:t>Individu</a:t>
            </a:r>
            <a:r>
              <a:rPr lang="en-US" dirty="0"/>
              <a:t> </a:t>
            </a:r>
            <a:r>
              <a:rPr lang="en-US" dirty="0" err="1"/>
              <a:t>dengan</a:t>
            </a:r>
            <a:r>
              <a:rPr lang="en-US" dirty="0"/>
              <a:t> </a:t>
            </a:r>
            <a:r>
              <a:rPr lang="en-US" dirty="0" err="1"/>
              <a:t>gangguan</a:t>
            </a:r>
            <a:r>
              <a:rPr lang="en-US" dirty="0"/>
              <a:t> </a:t>
            </a:r>
            <a:r>
              <a:rPr lang="en-US" dirty="0" err="1"/>
              <a:t>kepribadian</a:t>
            </a:r>
            <a:r>
              <a:rPr lang="en-US" dirty="0"/>
              <a:t> </a:t>
            </a:r>
            <a:r>
              <a:rPr lang="en-US" dirty="0" err="1"/>
              <a:t>ini</a:t>
            </a:r>
            <a:r>
              <a:rPr lang="en-US" dirty="0"/>
              <a:t> </a:t>
            </a:r>
            <a:r>
              <a:rPr lang="en-US" dirty="0" err="1"/>
              <a:t>biasanya</a:t>
            </a:r>
            <a:r>
              <a:rPr lang="en-US" dirty="0"/>
              <a:t> </a:t>
            </a:r>
            <a:r>
              <a:rPr lang="en-US" dirty="0" err="1"/>
              <a:t>menampilkan</a:t>
            </a:r>
            <a:r>
              <a:rPr lang="en-US" dirty="0"/>
              <a:t> </a:t>
            </a:r>
            <a:r>
              <a:rPr lang="en-US" dirty="0" err="1"/>
              <a:t>perilaku</a:t>
            </a:r>
            <a:r>
              <a:rPr lang="en-US" dirty="0"/>
              <a:t> </a:t>
            </a:r>
            <a:r>
              <a:rPr lang="en-US" dirty="0" err="1"/>
              <a:t>atau</a:t>
            </a:r>
            <a:r>
              <a:rPr lang="en-US" dirty="0"/>
              <a:t> </a:t>
            </a:r>
            <a:r>
              <a:rPr lang="en-US" dirty="0" err="1"/>
              <a:t>pola</a:t>
            </a:r>
            <a:r>
              <a:rPr lang="en-US" dirty="0"/>
              <a:t> </a:t>
            </a:r>
            <a:r>
              <a:rPr lang="en-US" dirty="0" err="1"/>
              <a:t>menarik</a:t>
            </a:r>
            <a:r>
              <a:rPr lang="en-US" dirty="0"/>
              <a:t> </a:t>
            </a:r>
            <a:r>
              <a:rPr lang="en-US" dirty="0" err="1"/>
              <a:t>diri</a:t>
            </a:r>
            <a:r>
              <a:rPr lang="en-US" dirty="0"/>
              <a:t> dan </a:t>
            </a:r>
            <a:r>
              <a:rPr lang="en-US" dirty="0" err="1"/>
              <a:t>biasanya</a:t>
            </a:r>
            <a:r>
              <a:rPr lang="en-US" dirty="0"/>
              <a:t> </a:t>
            </a:r>
            <a:r>
              <a:rPr lang="en-US" dirty="0" err="1"/>
              <a:t>telah</a:t>
            </a:r>
            <a:r>
              <a:rPr lang="en-US" dirty="0"/>
              <a:t> </a:t>
            </a:r>
            <a:r>
              <a:rPr lang="en-US" dirty="0" err="1"/>
              <a:t>berlangsung</a:t>
            </a:r>
            <a:r>
              <a:rPr lang="en-US" dirty="0"/>
              <a:t> </a:t>
            </a:r>
            <a:r>
              <a:rPr lang="en-US" dirty="0" err="1"/>
              <a:t>dalam</a:t>
            </a:r>
            <a:r>
              <a:rPr lang="en-US" dirty="0"/>
              <a:t> </a:t>
            </a:r>
            <a:r>
              <a:rPr lang="en-US" dirty="0" err="1"/>
              <a:t>jangka</a:t>
            </a:r>
            <a:r>
              <a:rPr lang="en-US" dirty="0"/>
              <a:t> </a:t>
            </a:r>
            <a:r>
              <a:rPr lang="en-US" dirty="0" err="1"/>
              <a:t>waktu</a:t>
            </a:r>
            <a:r>
              <a:rPr lang="en-US" dirty="0"/>
              <a:t> yang lama.</a:t>
            </a:r>
          </a:p>
          <a:p>
            <a:r>
              <a:rPr lang="en-US" dirty="0" err="1"/>
              <a:t>Mereka</a:t>
            </a:r>
            <a:r>
              <a:rPr lang="en-US" dirty="0"/>
              <a:t> </a:t>
            </a:r>
            <a:r>
              <a:rPr lang="en-US" dirty="0" err="1"/>
              <a:t>tidak</a:t>
            </a:r>
            <a:r>
              <a:rPr lang="en-US" dirty="0"/>
              <a:t> </a:t>
            </a:r>
            <a:r>
              <a:rPr lang="en-US" dirty="0" err="1"/>
              <a:t>nyaman</a:t>
            </a:r>
            <a:r>
              <a:rPr lang="en-US" dirty="0"/>
              <a:t> </a:t>
            </a:r>
            <a:r>
              <a:rPr lang="en-US" dirty="0" err="1"/>
              <a:t>dalam</a:t>
            </a:r>
            <a:r>
              <a:rPr lang="en-US" dirty="0"/>
              <a:t> </a:t>
            </a:r>
            <a:r>
              <a:rPr lang="en-US" dirty="0" err="1"/>
              <a:t>berinteraksi</a:t>
            </a:r>
            <a:r>
              <a:rPr lang="en-US" dirty="0"/>
              <a:t> </a:t>
            </a:r>
            <a:r>
              <a:rPr lang="en-US" dirty="0" err="1"/>
              <a:t>dengan</a:t>
            </a:r>
            <a:r>
              <a:rPr lang="en-US" dirty="0"/>
              <a:t> orang lain, </a:t>
            </a:r>
            <a:r>
              <a:rPr lang="en-US" dirty="0" err="1"/>
              <a:t>cenderung</a:t>
            </a:r>
            <a:r>
              <a:rPr lang="en-US" dirty="0"/>
              <a:t> introvert, dan </a:t>
            </a:r>
            <a:r>
              <a:rPr lang="en-US" dirty="0" err="1"/>
              <a:t>afek</a:t>
            </a:r>
            <a:r>
              <a:rPr lang="en-US" dirty="0"/>
              <a:t> </a:t>
            </a:r>
            <a:r>
              <a:rPr lang="en-US" dirty="0" err="1"/>
              <a:t>mereka</a:t>
            </a:r>
            <a:r>
              <a:rPr lang="en-US" dirty="0"/>
              <a:t> pun </a:t>
            </a:r>
            <a:r>
              <a:rPr lang="en-US" dirty="0" err="1"/>
              <a:t>terbatas</a:t>
            </a:r>
            <a:r>
              <a:rPr lang="en-US" dirty="0"/>
              <a:t>.</a:t>
            </a:r>
            <a:endParaRPr lang="en-ID" dirty="0"/>
          </a:p>
        </p:txBody>
      </p:sp>
    </p:spTree>
    <p:extLst>
      <p:ext uri="{BB962C8B-B14F-4D97-AF65-F5344CB8AC3E}">
        <p14:creationId xmlns:p14="http://schemas.microsoft.com/office/powerpoint/2010/main" val="3877839383"/>
      </p:ext>
    </p:extLst>
  </p:cSld>
  <p:clrMapOvr>
    <a:masterClrMapping/>
  </p:clrMapOvr>
</p:sld>
</file>

<file path=ppt/theme/_rels/theme11.xml.rels><?xml version="1.0" encoding="UTF-8" standalone="yes"?>
<Relationships xmlns="http://schemas.openxmlformats.org/package/2006/relationships"><Relationship Id="rId1" Type="http://schemas.openxmlformats.org/officeDocument/2006/relationships/image" Target="../media/image11.jpeg"/></Relationships>
</file>

<file path=ppt/theme/_rels/theme12.xml.rels><?xml version="1.0" encoding="UTF-8" standalone="yes"?>
<Relationships xmlns="http://schemas.openxmlformats.org/package/2006/relationships"><Relationship Id="rId1" Type="http://schemas.openxmlformats.org/officeDocument/2006/relationships/image" Target="../media/image9.jpeg"/></Relationships>
</file>

<file path=ppt/theme/_rels/theme13.xml.rels><?xml version="1.0" encoding="UTF-8" standalone="yes"?>
<Relationships xmlns="http://schemas.openxmlformats.org/package/2006/relationships"><Relationship Id="rId1" Type="http://schemas.openxmlformats.org/officeDocument/2006/relationships/image" Target="../media/image16.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10.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1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12.xml><?xml version="1.0" encoding="utf-8"?>
<a:theme xmlns:a="http://schemas.openxmlformats.org/drawingml/2006/main" name="1_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1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5.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8.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9.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1151</TotalTime>
  <Words>4006</Words>
  <Application>Microsoft Office PowerPoint</Application>
  <PresentationFormat>Widescreen</PresentationFormat>
  <Paragraphs>330</Paragraphs>
  <Slides>48</Slides>
  <Notes>16</Notes>
  <HiddenSlides>0</HiddenSlides>
  <MMClips>0</MMClips>
  <ScaleCrop>false</ScaleCrop>
  <HeadingPairs>
    <vt:vector size="6" baseType="variant">
      <vt:variant>
        <vt:lpstr>Fonts Used</vt:lpstr>
      </vt:variant>
      <vt:variant>
        <vt:i4>19</vt:i4>
      </vt:variant>
      <vt:variant>
        <vt:lpstr>Theme</vt:lpstr>
      </vt:variant>
      <vt:variant>
        <vt:i4>13</vt:i4>
      </vt:variant>
      <vt:variant>
        <vt:lpstr>Slide Titles</vt:lpstr>
      </vt:variant>
      <vt:variant>
        <vt:i4>48</vt:i4>
      </vt:variant>
    </vt:vector>
  </HeadingPairs>
  <TitlesOfParts>
    <vt:vector size="80" baseType="lpstr">
      <vt:lpstr>Arial</vt:lpstr>
      <vt:lpstr>Bookman Old Style</vt:lpstr>
      <vt:lpstr>Calibri</vt:lpstr>
      <vt:lpstr>Calibri Light</vt:lpstr>
      <vt:lpstr>Century Gothic</vt:lpstr>
      <vt:lpstr>Century Schoolbook</vt:lpstr>
      <vt:lpstr>Corbel</vt:lpstr>
      <vt:lpstr>Garamond</vt:lpstr>
      <vt:lpstr>Gill Sans MT</vt:lpstr>
      <vt:lpstr>Impact</vt:lpstr>
      <vt:lpstr>Rockwell</vt:lpstr>
      <vt:lpstr>Rockwell Condensed</vt:lpstr>
      <vt:lpstr>Tahoma</vt:lpstr>
      <vt:lpstr>Times New Roman</vt:lpstr>
      <vt:lpstr>Trebuchet MS</vt:lpstr>
      <vt:lpstr>Tw Cen MT</vt:lpstr>
      <vt:lpstr>Wingdings</vt:lpstr>
      <vt:lpstr>Wingdings 2</vt:lpstr>
      <vt:lpstr>Wingdings 3</vt:lpstr>
      <vt:lpstr>Dividend</vt:lpstr>
      <vt:lpstr>Organic</vt:lpstr>
      <vt:lpstr>Ion Boardroom</vt:lpstr>
      <vt:lpstr>Headlines</vt:lpstr>
      <vt:lpstr>Badge</vt:lpstr>
      <vt:lpstr>Damask</vt:lpstr>
      <vt:lpstr>Feathered</vt:lpstr>
      <vt:lpstr>Savon</vt:lpstr>
      <vt:lpstr>1_Ion Boardroom</vt:lpstr>
      <vt:lpstr>Atlas</vt:lpstr>
      <vt:lpstr>Wood Type</vt:lpstr>
      <vt:lpstr>1_Savon</vt:lpstr>
      <vt:lpstr>Circuit</vt:lpstr>
      <vt:lpstr>Personality Disorder Kelompok 5</vt:lpstr>
      <vt:lpstr>Personality</vt:lpstr>
      <vt:lpstr>Personality disorder</vt:lpstr>
      <vt:lpstr>CLUSTER a</vt:lpstr>
      <vt:lpstr>Paranoid Personality Disorder</vt:lpstr>
      <vt:lpstr>Faktor Penyebab</vt:lpstr>
      <vt:lpstr>PowerPoint Presentation</vt:lpstr>
      <vt:lpstr>Perbedaan gangguan kepribadian paranoid dengan gangguan lain</vt:lpstr>
      <vt:lpstr>Schizoid Personality Disoder</vt:lpstr>
      <vt:lpstr>Faktor Penyebab</vt:lpstr>
      <vt:lpstr>PowerPoint Presentation</vt:lpstr>
      <vt:lpstr>Perbedaan gangguan kepribadian paranoid dengan gangguan lain</vt:lpstr>
      <vt:lpstr>Schizotypal Personality Disorder </vt:lpstr>
      <vt:lpstr> </vt:lpstr>
      <vt:lpstr>Etiologi Schizotypal Personality Disorder </vt:lpstr>
      <vt:lpstr>Treatment Schizotypal Personality Disorder </vt:lpstr>
      <vt:lpstr>CLUSTER B</vt:lpstr>
      <vt:lpstr>Borderline Personality Disorder </vt:lpstr>
      <vt:lpstr>Kriteria untuk Gangguan Kepribadian Borderline Personality Disorder</vt:lpstr>
      <vt:lpstr>Etiologi Gangguan Kepribadian   Borderline Personality Disorder</vt:lpstr>
      <vt:lpstr>Treatment Borderline Personality Disorder</vt:lpstr>
      <vt:lpstr>Histrionic Personality Disorder</vt:lpstr>
      <vt:lpstr>Etiologi Gangguan Kepribadian Histrionik</vt:lpstr>
      <vt:lpstr>Kriteria gangguan kepribadian histrionik</vt:lpstr>
      <vt:lpstr>Narcissistic Personality Disorder</vt:lpstr>
      <vt:lpstr>2 Subtipe Narsistik</vt:lpstr>
      <vt:lpstr>Etiologi Gangguan Kepribadian Narsistik</vt:lpstr>
      <vt:lpstr>Kriteria Gangguan Kepribadian Narsistik</vt:lpstr>
      <vt:lpstr>Antisocial Personality Disorder and Psychopathy</vt:lpstr>
      <vt:lpstr>Antisocial Personality Disorder and Psychopathy</vt:lpstr>
      <vt:lpstr>Antisocial Personality Disorder and Psychopathy</vt:lpstr>
      <vt:lpstr>Diagnostic Criteria DSM IV TR &amp; DSM V</vt:lpstr>
      <vt:lpstr>CLUSTER C</vt:lpstr>
      <vt:lpstr>Obsessive-Compulsive Personality Disorder</vt:lpstr>
      <vt:lpstr>Diagnostic Criteria DSM IV TR &amp; DSM V</vt:lpstr>
      <vt:lpstr>Treatment Antisocial Personality Disorder and Psychopathy</vt:lpstr>
      <vt:lpstr>Avoidant Personality Disorder</vt:lpstr>
      <vt:lpstr>Kriteria Avoidant Personality Disorder</vt:lpstr>
      <vt:lpstr>Etiologi </vt:lpstr>
      <vt:lpstr>Treatment</vt:lpstr>
      <vt:lpstr>Dependent Personality disorder</vt:lpstr>
      <vt:lpstr>Kriteria Dependent Personality Disorder</vt:lpstr>
      <vt:lpstr>PowerPoint Presentation</vt:lpstr>
      <vt:lpstr>Etiologi </vt:lpstr>
      <vt:lpstr>Sudut Pandang Teoritis dalam Membahas Gangguan Kepribadian</vt:lpstr>
      <vt:lpstr>Sudut Pandang Teoritis dalam Membahas Gangguan Kepribadian</vt:lpstr>
      <vt:lpstr>Sudut Pandang Teoritis dalam Membahas Gangguan Kepribadian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Midori</dc:creator>
  <cp:lastModifiedBy>Laila Midori</cp:lastModifiedBy>
  <cp:revision>102</cp:revision>
  <dcterms:created xsi:type="dcterms:W3CDTF">2020-03-08T11:24:53Z</dcterms:created>
  <dcterms:modified xsi:type="dcterms:W3CDTF">2020-03-31T04:00:43Z</dcterms:modified>
</cp:coreProperties>
</file>