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-120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202FFB7-A006-491F-B4BC-703E4BA4DCBF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044B6AB-C9DB-44C1-8A57-4D196D2637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2FFB7-A006-491F-B4BC-703E4BA4DCBF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B6AB-C9DB-44C1-8A57-4D196D2637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2202FFB7-A006-491F-B4BC-703E4BA4DCBF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9044B6AB-C9DB-44C1-8A57-4D196D2637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2FFB7-A006-491F-B4BC-703E4BA4DCBF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044B6AB-C9DB-44C1-8A57-4D196D2637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2FFB7-A006-491F-B4BC-703E4BA4DCBF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9044B6AB-C9DB-44C1-8A57-4D196D2637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202FFB7-A006-491F-B4BC-703E4BA4DCBF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044B6AB-C9DB-44C1-8A57-4D196D2637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202FFB7-A006-491F-B4BC-703E4BA4DCBF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044B6AB-C9DB-44C1-8A57-4D196D2637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2FFB7-A006-491F-B4BC-703E4BA4DCBF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044B6AB-C9DB-44C1-8A57-4D196D2637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2FFB7-A006-491F-B4BC-703E4BA4DCBF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044B6AB-C9DB-44C1-8A57-4D196D2637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2FFB7-A006-491F-B4BC-703E4BA4DCBF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044B6AB-C9DB-44C1-8A57-4D196D2637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2202FFB7-A006-491F-B4BC-703E4BA4DCBF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044B6AB-C9DB-44C1-8A57-4D196D2637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202FFB7-A006-491F-B4BC-703E4BA4DCBF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044B6AB-C9DB-44C1-8A57-4D196D2637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yoclinic.org/diseases-conditions/depersonalization-derealization-disorder/diagnosis-treatment/drc-20352916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-229359"/>
            <a:ext cx="9144000" cy="2387600"/>
          </a:xfrm>
        </p:spPr>
        <p:txBody>
          <a:bodyPr/>
          <a:lstStyle/>
          <a:p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/>
              <a:t>Disosiatif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ID" dirty="0" err="1"/>
              <a:t>Dewi</a:t>
            </a:r>
            <a:r>
              <a:rPr lang="en-ID" dirty="0"/>
              <a:t> </a:t>
            </a:r>
            <a:r>
              <a:rPr lang="en-ID" dirty="0" err="1"/>
              <a:t>Agustina</a:t>
            </a:r>
            <a:r>
              <a:rPr lang="en-ID" dirty="0"/>
              <a:t> </a:t>
            </a:r>
            <a:r>
              <a:rPr lang="en-ID" dirty="0" err="1"/>
              <a:t>Sacadipura</a:t>
            </a:r>
            <a:r>
              <a:rPr lang="id-ID" dirty="0"/>
              <a:t>	</a:t>
            </a:r>
            <a:r>
              <a:rPr lang="en-ID" dirty="0"/>
              <a:t>2017031006</a:t>
            </a:r>
          </a:p>
          <a:p>
            <a:r>
              <a:rPr lang="en-ID" dirty="0" err="1"/>
              <a:t>Muhamma</a:t>
            </a:r>
            <a:r>
              <a:rPr lang="id-ID" dirty="0"/>
              <a:t>d</a:t>
            </a:r>
            <a:r>
              <a:rPr lang="en-ID" dirty="0"/>
              <a:t> </a:t>
            </a:r>
            <a:r>
              <a:rPr lang="en-ID" dirty="0" err="1"/>
              <a:t>Faqih</a:t>
            </a:r>
            <a:r>
              <a:rPr lang="en-ID" dirty="0"/>
              <a:t> Ibrahim</a:t>
            </a:r>
            <a:r>
              <a:rPr lang="id-ID" dirty="0"/>
              <a:t>	2017031013</a:t>
            </a:r>
          </a:p>
          <a:p>
            <a:r>
              <a:rPr lang="en-ID" dirty="0"/>
              <a:t>Muhammad </a:t>
            </a:r>
            <a:r>
              <a:rPr lang="en-ID" dirty="0" err="1"/>
              <a:t>Rizky</a:t>
            </a:r>
            <a:r>
              <a:rPr lang="id-ID" dirty="0"/>
              <a:t>		2017031015</a:t>
            </a:r>
            <a:r>
              <a:rPr lang="en-ID" dirty="0"/>
              <a:t> </a:t>
            </a:r>
          </a:p>
          <a:p>
            <a:r>
              <a:rPr lang="en-ID" dirty="0" err="1"/>
              <a:t>Nurul</a:t>
            </a:r>
            <a:r>
              <a:rPr lang="en-ID" dirty="0"/>
              <a:t> Indah </a:t>
            </a:r>
            <a:r>
              <a:rPr lang="en-ID" dirty="0" err="1"/>
              <a:t>Ramadhanti</a:t>
            </a:r>
            <a:r>
              <a:rPr lang="en-ID" dirty="0"/>
              <a:t> </a:t>
            </a:r>
            <a:r>
              <a:rPr lang="id-ID" dirty="0"/>
              <a:t>	</a:t>
            </a:r>
            <a:r>
              <a:rPr lang="en-ID" dirty="0"/>
              <a:t>2017031030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834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d-ID" dirty="0"/>
              <a:t>Depersonalisation/Derealization Disorder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11010939" cy="4525963"/>
          </a:xfrm>
        </p:spPr>
        <p:txBody>
          <a:bodyPr>
            <a:normAutofit/>
          </a:bodyPr>
          <a:lstStyle/>
          <a:p>
            <a:r>
              <a:rPr lang="id-ID" dirty="0"/>
              <a:t>Gangguan umumnya muncul pada usia remaja. </a:t>
            </a:r>
          </a:p>
          <a:p>
            <a:endParaRPr lang="id-ID" dirty="0"/>
          </a:p>
          <a:p>
            <a:r>
              <a:rPr lang="id-ID" dirty="0"/>
              <a:t>Gangguan dimulai tanpa ada tanda, tiba-tiba dan tidak disadari.</a:t>
            </a:r>
          </a:p>
          <a:p>
            <a:endParaRPr lang="id-ID" dirty="0"/>
          </a:p>
          <a:p>
            <a:r>
              <a:rPr lang="id-ID" dirty="0"/>
              <a:t>Gangguan umumnya terjadi dikarenakan dipicu situasi-situasi yang membuat seseorang stres.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id-ID" sz="3600" dirty="0"/>
              <a:t>Etiology Depersonalisation/Derealization Disorder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id-ID" i="1" dirty="0"/>
              <a:t>Psychodynamic &amp; Behaviorist </a:t>
            </a:r>
            <a:r>
              <a:rPr lang="id-ID" dirty="0"/>
              <a:t>= response penolakan yang bertujuan untuk melindungi diri dari mengingat secara sadar peristiwa yang sangat menggangu (</a:t>
            </a:r>
            <a:r>
              <a:rPr lang="id-ID" i="1" dirty="0"/>
              <a:t>stressfull </a:t>
            </a:r>
            <a:r>
              <a:rPr lang="id-ID" dirty="0"/>
              <a:t>&amp; traumatis)</a:t>
            </a:r>
          </a:p>
          <a:p>
            <a:endParaRPr lang="id-ID" dirty="0"/>
          </a:p>
          <a:p>
            <a:r>
              <a:rPr lang="id-ID" i="1" dirty="0"/>
              <a:t>Psychodynamic</a:t>
            </a:r>
            <a:r>
              <a:rPr lang="id-ID" dirty="0"/>
              <a:t> = Terjadinya represi memori traumatis atau memori mengenai peristiwa yang menyebabkan stress berat.</a:t>
            </a:r>
          </a:p>
          <a:p>
            <a:endParaRPr lang="id-ID" dirty="0"/>
          </a:p>
          <a:p>
            <a:r>
              <a:rPr lang="id-ID" i="1" dirty="0"/>
              <a:t>Behavioral Theorist </a:t>
            </a:r>
            <a:r>
              <a:rPr lang="id-ID" dirty="0"/>
              <a:t>= Bentuk penolakan diri atas sesuatu yang mengacam/bertujuan untuk melindungi diri.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d-ID" sz="3600" dirty="0"/>
              <a:t>DSM 5 Depersonalization/Derealization Disorder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76211" y="1643051"/>
            <a:ext cx="5238787" cy="4525963"/>
          </a:xfrm>
        </p:spPr>
        <p:txBody>
          <a:bodyPr>
            <a:normAutofit/>
          </a:bodyPr>
          <a:lstStyle/>
          <a:p>
            <a:r>
              <a:rPr lang="id-ID" sz="2400" dirty="0"/>
              <a:t>DSM IV hanya </a:t>
            </a:r>
            <a:r>
              <a:rPr lang="id-ID" sz="2400" i="1" dirty="0"/>
              <a:t>Depersonalization</a:t>
            </a:r>
            <a:r>
              <a:rPr lang="id-ID" sz="2400" dirty="0"/>
              <a:t>, lalu berubah. Pada DSM 5 terdapat </a:t>
            </a:r>
            <a:r>
              <a:rPr lang="id-ID" sz="2400" i="1" dirty="0"/>
              <a:t>Depersonalization</a:t>
            </a:r>
            <a:r>
              <a:rPr lang="id-ID" sz="2400" dirty="0"/>
              <a:t> dan/atau </a:t>
            </a:r>
            <a:r>
              <a:rPr lang="id-ID" sz="2400" i="1" dirty="0"/>
              <a:t>Derealization</a:t>
            </a:r>
            <a:r>
              <a:rPr lang="id-ID" sz="2400" dirty="0"/>
              <a:t>.</a:t>
            </a:r>
          </a:p>
          <a:p>
            <a:endParaRPr lang="id-ID" sz="2400" dirty="0"/>
          </a:p>
          <a:p>
            <a:r>
              <a:rPr lang="id-ID" sz="2400" dirty="0"/>
              <a:t>Ditemukan banyak bukti bahwa individu dengan gangguan </a:t>
            </a:r>
            <a:r>
              <a:rPr lang="id-ID" sz="2400" i="1" dirty="0"/>
              <a:t>Depersonalization</a:t>
            </a:r>
            <a:r>
              <a:rPr lang="id-ID" sz="2400" dirty="0"/>
              <a:t> juga mengalami </a:t>
            </a:r>
            <a:r>
              <a:rPr lang="id-ID" sz="2400" i="1" dirty="0"/>
              <a:t>Derealization</a:t>
            </a:r>
            <a:r>
              <a:rPr lang="id-ID" sz="2400" dirty="0"/>
              <a:t>.</a:t>
            </a:r>
          </a:p>
        </p:txBody>
      </p:sp>
      <p:pic>
        <p:nvPicPr>
          <p:cNvPr id="1026" name="Picture 2" descr="C:\Users\personal\Desktop\dsm pak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998" y="1500174"/>
            <a:ext cx="6086007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id-ID" sz="3600" dirty="0"/>
              <a:t>Others Related Infomations of Depersonalisation/Derealization Disorder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id-ID" dirty="0"/>
              <a:t>Gangguan sering comorbid dengan gangguan lain seperti PTSD, </a:t>
            </a:r>
            <a:r>
              <a:rPr lang="id-ID" i="1" dirty="0"/>
              <a:t>schizophrenia</a:t>
            </a:r>
            <a:r>
              <a:rPr lang="id-ID" dirty="0"/>
              <a:t> dan </a:t>
            </a:r>
            <a:r>
              <a:rPr lang="id-ID" i="1" dirty="0"/>
              <a:t>borderline personality disorder </a:t>
            </a:r>
            <a:r>
              <a:rPr lang="id-ID" dirty="0"/>
              <a:t>(Maldonado, Butler &amp; Spiegel dalam Kring &amp; Johnshon, 2012)</a:t>
            </a:r>
            <a:endParaRPr lang="id-ID" i="1" dirty="0"/>
          </a:p>
          <a:p>
            <a:endParaRPr lang="id-ID" dirty="0"/>
          </a:p>
          <a:p>
            <a:r>
              <a:rPr lang="id-ID" dirty="0"/>
              <a:t>Dilaporkan 2 dari 3 individu dengan gangguan ini juga mengalami </a:t>
            </a:r>
            <a:r>
              <a:rPr lang="id-ID" i="1" dirty="0"/>
              <a:t>anxiety disorder</a:t>
            </a:r>
            <a:r>
              <a:rPr lang="id-ID" dirty="0"/>
              <a:t> dan gangguan depresi </a:t>
            </a:r>
            <a:r>
              <a:rPr lang="en-US" dirty="0"/>
              <a:t>(Simeon,</a:t>
            </a:r>
            <a:r>
              <a:rPr lang="id-ID" dirty="0"/>
              <a:t> </a:t>
            </a:r>
            <a:r>
              <a:rPr lang="en-US" dirty="0"/>
              <a:t>Gross, </a:t>
            </a:r>
            <a:r>
              <a:rPr lang="en-US" dirty="0" err="1"/>
              <a:t>Guralnik</a:t>
            </a:r>
            <a:r>
              <a:rPr lang="en-US" dirty="0"/>
              <a:t>, </a:t>
            </a:r>
            <a:r>
              <a:rPr lang="id-ID" dirty="0"/>
              <a:t>dkk dalam Kring &amp; Johnshon, 2012)</a:t>
            </a:r>
          </a:p>
          <a:p>
            <a:endParaRPr lang="id-ID" dirty="0"/>
          </a:p>
          <a:p>
            <a:r>
              <a:rPr lang="id-ID" dirty="0"/>
              <a:t>Episode </a:t>
            </a:r>
            <a:r>
              <a:rPr lang="en-US" dirty="0"/>
              <a:t>Depersonalization</a:t>
            </a:r>
            <a:r>
              <a:rPr lang="id-ID" dirty="0"/>
              <a:t> dapat muncul karena dipicu oleh </a:t>
            </a:r>
            <a:r>
              <a:rPr lang="en-US" i="1" dirty="0"/>
              <a:t>hyperventilation</a:t>
            </a:r>
            <a:r>
              <a:rPr lang="id-ID" dirty="0"/>
              <a:t> (</a:t>
            </a:r>
            <a:r>
              <a:rPr lang="id-ID" i="1" dirty="0"/>
              <a:t>Symptom</a:t>
            </a:r>
            <a:r>
              <a:rPr lang="id-ID" dirty="0"/>
              <a:t> umum pada </a:t>
            </a:r>
            <a:r>
              <a:rPr lang="id-ID" i="1" dirty="0"/>
              <a:t>panic attack)</a:t>
            </a:r>
            <a:endParaRPr lang="id-ID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id-ID" sz="3600" dirty="0"/>
              <a:t>Treatment for Depersonalisation/Derealization Disorder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id-ID" dirty="0"/>
              <a:t>Treatment  untuk Depersonalization/Derealization Disorder adalah Psikoterapi (CBT &amp; Psychodynamic Therapy) (“Depersonalization-derealization disorder,” 2017).  Tujuan dari Psikoterapi adalah:</a:t>
            </a:r>
          </a:p>
          <a:p>
            <a:endParaRPr lang="en-US" dirty="0"/>
          </a:p>
          <a:p>
            <a:r>
              <a:rPr lang="id-ID" dirty="0"/>
              <a:t>Membuat individu memahami apa penyebab dari gangguan.</a:t>
            </a:r>
          </a:p>
          <a:p>
            <a:endParaRPr lang="en-US" dirty="0"/>
          </a:p>
          <a:p>
            <a:r>
              <a:rPr lang="id-ID" dirty="0"/>
              <a:t>Mempelajari cara-cara yang dapat dilakukan untuk mengalihkan symptoms dan membuat individu tetap terkoneksi dengan dirinya dan sekitar.</a:t>
            </a:r>
          </a:p>
          <a:p>
            <a:endParaRPr lang="en-US" dirty="0"/>
          </a:p>
          <a:p>
            <a:r>
              <a:rPr lang="id-ID" dirty="0"/>
              <a:t>Mempelajari </a:t>
            </a:r>
            <a:r>
              <a:rPr lang="id-ID" i="1" dirty="0"/>
              <a:t>coping strategies </a:t>
            </a:r>
            <a:r>
              <a:rPr lang="id-ID" dirty="0"/>
              <a:t>untuk menghadapi situasi yang sangat stres dan waktu-waktu ekstrim tertentu.</a:t>
            </a:r>
          </a:p>
          <a:p>
            <a:endParaRPr lang="en-US" dirty="0"/>
          </a:p>
          <a:p>
            <a:r>
              <a:rPr lang="id-ID" dirty="0"/>
              <a:t>Menangani emosi yang berhubungan dengan trauma masa lalu.</a:t>
            </a:r>
          </a:p>
          <a:p>
            <a:endParaRPr lang="en-US" dirty="0"/>
          </a:p>
          <a:p>
            <a:r>
              <a:rPr lang="id-ID" dirty="0"/>
              <a:t>Menangani masalah kesehtan mental lainnya (</a:t>
            </a:r>
            <a:r>
              <a:rPr lang="id-ID" i="1" dirty="0"/>
              <a:t>anxiety</a:t>
            </a:r>
            <a:r>
              <a:rPr lang="id-ID" dirty="0"/>
              <a:t> atau depresi). 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17D1747-F0BA-4AF6-AD8B-320F119D0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9635" y="-18663"/>
            <a:ext cx="6132365" cy="68766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F925EBF-4306-40E7-B2C8-459E1D17191C}"/>
              </a:ext>
            </a:extLst>
          </p:cNvPr>
          <p:cNvSpPr txBox="1"/>
          <p:nvPr/>
        </p:nvSpPr>
        <p:spPr>
          <a:xfrm>
            <a:off x="265044" y="3075640"/>
            <a:ext cx="51683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/>
              <a:t>Clinical Description of DID.</a:t>
            </a:r>
          </a:p>
          <a:p>
            <a:pPr marL="342900" indent="-342900">
              <a:buAutoNum type="arabicPeriod"/>
            </a:pPr>
            <a:r>
              <a:rPr lang="en-US" sz="2400" dirty="0"/>
              <a:t>Etiology of DID.</a:t>
            </a:r>
          </a:p>
          <a:p>
            <a:pPr marL="342900" indent="-342900">
              <a:buAutoNum type="arabicPeriod"/>
            </a:pPr>
            <a:r>
              <a:rPr lang="en-US" sz="2400" dirty="0"/>
              <a:t>Treatment for DID.</a:t>
            </a:r>
            <a:endParaRPr lang="en-ID" sz="2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857950FA-2EA0-42CC-A806-F23B42138AD9}"/>
              </a:ext>
            </a:extLst>
          </p:cNvPr>
          <p:cNvSpPr txBox="1">
            <a:spLocks/>
          </p:cNvSpPr>
          <p:nvPr/>
        </p:nvSpPr>
        <p:spPr>
          <a:xfrm>
            <a:off x="163774" y="553027"/>
            <a:ext cx="6710531" cy="16374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  <a:t>DISSOCIATIVE IDENTITY DISORDER (DID)</a:t>
            </a:r>
            <a:endParaRPr lang="en-ID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974E82-BB7C-416A-BBC9-A86A179368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32" y="583442"/>
            <a:ext cx="6710531" cy="1637402"/>
          </a:xfrm>
        </p:spPr>
        <p:txBody>
          <a:bodyPr>
            <a:noAutofit/>
          </a:bodyPr>
          <a:lstStyle/>
          <a:p>
            <a:r>
              <a:rPr lang="en-US" sz="4000" dirty="0"/>
              <a:t>Dissociative identity Disorder (DID)</a:t>
            </a:r>
            <a:endParaRPr lang="en-ID" sz="4000" dirty="0"/>
          </a:p>
        </p:txBody>
      </p:sp>
    </p:spTree>
    <p:extLst>
      <p:ext uri="{BB962C8B-B14F-4D97-AF65-F5344CB8AC3E}">
        <p14:creationId xmlns:p14="http://schemas.microsoft.com/office/powerpoint/2010/main" xmlns="" val="381932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1A4747-4420-4E0C-8DD2-1539CEF96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57" y="-174793"/>
            <a:ext cx="9905998" cy="1905000"/>
          </a:xfrm>
        </p:spPr>
        <p:txBody>
          <a:bodyPr/>
          <a:lstStyle/>
          <a:p>
            <a:r>
              <a:rPr lang="en-US" b="1" dirty="0"/>
              <a:t>Clinical Description of DID</a:t>
            </a:r>
            <a:endParaRPr lang="en-ID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CD4D0D2-90EF-46E3-B48A-EDEE1345D921}"/>
              </a:ext>
            </a:extLst>
          </p:cNvPr>
          <p:cNvSpPr txBox="1"/>
          <p:nvPr/>
        </p:nvSpPr>
        <p:spPr>
          <a:xfrm>
            <a:off x="245297" y="1997839"/>
            <a:ext cx="585070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Satu </a:t>
            </a:r>
            <a:r>
              <a:rPr lang="en-US" sz="2200" dirty="0" err="1"/>
              <a:t>individu</a:t>
            </a:r>
            <a:r>
              <a:rPr lang="en-US" sz="2200" dirty="0"/>
              <a:t> </a:t>
            </a:r>
            <a:r>
              <a:rPr lang="en-US" sz="2200" dirty="0" err="1"/>
              <a:t>setidaknya</a:t>
            </a:r>
            <a:r>
              <a:rPr lang="en-US" sz="2200" dirty="0"/>
              <a:t> </a:t>
            </a:r>
            <a:r>
              <a:rPr lang="en-US" sz="2200" dirty="0" err="1"/>
              <a:t>memiliki</a:t>
            </a:r>
            <a:r>
              <a:rPr lang="en-US" sz="2200" dirty="0"/>
              <a:t> 2 </a:t>
            </a:r>
            <a:r>
              <a:rPr lang="en-US" sz="2200" dirty="0" err="1"/>
              <a:t>kepribadian</a:t>
            </a:r>
            <a:r>
              <a:rPr lang="en-US" sz="2200" dirty="0"/>
              <a:t> yang </a:t>
            </a:r>
            <a:r>
              <a:rPr lang="en-US" sz="2200" dirty="0" err="1"/>
              <a:t>berbeda</a:t>
            </a:r>
            <a:r>
              <a:rPr lang="en-US" sz="2200" dirty="0"/>
              <a:t> (parts, alters, self-states </a:t>
            </a:r>
            <a:r>
              <a:rPr lang="en-US" sz="2200" dirty="0" err="1"/>
              <a:t>atau</a:t>
            </a:r>
            <a:r>
              <a:rPr lang="en-US" sz="2200" dirty="0"/>
              <a:t> personas).</a:t>
            </a:r>
          </a:p>
          <a:p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2200" dirty="0" err="1"/>
              <a:t>Setiap</a:t>
            </a:r>
            <a:r>
              <a:rPr lang="en-ID" sz="2200" dirty="0"/>
              <a:t> alter </a:t>
            </a:r>
            <a:r>
              <a:rPr lang="en-ID" sz="2200" dirty="0" err="1"/>
              <a:t>memiliki</a:t>
            </a:r>
            <a:r>
              <a:rPr lang="en-ID" sz="2200" dirty="0"/>
              <a:t> </a:t>
            </a:r>
            <a:r>
              <a:rPr lang="en-ID" sz="2200" dirty="0" err="1"/>
              <a:t>pola</a:t>
            </a:r>
            <a:r>
              <a:rPr lang="en-ID" sz="2200" dirty="0"/>
              <a:t> </a:t>
            </a:r>
            <a:r>
              <a:rPr lang="en-ID" sz="2200" dirty="0" err="1"/>
              <a:t>pikir</a:t>
            </a:r>
            <a:r>
              <a:rPr lang="en-ID" sz="2200" dirty="0"/>
              <a:t>, </a:t>
            </a:r>
            <a:r>
              <a:rPr lang="en-ID" sz="2200" dirty="0" err="1"/>
              <a:t>perilaku</a:t>
            </a:r>
            <a:r>
              <a:rPr lang="en-ID" sz="2200" dirty="0"/>
              <a:t>, </a:t>
            </a:r>
            <a:r>
              <a:rPr lang="en-ID" sz="2200" dirty="0" err="1"/>
              <a:t>emosi</a:t>
            </a:r>
            <a:r>
              <a:rPr lang="en-ID" sz="2200" dirty="0"/>
              <a:t>, </a:t>
            </a:r>
            <a:r>
              <a:rPr lang="en-ID" sz="2200" dirty="0" err="1"/>
              <a:t>persepsi</a:t>
            </a:r>
            <a:r>
              <a:rPr lang="en-ID" sz="2200" dirty="0"/>
              <a:t>, dan </a:t>
            </a:r>
            <a:r>
              <a:rPr lang="en-ID" sz="2200" dirty="0" err="1"/>
              <a:t>memori</a:t>
            </a:r>
            <a:r>
              <a:rPr lang="en-ID" sz="2200" dirty="0"/>
              <a:t> </a:t>
            </a:r>
            <a:r>
              <a:rPr lang="en-ID" sz="2200" dirty="0" err="1"/>
              <a:t>masing-masing</a:t>
            </a:r>
            <a:r>
              <a:rPr lang="en-ID" sz="2200" dirty="0"/>
              <a:t> </a:t>
            </a:r>
            <a:r>
              <a:rPr lang="en-ID" sz="2200" dirty="0" err="1"/>
              <a:t>serta</a:t>
            </a:r>
            <a:r>
              <a:rPr lang="en-ID" sz="2200" dirty="0"/>
              <a:t> </a:t>
            </a:r>
            <a:r>
              <a:rPr lang="en-ID" sz="2200" dirty="0" err="1"/>
              <a:t>bersifat</a:t>
            </a:r>
            <a:r>
              <a:rPr lang="en-ID" sz="2200" dirty="0"/>
              <a:t> </a:t>
            </a:r>
            <a:r>
              <a:rPr lang="en-ID" sz="2200" dirty="0" err="1"/>
              <a:t>independen</a:t>
            </a:r>
            <a:r>
              <a:rPr lang="en-ID" sz="2200" dirty="0"/>
              <a:t> </a:t>
            </a:r>
            <a:r>
              <a:rPr lang="en-ID" sz="2200" dirty="0" err="1"/>
              <a:t>dari</a:t>
            </a:r>
            <a:r>
              <a:rPr lang="en-ID" sz="2200" dirty="0"/>
              <a:t> </a:t>
            </a:r>
            <a:r>
              <a:rPr lang="en-ID" sz="2200" dirty="0" err="1"/>
              <a:t>satu</a:t>
            </a:r>
            <a:r>
              <a:rPr lang="en-ID" sz="2200" dirty="0"/>
              <a:t> </a:t>
            </a:r>
            <a:r>
              <a:rPr lang="en-ID" sz="2200" dirty="0" err="1"/>
              <a:t>sama</a:t>
            </a:r>
            <a:r>
              <a:rPr lang="en-ID" sz="2200" dirty="0"/>
              <a:t> lain.</a:t>
            </a:r>
          </a:p>
          <a:p>
            <a:endParaRPr lang="en-ID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2200" dirty="0" err="1"/>
              <a:t>Variasi</a:t>
            </a:r>
            <a:r>
              <a:rPr lang="en-ID" sz="2200" dirty="0"/>
              <a:t> </a:t>
            </a:r>
            <a:r>
              <a:rPr lang="en-ID" sz="2200" dirty="0" err="1"/>
              <a:t>kepribadian</a:t>
            </a:r>
            <a:r>
              <a:rPr lang="en-ID" sz="2200" dirty="0"/>
              <a:t> yang </a:t>
            </a:r>
            <a:r>
              <a:rPr lang="en-ID" sz="2200" dirty="0" err="1"/>
              <a:t>dimiliki</a:t>
            </a:r>
            <a:r>
              <a:rPr lang="en-ID" sz="2200" dirty="0"/>
              <a:t> </a:t>
            </a:r>
            <a:r>
              <a:rPr lang="en-ID" sz="2200" dirty="0" err="1"/>
              <a:t>setiap</a:t>
            </a:r>
            <a:r>
              <a:rPr lang="en-ID" sz="2200" dirty="0"/>
              <a:t> alter </a:t>
            </a:r>
            <a:r>
              <a:rPr lang="en-ID" sz="2200" dirty="0" err="1"/>
              <a:t>berbeda-beda</a:t>
            </a:r>
            <a:r>
              <a:rPr lang="en-ID" sz="2200" dirty="0"/>
              <a:t> </a:t>
            </a:r>
            <a:r>
              <a:rPr lang="en-ID" sz="2200" dirty="0" err="1"/>
              <a:t>bahkan</a:t>
            </a:r>
            <a:r>
              <a:rPr lang="en-ID" sz="2200" dirty="0"/>
              <a:t> </a:t>
            </a:r>
            <a:r>
              <a:rPr lang="en-ID" sz="2200" dirty="0" err="1"/>
              <a:t>sampai</a:t>
            </a:r>
            <a:r>
              <a:rPr lang="en-ID" sz="2200" dirty="0"/>
              <a:t> </a:t>
            </a:r>
            <a:r>
              <a:rPr lang="en-ID" sz="2200" dirty="0" err="1"/>
              <a:t>bersifat</a:t>
            </a:r>
            <a:r>
              <a:rPr lang="en-ID" sz="2200" dirty="0"/>
              <a:t> 180°.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7EEDDA6-710F-47FA-AA29-5F7FF350C113}"/>
              </a:ext>
            </a:extLst>
          </p:cNvPr>
          <p:cNvSpPr txBox="1"/>
          <p:nvPr/>
        </p:nvSpPr>
        <p:spPr>
          <a:xfrm>
            <a:off x="7131037" y="1555845"/>
            <a:ext cx="4448828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Proposed DSM-5 Criteria for Dissociative Identity Disorder:</a:t>
            </a:r>
          </a:p>
          <a:p>
            <a:pPr marL="342900" indent="-342900" algn="just">
              <a:buFont typeface="+mj-lt"/>
              <a:buAutoNum type="alphaUcPeriod"/>
            </a:pPr>
            <a:r>
              <a:rPr lang="en-US" sz="1600" dirty="0"/>
              <a:t>Disruption of identity characterized by two or more distinct personality states (alters) or an experience of possession, as evidenced by discontinuities in sense of self, cognition, behavior, affect, perceptions, and/or memories. This disruption may be observed by others or reported by the patient.</a:t>
            </a:r>
          </a:p>
          <a:p>
            <a:pPr marL="342900" indent="-342900" algn="just">
              <a:buFont typeface="+mj-lt"/>
              <a:buAutoNum type="alphaUcPeriod"/>
            </a:pPr>
            <a:endParaRPr lang="en-US" sz="1600" dirty="0"/>
          </a:p>
          <a:p>
            <a:pPr marL="342900" indent="-342900" algn="just">
              <a:buFont typeface="+mj-lt"/>
              <a:buAutoNum type="alphaUcPeriod"/>
            </a:pPr>
            <a:r>
              <a:rPr lang="en-US" sz="1600" dirty="0"/>
              <a:t>At least two of the alters recurrently take control of behavior.</a:t>
            </a:r>
          </a:p>
          <a:p>
            <a:pPr marL="342900" indent="-342900" algn="just">
              <a:buFont typeface="+mj-lt"/>
              <a:buAutoNum type="alphaUcPeriod"/>
            </a:pPr>
            <a:endParaRPr lang="en-US" sz="1600" dirty="0"/>
          </a:p>
          <a:p>
            <a:pPr marL="342900" indent="-342900" algn="just">
              <a:buFont typeface="+mj-lt"/>
              <a:buAutoNum type="alphaUcPeriod"/>
            </a:pPr>
            <a:r>
              <a:rPr lang="en-US" sz="1600" dirty="0"/>
              <a:t>Inability of at least one of the alters to recall important personal information.</a:t>
            </a:r>
          </a:p>
          <a:p>
            <a:pPr marL="342900" indent="-342900" algn="just">
              <a:buFont typeface="+mj-lt"/>
              <a:buAutoNum type="alphaUcPeriod"/>
            </a:pPr>
            <a:endParaRPr lang="en-US" sz="1600" dirty="0"/>
          </a:p>
          <a:p>
            <a:pPr marL="342900" indent="-342900" algn="just">
              <a:buFont typeface="+mj-lt"/>
              <a:buAutoNum type="alphaUcPeriod"/>
            </a:pPr>
            <a:r>
              <a:rPr lang="en-US" sz="1600" dirty="0"/>
              <a:t>Symptoms are not part of a broadly accepted cultural or religious practice, and are not due to drugs or a medical condition.</a:t>
            </a:r>
            <a:endParaRPr lang="en-ID" sz="1600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xmlns="" val="638310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E99A0F-B657-4904-BA53-7616DAA00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526" y="-376030"/>
            <a:ext cx="9905998" cy="1905000"/>
          </a:xfrm>
        </p:spPr>
        <p:txBody>
          <a:bodyPr/>
          <a:lstStyle/>
          <a:p>
            <a:r>
              <a:rPr lang="en-US" b="1" dirty="0"/>
              <a:t>Etiology of DID</a:t>
            </a:r>
            <a:endParaRPr lang="en-ID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B3A8BD6-7CA4-471B-9F5C-C8669BD5961C}"/>
              </a:ext>
            </a:extLst>
          </p:cNvPr>
          <p:cNvSpPr txBox="1"/>
          <p:nvPr/>
        </p:nvSpPr>
        <p:spPr>
          <a:xfrm>
            <a:off x="1358348" y="2305878"/>
            <a:ext cx="9475304" cy="4253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D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1AC36F2-2306-4E62-BCEE-A52DE400EAF6}"/>
              </a:ext>
            </a:extLst>
          </p:cNvPr>
          <p:cNvSpPr txBox="1"/>
          <p:nvPr/>
        </p:nvSpPr>
        <p:spPr>
          <a:xfrm>
            <a:off x="191069" y="1670367"/>
            <a:ext cx="1168669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/>
              <a:t>Posttraumatic Model.</a:t>
            </a:r>
          </a:p>
          <a:p>
            <a:r>
              <a:rPr lang="en-US" dirty="0"/>
              <a:t>DID </a:t>
            </a:r>
            <a:r>
              <a:rPr lang="en-US" dirty="0" err="1"/>
              <a:t>disebabkan</a:t>
            </a:r>
            <a:r>
              <a:rPr lang="en-US" dirty="0"/>
              <a:t> </a:t>
            </a:r>
            <a:r>
              <a:rPr lang="en-US" dirty="0" err="1"/>
              <a:t>ketidakmampuan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mengembangkan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mempertahankan</a:t>
            </a:r>
            <a:r>
              <a:rPr lang="en-US" dirty="0"/>
              <a:t> </a:t>
            </a:r>
            <a:r>
              <a:rPr lang="en-US" dirty="0" err="1"/>
              <a:t>kesatuan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i="1" dirty="0"/>
              <a:t>sense of self</a:t>
            </a:r>
            <a:r>
              <a:rPr lang="en-US" dirty="0"/>
              <a:t>.</a:t>
            </a:r>
          </a:p>
          <a:p>
            <a:r>
              <a:rPr lang="en-US" dirty="0"/>
              <a:t>Trauma + </a:t>
            </a:r>
            <a:r>
              <a:rPr lang="en-US" i="1" dirty="0"/>
              <a:t>Dissociation coping mechanism </a:t>
            </a:r>
            <a:r>
              <a:rPr lang="en-US" dirty="0"/>
              <a:t>= </a:t>
            </a:r>
            <a:r>
              <a:rPr lang="en-US" i="1" dirty="0"/>
              <a:t>Develop alters</a:t>
            </a:r>
            <a:r>
              <a:rPr lang="en-US" dirty="0"/>
              <a:t>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err="1"/>
              <a:t>Sociocognitive</a:t>
            </a:r>
            <a:r>
              <a:rPr lang="en-US" b="1" i="1" dirty="0"/>
              <a:t> Model.</a:t>
            </a:r>
          </a:p>
          <a:p>
            <a:r>
              <a:rPr lang="en-US" i="1" dirty="0"/>
              <a:t>Alters </a:t>
            </a:r>
            <a:r>
              <a:rPr lang="en-US" dirty="0" err="1"/>
              <a:t>muncul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dipengaruhi</a:t>
            </a:r>
            <a:r>
              <a:rPr lang="en-US" i="1" dirty="0"/>
              <a:t> </a:t>
            </a:r>
            <a:r>
              <a:rPr lang="en-US" dirty="0"/>
              <a:t>oleh</a:t>
            </a:r>
            <a:r>
              <a:rPr lang="en-US" i="1" dirty="0"/>
              <a:t> sociocultural </a:t>
            </a:r>
            <a:r>
              <a:rPr lang="en-US" dirty="0"/>
              <a:t>dan</a:t>
            </a:r>
            <a:r>
              <a:rPr lang="en-US" i="1" dirty="0"/>
              <a:t> psychotherapeutic. </a:t>
            </a:r>
            <a:r>
              <a:rPr lang="en-US" dirty="0" err="1"/>
              <a:t>Asumsi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 DID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i="1" dirty="0"/>
              <a:t>attention seeking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termotivasi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peran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 DID.</a:t>
            </a:r>
            <a:endParaRPr lang="en-US" i="1" dirty="0"/>
          </a:p>
          <a:p>
            <a:endParaRPr lang="en-US" dirty="0"/>
          </a:p>
          <a:p>
            <a:r>
              <a:rPr lang="en-US" dirty="0" err="1"/>
              <a:t>Contoh</a:t>
            </a:r>
            <a:r>
              <a:rPr lang="en-US" dirty="0"/>
              <a:t>: </a:t>
            </a:r>
            <a:r>
              <a:rPr lang="en-US" dirty="0" err="1"/>
              <a:t>Terpapar</a:t>
            </a:r>
            <a:r>
              <a:rPr lang="en-US" dirty="0"/>
              <a:t> </a:t>
            </a:r>
            <a:r>
              <a:rPr lang="en-US" dirty="0" err="1"/>
              <a:t>berita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DID, </a:t>
            </a:r>
            <a:r>
              <a:rPr lang="en-US" dirty="0" err="1"/>
              <a:t>sugesti</a:t>
            </a:r>
            <a:r>
              <a:rPr lang="en-US" dirty="0"/>
              <a:t> </a:t>
            </a:r>
            <a:r>
              <a:rPr lang="en-US" dirty="0" err="1"/>
              <a:t>terapis</a:t>
            </a:r>
            <a:r>
              <a:rPr lang="en-US" dirty="0"/>
              <a:t>, dan </a:t>
            </a:r>
            <a:r>
              <a:rPr lang="en-US" dirty="0" err="1"/>
              <a:t>pengaruh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.</a:t>
            </a:r>
          </a:p>
          <a:p>
            <a:endParaRPr lang="en-US" i="1" dirty="0"/>
          </a:p>
          <a:p>
            <a:r>
              <a:rPr lang="en-US" dirty="0"/>
              <a:t>* </a:t>
            </a:r>
            <a:r>
              <a:rPr lang="en-US" dirty="0" err="1"/>
              <a:t>Kebanyakan</a:t>
            </a:r>
            <a:r>
              <a:rPr lang="en-US" dirty="0"/>
              <a:t> </a:t>
            </a:r>
            <a:r>
              <a:rPr lang="en-US" dirty="0" err="1"/>
              <a:t>penderita</a:t>
            </a:r>
            <a:r>
              <a:rPr lang="en-US" dirty="0"/>
              <a:t> DID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 </a:t>
            </a:r>
            <a:r>
              <a:rPr lang="en-US" dirty="0" err="1"/>
              <a:t>fantasi</a:t>
            </a:r>
            <a:r>
              <a:rPr lang="en-US" dirty="0"/>
              <a:t> yang </a:t>
            </a:r>
            <a:r>
              <a:rPr lang="en-US" dirty="0" err="1"/>
              <a:t>tinggi</a:t>
            </a:r>
            <a:r>
              <a:rPr lang="en-US" dirty="0"/>
              <a:t>,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berimajinasi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orang lain, dan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keinginan</a:t>
            </a:r>
            <a:r>
              <a:rPr lang="en-US" dirty="0"/>
              <a:t> </a:t>
            </a:r>
            <a:r>
              <a:rPr lang="en-US" dirty="0" err="1"/>
              <a:t>kuat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membantu</a:t>
            </a:r>
            <a:r>
              <a:rPr lang="en-US" dirty="0"/>
              <a:t> orang lain.</a:t>
            </a:r>
          </a:p>
          <a:p>
            <a:endParaRPr lang="en-US" i="1" dirty="0"/>
          </a:p>
          <a:p>
            <a:endParaRPr lang="en-US" i="1" dirty="0"/>
          </a:p>
          <a:p>
            <a:endParaRPr lang="en-ID" i="1" dirty="0"/>
          </a:p>
        </p:txBody>
      </p:sp>
    </p:spTree>
    <p:extLst>
      <p:ext uri="{BB962C8B-B14F-4D97-AF65-F5344CB8AC3E}">
        <p14:creationId xmlns:p14="http://schemas.microsoft.com/office/powerpoint/2010/main" xmlns="" val="1874422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751304-4FFE-4EFA-87EA-E4DFFFBC3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817" y="-304801"/>
            <a:ext cx="9905998" cy="1905000"/>
          </a:xfrm>
        </p:spPr>
        <p:txBody>
          <a:bodyPr/>
          <a:lstStyle/>
          <a:p>
            <a:r>
              <a:rPr lang="en-US" b="1" dirty="0"/>
              <a:t>Treatment for DID</a:t>
            </a:r>
            <a:endParaRPr lang="en-ID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B9F4F3D-740E-498F-B03A-3C1EA46E05FA}"/>
              </a:ext>
            </a:extLst>
          </p:cNvPr>
          <p:cNvSpPr txBox="1"/>
          <p:nvPr/>
        </p:nvSpPr>
        <p:spPr>
          <a:xfrm>
            <a:off x="265043" y="1480485"/>
            <a:ext cx="115161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Tujuan</a:t>
            </a:r>
            <a:r>
              <a:rPr lang="en-US" b="1" dirty="0"/>
              <a:t> </a:t>
            </a:r>
            <a:r>
              <a:rPr lang="en-US" b="1" dirty="0" err="1"/>
              <a:t>utama</a:t>
            </a:r>
            <a:r>
              <a:rPr lang="en-US" b="1" dirty="0"/>
              <a:t>: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individu</a:t>
            </a:r>
            <a:r>
              <a:rPr lang="en-US" dirty="0"/>
              <a:t> yang </a:t>
            </a:r>
            <a:r>
              <a:rPr lang="en-US" dirty="0" err="1"/>
              <a:t>utuh</a:t>
            </a:r>
            <a:r>
              <a:rPr lang="en-US" dirty="0"/>
              <a:t> dan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kesatuan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pendeketan</a:t>
            </a:r>
            <a:r>
              <a:rPr lang="en-US" dirty="0"/>
              <a:t> yang </a:t>
            </a:r>
            <a:r>
              <a:rPr lang="en-US" i="1" dirty="0"/>
              <a:t>emphatic</a:t>
            </a:r>
            <a:r>
              <a:rPr lang="en-US" dirty="0"/>
              <a:t> dan </a:t>
            </a:r>
            <a:r>
              <a:rPr lang="en-US" dirty="0" err="1"/>
              <a:t>halus</a:t>
            </a:r>
            <a:r>
              <a:rPr lang="en-US" dirty="0"/>
              <a:t>/</a:t>
            </a:r>
            <a:r>
              <a:rPr lang="en-US" dirty="0" err="1"/>
              <a:t>lemah</a:t>
            </a:r>
            <a:r>
              <a:rPr lang="en-US" dirty="0"/>
              <a:t> </a:t>
            </a:r>
            <a:r>
              <a:rPr lang="en-US" dirty="0" err="1"/>
              <a:t>lembut</a:t>
            </a:r>
            <a:r>
              <a:rPr lang="en-US" dirty="0"/>
              <a:t>. </a:t>
            </a:r>
            <a:r>
              <a:rPr lang="en-US" dirty="0" err="1"/>
              <a:t>Menyelesaikan</a:t>
            </a:r>
            <a:r>
              <a:rPr lang="en-US" dirty="0"/>
              <a:t> </a:t>
            </a:r>
            <a:r>
              <a:rPr lang="en-US" dirty="0" err="1"/>
              <a:t>efek</a:t>
            </a:r>
            <a:r>
              <a:rPr lang="en-US" dirty="0"/>
              <a:t> </a:t>
            </a:r>
            <a:r>
              <a:rPr lang="en-US" dirty="0" err="1"/>
              <a:t>emosional</a:t>
            </a:r>
            <a:r>
              <a:rPr lang="en-US" dirty="0"/>
              <a:t>, </a:t>
            </a:r>
            <a:r>
              <a:rPr lang="en-US" dirty="0" err="1"/>
              <a:t>perilaku</a:t>
            </a:r>
            <a:r>
              <a:rPr lang="en-US" dirty="0"/>
              <a:t> dan </a:t>
            </a:r>
            <a:r>
              <a:rPr lang="en-US" dirty="0" err="1"/>
              <a:t>kognitif</a:t>
            </a:r>
            <a:r>
              <a:rPr lang="en-US" dirty="0"/>
              <a:t> yang </a:t>
            </a:r>
            <a:r>
              <a:rPr lang="en-US" dirty="0" err="1"/>
              <a:t>timbul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trauma.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/>
              <a:t>Hypnotherapy</a:t>
            </a:r>
            <a:r>
              <a:rPr lang="en-US" dirty="0"/>
              <a:t>:</a:t>
            </a:r>
          </a:p>
          <a:p>
            <a:r>
              <a:rPr lang="en-US" dirty="0" err="1"/>
              <a:t>Mengatasi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yang di-</a:t>
            </a:r>
            <a:r>
              <a:rPr lang="en-US" i="1" dirty="0"/>
              <a:t>repress </a:t>
            </a:r>
            <a:r>
              <a:rPr lang="en-US" dirty="0" err="1"/>
              <a:t>akibat</a:t>
            </a:r>
            <a:r>
              <a:rPr lang="en-US" dirty="0"/>
              <a:t> trauma,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Teknik </a:t>
            </a:r>
            <a:r>
              <a:rPr lang="en-US" i="1" dirty="0"/>
              <a:t>age regression</a:t>
            </a:r>
            <a:r>
              <a:rPr lang="en-US" dirty="0"/>
              <a:t>. </a:t>
            </a:r>
            <a:r>
              <a:rPr lang="en-US" dirty="0" err="1"/>
              <a:t>Bertujuan</a:t>
            </a:r>
            <a:r>
              <a:rPr lang="en-US" dirty="0"/>
              <a:t>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en-US" dirty="0" err="1"/>
              <a:t>mengerti</a:t>
            </a:r>
            <a:r>
              <a:rPr lang="en-US" dirty="0"/>
              <a:t> </a:t>
            </a:r>
            <a:r>
              <a:rPr lang="en-US" dirty="0" err="1"/>
              <a:t>ancaman</a:t>
            </a:r>
            <a:r>
              <a:rPr lang="en-US" dirty="0"/>
              <a:t> </a:t>
            </a:r>
            <a:r>
              <a:rPr lang="en-US" dirty="0" err="1"/>
              <a:t>semasa</a:t>
            </a:r>
            <a:r>
              <a:rPr lang="en-US" dirty="0"/>
              <a:t> </a:t>
            </a:r>
            <a:r>
              <a:rPr lang="en-US" dirty="0" err="1"/>
              <a:t>anak-anak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masa </a:t>
            </a:r>
            <a:r>
              <a:rPr lang="en-US" dirty="0" err="1"/>
              <a:t>kini</a:t>
            </a:r>
            <a:r>
              <a:rPr lang="en-US" dirty="0"/>
              <a:t>/</a:t>
            </a:r>
            <a:r>
              <a:rPr lang="en-US" dirty="0" err="1"/>
              <a:t>dewasa</a:t>
            </a:r>
            <a:r>
              <a:rPr lang="en-US" dirty="0"/>
              <a:t> dan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dipengaruhi</a:t>
            </a:r>
            <a:r>
              <a:rPr lang="en-US" dirty="0"/>
              <a:t> oleh trauma </a:t>
            </a:r>
            <a:r>
              <a:rPr lang="en-US" dirty="0" err="1"/>
              <a:t>tersebut</a:t>
            </a:r>
            <a:r>
              <a:rPr lang="en-US" dirty="0"/>
              <a:t>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Psychotherapy:</a:t>
            </a:r>
            <a:r>
              <a:rPr lang="en-US" dirty="0"/>
              <a:t> </a:t>
            </a:r>
          </a:p>
          <a:p>
            <a:r>
              <a:rPr lang="en-US" dirty="0"/>
              <a:t>Bisa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i="1" dirty="0"/>
              <a:t>talk therapy</a:t>
            </a:r>
            <a:r>
              <a:rPr lang="en-US" dirty="0"/>
              <a:t>, </a:t>
            </a:r>
            <a:r>
              <a:rPr lang="en-US" dirty="0" err="1"/>
              <a:t>bertujuan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memicu</a:t>
            </a:r>
            <a:r>
              <a:rPr lang="en-US" dirty="0"/>
              <a:t> DID. </a:t>
            </a:r>
            <a:r>
              <a:rPr lang="en-US" dirty="0" err="1"/>
              <a:t>Terapi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sering</a:t>
            </a:r>
            <a:r>
              <a:rPr lang="en-US" dirty="0"/>
              <a:t> kali </a:t>
            </a:r>
            <a:r>
              <a:rPr lang="en-US" dirty="0" err="1"/>
              <a:t>melibatkan</a:t>
            </a:r>
            <a:r>
              <a:rPr lang="en-US" dirty="0"/>
              <a:t> </a:t>
            </a:r>
            <a:r>
              <a:rPr lang="en-US" dirty="0" err="1"/>
              <a:t>anggota</a:t>
            </a:r>
            <a:r>
              <a:rPr lang="en-US" dirty="0"/>
              <a:t> </a:t>
            </a:r>
            <a:r>
              <a:rPr lang="en-US" dirty="0" err="1"/>
              <a:t>keluarga</a:t>
            </a:r>
            <a:r>
              <a:rPr lang="en-US" dirty="0"/>
              <a:t>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Adjunctive therapy:</a:t>
            </a:r>
          </a:p>
          <a:p>
            <a:r>
              <a:rPr lang="en-US" dirty="0" err="1"/>
              <a:t>Terapi</a:t>
            </a:r>
            <a:r>
              <a:rPr lang="en-US" dirty="0"/>
              <a:t> (</a:t>
            </a:r>
            <a:r>
              <a:rPr lang="en-US" i="1" dirty="0"/>
              <a:t>art therapy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i="1" dirty="0"/>
              <a:t>music therapy</a:t>
            </a:r>
            <a:r>
              <a:rPr lang="en-US" dirty="0"/>
              <a:t>)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memungkinkan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en-US" dirty="0" err="1"/>
              <a:t>merasakan</a:t>
            </a:r>
            <a:r>
              <a:rPr lang="en-US" dirty="0"/>
              <a:t> dan </a:t>
            </a:r>
            <a:r>
              <a:rPr lang="en-US" dirty="0" err="1"/>
              <a:t>mengekspresikan</a:t>
            </a:r>
            <a:r>
              <a:rPr lang="en-US" dirty="0"/>
              <a:t> </a:t>
            </a:r>
            <a:r>
              <a:rPr lang="en-US" dirty="0" err="1"/>
              <a:t>emosi</a:t>
            </a:r>
            <a:r>
              <a:rPr lang="en-US" dirty="0"/>
              <a:t>, </a:t>
            </a:r>
            <a:r>
              <a:rPr lang="en-US" dirty="0" err="1"/>
              <a:t>pikiran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pengalaman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yang </a:t>
            </a:r>
            <a:r>
              <a:rPr lang="en-US" dirty="0" err="1"/>
              <a:t>tertutup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trauma di </a:t>
            </a:r>
            <a:r>
              <a:rPr lang="en-US" dirty="0" err="1"/>
              <a:t>lingkungan</a:t>
            </a:r>
            <a:r>
              <a:rPr lang="en-US" dirty="0"/>
              <a:t> yang </a:t>
            </a:r>
            <a:r>
              <a:rPr lang="en-US" dirty="0" err="1"/>
              <a:t>aman</a:t>
            </a:r>
            <a:r>
              <a:rPr lang="en-US" dirty="0"/>
              <a:t>. </a:t>
            </a:r>
            <a:endParaRPr lang="en-ID" b="1" i="1" dirty="0"/>
          </a:p>
          <a:p>
            <a:endParaRPr lang="en-ID" b="1" i="1" dirty="0"/>
          </a:p>
        </p:txBody>
      </p:sp>
    </p:spTree>
    <p:extLst>
      <p:ext uri="{BB962C8B-B14F-4D97-AF65-F5344CB8AC3E}">
        <p14:creationId xmlns:p14="http://schemas.microsoft.com/office/powerpoint/2010/main" xmlns="" val="33642183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27F328-13B9-4A96-B38A-D64CA6735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291" y="-172279"/>
            <a:ext cx="9905998" cy="1905000"/>
          </a:xfrm>
        </p:spPr>
        <p:txBody>
          <a:bodyPr/>
          <a:lstStyle/>
          <a:p>
            <a:r>
              <a:rPr lang="en-US" b="1" dirty="0"/>
              <a:t>Treatment for DID</a:t>
            </a:r>
            <a:endParaRPr lang="en-ID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8D5D5B6-31EC-4FA9-94FF-7541B4E97278}"/>
              </a:ext>
            </a:extLst>
          </p:cNvPr>
          <p:cNvSpPr txBox="1"/>
          <p:nvPr/>
        </p:nvSpPr>
        <p:spPr>
          <a:xfrm>
            <a:off x="212035" y="1732721"/>
            <a:ext cx="115806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/>
              <a:t>Medikasi</a:t>
            </a:r>
            <a:r>
              <a:rPr lang="en-US" b="1" dirty="0"/>
              <a:t>:</a:t>
            </a:r>
          </a:p>
          <a:p>
            <a:r>
              <a:rPr lang="en-US" dirty="0" err="1"/>
              <a:t>Menggunakan</a:t>
            </a:r>
            <a:r>
              <a:rPr lang="en-US" dirty="0"/>
              <a:t> antidepressant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mengatasi</a:t>
            </a:r>
            <a:r>
              <a:rPr lang="en-US" dirty="0"/>
              <a:t> </a:t>
            </a:r>
            <a:r>
              <a:rPr lang="en-US" dirty="0" err="1"/>
              <a:t>komorbiditas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i="1" dirty="0"/>
              <a:t>anxiety</a:t>
            </a:r>
            <a:r>
              <a:rPr lang="en-US" dirty="0"/>
              <a:t> dan </a:t>
            </a:r>
            <a:r>
              <a:rPr lang="en-US" i="1" dirty="0"/>
              <a:t>depression</a:t>
            </a:r>
            <a:r>
              <a:rPr lang="en-US" dirty="0"/>
              <a:t>,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mengatasi</a:t>
            </a:r>
            <a:r>
              <a:rPr lang="en-US" dirty="0"/>
              <a:t> DID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xmlns="" val="1016937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Dissociative disorder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2776717"/>
            <a:ext cx="4974771" cy="2171609"/>
          </a:xfrm>
        </p:spPr>
        <p:txBody>
          <a:bodyPr>
            <a:noAutofit/>
          </a:bodyPr>
          <a:lstStyle/>
          <a:p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gangguan</a:t>
            </a:r>
            <a:r>
              <a:rPr lang="en-US" sz="2400" dirty="0"/>
              <a:t> </a:t>
            </a:r>
            <a:r>
              <a:rPr lang="en-US" sz="2400" dirty="0" err="1"/>
              <a:t>kepribadian</a:t>
            </a:r>
            <a:r>
              <a:rPr lang="en-US" sz="2400" dirty="0"/>
              <a:t> yang </a:t>
            </a:r>
            <a:r>
              <a:rPr lang="en-US" sz="2400" dirty="0" err="1"/>
              <a:t>ditandai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kekacauan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disosiatif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fungsi</a:t>
            </a:r>
            <a:r>
              <a:rPr lang="en-US" sz="2400" dirty="0"/>
              <a:t> </a:t>
            </a:r>
            <a:r>
              <a:rPr lang="en-US" sz="2400" dirty="0" err="1"/>
              <a:t>identitas</a:t>
            </a:r>
            <a:r>
              <a:rPr lang="en-US" sz="2400" dirty="0"/>
              <a:t>, </a:t>
            </a:r>
            <a:r>
              <a:rPr lang="en-US" sz="2400" dirty="0" err="1"/>
              <a:t>ingatan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kehilangan</a:t>
            </a:r>
            <a:r>
              <a:rPr lang="en-US" sz="2400" dirty="0"/>
              <a:t> </a:t>
            </a:r>
            <a:r>
              <a:rPr lang="en-US" sz="2400" dirty="0" err="1"/>
              <a:t>kesadaran</a:t>
            </a:r>
            <a:r>
              <a:rPr lang="en-US" sz="2400" dirty="0"/>
              <a:t>. </a:t>
            </a:r>
          </a:p>
          <a:p>
            <a:r>
              <a:rPr lang="en-US" sz="2400" dirty="0" err="1"/>
              <a:t>Penyebab</a:t>
            </a:r>
            <a:r>
              <a:rPr lang="en-US" sz="2400" dirty="0"/>
              <a:t> </a:t>
            </a:r>
            <a:r>
              <a:rPr lang="en-US" sz="2400" dirty="0" err="1"/>
              <a:t>utama</a:t>
            </a:r>
            <a:r>
              <a:rPr lang="en-US" sz="2400" dirty="0"/>
              <a:t> : trauma masa </a:t>
            </a:r>
            <a:r>
              <a:rPr lang="en-US" sz="2400" dirty="0" err="1"/>
              <a:t>lalu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0770" y="2619374"/>
            <a:ext cx="3729446" cy="248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1982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Referensi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d-ID" sz="2600" dirty="0"/>
              <a:t>Depersonalization-derealization disorder. (2017, May 16). </a:t>
            </a:r>
            <a:r>
              <a:rPr lang="id-ID" sz="2600" i="1" dirty="0"/>
              <a:t>Mayoclinic</a:t>
            </a:r>
            <a:r>
              <a:rPr lang="id-ID" sz="2600" dirty="0"/>
              <a:t>. </a:t>
            </a:r>
            <a:r>
              <a:rPr lang="id-ID" sz="2600" dirty="0">
                <a:hlinkClick r:id="rId2"/>
              </a:rPr>
              <a:t>https://www.mayoclinic.org/diseases-conditions/depersonalization-derealization-disorder/diagnosis-treatment/drc-20352916</a:t>
            </a:r>
            <a:endParaRPr lang="id-ID" sz="2600" dirty="0"/>
          </a:p>
          <a:p>
            <a:pPr>
              <a:buNone/>
            </a:pPr>
            <a:endParaRPr lang="id-ID" sz="2600" dirty="0"/>
          </a:p>
          <a:p>
            <a:pPr>
              <a:buNone/>
            </a:pPr>
            <a:r>
              <a:rPr lang="id-ID" sz="2600" dirty="0"/>
              <a:t>Kring, A. M., &amp; Johnshon, S. L. (2012). </a:t>
            </a:r>
            <a:r>
              <a:rPr lang="id-ID" sz="2600" i="1" dirty="0"/>
              <a:t>Abnormal Psychology</a:t>
            </a:r>
            <a:r>
              <a:rPr lang="id-ID" sz="2600" dirty="0"/>
              <a:t> (C. T. Johnson (Ed.); 12th ed.). John Wiley &amp; Sons, Inc.</a:t>
            </a:r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r>
              <a:rPr lang="id-ID" i="1" dirty="0" smtClean="0"/>
              <a:t>Desk reference to the diagnostic criteria from DSM 5</a:t>
            </a:r>
            <a:r>
              <a:rPr lang="id-ID" dirty="0" smtClean="0"/>
              <a:t> (5th ed.). (2013). American Psuchiatric Association.</a:t>
            </a:r>
            <a:endParaRPr lang="id-ID" dirty="0"/>
          </a:p>
          <a:p>
            <a:endParaRPr lang="id-ID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091" t="24917" r="22987" b="35122"/>
          <a:stretch/>
        </p:blipFill>
        <p:spPr>
          <a:xfrm>
            <a:off x="326571" y="1872052"/>
            <a:ext cx="5929931" cy="3513219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02650383"/>
              </p:ext>
            </p:extLst>
          </p:nvPr>
        </p:nvGraphicFramePr>
        <p:xfrm>
          <a:off x="6479177" y="1357902"/>
          <a:ext cx="5460276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0092">
                  <a:extLst>
                    <a:ext uri="{9D8B030D-6E8A-4147-A177-3AD203B41FA5}">
                      <a16:colId xmlns:a16="http://schemas.microsoft.com/office/drawing/2014/main" xmlns="" val="2945690954"/>
                    </a:ext>
                  </a:extLst>
                </a:gridCol>
                <a:gridCol w="1820092">
                  <a:extLst>
                    <a:ext uri="{9D8B030D-6E8A-4147-A177-3AD203B41FA5}">
                      <a16:colId xmlns:a16="http://schemas.microsoft.com/office/drawing/2014/main" xmlns="" val="2543382762"/>
                    </a:ext>
                  </a:extLst>
                </a:gridCol>
                <a:gridCol w="1820092">
                  <a:extLst>
                    <a:ext uri="{9D8B030D-6E8A-4147-A177-3AD203B41FA5}">
                      <a16:colId xmlns:a16="http://schemas.microsoft.com/office/drawing/2014/main" xmlns="" val="33595881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DSM-V DIAGNOSIS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DESKRIPSI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PERUBAHAN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88315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Amnesia </a:t>
                      </a:r>
                      <a:r>
                        <a:rPr lang="en-US" sz="1400" dirty="0" err="1"/>
                        <a:t>Disosiatif</a:t>
                      </a:r>
                      <a:r>
                        <a:rPr lang="en-US" sz="1400" baseline="0" dirty="0"/>
                        <a:t>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err="1"/>
                        <a:t>Kurangnya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akses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sadar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menuju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memori</a:t>
                      </a:r>
                      <a:r>
                        <a:rPr lang="en-US" sz="1400" baseline="0" dirty="0"/>
                        <a:t>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Fugue (</a:t>
                      </a:r>
                      <a:r>
                        <a:rPr lang="en-US" sz="1400" dirty="0" err="1"/>
                        <a:t>kelainan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identitas</a:t>
                      </a:r>
                      <a:r>
                        <a:rPr lang="en-US" sz="1400" dirty="0"/>
                        <a:t>)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dirty="0" err="1"/>
                        <a:t>merupakan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subtipe</a:t>
                      </a:r>
                      <a:r>
                        <a:rPr lang="en-US" sz="1400" baseline="0" dirty="0"/>
                        <a:t> amnesia </a:t>
                      </a:r>
                      <a:r>
                        <a:rPr lang="en-US" sz="1400" baseline="0" dirty="0" err="1"/>
                        <a:t>disosiatif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dan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bukan</a:t>
                      </a:r>
                      <a:r>
                        <a:rPr lang="en-US" sz="1400" baseline="0" dirty="0"/>
                        <a:t> diagnosis </a:t>
                      </a:r>
                      <a:r>
                        <a:rPr lang="en-US" sz="1400" baseline="0" dirty="0" err="1"/>
                        <a:t>terpisah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60350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Gangguan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depersonalisasi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err="1"/>
                        <a:t>Perubahan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dalam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pengalaman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diri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dan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kenyataan</a:t>
                      </a:r>
                      <a:r>
                        <a:rPr lang="en-US" sz="1400" baseline="0" dirty="0"/>
                        <a:t>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err="1"/>
                        <a:t>Derealization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ditambahkan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sebagai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gejala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45168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Gangguan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identitas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disosiatif</a:t>
                      </a:r>
                      <a:r>
                        <a:rPr lang="en-US" sz="1400" baseline="0" dirty="0"/>
                        <a:t>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err="1"/>
                        <a:t>Setidakanya</a:t>
                      </a:r>
                      <a:r>
                        <a:rPr lang="en-US" sz="1400" baseline="0" dirty="0"/>
                        <a:t> 2 </a:t>
                      </a:r>
                      <a:r>
                        <a:rPr lang="en-US" sz="1400" baseline="0" dirty="0" err="1"/>
                        <a:t>kepribadian</a:t>
                      </a:r>
                      <a:r>
                        <a:rPr lang="en-US" sz="1400" baseline="0" dirty="0"/>
                        <a:t> yang </a:t>
                      </a:r>
                      <a:r>
                        <a:rPr lang="en-US" sz="1400" baseline="0" dirty="0" err="1"/>
                        <a:t>berbeda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satu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sama</a:t>
                      </a:r>
                      <a:r>
                        <a:rPr lang="en-US" sz="1400" baseline="0" dirty="0"/>
                        <a:t> lain </a:t>
                      </a:r>
                      <a:r>
                        <a:rPr lang="en-US" sz="1400" baseline="0" dirty="0" err="1"/>
                        <a:t>bertindak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secara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bebas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err="1"/>
                        <a:t>Kriteria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menjadi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lebih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spesifik</a:t>
                      </a:r>
                      <a:r>
                        <a:rPr lang="en-US" sz="1400" baseline="0" dirty="0"/>
                        <a:t>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err="1"/>
                        <a:t>Gejala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bukan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merupakan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bagian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dari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praktik</a:t>
                      </a:r>
                      <a:r>
                        <a:rPr lang="en-US" sz="1400" baseline="0" dirty="0"/>
                        <a:t> agama </a:t>
                      </a:r>
                      <a:r>
                        <a:rPr lang="en-US" sz="1400" baseline="0" dirty="0" err="1"/>
                        <a:t>dan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budaya</a:t>
                      </a:r>
                      <a:r>
                        <a:rPr lang="en-US" sz="1400" baseline="0" dirty="0"/>
                        <a:t> yang </a:t>
                      </a:r>
                      <a:r>
                        <a:rPr lang="en-US" sz="1400" baseline="0" dirty="0" err="1"/>
                        <a:t>diakui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secara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luas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291231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98926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0622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Dissociation and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982380"/>
            <a:ext cx="10515600" cy="2654935"/>
          </a:xfrm>
        </p:spPr>
        <p:txBody>
          <a:bodyPr>
            <a:normAutofit/>
          </a:bodyPr>
          <a:lstStyle/>
          <a:p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psikodinamik</a:t>
            </a:r>
            <a:r>
              <a:rPr lang="en-US" dirty="0"/>
              <a:t> </a:t>
            </a:r>
            <a:r>
              <a:rPr lang="en-US" dirty="0" err="1"/>
              <a:t>memberi</a:t>
            </a:r>
            <a:r>
              <a:rPr lang="en-US" dirty="0"/>
              <a:t> </a:t>
            </a:r>
            <a:r>
              <a:rPr lang="en-US" dirty="0" err="1"/>
              <a:t>penekanan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peristiwa</a:t>
            </a:r>
            <a:r>
              <a:rPr lang="en-US" dirty="0"/>
              <a:t> </a:t>
            </a:r>
            <a:r>
              <a:rPr lang="en-US" dirty="0" err="1"/>
              <a:t>traumatis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munculnya</a:t>
            </a:r>
            <a:r>
              <a:rPr lang="en-US" dirty="0"/>
              <a:t> </a:t>
            </a:r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.</a:t>
            </a:r>
          </a:p>
          <a:p>
            <a:r>
              <a:rPr lang="en-US" dirty="0" err="1"/>
              <a:t>Memori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factor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memunculkan</a:t>
            </a:r>
            <a:r>
              <a:rPr lang="en-US" dirty="0"/>
              <a:t> </a:t>
            </a:r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.</a:t>
            </a:r>
          </a:p>
          <a:p>
            <a:r>
              <a:rPr lang="en-US" dirty="0" err="1"/>
              <a:t>Disosiasi</a:t>
            </a:r>
            <a:r>
              <a:rPr lang="en-US" dirty="0"/>
              <a:t> </a:t>
            </a:r>
            <a:r>
              <a:rPr lang="en-US" dirty="0" err="1"/>
              <a:t>parah</a:t>
            </a:r>
            <a:r>
              <a:rPr lang="en-US" dirty="0"/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menganggu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ingatan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19019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Dissociative Amnesia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/>
              <a:t>Orang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gangguan</a:t>
            </a:r>
            <a:r>
              <a:rPr lang="en-US" dirty="0"/>
              <a:t> Amnesia </a:t>
            </a:r>
            <a:r>
              <a:rPr lang="en-US" dirty="0" err="1"/>
              <a:t>Disosiatif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mengingat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pribadi</a:t>
            </a:r>
            <a:r>
              <a:rPr lang="en-US" dirty="0"/>
              <a:t> yang </a:t>
            </a:r>
            <a:r>
              <a:rPr lang="en-US" dirty="0" err="1"/>
              <a:t>penting</a:t>
            </a:r>
            <a:r>
              <a:rPr lang="en-US" dirty="0"/>
              <a:t>,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pengalaman</a:t>
            </a:r>
            <a:r>
              <a:rPr lang="en-US" dirty="0"/>
              <a:t> </a:t>
            </a:r>
            <a:r>
              <a:rPr lang="en-US" dirty="0" err="1"/>
              <a:t>traumatis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/>
              <a:t>Disosiatif</a:t>
            </a:r>
            <a:r>
              <a:rPr lang="en-US" dirty="0"/>
              <a:t> </a:t>
            </a:r>
            <a:r>
              <a:rPr lang="en-US" dirty="0" err="1"/>
              <a:t>melibatkan</a:t>
            </a:r>
            <a:r>
              <a:rPr lang="en-US" dirty="0"/>
              <a:t> </a:t>
            </a:r>
            <a:r>
              <a:rPr lang="en-US" dirty="0" err="1"/>
              <a:t>defisit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memori</a:t>
            </a:r>
            <a:r>
              <a:rPr lang="en-US" dirty="0"/>
              <a:t> </a:t>
            </a:r>
            <a:r>
              <a:rPr lang="en-US" dirty="0" err="1"/>
              <a:t>eksplisit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memori</a:t>
            </a:r>
            <a:r>
              <a:rPr lang="en-US" dirty="0"/>
              <a:t> </a:t>
            </a:r>
            <a:r>
              <a:rPr lang="en-US" dirty="0" err="1"/>
              <a:t>implisit</a:t>
            </a:r>
            <a:r>
              <a:rPr lang="en-US" dirty="0"/>
              <a:t> </a:t>
            </a:r>
          </a:p>
          <a:p>
            <a:pPr algn="just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subtipe</a:t>
            </a:r>
            <a:r>
              <a:rPr lang="en-US" dirty="0"/>
              <a:t> amnesia yang </a:t>
            </a:r>
            <a:r>
              <a:rPr lang="en-US" dirty="0" err="1"/>
              <a:t>disebut</a:t>
            </a:r>
            <a:r>
              <a:rPr lang="en-US" dirty="0"/>
              <a:t> Fugue.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b="1" dirty="0"/>
              <a:t>amnesia total</a:t>
            </a:r>
            <a:r>
              <a:rPr lang="en-US" dirty="0"/>
              <a:t>,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tiba-tiba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meninggalkan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mengambil</a:t>
            </a:r>
            <a:r>
              <a:rPr lang="en-US" dirty="0"/>
              <a:t> </a:t>
            </a:r>
            <a:r>
              <a:rPr lang="en-US" dirty="0" err="1"/>
              <a:t>identitas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. </a:t>
            </a:r>
            <a:r>
              <a:rPr lang="en-US" dirty="0" err="1"/>
              <a:t>Terkadang</a:t>
            </a:r>
            <a:r>
              <a:rPr lang="en-US" dirty="0"/>
              <a:t> orang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mengambil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,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, 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bahkan</a:t>
            </a:r>
            <a:r>
              <a:rPr lang="en-US" dirty="0"/>
              <a:t> </a:t>
            </a:r>
            <a:r>
              <a:rPr lang="en-US" dirty="0" err="1"/>
              <a:t>serangkaian</a:t>
            </a:r>
            <a:r>
              <a:rPr lang="en-US" dirty="0"/>
              <a:t> </a:t>
            </a:r>
            <a:r>
              <a:rPr lang="en-US" dirty="0" err="1"/>
              <a:t>karakteristik</a:t>
            </a:r>
            <a:r>
              <a:rPr lang="en-US" dirty="0"/>
              <a:t> </a:t>
            </a:r>
            <a:r>
              <a:rPr lang="en-US" dirty="0" err="1"/>
              <a:t>kepribadian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2574308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47131" y="1765935"/>
            <a:ext cx="5181600" cy="548785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mendiagnosis</a:t>
            </a:r>
            <a:r>
              <a:rPr lang="en-US" sz="2400" dirty="0"/>
              <a:t> amnesia </a:t>
            </a:r>
            <a:r>
              <a:rPr lang="en-US" sz="2400" dirty="0" err="1" smtClean="0"/>
              <a:t>disosiatif</a:t>
            </a:r>
            <a:r>
              <a:rPr lang="en-US" sz="2400" dirty="0" smtClean="0"/>
              <a:t>,</a:t>
            </a:r>
            <a:r>
              <a:rPr lang="id-ID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/>
              <a:t>menyingkirkan</a:t>
            </a:r>
            <a:r>
              <a:rPr lang="en-US" sz="2400" dirty="0"/>
              <a:t> </a:t>
            </a:r>
            <a:r>
              <a:rPr lang="en-US" sz="2400" dirty="0" err="1"/>
              <a:t>dugaan-dugaan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/>
              <a:t>demensia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penyalahgunaan</a:t>
            </a:r>
            <a:r>
              <a:rPr lang="en-US" sz="2400" dirty="0"/>
              <a:t> </a:t>
            </a:r>
            <a:r>
              <a:rPr lang="en-US" sz="2400" dirty="0" err="1"/>
              <a:t>zat</a:t>
            </a:r>
            <a:r>
              <a:rPr lang="en-US" sz="2400" dirty="0" smtClean="0"/>
              <a:t>.</a:t>
            </a:r>
            <a:endParaRPr lang="en-US" sz="2400" dirty="0"/>
          </a:p>
          <a:p>
            <a:pPr algn="just">
              <a:lnSpc>
                <a:spcPct val="120000"/>
              </a:lnSpc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547761" y="1571767"/>
            <a:ext cx="5406887" cy="51146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b="1" dirty="0"/>
          </a:p>
          <a:p>
            <a:pPr algn="just"/>
            <a:r>
              <a:rPr lang="en-US" sz="2000" b="1" dirty="0" err="1"/>
              <a:t>Kriteria</a:t>
            </a:r>
            <a:r>
              <a:rPr lang="en-US" sz="2000" b="1" dirty="0"/>
              <a:t> </a:t>
            </a:r>
            <a:r>
              <a:rPr lang="en-US" sz="2000" b="1" dirty="0" err="1"/>
              <a:t>didalam</a:t>
            </a:r>
            <a:r>
              <a:rPr lang="en-US" sz="2000" b="1" dirty="0"/>
              <a:t> DSM-5 </a:t>
            </a:r>
            <a:r>
              <a:rPr lang="en-US" sz="2000" b="1" dirty="0" err="1"/>
              <a:t>untuk</a:t>
            </a:r>
            <a:r>
              <a:rPr lang="en-US" sz="2000" b="1" dirty="0"/>
              <a:t> Amnesia </a:t>
            </a:r>
            <a:r>
              <a:rPr lang="en-US" sz="2000" b="1" dirty="0" err="1"/>
              <a:t>Disosiatif</a:t>
            </a:r>
            <a:r>
              <a:rPr lang="en-US" sz="2000" b="1" dirty="0"/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/>
              <a:t>Ketidakmampuan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mengingat</a:t>
            </a:r>
            <a:r>
              <a:rPr lang="en-US" sz="2000" dirty="0"/>
              <a:t> </a:t>
            </a:r>
            <a:r>
              <a:rPr lang="en-US" sz="2000" dirty="0" err="1"/>
              <a:t>informasi</a:t>
            </a:r>
            <a:r>
              <a:rPr lang="en-US" sz="2000" dirty="0"/>
              <a:t> </a:t>
            </a:r>
            <a:r>
              <a:rPr lang="en-US" sz="2000" dirty="0" err="1"/>
              <a:t>pribadi</a:t>
            </a:r>
            <a:r>
              <a:rPr lang="en-US" sz="2000" dirty="0"/>
              <a:t> yang </a:t>
            </a:r>
            <a:r>
              <a:rPr lang="en-US" sz="2000" dirty="0" err="1"/>
              <a:t>penting</a:t>
            </a:r>
            <a:r>
              <a:rPr lang="en-US" sz="2000" dirty="0"/>
              <a:t>, </a:t>
            </a:r>
            <a:r>
              <a:rPr lang="en-US" sz="2000" dirty="0" err="1"/>
              <a:t>biasanya</a:t>
            </a:r>
            <a:r>
              <a:rPr lang="en-US" sz="2000" dirty="0"/>
              <a:t> </a:t>
            </a:r>
            <a:r>
              <a:rPr lang="en-US" sz="2000" dirty="0" err="1"/>
              <a:t>bersifat</a:t>
            </a:r>
            <a:r>
              <a:rPr lang="en-US" sz="2000" dirty="0"/>
              <a:t> </a:t>
            </a:r>
            <a:r>
              <a:rPr lang="en-US" sz="2000" dirty="0" err="1"/>
              <a:t>traumatis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penuh</a:t>
            </a:r>
            <a:r>
              <a:rPr lang="en-US" sz="2000" dirty="0"/>
              <a:t> </a:t>
            </a:r>
            <a:r>
              <a:rPr lang="en-US" sz="2000" dirty="0" err="1"/>
              <a:t>tekanan</a:t>
            </a:r>
            <a:r>
              <a:rPr lang="en-US" sz="2000" dirty="0"/>
              <a:t>, yang </a:t>
            </a:r>
            <a:r>
              <a:rPr lang="en-US" sz="2000" dirty="0" err="1"/>
              <a:t>terlalu</a:t>
            </a:r>
            <a:r>
              <a:rPr lang="en-US" sz="2000" dirty="0"/>
              <a:t> </a:t>
            </a:r>
            <a:r>
              <a:rPr lang="en-US" sz="2000" dirty="0" err="1"/>
              <a:t>luas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menjadi</a:t>
            </a:r>
            <a:r>
              <a:rPr lang="en-US" sz="2000" dirty="0"/>
              <a:t> </a:t>
            </a:r>
            <a:r>
              <a:rPr lang="en-US" sz="2000" dirty="0" err="1"/>
              <a:t>pelupa</a:t>
            </a:r>
            <a:r>
              <a:rPr lang="en-US" sz="2000" dirty="0"/>
              <a:t> </a:t>
            </a:r>
            <a:r>
              <a:rPr lang="en-US" sz="2000" dirty="0" err="1"/>
              <a:t>biasa</a:t>
            </a:r>
            <a:r>
              <a:rPr lang="en-US" sz="2000" dirty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/>
              <a:t>Gangguan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disebabkan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r>
              <a:rPr lang="en-US" sz="2000" dirty="0" err="1"/>
              <a:t>efek</a:t>
            </a:r>
            <a:r>
              <a:rPr lang="en-US" sz="2000" dirty="0"/>
              <a:t> </a:t>
            </a:r>
            <a:r>
              <a:rPr lang="en-US" sz="2000" dirty="0" err="1"/>
              <a:t>psikologis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zat</a:t>
            </a:r>
            <a:r>
              <a:rPr lang="en-US" sz="2000" dirty="0"/>
              <a:t>,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r>
              <a:rPr lang="en-US" sz="2000" dirty="0" err="1"/>
              <a:t>kondisi</a:t>
            </a:r>
            <a:r>
              <a:rPr lang="en-US" sz="2000" dirty="0"/>
              <a:t> </a:t>
            </a:r>
            <a:r>
              <a:rPr lang="en-US" sz="2000" dirty="0" err="1"/>
              <a:t>medis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psikologis</a:t>
            </a:r>
            <a:r>
              <a:rPr lang="en-US" sz="2000" dirty="0"/>
              <a:t> </a:t>
            </a:r>
            <a:r>
              <a:rPr lang="en-US" sz="2000" dirty="0" err="1"/>
              <a:t>lainnya</a:t>
            </a:r>
            <a:r>
              <a:rPr lang="en-US" sz="2000" dirty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/>
              <a:t>Subtipe</a:t>
            </a:r>
            <a:r>
              <a:rPr lang="en-US" sz="2000" dirty="0"/>
              <a:t> Fugue </a:t>
            </a:r>
            <a:r>
              <a:rPr lang="en-US" sz="2000" dirty="0" err="1"/>
              <a:t>Disosiatif</a:t>
            </a:r>
            <a:r>
              <a:rPr lang="en-US" sz="2000" dirty="0"/>
              <a:t> </a:t>
            </a:r>
            <a:r>
              <a:rPr lang="en-US" sz="2000" dirty="0" err="1"/>
              <a:t>jika</a:t>
            </a:r>
            <a:r>
              <a:rPr lang="en-US" sz="2000" dirty="0"/>
              <a:t>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 dirty="0" err="1"/>
              <a:t>ketidakmampuan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mengingat</a:t>
            </a:r>
            <a:r>
              <a:rPr lang="en-US" sz="2000" dirty="0"/>
              <a:t> masa </a:t>
            </a:r>
            <a:r>
              <a:rPr lang="en-US" sz="2000" dirty="0" err="1"/>
              <a:t>lalu</a:t>
            </a:r>
            <a:r>
              <a:rPr lang="en-US" sz="2000" dirty="0"/>
              <a:t> </a:t>
            </a:r>
            <a:r>
              <a:rPr lang="en-US" sz="2000" dirty="0" err="1"/>
              <a:t>seseorang</a:t>
            </a:r>
            <a:r>
              <a:rPr lang="en-US" sz="2000" dirty="0"/>
              <a:t>, </a:t>
            </a:r>
            <a:r>
              <a:rPr lang="en-US" sz="2000" dirty="0" err="1"/>
              <a:t>kebingungan</a:t>
            </a:r>
            <a:r>
              <a:rPr lang="en-US" sz="2000" dirty="0"/>
              <a:t> </a:t>
            </a:r>
            <a:r>
              <a:rPr lang="en-US" sz="2000" dirty="0" err="1"/>
              <a:t>tentang</a:t>
            </a:r>
            <a:r>
              <a:rPr lang="en-US" sz="2000" dirty="0"/>
              <a:t> </a:t>
            </a:r>
            <a:r>
              <a:rPr lang="en-US" sz="2000" dirty="0" err="1"/>
              <a:t>identitas</a:t>
            </a:r>
            <a:r>
              <a:rPr lang="en-US" sz="2000" dirty="0"/>
              <a:t>,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asumsi</a:t>
            </a:r>
            <a:r>
              <a:rPr lang="en-US" sz="2000" dirty="0"/>
              <a:t> </a:t>
            </a:r>
            <a:r>
              <a:rPr lang="en-US" sz="2000" dirty="0" err="1"/>
              <a:t>identitas</a:t>
            </a:r>
            <a:r>
              <a:rPr lang="en-US" sz="2000" dirty="0"/>
              <a:t> </a:t>
            </a:r>
            <a:r>
              <a:rPr lang="en-US" sz="2000" dirty="0" err="1"/>
              <a:t>baru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endParaRPr lang="en-US" sz="20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/>
              <a:t>mendadak</a:t>
            </a:r>
            <a:r>
              <a:rPr lang="en-US" sz="2000" dirty="0"/>
              <a:t> </a:t>
            </a:r>
            <a:r>
              <a:rPr lang="en-US" sz="2000" dirty="0" err="1"/>
              <a:t>melakukan</a:t>
            </a:r>
            <a:r>
              <a:rPr lang="en-US" sz="2000" dirty="0"/>
              <a:t> </a:t>
            </a:r>
            <a:r>
              <a:rPr lang="en-US" sz="2000" dirty="0" err="1"/>
              <a:t>perjalanan</a:t>
            </a:r>
            <a:r>
              <a:rPr lang="en-US" sz="2000" dirty="0"/>
              <a:t> </a:t>
            </a:r>
            <a:r>
              <a:rPr lang="en-US" sz="2000" dirty="0" err="1"/>
              <a:t>tak</a:t>
            </a:r>
            <a:r>
              <a:rPr lang="en-US" sz="2000" dirty="0"/>
              <a:t> </a:t>
            </a:r>
            <a:r>
              <a:rPr lang="en-US" sz="2000" dirty="0" err="1"/>
              <a:t>terduga</a:t>
            </a:r>
            <a:r>
              <a:rPr lang="en-US" sz="2000" dirty="0"/>
              <a:t> </a:t>
            </a:r>
            <a:r>
              <a:rPr lang="en-US" sz="2000" dirty="0" err="1"/>
              <a:t>jauh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rumah</a:t>
            </a:r>
            <a:r>
              <a:rPr lang="en-US" sz="2000" dirty="0"/>
              <a:t>.</a:t>
            </a:r>
          </a:p>
          <a:p>
            <a:pPr algn="just"/>
            <a:endParaRPr lang="en-US" sz="2000" dirty="0"/>
          </a:p>
          <a:p>
            <a:endParaRPr lang="en-US" sz="2000" dirty="0"/>
          </a:p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574735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0126" y="1866945"/>
            <a:ext cx="9144000" cy="2387600"/>
          </a:xfrm>
        </p:spPr>
        <p:txBody>
          <a:bodyPr>
            <a:normAutofit/>
          </a:bodyPr>
          <a:lstStyle/>
          <a:p>
            <a:pPr algn="ctr"/>
            <a:r>
              <a:rPr lang="id-ID" dirty="0"/>
              <a:t>Depersonalisation/Derealization Disorder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d-ID" dirty="0"/>
              <a:t>Depersonalisation/Derealization Disorder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id-ID" i="1" dirty="0"/>
              <a:t>Depersonalization</a:t>
            </a:r>
            <a:r>
              <a:rPr lang="id-ID" dirty="0"/>
              <a:t> = kondisi dimana individu merasa bukan dirinya atau merasa kehilangan dirinya.</a:t>
            </a:r>
          </a:p>
          <a:p>
            <a:endParaRPr lang="id-ID" dirty="0"/>
          </a:p>
          <a:p>
            <a:r>
              <a:rPr lang="id-ID" i="1" dirty="0"/>
              <a:t>Derealization</a:t>
            </a:r>
            <a:r>
              <a:rPr lang="id-ID" dirty="0"/>
              <a:t> = Kondisi dimana individu merasa dunia seakan tidak nyata (erat kaitan dengan sensori).</a:t>
            </a:r>
          </a:p>
          <a:p>
            <a:endParaRPr lang="id-ID" dirty="0"/>
          </a:p>
          <a:p>
            <a:r>
              <a:rPr lang="id-ID" i="1" dirty="0"/>
              <a:t>Depersonalization/Derealization disorder </a:t>
            </a:r>
            <a:r>
              <a:rPr lang="id-ID" dirty="0"/>
              <a:t>= Gangguan dimana individu merasa (persepsi) terjadi perubahan yang mengganggu dan membingungkan pada diri atau sekitarnya.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51263" y="1525179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i="1" dirty="0"/>
              <a:t>. . . the world appears strange, peculiar, foreign, dream-like. Objects appear at times strangely</a:t>
            </a:r>
            <a:r>
              <a:rPr lang="id-ID" i="1" dirty="0"/>
              <a:t> </a:t>
            </a:r>
            <a:r>
              <a:rPr lang="en-US" i="1" dirty="0"/>
              <a:t>diminished in size, at times flat. Sounds appear to come from a distance . . . . The emotions likewise</a:t>
            </a:r>
            <a:r>
              <a:rPr lang="id-ID" i="1" dirty="0"/>
              <a:t> </a:t>
            </a:r>
            <a:r>
              <a:rPr lang="en-US" i="1" dirty="0"/>
              <a:t>undergo marked alteration. Patients complain that they are capable of experiencing neither pain nor</a:t>
            </a:r>
            <a:r>
              <a:rPr lang="id-ID" i="1" dirty="0"/>
              <a:t> </a:t>
            </a:r>
            <a:r>
              <a:rPr lang="en-US" i="1" dirty="0"/>
              <a:t>pleasure; love and hate have perished with them. They experience a fundamental change in their</a:t>
            </a:r>
            <a:r>
              <a:rPr lang="id-ID" i="1" dirty="0"/>
              <a:t> </a:t>
            </a:r>
            <a:r>
              <a:rPr lang="en-US" i="1" dirty="0"/>
              <a:t>personality, and the climax is reached with their complaints that they have become strangers to themselves.</a:t>
            </a:r>
            <a:r>
              <a:rPr lang="id-ID" i="1" dirty="0"/>
              <a:t> </a:t>
            </a:r>
            <a:r>
              <a:rPr lang="en-US" i="1" dirty="0"/>
              <a:t>It is as though they were dead, lifeless, mere automatons . . .</a:t>
            </a:r>
            <a:endParaRPr lang="id-ID" i="1" dirty="0"/>
          </a:p>
          <a:p>
            <a:pPr algn="ctr">
              <a:buNone/>
            </a:pPr>
            <a:endParaRPr lang="id-ID" i="1" dirty="0"/>
          </a:p>
          <a:p>
            <a:pPr algn="r">
              <a:buNone/>
            </a:pPr>
            <a:r>
              <a:rPr lang="id-ID" i="1" dirty="0"/>
              <a:t>(Schilder dalam </a:t>
            </a:r>
            <a:r>
              <a:rPr lang="id-ID" dirty="0"/>
              <a:t>Kring &amp; Johnshon, 2012)</a:t>
            </a:r>
          </a:p>
          <a:p>
            <a:pPr algn="r">
              <a:buNone/>
            </a:pPr>
            <a:endParaRPr lang="id-ID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380</TotalTime>
  <Words>1211</Words>
  <Application>Microsoft Office PowerPoint</Application>
  <PresentationFormat>Custom</PresentationFormat>
  <Paragraphs>135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Median</vt:lpstr>
      <vt:lpstr>Gangguan Disosiatif</vt:lpstr>
      <vt:lpstr>Dissociative disorder</vt:lpstr>
      <vt:lpstr>Slide 3</vt:lpstr>
      <vt:lpstr>Dissociation and Memory</vt:lpstr>
      <vt:lpstr>Dissociative Amnesia</vt:lpstr>
      <vt:lpstr>Slide 6</vt:lpstr>
      <vt:lpstr>Depersonalisation/Derealization Disorder</vt:lpstr>
      <vt:lpstr>Depersonalisation/Derealization Disorder</vt:lpstr>
      <vt:lpstr>Slide 9</vt:lpstr>
      <vt:lpstr>Depersonalisation/Derealization Disorder</vt:lpstr>
      <vt:lpstr>Etiology Depersonalisation/Derealization Disorder</vt:lpstr>
      <vt:lpstr>DSM 5 Depersonalization/Derealization Disorder</vt:lpstr>
      <vt:lpstr>Others Related Infomations of Depersonalisation/Derealization Disorder</vt:lpstr>
      <vt:lpstr>Treatment for Depersonalisation/Derealization Disorder</vt:lpstr>
      <vt:lpstr>Dissociative identity Disorder (DID)</vt:lpstr>
      <vt:lpstr>Clinical Description of DID</vt:lpstr>
      <vt:lpstr>Etiology of DID</vt:lpstr>
      <vt:lpstr>Treatment for DID</vt:lpstr>
      <vt:lpstr>Treatment for DID</vt:lpstr>
      <vt:lpstr>Referensi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Gangguan disosiatif</dc:title>
  <dc:creator>nurul indah ramadhanti</dc:creator>
  <cp:lastModifiedBy>personal</cp:lastModifiedBy>
  <cp:revision>21</cp:revision>
  <dcterms:created xsi:type="dcterms:W3CDTF">2020-04-17T17:31:55Z</dcterms:created>
  <dcterms:modified xsi:type="dcterms:W3CDTF">2020-04-21T15:20:31Z</dcterms:modified>
</cp:coreProperties>
</file>