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68" r:id="rId3"/>
    <p:sldId id="259" r:id="rId4"/>
    <p:sldId id="307" r:id="rId5"/>
    <p:sldId id="258" r:id="rId6"/>
    <p:sldId id="305" r:id="rId7"/>
    <p:sldId id="261" r:id="rId8"/>
    <p:sldId id="262" r:id="rId9"/>
    <p:sldId id="306" r:id="rId10"/>
    <p:sldId id="265" r:id="rId11"/>
    <p:sldId id="266" r:id="rId12"/>
    <p:sldId id="30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31" r:id="rId9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snapToGrid="0">
      <p:cViewPr varScale="1">
        <p:scale>
          <a:sx n="70" d="100"/>
          <a:sy n="70"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7B543-3B1F-4C06-AE0B-697354FB95E6}" type="datetimeFigureOut">
              <a:rPr lang="id-ID" smtClean="0"/>
              <a:t>19/02/2020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E14AC-2423-455F-9630-91DD08EABD39}" type="slidenum">
              <a:rPr lang="id-ID" smtClean="0"/>
              <a:t>‹#›</a:t>
            </a:fld>
            <a:endParaRPr lang="id-ID"/>
          </a:p>
        </p:txBody>
      </p:sp>
    </p:spTree>
    <p:extLst>
      <p:ext uri="{BB962C8B-B14F-4D97-AF65-F5344CB8AC3E}">
        <p14:creationId xmlns:p14="http://schemas.microsoft.com/office/powerpoint/2010/main" val="43000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887E14AC-2423-455F-9630-91DD08EABD39}" type="slidenum">
              <a:rPr lang="id-ID" smtClean="0"/>
              <a:t>2</a:t>
            </a:fld>
            <a:endParaRPr lang="id-ID"/>
          </a:p>
        </p:txBody>
      </p:sp>
    </p:spTree>
    <p:extLst>
      <p:ext uri="{BB962C8B-B14F-4D97-AF65-F5344CB8AC3E}">
        <p14:creationId xmlns:p14="http://schemas.microsoft.com/office/powerpoint/2010/main" val="426685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Phobia spesifik yang memiiki karakter unik adalah fobia darah-injeksi-cedera,</a:t>
            </a:r>
            <a:r>
              <a:rPr lang="id-ID" baseline="0" dirty="0" smtClean="0"/>
              <a:t> biasanya memiliki perasaan jijik sebagai suatu ketakutan. </a:t>
            </a:r>
          </a:p>
          <a:p>
            <a:r>
              <a:rPr lang="id-ID" baseline="0" dirty="0" smtClean="0"/>
              <a:t>Respon fisiologisnya : Peningkatan denyut jantung dan tekanan darah yang sama seperti orang yang memiliki fobia pada umumnya. Diikuti dengan respon mual, pusing, pingsan yang tidak terjadi pada fobia spesifik lainnya.</a:t>
            </a:r>
            <a:endParaRPr lang="id-ID" dirty="0"/>
          </a:p>
        </p:txBody>
      </p:sp>
      <p:sp>
        <p:nvSpPr>
          <p:cNvPr id="4" name="Slide Number Placeholder 3"/>
          <p:cNvSpPr>
            <a:spLocks noGrp="1"/>
          </p:cNvSpPr>
          <p:nvPr>
            <p:ph type="sldNum" sz="quarter" idx="10"/>
          </p:nvPr>
        </p:nvSpPr>
        <p:spPr/>
        <p:txBody>
          <a:bodyPr/>
          <a:lstStyle/>
          <a:p>
            <a:fld id="{887E14AC-2423-455F-9630-91DD08EABD39}" type="slidenum">
              <a:rPr lang="id-ID" smtClean="0"/>
              <a:t>8</a:t>
            </a:fld>
            <a:endParaRPr lang="id-ID"/>
          </a:p>
        </p:txBody>
      </p:sp>
    </p:spTree>
    <p:extLst>
      <p:ext uri="{BB962C8B-B14F-4D97-AF65-F5344CB8AC3E}">
        <p14:creationId xmlns:p14="http://schemas.microsoft.com/office/powerpoint/2010/main" val="134442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Merupakan ketakutan yang tidak rasional</a:t>
            </a:r>
            <a:r>
              <a:rPr lang="id-ID" baseline="0" dirty="0" smtClean="0"/>
              <a:t> dan menetap, biasanya berhubungan dengan kehadiran orang lain,  individu menghindari situasi dimana ia mungkin dievaluasi atau dikritik, yang membuatnya merasa terhina atau dipermalukan dan menimbulkan tanda-tanda kecemasan atau menampilkan perilaku lain yang memalukan.</a:t>
            </a:r>
            <a:endParaRPr lang="id-ID" dirty="0"/>
          </a:p>
        </p:txBody>
      </p:sp>
      <p:sp>
        <p:nvSpPr>
          <p:cNvPr id="4" name="Slide Number Placeholder 3"/>
          <p:cNvSpPr>
            <a:spLocks noGrp="1"/>
          </p:cNvSpPr>
          <p:nvPr>
            <p:ph type="sldNum" sz="quarter" idx="10"/>
          </p:nvPr>
        </p:nvSpPr>
        <p:spPr/>
        <p:txBody>
          <a:bodyPr/>
          <a:lstStyle/>
          <a:p>
            <a:fld id="{887E14AC-2423-455F-9630-91DD08EABD39}" type="slidenum">
              <a:rPr lang="id-ID" smtClean="0"/>
              <a:t>10</a:t>
            </a:fld>
            <a:endParaRPr lang="id-ID"/>
          </a:p>
        </p:txBody>
      </p:sp>
    </p:spTree>
    <p:extLst>
      <p:ext uri="{BB962C8B-B14F-4D97-AF65-F5344CB8AC3E}">
        <p14:creationId xmlns:p14="http://schemas.microsoft.com/office/powerpoint/2010/main" val="208271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Sama seperti fobia spesifik, belajar dari pengkondisian klasik. Tidak semua orang yang mengalami langsung/pengkondisian</a:t>
            </a:r>
            <a:r>
              <a:rPr lang="id-ID" baseline="0" dirty="0" smtClean="0"/>
              <a:t> perwalian dalam situasi sosial mengembangkan gangguan fobia sosial.</a:t>
            </a:r>
          </a:p>
          <a:p>
            <a:r>
              <a:rPr lang="id-ID" baseline="0" dirty="0" smtClean="0"/>
              <a:t>Perbedaan individu dalam pengalaman memainkan peran penting dalam menentukan siapa yang mengembangkan gangguan fobia sosial.</a:t>
            </a:r>
          </a:p>
          <a:p>
            <a:endParaRPr lang="id-ID" dirty="0"/>
          </a:p>
        </p:txBody>
      </p:sp>
      <p:sp>
        <p:nvSpPr>
          <p:cNvPr id="4" name="Slide Number Placeholder 3"/>
          <p:cNvSpPr>
            <a:spLocks noGrp="1"/>
          </p:cNvSpPr>
          <p:nvPr>
            <p:ph type="sldNum" sz="quarter" idx="10"/>
          </p:nvPr>
        </p:nvSpPr>
        <p:spPr/>
        <p:txBody>
          <a:bodyPr/>
          <a:lstStyle/>
          <a:p>
            <a:fld id="{887E14AC-2423-455F-9630-91DD08EABD39}" type="slidenum">
              <a:rPr lang="id-ID" smtClean="0"/>
              <a:t>11</a:t>
            </a:fld>
            <a:endParaRPr lang="id-ID"/>
          </a:p>
        </p:txBody>
      </p:sp>
    </p:spTree>
    <p:extLst>
      <p:ext uri="{BB962C8B-B14F-4D97-AF65-F5344CB8AC3E}">
        <p14:creationId xmlns:p14="http://schemas.microsoft.com/office/powerpoint/2010/main" val="345682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d-ID"/>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346700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3FE62-0256-43DF-895C-6287DCB7A455}" type="datetimeFigureOut">
              <a:rPr lang="id-ID" smtClean="0"/>
              <a:t>19/02/2020</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21842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130688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392007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1968982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53FE62-0256-43DF-895C-6287DCB7A455}" type="datetimeFigureOut">
              <a:rPr lang="id-ID" smtClean="0"/>
              <a:t>19/02/2020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105285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53FE62-0256-43DF-895C-6287DCB7A455}" type="datetimeFigureOut">
              <a:rPr lang="id-ID" smtClean="0"/>
              <a:t>19/02/2020</a:t>
            </a:fld>
            <a:endParaRPr lang="id-ID"/>
          </a:p>
        </p:txBody>
      </p:sp>
      <p:sp>
        <p:nvSpPr>
          <p:cNvPr id="8" name="Footer Placeholder 7"/>
          <p:cNvSpPr>
            <a:spLocks noGrp="1"/>
          </p:cNvSpPr>
          <p:nvPr>
            <p:ph type="ftr" sz="quarter" idx="11"/>
          </p:nvPr>
        </p:nvSpPr>
        <p:spPr>
          <a:xfrm>
            <a:off x="561111" y="6391838"/>
            <a:ext cx="3644282" cy="304801"/>
          </a:xfrm>
        </p:spPr>
        <p:txBody>
          <a:bodyPr/>
          <a:lstStyle/>
          <a:p>
            <a:endParaRPr lang="id-ID"/>
          </a:p>
        </p:txBody>
      </p:sp>
      <p:sp>
        <p:nvSpPr>
          <p:cNvPr id="9" name="Slide Number Placeholder 8"/>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413055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263153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65981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352051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3FE62-0256-43DF-895C-6287DCB7A455}" type="datetimeFigureOut">
              <a:rPr lang="id-ID" smtClean="0"/>
              <a:t>19/02/2020</a:t>
            </a:fld>
            <a:endParaRPr lang="id-ID"/>
          </a:p>
        </p:txBody>
      </p:sp>
      <p:sp>
        <p:nvSpPr>
          <p:cNvPr id="5" name="Footer Placeholder 4"/>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265335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53FE62-0256-43DF-895C-6287DCB7A455}" type="datetimeFigureOut">
              <a:rPr lang="id-ID" smtClean="0"/>
              <a:t>19/02/2020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20308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53FE62-0256-43DF-895C-6287DCB7A455}" type="datetimeFigureOut">
              <a:rPr lang="id-ID" smtClean="0"/>
              <a:t>19/02/2020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117013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53FE62-0256-43DF-895C-6287DCB7A455}" type="datetimeFigureOut">
              <a:rPr lang="id-ID" smtClean="0"/>
              <a:t>19/02/2020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402066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3FE62-0256-43DF-895C-6287DCB7A455}" type="datetimeFigureOut">
              <a:rPr lang="id-ID" smtClean="0"/>
              <a:t>19/02/2020</a:t>
            </a:fld>
            <a:endParaRPr lang="id-ID"/>
          </a:p>
        </p:txBody>
      </p:sp>
      <p:sp>
        <p:nvSpPr>
          <p:cNvPr id="3" name="Footer Placeholder 2"/>
          <p:cNvSpPr>
            <a:spLocks noGrp="1"/>
          </p:cNvSpPr>
          <p:nvPr>
            <p:ph type="ftr" sz="quarter" idx="11"/>
          </p:nvPr>
        </p:nvSpPr>
        <p:spPr/>
        <p:txBody>
          <a:bodyPr/>
          <a:lstStyle/>
          <a:p>
            <a:endParaRPr lang="id-ID"/>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369296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3FE62-0256-43DF-895C-6287DCB7A455}" type="datetimeFigureOut">
              <a:rPr lang="id-ID" smtClean="0"/>
              <a:t>19/02/2020</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104787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3FE62-0256-43DF-895C-6287DCB7A455}" type="datetimeFigureOut">
              <a:rPr lang="id-ID" smtClean="0"/>
              <a:t>19/02/2020</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C73F6FF-91F9-40C2-9958-1F4128DE4E04}" type="slidenum">
              <a:rPr lang="id-ID" smtClean="0"/>
              <a:t>‹#›</a:t>
            </a:fld>
            <a:endParaRPr lang="id-ID"/>
          </a:p>
        </p:txBody>
      </p:sp>
    </p:spTree>
    <p:extLst>
      <p:ext uri="{BB962C8B-B14F-4D97-AF65-F5344CB8AC3E}">
        <p14:creationId xmlns:p14="http://schemas.microsoft.com/office/powerpoint/2010/main" val="166919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253FE62-0256-43DF-895C-6287DCB7A455}" type="datetimeFigureOut">
              <a:rPr lang="id-ID" smtClean="0"/>
              <a:t>19/02/2020</a:t>
            </a:fld>
            <a:endParaRPr lang="id-ID"/>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d-ID"/>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C73F6FF-91F9-40C2-9958-1F4128DE4E04}" type="slidenum">
              <a:rPr lang="id-ID" smtClean="0"/>
              <a:t>‹#›</a:t>
            </a:fld>
            <a:endParaRPr lang="id-ID"/>
          </a:p>
        </p:txBody>
      </p:sp>
    </p:spTree>
    <p:extLst>
      <p:ext uri="{BB962C8B-B14F-4D97-AF65-F5344CB8AC3E}">
        <p14:creationId xmlns:p14="http://schemas.microsoft.com/office/powerpoint/2010/main" val="201260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9hBfnXACsOI"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Anxity Dissorder</a:t>
            </a:r>
            <a:br>
              <a:rPr lang="id-ID" b="1" dirty="0" smtClean="0"/>
            </a:br>
            <a:r>
              <a:rPr lang="id-ID" sz="3200" b="1" dirty="0" smtClean="0"/>
              <a:t>(Gangguan Kecemasan)</a:t>
            </a:r>
            <a:endParaRPr lang="id-ID" sz="3200" b="1" dirty="0"/>
          </a:p>
        </p:txBody>
      </p:sp>
      <p:sp>
        <p:nvSpPr>
          <p:cNvPr id="3" name="Subtitle 2"/>
          <p:cNvSpPr>
            <a:spLocks noGrp="1"/>
          </p:cNvSpPr>
          <p:nvPr>
            <p:ph type="subTitle" idx="1"/>
          </p:nvPr>
        </p:nvSpPr>
        <p:spPr/>
        <p:txBody>
          <a:bodyPr numCol="2">
            <a:normAutofit/>
          </a:bodyPr>
          <a:lstStyle/>
          <a:p>
            <a:r>
              <a:rPr lang="id-ID" dirty="0" smtClean="0"/>
              <a:t>Nanda novira</a:t>
            </a:r>
          </a:p>
          <a:p>
            <a:r>
              <a:rPr lang="id-ID" dirty="0" smtClean="0"/>
              <a:t>Nadira ayu k</a:t>
            </a:r>
          </a:p>
          <a:p>
            <a:r>
              <a:rPr lang="id-ID" dirty="0" smtClean="0"/>
              <a:t>Rasyifa paradiba</a:t>
            </a:r>
          </a:p>
          <a:p>
            <a:r>
              <a:rPr lang="id-ID" dirty="0" smtClean="0"/>
              <a:t>Erisca melia safitri</a:t>
            </a:r>
            <a:endParaRPr lang="id-ID" dirty="0"/>
          </a:p>
        </p:txBody>
      </p:sp>
    </p:spTree>
    <p:extLst>
      <p:ext uri="{BB962C8B-B14F-4D97-AF65-F5344CB8AC3E}">
        <p14:creationId xmlns:p14="http://schemas.microsoft.com/office/powerpoint/2010/main" val="28995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1" y="752084"/>
            <a:ext cx="5576248" cy="706964"/>
          </a:xfrm>
        </p:spPr>
        <p:txBody>
          <a:bodyPr/>
          <a:lstStyle/>
          <a:p>
            <a:r>
              <a:rPr lang="id-ID" b="1" dirty="0" smtClean="0">
                <a:effectLst>
                  <a:outerShdw blurRad="38100" dist="38100" dir="2700000" algn="tl">
                    <a:srgbClr val="000000">
                      <a:alpha val="43137"/>
                    </a:srgbClr>
                  </a:outerShdw>
                </a:effectLst>
              </a:rPr>
              <a:t>Social Anxity Dissorder</a:t>
            </a:r>
            <a:endParaRPr lang="id-ID"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32011" y="2388358"/>
            <a:ext cx="11737075" cy="4258101"/>
          </a:xfrm>
        </p:spPr>
        <p:txBody>
          <a:bodyPr numCol="2">
            <a:noAutofit/>
          </a:bodyPr>
          <a:lstStyle/>
          <a:p>
            <a:pPr marL="514350" indent="-514350" algn="just">
              <a:buFont typeface="+mj-lt"/>
              <a:buAutoNum type="alphaUcPeriod"/>
            </a:pPr>
            <a:r>
              <a:rPr lang="id-ID" sz="1300" dirty="0" smtClean="0"/>
              <a:t>Menandai ketakutan atau kecemasan tentang suatu atau lebih situasi sosial tempat individu tersebut terpapar oleh pemeriksaan yang mungkin dilakukan oleh orang lain. Contohnya, termasuk interaksi sosial (misalnya, bercakap-cakap, bertemu orang yang tidak dikenal), diamati (misalnya makan atau minum), dan tampil didepan orang lain (misalnya, memberikan pidato). Catatan : Pada anak-anak kecemasan harus terjadi pada pengaturan teman sebaya dan tidak hanya selama interaksi dengan orang dewasa.</a:t>
            </a:r>
          </a:p>
          <a:p>
            <a:pPr marL="514350" indent="-514350" algn="just">
              <a:buFont typeface="+mj-lt"/>
              <a:buAutoNum type="alphaUcPeriod"/>
            </a:pPr>
            <a:r>
              <a:rPr lang="id-ID" sz="1300" dirty="0" smtClean="0"/>
              <a:t>Individu takut bahwa dia akan bertindak dengan cara atau menunjukkan gejaa kecemasan yang akan dievaluasi secara negativ (yaitu, akan membuat malu atau memalukan; akan menyebabkan penolakan atau menyinggung perasaan orang lain). </a:t>
            </a:r>
          </a:p>
          <a:p>
            <a:pPr marL="514350" indent="-514350" algn="just">
              <a:buFont typeface="+mj-lt"/>
              <a:buAutoNum type="alphaUcPeriod"/>
            </a:pPr>
            <a:r>
              <a:rPr lang="id-ID" sz="1300" dirty="0" smtClean="0"/>
              <a:t>Situasi sosial hampir selalu memancing rasa takut atau cemas. Catatan: Pada anak-anak ketakutan atau kecemasan dapat diungkap dengan menangis, amukan, tidak bergerak, menempel, menyusut, atau gagal berbicara dalam situasi sosial.</a:t>
            </a:r>
          </a:p>
          <a:p>
            <a:pPr marL="514350" indent="-514350" algn="just">
              <a:buFont typeface="+mj-lt"/>
              <a:buAutoNum type="alphaUcPeriod"/>
            </a:pPr>
            <a:r>
              <a:rPr lang="id-ID" sz="1300" dirty="0" smtClean="0"/>
              <a:t>Situasi sosial dihindari atau dialami dengan rasa takut atau cemas yang kuat.</a:t>
            </a:r>
          </a:p>
          <a:p>
            <a:pPr marL="514350" indent="-514350" algn="just">
              <a:buFont typeface="+mj-lt"/>
              <a:buAutoNum type="alphaUcPeriod"/>
            </a:pPr>
            <a:r>
              <a:rPr lang="id-ID" sz="1300" dirty="0" smtClean="0"/>
              <a:t>Ketakutan atau kecemasan tidak </a:t>
            </a:r>
            <a:r>
              <a:rPr lang="id-ID" sz="1300" dirty="0"/>
              <a:t>sesuai dengan ancaman aktual yang ditimbulkan oleh situasi sosial dan </a:t>
            </a:r>
            <a:r>
              <a:rPr lang="id-ID" sz="1300" dirty="0" smtClean="0"/>
              <a:t>konteks sosiokultural.</a:t>
            </a:r>
          </a:p>
          <a:p>
            <a:pPr marL="514350" indent="-514350" algn="just">
              <a:buFont typeface="+mj-lt"/>
              <a:buAutoNum type="alphaUcPeriod"/>
            </a:pPr>
            <a:r>
              <a:rPr lang="id-ID" sz="1300" dirty="0" smtClean="0"/>
              <a:t>Rasa takut, cemas, atau terhindar adaah persisten, biasanya berlangsung selama 6 bulan atau lebih.</a:t>
            </a:r>
          </a:p>
          <a:p>
            <a:pPr marL="514350" indent="-514350" algn="just">
              <a:buFont typeface="+mj-lt"/>
              <a:buAutoNum type="alphaUcPeriod"/>
            </a:pPr>
            <a:r>
              <a:rPr lang="id-ID" sz="1300" dirty="0" smtClean="0"/>
              <a:t>Ketakutan, kecemasan, atau penghindaran menyebabkan gangguan atau penurunan klinis yang signifikant diarea kinerja sosial, pekerjaan, atau bidang penting lainnya.</a:t>
            </a:r>
          </a:p>
          <a:p>
            <a:pPr marL="514350" indent="-514350" algn="just">
              <a:buFont typeface="+mj-lt"/>
              <a:buAutoNum type="alphaUcPeriod"/>
            </a:pPr>
            <a:r>
              <a:rPr lang="id-ID" sz="1300" dirty="0" smtClean="0"/>
              <a:t>Ketakutan, kegelisahan, atau penghindaran tidak disebabkan oleh efek fisiologis suatu zat (misalnya, obat pelecehan, pengobatan) atau kondisi medis lainnya.</a:t>
            </a:r>
          </a:p>
          <a:p>
            <a:pPr marL="514350" indent="-514350" algn="just">
              <a:buFont typeface="+mj-lt"/>
              <a:buAutoNum type="alphaUcPeriod"/>
            </a:pPr>
            <a:r>
              <a:rPr lang="id-ID" sz="1300" dirty="0" smtClean="0"/>
              <a:t>Ketakutan, kegelisahan, atau penghindaran tidak lebih baik dijelaskan oleh gelaja gangguan mental lainnya, seperti gngguan panik, gangguan dismorfik tubuh atau gangguan spektrum autis.</a:t>
            </a:r>
          </a:p>
          <a:p>
            <a:pPr marL="514350" indent="-514350" algn="just">
              <a:buFont typeface="+mj-lt"/>
              <a:buAutoNum type="alphaUcPeriod"/>
            </a:pPr>
            <a:r>
              <a:rPr lang="id-ID" sz="1300" dirty="0" smtClean="0"/>
              <a:t>Jika kondisi medis lainnya (misalnya, penyakit Parkinson, obesitas, kerusakan akibat luka bakar atau cedera) ada ketakutan, kecemasan atau penghindaran jelas tidak terkait atau berlebihan.</a:t>
            </a:r>
            <a:endParaRPr lang="id-ID" sz="1300" dirty="0"/>
          </a:p>
        </p:txBody>
      </p:sp>
      <p:sp>
        <p:nvSpPr>
          <p:cNvPr id="6" name="Rectangle 5"/>
          <p:cNvSpPr/>
          <p:nvPr/>
        </p:nvSpPr>
        <p:spPr>
          <a:xfrm>
            <a:off x="715371" y="1389547"/>
            <a:ext cx="4388893" cy="461665"/>
          </a:xfrm>
          <a:prstGeom prst="rect">
            <a:avLst/>
          </a:prstGeom>
        </p:spPr>
        <p:txBody>
          <a:bodyPr wrap="square">
            <a:spAutoFit/>
          </a:bodyPr>
          <a:lstStyle/>
          <a:p>
            <a:pPr algn="just"/>
            <a:r>
              <a:rPr lang="id-ID" sz="2400" b="1" dirty="0" smtClean="0">
                <a:solidFill>
                  <a:schemeClr val="bg1"/>
                </a:solidFill>
              </a:rPr>
              <a:t>Kriteria Fobia Spesifik DSM V</a:t>
            </a:r>
            <a:endParaRPr lang="id-ID" sz="2400" dirty="0">
              <a:solidFill>
                <a:schemeClr val="bg1"/>
              </a:solidFill>
            </a:endParaRPr>
          </a:p>
        </p:txBody>
      </p:sp>
    </p:spTree>
    <p:extLst>
      <p:ext uri="{BB962C8B-B14F-4D97-AF65-F5344CB8AC3E}">
        <p14:creationId xmlns:p14="http://schemas.microsoft.com/office/powerpoint/2010/main" val="319325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Faktor Penyebab Phobia</a:t>
            </a:r>
            <a:endParaRPr lang="id-ID" dirty="0"/>
          </a:p>
        </p:txBody>
      </p:sp>
      <p:sp>
        <p:nvSpPr>
          <p:cNvPr id="3" name="Content Placeholder 2"/>
          <p:cNvSpPr>
            <a:spLocks noGrp="1"/>
          </p:cNvSpPr>
          <p:nvPr>
            <p:ph idx="1"/>
          </p:nvPr>
        </p:nvSpPr>
        <p:spPr>
          <a:xfrm>
            <a:off x="122829" y="2402006"/>
            <a:ext cx="11955439" cy="4455994"/>
          </a:xfrm>
        </p:spPr>
        <p:txBody>
          <a:bodyPr numCol="2">
            <a:noAutofit/>
          </a:bodyPr>
          <a:lstStyle/>
          <a:p>
            <a:r>
              <a:rPr lang="id-ID" sz="2000" b="1" dirty="0" smtClean="0"/>
              <a:t>Sudut pandang Psikoanalisis </a:t>
            </a:r>
            <a:r>
              <a:rPr lang="id-ID" sz="2000" dirty="0" smtClean="0"/>
              <a:t>: Kecemasan adalah memberikan tanda kepada ego bahwa dorongan terlarang yang berasal dari ketidaksadaran akan muncul ke kesadaran.</a:t>
            </a:r>
          </a:p>
          <a:p>
            <a:r>
              <a:rPr lang="id-ID" sz="2000" b="1" dirty="0" smtClean="0"/>
              <a:t>Sudut pandang Tingkah Laku </a:t>
            </a:r>
            <a:r>
              <a:rPr lang="id-ID" sz="2000" dirty="0" smtClean="0"/>
              <a:t>:</a:t>
            </a:r>
          </a:p>
          <a:p>
            <a:pPr marL="800100" lvl="1" indent="-342900">
              <a:buAutoNum type="arabicPeriod"/>
            </a:pPr>
            <a:r>
              <a:rPr lang="id-ID" sz="1800" b="1" dirty="0" smtClean="0"/>
              <a:t>Avoidance-Conditioning</a:t>
            </a:r>
            <a:r>
              <a:rPr lang="id-ID" sz="1800" dirty="0" smtClean="0"/>
              <a:t> : Fobia dapat dipelajari dari kondisioning menghindar</a:t>
            </a:r>
          </a:p>
          <a:p>
            <a:pPr marL="800100" lvl="1" indent="-342900">
              <a:buAutoNum type="arabicPeriod"/>
            </a:pPr>
            <a:r>
              <a:rPr lang="id-ID" sz="1800" b="1" dirty="0" smtClean="0"/>
              <a:t>Modeling</a:t>
            </a:r>
            <a:r>
              <a:rPr lang="id-ID" sz="1800" dirty="0" smtClean="0"/>
              <a:t> : Dapat dipelajari dengan cara mengobservasi dan menirukan reaksi orang lain.</a:t>
            </a:r>
          </a:p>
          <a:p>
            <a:pPr marL="800100" lvl="1" indent="-342900">
              <a:buAutoNum type="arabicPeriod"/>
            </a:pPr>
            <a:endParaRPr lang="id-ID" sz="1800" dirty="0" smtClean="0"/>
          </a:p>
          <a:p>
            <a:pPr marL="800100" lvl="1" indent="-342900">
              <a:buAutoNum type="arabicPeriod"/>
            </a:pPr>
            <a:endParaRPr lang="id-ID" sz="1800" dirty="0" smtClean="0"/>
          </a:p>
          <a:p>
            <a:pPr marL="800100" lvl="1" indent="-342900">
              <a:buAutoNum type="arabicPeriod"/>
            </a:pPr>
            <a:r>
              <a:rPr lang="id-ID" sz="1800" b="1" dirty="0" smtClean="0"/>
              <a:t>Defisit dalam keterampilan sosial </a:t>
            </a:r>
            <a:r>
              <a:rPr lang="id-ID" sz="1800" dirty="0" smtClean="0"/>
              <a:t>: Berdasarkan teori behaviora, tingkah laku yang tidak sesuai atau kurang keterampilan sosial merupakan penyebab kecemasan sosial.</a:t>
            </a:r>
          </a:p>
          <a:p>
            <a:r>
              <a:rPr lang="id-ID" sz="2000" b="1" dirty="0" smtClean="0"/>
              <a:t>Sudut Pandang Kognitif: </a:t>
            </a:r>
            <a:r>
              <a:rPr lang="id-ID" sz="2000" dirty="0" smtClean="0"/>
              <a:t>proses berpikir seseorang dapat menjadi penyebab serta bagaimana pikiran tersebut dapat mempertahankan reaksi fobia.</a:t>
            </a:r>
          </a:p>
          <a:p>
            <a:r>
              <a:rPr lang="id-ID" sz="2000" b="1" dirty="0" smtClean="0"/>
              <a:t>Sudut Pandang Biologis :</a:t>
            </a:r>
            <a:r>
              <a:rPr lang="id-ID" sz="2000" dirty="0" smtClean="0"/>
              <a:t> Faktor keturunan juga memiliki pengaruh signifikan dalam pembentukan fobia.</a:t>
            </a:r>
          </a:p>
          <a:p>
            <a:endParaRPr lang="id-ID" sz="2000" dirty="0"/>
          </a:p>
        </p:txBody>
      </p:sp>
    </p:spTree>
    <p:extLst>
      <p:ext uri="{BB962C8B-B14F-4D97-AF65-F5344CB8AC3E}">
        <p14:creationId xmlns:p14="http://schemas.microsoft.com/office/powerpoint/2010/main" val="4252983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chemeClr val="bg1"/>
                </a:solidFill>
                <a:hlinkClick r:id="rId2"/>
              </a:rPr>
              <a:t>https://www.youtube.com/watch?v=9hBfnXACsOI</a:t>
            </a:r>
            <a:endParaRPr lang="id-ID" dirty="0">
              <a:solidFill>
                <a:schemeClr val="bg1"/>
              </a:solidFill>
            </a:endParaRPr>
          </a:p>
        </p:txBody>
      </p:sp>
    </p:spTree>
    <p:extLst>
      <p:ext uri="{BB962C8B-B14F-4D97-AF65-F5344CB8AC3E}">
        <p14:creationId xmlns:p14="http://schemas.microsoft.com/office/powerpoint/2010/main" val="202178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Treatment</a:t>
            </a:r>
            <a:endParaRPr lang="id-ID" dirty="0"/>
          </a:p>
        </p:txBody>
      </p:sp>
      <p:sp>
        <p:nvSpPr>
          <p:cNvPr id="3" name="Content Placeholder 2"/>
          <p:cNvSpPr>
            <a:spLocks noGrp="1"/>
          </p:cNvSpPr>
          <p:nvPr>
            <p:ph idx="1"/>
          </p:nvPr>
        </p:nvSpPr>
        <p:spPr>
          <a:xfrm>
            <a:off x="518616" y="2603499"/>
            <a:ext cx="11150220" cy="3974722"/>
          </a:xfrm>
        </p:spPr>
        <p:txBody>
          <a:bodyPr numCol="2">
            <a:normAutofit/>
          </a:bodyPr>
          <a:lstStyle/>
          <a:p>
            <a:r>
              <a:rPr lang="id-ID" sz="2000" b="1" dirty="0" smtClean="0"/>
              <a:t>Pendekatan Psikoanalisis </a:t>
            </a:r>
            <a:r>
              <a:rPr lang="id-ID" sz="2000" dirty="0" smtClean="0"/>
              <a:t>: </a:t>
            </a:r>
          </a:p>
          <a:p>
            <a:pPr marL="457200" lvl="1" indent="0" algn="just">
              <a:buNone/>
            </a:pPr>
            <a:r>
              <a:rPr lang="id-ID" sz="1800" dirty="0" smtClean="0"/>
              <a:t>Tujuannya untuk mengungkapkan konflik yang dianggap mendasari munculnya ketakutan dan reaksi menghindar.</a:t>
            </a:r>
          </a:p>
          <a:p>
            <a:pPr marL="457200" lvl="1" indent="0">
              <a:buNone/>
            </a:pPr>
            <a:endParaRPr lang="id-ID" dirty="0" smtClean="0"/>
          </a:p>
          <a:p>
            <a:r>
              <a:rPr lang="id-ID" sz="2000" b="1" dirty="0" smtClean="0"/>
              <a:t>Pendekatan Behavioral :</a:t>
            </a:r>
          </a:p>
          <a:p>
            <a:pPr lvl="1">
              <a:buFontTx/>
              <a:buChar char="-"/>
            </a:pPr>
            <a:r>
              <a:rPr lang="id-ID" sz="1800" dirty="0" smtClean="0"/>
              <a:t>Desensitisasi sistematis</a:t>
            </a:r>
          </a:p>
          <a:p>
            <a:pPr lvl="1">
              <a:buFontTx/>
              <a:buChar char="-"/>
            </a:pPr>
            <a:r>
              <a:rPr lang="id-ID" sz="1800" dirty="0" smtClean="0"/>
              <a:t>Modeling</a:t>
            </a:r>
          </a:p>
          <a:p>
            <a:pPr lvl="1">
              <a:buFontTx/>
              <a:buChar char="-"/>
            </a:pPr>
            <a:r>
              <a:rPr lang="id-ID" sz="1800" dirty="0" smtClean="0"/>
              <a:t>Flooading</a:t>
            </a:r>
          </a:p>
          <a:p>
            <a:pPr lvl="1">
              <a:buFontTx/>
              <a:buChar char="-"/>
            </a:pPr>
            <a:r>
              <a:rPr lang="id-ID" sz="1800" dirty="0" smtClean="0"/>
              <a:t>Successive approximation</a:t>
            </a:r>
            <a:endParaRPr lang="id-ID" dirty="0" smtClean="0"/>
          </a:p>
          <a:p>
            <a:r>
              <a:rPr lang="id-ID" sz="2000" b="1" dirty="0" smtClean="0"/>
              <a:t>Pendekatan Kognitif : </a:t>
            </a:r>
          </a:p>
          <a:p>
            <a:pPr marL="457200" lvl="1" indent="0">
              <a:buNone/>
            </a:pPr>
            <a:r>
              <a:rPr lang="id-ID" sz="1800" dirty="0" smtClean="0"/>
              <a:t>Individu dipersuasi untuk mempersepsi reaksi orang lain secara lebih akurat dan mulai mengurangi ketergantugan terhadap persetujuan dari orang lain.</a:t>
            </a:r>
          </a:p>
          <a:p>
            <a:r>
              <a:rPr lang="id-ID" sz="2000" b="1" dirty="0" smtClean="0"/>
              <a:t>Pendekatan Biologis </a:t>
            </a:r>
            <a:r>
              <a:rPr lang="id-ID" sz="2000" dirty="0" smtClean="0"/>
              <a:t>: </a:t>
            </a:r>
          </a:p>
          <a:p>
            <a:pPr marL="457200" lvl="1" indent="0">
              <a:buNone/>
            </a:pPr>
            <a:r>
              <a:rPr lang="id-ID" sz="1800" dirty="0" smtClean="0"/>
              <a:t>Penberian obat-obatan sedatif, tranqulizer, atau anxioolytics yang dapat mengurangi kecemasan.</a:t>
            </a:r>
            <a:endParaRPr lang="id-ID" sz="1800" dirty="0"/>
          </a:p>
        </p:txBody>
      </p:sp>
    </p:spTree>
    <p:extLst>
      <p:ext uri="{BB962C8B-B14F-4D97-AF65-F5344CB8AC3E}">
        <p14:creationId xmlns:p14="http://schemas.microsoft.com/office/powerpoint/2010/main" val="2138038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C773C-0158-BC49-AD81-EAE3086C8988}"/>
              </a:ext>
            </a:extLst>
          </p:cNvPr>
          <p:cNvSpPr>
            <a:spLocks noGrp="1"/>
          </p:cNvSpPr>
          <p:nvPr>
            <p:ph type="ctrTitle"/>
          </p:nvPr>
        </p:nvSpPr>
        <p:spPr>
          <a:xfrm>
            <a:off x="1524000" y="2235200"/>
            <a:ext cx="9144000" cy="2387600"/>
          </a:xfrm>
        </p:spPr>
        <p:txBody>
          <a:bodyPr/>
          <a:lstStyle/>
          <a:p>
            <a:r>
              <a:rPr lang="en-US" dirty="0"/>
              <a:t>Panic Disorder</a:t>
            </a:r>
          </a:p>
        </p:txBody>
      </p:sp>
    </p:spTree>
    <p:extLst>
      <p:ext uri="{BB962C8B-B14F-4D97-AF65-F5344CB8AC3E}">
        <p14:creationId xmlns:p14="http://schemas.microsoft.com/office/powerpoint/2010/main" val="326330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3DB84D2-5A76-F546-9740-083F6AE2521F}"/>
              </a:ext>
            </a:extLst>
          </p:cNvPr>
          <p:cNvSpPr>
            <a:spLocks noGrp="1"/>
          </p:cNvSpPr>
          <p:nvPr>
            <p:ph type="title"/>
          </p:nvPr>
        </p:nvSpPr>
        <p:spPr/>
        <p:txBody>
          <a:bodyPr/>
          <a:lstStyle/>
          <a:p>
            <a:r>
              <a:rPr lang="en-US" b="1" dirty="0"/>
              <a:t>Diagnostic Features</a:t>
            </a:r>
            <a:endParaRPr lang="en-US" dirty="0"/>
          </a:p>
        </p:txBody>
      </p:sp>
      <p:sp>
        <p:nvSpPr>
          <p:cNvPr id="8" name="Text Placeholder 7">
            <a:extLst>
              <a:ext uri="{FF2B5EF4-FFF2-40B4-BE49-F238E27FC236}">
                <a16:creationId xmlns:a16="http://schemas.microsoft.com/office/drawing/2014/main" xmlns="" id="{83D19A8C-D6D6-1246-8AF4-85D60C3999A7}"/>
              </a:ext>
            </a:extLst>
          </p:cNvPr>
          <p:cNvSpPr>
            <a:spLocks noGrp="1"/>
          </p:cNvSpPr>
          <p:nvPr>
            <p:ph type="body" idx="1"/>
          </p:nvPr>
        </p:nvSpPr>
        <p:spPr>
          <a:xfrm>
            <a:off x="1154954" y="2152491"/>
            <a:ext cx="4825157" cy="576262"/>
          </a:xfrm>
        </p:spPr>
        <p:txBody>
          <a:bodyPr/>
          <a:lstStyle/>
          <a:p>
            <a:r>
              <a:rPr lang="en-US" dirty="0"/>
              <a:t>DSM IV-TR</a:t>
            </a:r>
          </a:p>
        </p:txBody>
      </p:sp>
      <p:sp>
        <p:nvSpPr>
          <p:cNvPr id="9" name="Content Placeholder 8">
            <a:extLst>
              <a:ext uri="{FF2B5EF4-FFF2-40B4-BE49-F238E27FC236}">
                <a16:creationId xmlns:a16="http://schemas.microsoft.com/office/drawing/2014/main" xmlns="" id="{BE38E230-E15D-A545-9173-9EEFDF145A35}"/>
              </a:ext>
            </a:extLst>
          </p:cNvPr>
          <p:cNvSpPr>
            <a:spLocks noGrp="1"/>
          </p:cNvSpPr>
          <p:nvPr>
            <p:ph sz="half" idx="2"/>
          </p:nvPr>
        </p:nvSpPr>
        <p:spPr>
          <a:xfrm>
            <a:off x="710502" y="3179763"/>
            <a:ext cx="4825158" cy="2840039"/>
          </a:xfrm>
        </p:spPr>
        <p:txBody>
          <a:bodyPr>
            <a:noAutofit/>
          </a:bodyPr>
          <a:lstStyle/>
          <a:p>
            <a:pPr algn="just"/>
            <a:r>
              <a:rPr lang="id-ID" sz="1600" dirty="0" err="1"/>
              <a:t>Panic</a:t>
            </a:r>
            <a:r>
              <a:rPr lang="id-ID" sz="1600" dirty="0"/>
              <a:t> Disorder adalah adanya </a:t>
            </a:r>
            <a:r>
              <a:rPr lang="id-ID" sz="1600" dirty="0" err="1"/>
              <a:t>Panic</a:t>
            </a:r>
            <a:r>
              <a:rPr lang="id-ID" sz="1600" dirty="0"/>
              <a:t> </a:t>
            </a:r>
            <a:r>
              <a:rPr lang="en-US" sz="1600" dirty="0"/>
              <a:t>Attack </a:t>
            </a:r>
            <a:r>
              <a:rPr lang="id-ID" sz="1600" dirty="0"/>
              <a:t>yang berulang dan tidak terduga diikuti oleh setidaknya 1 bulan</a:t>
            </a:r>
            <a:r>
              <a:rPr lang="en-ID" sz="1600" dirty="0">
                <a:effectLst/>
              </a:rPr>
              <a:t> </a:t>
            </a:r>
          </a:p>
          <a:p>
            <a:pPr algn="just"/>
            <a:r>
              <a:rPr lang="id-ID" sz="1600" dirty="0"/>
              <a:t>Serangan Panik bukan karena efek fisiologis langsung suatu zat (</a:t>
            </a:r>
            <a:r>
              <a:rPr lang="id-ID" sz="1600" dirty="0" err="1"/>
              <a:t>mis</a:t>
            </a:r>
            <a:r>
              <a:rPr lang="id-ID" sz="1600" dirty="0"/>
              <a:t>., Keracunan Kafein) atau kondisi medis umum (</a:t>
            </a:r>
            <a:r>
              <a:rPr lang="id-ID" sz="1600" dirty="0" err="1"/>
              <a:t>mis</a:t>
            </a:r>
            <a:r>
              <a:rPr lang="id-ID" sz="1600" dirty="0"/>
              <a:t>., </a:t>
            </a:r>
            <a:r>
              <a:rPr lang="id-ID" sz="1600" dirty="0" err="1"/>
              <a:t>Hipertiroidisme</a:t>
            </a:r>
            <a:r>
              <a:rPr lang="en-ID" sz="1600" dirty="0">
                <a:effectLst/>
              </a:rPr>
              <a:t> </a:t>
            </a:r>
          </a:p>
          <a:p>
            <a:pPr algn="just"/>
            <a:r>
              <a:rPr lang="en-US" sz="1600" dirty="0"/>
              <a:t>Panic Disorder </a:t>
            </a:r>
            <a:r>
              <a:rPr lang="en-US" sz="1600" dirty="0" err="1"/>
              <a:t>tidak</a:t>
            </a:r>
            <a:r>
              <a:rPr lang="en-US" sz="1600" dirty="0"/>
              <a:t> </a:t>
            </a:r>
            <a:r>
              <a:rPr lang="en-US" sz="1600" dirty="0" err="1"/>
              <a:t>lebih</a:t>
            </a:r>
            <a:r>
              <a:rPr lang="en-US" sz="1600" dirty="0"/>
              <a:t> </a:t>
            </a:r>
            <a:r>
              <a:rPr lang="en-US" sz="1600" dirty="0" err="1"/>
              <a:t>baik</a:t>
            </a:r>
            <a:r>
              <a:rPr lang="en-US" sz="1600" dirty="0"/>
              <a:t> </a:t>
            </a:r>
            <a:r>
              <a:rPr lang="en-US" sz="1600" dirty="0" err="1"/>
              <a:t>dari</a:t>
            </a:r>
            <a:r>
              <a:rPr lang="en-US" sz="1600" dirty="0"/>
              <a:t> </a:t>
            </a:r>
            <a:r>
              <a:rPr lang="en-US" sz="1600" dirty="0" err="1"/>
              <a:t>penyakit</a:t>
            </a:r>
            <a:r>
              <a:rPr lang="en-US" sz="1600" dirty="0"/>
              <a:t> mental </a:t>
            </a:r>
            <a:r>
              <a:rPr lang="en-US" sz="1600" dirty="0" err="1"/>
              <a:t>lainnya</a:t>
            </a:r>
            <a:r>
              <a:rPr lang="en-US" sz="1600" dirty="0"/>
              <a:t> </a:t>
            </a:r>
            <a:r>
              <a:rPr lang="id-ID" sz="1600" dirty="0"/>
              <a:t>(</a:t>
            </a:r>
            <a:r>
              <a:rPr lang="id-ID" sz="1600" dirty="0" err="1"/>
              <a:t>mis</a:t>
            </a:r>
            <a:r>
              <a:rPr lang="id-ID" sz="1600" dirty="0"/>
              <a:t>., Fobia Khusus atau Sosial, Gangguan Obsesif-Kompulsif, Gangguan Stres </a:t>
            </a:r>
            <a:r>
              <a:rPr lang="id-ID" sz="1600" dirty="0" err="1"/>
              <a:t>Pascatraum</a:t>
            </a:r>
            <a:r>
              <a:rPr lang="en-US" sz="1600" dirty="0"/>
              <a:t>a</a:t>
            </a:r>
            <a:r>
              <a:rPr lang="id-ID" sz="1600" dirty="0"/>
              <a:t>, atau Gangguan Kecemasan Pemisahan)</a:t>
            </a:r>
            <a:r>
              <a:rPr lang="en-ID" sz="1600" dirty="0">
                <a:effectLst/>
              </a:rPr>
              <a:t> </a:t>
            </a:r>
            <a:endParaRPr lang="en-US" sz="1600" dirty="0"/>
          </a:p>
        </p:txBody>
      </p:sp>
      <p:sp>
        <p:nvSpPr>
          <p:cNvPr id="10" name="Text Placeholder 9">
            <a:extLst>
              <a:ext uri="{FF2B5EF4-FFF2-40B4-BE49-F238E27FC236}">
                <a16:creationId xmlns:a16="http://schemas.microsoft.com/office/drawing/2014/main" xmlns="" id="{560EDF52-887E-4C46-880F-DCD0CF466F0E}"/>
              </a:ext>
            </a:extLst>
          </p:cNvPr>
          <p:cNvSpPr>
            <a:spLocks noGrp="1"/>
          </p:cNvSpPr>
          <p:nvPr>
            <p:ph type="body" sz="quarter" idx="3"/>
          </p:nvPr>
        </p:nvSpPr>
        <p:spPr>
          <a:xfrm>
            <a:off x="6208712" y="2152491"/>
            <a:ext cx="4825159" cy="576262"/>
          </a:xfrm>
        </p:spPr>
        <p:txBody>
          <a:bodyPr/>
          <a:lstStyle/>
          <a:p>
            <a:r>
              <a:rPr lang="en-US" dirty="0"/>
              <a:t>DSM V</a:t>
            </a:r>
          </a:p>
        </p:txBody>
      </p:sp>
      <p:sp>
        <p:nvSpPr>
          <p:cNvPr id="11" name="Content Placeholder 10">
            <a:extLst>
              <a:ext uri="{FF2B5EF4-FFF2-40B4-BE49-F238E27FC236}">
                <a16:creationId xmlns:a16="http://schemas.microsoft.com/office/drawing/2014/main" xmlns="" id="{2EE5E0C1-19D9-564B-96CC-2EAD91513BB4}"/>
              </a:ext>
            </a:extLst>
          </p:cNvPr>
          <p:cNvSpPr>
            <a:spLocks noGrp="1"/>
          </p:cNvSpPr>
          <p:nvPr>
            <p:ph sz="quarter" idx="4"/>
          </p:nvPr>
        </p:nvSpPr>
        <p:spPr>
          <a:xfrm>
            <a:off x="6208712" y="2728754"/>
            <a:ext cx="5869557" cy="3291048"/>
          </a:xfrm>
        </p:spPr>
        <p:txBody>
          <a:bodyPr>
            <a:noAutofit/>
          </a:bodyPr>
          <a:lstStyle/>
          <a:p>
            <a:pPr algn="just"/>
            <a:r>
              <a:rPr lang="id-ID" sz="1600" dirty="0"/>
              <a:t>Gangguan panik mengacu pada serangan panik tak terduga yang berulang</a:t>
            </a:r>
            <a:r>
              <a:rPr lang="en-ID" sz="1600" dirty="0"/>
              <a:t>. </a:t>
            </a:r>
            <a:r>
              <a:rPr lang="id-ID" sz="1600" dirty="0"/>
              <a:t>Serangan panik adalah gelombang tiba-tiba ketakutan yang hebat atau </a:t>
            </a:r>
            <a:r>
              <a:rPr lang="id-ID" sz="1600" dirty="0" err="1"/>
              <a:t>ketidaknyamanan</a:t>
            </a:r>
            <a:r>
              <a:rPr lang="id-ID" sz="1600" dirty="0"/>
              <a:t> intens yang mencapai puncaknya dalam beberapa menit, dan selama itu empat atau lebih dari daftar 13 gejala fisik dan kognitif terjadi.</a:t>
            </a:r>
            <a:r>
              <a:rPr lang="en-ID" sz="1600" dirty="0">
                <a:effectLst/>
              </a:rPr>
              <a:t> </a:t>
            </a:r>
          </a:p>
          <a:p>
            <a:pPr algn="just"/>
            <a:r>
              <a:rPr lang="id-ID" sz="1600" dirty="0"/>
              <a:t>Kekhawatiran tentang serangan panik atau konsekuensinya biasanya berkaitan dengan masalah fisik, seperti kekhawatiran bahwa serangan panik mencerminkan adanya penyakit yang mengancam jiwa (misalnya, penyakit jantung, gangguan kejang); masalah sosial, seperti rasa malu atau takut dihakimi secara negatif oleh orang lain karena gejala panik yang terlihat; dan kekhawatiran tentang fungsi mental, seperti ‘’ menjadi gila “atau kehilangan kendali.</a:t>
            </a:r>
            <a:endParaRPr lang="en-US" sz="1600" dirty="0"/>
          </a:p>
        </p:txBody>
      </p:sp>
    </p:spTree>
    <p:extLst>
      <p:ext uri="{BB962C8B-B14F-4D97-AF65-F5344CB8AC3E}">
        <p14:creationId xmlns:p14="http://schemas.microsoft.com/office/powerpoint/2010/main" val="415739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80FDD-8CF0-7447-86EC-6B746B2AA554}"/>
              </a:ext>
            </a:extLst>
          </p:cNvPr>
          <p:cNvSpPr>
            <a:spLocks noGrp="1"/>
          </p:cNvSpPr>
          <p:nvPr>
            <p:ph type="title"/>
          </p:nvPr>
        </p:nvSpPr>
        <p:spPr/>
        <p:txBody>
          <a:bodyPr/>
          <a:lstStyle/>
          <a:p>
            <a:r>
              <a:rPr lang="en-US" dirty="0"/>
              <a:t>Development and Course</a:t>
            </a:r>
          </a:p>
        </p:txBody>
      </p:sp>
      <p:sp>
        <p:nvSpPr>
          <p:cNvPr id="3" name="Text Placeholder 2">
            <a:extLst>
              <a:ext uri="{FF2B5EF4-FFF2-40B4-BE49-F238E27FC236}">
                <a16:creationId xmlns:a16="http://schemas.microsoft.com/office/drawing/2014/main" xmlns="" id="{F364B527-34E3-FC4D-8B0E-531BB66AE8E6}"/>
              </a:ext>
            </a:extLst>
          </p:cNvPr>
          <p:cNvSpPr>
            <a:spLocks noGrp="1"/>
          </p:cNvSpPr>
          <p:nvPr>
            <p:ph type="body" idx="1"/>
          </p:nvPr>
        </p:nvSpPr>
        <p:spPr>
          <a:xfrm>
            <a:off x="710503" y="2064959"/>
            <a:ext cx="4825157" cy="576262"/>
          </a:xfrm>
        </p:spPr>
        <p:txBody>
          <a:bodyPr/>
          <a:lstStyle/>
          <a:p>
            <a:r>
              <a:rPr lang="en-US" dirty="0"/>
              <a:t>DSM IV-TR</a:t>
            </a:r>
          </a:p>
        </p:txBody>
      </p:sp>
      <p:sp>
        <p:nvSpPr>
          <p:cNvPr id="4" name="Content Placeholder 3">
            <a:extLst>
              <a:ext uri="{FF2B5EF4-FFF2-40B4-BE49-F238E27FC236}">
                <a16:creationId xmlns:a16="http://schemas.microsoft.com/office/drawing/2014/main" xmlns="" id="{5D3C1196-7A3B-9E4A-81D3-8A087E686BE4}"/>
              </a:ext>
            </a:extLst>
          </p:cNvPr>
          <p:cNvSpPr>
            <a:spLocks noGrp="1"/>
          </p:cNvSpPr>
          <p:nvPr>
            <p:ph sz="half" idx="2"/>
          </p:nvPr>
        </p:nvSpPr>
        <p:spPr>
          <a:xfrm>
            <a:off x="423081" y="2906974"/>
            <a:ext cx="5557031" cy="3534770"/>
          </a:xfrm>
        </p:spPr>
        <p:txBody>
          <a:bodyPr>
            <a:noAutofit/>
          </a:bodyPr>
          <a:lstStyle/>
          <a:p>
            <a:pPr algn="just"/>
            <a:r>
              <a:rPr lang="id-ID" sz="1200" dirty="0"/>
              <a:t>Usia saat </a:t>
            </a:r>
            <a:r>
              <a:rPr lang="id-ID" sz="1200" dirty="0" err="1"/>
              <a:t>onset</a:t>
            </a:r>
            <a:r>
              <a:rPr lang="id-ID" sz="1200" dirty="0"/>
              <a:t> untuk Gangguan Panik sangat bervariasi, tetapi biasanya antara remaja akhir dan pertengahan 30-an. Mungkin ada distribusi </a:t>
            </a:r>
            <a:r>
              <a:rPr lang="id-ID" sz="1200" dirty="0" err="1"/>
              <a:t>bimodal</a:t>
            </a:r>
            <a:r>
              <a:rPr lang="id-ID" sz="1200" dirty="0"/>
              <a:t>, dengan satu puncak pada remaja akhir dan puncak kedua yang lebih kecil pada pertengahan 30-an. Sejumlah kecil kasus dimulai pada masa kanak-kanak, dan timbulnya setelah usia 45 tahun tidak biasa tetapi dapat terjadi</a:t>
            </a:r>
            <a:r>
              <a:rPr lang="en-US" sz="1200" dirty="0"/>
              <a:t>.</a:t>
            </a:r>
            <a:endParaRPr lang="en-ID" sz="1200" dirty="0"/>
          </a:p>
          <a:p>
            <a:pPr algn="just"/>
            <a:r>
              <a:rPr lang="id-ID" sz="1200" dirty="0"/>
              <a:t>Serangan gejala terbatas dapat dialami dengan frekuensi yang lebih besar jika perjalanan Gangguan Panik kronis. Meskipun </a:t>
            </a:r>
            <a:r>
              <a:rPr lang="id-ID" sz="1200" dirty="0" err="1"/>
              <a:t>Agoraphobia</a:t>
            </a:r>
            <a:r>
              <a:rPr lang="id-ID" sz="1200" dirty="0"/>
              <a:t> dapat berkembang pada titik mana pun, </a:t>
            </a:r>
            <a:r>
              <a:rPr lang="id-ID" sz="1200" dirty="0" err="1"/>
              <a:t>onsetnya</a:t>
            </a:r>
            <a:r>
              <a:rPr lang="id-ID" sz="1200" dirty="0"/>
              <a:t> biasanya dalam tahun pertama terjadinya Serangan Panik berulang.</a:t>
            </a:r>
            <a:endParaRPr lang="en-ID" sz="1200" dirty="0"/>
          </a:p>
          <a:p>
            <a:pPr algn="just"/>
            <a:r>
              <a:rPr lang="id-ID" sz="1200" dirty="0" err="1"/>
              <a:t>Naturalistik</a:t>
            </a:r>
            <a:r>
              <a:rPr lang="id-ID" sz="1200" dirty="0"/>
              <a:t> (studi perizinan pada individu yang dirawat di rangkaian perawatan tersier (yang dapat memilih untuk kelompok prognosis buruk) menunjukkan bahwa pada 6-10 tahun pasca perawatan, sekitar 30% individu sehat, 40% - 50% membaik tetapi </a:t>
            </a:r>
            <a:r>
              <a:rPr lang="id-ID" sz="1200" dirty="0" err="1"/>
              <a:t>bergejala</a:t>
            </a:r>
            <a:r>
              <a:rPr lang="id-ID" sz="1200" dirty="0"/>
              <a:t> , dan 20%-30% sisanya memiliki gejala yang sama atau sedikit lebih buru</a:t>
            </a:r>
            <a:r>
              <a:rPr lang="en-US" sz="1200" dirty="0"/>
              <a:t>k.</a:t>
            </a:r>
            <a:endParaRPr lang="en-ID" sz="1200" dirty="0"/>
          </a:p>
          <a:p>
            <a:pPr marL="0" indent="0" algn="just">
              <a:buNone/>
            </a:pPr>
            <a:endParaRPr lang="en-US" sz="1200" dirty="0"/>
          </a:p>
        </p:txBody>
      </p:sp>
      <p:sp>
        <p:nvSpPr>
          <p:cNvPr id="5" name="Text Placeholder 4">
            <a:extLst>
              <a:ext uri="{FF2B5EF4-FFF2-40B4-BE49-F238E27FC236}">
                <a16:creationId xmlns:a16="http://schemas.microsoft.com/office/drawing/2014/main" xmlns="" id="{E0E3660D-631A-3445-B305-0F414CE8FE13}"/>
              </a:ext>
            </a:extLst>
          </p:cNvPr>
          <p:cNvSpPr>
            <a:spLocks noGrp="1"/>
          </p:cNvSpPr>
          <p:nvPr>
            <p:ph type="body" sz="quarter" idx="3"/>
          </p:nvPr>
        </p:nvSpPr>
        <p:spPr>
          <a:xfrm>
            <a:off x="6208711" y="2064959"/>
            <a:ext cx="4825159" cy="576262"/>
          </a:xfrm>
        </p:spPr>
        <p:txBody>
          <a:bodyPr/>
          <a:lstStyle/>
          <a:p>
            <a:r>
              <a:rPr lang="en-US" dirty="0"/>
              <a:t>DSM V</a:t>
            </a:r>
          </a:p>
        </p:txBody>
      </p:sp>
      <p:sp>
        <p:nvSpPr>
          <p:cNvPr id="6" name="Content Placeholder 5">
            <a:extLst>
              <a:ext uri="{FF2B5EF4-FFF2-40B4-BE49-F238E27FC236}">
                <a16:creationId xmlns:a16="http://schemas.microsoft.com/office/drawing/2014/main" xmlns="" id="{1FF6D72E-6A06-1A49-A427-4BB389FBBF52}"/>
              </a:ext>
            </a:extLst>
          </p:cNvPr>
          <p:cNvSpPr>
            <a:spLocks noGrp="1"/>
          </p:cNvSpPr>
          <p:nvPr>
            <p:ph sz="quarter" idx="4"/>
          </p:nvPr>
        </p:nvSpPr>
        <p:spPr>
          <a:xfrm>
            <a:off x="6047330" y="2756848"/>
            <a:ext cx="5855909" cy="3848668"/>
          </a:xfrm>
        </p:spPr>
        <p:txBody>
          <a:bodyPr>
            <a:noAutofit/>
          </a:bodyPr>
          <a:lstStyle/>
          <a:p>
            <a:pPr algn="just"/>
            <a:r>
              <a:rPr lang="id-ID" sz="1200" dirty="0"/>
              <a:t>Usia rata-rata saat </a:t>
            </a:r>
            <a:r>
              <a:rPr lang="id-ID" sz="1200" dirty="0" err="1"/>
              <a:t>onset</a:t>
            </a:r>
            <a:r>
              <a:rPr lang="id-ID" sz="1200" dirty="0"/>
              <a:t> untuk gangguan panik di Amerika Serikat adalah 20-24 tahun. Sejumlah kecil kasus dimulai pada masa kanak-kanak, dan timbulnya setelah usia 45 tahun tidak biasa tetapi dapat terjadi. Hanya sebagian kecil individu yang memiliki remisi.  Jalannya gangguan panik biasanya dipersulit oleh berbagai gangguan </a:t>
            </a:r>
            <a:r>
              <a:rPr lang="id-ID" sz="1200" dirty="0" smtClean="0"/>
              <a:t>laina, </a:t>
            </a:r>
            <a:r>
              <a:rPr lang="id-ID" sz="1200" dirty="0"/>
              <a:t>khususnya, gangguan kecemasan lain, gangguan depresi, dan gangguan penggunaan zat.  orang dewasa yang lebih tua cenderung mengaitkan serangan panik mereka dengan situasi stres tertentu, seperti prosedur medis atau pengaturan sosial.</a:t>
            </a:r>
            <a:endParaRPr lang="en-ID" sz="1200" dirty="0"/>
          </a:p>
          <a:p>
            <a:pPr algn="just"/>
            <a:r>
              <a:rPr lang="en-US" sz="1200" dirty="0"/>
              <a:t>R</a:t>
            </a:r>
            <a:r>
              <a:rPr lang="id-ID" sz="1200" dirty="0" err="1"/>
              <a:t>emaja</a:t>
            </a:r>
            <a:r>
              <a:rPr lang="id-ID" sz="1200" dirty="0"/>
              <a:t> mungkin kurang </a:t>
            </a:r>
            <a:r>
              <a:rPr lang="id-ID" sz="1200" dirty="0" err="1"/>
              <a:t>khawaitr</a:t>
            </a:r>
            <a:r>
              <a:rPr lang="id-ID" sz="1200" dirty="0"/>
              <a:t> tentang serangan panik tambahan dibandingkan orang dewasa muda. Prevalensi gangguan panik yang lebih rendah pada orang dewasa yang lebih tua tampaknya disebabkan oleh “pelemahan” terkait </a:t>
            </a:r>
            <a:r>
              <a:rPr lang="id-ID" sz="1200" dirty="0" err="1"/>
              <a:t>respon</a:t>
            </a:r>
            <a:r>
              <a:rPr lang="id-ID" sz="1200" dirty="0"/>
              <a:t> sistem saraf otonom. Remaja mungkin kurang mau dibandingkan orang dewasa untuk secara terbuka mendiskusikan serangan panik. Oleh karena itu, dokter harus menyadari bahwa serangan panik yang tidak terduga memang terjadi pada remaja</a:t>
            </a:r>
            <a:r>
              <a:rPr lang="en-US" sz="1200" dirty="0"/>
              <a:t>.</a:t>
            </a:r>
            <a:endParaRPr lang="en-ID" sz="1200" dirty="0"/>
          </a:p>
          <a:p>
            <a:pPr marL="0" indent="0" algn="just">
              <a:buNone/>
            </a:pPr>
            <a:endParaRPr lang="en-US" sz="1200" dirty="0"/>
          </a:p>
        </p:txBody>
      </p:sp>
    </p:spTree>
    <p:extLst>
      <p:ext uri="{BB962C8B-B14F-4D97-AF65-F5344CB8AC3E}">
        <p14:creationId xmlns:p14="http://schemas.microsoft.com/office/powerpoint/2010/main" val="34640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8AA66DA-A991-1F40-A585-859E93E7273C}"/>
              </a:ext>
            </a:extLst>
          </p:cNvPr>
          <p:cNvSpPr>
            <a:spLocks noGrp="1"/>
          </p:cNvSpPr>
          <p:nvPr>
            <p:ph type="body" idx="1"/>
          </p:nvPr>
        </p:nvSpPr>
        <p:spPr>
          <a:xfrm>
            <a:off x="839788" y="668337"/>
            <a:ext cx="5157787" cy="841486"/>
          </a:xfrm>
        </p:spPr>
        <p:txBody>
          <a:bodyPr/>
          <a:lstStyle/>
          <a:p>
            <a:r>
              <a:rPr lang="en-US" dirty="0"/>
              <a:t>Associated Features and Disorder (DSM IV-TR)</a:t>
            </a:r>
          </a:p>
        </p:txBody>
      </p:sp>
      <p:sp>
        <p:nvSpPr>
          <p:cNvPr id="4" name="Content Placeholder 3">
            <a:extLst>
              <a:ext uri="{FF2B5EF4-FFF2-40B4-BE49-F238E27FC236}">
                <a16:creationId xmlns:a16="http://schemas.microsoft.com/office/drawing/2014/main" xmlns="" id="{C074C8C2-4EAA-1A4F-A664-944010A5AF67}"/>
              </a:ext>
            </a:extLst>
          </p:cNvPr>
          <p:cNvSpPr>
            <a:spLocks noGrp="1"/>
          </p:cNvSpPr>
          <p:nvPr>
            <p:ph sz="half" idx="2"/>
          </p:nvPr>
        </p:nvSpPr>
        <p:spPr>
          <a:xfrm>
            <a:off x="580479" y="2483893"/>
            <a:ext cx="5157787" cy="3842248"/>
          </a:xfrm>
        </p:spPr>
        <p:txBody>
          <a:bodyPr>
            <a:normAutofit/>
          </a:bodyPr>
          <a:lstStyle/>
          <a:p>
            <a:r>
              <a:rPr lang="en-US" sz="2200" dirty="0"/>
              <a:t>Associated descriptive features and mental disorder</a:t>
            </a:r>
            <a:r>
              <a:rPr lang="en-ID" sz="2200" dirty="0">
                <a:effectLst/>
              </a:rPr>
              <a:t> </a:t>
            </a:r>
          </a:p>
          <a:p>
            <a:r>
              <a:rPr lang="en-US" sz="2200" dirty="0"/>
              <a:t>Associated laboratory findings</a:t>
            </a:r>
            <a:r>
              <a:rPr lang="en-ID" sz="2200" dirty="0">
                <a:effectLst/>
              </a:rPr>
              <a:t> </a:t>
            </a:r>
          </a:p>
          <a:p>
            <a:r>
              <a:rPr lang="en-US" sz="2200" dirty="0"/>
              <a:t>Associated physical examination findings and general medical condition</a:t>
            </a:r>
            <a:r>
              <a:rPr lang="en-ID" sz="2200" dirty="0">
                <a:effectLst/>
              </a:rPr>
              <a:t> </a:t>
            </a:r>
            <a:endParaRPr lang="en-US" sz="2200" dirty="0"/>
          </a:p>
        </p:txBody>
      </p:sp>
      <p:sp>
        <p:nvSpPr>
          <p:cNvPr id="5" name="Text Placeholder 4">
            <a:extLst>
              <a:ext uri="{FF2B5EF4-FFF2-40B4-BE49-F238E27FC236}">
                <a16:creationId xmlns:a16="http://schemas.microsoft.com/office/drawing/2014/main" xmlns="" id="{69F1970D-D61B-8F42-B19E-322A2CC4F0A5}"/>
              </a:ext>
            </a:extLst>
          </p:cNvPr>
          <p:cNvSpPr>
            <a:spLocks noGrp="1"/>
          </p:cNvSpPr>
          <p:nvPr>
            <p:ph type="body" sz="quarter" idx="3"/>
          </p:nvPr>
        </p:nvSpPr>
        <p:spPr>
          <a:xfrm>
            <a:off x="6172200" y="668337"/>
            <a:ext cx="5183188" cy="841486"/>
          </a:xfrm>
        </p:spPr>
        <p:txBody>
          <a:bodyPr/>
          <a:lstStyle/>
          <a:p>
            <a:r>
              <a:rPr lang="en-US" dirty="0"/>
              <a:t>Associated Features Supporting Disorder (DSM V)</a:t>
            </a:r>
          </a:p>
        </p:txBody>
      </p:sp>
      <p:sp>
        <p:nvSpPr>
          <p:cNvPr id="6" name="Content Placeholder 5">
            <a:extLst>
              <a:ext uri="{FF2B5EF4-FFF2-40B4-BE49-F238E27FC236}">
                <a16:creationId xmlns:a16="http://schemas.microsoft.com/office/drawing/2014/main" xmlns="" id="{A65CFA46-6B3C-7B4C-9731-E5B60816CA9E}"/>
              </a:ext>
            </a:extLst>
          </p:cNvPr>
          <p:cNvSpPr>
            <a:spLocks noGrp="1"/>
          </p:cNvSpPr>
          <p:nvPr>
            <p:ph sz="quarter" idx="4"/>
          </p:nvPr>
        </p:nvSpPr>
        <p:spPr>
          <a:xfrm>
            <a:off x="5784861" y="2483893"/>
            <a:ext cx="5957865" cy="4565579"/>
          </a:xfrm>
        </p:spPr>
        <p:txBody>
          <a:bodyPr>
            <a:normAutofit/>
          </a:bodyPr>
          <a:lstStyle/>
          <a:p>
            <a:pPr algn="just"/>
            <a:r>
              <a:rPr lang="id-ID" dirty="0"/>
              <a:t>Salah satu jenis serangan panik yang tidak terduga adalah serangan panik nokturnal (yaitu, bangun dari tidur dalam keadaan panik, yang berbeda dari panik setelah sepenuhnya bangun dari tidur). Di Amerika Serikat, jenis serangan panik ini diperkirakan terjadi setidaknya satu kali pada sekitar seperempat hingga sepertiga orang dengan gangguan panik, yang mayoritasnya juga mengalami serangan panik siang hari. Selain khawatir tentang serangan panik dan konsekuensinya, banyak orang dengan gangguan panik melaporkan perasaan cemas yang terus-menerus atau </a:t>
            </a:r>
            <a:r>
              <a:rPr lang="id-ID" dirty="0" err="1"/>
              <a:t>intermiten</a:t>
            </a:r>
            <a:r>
              <a:rPr lang="id-ID" dirty="0"/>
              <a:t> (yang terjadi sebentar) yang lebih luas terkait dengan masalah kesehatan dan kesehatan mental.</a:t>
            </a:r>
            <a:endParaRPr lang="en-ID" dirty="0"/>
          </a:p>
          <a:p>
            <a:pPr marL="0" indent="0" algn="just">
              <a:buNone/>
            </a:pPr>
            <a:endParaRPr lang="en-US" sz="1600" dirty="0"/>
          </a:p>
        </p:txBody>
      </p:sp>
    </p:spTree>
    <p:extLst>
      <p:ext uri="{BB962C8B-B14F-4D97-AF65-F5344CB8AC3E}">
        <p14:creationId xmlns:p14="http://schemas.microsoft.com/office/powerpoint/2010/main" val="95344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6E0E8-7436-A84A-AC25-37CF6639B3A2}"/>
              </a:ext>
            </a:extLst>
          </p:cNvPr>
          <p:cNvSpPr>
            <a:spLocks noGrp="1"/>
          </p:cNvSpPr>
          <p:nvPr>
            <p:ph type="title"/>
          </p:nvPr>
        </p:nvSpPr>
        <p:spPr/>
        <p:txBody>
          <a:bodyPr/>
          <a:lstStyle/>
          <a:p>
            <a:r>
              <a:rPr lang="en-US" dirty="0"/>
              <a:t>Prevalence </a:t>
            </a:r>
          </a:p>
        </p:txBody>
      </p:sp>
      <p:sp>
        <p:nvSpPr>
          <p:cNvPr id="3" name="Text Placeholder 2">
            <a:extLst>
              <a:ext uri="{FF2B5EF4-FFF2-40B4-BE49-F238E27FC236}">
                <a16:creationId xmlns:a16="http://schemas.microsoft.com/office/drawing/2014/main" xmlns="" id="{041C32A2-9759-2648-9250-8A1E6C480873}"/>
              </a:ext>
            </a:extLst>
          </p:cNvPr>
          <p:cNvSpPr>
            <a:spLocks noGrp="1"/>
          </p:cNvSpPr>
          <p:nvPr>
            <p:ph type="body" idx="1"/>
          </p:nvPr>
        </p:nvSpPr>
        <p:spPr>
          <a:xfrm>
            <a:off x="710503" y="2195205"/>
            <a:ext cx="4825157" cy="576262"/>
          </a:xfrm>
        </p:spPr>
        <p:txBody>
          <a:bodyPr/>
          <a:lstStyle/>
          <a:p>
            <a:r>
              <a:rPr lang="en-US" dirty="0"/>
              <a:t>DSM IV-TR</a:t>
            </a:r>
          </a:p>
        </p:txBody>
      </p:sp>
      <p:sp>
        <p:nvSpPr>
          <p:cNvPr id="4" name="Content Placeholder 3">
            <a:extLst>
              <a:ext uri="{FF2B5EF4-FFF2-40B4-BE49-F238E27FC236}">
                <a16:creationId xmlns:a16="http://schemas.microsoft.com/office/drawing/2014/main" xmlns="" id="{6C607B57-BAAE-5C46-9BBE-EE40E898B25D}"/>
              </a:ext>
            </a:extLst>
          </p:cNvPr>
          <p:cNvSpPr>
            <a:spLocks noGrp="1"/>
          </p:cNvSpPr>
          <p:nvPr>
            <p:ph sz="half" idx="2"/>
          </p:nvPr>
        </p:nvSpPr>
        <p:spPr>
          <a:xfrm>
            <a:off x="518615" y="3081172"/>
            <a:ext cx="5461497" cy="3416301"/>
          </a:xfrm>
        </p:spPr>
        <p:txBody>
          <a:bodyPr>
            <a:noAutofit/>
          </a:bodyPr>
          <a:lstStyle/>
          <a:p>
            <a:pPr lvl="0" algn="just"/>
            <a:r>
              <a:rPr lang="en-US" dirty="0"/>
              <a:t>Panic disorder with/without agoraphobia </a:t>
            </a:r>
            <a:r>
              <a:rPr lang="en-US" dirty="0" err="1"/>
              <a:t>dalam</a:t>
            </a:r>
            <a:r>
              <a:rPr lang="en-US" dirty="0"/>
              <a:t> </a:t>
            </a:r>
            <a:r>
              <a:rPr lang="en-US" dirty="0" err="1"/>
              <a:t>sampel</a:t>
            </a:r>
            <a:r>
              <a:rPr lang="en-US" dirty="0"/>
              <a:t> </a:t>
            </a:r>
            <a:r>
              <a:rPr lang="en-US" dirty="0" err="1"/>
              <a:t>komunitas</a:t>
            </a:r>
            <a:r>
              <a:rPr lang="en-US" dirty="0"/>
              <a:t> </a:t>
            </a:r>
            <a:r>
              <a:rPr lang="en-US" dirty="0" err="1"/>
              <a:t>setinggi</a:t>
            </a:r>
            <a:r>
              <a:rPr lang="en-US" dirty="0"/>
              <a:t> 3,5%, </a:t>
            </a:r>
            <a:r>
              <a:rPr lang="en-US" dirty="0" err="1"/>
              <a:t>sebagian</a:t>
            </a:r>
            <a:r>
              <a:rPr lang="en-US" dirty="0"/>
              <a:t> </a:t>
            </a:r>
            <a:r>
              <a:rPr lang="en-US" dirty="0" err="1"/>
              <a:t>studi</a:t>
            </a:r>
            <a:r>
              <a:rPr lang="en-US" dirty="0"/>
              <a:t> </a:t>
            </a:r>
            <a:r>
              <a:rPr lang="en-US" dirty="0" err="1"/>
              <a:t>menemukan</a:t>
            </a:r>
            <a:r>
              <a:rPr lang="en-US" dirty="0"/>
              <a:t> </a:t>
            </a:r>
            <a:r>
              <a:rPr lang="en-US" dirty="0" err="1"/>
              <a:t>tingkat</a:t>
            </a:r>
            <a:r>
              <a:rPr lang="en-US" dirty="0"/>
              <a:t> </a:t>
            </a:r>
            <a:r>
              <a:rPr lang="en-US" dirty="0" err="1"/>
              <a:t>antara</a:t>
            </a:r>
            <a:r>
              <a:rPr lang="en-US" dirty="0"/>
              <a:t> 1% dan 2%. </a:t>
            </a:r>
            <a:r>
              <a:rPr lang="en-US" dirty="0" err="1"/>
              <a:t>Pertahun</a:t>
            </a:r>
            <a:r>
              <a:rPr lang="en-US" dirty="0"/>
              <a:t> </a:t>
            </a:r>
            <a:r>
              <a:rPr lang="en-US" dirty="0" err="1"/>
              <a:t>meningkat</a:t>
            </a:r>
            <a:r>
              <a:rPr lang="en-US" dirty="0"/>
              <a:t> </a:t>
            </a:r>
            <a:r>
              <a:rPr lang="en-US" dirty="0" err="1"/>
              <a:t>antara</a:t>
            </a:r>
            <a:r>
              <a:rPr lang="en-US" dirty="0"/>
              <a:t> 0,5% dan 1,5% </a:t>
            </a:r>
            <a:endParaRPr lang="en-ID" dirty="0"/>
          </a:p>
          <a:p>
            <a:pPr lvl="0" algn="just"/>
            <a:r>
              <a:rPr lang="id-ID" dirty="0"/>
              <a:t>Tingkat prevalensi Gangguan Panik dalam sampel klinis jauh lebih tinggi. Misalnya, Gangguan Panik didiagnosis pada sekitar 10% orang yang dirujuk untuk konsultasi kesehatan mental</a:t>
            </a:r>
            <a:r>
              <a:rPr lang="en-US" dirty="0"/>
              <a:t>.</a:t>
            </a:r>
            <a:endParaRPr lang="en-ID" dirty="0"/>
          </a:p>
        </p:txBody>
      </p:sp>
      <p:sp>
        <p:nvSpPr>
          <p:cNvPr id="5" name="Text Placeholder 4">
            <a:extLst>
              <a:ext uri="{FF2B5EF4-FFF2-40B4-BE49-F238E27FC236}">
                <a16:creationId xmlns:a16="http://schemas.microsoft.com/office/drawing/2014/main" xmlns="" id="{FBE6F3D0-D25A-0E46-B94C-285CDCA3B41A}"/>
              </a:ext>
            </a:extLst>
          </p:cNvPr>
          <p:cNvSpPr>
            <a:spLocks noGrp="1"/>
          </p:cNvSpPr>
          <p:nvPr>
            <p:ph type="body" sz="quarter" idx="3"/>
          </p:nvPr>
        </p:nvSpPr>
        <p:spPr>
          <a:xfrm>
            <a:off x="6085881" y="2195205"/>
            <a:ext cx="4825159" cy="576262"/>
          </a:xfrm>
        </p:spPr>
        <p:txBody>
          <a:bodyPr/>
          <a:lstStyle/>
          <a:p>
            <a:r>
              <a:rPr lang="en-US" dirty="0"/>
              <a:t>DSM V</a:t>
            </a:r>
          </a:p>
        </p:txBody>
      </p:sp>
      <p:sp>
        <p:nvSpPr>
          <p:cNvPr id="6" name="Content Placeholder 5">
            <a:extLst>
              <a:ext uri="{FF2B5EF4-FFF2-40B4-BE49-F238E27FC236}">
                <a16:creationId xmlns:a16="http://schemas.microsoft.com/office/drawing/2014/main" xmlns="" id="{B96D7ACA-B6F4-3D47-A6B7-F2854DCA16F8}"/>
              </a:ext>
            </a:extLst>
          </p:cNvPr>
          <p:cNvSpPr>
            <a:spLocks noGrp="1"/>
          </p:cNvSpPr>
          <p:nvPr>
            <p:ph sz="quarter" idx="4"/>
          </p:nvPr>
        </p:nvSpPr>
        <p:spPr>
          <a:xfrm>
            <a:off x="6085882" y="2771467"/>
            <a:ext cx="5760375" cy="3248334"/>
          </a:xfrm>
        </p:spPr>
        <p:txBody>
          <a:bodyPr>
            <a:noAutofit/>
          </a:bodyPr>
          <a:lstStyle/>
          <a:p>
            <a:r>
              <a:rPr lang="id-ID" dirty="0"/>
              <a:t>Pada populasi umum, perkiraan prevalensi 12 bulan untuk gangguan panik di seluruh Amerika Serikat dan beberapa negara Eropa adalah sekitar 2% -3% pada orang dewasa dan remaja. Di Amerika Serikat, tingkat gangguan panik yang secara signifikan lebih rendah dilaporkan di antara orang-orang Latin, Afrika-Amerika, Karibia-Hitam, dan Asia-Amerika dibandingkan dengan kulit putih non-Latin; Orang </a:t>
            </a:r>
            <a:r>
              <a:rPr lang="id-ID" dirty="0" err="1"/>
              <a:t>Indian</a:t>
            </a:r>
            <a:r>
              <a:rPr lang="id-ID" dirty="0"/>
              <a:t> Amerika, sebaliknya, memiliki angka yang jauh lebih tinggi. Estimasi yang lebih rendah telah dilaporkan untuk negara-negara Asia, Afrika, dan Amerika Latin, mulai dari 0,1% hingga 0,8%. </a:t>
            </a:r>
            <a:endParaRPr lang="en-US" dirty="0"/>
          </a:p>
        </p:txBody>
      </p:sp>
    </p:spTree>
    <p:extLst>
      <p:ext uri="{BB962C8B-B14F-4D97-AF65-F5344CB8AC3E}">
        <p14:creationId xmlns:p14="http://schemas.microsoft.com/office/powerpoint/2010/main" val="4221223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EB03D-1B33-2846-B7AE-A7ECA40773A7}"/>
              </a:ext>
            </a:extLst>
          </p:cNvPr>
          <p:cNvSpPr>
            <a:spLocks noGrp="1"/>
          </p:cNvSpPr>
          <p:nvPr>
            <p:ph type="title"/>
          </p:nvPr>
        </p:nvSpPr>
        <p:spPr/>
        <p:txBody>
          <a:bodyPr/>
          <a:lstStyle/>
          <a:p>
            <a:r>
              <a:rPr lang="en-US" dirty="0"/>
              <a:t>Differential Diagnosis</a:t>
            </a:r>
          </a:p>
        </p:txBody>
      </p:sp>
      <p:sp>
        <p:nvSpPr>
          <p:cNvPr id="3" name="Text Placeholder 2">
            <a:extLst>
              <a:ext uri="{FF2B5EF4-FFF2-40B4-BE49-F238E27FC236}">
                <a16:creationId xmlns:a16="http://schemas.microsoft.com/office/drawing/2014/main" xmlns="" id="{0795197A-8832-4042-8D2E-E21C5EBA541D}"/>
              </a:ext>
            </a:extLst>
          </p:cNvPr>
          <p:cNvSpPr>
            <a:spLocks noGrp="1"/>
          </p:cNvSpPr>
          <p:nvPr>
            <p:ph type="body" idx="1"/>
          </p:nvPr>
        </p:nvSpPr>
        <p:spPr>
          <a:xfrm>
            <a:off x="663645" y="2609210"/>
            <a:ext cx="5157787" cy="424084"/>
          </a:xfrm>
        </p:spPr>
        <p:txBody>
          <a:bodyPr/>
          <a:lstStyle/>
          <a:p>
            <a:r>
              <a:rPr lang="en-US" dirty="0"/>
              <a:t>DSM IV-TR</a:t>
            </a:r>
          </a:p>
        </p:txBody>
      </p:sp>
      <p:sp>
        <p:nvSpPr>
          <p:cNvPr id="4" name="Content Placeholder 3">
            <a:extLst>
              <a:ext uri="{FF2B5EF4-FFF2-40B4-BE49-F238E27FC236}">
                <a16:creationId xmlns:a16="http://schemas.microsoft.com/office/drawing/2014/main" xmlns="" id="{34A20D14-5F49-174D-8904-2539E17EBC10}"/>
              </a:ext>
            </a:extLst>
          </p:cNvPr>
          <p:cNvSpPr>
            <a:spLocks noGrp="1"/>
          </p:cNvSpPr>
          <p:nvPr>
            <p:ph sz="half" idx="2"/>
          </p:nvPr>
        </p:nvSpPr>
        <p:spPr>
          <a:xfrm>
            <a:off x="504967" y="3179762"/>
            <a:ext cx="5475145" cy="3234686"/>
          </a:xfrm>
        </p:spPr>
        <p:txBody>
          <a:bodyPr>
            <a:noAutofit/>
          </a:bodyPr>
          <a:lstStyle/>
          <a:p>
            <a:pPr algn="just"/>
            <a:r>
              <a:rPr lang="id-ID" dirty="0" err="1"/>
              <a:t>Panic</a:t>
            </a:r>
            <a:r>
              <a:rPr lang="id-ID" dirty="0"/>
              <a:t> Disorder tidak didiagnosis jika </a:t>
            </a:r>
            <a:r>
              <a:rPr lang="id-ID" dirty="0" err="1"/>
              <a:t>Panic</a:t>
            </a:r>
            <a:r>
              <a:rPr lang="id-ID" dirty="0"/>
              <a:t> </a:t>
            </a:r>
            <a:r>
              <a:rPr lang="id-ID" dirty="0" err="1"/>
              <a:t>Attack</a:t>
            </a:r>
            <a:r>
              <a:rPr lang="id-ID" dirty="0"/>
              <a:t> dinilai sebagai konsekuensi fisiologis langsung dari kondisi medis umum</a:t>
            </a:r>
            <a:r>
              <a:rPr lang="en-US" dirty="0"/>
              <a:t>.</a:t>
            </a:r>
            <a:r>
              <a:rPr lang="en-ID" dirty="0">
                <a:effectLst/>
              </a:rPr>
              <a:t> </a:t>
            </a:r>
          </a:p>
          <a:p>
            <a:pPr algn="just"/>
            <a:r>
              <a:rPr lang="id-ID" dirty="0" err="1"/>
              <a:t>Panic</a:t>
            </a:r>
            <a:r>
              <a:rPr lang="id-ID" dirty="0"/>
              <a:t> Disorder tidak didiagnosis jika </a:t>
            </a:r>
            <a:r>
              <a:rPr lang="id-ID" dirty="0" err="1"/>
              <a:t>Panic</a:t>
            </a:r>
            <a:r>
              <a:rPr lang="id-ID" dirty="0"/>
              <a:t> </a:t>
            </a:r>
            <a:r>
              <a:rPr lang="id-ID" dirty="0" err="1"/>
              <a:t>Attacks</a:t>
            </a:r>
            <a:r>
              <a:rPr lang="id-ID" dirty="0"/>
              <a:t> dinilai sebagai konsekuensi fisiologis langsung dari suatu zat </a:t>
            </a:r>
          </a:p>
          <a:p>
            <a:pPr algn="just"/>
            <a:r>
              <a:rPr lang="id-ID" dirty="0" err="1"/>
              <a:t>Panic</a:t>
            </a:r>
            <a:r>
              <a:rPr lang="id-ID" dirty="0"/>
              <a:t> Disorder harus dibedakan dari gangguan mental lainnya yang memiliki </a:t>
            </a:r>
            <a:r>
              <a:rPr lang="id-ID" dirty="0" err="1"/>
              <a:t>Panic</a:t>
            </a:r>
            <a:r>
              <a:rPr lang="id-ID" dirty="0"/>
              <a:t> </a:t>
            </a:r>
            <a:r>
              <a:rPr lang="id-ID" dirty="0" err="1"/>
              <a:t>Attack</a:t>
            </a:r>
            <a:r>
              <a:rPr lang="id-ID" dirty="0"/>
              <a:t> sebagai </a:t>
            </a:r>
            <a:r>
              <a:rPr lang="id-ID" dirty="0" err="1"/>
              <a:t>fitur</a:t>
            </a:r>
            <a:r>
              <a:rPr lang="id-ID" dirty="0"/>
              <a:t> terkait. </a:t>
            </a:r>
          </a:p>
          <a:p>
            <a:pPr algn="just"/>
            <a:endParaRPr lang="id-ID" dirty="0"/>
          </a:p>
        </p:txBody>
      </p:sp>
      <p:sp>
        <p:nvSpPr>
          <p:cNvPr id="5" name="Text Placeholder 4">
            <a:extLst>
              <a:ext uri="{FF2B5EF4-FFF2-40B4-BE49-F238E27FC236}">
                <a16:creationId xmlns:a16="http://schemas.microsoft.com/office/drawing/2014/main" xmlns="" id="{6D0F4029-5841-8A40-83BD-2207130BFF96}"/>
              </a:ext>
            </a:extLst>
          </p:cNvPr>
          <p:cNvSpPr>
            <a:spLocks noGrp="1"/>
          </p:cNvSpPr>
          <p:nvPr>
            <p:ph type="body" sz="quarter" idx="3"/>
          </p:nvPr>
        </p:nvSpPr>
        <p:spPr>
          <a:xfrm>
            <a:off x="6417409" y="2609210"/>
            <a:ext cx="5183188" cy="424084"/>
          </a:xfrm>
        </p:spPr>
        <p:txBody>
          <a:bodyPr/>
          <a:lstStyle/>
          <a:p>
            <a:r>
              <a:rPr lang="en-US" dirty="0"/>
              <a:t>DSM V</a:t>
            </a:r>
          </a:p>
        </p:txBody>
      </p:sp>
      <p:sp>
        <p:nvSpPr>
          <p:cNvPr id="6" name="Content Placeholder 5">
            <a:extLst>
              <a:ext uri="{FF2B5EF4-FFF2-40B4-BE49-F238E27FC236}">
                <a16:creationId xmlns:a16="http://schemas.microsoft.com/office/drawing/2014/main" xmlns="" id="{58CE811D-A400-E04C-8465-7E04AA6878E8}"/>
              </a:ext>
            </a:extLst>
          </p:cNvPr>
          <p:cNvSpPr>
            <a:spLocks noGrp="1"/>
          </p:cNvSpPr>
          <p:nvPr>
            <p:ph sz="quarter" idx="4"/>
          </p:nvPr>
        </p:nvSpPr>
        <p:spPr>
          <a:xfrm>
            <a:off x="6208712" y="3179762"/>
            <a:ext cx="5391885" cy="3234686"/>
          </a:xfrm>
        </p:spPr>
        <p:txBody>
          <a:bodyPr>
            <a:normAutofit/>
          </a:bodyPr>
          <a:lstStyle/>
          <a:p>
            <a:r>
              <a:rPr lang="en-US" dirty="0"/>
              <a:t>Other Specified Anxiety Disorder or </a:t>
            </a:r>
            <a:r>
              <a:rPr lang="en-US" dirty="0" err="1"/>
              <a:t>Unspesicified</a:t>
            </a:r>
            <a:r>
              <a:rPr lang="en-US" dirty="0"/>
              <a:t> Anxiety Disorder</a:t>
            </a:r>
            <a:r>
              <a:rPr lang="en-ID" dirty="0">
                <a:effectLst/>
              </a:rPr>
              <a:t> </a:t>
            </a:r>
          </a:p>
          <a:p>
            <a:r>
              <a:rPr lang="id-ID" dirty="0" err="1"/>
              <a:t>Anxiety</a:t>
            </a:r>
            <a:r>
              <a:rPr lang="id-ID" dirty="0"/>
              <a:t> Disorder </a:t>
            </a:r>
            <a:r>
              <a:rPr lang="id-ID" dirty="0" err="1"/>
              <a:t>due</a:t>
            </a:r>
            <a:r>
              <a:rPr lang="id-ID" dirty="0"/>
              <a:t> </a:t>
            </a:r>
            <a:r>
              <a:rPr lang="id-ID" dirty="0" err="1"/>
              <a:t>to</a:t>
            </a:r>
            <a:r>
              <a:rPr lang="id-ID" dirty="0"/>
              <a:t> </a:t>
            </a:r>
            <a:r>
              <a:rPr lang="id-ID" dirty="0" err="1"/>
              <a:t>Another</a:t>
            </a:r>
            <a:r>
              <a:rPr lang="id-ID" dirty="0"/>
              <a:t> </a:t>
            </a:r>
            <a:r>
              <a:rPr lang="id-ID" dirty="0" err="1"/>
              <a:t>Medical</a:t>
            </a:r>
            <a:r>
              <a:rPr lang="id-ID" dirty="0"/>
              <a:t> </a:t>
            </a:r>
            <a:r>
              <a:rPr lang="id-ID" dirty="0" err="1"/>
              <a:t>Conditions</a:t>
            </a:r>
            <a:r>
              <a:rPr lang="en-ID" dirty="0">
                <a:effectLst/>
              </a:rPr>
              <a:t> </a:t>
            </a:r>
          </a:p>
          <a:p>
            <a:r>
              <a:rPr lang="id-ID" dirty="0" err="1"/>
              <a:t>Substance</a:t>
            </a:r>
            <a:r>
              <a:rPr lang="id-ID" dirty="0"/>
              <a:t>/</a:t>
            </a:r>
            <a:r>
              <a:rPr lang="id-ID" dirty="0" err="1"/>
              <a:t>medication-induced</a:t>
            </a:r>
            <a:r>
              <a:rPr lang="id-ID" dirty="0"/>
              <a:t> </a:t>
            </a:r>
            <a:r>
              <a:rPr lang="id-ID" dirty="0" err="1"/>
              <a:t>anxiety</a:t>
            </a:r>
            <a:r>
              <a:rPr lang="id-ID" dirty="0"/>
              <a:t> disorder. </a:t>
            </a:r>
          </a:p>
          <a:p>
            <a:r>
              <a:rPr lang="id-ID" dirty="0" err="1"/>
              <a:t>Other</a:t>
            </a:r>
            <a:r>
              <a:rPr lang="id-ID" dirty="0"/>
              <a:t> mental </a:t>
            </a:r>
            <a:r>
              <a:rPr lang="id-ID" dirty="0" err="1"/>
              <a:t>disorders</a:t>
            </a:r>
            <a:r>
              <a:rPr lang="id-ID" dirty="0"/>
              <a:t> </a:t>
            </a:r>
            <a:r>
              <a:rPr lang="id-ID" dirty="0" err="1"/>
              <a:t>with</a:t>
            </a:r>
            <a:r>
              <a:rPr lang="id-ID" dirty="0"/>
              <a:t> </a:t>
            </a:r>
            <a:r>
              <a:rPr lang="id-ID" dirty="0" err="1"/>
              <a:t>panic</a:t>
            </a:r>
            <a:r>
              <a:rPr lang="id-ID" dirty="0"/>
              <a:t> </a:t>
            </a:r>
            <a:r>
              <a:rPr lang="id-ID" dirty="0" err="1"/>
              <a:t>attacks</a:t>
            </a:r>
            <a:r>
              <a:rPr lang="id-ID" dirty="0"/>
              <a:t> as </a:t>
            </a:r>
            <a:r>
              <a:rPr lang="id-ID" dirty="0" err="1"/>
              <a:t>an</a:t>
            </a:r>
            <a:r>
              <a:rPr lang="id-ID" dirty="0"/>
              <a:t> </a:t>
            </a:r>
            <a:r>
              <a:rPr lang="id-ID" dirty="0" err="1"/>
              <a:t>associated</a:t>
            </a:r>
            <a:r>
              <a:rPr lang="id-ID" dirty="0"/>
              <a:t> </a:t>
            </a:r>
            <a:r>
              <a:rPr lang="id-ID" dirty="0" err="1"/>
              <a:t>feature</a:t>
            </a:r>
            <a:r>
              <a:rPr lang="id-ID" dirty="0"/>
              <a:t> (e.g., </a:t>
            </a:r>
            <a:r>
              <a:rPr lang="id-ID" dirty="0" err="1"/>
              <a:t>other</a:t>
            </a:r>
            <a:r>
              <a:rPr lang="id-ID" dirty="0"/>
              <a:t> </a:t>
            </a:r>
            <a:r>
              <a:rPr lang="id-ID" dirty="0" err="1"/>
              <a:t>anxiety</a:t>
            </a:r>
            <a:r>
              <a:rPr lang="id-ID" dirty="0"/>
              <a:t> </a:t>
            </a:r>
            <a:r>
              <a:rPr lang="id-ID" dirty="0" err="1"/>
              <a:t>disorders</a:t>
            </a:r>
            <a:r>
              <a:rPr lang="id-ID" dirty="0"/>
              <a:t> </a:t>
            </a:r>
            <a:r>
              <a:rPr lang="id-ID" dirty="0" err="1"/>
              <a:t>and</a:t>
            </a:r>
            <a:r>
              <a:rPr lang="id-ID" dirty="0"/>
              <a:t> </a:t>
            </a:r>
            <a:r>
              <a:rPr lang="id-ID" dirty="0" err="1"/>
              <a:t>psychotic</a:t>
            </a:r>
            <a:r>
              <a:rPr lang="id-ID" dirty="0"/>
              <a:t> </a:t>
            </a:r>
            <a:r>
              <a:rPr lang="id-ID" dirty="0" err="1"/>
              <a:t>disorders</a:t>
            </a:r>
            <a:r>
              <a:rPr lang="id-ID" dirty="0"/>
              <a:t>). </a:t>
            </a:r>
            <a:endParaRPr lang="en-US" dirty="0"/>
          </a:p>
        </p:txBody>
      </p:sp>
    </p:spTree>
    <p:extLst>
      <p:ext uri="{BB962C8B-B14F-4D97-AF65-F5344CB8AC3E}">
        <p14:creationId xmlns:p14="http://schemas.microsoft.com/office/powerpoint/2010/main" val="168189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35250" y="493913"/>
            <a:ext cx="4720107" cy="665185"/>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82500" lnSpcReduction="10000"/>
          </a:bodyPr>
          <a:lstStyle>
            <a:lvl1pPr algn="l" defTabSz="457200" rtl="0" eaLnBrk="1" latinLnBrk="0" hangingPunct="1">
              <a:spcBef>
                <a:spcPct val="0"/>
              </a:spcBef>
              <a:buNone/>
              <a:defRPr sz="36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id-ID" smtClean="0"/>
              <a:t>Gangguan Kecemasan</a:t>
            </a:r>
            <a:endParaRPr lang="id-ID" dirty="0"/>
          </a:p>
        </p:txBody>
      </p:sp>
      <p:grpSp>
        <p:nvGrpSpPr>
          <p:cNvPr id="3" name="Group 2"/>
          <p:cNvGrpSpPr/>
          <p:nvPr/>
        </p:nvGrpSpPr>
        <p:grpSpPr>
          <a:xfrm>
            <a:off x="2672042" y="1158913"/>
            <a:ext cx="6513812" cy="956628"/>
            <a:chOff x="2672042" y="1158913"/>
            <a:chExt cx="6513812" cy="956628"/>
          </a:xfrm>
        </p:grpSpPr>
        <p:sp>
          <p:nvSpPr>
            <p:cNvPr id="4" name="Rectangle 3"/>
            <p:cNvSpPr/>
            <p:nvPr/>
          </p:nvSpPr>
          <p:spPr>
            <a:xfrm>
              <a:off x="5894658" y="1158913"/>
              <a:ext cx="45719" cy="4783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5" name="Rectangle 4"/>
            <p:cNvSpPr/>
            <p:nvPr/>
          </p:nvSpPr>
          <p:spPr>
            <a:xfrm>
              <a:off x="2694902" y="1637227"/>
              <a:ext cx="6490952" cy="4526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6" name="Rectangle 5"/>
            <p:cNvSpPr/>
            <p:nvPr/>
          </p:nvSpPr>
          <p:spPr>
            <a:xfrm>
              <a:off x="2672042" y="1637227"/>
              <a:ext cx="45719" cy="4783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7" name="Rectangle 6"/>
            <p:cNvSpPr/>
            <p:nvPr/>
          </p:nvSpPr>
          <p:spPr>
            <a:xfrm>
              <a:off x="9140135" y="1630961"/>
              <a:ext cx="45719" cy="4783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grpSp>
      <p:sp>
        <p:nvSpPr>
          <p:cNvPr id="8" name="TextBox 7"/>
          <p:cNvSpPr txBox="1"/>
          <p:nvPr/>
        </p:nvSpPr>
        <p:spPr>
          <a:xfrm>
            <a:off x="1174657" y="2660784"/>
            <a:ext cx="4765720" cy="2308324"/>
          </a:xfrm>
          <a:prstGeom prst="rect">
            <a:avLst/>
          </a:prstGeom>
          <a:noFill/>
        </p:spPr>
        <p:txBody>
          <a:bodyPr wrap="square" rtlCol="0">
            <a:spAutoFit/>
          </a:bodyPr>
          <a:lstStyle/>
          <a:p>
            <a:pPr algn="just"/>
            <a:r>
              <a:rPr lang="id-ID" dirty="0" smtClean="0"/>
              <a:t>Definisi: </a:t>
            </a:r>
          </a:p>
          <a:p>
            <a:pPr algn="just"/>
            <a:r>
              <a:rPr lang="id-ID" dirty="0" smtClean="0"/>
              <a:t>Kecemasan melibatkan perasaan khawatir tentang </a:t>
            </a:r>
            <a:r>
              <a:rPr lang="id-ID" i="1" dirty="0" smtClean="0"/>
              <a:t>kemungkinan bahaya  pada masa depan.</a:t>
            </a:r>
          </a:p>
          <a:p>
            <a:pPr algn="just"/>
            <a:endParaRPr lang="id-ID" i="1" dirty="0"/>
          </a:p>
          <a:p>
            <a:pPr algn="just"/>
            <a:r>
              <a:rPr lang="id-ID" dirty="0" smtClean="0"/>
              <a:t>Perilaku:</a:t>
            </a:r>
          </a:p>
          <a:p>
            <a:pPr algn="just"/>
            <a:r>
              <a:rPr lang="id-ID" dirty="0" smtClean="0"/>
              <a:t>Memperkecil dampak bahaya (Merencanakan dan mempersiapkan diri dengan ancaman yang akan terjadi dimasa depan)</a:t>
            </a:r>
            <a:endParaRPr lang="id-ID" dirty="0"/>
          </a:p>
        </p:txBody>
      </p:sp>
      <p:sp>
        <p:nvSpPr>
          <p:cNvPr id="9" name="Title 1"/>
          <p:cNvSpPr txBox="1">
            <a:spLocks/>
          </p:cNvSpPr>
          <p:nvPr/>
        </p:nvSpPr>
        <p:spPr>
          <a:xfrm>
            <a:off x="1174657" y="2046084"/>
            <a:ext cx="3040487" cy="59005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b="1" dirty="0" smtClean="0"/>
              <a:t>Kecemasan</a:t>
            </a:r>
            <a:endParaRPr lang="id-ID" b="1" dirty="0"/>
          </a:p>
        </p:txBody>
      </p:sp>
      <p:sp>
        <p:nvSpPr>
          <p:cNvPr id="10" name="Title 1"/>
          <p:cNvSpPr txBox="1">
            <a:spLocks/>
          </p:cNvSpPr>
          <p:nvPr/>
        </p:nvSpPr>
        <p:spPr>
          <a:xfrm>
            <a:off x="7642750" y="2046084"/>
            <a:ext cx="3040487" cy="59005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b="1" dirty="0" smtClean="0"/>
              <a:t>Ketakutan</a:t>
            </a:r>
            <a:endParaRPr lang="id-ID" b="1" dirty="0"/>
          </a:p>
        </p:txBody>
      </p:sp>
      <p:sp>
        <p:nvSpPr>
          <p:cNvPr id="11" name="TextBox 10"/>
          <p:cNvSpPr txBox="1"/>
          <p:nvPr/>
        </p:nvSpPr>
        <p:spPr>
          <a:xfrm>
            <a:off x="7642750" y="2634348"/>
            <a:ext cx="4720001" cy="1754326"/>
          </a:xfrm>
          <a:prstGeom prst="rect">
            <a:avLst/>
          </a:prstGeom>
          <a:noFill/>
        </p:spPr>
        <p:txBody>
          <a:bodyPr wrap="square" rtlCol="0">
            <a:spAutoFit/>
          </a:bodyPr>
          <a:lstStyle/>
          <a:p>
            <a:r>
              <a:rPr lang="id-ID" dirty="0" smtClean="0"/>
              <a:t>Definisi:</a:t>
            </a:r>
          </a:p>
          <a:p>
            <a:r>
              <a:rPr lang="id-ID" dirty="0" smtClean="0"/>
              <a:t>Ketakutan adalah reaksi seketika terhadap ancaman yang akan terjadi sekarang.</a:t>
            </a:r>
          </a:p>
          <a:p>
            <a:endParaRPr lang="id-ID" dirty="0"/>
          </a:p>
          <a:p>
            <a:r>
              <a:rPr lang="id-ID" dirty="0" smtClean="0"/>
              <a:t>Perilaku :</a:t>
            </a:r>
          </a:p>
          <a:p>
            <a:r>
              <a:rPr lang="id-ID" dirty="0" smtClean="0"/>
              <a:t>Menghindar dari ancaman.</a:t>
            </a:r>
            <a:endParaRPr lang="id-ID" dirty="0"/>
          </a:p>
        </p:txBody>
      </p:sp>
      <p:grpSp>
        <p:nvGrpSpPr>
          <p:cNvPr id="12" name="Group 11"/>
          <p:cNvGrpSpPr/>
          <p:nvPr/>
        </p:nvGrpSpPr>
        <p:grpSpPr>
          <a:xfrm>
            <a:off x="7642749" y="5310939"/>
            <a:ext cx="4720001" cy="818789"/>
            <a:chOff x="7642750" y="5321210"/>
            <a:chExt cx="4720001" cy="818789"/>
          </a:xfrm>
        </p:grpSpPr>
        <p:sp>
          <p:nvSpPr>
            <p:cNvPr id="13" name="TextBox 12"/>
            <p:cNvSpPr txBox="1"/>
            <p:nvPr/>
          </p:nvSpPr>
          <p:spPr>
            <a:xfrm>
              <a:off x="8733280" y="5321210"/>
              <a:ext cx="1948530" cy="400110"/>
            </a:xfrm>
            <a:prstGeom prst="rect">
              <a:avLst/>
            </a:prstGeom>
            <a:noFill/>
          </p:spPr>
          <p:txBody>
            <a:bodyPr wrap="square" rtlCol="0">
              <a:spAutoFit/>
            </a:bodyPr>
            <a:lstStyle/>
            <a:p>
              <a:r>
                <a:rPr lang="id-ID" sz="2000" b="1" i="1" dirty="0" smtClean="0"/>
                <a:t>Panic Attack</a:t>
              </a:r>
              <a:endParaRPr lang="id-ID" sz="2000" b="1" i="1" dirty="0"/>
            </a:p>
          </p:txBody>
        </p:sp>
        <p:sp>
          <p:nvSpPr>
            <p:cNvPr id="14" name="TextBox 13"/>
            <p:cNvSpPr txBox="1"/>
            <p:nvPr/>
          </p:nvSpPr>
          <p:spPr>
            <a:xfrm>
              <a:off x="7642750" y="5770667"/>
              <a:ext cx="4720001" cy="369332"/>
            </a:xfrm>
            <a:prstGeom prst="rect">
              <a:avLst/>
            </a:prstGeom>
            <a:noFill/>
          </p:spPr>
          <p:txBody>
            <a:bodyPr wrap="square" rtlCol="0">
              <a:spAutoFit/>
            </a:bodyPr>
            <a:lstStyle/>
            <a:p>
              <a:r>
                <a:rPr lang="id-ID" dirty="0" smtClean="0"/>
                <a:t>Ketakutan yang terjadi tanpa adanya ancaman</a:t>
              </a:r>
              <a:endParaRPr lang="id-ID" dirty="0"/>
            </a:p>
          </p:txBody>
        </p:sp>
      </p:grpSp>
      <p:sp>
        <p:nvSpPr>
          <p:cNvPr id="15" name="Down Arrow 14"/>
          <p:cNvSpPr/>
          <p:nvPr/>
        </p:nvSpPr>
        <p:spPr>
          <a:xfrm>
            <a:off x="9401668" y="4650187"/>
            <a:ext cx="305876" cy="45076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grpSp>
        <p:nvGrpSpPr>
          <p:cNvPr id="16" name="Group 15"/>
          <p:cNvGrpSpPr/>
          <p:nvPr/>
        </p:nvGrpSpPr>
        <p:grpSpPr>
          <a:xfrm>
            <a:off x="1174657" y="5510994"/>
            <a:ext cx="4317324" cy="1070151"/>
            <a:chOff x="1327021" y="5069847"/>
            <a:chExt cx="4317324" cy="1070151"/>
          </a:xfrm>
        </p:grpSpPr>
        <p:grpSp>
          <p:nvGrpSpPr>
            <p:cNvPr id="17" name="Group 16"/>
            <p:cNvGrpSpPr/>
            <p:nvPr/>
          </p:nvGrpSpPr>
          <p:grpSpPr>
            <a:xfrm>
              <a:off x="2030135" y="5069847"/>
              <a:ext cx="2936416" cy="545226"/>
              <a:chOff x="2672043" y="1159098"/>
              <a:chExt cx="6513812" cy="966140"/>
            </a:xfrm>
          </p:grpSpPr>
          <p:sp>
            <p:nvSpPr>
              <p:cNvPr id="20" name="Rectangle 19"/>
              <p:cNvSpPr/>
              <p:nvPr/>
            </p:nvSpPr>
            <p:spPr>
              <a:xfrm>
                <a:off x="5894659" y="1159098"/>
                <a:ext cx="45719" cy="4830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21" name="Rectangle 20"/>
              <p:cNvSpPr/>
              <p:nvPr/>
            </p:nvSpPr>
            <p:spPr>
              <a:xfrm>
                <a:off x="2694903" y="1642168"/>
                <a:ext cx="6490952" cy="457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22" name="Rectangle 21"/>
              <p:cNvSpPr/>
              <p:nvPr/>
            </p:nvSpPr>
            <p:spPr>
              <a:xfrm>
                <a:off x="2672043" y="1642168"/>
                <a:ext cx="45719" cy="4830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23" name="Rectangle 22"/>
              <p:cNvSpPr/>
              <p:nvPr/>
            </p:nvSpPr>
            <p:spPr>
              <a:xfrm>
                <a:off x="9140136" y="1635840"/>
                <a:ext cx="45719" cy="48307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grpSp>
        <p:sp>
          <p:nvSpPr>
            <p:cNvPr id="18" name="Title 1"/>
            <p:cNvSpPr txBox="1">
              <a:spLocks/>
            </p:cNvSpPr>
            <p:nvPr/>
          </p:nvSpPr>
          <p:spPr>
            <a:xfrm>
              <a:off x="1327021" y="5569739"/>
              <a:ext cx="1426837" cy="57025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800" b="1" i="1" dirty="0" smtClean="0"/>
                <a:t>Facilitation anxiety</a:t>
              </a:r>
              <a:endParaRPr lang="id-ID" sz="1800" b="1" i="1" dirty="0"/>
            </a:p>
          </p:txBody>
        </p:sp>
        <p:sp>
          <p:nvSpPr>
            <p:cNvPr id="19" name="Title 1"/>
            <p:cNvSpPr txBox="1">
              <a:spLocks/>
            </p:cNvSpPr>
            <p:nvPr/>
          </p:nvSpPr>
          <p:spPr>
            <a:xfrm>
              <a:off x="4137510" y="5590632"/>
              <a:ext cx="1506835" cy="54936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800" b="1" i="1" dirty="0" smtClean="0"/>
                <a:t>Debilitating anxiety</a:t>
              </a:r>
              <a:endParaRPr lang="id-ID" sz="1800" b="1" i="1" dirty="0"/>
            </a:p>
          </p:txBody>
        </p:sp>
      </p:grpSp>
    </p:spTree>
    <p:extLst>
      <p:ext uri="{BB962C8B-B14F-4D97-AF65-F5344CB8AC3E}">
        <p14:creationId xmlns:p14="http://schemas.microsoft.com/office/powerpoint/2010/main" val="1318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E96EF-4B75-BA4F-AD2B-C40379725C6D}"/>
              </a:ext>
            </a:extLst>
          </p:cNvPr>
          <p:cNvSpPr>
            <a:spLocks noGrp="1"/>
          </p:cNvSpPr>
          <p:nvPr>
            <p:ph type="title"/>
          </p:nvPr>
        </p:nvSpPr>
        <p:spPr/>
        <p:txBody>
          <a:bodyPr/>
          <a:lstStyle/>
          <a:p>
            <a:r>
              <a:rPr lang="en-US" dirty="0"/>
              <a:t>Specific Culture and Gender Features </a:t>
            </a:r>
          </a:p>
        </p:txBody>
      </p:sp>
      <p:sp>
        <p:nvSpPr>
          <p:cNvPr id="3" name="Text Placeholder 2">
            <a:extLst>
              <a:ext uri="{FF2B5EF4-FFF2-40B4-BE49-F238E27FC236}">
                <a16:creationId xmlns:a16="http://schemas.microsoft.com/office/drawing/2014/main" xmlns="" id="{DB3DF7F3-63AC-744B-B849-1C93867F490E}"/>
              </a:ext>
            </a:extLst>
          </p:cNvPr>
          <p:cNvSpPr>
            <a:spLocks noGrp="1"/>
          </p:cNvSpPr>
          <p:nvPr>
            <p:ph type="body" idx="1"/>
          </p:nvPr>
        </p:nvSpPr>
        <p:spPr/>
        <p:txBody>
          <a:bodyPr/>
          <a:lstStyle/>
          <a:p>
            <a:r>
              <a:rPr lang="en-US" dirty="0"/>
              <a:t>DSM IV-TR</a:t>
            </a:r>
          </a:p>
        </p:txBody>
      </p:sp>
      <p:sp>
        <p:nvSpPr>
          <p:cNvPr id="4" name="Content Placeholder 3">
            <a:extLst>
              <a:ext uri="{FF2B5EF4-FFF2-40B4-BE49-F238E27FC236}">
                <a16:creationId xmlns:a16="http://schemas.microsoft.com/office/drawing/2014/main" xmlns="" id="{A8AB9090-1E9A-F041-AEB5-CA5228D65058}"/>
              </a:ext>
            </a:extLst>
          </p:cNvPr>
          <p:cNvSpPr>
            <a:spLocks noGrp="1"/>
          </p:cNvSpPr>
          <p:nvPr>
            <p:ph sz="half" idx="2"/>
          </p:nvPr>
        </p:nvSpPr>
        <p:spPr/>
        <p:txBody>
          <a:bodyPr>
            <a:normAutofit/>
          </a:bodyPr>
          <a:lstStyle/>
          <a:p>
            <a:pPr algn="just"/>
            <a:r>
              <a:rPr lang="id-ID" sz="2000" dirty="0"/>
              <a:t>Beberapa kelompok budaya atau etnis membatasi partisipasi perempuan dalam kehidupan publik, dan ini harus dibedakan dari </a:t>
            </a:r>
            <a:r>
              <a:rPr lang="id-ID" sz="2000" dirty="0" err="1"/>
              <a:t>Agoraphobia</a:t>
            </a:r>
            <a:r>
              <a:rPr lang="id-ID" sz="2000" dirty="0"/>
              <a:t>. Gangguan ini didiagnosis jauh lebih sering pada wanita daripada pria</a:t>
            </a:r>
            <a:r>
              <a:rPr lang="en-US" sz="2000" dirty="0"/>
              <a:t>.</a:t>
            </a:r>
            <a:endParaRPr lang="en-ID" sz="2000" dirty="0"/>
          </a:p>
          <a:p>
            <a:pPr marL="0" indent="0" algn="just">
              <a:buNone/>
            </a:pPr>
            <a:endParaRPr lang="en-US" sz="2000" dirty="0"/>
          </a:p>
        </p:txBody>
      </p:sp>
      <p:sp>
        <p:nvSpPr>
          <p:cNvPr id="5" name="Text Placeholder 4">
            <a:extLst>
              <a:ext uri="{FF2B5EF4-FFF2-40B4-BE49-F238E27FC236}">
                <a16:creationId xmlns:a16="http://schemas.microsoft.com/office/drawing/2014/main" xmlns="" id="{DFA63144-6065-6042-A49D-7156783F9D35}"/>
              </a:ext>
            </a:extLst>
          </p:cNvPr>
          <p:cNvSpPr>
            <a:spLocks noGrp="1"/>
          </p:cNvSpPr>
          <p:nvPr>
            <p:ph type="body" sz="quarter" idx="3"/>
          </p:nvPr>
        </p:nvSpPr>
        <p:spPr/>
        <p:txBody>
          <a:bodyPr/>
          <a:lstStyle/>
          <a:p>
            <a:r>
              <a:rPr lang="en-US" dirty="0"/>
              <a:t>DSM V</a:t>
            </a:r>
          </a:p>
        </p:txBody>
      </p:sp>
      <p:sp>
        <p:nvSpPr>
          <p:cNvPr id="6" name="Content Placeholder 5">
            <a:extLst>
              <a:ext uri="{FF2B5EF4-FFF2-40B4-BE49-F238E27FC236}">
                <a16:creationId xmlns:a16="http://schemas.microsoft.com/office/drawing/2014/main" xmlns="" id="{BD5991DF-BC2E-7D48-B07D-C81D4009680B}"/>
              </a:ext>
            </a:extLst>
          </p:cNvPr>
          <p:cNvSpPr>
            <a:spLocks noGrp="1"/>
          </p:cNvSpPr>
          <p:nvPr>
            <p:ph sz="quarter" idx="4"/>
          </p:nvPr>
        </p:nvSpPr>
        <p:spPr/>
        <p:txBody>
          <a:bodyPr>
            <a:noAutofit/>
          </a:bodyPr>
          <a:lstStyle/>
          <a:p>
            <a:pPr algn="just"/>
            <a:r>
              <a:rPr lang="id-ID" sz="2000" dirty="0"/>
              <a:t>Gambaran klinis gangguan panik tampaknya tidak berbeda antara pria dan wanita. Ada beberapa bukti dimorfisme seksual, dengan hubungan antara panik dan gen </a:t>
            </a:r>
            <a:r>
              <a:rPr lang="id-ID" sz="2000" dirty="0" err="1"/>
              <a:t>katekol-O-metiltransferase</a:t>
            </a:r>
            <a:r>
              <a:rPr lang="id-ID" sz="2000" dirty="0"/>
              <a:t> (COMT) pada wanita saja.</a:t>
            </a:r>
            <a:endParaRPr lang="en-ID" sz="2000" dirty="0"/>
          </a:p>
          <a:p>
            <a:pPr marL="0" indent="0" algn="just">
              <a:buNone/>
            </a:pPr>
            <a:endParaRPr lang="en-US" sz="2000" dirty="0"/>
          </a:p>
        </p:txBody>
      </p:sp>
    </p:spTree>
    <p:extLst>
      <p:ext uri="{BB962C8B-B14F-4D97-AF65-F5344CB8AC3E}">
        <p14:creationId xmlns:p14="http://schemas.microsoft.com/office/powerpoint/2010/main" val="120292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ED3F6-6B0C-E946-88FF-2B21436CF7B5}"/>
              </a:ext>
            </a:extLst>
          </p:cNvPr>
          <p:cNvSpPr>
            <a:spLocks noGrp="1"/>
          </p:cNvSpPr>
          <p:nvPr>
            <p:ph type="title"/>
          </p:nvPr>
        </p:nvSpPr>
        <p:spPr/>
        <p:txBody>
          <a:bodyPr/>
          <a:lstStyle/>
          <a:p>
            <a:r>
              <a:rPr lang="en-US" dirty="0"/>
              <a:t>Diagnostic Criteria</a:t>
            </a:r>
          </a:p>
        </p:txBody>
      </p:sp>
      <p:sp>
        <p:nvSpPr>
          <p:cNvPr id="3" name="Text Placeholder 2">
            <a:extLst>
              <a:ext uri="{FF2B5EF4-FFF2-40B4-BE49-F238E27FC236}">
                <a16:creationId xmlns:a16="http://schemas.microsoft.com/office/drawing/2014/main" xmlns="" id="{D17756B3-5C93-F749-AE44-FCE66EC53B4C}"/>
              </a:ext>
            </a:extLst>
          </p:cNvPr>
          <p:cNvSpPr>
            <a:spLocks noGrp="1"/>
          </p:cNvSpPr>
          <p:nvPr>
            <p:ph type="body" idx="1"/>
          </p:nvPr>
        </p:nvSpPr>
        <p:spPr>
          <a:xfrm>
            <a:off x="377873" y="2130998"/>
            <a:ext cx="5157787" cy="381553"/>
          </a:xfrm>
        </p:spPr>
        <p:txBody>
          <a:bodyPr>
            <a:normAutofit fontScale="47500" lnSpcReduction="20000"/>
          </a:bodyPr>
          <a:lstStyle/>
          <a:p>
            <a:r>
              <a:rPr lang="id-ID" dirty="0"/>
              <a:t>DIAGNOSTIC CRITERIA FOR PANIC DISORDER WITHOUT AGORAPHOBIA</a:t>
            </a:r>
            <a:endParaRPr lang="en-ID" dirty="0"/>
          </a:p>
        </p:txBody>
      </p:sp>
      <p:sp>
        <p:nvSpPr>
          <p:cNvPr id="4" name="Content Placeholder 3">
            <a:extLst>
              <a:ext uri="{FF2B5EF4-FFF2-40B4-BE49-F238E27FC236}">
                <a16:creationId xmlns:a16="http://schemas.microsoft.com/office/drawing/2014/main" xmlns="" id="{62E55016-19EB-5948-9A4B-E7108336B4E0}"/>
              </a:ext>
            </a:extLst>
          </p:cNvPr>
          <p:cNvSpPr>
            <a:spLocks noGrp="1"/>
          </p:cNvSpPr>
          <p:nvPr>
            <p:ph sz="half" idx="2"/>
          </p:nvPr>
        </p:nvSpPr>
        <p:spPr>
          <a:xfrm>
            <a:off x="382138" y="2542134"/>
            <a:ext cx="5615438" cy="3988723"/>
          </a:xfrm>
        </p:spPr>
        <p:txBody>
          <a:bodyPr>
            <a:normAutofit fontScale="77500" lnSpcReduction="20000"/>
          </a:bodyPr>
          <a:lstStyle/>
          <a:p>
            <a:pPr marL="0" indent="0">
              <a:buNone/>
            </a:pPr>
            <a:r>
              <a:rPr lang="id-ID" dirty="0" err="1"/>
              <a:t>A</a:t>
            </a:r>
            <a:r>
              <a:rPr lang="id-ID" dirty="0"/>
              <a:t>. Keduanya (1) dan (2):</a:t>
            </a:r>
            <a:endParaRPr lang="en-ID" dirty="0"/>
          </a:p>
          <a:p>
            <a:pPr marL="514350" indent="-514350">
              <a:buAutoNum type="arabicParenBoth"/>
            </a:pPr>
            <a:r>
              <a:rPr lang="id-ID" dirty="0"/>
              <a:t>Serangan Panik yang tidak terduga berulang </a:t>
            </a:r>
          </a:p>
          <a:p>
            <a:pPr marL="0" indent="0">
              <a:buNone/>
            </a:pPr>
            <a:r>
              <a:rPr lang="id-ID" dirty="0"/>
              <a:t>(2) setidaknya satu dari serangan telah diikuti oleh 1 bulan (atau lebih) dari satu (atau lebih banyak) dari yang berikut ini:</a:t>
            </a:r>
            <a:endParaRPr lang="en-ID" dirty="0"/>
          </a:p>
          <a:p>
            <a:pPr marL="0" indent="0">
              <a:buNone/>
            </a:pPr>
            <a:r>
              <a:rPr lang="id-ID" dirty="0"/>
              <a:t>	(a) keprihatinan terus-menerus tentang memiliki 	serangan tambahan</a:t>
            </a:r>
            <a:endParaRPr lang="en-ID" dirty="0"/>
          </a:p>
          <a:p>
            <a:pPr marL="0" indent="0">
              <a:buNone/>
            </a:pPr>
            <a:r>
              <a:rPr lang="id-ID" dirty="0"/>
              <a:t>	(</a:t>
            </a:r>
            <a:r>
              <a:rPr lang="id-ID" dirty="0" err="1"/>
              <a:t>b</a:t>
            </a:r>
            <a:r>
              <a:rPr lang="id-ID" dirty="0"/>
              <a:t>) khawatir tentang implikasi serangan atau 	konsekuensinya </a:t>
            </a:r>
          </a:p>
          <a:p>
            <a:pPr marL="0" indent="0">
              <a:buNone/>
            </a:pPr>
            <a:r>
              <a:rPr lang="id-ID" dirty="0"/>
              <a:t>	(c) perubahan signifikan dalam perilaku yang terkait 	dengan serangan</a:t>
            </a:r>
            <a:endParaRPr lang="en-ID" dirty="0"/>
          </a:p>
          <a:p>
            <a:pPr marL="0" indent="0">
              <a:buNone/>
            </a:pPr>
            <a:r>
              <a:rPr lang="id-ID" dirty="0" err="1"/>
              <a:t>B</a:t>
            </a:r>
            <a:r>
              <a:rPr lang="id-ID" dirty="0"/>
              <a:t>. Tidak adanya </a:t>
            </a:r>
            <a:r>
              <a:rPr lang="id-ID" dirty="0" err="1"/>
              <a:t>Agoraphobia</a:t>
            </a:r>
            <a:r>
              <a:rPr lang="id-ID" dirty="0"/>
              <a:t>.</a:t>
            </a:r>
            <a:endParaRPr lang="en-ID" dirty="0"/>
          </a:p>
          <a:p>
            <a:pPr marL="0" indent="0">
              <a:buNone/>
            </a:pPr>
            <a:r>
              <a:rPr lang="id-ID" dirty="0"/>
              <a:t>C. Serangan Panik bukan karena efek fisiologis langsung suatu zat (</a:t>
            </a:r>
            <a:r>
              <a:rPr lang="id-ID" dirty="0" err="1"/>
              <a:t>mis</a:t>
            </a:r>
            <a:r>
              <a:rPr lang="id-ID" dirty="0"/>
              <a:t>., Penyalahgunaan obat-obatan, obat-obatan) atau kondisi medis umum (</a:t>
            </a:r>
            <a:r>
              <a:rPr lang="id-ID" dirty="0" err="1"/>
              <a:t>mis</a:t>
            </a:r>
            <a:r>
              <a:rPr lang="id-ID" dirty="0"/>
              <a:t>., </a:t>
            </a:r>
            <a:r>
              <a:rPr lang="id-ID" dirty="0" err="1"/>
              <a:t>Hipertiroidisme</a:t>
            </a:r>
            <a:r>
              <a:rPr lang="id-ID" dirty="0"/>
              <a:t>).</a:t>
            </a:r>
            <a:endParaRPr lang="en-ID" dirty="0"/>
          </a:p>
          <a:p>
            <a:pPr marL="0" indent="0">
              <a:buNone/>
            </a:pPr>
            <a:r>
              <a:rPr lang="id-ID" dirty="0"/>
              <a:t>D. Serangan Panik tidak lebih baik diperhitungkan oleh gangguan mental lain</a:t>
            </a:r>
            <a:r>
              <a:rPr lang="en-ID" dirty="0">
                <a:effectLst/>
              </a:rPr>
              <a:t> </a:t>
            </a:r>
            <a:endParaRPr lang="en-US" dirty="0"/>
          </a:p>
        </p:txBody>
      </p:sp>
      <p:sp>
        <p:nvSpPr>
          <p:cNvPr id="5" name="Text Placeholder 4">
            <a:extLst>
              <a:ext uri="{FF2B5EF4-FFF2-40B4-BE49-F238E27FC236}">
                <a16:creationId xmlns:a16="http://schemas.microsoft.com/office/drawing/2014/main" xmlns="" id="{ED88494A-5240-6C4D-AE1E-63E19C7DB866}"/>
              </a:ext>
            </a:extLst>
          </p:cNvPr>
          <p:cNvSpPr>
            <a:spLocks noGrp="1"/>
          </p:cNvSpPr>
          <p:nvPr>
            <p:ph type="body" sz="quarter" idx="3"/>
          </p:nvPr>
        </p:nvSpPr>
        <p:spPr>
          <a:xfrm>
            <a:off x="6335748" y="2512551"/>
            <a:ext cx="5183188" cy="381553"/>
          </a:xfrm>
        </p:spPr>
        <p:txBody>
          <a:bodyPr>
            <a:normAutofit fontScale="47500" lnSpcReduction="20000"/>
          </a:bodyPr>
          <a:lstStyle/>
          <a:p>
            <a:r>
              <a:rPr lang="id-ID" dirty="0"/>
              <a:t>DIAGNOSTIC CRITERIA FOR PANIC DISORDER WITH AGORAPHOBIA</a:t>
            </a:r>
            <a:endParaRPr lang="en-ID" dirty="0"/>
          </a:p>
          <a:p>
            <a:endParaRPr lang="en-US" dirty="0"/>
          </a:p>
        </p:txBody>
      </p:sp>
      <p:sp>
        <p:nvSpPr>
          <p:cNvPr id="6" name="Content Placeholder 5">
            <a:extLst>
              <a:ext uri="{FF2B5EF4-FFF2-40B4-BE49-F238E27FC236}">
                <a16:creationId xmlns:a16="http://schemas.microsoft.com/office/drawing/2014/main" xmlns="" id="{1BF22BC5-4F01-F744-9189-A409680D3AC9}"/>
              </a:ext>
            </a:extLst>
          </p:cNvPr>
          <p:cNvSpPr>
            <a:spLocks noGrp="1"/>
          </p:cNvSpPr>
          <p:nvPr>
            <p:ph sz="quarter" idx="4"/>
          </p:nvPr>
        </p:nvSpPr>
        <p:spPr>
          <a:xfrm>
            <a:off x="6172200" y="2542133"/>
            <a:ext cx="5510284" cy="3988723"/>
          </a:xfrm>
        </p:spPr>
        <p:txBody>
          <a:bodyPr>
            <a:noAutofit/>
          </a:bodyPr>
          <a:lstStyle/>
          <a:p>
            <a:pPr marL="0" indent="0">
              <a:buNone/>
            </a:pPr>
            <a:r>
              <a:rPr lang="id-ID" sz="1200" dirty="0" err="1"/>
              <a:t>A</a:t>
            </a:r>
            <a:r>
              <a:rPr lang="id-ID" sz="1200" dirty="0"/>
              <a:t>. Keduanya (1) dan (2):</a:t>
            </a:r>
            <a:endParaRPr lang="en-ID" sz="1200" dirty="0"/>
          </a:p>
          <a:p>
            <a:pPr marL="0" indent="0">
              <a:buNone/>
            </a:pPr>
            <a:r>
              <a:rPr lang="id-ID" sz="1200" dirty="0"/>
              <a:t>(1) Serangan Pani</a:t>
            </a:r>
            <a:r>
              <a:rPr lang="en-US" sz="1200" dirty="0"/>
              <a:t>k</a:t>
            </a:r>
            <a:r>
              <a:rPr lang="id-ID" sz="1200" dirty="0"/>
              <a:t> yang tidak terduga berulang (lihat hal. 432)</a:t>
            </a:r>
            <a:endParaRPr lang="en-ID" sz="1200" dirty="0"/>
          </a:p>
          <a:p>
            <a:pPr marL="0" indent="0">
              <a:buNone/>
            </a:pPr>
            <a:r>
              <a:rPr lang="id-ID" sz="1200" dirty="0"/>
              <a:t>(2) setidaknya satu dari serangan telah diikuti oleh 1 bulan (atau lebih) dari satu (atau</a:t>
            </a:r>
            <a:r>
              <a:rPr lang="en-ID" sz="1200" dirty="0"/>
              <a:t> </a:t>
            </a:r>
            <a:r>
              <a:rPr lang="id-ID" sz="1200" dirty="0"/>
              <a:t>lebih banyak) dari yang berikut ini:</a:t>
            </a:r>
            <a:endParaRPr lang="en-ID" sz="1200" dirty="0"/>
          </a:p>
          <a:p>
            <a:pPr marL="0" indent="0">
              <a:buNone/>
            </a:pPr>
            <a:r>
              <a:rPr lang="id-ID" sz="1200" dirty="0"/>
              <a:t>	(a) keprihatinan terus-menerus tentang memiliki 	serangan tambahan</a:t>
            </a:r>
            <a:endParaRPr lang="en-ID" sz="1200" dirty="0"/>
          </a:p>
          <a:p>
            <a:pPr marL="0" indent="0">
              <a:buNone/>
            </a:pPr>
            <a:r>
              <a:rPr lang="id-ID" sz="1200" dirty="0"/>
              <a:t>	(</a:t>
            </a:r>
            <a:r>
              <a:rPr lang="id-ID" sz="1200" dirty="0" err="1"/>
              <a:t>b</a:t>
            </a:r>
            <a:r>
              <a:rPr lang="id-ID" sz="1200" dirty="0"/>
              <a:t>) khawatir tentang implikasi serangan atau 	konsekuensinya </a:t>
            </a:r>
          </a:p>
          <a:p>
            <a:pPr marL="0" indent="0">
              <a:buNone/>
            </a:pPr>
            <a:r>
              <a:rPr lang="id-ID" sz="1200" dirty="0"/>
              <a:t>	(c) perubahan signifikan dalam perilaku yang terkait 	dengan serangan</a:t>
            </a:r>
            <a:endParaRPr lang="en-ID" sz="1200" dirty="0"/>
          </a:p>
          <a:p>
            <a:pPr marL="0" indent="0">
              <a:buNone/>
            </a:pPr>
            <a:r>
              <a:rPr lang="id-ID" sz="1200" dirty="0" err="1"/>
              <a:t>B</a:t>
            </a:r>
            <a:r>
              <a:rPr lang="id-ID" sz="1200" dirty="0"/>
              <a:t>. Kehadiran </a:t>
            </a:r>
            <a:r>
              <a:rPr lang="id-ID" sz="1200" dirty="0" err="1"/>
              <a:t>Agoraphobia</a:t>
            </a:r>
            <a:r>
              <a:rPr lang="id-ID" sz="1200" dirty="0"/>
              <a:t>.</a:t>
            </a:r>
            <a:endParaRPr lang="en-ID" sz="1200" dirty="0"/>
          </a:p>
          <a:p>
            <a:pPr marL="0" indent="0">
              <a:buNone/>
            </a:pPr>
            <a:r>
              <a:rPr lang="id-ID" sz="1200" dirty="0"/>
              <a:t>C. Serangan Panik bukan karena efek fisiologis langsung suatu zat (</a:t>
            </a:r>
            <a:r>
              <a:rPr lang="id-ID" sz="1200" dirty="0" err="1"/>
              <a:t>mis</a:t>
            </a:r>
            <a:r>
              <a:rPr lang="id-ID" sz="1200" dirty="0"/>
              <a:t>., Penyalahgunaan obat-obatan) atau kondisi medis umum (</a:t>
            </a:r>
            <a:r>
              <a:rPr lang="id-ID" sz="1200" dirty="0" err="1"/>
              <a:t>mis</a:t>
            </a:r>
            <a:r>
              <a:rPr lang="id-ID" sz="1200" dirty="0"/>
              <a:t>., </a:t>
            </a:r>
            <a:r>
              <a:rPr lang="id-ID" sz="1200" dirty="0" err="1"/>
              <a:t>Hipertiroidisme</a:t>
            </a:r>
            <a:r>
              <a:rPr lang="id-ID" sz="1200" dirty="0"/>
              <a:t>).</a:t>
            </a:r>
            <a:endParaRPr lang="en-ID" sz="1200" dirty="0"/>
          </a:p>
          <a:p>
            <a:pPr marL="0" indent="0">
              <a:buNone/>
            </a:pPr>
            <a:r>
              <a:rPr lang="id-ID" sz="1200" dirty="0"/>
              <a:t>D. Serangan Panik tidak lebih baik diperhitungkan oleh gangguan mental lain</a:t>
            </a:r>
            <a:r>
              <a:rPr lang="en-ID" sz="1200" dirty="0">
                <a:effectLst/>
              </a:rPr>
              <a:t> </a:t>
            </a:r>
            <a:endParaRPr lang="en-US" sz="1200" dirty="0"/>
          </a:p>
        </p:txBody>
      </p:sp>
    </p:spTree>
    <p:extLst>
      <p:ext uri="{BB962C8B-B14F-4D97-AF65-F5344CB8AC3E}">
        <p14:creationId xmlns:p14="http://schemas.microsoft.com/office/powerpoint/2010/main" val="248467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57048-61ED-EA40-B6DA-EBA66D201CB2}"/>
              </a:ext>
            </a:extLst>
          </p:cNvPr>
          <p:cNvSpPr>
            <a:spLocks noGrp="1"/>
          </p:cNvSpPr>
          <p:nvPr>
            <p:ph type="title"/>
          </p:nvPr>
        </p:nvSpPr>
        <p:spPr/>
        <p:txBody>
          <a:bodyPr/>
          <a:lstStyle/>
          <a:p>
            <a:r>
              <a:rPr lang="en-US" dirty="0"/>
              <a:t>Diagnostic Criteria - Panic Disorder DSM V</a:t>
            </a:r>
          </a:p>
        </p:txBody>
      </p:sp>
      <p:sp>
        <p:nvSpPr>
          <p:cNvPr id="4" name="Content Placeholder 3">
            <a:extLst>
              <a:ext uri="{FF2B5EF4-FFF2-40B4-BE49-F238E27FC236}">
                <a16:creationId xmlns:a16="http://schemas.microsoft.com/office/drawing/2014/main" xmlns="" id="{DAD314AF-286B-BF48-AA42-8C3505F93CE5}"/>
              </a:ext>
            </a:extLst>
          </p:cNvPr>
          <p:cNvSpPr>
            <a:spLocks noGrp="1"/>
          </p:cNvSpPr>
          <p:nvPr>
            <p:ph sz="half" idx="2"/>
          </p:nvPr>
        </p:nvSpPr>
        <p:spPr>
          <a:xfrm>
            <a:off x="436728" y="2292657"/>
            <a:ext cx="5597975" cy="4230973"/>
          </a:xfrm>
        </p:spPr>
        <p:txBody>
          <a:bodyPr>
            <a:noAutofit/>
          </a:bodyPr>
          <a:lstStyle/>
          <a:p>
            <a:pPr marL="0" indent="0">
              <a:buNone/>
            </a:pPr>
            <a:r>
              <a:rPr lang="id-ID" sz="1100" dirty="0"/>
              <a:t>Serangan panik berulang yang tak terduga. Serangan panik adalah gelombang tiba-tiba dari rasa takut yang intens atau </a:t>
            </a:r>
            <a:r>
              <a:rPr lang="id-ID" sz="1100" dirty="0" err="1"/>
              <a:t>ketidaknyamanan</a:t>
            </a:r>
            <a:r>
              <a:rPr lang="id-ID" sz="1100" dirty="0"/>
              <a:t> intens yang mencapai puncaknya dalam beberapa menit, dan selama waktu itu empat (atau lebih) dari gejala berikut terjadi;</a:t>
            </a:r>
            <a:endParaRPr lang="en-ID" sz="1100" dirty="0"/>
          </a:p>
          <a:p>
            <a:pPr marL="0" indent="0">
              <a:buNone/>
            </a:pPr>
            <a:r>
              <a:rPr lang="id-ID" sz="1100" dirty="0"/>
              <a:t>1. </a:t>
            </a:r>
            <a:r>
              <a:rPr lang="id-ID" sz="1100" dirty="0" err="1"/>
              <a:t>Palpitasi</a:t>
            </a:r>
            <a:r>
              <a:rPr lang="id-ID" sz="1100" dirty="0"/>
              <a:t>, jantung berdebar, atau detak jantung yang dipercepat.</a:t>
            </a:r>
            <a:endParaRPr lang="en-ID" sz="1100" dirty="0"/>
          </a:p>
          <a:p>
            <a:pPr marL="0" indent="0">
              <a:buNone/>
            </a:pPr>
            <a:r>
              <a:rPr lang="id-ID" sz="1100" dirty="0"/>
              <a:t>2. Berkeringat.</a:t>
            </a:r>
            <a:endParaRPr lang="en-ID" sz="1100" dirty="0"/>
          </a:p>
          <a:p>
            <a:pPr marL="0" indent="0">
              <a:buNone/>
            </a:pPr>
            <a:r>
              <a:rPr lang="id-ID" sz="1100" dirty="0"/>
              <a:t>3. Gemetar atau bergetar.</a:t>
            </a:r>
            <a:endParaRPr lang="en-ID" sz="1100" dirty="0"/>
          </a:p>
          <a:p>
            <a:pPr marL="0" indent="0">
              <a:buNone/>
            </a:pPr>
            <a:r>
              <a:rPr lang="id-ID" sz="1100" dirty="0"/>
              <a:t>4. Sensasi sesak napas atau tercekik.</a:t>
            </a:r>
            <a:endParaRPr lang="en-ID" sz="1100" dirty="0"/>
          </a:p>
          <a:p>
            <a:pPr marL="0" indent="0">
              <a:buNone/>
            </a:pPr>
            <a:r>
              <a:rPr lang="id-ID" sz="1100" dirty="0"/>
              <a:t>5. Perasaan tersedak.</a:t>
            </a:r>
            <a:endParaRPr lang="en-ID" sz="1100" dirty="0"/>
          </a:p>
          <a:p>
            <a:pPr marL="0" indent="0">
              <a:buNone/>
            </a:pPr>
            <a:r>
              <a:rPr lang="id-ID" sz="1100" dirty="0"/>
              <a:t>6. Nyeri dada atau </a:t>
            </a:r>
            <a:r>
              <a:rPr lang="id-ID" sz="1100" dirty="0" err="1"/>
              <a:t>ketidaknyamanan</a:t>
            </a:r>
            <a:r>
              <a:rPr lang="id-ID" sz="1100" dirty="0"/>
              <a:t>.</a:t>
            </a:r>
            <a:endParaRPr lang="en-ID" sz="1100" dirty="0"/>
          </a:p>
          <a:p>
            <a:pPr marL="0" indent="0">
              <a:buNone/>
            </a:pPr>
            <a:r>
              <a:rPr lang="id-ID" sz="1100" dirty="0"/>
              <a:t>7. Mual atau gawat perut.</a:t>
            </a:r>
            <a:endParaRPr lang="en-ID" sz="1100" dirty="0"/>
          </a:p>
          <a:p>
            <a:pPr marL="0" indent="0">
              <a:buNone/>
            </a:pPr>
            <a:r>
              <a:rPr lang="id-ID" sz="1100" dirty="0"/>
              <a:t>8. Merasa pusing, tidak stabil, pusing, atau pingsan.</a:t>
            </a:r>
            <a:endParaRPr lang="en-ID" sz="1100" dirty="0"/>
          </a:p>
          <a:p>
            <a:pPr marL="0" indent="0">
              <a:buNone/>
            </a:pPr>
            <a:r>
              <a:rPr lang="id-ID" sz="1100" dirty="0"/>
              <a:t>9. Menggigil atau sensasi panas.</a:t>
            </a:r>
            <a:endParaRPr lang="en-ID" sz="1100" dirty="0"/>
          </a:p>
          <a:p>
            <a:pPr marL="0" indent="0">
              <a:buNone/>
            </a:pPr>
            <a:r>
              <a:rPr lang="id-ID" sz="1100" dirty="0"/>
              <a:t>10. </a:t>
            </a:r>
            <a:r>
              <a:rPr lang="id-ID" sz="1100" dirty="0" err="1"/>
              <a:t>Parestesi</a:t>
            </a:r>
            <a:r>
              <a:rPr lang="id-ID" sz="1100" dirty="0"/>
              <a:t> (sensasi mati rasa atau kesemutan).</a:t>
            </a:r>
            <a:endParaRPr lang="en-ID" sz="1100" dirty="0"/>
          </a:p>
          <a:p>
            <a:pPr marL="0" indent="0">
              <a:buNone/>
            </a:pPr>
            <a:r>
              <a:rPr lang="id-ID" sz="1100" dirty="0"/>
              <a:t>11. </a:t>
            </a:r>
            <a:r>
              <a:rPr lang="id-ID" sz="1100" dirty="0" err="1"/>
              <a:t>Derealization</a:t>
            </a:r>
            <a:r>
              <a:rPr lang="id-ID" sz="1100" dirty="0"/>
              <a:t> (perasaan tidak realistis) atau depersonalisasi (terlepas dari satu</a:t>
            </a:r>
            <a:r>
              <a:rPr lang="en-ID" sz="1100" dirty="0"/>
              <a:t> </a:t>
            </a:r>
            <a:r>
              <a:rPr lang="id-ID" sz="1100" dirty="0"/>
              <a:t>diri).</a:t>
            </a:r>
            <a:endParaRPr lang="en-ID" sz="1100" dirty="0"/>
          </a:p>
          <a:p>
            <a:endParaRPr lang="en-US" sz="1100" dirty="0"/>
          </a:p>
        </p:txBody>
      </p:sp>
      <p:sp>
        <p:nvSpPr>
          <p:cNvPr id="6" name="Content Placeholder 5">
            <a:extLst>
              <a:ext uri="{FF2B5EF4-FFF2-40B4-BE49-F238E27FC236}">
                <a16:creationId xmlns:a16="http://schemas.microsoft.com/office/drawing/2014/main" xmlns="" id="{60654FEF-5597-AC42-B71B-95117891D88D}"/>
              </a:ext>
            </a:extLst>
          </p:cNvPr>
          <p:cNvSpPr>
            <a:spLocks noGrp="1"/>
          </p:cNvSpPr>
          <p:nvPr>
            <p:ph sz="quarter" idx="4"/>
          </p:nvPr>
        </p:nvSpPr>
        <p:spPr>
          <a:xfrm>
            <a:off x="6209731" y="2552132"/>
            <a:ext cx="4824140" cy="3508613"/>
          </a:xfrm>
        </p:spPr>
        <p:txBody>
          <a:bodyPr>
            <a:noAutofit/>
          </a:bodyPr>
          <a:lstStyle/>
          <a:p>
            <a:pPr marL="0" indent="0" algn="just">
              <a:buNone/>
            </a:pPr>
            <a:r>
              <a:rPr lang="id-ID" sz="1100" dirty="0"/>
              <a:t>12. Takut kehilangan kendali atau “menjadi gila.”</a:t>
            </a:r>
            <a:endParaRPr lang="en-ID" sz="1100" dirty="0"/>
          </a:p>
          <a:p>
            <a:pPr marL="0" indent="0" algn="just">
              <a:buNone/>
            </a:pPr>
            <a:r>
              <a:rPr lang="id-ID" sz="1100" dirty="0"/>
              <a:t>13. Takut akan mati.</a:t>
            </a:r>
            <a:endParaRPr lang="en-ID" sz="1100" dirty="0"/>
          </a:p>
          <a:p>
            <a:pPr marL="0" indent="0" algn="just">
              <a:buNone/>
            </a:pPr>
            <a:r>
              <a:rPr lang="id-ID" sz="1100" dirty="0"/>
              <a:t>Catatan: Gejala spesifik kultur (</a:t>
            </a:r>
            <a:r>
              <a:rPr lang="id-ID" sz="1100" dirty="0" err="1"/>
              <a:t>mis</a:t>
            </a:r>
            <a:r>
              <a:rPr lang="id-ID" sz="1100" dirty="0"/>
              <a:t>., </a:t>
            </a:r>
            <a:r>
              <a:rPr lang="id-ID" sz="1100" dirty="0" err="1"/>
              <a:t>Tinitus</a:t>
            </a:r>
            <a:r>
              <a:rPr lang="id-ID" sz="1100" dirty="0"/>
              <a:t>, nyeri leher, sakit kepala, teriakan atau tangisan yang tidak terkendali) dapat terlihat. Gejala seperti itu seharusnya tidak dihitung sebagai salah satu dari empat gejala yang diperlukan.</a:t>
            </a:r>
            <a:endParaRPr lang="en-ID" sz="1100" dirty="0"/>
          </a:p>
          <a:p>
            <a:pPr marL="0" indent="0" algn="just">
              <a:buNone/>
            </a:pPr>
            <a:r>
              <a:rPr lang="id-ID" sz="1100" dirty="0" err="1"/>
              <a:t>B</a:t>
            </a:r>
            <a:r>
              <a:rPr lang="id-ID" sz="1100" dirty="0"/>
              <a:t>. Setidaknya satu dari serangan telah diikuti oleh 1 bulan (atau lebih) dari satu atau kedua hal berikut:</a:t>
            </a:r>
            <a:endParaRPr lang="en-ID" sz="1100" dirty="0"/>
          </a:p>
          <a:p>
            <a:pPr marL="0" indent="0" algn="just">
              <a:buNone/>
            </a:pPr>
            <a:r>
              <a:rPr lang="id-ID" sz="1100" dirty="0"/>
              <a:t>1. Kekhawatiran terus-menerus atau khawatir tentang serangan panik tambahan atau konsekuensinya (</a:t>
            </a:r>
            <a:r>
              <a:rPr lang="id-ID" sz="1100" dirty="0" err="1"/>
              <a:t>mis</a:t>
            </a:r>
            <a:r>
              <a:rPr lang="id-ID" sz="1100" dirty="0"/>
              <a:t>., Kehilangan kendali, mengalami serangan jantung, “menjadi gila”).</a:t>
            </a:r>
            <a:endParaRPr lang="en-ID" sz="1100" dirty="0"/>
          </a:p>
          <a:p>
            <a:pPr marL="0" indent="0" algn="just">
              <a:buNone/>
            </a:pPr>
            <a:r>
              <a:rPr lang="id-ID" sz="1100" dirty="0"/>
              <a:t>2. Perubahan </a:t>
            </a:r>
            <a:r>
              <a:rPr lang="id-ID" sz="1100" dirty="0" err="1"/>
              <a:t>maladaptif</a:t>
            </a:r>
            <a:r>
              <a:rPr lang="id-ID" sz="1100" dirty="0"/>
              <a:t> signifikan dalam perilaku yang terkait dengan serangan (</a:t>
            </a:r>
            <a:r>
              <a:rPr lang="id-ID" sz="1100" dirty="0" err="1"/>
              <a:t>mis</a:t>
            </a:r>
            <a:r>
              <a:rPr lang="id-ID" sz="1100" dirty="0"/>
              <a:t>., Perilaku yang dirancang untuk menghindari serangan panik, seperti penghindaran latihan atau situasi yang tidak dikenal).</a:t>
            </a:r>
            <a:endParaRPr lang="en-ID" sz="1100" dirty="0"/>
          </a:p>
          <a:p>
            <a:pPr marL="0" indent="0" algn="just">
              <a:buNone/>
            </a:pPr>
            <a:r>
              <a:rPr lang="id-ID" sz="1100" dirty="0"/>
              <a:t>C. Gangguan ini tidak disebabkan oleh efek fisiologis suatu zat (</a:t>
            </a:r>
            <a:r>
              <a:rPr lang="id-ID" sz="1100" dirty="0" err="1"/>
              <a:t>mis</a:t>
            </a:r>
            <a:r>
              <a:rPr lang="id-ID" sz="1100" dirty="0"/>
              <a:t>., Penyalahgunaan obat-obatan, obat-obatan) atau kondisi medis lainnya (</a:t>
            </a:r>
            <a:r>
              <a:rPr lang="id-ID" sz="1100" dirty="0" err="1"/>
              <a:t>mis</a:t>
            </a:r>
            <a:r>
              <a:rPr lang="id-ID" sz="1100" dirty="0"/>
              <a:t>., </a:t>
            </a:r>
            <a:r>
              <a:rPr lang="id-ID" sz="1100" dirty="0" err="1"/>
              <a:t>Hipertiroidisme</a:t>
            </a:r>
            <a:r>
              <a:rPr lang="id-ID" sz="1100" dirty="0"/>
              <a:t>, gangguan </a:t>
            </a:r>
            <a:r>
              <a:rPr lang="id-ID" sz="1100" dirty="0" err="1"/>
              <a:t>kardiopulmoner</a:t>
            </a:r>
            <a:r>
              <a:rPr lang="id-ID" sz="1100" dirty="0"/>
              <a:t>).</a:t>
            </a:r>
            <a:endParaRPr lang="en-ID" sz="1100" dirty="0"/>
          </a:p>
          <a:p>
            <a:pPr marL="0" indent="0" algn="just">
              <a:buNone/>
            </a:pPr>
            <a:r>
              <a:rPr lang="id-ID" sz="1100" dirty="0"/>
              <a:t>D. . </a:t>
            </a:r>
            <a:r>
              <a:rPr lang="id-ID" sz="1100" dirty="0" err="1"/>
              <a:t>Panic</a:t>
            </a:r>
            <a:r>
              <a:rPr lang="id-ID" sz="1100" dirty="0"/>
              <a:t> disorder </a:t>
            </a:r>
            <a:r>
              <a:rPr lang="en-US" sz="1100" dirty="0" err="1"/>
              <a:t>tidak</a:t>
            </a:r>
            <a:r>
              <a:rPr lang="en-US" sz="1100" dirty="0"/>
              <a:t> </a:t>
            </a:r>
            <a:r>
              <a:rPr lang="en-US" sz="1100" dirty="0" err="1"/>
              <a:t>lebih</a:t>
            </a:r>
            <a:r>
              <a:rPr lang="en-US" sz="1100" dirty="0"/>
              <a:t> </a:t>
            </a:r>
            <a:r>
              <a:rPr lang="en-US" sz="1100" dirty="0" err="1"/>
              <a:t>baik</a:t>
            </a:r>
            <a:r>
              <a:rPr lang="en-US" sz="1100" dirty="0"/>
              <a:t> </a:t>
            </a:r>
            <a:r>
              <a:rPr lang="en-US" sz="1100" dirty="0" err="1"/>
              <a:t>dari</a:t>
            </a:r>
            <a:r>
              <a:rPr lang="en-US" sz="1100" dirty="0"/>
              <a:t> </a:t>
            </a:r>
            <a:r>
              <a:rPr lang="en-US" sz="1100" dirty="0" err="1"/>
              <a:t>penyakit</a:t>
            </a:r>
            <a:r>
              <a:rPr lang="en-US" sz="1100" dirty="0"/>
              <a:t> mental </a:t>
            </a:r>
            <a:r>
              <a:rPr lang="en-US" sz="1100" dirty="0" err="1"/>
              <a:t>lainnya</a:t>
            </a:r>
            <a:r>
              <a:rPr lang="en-US" sz="1100" dirty="0"/>
              <a:t> </a:t>
            </a:r>
            <a:r>
              <a:rPr lang="id-ID" sz="1100" dirty="0"/>
              <a:t>(</a:t>
            </a:r>
            <a:r>
              <a:rPr lang="id-ID" sz="1100" dirty="0" err="1"/>
              <a:t>mis</a:t>
            </a:r>
            <a:r>
              <a:rPr lang="id-ID" sz="1100" dirty="0"/>
              <a:t>., Fobia Khusus atau Sosial, Gangguan Obsesif-Kompulsif, Gangguan Stres </a:t>
            </a:r>
            <a:r>
              <a:rPr lang="id-ID" sz="1100" dirty="0" err="1"/>
              <a:t>Pascatraum</a:t>
            </a:r>
            <a:r>
              <a:rPr lang="en-US" sz="1100" dirty="0"/>
              <a:t>a</a:t>
            </a:r>
            <a:r>
              <a:rPr lang="id-ID" sz="1100" dirty="0"/>
              <a:t>, atau </a:t>
            </a:r>
            <a:r>
              <a:rPr lang="id-ID" sz="1100" dirty="0" err="1"/>
              <a:t>Seperation</a:t>
            </a:r>
            <a:r>
              <a:rPr lang="id-ID" sz="1100" dirty="0"/>
              <a:t> </a:t>
            </a:r>
            <a:r>
              <a:rPr lang="id-ID" sz="1100" dirty="0" err="1"/>
              <a:t>Anxiety</a:t>
            </a:r>
            <a:r>
              <a:rPr lang="id-ID" sz="1100" dirty="0"/>
              <a:t> Disorder)</a:t>
            </a:r>
            <a:r>
              <a:rPr lang="en-ID" sz="1100" dirty="0">
                <a:effectLst/>
              </a:rPr>
              <a:t> </a:t>
            </a:r>
            <a:endParaRPr lang="en-US" sz="1100" dirty="0"/>
          </a:p>
          <a:p>
            <a:pPr marL="0" indent="0" algn="just">
              <a:buNone/>
            </a:pPr>
            <a:endParaRPr lang="en-US" sz="1100" dirty="0"/>
          </a:p>
        </p:txBody>
      </p:sp>
    </p:spTree>
    <p:extLst>
      <p:ext uri="{BB962C8B-B14F-4D97-AF65-F5344CB8AC3E}">
        <p14:creationId xmlns:p14="http://schemas.microsoft.com/office/powerpoint/2010/main" val="147342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5F5EC-FE06-1443-8528-284779D4A217}"/>
              </a:ext>
            </a:extLst>
          </p:cNvPr>
          <p:cNvSpPr>
            <a:spLocks noGrp="1"/>
          </p:cNvSpPr>
          <p:nvPr>
            <p:ph type="title"/>
          </p:nvPr>
        </p:nvSpPr>
        <p:spPr/>
        <p:txBody>
          <a:bodyPr/>
          <a:lstStyle/>
          <a:p>
            <a:r>
              <a:rPr lang="en-US" dirty="0"/>
              <a:t>Risk and Prognostic Factors</a:t>
            </a:r>
          </a:p>
        </p:txBody>
      </p:sp>
      <p:sp>
        <p:nvSpPr>
          <p:cNvPr id="3" name="Text Placeholder 2">
            <a:extLst>
              <a:ext uri="{FF2B5EF4-FFF2-40B4-BE49-F238E27FC236}">
                <a16:creationId xmlns:a16="http://schemas.microsoft.com/office/drawing/2014/main" xmlns="" id="{DD4C9F51-786E-7447-BC52-169942035FC1}"/>
              </a:ext>
            </a:extLst>
          </p:cNvPr>
          <p:cNvSpPr>
            <a:spLocks noGrp="1"/>
          </p:cNvSpPr>
          <p:nvPr>
            <p:ph type="body" idx="1"/>
          </p:nvPr>
        </p:nvSpPr>
        <p:spPr/>
        <p:txBody>
          <a:bodyPr/>
          <a:lstStyle/>
          <a:p>
            <a:r>
              <a:rPr lang="en-US" dirty="0"/>
              <a:t>DSM V</a:t>
            </a:r>
          </a:p>
        </p:txBody>
      </p:sp>
      <p:sp>
        <p:nvSpPr>
          <p:cNvPr id="4" name="Content Placeholder 3">
            <a:extLst>
              <a:ext uri="{FF2B5EF4-FFF2-40B4-BE49-F238E27FC236}">
                <a16:creationId xmlns:a16="http://schemas.microsoft.com/office/drawing/2014/main" xmlns="" id="{B558FA57-4460-2341-9FE9-7D19E58D52AB}"/>
              </a:ext>
            </a:extLst>
          </p:cNvPr>
          <p:cNvSpPr>
            <a:spLocks noGrp="1"/>
          </p:cNvSpPr>
          <p:nvPr>
            <p:ph sz="half" idx="2"/>
          </p:nvPr>
        </p:nvSpPr>
        <p:spPr/>
        <p:txBody>
          <a:bodyPr/>
          <a:lstStyle/>
          <a:p>
            <a:r>
              <a:rPr lang="id-ID" dirty="0"/>
              <a:t>Temperamental</a:t>
            </a:r>
          </a:p>
          <a:p>
            <a:r>
              <a:rPr lang="id-ID" dirty="0" err="1"/>
              <a:t>Environmental</a:t>
            </a:r>
            <a:endParaRPr lang="id-ID" dirty="0"/>
          </a:p>
          <a:p>
            <a:r>
              <a:rPr lang="id-ID" dirty="0" err="1"/>
              <a:t>Genetic</a:t>
            </a:r>
            <a:r>
              <a:rPr lang="id-ID" dirty="0"/>
              <a:t> dan </a:t>
            </a:r>
            <a:r>
              <a:rPr lang="id-ID" dirty="0" err="1"/>
              <a:t>physiology</a:t>
            </a:r>
            <a:endParaRPr lang="id-ID" dirty="0"/>
          </a:p>
          <a:p>
            <a:endParaRPr lang="id-ID" dirty="0"/>
          </a:p>
        </p:txBody>
      </p:sp>
    </p:spTree>
    <p:extLst>
      <p:ext uri="{BB962C8B-B14F-4D97-AF65-F5344CB8AC3E}">
        <p14:creationId xmlns:p14="http://schemas.microsoft.com/office/powerpoint/2010/main" val="104615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21649-EBA8-6A43-8309-5551D976E018}"/>
              </a:ext>
            </a:extLst>
          </p:cNvPr>
          <p:cNvSpPr>
            <a:spLocks noGrp="1"/>
          </p:cNvSpPr>
          <p:nvPr>
            <p:ph type="title"/>
          </p:nvPr>
        </p:nvSpPr>
        <p:spPr/>
        <p:txBody>
          <a:bodyPr/>
          <a:lstStyle/>
          <a:p>
            <a:r>
              <a:rPr lang="en-US" b="1" dirty="0"/>
              <a:t>Culture Related Diagnostic Issues</a:t>
            </a:r>
            <a:endParaRPr lang="en-US" dirty="0"/>
          </a:p>
        </p:txBody>
      </p:sp>
      <p:sp>
        <p:nvSpPr>
          <p:cNvPr id="3" name="Text Placeholder 2">
            <a:extLst>
              <a:ext uri="{FF2B5EF4-FFF2-40B4-BE49-F238E27FC236}">
                <a16:creationId xmlns:a16="http://schemas.microsoft.com/office/drawing/2014/main" xmlns="" id="{56324D67-A435-3745-AFE9-F1C55C740368}"/>
              </a:ext>
            </a:extLst>
          </p:cNvPr>
          <p:cNvSpPr>
            <a:spLocks noGrp="1"/>
          </p:cNvSpPr>
          <p:nvPr>
            <p:ph type="body" idx="1"/>
          </p:nvPr>
        </p:nvSpPr>
        <p:spPr/>
        <p:txBody>
          <a:bodyPr/>
          <a:lstStyle/>
          <a:p>
            <a:r>
              <a:rPr lang="en-US" dirty="0"/>
              <a:t>DSM V</a:t>
            </a:r>
          </a:p>
        </p:txBody>
      </p:sp>
      <p:sp>
        <p:nvSpPr>
          <p:cNvPr id="4" name="Content Placeholder 3">
            <a:extLst>
              <a:ext uri="{FF2B5EF4-FFF2-40B4-BE49-F238E27FC236}">
                <a16:creationId xmlns:a16="http://schemas.microsoft.com/office/drawing/2014/main" xmlns="" id="{5FAC8A1C-D4A9-DD40-BFC1-000F2381D728}"/>
              </a:ext>
            </a:extLst>
          </p:cNvPr>
          <p:cNvSpPr>
            <a:spLocks noGrp="1"/>
          </p:cNvSpPr>
          <p:nvPr>
            <p:ph sz="half" idx="2"/>
          </p:nvPr>
        </p:nvSpPr>
        <p:spPr/>
        <p:txBody>
          <a:bodyPr>
            <a:normAutofit fontScale="92500" lnSpcReduction="20000"/>
          </a:bodyPr>
          <a:lstStyle/>
          <a:p>
            <a:pPr algn="just"/>
            <a:r>
              <a:rPr lang="en-US" dirty="0" err="1"/>
              <a:t>Setiap</a:t>
            </a:r>
            <a:r>
              <a:rPr lang="en-US" dirty="0"/>
              <a:t> </a:t>
            </a:r>
            <a:r>
              <a:rPr lang="en-US" dirty="0" err="1"/>
              <a:t>budaya</a:t>
            </a:r>
            <a:r>
              <a:rPr lang="en-US" dirty="0"/>
              <a:t> </a:t>
            </a:r>
            <a:r>
              <a:rPr lang="en-US" dirty="0" err="1"/>
              <a:t>memiliki</a:t>
            </a:r>
            <a:r>
              <a:rPr lang="en-US" dirty="0"/>
              <a:t> </a:t>
            </a:r>
            <a:r>
              <a:rPr lang="en-US" u="sng" dirty="0" err="1"/>
              <a:t>kepanikian</a:t>
            </a:r>
            <a:r>
              <a:rPr lang="en-US" dirty="0"/>
              <a:t> yang </a:t>
            </a:r>
            <a:r>
              <a:rPr lang="en-US" dirty="0" err="1"/>
              <a:t>berbeda-beda</a:t>
            </a:r>
            <a:r>
              <a:rPr lang="en-US" dirty="0"/>
              <a:t> dan </a:t>
            </a:r>
            <a:r>
              <a:rPr lang="en-US" dirty="0" err="1"/>
              <a:t>bersifat</a:t>
            </a:r>
            <a:r>
              <a:rPr lang="en-US" dirty="0"/>
              <a:t> </a:t>
            </a:r>
            <a:r>
              <a:rPr lang="en-US" dirty="0" err="1"/>
              <a:t>unik</a:t>
            </a:r>
            <a:r>
              <a:rPr lang="en-US" dirty="0"/>
              <a:t>. </a:t>
            </a:r>
            <a:r>
              <a:rPr lang="en-US" dirty="0" err="1"/>
              <a:t>Contohnya</a:t>
            </a:r>
            <a:r>
              <a:rPr lang="en-US" dirty="0"/>
              <a:t>:</a:t>
            </a:r>
            <a:endParaRPr lang="en-ID" dirty="0"/>
          </a:p>
          <a:p>
            <a:pPr marL="0" indent="0" algn="just">
              <a:buNone/>
            </a:pPr>
            <a:r>
              <a:rPr lang="id-ID" dirty="0"/>
              <a:t>1. individu Vietnam yang mengalami serangan panik setelah berjalan keluar ke lingkungan berangin (</a:t>
            </a:r>
            <a:r>
              <a:rPr lang="id-ID" dirty="0" err="1"/>
              <a:t>trung</a:t>
            </a:r>
            <a:r>
              <a:rPr lang="id-ID" dirty="0"/>
              <a:t> </a:t>
            </a:r>
            <a:r>
              <a:rPr lang="id-ID" dirty="0" err="1"/>
              <a:t>gio</a:t>
            </a:r>
            <a:r>
              <a:rPr lang="id-ID" dirty="0"/>
              <a:t>; “terkena angin”) dapat mengaitkan serangan panik dengan paparan angin sebagai akibat dari sindrom budaya yang menghubungkan dua pengalaman ini, menghasilkan klasifikasi serangan panik seperti yang diharapkan.</a:t>
            </a:r>
            <a:endParaRPr lang="en-ID" dirty="0"/>
          </a:p>
          <a:p>
            <a:pPr algn="just"/>
            <a:endParaRPr lang="en-US" dirty="0"/>
          </a:p>
        </p:txBody>
      </p:sp>
      <p:sp>
        <p:nvSpPr>
          <p:cNvPr id="6" name="Content Placeholder 5">
            <a:extLst>
              <a:ext uri="{FF2B5EF4-FFF2-40B4-BE49-F238E27FC236}">
                <a16:creationId xmlns:a16="http://schemas.microsoft.com/office/drawing/2014/main" xmlns="" id="{45A77337-EE97-FF40-80A0-8830B12D525D}"/>
              </a:ext>
            </a:extLst>
          </p:cNvPr>
          <p:cNvSpPr>
            <a:spLocks noGrp="1"/>
          </p:cNvSpPr>
          <p:nvPr>
            <p:ph sz="quarter" idx="4"/>
          </p:nvPr>
        </p:nvSpPr>
        <p:spPr/>
        <p:txBody>
          <a:bodyPr>
            <a:normAutofit fontScale="92500" lnSpcReduction="20000"/>
          </a:bodyPr>
          <a:lstStyle/>
          <a:p>
            <a:pPr marL="0" indent="0" algn="just">
              <a:buNone/>
            </a:pPr>
            <a:r>
              <a:rPr lang="id-ID" dirty="0"/>
              <a:t>2. </a:t>
            </a:r>
            <a:r>
              <a:rPr lang="id-ID" dirty="0" err="1"/>
              <a:t>ataque</a:t>
            </a:r>
            <a:r>
              <a:rPr lang="id-ID" dirty="0"/>
              <a:t> </a:t>
            </a:r>
            <a:r>
              <a:rPr lang="id-ID" dirty="0" err="1"/>
              <a:t>de</a:t>
            </a:r>
            <a:r>
              <a:rPr lang="id-ID" dirty="0"/>
              <a:t> </a:t>
            </a:r>
            <a:r>
              <a:rPr lang="id-ID" dirty="0" err="1"/>
              <a:t>nervios</a:t>
            </a:r>
            <a:r>
              <a:rPr lang="id-ID" dirty="0"/>
              <a:t> (“serangan saraf”) di antara orang Amerika Latin dan serangan </a:t>
            </a:r>
            <a:r>
              <a:rPr lang="id-ID" dirty="0" err="1"/>
              <a:t>khyal</a:t>
            </a:r>
            <a:r>
              <a:rPr lang="id-ID" dirty="0"/>
              <a:t> dan “kehilangan jiwa” di antara orang Kamboja. </a:t>
            </a:r>
            <a:r>
              <a:rPr lang="id-ID" dirty="0" err="1"/>
              <a:t>Ataque</a:t>
            </a:r>
            <a:r>
              <a:rPr lang="id-ID" dirty="0"/>
              <a:t> </a:t>
            </a:r>
            <a:r>
              <a:rPr lang="id-ID" dirty="0" err="1"/>
              <a:t>de</a:t>
            </a:r>
            <a:r>
              <a:rPr lang="id-ID" dirty="0"/>
              <a:t> </a:t>
            </a:r>
            <a:r>
              <a:rPr lang="id-ID" dirty="0" err="1"/>
              <a:t>nervios</a:t>
            </a:r>
            <a:r>
              <a:rPr lang="id-ID" dirty="0"/>
              <a:t> mungkin melibatkan teriakan, tangisan atau tangisan yang tidak terkendali, perilaku agresif atau bunuh diri, dan depersonalisasi atau </a:t>
            </a:r>
            <a:r>
              <a:rPr lang="id-ID" dirty="0" err="1"/>
              <a:t>derealization</a:t>
            </a:r>
            <a:r>
              <a:rPr lang="id-ID" dirty="0"/>
              <a:t>, yang mungkin dialami lebih lama dari beberapa menit seperti serangan panik. Beberapa presentasi klinis </a:t>
            </a:r>
            <a:r>
              <a:rPr lang="id-ID" dirty="0" err="1"/>
              <a:t>ataque</a:t>
            </a:r>
            <a:r>
              <a:rPr lang="id-ID" dirty="0"/>
              <a:t> </a:t>
            </a:r>
            <a:r>
              <a:rPr lang="id-ID" dirty="0" err="1"/>
              <a:t>de</a:t>
            </a:r>
            <a:r>
              <a:rPr lang="id-ID" dirty="0"/>
              <a:t> </a:t>
            </a:r>
            <a:r>
              <a:rPr lang="id-ID" dirty="0" err="1"/>
              <a:t>nervios</a:t>
            </a:r>
            <a:r>
              <a:rPr lang="id-ID" dirty="0"/>
              <a:t> memenuhi kriteria untuk kondisi selain serangan panik.</a:t>
            </a:r>
            <a:endParaRPr lang="en-US" dirty="0"/>
          </a:p>
        </p:txBody>
      </p:sp>
    </p:spTree>
    <p:extLst>
      <p:ext uri="{BB962C8B-B14F-4D97-AF65-F5344CB8AC3E}">
        <p14:creationId xmlns:p14="http://schemas.microsoft.com/office/powerpoint/2010/main" val="62394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63EA0-D993-0544-932C-B72D2D900F46}"/>
              </a:ext>
            </a:extLst>
          </p:cNvPr>
          <p:cNvSpPr>
            <a:spLocks noGrp="1"/>
          </p:cNvSpPr>
          <p:nvPr>
            <p:ph type="title"/>
          </p:nvPr>
        </p:nvSpPr>
        <p:spPr/>
        <p:txBody>
          <a:bodyPr/>
          <a:lstStyle/>
          <a:p>
            <a:r>
              <a:rPr lang="en-US" dirty="0"/>
              <a:t>Suicide Risk</a:t>
            </a:r>
          </a:p>
        </p:txBody>
      </p:sp>
      <p:sp>
        <p:nvSpPr>
          <p:cNvPr id="4" name="Content Placeholder 3">
            <a:extLst>
              <a:ext uri="{FF2B5EF4-FFF2-40B4-BE49-F238E27FC236}">
                <a16:creationId xmlns:a16="http://schemas.microsoft.com/office/drawing/2014/main" xmlns="" id="{41D40B1E-5441-EA45-9F3B-F3960AD9CCD1}"/>
              </a:ext>
            </a:extLst>
          </p:cNvPr>
          <p:cNvSpPr>
            <a:spLocks noGrp="1"/>
          </p:cNvSpPr>
          <p:nvPr>
            <p:ph sz="half" idx="2"/>
          </p:nvPr>
        </p:nvSpPr>
        <p:spPr>
          <a:xfrm>
            <a:off x="532263" y="2797791"/>
            <a:ext cx="10972800" cy="3391871"/>
          </a:xfrm>
        </p:spPr>
        <p:txBody>
          <a:bodyPr>
            <a:normAutofit/>
          </a:bodyPr>
          <a:lstStyle/>
          <a:p>
            <a:pPr algn="r"/>
            <a:r>
              <a:rPr lang="id-ID" sz="2000" dirty="0"/>
              <a:t>Serangan panik dan diagnosis gangguan panik dalam 12 bulan terakhir terkait dengan tingkat yang lebih tinggi dari upaya bunuh diri dan ide bunuh diri dalam 12 bulan terakhir bahkan ketika </a:t>
            </a:r>
            <a:r>
              <a:rPr lang="id-ID" sz="2000" dirty="0" err="1"/>
              <a:t>komorbiditas</a:t>
            </a:r>
            <a:r>
              <a:rPr lang="id-ID" sz="2000" dirty="0"/>
              <a:t> dan riwayat pelecehan anak dan faktor risiko bunuh diri lainnya</a:t>
            </a:r>
            <a:endParaRPr lang="en-US" sz="2000" dirty="0"/>
          </a:p>
        </p:txBody>
      </p:sp>
    </p:spTree>
    <p:extLst>
      <p:ext uri="{BB962C8B-B14F-4D97-AF65-F5344CB8AC3E}">
        <p14:creationId xmlns:p14="http://schemas.microsoft.com/office/powerpoint/2010/main" val="209274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E588C-8615-EF40-8268-F6965950D329}"/>
              </a:ext>
            </a:extLst>
          </p:cNvPr>
          <p:cNvSpPr>
            <a:spLocks noGrp="1"/>
          </p:cNvSpPr>
          <p:nvPr>
            <p:ph type="title"/>
          </p:nvPr>
        </p:nvSpPr>
        <p:spPr/>
        <p:txBody>
          <a:bodyPr/>
          <a:lstStyle/>
          <a:p>
            <a:r>
              <a:rPr lang="en-US" dirty="0"/>
              <a:t>Comorbidity</a:t>
            </a:r>
          </a:p>
        </p:txBody>
      </p:sp>
      <p:sp>
        <p:nvSpPr>
          <p:cNvPr id="3" name="Text Placeholder 2">
            <a:extLst>
              <a:ext uri="{FF2B5EF4-FFF2-40B4-BE49-F238E27FC236}">
                <a16:creationId xmlns:a16="http://schemas.microsoft.com/office/drawing/2014/main" xmlns="" id="{3AD56DF7-ED9A-5E47-98DB-E529F74E7FBF}"/>
              </a:ext>
            </a:extLst>
          </p:cNvPr>
          <p:cNvSpPr>
            <a:spLocks noGrp="1"/>
          </p:cNvSpPr>
          <p:nvPr>
            <p:ph type="body" idx="1"/>
          </p:nvPr>
        </p:nvSpPr>
        <p:spPr>
          <a:xfrm>
            <a:off x="839787" y="2016745"/>
            <a:ext cx="5157787" cy="413451"/>
          </a:xfrm>
        </p:spPr>
        <p:txBody>
          <a:bodyPr>
            <a:normAutofit fontScale="92500" lnSpcReduction="10000"/>
          </a:bodyPr>
          <a:lstStyle/>
          <a:p>
            <a:r>
              <a:rPr lang="en-US" dirty="0"/>
              <a:t>DSM V</a:t>
            </a:r>
          </a:p>
        </p:txBody>
      </p:sp>
      <p:sp>
        <p:nvSpPr>
          <p:cNvPr id="4" name="Content Placeholder 3">
            <a:extLst>
              <a:ext uri="{FF2B5EF4-FFF2-40B4-BE49-F238E27FC236}">
                <a16:creationId xmlns:a16="http://schemas.microsoft.com/office/drawing/2014/main" xmlns="" id="{1184BE5F-9E09-F443-99DC-9F11A3225C64}"/>
              </a:ext>
            </a:extLst>
          </p:cNvPr>
          <p:cNvSpPr>
            <a:spLocks noGrp="1"/>
          </p:cNvSpPr>
          <p:nvPr>
            <p:ph sz="half" idx="2"/>
          </p:nvPr>
        </p:nvSpPr>
        <p:spPr>
          <a:xfrm>
            <a:off x="669576" y="2497541"/>
            <a:ext cx="5498210" cy="3522260"/>
          </a:xfrm>
        </p:spPr>
        <p:txBody>
          <a:bodyPr>
            <a:noAutofit/>
          </a:bodyPr>
          <a:lstStyle/>
          <a:p>
            <a:pPr algn="just"/>
            <a:r>
              <a:rPr lang="id-ID" dirty="0"/>
              <a:t>Gangguan panik jarang terjadi dalam pengaturan klinis tanpa adanya psikopatologi lainnya. Prevalensi gangguan panik meningkat pada individu dengan gangguan lain, khususnya gangguan kecemasan lainnya (dan terutama agorafobia), depresi berat, gangguan bipolar, dan kemungkinan gangguan penggunaan alkohol ringan.</a:t>
            </a:r>
            <a:r>
              <a:rPr lang="en-ID" dirty="0">
                <a:effectLst/>
              </a:rPr>
              <a:t> </a:t>
            </a:r>
          </a:p>
          <a:p>
            <a:pPr algn="just"/>
            <a:r>
              <a:rPr lang="id-ID" dirty="0"/>
              <a:t>Sementara gangguan panik sering memiliki usia yang lebih dini saat </a:t>
            </a:r>
            <a:r>
              <a:rPr lang="id-ID" dirty="0" err="1"/>
              <a:t>onset</a:t>
            </a:r>
            <a:r>
              <a:rPr lang="id-ID" dirty="0"/>
              <a:t> daripada gangguan </a:t>
            </a:r>
            <a:r>
              <a:rPr lang="id-ID" dirty="0" err="1"/>
              <a:t>komorbiditas</a:t>
            </a:r>
            <a:r>
              <a:rPr lang="id-ID" dirty="0"/>
              <a:t>, </a:t>
            </a:r>
            <a:r>
              <a:rPr lang="id-ID" dirty="0" err="1"/>
              <a:t>onset</a:t>
            </a:r>
            <a:r>
              <a:rPr lang="id-ID" dirty="0"/>
              <a:t> kadang-kadang terjadi setelah gangguan </a:t>
            </a:r>
            <a:r>
              <a:rPr lang="id-ID" dirty="0" err="1"/>
              <a:t>komorbiditas</a:t>
            </a:r>
            <a:r>
              <a:rPr lang="id-ID" dirty="0"/>
              <a:t> dan dapat dilihat sebagai penanda </a:t>
            </a:r>
            <a:r>
              <a:rPr lang="id-ID" dirty="0" err="1"/>
              <a:t>keparahan</a:t>
            </a:r>
            <a:r>
              <a:rPr lang="id-ID" dirty="0"/>
              <a:t> penyakit </a:t>
            </a:r>
            <a:r>
              <a:rPr lang="id-ID" dirty="0" err="1"/>
              <a:t>komorbiditas</a:t>
            </a:r>
            <a:r>
              <a:rPr lang="id-ID" dirty="0"/>
              <a:t>.</a:t>
            </a:r>
            <a:endParaRPr lang="en-ID" dirty="0"/>
          </a:p>
          <a:p>
            <a:pPr algn="just"/>
            <a:endParaRPr lang="en-US" dirty="0"/>
          </a:p>
        </p:txBody>
      </p:sp>
      <p:sp>
        <p:nvSpPr>
          <p:cNvPr id="6" name="Content Placeholder 5">
            <a:extLst>
              <a:ext uri="{FF2B5EF4-FFF2-40B4-BE49-F238E27FC236}">
                <a16:creationId xmlns:a16="http://schemas.microsoft.com/office/drawing/2014/main" xmlns="" id="{11E2242D-0BF3-5340-BE90-D1073E3854A0}"/>
              </a:ext>
            </a:extLst>
          </p:cNvPr>
          <p:cNvSpPr>
            <a:spLocks noGrp="1"/>
          </p:cNvSpPr>
          <p:nvPr>
            <p:ph sz="quarter" idx="4"/>
          </p:nvPr>
        </p:nvSpPr>
        <p:spPr/>
        <p:txBody>
          <a:bodyPr>
            <a:normAutofit fontScale="92500" lnSpcReduction="20000"/>
          </a:bodyPr>
          <a:lstStyle/>
          <a:p>
            <a:pPr algn="just"/>
            <a:r>
              <a:rPr lang="id-ID" dirty="0"/>
              <a:t>Tingkat </a:t>
            </a:r>
            <a:r>
              <a:rPr lang="id-ID" dirty="0" err="1"/>
              <a:t>komorbiditas</a:t>
            </a:r>
            <a:r>
              <a:rPr lang="id-ID" dirty="0"/>
              <a:t> seumur hidup yang dilaporkan antara gangguan depresi mayor dan gangguan panik sangat bervariasi, berkisar antara 10% hingga 65% pada individu dengan gangguan panik. Pada sekitar sepertiga dari individu dengan kedua gangguan, depresi mendahului timbulnya gangguan panik. Dalam dua pertiga sisanya, depresi terjadi bersamaan dengan atau setelah timbulnya gangguan panik.</a:t>
            </a:r>
            <a:endParaRPr lang="en-ID" dirty="0"/>
          </a:p>
          <a:p>
            <a:pPr algn="just"/>
            <a:endParaRPr lang="en-US" dirty="0"/>
          </a:p>
        </p:txBody>
      </p:sp>
    </p:spTree>
    <p:extLst>
      <p:ext uri="{BB962C8B-B14F-4D97-AF65-F5344CB8AC3E}">
        <p14:creationId xmlns:p14="http://schemas.microsoft.com/office/powerpoint/2010/main" val="224669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CACB762-E2E8-0E4F-8ED6-5FF22606E635}"/>
              </a:ext>
            </a:extLst>
          </p:cNvPr>
          <p:cNvSpPr>
            <a:spLocks noGrp="1"/>
          </p:cNvSpPr>
          <p:nvPr>
            <p:ph type="ctrTitle"/>
          </p:nvPr>
        </p:nvSpPr>
        <p:spPr/>
        <p:txBody>
          <a:bodyPr/>
          <a:lstStyle/>
          <a:p>
            <a:r>
              <a:rPr lang="en-US" dirty="0"/>
              <a:t>Agoraphobia</a:t>
            </a:r>
          </a:p>
        </p:txBody>
      </p:sp>
    </p:spTree>
    <p:extLst>
      <p:ext uri="{BB962C8B-B14F-4D97-AF65-F5344CB8AC3E}">
        <p14:creationId xmlns:p14="http://schemas.microsoft.com/office/powerpoint/2010/main" val="1597248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DD57D-01A1-884A-AA93-934D50EA56CF}"/>
              </a:ext>
            </a:extLst>
          </p:cNvPr>
          <p:cNvSpPr>
            <a:spLocks noGrp="1"/>
          </p:cNvSpPr>
          <p:nvPr>
            <p:ph type="title"/>
          </p:nvPr>
        </p:nvSpPr>
        <p:spPr/>
        <p:txBody>
          <a:bodyPr/>
          <a:lstStyle/>
          <a:p>
            <a:r>
              <a:rPr lang="en-US" dirty="0"/>
              <a:t>Features and Criteria Agoraphobia DSM IV-TR</a:t>
            </a:r>
          </a:p>
        </p:txBody>
      </p:sp>
      <p:sp>
        <p:nvSpPr>
          <p:cNvPr id="4" name="Content Placeholder 3">
            <a:extLst>
              <a:ext uri="{FF2B5EF4-FFF2-40B4-BE49-F238E27FC236}">
                <a16:creationId xmlns:a16="http://schemas.microsoft.com/office/drawing/2014/main" xmlns="" id="{7244F9F4-1B98-D643-8238-0C84F0A7F4BA}"/>
              </a:ext>
            </a:extLst>
          </p:cNvPr>
          <p:cNvSpPr>
            <a:spLocks noGrp="1"/>
          </p:cNvSpPr>
          <p:nvPr>
            <p:ph sz="half" idx="2"/>
          </p:nvPr>
        </p:nvSpPr>
        <p:spPr>
          <a:xfrm>
            <a:off x="812493" y="2465239"/>
            <a:ext cx="10186175" cy="4392761"/>
          </a:xfrm>
        </p:spPr>
        <p:txBody>
          <a:bodyPr>
            <a:normAutofit/>
          </a:bodyPr>
          <a:lstStyle/>
          <a:p>
            <a:r>
              <a:rPr lang="en-US" dirty="0"/>
              <a:t>A</a:t>
            </a:r>
            <a:r>
              <a:rPr lang="id-ID" dirty="0" err="1"/>
              <a:t>gorafobia</a:t>
            </a:r>
            <a:r>
              <a:rPr lang="id-ID" dirty="0"/>
              <a:t> adalah kecemasan berada di tempat atau situasi yang darinya pelarian mungkin sulit (atau memalukan) atau di mana bantuan mungkin tidak tersedia jika mengalami Serangan Panik atau gejala seperti panik (</a:t>
            </a:r>
            <a:r>
              <a:rPr lang="id-ID" dirty="0" err="1"/>
              <a:t>mis</a:t>
            </a:r>
            <a:r>
              <a:rPr lang="id-ID" dirty="0"/>
              <a:t>., takut mengalami serangan pusing mendadak atau serangan diare mendadak). </a:t>
            </a:r>
          </a:p>
          <a:p>
            <a:r>
              <a:rPr lang="en-ID" dirty="0" err="1"/>
              <a:t>Seringkali</a:t>
            </a:r>
            <a:r>
              <a:rPr lang="en-ID" dirty="0"/>
              <a:t> </a:t>
            </a:r>
            <a:r>
              <a:rPr lang="en-ID" dirty="0" err="1"/>
              <a:t>seorang</a:t>
            </a:r>
            <a:r>
              <a:rPr lang="en-ID" dirty="0"/>
              <a:t> </a:t>
            </a:r>
            <a:r>
              <a:rPr lang="en-ID" dirty="0" err="1"/>
              <a:t>individu</a:t>
            </a:r>
            <a:r>
              <a:rPr lang="en-ID" dirty="0"/>
              <a:t> </a:t>
            </a:r>
            <a:r>
              <a:rPr lang="en-ID" dirty="0" err="1"/>
              <a:t>lebih</a:t>
            </a:r>
            <a:r>
              <a:rPr lang="en-ID" dirty="0"/>
              <a:t> </a:t>
            </a:r>
            <a:r>
              <a:rPr lang="en-ID" dirty="0" err="1"/>
              <a:t>mampu</a:t>
            </a:r>
            <a:r>
              <a:rPr lang="en-ID" dirty="0"/>
              <a:t> </a:t>
            </a:r>
            <a:r>
              <a:rPr lang="en-ID" dirty="0" err="1"/>
              <a:t>menghadapi</a:t>
            </a:r>
            <a:r>
              <a:rPr lang="en-ID" dirty="0"/>
              <a:t> </a:t>
            </a:r>
            <a:r>
              <a:rPr lang="en-ID" dirty="0" err="1"/>
              <a:t>situasi</a:t>
            </a:r>
            <a:r>
              <a:rPr lang="en-ID" dirty="0"/>
              <a:t> yang </a:t>
            </a:r>
            <a:r>
              <a:rPr lang="en-ID" dirty="0" err="1"/>
              <a:t>ditakuti</a:t>
            </a:r>
            <a:r>
              <a:rPr lang="en-ID" dirty="0"/>
              <a:t> </a:t>
            </a:r>
            <a:r>
              <a:rPr lang="en-ID" dirty="0" err="1"/>
              <a:t>ketika</a:t>
            </a:r>
            <a:r>
              <a:rPr lang="en-ID" dirty="0"/>
              <a:t> </a:t>
            </a:r>
            <a:r>
              <a:rPr lang="en-ID" dirty="0" err="1"/>
              <a:t>ditemani</a:t>
            </a:r>
            <a:r>
              <a:rPr lang="en-ID" dirty="0"/>
              <a:t> oleh </a:t>
            </a:r>
            <a:r>
              <a:rPr lang="en-ID" dirty="0" err="1"/>
              <a:t>seorang</a:t>
            </a:r>
            <a:r>
              <a:rPr lang="en-ID" dirty="0"/>
              <a:t> </a:t>
            </a:r>
            <a:r>
              <a:rPr lang="en-ID" dirty="0" err="1"/>
              <a:t>pendamping</a:t>
            </a:r>
            <a:r>
              <a:rPr lang="en-ID" dirty="0"/>
              <a:t>.</a:t>
            </a:r>
          </a:p>
          <a:p>
            <a:r>
              <a:rPr lang="en-ID" dirty="0"/>
              <a:t>Anxiety </a:t>
            </a:r>
            <a:r>
              <a:rPr lang="en-ID" dirty="0" err="1"/>
              <a:t>atau</a:t>
            </a:r>
            <a:r>
              <a:rPr lang="en-ID" dirty="0"/>
              <a:t> phobic avoidance </a:t>
            </a:r>
            <a:r>
              <a:rPr lang="id-ID" dirty="0"/>
              <a:t>tidak lebih baik </a:t>
            </a:r>
            <a:r>
              <a:rPr lang="en-US" dirty="0" err="1"/>
              <a:t>dari</a:t>
            </a:r>
            <a:r>
              <a:rPr lang="en-US" dirty="0"/>
              <a:t> </a:t>
            </a:r>
            <a:r>
              <a:rPr lang="en-US" dirty="0" err="1"/>
              <a:t>penyakit</a:t>
            </a:r>
            <a:r>
              <a:rPr lang="en-US" dirty="0"/>
              <a:t> mental </a:t>
            </a:r>
            <a:r>
              <a:rPr lang="en-US" dirty="0" err="1"/>
              <a:t>lainnya</a:t>
            </a:r>
            <a:r>
              <a:rPr lang="en-ID" dirty="0">
                <a:effectLst/>
              </a:rPr>
              <a:t> </a:t>
            </a:r>
            <a:endParaRPr lang="en-ID" dirty="0"/>
          </a:p>
          <a:p>
            <a:pPr lvl="0"/>
            <a:r>
              <a:rPr lang="id-ID" dirty="0"/>
              <a:t>Situasi dihindari atau ditanggung dengan kesusahan yang ditandai atau dengan kecemasan tentang memiliki Serangan Panik atau gejala seperti panik, atau memerlukan kehadiran pendamping.</a:t>
            </a:r>
            <a:endParaRPr lang="en-ID" dirty="0"/>
          </a:p>
          <a:p>
            <a:pPr lvl="0"/>
            <a:r>
              <a:rPr lang="id-ID" dirty="0" err="1"/>
              <a:t>Agoraphobia</a:t>
            </a:r>
            <a:r>
              <a:rPr lang="id-ID" dirty="0"/>
              <a:t> tidak lebih baik diperhitungkan oleh gangguan mental lain</a:t>
            </a:r>
            <a:endParaRPr lang="en-ID" dirty="0"/>
          </a:p>
          <a:p>
            <a:endParaRPr lang="en-US" dirty="0"/>
          </a:p>
        </p:txBody>
      </p:sp>
    </p:spTree>
    <p:extLst>
      <p:ext uri="{BB962C8B-B14F-4D97-AF65-F5344CB8AC3E}">
        <p14:creationId xmlns:p14="http://schemas.microsoft.com/office/powerpoint/2010/main" val="327295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BDF84-BF1D-014F-937A-8EE45D1B9C7F}"/>
              </a:ext>
            </a:extLst>
          </p:cNvPr>
          <p:cNvSpPr>
            <a:spLocks noGrp="1"/>
          </p:cNvSpPr>
          <p:nvPr>
            <p:ph type="title"/>
          </p:nvPr>
        </p:nvSpPr>
        <p:spPr/>
        <p:txBody>
          <a:bodyPr>
            <a:normAutofit fontScale="90000"/>
          </a:bodyPr>
          <a:lstStyle/>
          <a:p>
            <a:r>
              <a:rPr lang="en-US" b="1" dirty="0"/>
              <a:t>Agoraphobia without History of Panic Disorder </a:t>
            </a:r>
            <a:endParaRPr lang="en-US" dirty="0"/>
          </a:p>
        </p:txBody>
      </p:sp>
      <p:sp>
        <p:nvSpPr>
          <p:cNvPr id="3" name="Text Placeholder 2">
            <a:extLst>
              <a:ext uri="{FF2B5EF4-FFF2-40B4-BE49-F238E27FC236}">
                <a16:creationId xmlns:a16="http://schemas.microsoft.com/office/drawing/2014/main" xmlns="" id="{959BFBDD-54BE-5249-83AB-83B9B0160AA9}"/>
              </a:ext>
            </a:extLst>
          </p:cNvPr>
          <p:cNvSpPr>
            <a:spLocks noGrp="1"/>
          </p:cNvSpPr>
          <p:nvPr>
            <p:ph type="body" idx="1"/>
          </p:nvPr>
        </p:nvSpPr>
        <p:spPr>
          <a:xfrm>
            <a:off x="839788" y="2186130"/>
            <a:ext cx="5157787" cy="445349"/>
          </a:xfrm>
        </p:spPr>
        <p:txBody>
          <a:bodyPr/>
          <a:lstStyle/>
          <a:p>
            <a:r>
              <a:rPr lang="en-US" dirty="0"/>
              <a:t>DSM IV-TR</a:t>
            </a:r>
          </a:p>
        </p:txBody>
      </p:sp>
      <p:sp>
        <p:nvSpPr>
          <p:cNvPr id="4" name="Content Placeholder 3">
            <a:extLst>
              <a:ext uri="{FF2B5EF4-FFF2-40B4-BE49-F238E27FC236}">
                <a16:creationId xmlns:a16="http://schemas.microsoft.com/office/drawing/2014/main" xmlns="" id="{84452707-0DD8-7E46-BFEC-EFF648DB1425}"/>
              </a:ext>
            </a:extLst>
          </p:cNvPr>
          <p:cNvSpPr>
            <a:spLocks noGrp="1"/>
          </p:cNvSpPr>
          <p:nvPr>
            <p:ph sz="half" idx="2"/>
          </p:nvPr>
        </p:nvSpPr>
        <p:spPr>
          <a:xfrm>
            <a:off x="839788" y="2765015"/>
            <a:ext cx="9388733" cy="4063151"/>
          </a:xfrm>
        </p:spPr>
        <p:txBody>
          <a:bodyPr>
            <a:normAutofit/>
          </a:bodyPr>
          <a:lstStyle/>
          <a:p>
            <a:r>
              <a:rPr lang="id-ID" dirty="0" err="1"/>
              <a:t>Fitur-fitur</a:t>
            </a:r>
            <a:r>
              <a:rPr lang="id-ID" dirty="0"/>
              <a:t> penting dari </a:t>
            </a:r>
            <a:r>
              <a:rPr lang="id-ID" dirty="0" err="1"/>
              <a:t>Agoraphobia</a:t>
            </a:r>
            <a:r>
              <a:rPr lang="id-ID" dirty="0"/>
              <a:t> </a:t>
            </a:r>
            <a:r>
              <a:rPr lang="id-ID" dirty="0" err="1"/>
              <a:t>without</a:t>
            </a:r>
            <a:r>
              <a:rPr lang="id-ID" dirty="0"/>
              <a:t> </a:t>
            </a:r>
            <a:r>
              <a:rPr lang="id-ID" dirty="0" err="1"/>
              <a:t>History</a:t>
            </a:r>
            <a:r>
              <a:rPr lang="id-ID" dirty="0"/>
              <a:t> </a:t>
            </a:r>
            <a:r>
              <a:rPr lang="id-ID" dirty="0" err="1"/>
              <a:t>of</a:t>
            </a:r>
            <a:r>
              <a:rPr lang="id-ID" dirty="0"/>
              <a:t> </a:t>
            </a:r>
            <a:r>
              <a:rPr lang="id-ID" dirty="0" err="1"/>
              <a:t>Panic</a:t>
            </a:r>
            <a:r>
              <a:rPr lang="id-ID" dirty="0"/>
              <a:t> Disorder mirip dengan Pan</a:t>
            </a:r>
            <a:r>
              <a:rPr lang="en-US" dirty="0" err="1"/>
              <a:t>ic</a:t>
            </a:r>
            <a:r>
              <a:rPr lang="id-ID" dirty="0"/>
              <a:t> Disorder </a:t>
            </a:r>
            <a:r>
              <a:rPr lang="id-ID" dirty="0" err="1"/>
              <a:t>With</a:t>
            </a:r>
            <a:r>
              <a:rPr lang="id-ID" dirty="0"/>
              <a:t> </a:t>
            </a:r>
            <a:r>
              <a:rPr lang="id-ID" dirty="0" err="1"/>
              <a:t>Agoraphobia</a:t>
            </a:r>
            <a:r>
              <a:rPr lang="id-ID" dirty="0"/>
              <a:t> tapi fokus dari ketakutan adalah pada terjadinya gejala seperti panik yang melumpuhkan. Individu dengan gangguan ini memiliki </a:t>
            </a:r>
            <a:r>
              <a:rPr lang="id-ID" dirty="0" err="1"/>
              <a:t>Agoraphobia</a:t>
            </a:r>
            <a:r>
              <a:rPr lang="en-ID" dirty="0">
                <a:effectLst/>
              </a:rPr>
              <a:t> </a:t>
            </a:r>
          </a:p>
          <a:p>
            <a:r>
              <a:rPr lang="en-US" dirty="0" err="1"/>
              <a:t>Kriteria</a:t>
            </a:r>
            <a:r>
              <a:rPr lang="en-US" dirty="0"/>
              <a:t> </a:t>
            </a:r>
            <a:r>
              <a:rPr lang="en-US" dirty="0" err="1"/>
              <a:t>tersebut</a:t>
            </a:r>
            <a:r>
              <a:rPr lang="en-US" dirty="0"/>
              <a:t> </a:t>
            </a:r>
            <a:r>
              <a:rPr lang="en-US" dirty="0" err="1"/>
              <a:t>belum</a:t>
            </a:r>
            <a:r>
              <a:rPr lang="en-US" dirty="0"/>
              <a:t> </a:t>
            </a:r>
            <a:r>
              <a:rPr lang="en-US" dirty="0" err="1"/>
              <a:t>pernah</a:t>
            </a:r>
            <a:r>
              <a:rPr lang="en-US" dirty="0"/>
              <a:t> </a:t>
            </a:r>
            <a:r>
              <a:rPr lang="en-US" dirty="0" err="1"/>
              <a:t>terjadi</a:t>
            </a:r>
            <a:r>
              <a:rPr lang="en-US" dirty="0"/>
              <a:t> </a:t>
            </a:r>
            <a:r>
              <a:rPr lang="en-US" dirty="0" err="1"/>
              <a:t>sebelumnya</a:t>
            </a:r>
            <a:endParaRPr lang="en-US" dirty="0"/>
          </a:p>
          <a:p>
            <a:r>
              <a:rPr lang="en-US" dirty="0" err="1"/>
              <a:t>gejalanya</a:t>
            </a:r>
            <a:r>
              <a:rPr lang="en-US" dirty="0"/>
              <a:t> </a:t>
            </a:r>
            <a:r>
              <a:rPr lang="en-US" dirty="0" err="1"/>
              <a:t>tidak</a:t>
            </a:r>
            <a:r>
              <a:rPr lang="en-US" dirty="0"/>
              <a:t> </a:t>
            </a:r>
            <a:r>
              <a:rPr lang="en-US" dirty="0" err="1"/>
              <a:t>boleh</a:t>
            </a:r>
            <a:r>
              <a:rPr lang="en-US" dirty="0"/>
              <a:t> </a:t>
            </a:r>
            <a:r>
              <a:rPr lang="en-US" dirty="0" err="1"/>
              <a:t>disebabkan</a:t>
            </a:r>
            <a:r>
              <a:rPr lang="en-US" dirty="0"/>
              <a:t> oleh </a:t>
            </a:r>
            <a:r>
              <a:rPr lang="en-US" dirty="0" err="1"/>
              <a:t>efek</a:t>
            </a:r>
            <a:r>
              <a:rPr lang="en-US" dirty="0"/>
              <a:t> </a:t>
            </a:r>
            <a:r>
              <a:rPr lang="en-US" dirty="0" err="1"/>
              <a:t>fisiologis</a:t>
            </a:r>
            <a:r>
              <a:rPr lang="en-US" dirty="0"/>
              <a:t> </a:t>
            </a:r>
            <a:r>
              <a:rPr lang="en-US" dirty="0" err="1"/>
              <a:t>langsung</a:t>
            </a:r>
            <a:r>
              <a:rPr lang="en-US" dirty="0"/>
              <a:t> </a:t>
            </a:r>
            <a:r>
              <a:rPr lang="en-US" dirty="0" err="1"/>
              <a:t>suatu</a:t>
            </a:r>
            <a:r>
              <a:rPr lang="en-US" dirty="0"/>
              <a:t> </a:t>
            </a:r>
            <a:r>
              <a:rPr lang="en-US" dirty="0" err="1"/>
              <a:t>zat</a:t>
            </a:r>
            <a:r>
              <a:rPr lang="en-US" dirty="0"/>
              <a:t> (mis. Drug of abuse dan </a:t>
            </a:r>
            <a:r>
              <a:rPr lang="en-US" dirty="0" err="1"/>
              <a:t>obat</a:t>
            </a:r>
            <a:r>
              <a:rPr lang="en-US" dirty="0"/>
              <a:t> </a:t>
            </a:r>
            <a:r>
              <a:rPr lang="en-US" dirty="0" err="1"/>
              <a:t>lainnya</a:t>
            </a:r>
            <a:r>
              <a:rPr lang="en-US" dirty="0"/>
              <a:t>) </a:t>
            </a:r>
            <a:r>
              <a:rPr lang="en-US" dirty="0" err="1"/>
              <a:t>atau</a:t>
            </a:r>
            <a:r>
              <a:rPr lang="en-US" dirty="0"/>
              <a:t> </a:t>
            </a:r>
            <a:r>
              <a:rPr lang="en-US" dirty="0" err="1"/>
              <a:t>kondisi</a:t>
            </a:r>
            <a:r>
              <a:rPr lang="en-US" dirty="0"/>
              <a:t> </a:t>
            </a:r>
            <a:r>
              <a:rPr lang="en-US" dirty="0" err="1"/>
              <a:t>medis</a:t>
            </a:r>
            <a:r>
              <a:rPr lang="en-US" dirty="0"/>
              <a:t> </a:t>
            </a:r>
            <a:r>
              <a:rPr lang="en-US" dirty="0" err="1"/>
              <a:t>umum</a:t>
            </a:r>
            <a:r>
              <a:rPr lang="en-US" dirty="0"/>
              <a:t> </a:t>
            </a:r>
          </a:p>
          <a:p>
            <a:r>
              <a:rPr lang="id-ID" dirty="0"/>
              <a:t>Jika ada kondisi medis umum terkait (</a:t>
            </a:r>
            <a:r>
              <a:rPr lang="id-ID" dirty="0" err="1"/>
              <a:t>mis</a:t>
            </a:r>
            <a:r>
              <a:rPr lang="id-ID" dirty="0"/>
              <a:t>., Kondisi jantung), rasa takut akan lumpuh atau malu dengan perkembangan gejala (misalnya, pingsan) jelas melebihi yang biasanya terkait dengan kondisi tersebut </a:t>
            </a:r>
            <a:endParaRPr lang="en-ID" dirty="0">
              <a:effectLst/>
            </a:endParaRPr>
          </a:p>
          <a:p>
            <a:endParaRPr lang="en-US" dirty="0"/>
          </a:p>
        </p:txBody>
      </p:sp>
    </p:spTree>
    <p:extLst>
      <p:ext uri="{BB962C8B-B14F-4D97-AF65-F5344CB8AC3E}">
        <p14:creationId xmlns:p14="http://schemas.microsoft.com/office/powerpoint/2010/main" val="141877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71" y="837192"/>
            <a:ext cx="5398827" cy="592161"/>
          </a:xfrm>
        </p:spPr>
        <p:txBody>
          <a:bodyPr>
            <a:noAutofit/>
          </a:bodyPr>
          <a:lstStyle/>
          <a:p>
            <a:r>
              <a:rPr lang="id-ID" b="1" dirty="0" smtClean="0"/>
              <a:t>Gangguan Kecemasan</a:t>
            </a:r>
            <a:endParaRPr lang="id-ID" b="1" dirty="0"/>
          </a:p>
        </p:txBody>
      </p:sp>
      <p:sp>
        <p:nvSpPr>
          <p:cNvPr id="3" name="Content Placeholder 2"/>
          <p:cNvSpPr>
            <a:spLocks noGrp="1"/>
          </p:cNvSpPr>
          <p:nvPr>
            <p:ph idx="1"/>
          </p:nvPr>
        </p:nvSpPr>
        <p:spPr>
          <a:xfrm>
            <a:off x="244347" y="2336065"/>
            <a:ext cx="5225955" cy="796380"/>
          </a:xfrm>
        </p:spPr>
        <p:txBody>
          <a:bodyPr>
            <a:normAutofit/>
          </a:bodyPr>
          <a:lstStyle/>
          <a:p>
            <a:pPr marL="0" indent="0" algn="just">
              <a:buNone/>
            </a:pPr>
            <a:r>
              <a:rPr lang="id-ID" sz="2000" dirty="0" smtClean="0"/>
              <a:t>Gangguan dimana rasa takut atau ketegangan dialami secara berlebihan.</a:t>
            </a:r>
            <a:endParaRPr lang="id-ID"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96"/>
          <a:stretch/>
        </p:blipFill>
        <p:spPr>
          <a:xfrm>
            <a:off x="5493570" y="1624651"/>
            <a:ext cx="6761599" cy="51673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47" y="3230094"/>
            <a:ext cx="5146153" cy="3432484"/>
          </a:xfrm>
          <a:prstGeom prst="rect">
            <a:avLst/>
          </a:prstGeom>
        </p:spPr>
      </p:pic>
    </p:spTree>
    <p:extLst>
      <p:ext uri="{BB962C8B-B14F-4D97-AF65-F5344CB8AC3E}">
        <p14:creationId xmlns:p14="http://schemas.microsoft.com/office/powerpoint/2010/main" val="2873346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F8B2-5207-6547-B810-0AF1CA7A341E}"/>
              </a:ext>
            </a:extLst>
          </p:cNvPr>
          <p:cNvSpPr>
            <a:spLocks noGrp="1"/>
          </p:cNvSpPr>
          <p:nvPr>
            <p:ph type="title"/>
          </p:nvPr>
        </p:nvSpPr>
        <p:spPr/>
        <p:txBody>
          <a:bodyPr/>
          <a:lstStyle/>
          <a:p>
            <a:r>
              <a:rPr lang="en-US" dirty="0"/>
              <a:t>Diagnostic Features</a:t>
            </a:r>
          </a:p>
        </p:txBody>
      </p:sp>
      <p:sp>
        <p:nvSpPr>
          <p:cNvPr id="3" name="Content Placeholder 2">
            <a:extLst>
              <a:ext uri="{FF2B5EF4-FFF2-40B4-BE49-F238E27FC236}">
                <a16:creationId xmlns:a16="http://schemas.microsoft.com/office/drawing/2014/main" xmlns="" id="{6F3E6C95-6F33-E34A-AAB1-653250C46933}"/>
              </a:ext>
            </a:extLst>
          </p:cNvPr>
          <p:cNvSpPr>
            <a:spLocks noGrp="1"/>
          </p:cNvSpPr>
          <p:nvPr>
            <p:ph idx="1"/>
          </p:nvPr>
        </p:nvSpPr>
        <p:spPr/>
        <p:txBody>
          <a:bodyPr>
            <a:normAutofit fontScale="92500"/>
          </a:bodyPr>
          <a:lstStyle/>
          <a:p>
            <a:pPr algn="just"/>
            <a:r>
              <a:rPr lang="id-ID" dirty="0" err="1"/>
              <a:t>Fitur-fitur</a:t>
            </a:r>
            <a:r>
              <a:rPr lang="id-ID" dirty="0"/>
              <a:t> penting dari </a:t>
            </a:r>
            <a:r>
              <a:rPr lang="id-ID" dirty="0" err="1"/>
              <a:t>Agoraphobia</a:t>
            </a:r>
            <a:r>
              <a:rPr lang="id-ID" dirty="0"/>
              <a:t> Tanpa </a:t>
            </a:r>
            <a:r>
              <a:rPr lang="id-ID" dirty="0" err="1"/>
              <a:t>History</a:t>
            </a:r>
            <a:r>
              <a:rPr lang="id-ID" dirty="0"/>
              <a:t> </a:t>
            </a:r>
            <a:r>
              <a:rPr lang="id-ID" dirty="0" err="1"/>
              <a:t>of</a:t>
            </a:r>
            <a:r>
              <a:rPr lang="id-ID" dirty="0"/>
              <a:t> </a:t>
            </a:r>
            <a:r>
              <a:rPr lang="id-ID" dirty="0" err="1"/>
              <a:t>Panic</a:t>
            </a:r>
            <a:r>
              <a:rPr lang="id-ID" dirty="0"/>
              <a:t> Disorder mirip dengan Pan</a:t>
            </a:r>
            <a:r>
              <a:rPr lang="en-US" dirty="0" err="1"/>
              <a:t>ic</a:t>
            </a:r>
            <a:r>
              <a:rPr lang="id-ID" dirty="0"/>
              <a:t> Disorder </a:t>
            </a:r>
            <a:r>
              <a:rPr lang="id-ID" dirty="0" err="1"/>
              <a:t>With</a:t>
            </a:r>
            <a:r>
              <a:rPr lang="id-ID" dirty="0"/>
              <a:t> </a:t>
            </a:r>
            <a:r>
              <a:rPr lang="id-ID" dirty="0" err="1"/>
              <a:t>Agoraphobia</a:t>
            </a:r>
            <a:r>
              <a:rPr lang="id-ID" dirty="0"/>
              <a:t> kecuali bahwa fokus dari ketakutan adalah pada terjadinya gejala seperti panik yang melumpuhkan atau sangat memalukan atau serangan gejala terbatas daripada serangan panik penuh. Individu dengan gangguan ini memiliki </a:t>
            </a:r>
            <a:r>
              <a:rPr lang="id-ID" dirty="0" err="1"/>
              <a:t>Agoraphobia</a:t>
            </a:r>
            <a:r>
              <a:rPr lang="id-ID" dirty="0"/>
              <a:t> (Kriteria </a:t>
            </a:r>
            <a:r>
              <a:rPr lang="id-ID" dirty="0" err="1"/>
              <a:t>A</a:t>
            </a:r>
            <a:r>
              <a:rPr lang="id-ID" dirty="0"/>
              <a:t>)</a:t>
            </a:r>
            <a:r>
              <a:rPr lang="en-US" dirty="0"/>
              <a:t>. </a:t>
            </a:r>
            <a:endParaRPr lang="en-ID" dirty="0"/>
          </a:p>
          <a:p>
            <a:pPr algn="just"/>
            <a:r>
              <a:rPr lang="en-US" dirty="0" err="1"/>
              <a:t>Kriteria</a:t>
            </a:r>
            <a:r>
              <a:rPr lang="en-US" dirty="0"/>
              <a:t> </a:t>
            </a:r>
            <a:r>
              <a:rPr lang="en-US" dirty="0" err="1"/>
              <a:t>tersebut</a:t>
            </a:r>
            <a:r>
              <a:rPr lang="en-US" dirty="0"/>
              <a:t> </a:t>
            </a:r>
            <a:r>
              <a:rPr lang="en-US" dirty="0" err="1"/>
              <a:t>belum</a:t>
            </a:r>
            <a:r>
              <a:rPr lang="en-US" dirty="0"/>
              <a:t> </a:t>
            </a:r>
            <a:r>
              <a:rPr lang="en-US" dirty="0" err="1"/>
              <a:t>pernah</a:t>
            </a:r>
            <a:r>
              <a:rPr lang="en-US" dirty="0"/>
              <a:t> </a:t>
            </a:r>
            <a:r>
              <a:rPr lang="en-US" dirty="0" err="1"/>
              <a:t>terjadi</a:t>
            </a:r>
            <a:r>
              <a:rPr lang="en-US" dirty="0"/>
              <a:t> </a:t>
            </a:r>
            <a:r>
              <a:rPr lang="en-US" dirty="0" err="1"/>
              <a:t>sebelumnya</a:t>
            </a:r>
            <a:r>
              <a:rPr lang="en-US" dirty="0"/>
              <a:t> (</a:t>
            </a:r>
            <a:r>
              <a:rPr lang="en-US" dirty="0" err="1"/>
              <a:t>kriteria</a:t>
            </a:r>
            <a:r>
              <a:rPr lang="en-US" dirty="0"/>
              <a:t> b) dan </a:t>
            </a:r>
            <a:r>
              <a:rPr lang="en-US" dirty="0" err="1"/>
              <a:t>gejalanya</a:t>
            </a:r>
            <a:r>
              <a:rPr lang="en-US" dirty="0"/>
              <a:t> </a:t>
            </a:r>
            <a:r>
              <a:rPr lang="en-US" dirty="0" err="1"/>
              <a:t>tidak</a:t>
            </a:r>
            <a:r>
              <a:rPr lang="en-US" dirty="0"/>
              <a:t> </a:t>
            </a:r>
            <a:r>
              <a:rPr lang="en-US" dirty="0" err="1"/>
              <a:t>boleh</a:t>
            </a:r>
            <a:r>
              <a:rPr lang="en-US" dirty="0"/>
              <a:t> </a:t>
            </a:r>
            <a:r>
              <a:rPr lang="en-US" dirty="0" err="1"/>
              <a:t>disebabkan</a:t>
            </a:r>
            <a:r>
              <a:rPr lang="en-US" dirty="0"/>
              <a:t> oleh </a:t>
            </a:r>
            <a:r>
              <a:rPr lang="en-US" dirty="0" err="1"/>
              <a:t>efek</a:t>
            </a:r>
            <a:r>
              <a:rPr lang="en-US" dirty="0"/>
              <a:t> </a:t>
            </a:r>
            <a:r>
              <a:rPr lang="en-US" dirty="0" err="1"/>
              <a:t>fisiologis</a:t>
            </a:r>
            <a:r>
              <a:rPr lang="en-US" dirty="0"/>
              <a:t> </a:t>
            </a:r>
            <a:r>
              <a:rPr lang="en-US" dirty="0" err="1"/>
              <a:t>langsung</a:t>
            </a:r>
            <a:r>
              <a:rPr lang="en-US" dirty="0"/>
              <a:t> </a:t>
            </a:r>
            <a:r>
              <a:rPr lang="en-US" dirty="0" err="1"/>
              <a:t>suatu</a:t>
            </a:r>
            <a:r>
              <a:rPr lang="en-US" dirty="0"/>
              <a:t> </a:t>
            </a:r>
            <a:r>
              <a:rPr lang="en-US" dirty="0" err="1"/>
              <a:t>zat</a:t>
            </a:r>
            <a:r>
              <a:rPr lang="en-US" dirty="0"/>
              <a:t> (mis. Drug of abuse dan </a:t>
            </a:r>
            <a:r>
              <a:rPr lang="en-US" dirty="0" err="1"/>
              <a:t>obat</a:t>
            </a:r>
            <a:r>
              <a:rPr lang="en-US" dirty="0"/>
              <a:t> </a:t>
            </a:r>
            <a:r>
              <a:rPr lang="en-US" dirty="0" err="1"/>
              <a:t>lainnya</a:t>
            </a:r>
            <a:r>
              <a:rPr lang="en-US" dirty="0"/>
              <a:t>) </a:t>
            </a:r>
            <a:r>
              <a:rPr lang="en-US" dirty="0" err="1"/>
              <a:t>atau</a:t>
            </a:r>
            <a:r>
              <a:rPr lang="en-US" dirty="0"/>
              <a:t> </a:t>
            </a:r>
            <a:r>
              <a:rPr lang="en-US" dirty="0" err="1"/>
              <a:t>kondisi</a:t>
            </a:r>
            <a:r>
              <a:rPr lang="en-US" dirty="0"/>
              <a:t> </a:t>
            </a:r>
            <a:r>
              <a:rPr lang="en-US" dirty="0" err="1"/>
              <a:t>medis</a:t>
            </a:r>
            <a:r>
              <a:rPr lang="en-US" dirty="0"/>
              <a:t> </a:t>
            </a:r>
            <a:r>
              <a:rPr lang="en-US" dirty="0" err="1"/>
              <a:t>umum</a:t>
            </a:r>
            <a:r>
              <a:rPr lang="en-US" dirty="0"/>
              <a:t> (</a:t>
            </a:r>
            <a:r>
              <a:rPr lang="en-US" dirty="0" err="1"/>
              <a:t>kriteria</a:t>
            </a:r>
            <a:r>
              <a:rPr lang="en-US" dirty="0"/>
              <a:t> c). </a:t>
            </a:r>
            <a:r>
              <a:rPr lang="id-ID" dirty="0"/>
              <a:t>Jika ada kondisi medis umum terkait (</a:t>
            </a:r>
            <a:r>
              <a:rPr lang="id-ID" dirty="0" err="1"/>
              <a:t>mis</a:t>
            </a:r>
            <a:r>
              <a:rPr lang="id-ID" dirty="0"/>
              <a:t>., Kondisi jantung), rasa takut akan lumpuh atau malu dengan perkembangan gejala (misalnya, pingsan) jelas melebihi yang biasanya terkait dengan kondisi tersebut (Kriteria D).</a:t>
            </a:r>
            <a:endParaRPr lang="en-ID" dirty="0"/>
          </a:p>
          <a:p>
            <a:pPr algn="just"/>
            <a:endParaRPr lang="en-US" dirty="0"/>
          </a:p>
        </p:txBody>
      </p:sp>
    </p:spTree>
    <p:extLst>
      <p:ext uri="{BB962C8B-B14F-4D97-AF65-F5344CB8AC3E}">
        <p14:creationId xmlns:p14="http://schemas.microsoft.com/office/powerpoint/2010/main" val="2977926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8EA9F-2175-304A-AFD8-6E8575EDC307}"/>
              </a:ext>
            </a:extLst>
          </p:cNvPr>
          <p:cNvSpPr>
            <a:spLocks noGrp="1"/>
          </p:cNvSpPr>
          <p:nvPr>
            <p:ph type="title"/>
          </p:nvPr>
        </p:nvSpPr>
        <p:spPr/>
        <p:txBody>
          <a:bodyPr/>
          <a:lstStyle/>
          <a:p>
            <a:r>
              <a:rPr lang="id-ID" b="1" dirty="0"/>
              <a:t>SPECIFIC CULTURE AND GENDER FEATURES</a:t>
            </a:r>
            <a:br>
              <a:rPr lang="id-ID" b="1" dirty="0"/>
            </a:br>
            <a:r>
              <a:rPr lang="id-ID" b="1" dirty="0"/>
              <a:t>DSM IV-TR</a:t>
            </a:r>
            <a:endParaRPr lang="en-US" dirty="0"/>
          </a:p>
        </p:txBody>
      </p:sp>
      <p:sp>
        <p:nvSpPr>
          <p:cNvPr id="3" name="Content Placeholder 2">
            <a:extLst>
              <a:ext uri="{FF2B5EF4-FFF2-40B4-BE49-F238E27FC236}">
                <a16:creationId xmlns:a16="http://schemas.microsoft.com/office/drawing/2014/main" xmlns="" id="{0518D4FB-0826-AC43-ACE1-4BCB8629992B}"/>
              </a:ext>
            </a:extLst>
          </p:cNvPr>
          <p:cNvSpPr>
            <a:spLocks noGrp="1"/>
          </p:cNvSpPr>
          <p:nvPr>
            <p:ph idx="1"/>
          </p:nvPr>
        </p:nvSpPr>
        <p:spPr/>
        <p:txBody>
          <a:bodyPr/>
          <a:lstStyle/>
          <a:p>
            <a:r>
              <a:rPr lang="id-ID" dirty="0"/>
              <a:t>Beberapa kelompok budaya atau etnis membatasi partisipasi perempuan dalam kehidupan publik, dan ini harus dibedakan dari </a:t>
            </a:r>
            <a:r>
              <a:rPr lang="id-ID" dirty="0" err="1"/>
              <a:t>Agoraphobia</a:t>
            </a:r>
            <a:r>
              <a:rPr lang="id-ID" dirty="0"/>
              <a:t>. Gangguan ini didiagnosis jauh lebih sering pada wanita daripada pria</a:t>
            </a:r>
            <a:r>
              <a:rPr lang="en-US" dirty="0"/>
              <a:t>.</a:t>
            </a:r>
            <a:endParaRPr lang="en-ID" dirty="0"/>
          </a:p>
          <a:p>
            <a:pPr marL="0" indent="0">
              <a:buNone/>
            </a:pPr>
            <a:endParaRPr lang="en-US" dirty="0"/>
          </a:p>
        </p:txBody>
      </p:sp>
    </p:spTree>
    <p:extLst>
      <p:ext uri="{BB962C8B-B14F-4D97-AF65-F5344CB8AC3E}">
        <p14:creationId xmlns:p14="http://schemas.microsoft.com/office/powerpoint/2010/main" val="389550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37608-4EEB-0B41-8437-75D0B388D809}"/>
              </a:ext>
            </a:extLst>
          </p:cNvPr>
          <p:cNvSpPr>
            <a:spLocks noGrp="1"/>
          </p:cNvSpPr>
          <p:nvPr>
            <p:ph type="title"/>
          </p:nvPr>
        </p:nvSpPr>
        <p:spPr/>
        <p:txBody>
          <a:bodyPr/>
          <a:lstStyle/>
          <a:p>
            <a:r>
              <a:rPr lang="en-US" dirty="0"/>
              <a:t>Prevalence DSM IV-TR</a:t>
            </a:r>
          </a:p>
        </p:txBody>
      </p:sp>
      <p:sp>
        <p:nvSpPr>
          <p:cNvPr id="3" name="Content Placeholder 2">
            <a:extLst>
              <a:ext uri="{FF2B5EF4-FFF2-40B4-BE49-F238E27FC236}">
                <a16:creationId xmlns:a16="http://schemas.microsoft.com/office/drawing/2014/main" xmlns="" id="{57ACBD4D-9694-BA4E-8555-6638FB6AAF4A}"/>
              </a:ext>
            </a:extLst>
          </p:cNvPr>
          <p:cNvSpPr>
            <a:spLocks noGrp="1"/>
          </p:cNvSpPr>
          <p:nvPr>
            <p:ph idx="1"/>
          </p:nvPr>
        </p:nvSpPr>
        <p:spPr/>
        <p:txBody>
          <a:bodyPr>
            <a:normAutofit/>
          </a:bodyPr>
          <a:lstStyle/>
          <a:p>
            <a:pPr marL="0" indent="0" algn="just">
              <a:buNone/>
            </a:pPr>
            <a:r>
              <a:rPr lang="id-ID" dirty="0"/>
              <a:t>Dalam pengaturan klinis, hampir semua individu (lebih dari 95%) yang datang dengan </a:t>
            </a:r>
            <a:r>
              <a:rPr lang="id-ID" dirty="0" err="1"/>
              <a:t>Agoraphobia</a:t>
            </a:r>
            <a:r>
              <a:rPr lang="id-ID" dirty="0"/>
              <a:t> juga memiliki diagnosis saat ini (atau riwayat) Gangguan Panik. Sebaliknya, prevalensi </a:t>
            </a:r>
            <a:r>
              <a:rPr lang="id-ID" dirty="0" err="1"/>
              <a:t>Agoraph</a:t>
            </a:r>
            <a:r>
              <a:rPr lang="en-US" dirty="0"/>
              <a:t>o</a:t>
            </a:r>
            <a:r>
              <a:rPr lang="id-ID" dirty="0" err="1"/>
              <a:t>bia</a:t>
            </a:r>
            <a:r>
              <a:rPr lang="id-ID" dirty="0"/>
              <a:t> Tanpa </a:t>
            </a:r>
            <a:r>
              <a:rPr lang="id-ID" dirty="0" err="1"/>
              <a:t>History</a:t>
            </a:r>
            <a:r>
              <a:rPr lang="id-ID" dirty="0"/>
              <a:t> </a:t>
            </a:r>
            <a:r>
              <a:rPr lang="id-ID" dirty="0" err="1"/>
              <a:t>of</a:t>
            </a:r>
            <a:r>
              <a:rPr lang="id-ID" dirty="0"/>
              <a:t> </a:t>
            </a:r>
            <a:r>
              <a:rPr lang="id-ID" dirty="0" err="1"/>
              <a:t>Panic</a:t>
            </a:r>
            <a:r>
              <a:rPr lang="id-ID" dirty="0"/>
              <a:t> Disorder dalam sampel </a:t>
            </a:r>
            <a:r>
              <a:rPr lang="id-ID" dirty="0" err="1"/>
              <a:t>epidemiologis</a:t>
            </a:r>
            <a:r>
              <a:rPr lang="id-ID" dirty="0"/>
              <a:t> telah dilaporkan 10 lebih tinggi dari pada untuk </a:t>
            </a:r>
            <a:r>
              <a:rPr lang="id-ID" dirty="0" err="1"/>
              <a:t>Panic</a:t>
            </a:r>
            <a:r>
              <a:rPr lang="id-ID" dirty="0"/>
              <a:t> Disorder </a:t>
            </a:r>
            <a:r>
              <a:rPr lang="id-ID" dirty="0" err="1"/>
              <a:t>With</a:t>
            </a:r>
            <a:r>
              <a:rPr lang="id-ID" dirty="0"/>
              <a:t> </a:t>
            </a:r>
            <a:r>
              <a:rPr lang="id-ID" dirty="0" err="1"/>
              <a:t>Agoraphobia</a:t>
            </a:r>
            <a:r>
              <a:rPr lang="id-ID" dirty="0"/>
              <a:t>. Namun, masalah dengan penilaian tampaknya telah meningkatkan tingkat yang dilaporkan dalam studi epidemiologi. Baru-baru ini, individu yang diberi diagnosis </a:t>
            </a:r>
            <a:r>
              <a:rPr lang="id-ID" dirty="0" err="1"/>
              <a:t>Agoraphobia</a:t>
            </a:r>
            <a:r>
              <a:rPr lang="id-ID" dirty="0"/>
              <a:t> Tanpa Sejarah Gangguan Panik dalam studi epidemiologi dievaluasi kembali oleh dokter menggunakan jadwal wawancara standar. Mayoritas ditemukan memiliki fobia spesifik, tetapi tidak </a:t>
            </a:r>
            <a:r>
              <a:rPr lang="id-ID" dirty="0" err="1"/>
              <a:t>Agoraphobia</a:t>
            </a:r>
            <a:r>
              <a:rPr lang="id-ID" dirty="0"/>
              <a:t>.</a:t>
            </a:r>
            <a:r>
              <a:rPr lang="en-ID" dirty="0">
                <a:effectLst/>
              </a:rPr>
              <a:t> </a:t>
            </a:r>
            <a:endParaRPr lang="en-US" dirty="0"/>
          </a:p>
        </p:txBody>
      </p:sp>
    </p:spTree>
    <p:extLst>
      <p:ext uri="{BB962C8B-B14F-4D97-AF65-F5344CB8AC3E}">
        <p14:creationId xmlns:p14="http://schemas.microsoft.com/office/powerpoint/2010/main" val="1467484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9571F-DE45-E645-9786-1F51C7A3C26C}"/>
              </a:ext>
            </a:extLst>
          </p:cNvPr>
          <p:cNvSpPr>
            <a:spLocks noGrp="1"/>
          </p:cNvSpPr>
          <p:nvPr>
            <p:ph type="title"/>
          </p:nvPr>
        </p:nvSpPr>
        <p:spPr/>
        <p:txBody>
          <a:bodyPr/>
          <a:lstStyle/>
          <a:p>
            <a:r>
              <a:rPr lang="en-US" dirty="0"/>
              <a:t>Course DSM IV-TR</a:t>
            </a:r>
          </a:p>
        </p:txBody>
      </p:sp>
      <p:sp>
        <p:nvSpPr>
          <p:cNvPr id="3" name="Content Placeholder 2">
            <a:extLst>
              <a:ext uri="{FF2B5EF4-FFF2-40B4-BE49-F238E27FC236}">
                <a16:creationId xmlns:a16="http://schemas.microsoft.com/office/drawing/2014/main" xmlns="" id="{14DB9042-0ABA-D043-85AE-BBDFAD36C853}"/>
              </a:ext>
            </a:extLst>
          </p:cNvPr>
          <p:cNvSpPr>
            <a:spLocks noGrp="1"/>
          </p:cNvSpPr>
          <p:nvPr>
            <p:ph idx="1"/>
          </p:nvPr>
        </p:nvSpPr>
        <p:spPr/>
        <p:txBody>
          <a:bodyPr/>
          <a:lstStyle/>
          <a:p>
            <a:r>
              <a:rPr lang="id-ID" dirty="0"/>
              <a:t>Relatif sedikit yang diketahui tentang </a:t>
            </a:r>
            <a:r>
              <a:rPr lang="id-ID" dirty="0" err="1"/>
              <a:t>Agoraphobia</a:t>
            </a:r>
            <a:r>
              <a:rPr lang="id-ID" dirty="0"/>
              <a:t> </a:t>
            </a:r>
            <a:r>
              <a:rPr lang="id-ID" dirty="0" err="1"/>
              <a:t>without</a:t>
            </a:r>
            <a:r>
              <a:rPr lang="id-ID" dirty="0"/>
              <a:t> </a:t>
            </a:r>
            <a:r>
              <a:rPr lang="id-ID" dirty="0" err="1"/>
              <a:t>History</a:t>
            </a:r>
            <a:r>
              <a:rPr lang="id-ID" dirty="0"/>
              <a:t> </a:t>
            </a:r>
            <a:r>
              <a:rPr lang="id-ID" dirty="0" err="1"/>
              <a:t>of</a:t>
            </a:r>
            <a:r>
              <a:rPr lang="id-ID" dirty="0"/>
              <a:t> </a:t>
            </a:r>
            <a:r>
              <a:rPr lang="id-ID" dirty="0" err="1"/>
              <a:t>Panic</a:t>
            </a:r>
            <a:r>
              <a:rPr lang="id-ID" dirty="0"/>
              <a:t> Disorder. Bukti </a:t>
            </a:r>
            <a:r>
              <a:rPr lang="id-ID" dirty="0" err="1"/>
              <a:t>anekdotal</a:t>
            </a:r>
            <a:r>
              <a:rPr lang="id-ID" dirty="0"/>
              <a:t> menunjukkan bahwa beberapa kasus dapat bertahan selama bertahun-tahun terkait dengan penurunan nilai yang cukup besar.</a:t>
            </a:r>
            <a:endParaRPr lang="en-ID" dirty="0"/>
          </a:p>
          <a:p>
            <a:pPr marL="0" indent="0">
              <a:buNone/>
            </a:pPr>
            <a:endParaRPr lang="en-US" dirty="0"/>
          </a:p>
        </p:txBody>
      </p:sp>
    </p:spTree>
    <p:extLst>
      <p:ext uri="{BB962C8B-B14F-4D97-AF65-F5344CB8AC3E}">
        <p14:creationId xmlns:p14="http://schemas.microsoft.com/office/powerpoint/2010/main" val="408637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E4FF71-E503-8D4A-A3EB-125CE04D776C}"/>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xmlns="" id="{41549E41-C426-AE4D-A90B-5ED5FD236062}"/>
              </a:ext>
            </a:extLst>
          </p:cNvPr>
          <p:cNvSpPr>
            <a:spLocks noGrp="1"/>
          </p:cNvSpPr>
          <p:nvPr>
            <p:ph idx="1"/>
          </p:nvPr>
        </p:nvSpPr>
        <p:spPr/>
        <p:txBody>
          <a:bodyPr>
            <a:normAutofit lnSpcReduction="10000"/>
          </a:bodyPr>
          <a:lstStyle/>
          <a:p>
            <a:r>
              <a:rPr lang="id-ID" dirty="0" err="1"/>
              <a:t>Agoraphobia</a:t>
            </a:r>
            <a:r>
              <a:rPr lang="id-ID" dirty="0"/>
              <a:t> </a:t>
            </a:r>
            <a:r>
              <a:rPr lang="en-US" dirty="0"/>
              <a:t>without History of Panic Disorder</a:t>
            </a:r>
            <a:r>
              <a:rPr lang="id-ID" dirty="0"/>
              <a:t> dibedakan dari </a:t>
            </a:r>
            <a:r>
              <a:rPr lang="en-US" dirty="0"/>
              <a:t>panic disorder with/without agoraphobia</a:t>
            </a:r>
            <a:r>
              <a:rPr lang="id-ID" dirty="0"/>
              <a:t> yang tak terduga berulang. Penghindaran dalam </a:t>
            </a:r>
            <a:r>
              <a:rPr lang="id-ID" dirty="0" err="1"/>
              <a:t>Agoraphobia</a:t>
            </a:r>
            <a:r>
              <a:rPr lang="id-ID" dirty="0"/>
              <a:t> Tanpa </a:t>
            </a:r>
            <a:r>
              <a:rPr lang="id-ID" dirty="0" err="1"/>
              <a:t>History</a:t>
            </a:r>
            <a:r>
              <a:rPr lang="id-ID" dirty="0"/>
              <a:t> </a:t>
            </a:r>
            <a:r>
              <a:rPr lang="id-ID" dirty="0" err="1"/>
              <a:t>of</a:t>
            </a:r>
            <a:r>
              <a:rPr lang="id-ID" dirty="0"/>
              <a:t> </a:t>
            </a:r>
            <a:r>
              <a:rPr lang="id-ID" dirty="0" err="1"/>
              <a:t>Panic</a:t>
            </a:r>
            <a:r>
              <a:rPr lang="id-ID" dirty="0"/>
              <a:t> Disorder dihasilkan dari ketakutan</a:t>
            </a:r>
            <a:r>
              <a:rPr lang="en-US" dirty="0"/>
              <a:t>, </a:t>
            </a:r>
            <a:r>
              <a:rPr lang="id-ID" dirty="0"/>
              <a:t>ketidakmampuan atau penghinaan karena gejala yang tidak terduga, tiba-tiba</a:t>
            </a:r>
            <a:r>
              <a:rPr lang="en-ID" dirty="0">
                <a:effectLst/>
              </a:rPr>
              <a:t> </a:t>
            </a:r>
          </a:p>
          <a:p>
            <a:r>
              <a:rPr lang="id-ID" dirty="0"/>
              <a:t>Diagnosis </a:t>
            </a:r>
            <a:r>
              <a:rPr lang="id-ID" dirty="0" err="1"/>
              <a:t>Panic</a:t>
            </a:r>
            <a:r>
              <a:rPr lang="id-ID" dirty="0"/>
              <a:t> Disorder </a:t>
            </a:r>
            <a:r>
              <a:rPr lang="id-ID" dirty="0" err="1"/>
              <a:t>with</a:t>
            </a:r>
            <a:r>
              <a:rPr lang="id-ID" dirty="0"/>
              <a:t> </a:t>
            </a:r>
            <a:r>
              <a:rPr lang="id-ID" dirty="0" err="1"/>
              <a:t>Agoraphobia</a:t>
            </a:r>
            <a:r>
              <a:rPr lang="id-ID" dirty="0"/>
              <a:t> tetap sesuai dalam kasus di mana </a:t>
            </a:r>
            <a:r>
              <a:rPr lang="id-ID" dirty="0" err="1"/>
              <a:t>Panic</a:t>
            </a:r>
            <a:r>
              <a:rPr lang="id-ID" dirty="0"/>
              <a:t> </a:t>
            </a:r>
            <a:r>
              <a:rPr lang="id-ID" dirty="0" err="1"/>
              <a:t>Attacks</a:t>
            </a:r>
            <a:r>
              <a:rPr lang="id-ID" dirty="0"/>
              <a:t> mengalami remisi tetapi </a:t>
            </a:r>
            <a:r>
              <a:rPr lang="id-ID" dirty="0" err="1"/>
              <a:t>Agoraphobia</a:t>
            </a:r>
            <a:r>
              <a:rPr lang="id-ID" dirty="0"/>
              <a:t> terus dialami</a:t>
            </a:r>
            <a:r>
              <a:rPr lang="en-ID" dirty="0"/>
              <a:t>.</a:t>
            </a:r>
            <a:endParaRPr lang="en-ID" dirty="0">
              <a:effectLst/>
            </a:endParaRPr>
          </a:p>
          <a:p>
            <a:r>
              <a:rPr lang="id-ID" dirty="0"/>
              <a:t>Alasan lain untuk menghindari juga harus dibedakan dari </a:t>
            </a:r>
            <a:r>
              <a:rPr lang="id-ID" dirty="0" err="1"/>
              <a:t>Agoraphobia</a:t>
            </a:r>
            <a:r>
              <a:rPr lang="id-ID" dirty="0"/>
              <a:t> </a:t>
            </a:r>
            <a:r>
              <a:rPr lang="en-US" dirty="0"/>
              <a:t>without history of panic disorder</a:t>
            </a:r>
            <a:r>
              <a:rPr lang="id-ID" dirty="0"/>
              <a:t>.</a:t>
            </a:r>
            <a:r>
              <a:rPr lang="en-ID" dirty="0">
                <a:effectLst/>
              </a:rPr>
              <a:t> </a:t>
            </a:r>
          </a:p>
          <a:p>
            <a:r>
              <a:rPr lang="id-ID" dirty="0"/>
              <a:t>Diagnosis </a:t>
            </a:r>
            <a:r>
              <a:rPr lang="id-ID" dirty="0" err="1"/>
              <a:t>Panic</a:t>
            </a:r>
            <a:r>
              <a:rPr lang="id-ID" dirty="0"/>
              <a:t> Disorder </a:t>
            </a:r>
            <a:r>
              <a:rPr lang="id-ID" dirty="0" err="1"/>
              <a:t>With</a:t>
            </a:r>
            <a:r>
              <a:rPr lang="id-ID" dirty="0"/>
              <a:t> </a:t>
            </a:r>
            <a:r>
              <a:rPr lang="id-ID" dirty="0" err="1"/>
              <a:t>Agoraphobia</a:t>
            </a:r>
            <a:r>
              <a:rPr lang="id-ID" dirty="0"/>
              <a:t> tetap sesuai dalam kasus di mana </a:t>
            </a:r>
            <a:r>
              <a:rPr lang="id-ID" dirty="0" err="1"/>
              <a:t>Panic</a:t>
            </a:r>
            <a:r>
              <a:rPr lang="id-ID" dirty="0"/>
              <a:t> </a:t>
            </a:r>
            <a:r>
              <a:rPr lang="id-ID" dirty="0" err="1"/>
              <a:t>Attack</a:t>
            </a:r>
            <a:r>
              <a:rPr lang="id-ID" dirty="0"/>
              <a:t> mengalami remisi tetapi </a:t>
            </a:r>
            <a:r>
              <a:rPr lang="id-ID" dirty="0" err="1"/>
              <a:t>Agoraphobia</a:t>
            </a:r>
            <a:r>
              <a:rPr lang="id-ID" dirty="0"/>
              <a:t> terus dialami</a:t>
            </a:r>
            <a:r>
              <a:rPr lang="en-ID" dirty="0">
                <a:effectLst/>
              </a:rPr>
              <a:t> </a:t>
            </a:r>
            <a:endParaRPr lang="en-US" dirty="0"/>
          </a:p>
        </p:txBody>
      </p:sp>
    </p:spTree>
    <p:extLst>
      <p:ext uri="{BB962C8B-B14F-4D97-AF65-F5344CB8AC3E}">
        <p14:creationId xmlns:p14="http://schemas.microsoft.com/office/powerpoint/2010/main" val="1554224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88723-31AA-9341-ACE6-103913EB180A}"/>
              </a:ext>
            </a:extLst>
          </p:cNvPr>
          <p:cNvSpPr>
            <a:spLocks noGrp="1"/>
          </p:cNvSpPr>
          <p:nvPr>
            <p:ph type="title"/>
          </p:nvPr>
        </p:nvSpPr>
        <p:spPr/>
        <p:txBody>
          <a:bodyPr>
            <a:normAutofit fontScale="90000"/>
          </a:bodyPr>
          <a:lstStyle/>
          <a:p>
            <a:r>
              <a:rPr lang="en-ID" b="1" dirty="0"/>
              <a:t>DIAGNOSTIC CRITERIA FOR AGORAPHOBIA WITHOUT HISTORY OF PANIC DISORDER</a:t>
            </a:r>
            <a:endParaRPr lang="en-US" dirty="0"/>
          </a:p>
        </p:txBody>
      </p:sp>
      <p:sp>
        <p:nvSpPr>
          <p:cNvPr id="3" name="Content Placeholder 2">
            <a:extLst>
              <a:ext uri="{FF2B5EF4-FFF2-40B4-BE49-F238E27FC236}">
                <a16:creationId xmlns:a16="http://schemas.microsoft.com/office/drawing/2014/main" xmlns="" id="{68AFD793-5D19-8B4F-B015-5C44A57D0622}"/>
              </a:ext>
            </a:extLst>
          </p:cNvPr>
          <p:cNvSpPr>
            <a:spLocks noGrp="1"/>
          </p:cNvSpPr>
          <p:nvPr>
            <p:ph idx="1"/>
          </p:nvPr>
        </p:nvSpPr>
        <p:spPr/>
        <p:txBody>
          <a:bodyPr/>
          <a:lstStyle/>
          <a:p>
            <a:pPr marL="0" indent="0">
              <a:buNone/>
            </a:pPr>
            <a:r>
              <a:rPr lang="id-ID" dirty="0" err="1"/>
              <a:t>A</a:t>
            </a:r>
            <a:r>
              <a:rPr lang="id-ID" dirty="0"/>
              <a:t>. Kehadiran </a:t>
            </a:r>
            <a:r>
              <a:rPr lang="id-ID" dirty="0" err="1"/>
              <a:t>Agoraphobia</a:t>
            </a:r>
            <a:r>
              <a:rPr lang="id-ID" dirty="0"/>
              <a:t> terkait dengan rasa takut mengalami gejala seperti panik (</a:t>
            </a:r>
            <a:r>
              <a:rPr lang="id-ID" dirty="0" err="1"/>
              <a:t>mis</a:t>
            </a:r>
            <a:r>
              <a:rPr lang="id-ID" dirty="0"/>
              <a:t>., Pusing atau diare).</a:t>
            </a:r>
            <a:endParaRPr lang="en-ID" dirty="0"/>
          </a:p>
          <a:p>
            <a:pPr marL="0" indent="0">
              <a:buNone/>
            </a:pPr>
            <a:r>
              <a:rPr lang="id-ID" dirty="0" err="1"/>
              <a:t>B</a:t>
            </a:r>
            <a:r>
              <a:rPr lang="id-ID" dirty="0"/>
              <a:t>. Kriteria belum pernah dipenuhi untuk Gangguan Panik</a:t>
            </a:r>
            <a:endParaRPr lang="en-ID" dirty="0"/>
          </a:p>
          <a:p>
            <a:pPr marL="0" indent="0">
              <a:buNone/>
            </a:pPr>
            <a:r>
              <a:rPr lang="id-ID" dirty="0"/>
              <a:t>C. Gangguan ini bukan karena efek fisiologis langsung suatu zat (</a:t>
            </a:r>
            <a:r>
              <a:rPr lang="id-ID" dirty="0" err="1"/>
              <a:t>mis</a:t>
            </a:r>
            <a:r>
              <a:rPr lang="id-ID" dirty="0"/>
              <a:t>., Obat pelecehan, obat-obatan) atau kondisi medis umum.</a:t>
            </a:r>
            <a:endParaRPr lang="en-ID" dirty="0"/>
          </a:p>
          <a:p>
            <a:pPr marL="0" indent="0">
              <a:buNone/>
            </a:pPr>
            <a:r>
              <a:rPr lang="id-ID" dirty="0"/>
              <a:t>D. Jika ada kondisi medis umum yang terkait. ketakutan yang dijelaskan dalam Kriteria </a:t>
            </a:r>
            <a:r>
              <a:rPr lang="id-ID" dirty="0" err="1"/>
              <a:t>A</a:t>
            </a:r>
            <a:r>
              <a:rPr lang="id-ID" dirty="0"/>
              <a:t> jelas melebihi yang biasanya terkait dengan kondisi tersebut</a:t>
            </a:r>
            <a:r>
              <a:rPr lang="en-US" dirty="0"/>
              <a:t>.</a:t>
            </a:r>
            <a:endParaRPr lang="en-ID" dirty="0"/>
          </a:p>
          <a:p>
            <a:endParaRPr lang="en-US" dirty="0"/>
          </a:p>
        </p:txBody>
      </p:sp>
    </p:spTree>
    <p:extLst>
      <p:ext uri="{BB962C8B-B14F-4D97-AF65-F5344CB8AC3E}">
        <p14:creationId xmlns:p14="http://schemas.microsoft.com/office/powerpoint/2010/main" val="19282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0ECD93-CD11-5443-ADE0-A90CD6846893}"/>
              </a:ext>
            </a:extLst>
          </p:cNvPr>
          <p:cNvSpPr>
            <a:spLocks noGrp="1"/>
          </p:cNvSpPr>
          <p:nvPr>
            <p:ph type="title"/>
          </p:nvPr>
        </p:nvSpPr>
        <p:spPr/>
        <p:txBody>
          <a:bodyPr/>
          <a:lstStyle/>
          <a:p>
            <a:r>
              <a:rPr lang="en-US" dirty="0"/>
              <a:t>Diagnostic Criteria Agoraphobia DSM V</a:t>
            </a:r>
          </a:p>
        </p:txBody>
      </p:sp>
      <p:sp>
        <p:nvSpPr>
          <p:cNvPr id="3" name="Content Placeholder 2">
            <a:extLst>
              <a:ext uri="{FF2B5EF4-FFF2-40B4-BE49-F238E27FC236}">
                <a16:creationId xmlns:a16="http://schemas.microsoft.com/office/drawing/2014/main" xmlns="" id="{23B10966-9AD6-B941-B573-05B34D722C47}"/>
              </a:ext>
            </a:extLst>
          </p:cNvPr>
          <p:cNvSpPr>
            <a:spLocks noGrp="1"/>
          </p:cNvSpPr>
          <p:nvPr>
            <p:ph idx="1"/>
          </p:nvPr>
        </p:nvSpPr>
        <p:spPr>
          <a:xfrm>
            <a:off x="668079" y="1602341"/>
            <a:ext cx="4786423" cy="4351338"/>
          </a:xfrm>
        </p:spPr>
        <p:txBody>
          <a:bodyPr>
            <a:normAutofit fontScale="77500" lnSpcReduction="20000"/>
          </a:bodyPr>
          <a:lstStyle/>
          <a:p>
            <a:pPr marL="0" indent="0">
              <a:buNone/>
            </a:pPr>
            <a:r>
              <a:rPr lang="id-ID" dirty="0" err="1"/>
              <a:t>A</a:t>
            </a:r>
            <a:r>
              <a:rPr lang="id-ID" dirty="0"/>
              <a:t>. Ketakutan atau kecemasan yang ditandai tentang dua (atau lebih) dari lima situasi berikut:</a:t>
            </a:r>
            <a:endParaRPr lang="en-ID" dirty="0"/>
          </a:p>
          <a:p>
            <a:pPr marL="0" indent="0">
              <a:buNone/>
            </a:pPr>
            <a:r>
              <a:rPr lang="id-ID" dirty="0"/>
              <a:t>1. Menggunakan transportasi umum.</a:t>
            </a:r>
            <a:endParaRPr lang="en-ID" dirty="0"/>
          </a:p>
          <a:p>
            <a:pPr marL="0" indent="0">
              <a:buNone/>
            </a:pPr>
            <a:r>
              <a:rPr lang="id-ID" dirty="0"/>
              <a:t>2. Berada di ruang terbuka.</a:t>
            </a:r>
            <a:endParaRPr lang="en-ID" dirty="0"/>
          </a:p>
          <a:p>
            <a:pPr marL="0" indent="0">
              <a:buNone/>
            </a:pPr>
            <a:r>
              <a:rPr lang="id-ID" dirty="0"/>
              <a:t>3. Berada di tempat tertutup.</a:t>
            </a:r>
            <a:endParaRPr lang="en-ID" dirty="0"/>
          </a:p>
          <a:p>
            <a:pPr marL="0" indent="0">
              <a:buNone/>
            </a:pPr>
            <a:r>
              <a:rPr lang="id-ID" dirty="0"/>
              <a:t>4. Berdiri dalam barisan atau berada di tengah orang banyak.</a:t>
            </a:r>
            <a:endParaRPr lang="en-ID" dirty="0"/>
          </a:p>
          <a:p>
            <a:pPr marL="0" indent="0">
              <a:buNone/>
            </a:pPr>
            <a:r>
              <a:rPr lang="id-ID" dirty="0"/>
              <a:t>5. Berada di luar rumah sendirian.</a:t>
            </a:r>
            <a:endParaRPr lang="en-ID" dirty="0"/>
          </a:p>
          <a:p>
            <a:pPr marL="0" indent="0">
              <a:buNone/>
            </a:pPr>
            <a:r>
              <a:rPr lang="id-ID" dirty="0" err="1"/>
              <a:t>B</a:t>
            </a:r>
            <a:r>
              <a:rPr lang="id-ID" dirty="0"/>
              <a:t>. Individu takut atau menghindari situasi ini karena pemikiran untuk melarikan diri mungkin sulit atau bantuan mungkin tidak tersedia jika terjadi gejala seperti panik atau gejala melumpuhkan atau memalukan lainnya.</a:t>
            </a:r>
            <a:endParaRPr lang="en-ID" dirty="0"/>
          </a:p>
          <a:p>
            <a:pPr marL="0" indent="0">
              <a:buNone/>
            </a:pPr>
            <a:r>
              <a:rPr lang="id-ID" dirty="0"/>
              <a:t>C. Situasi </a:t>
            </a:r>
            <a:r>
              <a:rPr lang="id-ID" dirty="0" err="1"/>
              <a:t>agorafobik</a:t>
            </a:r>
            <a:r>
              <a:rPr lang="id-ID" dirty="0"/>
              <a:t> hampir selalu memicu rasa takut atau kecemasan.</a:t>
            </a:r>
            <a:endParaRPr lang="en-ID" dirty="0"/>
          </a:p>
          <a:p>
            <a:pPr marL="0" indent="0">
              <a:buNone/>
            </a:pPr>
            <a:r>
              <a:rPr lang="id-ID" dirty="0"/>
              <a:t>D. Situasi </a:t>
            </a:r>
            <a:r>
              <a:rPr lang="id-ID" dirty="0" err="1"/>
              <a:t>agorafobik</a:t>
            </a:r>
            <a:r>
              <a:rPr lang="id-ID" dirty="0"/>
              <a:t> secara aktif dihindari, membutuhkan kehadiran pendamping, atau mengalami rasa takut atau kecemasan yang intens.</a:t>
            </a:r>
            <a:endParaRPr lang="en-ID" dirty="0"/>
          </a:p>
          <a:p>
            <a:pPr marL="0" indent="0">
              <a:buNone/>
            </a:pPr>
            <a:endParaRPr lang="en-US" dirty="0"/>
          </a:p>
        </p:txBody>
      </p:sp>
      <p:sp>
        <p:nvSpPr>
          <p:cNvPr id="4" name="TextBox 3">
            <a:extLst>
              <a:ext uri="{FF2B5EF4-FFF2-40B4-BE49-F238E27FC236}">
                <a16:creationId xmlns:a16="http://schemas.microsoft.com/office/drawing/2014/main" xmlns="" id="{B2E602F6-5121-6D4A-9413-104936413721}"/>
              </a:ext>
            </a:extLst>
          </p:cNvPr>
          <p:cNvSpPr txBox="1"/>
          <p:nvPr/>
        </p:nvSpPr>
        <p:spPr>
          <a:xfrm>
            <a:off x="5773479" y="1602341"/>
            <a:ext cx="4699591" cy="4801314"/>
          </a:xfrm>
          <a:prstGeom prst="rect">
            <a:avLst/>
          </a:prstGeom>
          <a:noFill/>
        </p:spPr>
        <p:txBody>
          <a:bodyPr wrap="square" rtlCol="0">
            <a:spAutoFit/>
          </a:bodyPr>
          <a:lstStyle/>
          <a:p>
            <a:r>
              <a:rPr lang="id-ID" dirty="0" err="1"/>
              <a:t>E</a:t>
            </a:r>
            <a:r>
              <a:rPr lang="id-ID" dirty="0"/>
              <a:t>. Kekhawatiran akan kecemasan adalah akibat dari proporsional terhadap bahaya aktual yang ditimbulkan oleh </a:t>
            </a:r>
            <a:r>
              <a:rPr lang="id-ID" dirty="0" err="1"/>
              <a:t>agorafobik</a:t>
            </a:r>
            <a:r>
              <a:rPr lang="id-ID" dirty="0"/>
              <a:t> situasi dan konteks sosial-budaya.</a:t>
            </a:r>
            <a:endParaRPr lang="en-ID" dirty="0"/>
          </a:p>
          <a:p>
            <a:r>
              <a:rPr lang="id-ID" dirty="0" err="1"/>
              <a:t>F</a:t>
            </a:r>
            <a:r>
              <a:rPr lang="id-ID" dirty="0"/>
              <a:t>. Ketakutan, kecemasan, atau penghindaran bersifat </a:t>
            </a:r>
            <a:r>
              <a:rPr lang="id-ID" dirty="0" err="1"/>
              <a:t>persisten</a:t>
            </a:r>
            <a:r>
              <a:rPr lang="id-ID" dirty="0"/>
              <a:t>, biasanya berlangsung selama 6 bulan atau lebih.</a:t>
            </a:r>
            <a:endParaRPr lang="en-ID" dirty="0"/>
          </a:p>
          <a:p>
            <a:r>
              <a:rPr lang="id-ID" dirty="0" err="1"/>
              <a:t>G</a:t>
            </a:r>
            <a:r>
              <a:rPr lang="id-ID" dirty="0"/>
              <a:t>. Ketakutan, kecemasan, atau penghindaran menyebabkan tekanan atau gangguan signifikan secara klinis pada</a:t>
            </a:r>
            <a:endParaRPr lang="en-ID" dirty="0"/>
          </a:p>
          <a:p>
            <a:r>
              <a:rPr lang="id-ID" dirty="0"/>
              <a:t>sosial, pekerjaan, atau bidang fungsi penting lainnya.</a:t>
            </a:r>
            <a:endParaRPr lang="en-ID" dirty="0"/>
          </a:p>
          <a:p>
            <a:r>
              <a:rPr lang="id-ID" dirty="0" err="1"/>
              <a:t>H</a:t>
            </a:r>
            <a:r>
              <a:rPr lang="id-ID" dirty="0"/>
              <a:t>. Jika kondisi medis lain (</a:t>
            </a:r>
            <a:r>
              <a:rPr lang="id-ID" dirty="0" err="1"/>
              <a:t>mis</a:t>
            </a:r>
            <a:r>
              <a:rPr lang="id-ID" dirty="0"/>
              <a:t>., Penyakit radang usus, penyakit Parkinson)</a:t>
            </a:r>
            <a:endParaRPr lang="en-ID" dirty="0"/>
          </a:p>
          <a:p>
            <a:r>
              <a:rPr lang="id-ID" dirty="0"/>
              <a:t>hadir, ketakutan, kecemasan, atau penghindaran jelas berlebihan.</a:t>
            </a:r>
            <a:endParaRPr lang="en-ID" dirty="0"/>
          </a:p>
          <a:p>
            <a:endParaRPr lang="en-US" dirty="0"/>
          </a:p>
        </p:txBody>
      </p:sp>
    </p:spTree>
    <p:extLst>
      <p:ext uri="{BB962C8B-B14F-4D97-AF65-F5344CB8AC3E}">
        <p14:creationId xmlns:p14="http://schemas.microsoft.com/office/powerpoint/2010/main" val="2790364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CAE59-BDB8-ED49-BDFB-1F7332C58802}"/>
              </a:ext>
            </a:extLst>
          </p:cNvPr>
          <p:cNvSpPr>
            <a:spLocks noGrp="1"/>
          </p:cNvSpPr>
          <p:nvPr>
            <p:ph type="title"/>
          </p:nvPr>
        </p:nvSpPr>
        <p:spPr/>
        <p:txBody>
          <a:bodyPr/>
          <a:lstStyle/>
          <a:p>
            <a:r>
              <a:rPr lang="en-US" dirty="0"/>
              <a:t>Diagnostic Features Agoraphobia DSM V</a:t>
            </a:r>
          </a:p>
        </p:txBody>
      </p:sp>
      <p:sp>
        <p:nvSpPr>
          <p:cNvPr id="3" name="Content Placeholder 2">
            <a:extLst>
              <a:ext uri="{FF2B5EF4-FFF2-40B4-BE49-F238E27FC236}">
                <a16:creationId xmlns:a16="http://schemas.microsoft.com/office/drawing/2014/main" xmlns="" id="{6A61B806-3722-004D-A300-D47D0825B200}"/>
              </a:ext>
            </a:extLst>
          </p:cNvPr>
          <p:cNvSpPr>
            <a:spLocks noGrp="1"/>
          </p:cNvSpPr>
          <p:nvPr>
            <p:ph idx="1"/>
          </p:nvPr>
        </p:nvSpPr>
        <p:spPr/>
        <p:txBody>
          <a:bodyPr>
            <a:normAutofit fontScale="77500" lnSpcReduction="20000"/>
          </a:bodyPr>
          <a:lstStyle/>
          <a:p>
            <a:r>
              <a:rPr lang="id-ID" dirty="0" err="1"/>
              <a:t>Fitur</a:t>
            </a:r>
            <a:r>
              <a:rPr lang="id-ID" dirty="0"/>
              <a:t> penting dari agorafobia ditandai dengan atau intens ketakutan atau kecemasan dipicu oleh paparan nyata atau diantisipasi untuk berbagai situasi</a:t>
            </a:r>
          </a:p>
          <a:p>
            <a:r>
              <a:rPr lang="id-ID" dirty="0"/>
              <a:t>Ketika mengalami ketakutan dan kecemasan yang disebabkan oleh situasi seperti itu, individu biasanya mengalami pikiran bahwa sesuatu yang buruk mungkin terjadi</a:t>
            </a:r>
            <a:r>
              <a:rPr lang="en-ID" dirty="0">
                <a:effectLst/>
              </a:rPr>
              <a:t> </a:t>
            </a:r>
          </a:p>
          <a:p>
            <a:r>
              <a:rPr lang="id-ID" dirty="0"/>
              <a:t>Ketakutan atau kecemasan ditimbulkan hampir setiap kali individu bersentuhan dengan situasi yang ditakuti </a:t>
            </a:r>
          </a:p>
          <a:p>
            <a:r>
              <a:rPr lang="id-ID" dirty="0"/>
              <a:t>Individu secara terus menerus menghindari situasi atau, jika ia tidak mampu atau memutuskan untuk tidak menghindarinya, situasinya membangkitkan ketakutan atau kecemasan yang kuat </a:t>
            </a:r>
          </a:p>
          <a:p>
            <a:r>
              <a:rPr lang="id-ID" dirty="0"/>
              <a:t>Ketakutan, kecemasan, atau penghindaran harus tidak proporsional dengan bahaya aktual yang ditimbulkan oleh situasi </a:t>
            </a:r>
            <a:r>
              <a:rPr lang="id-ID" dirty="0" err="1"/>
              <a:t>agorafobik</a:t>
            </a:r>
            <a:r>
              <a:rPr lang="id-ID" dirty="0"/>
              <a:t> dan konteks sosial budaya</a:t>
            </a:r>
          </a:p>
          <a:p>
            <a:r>
              <a:rPr lang="id-ID" dirty="0" err="1"/>
              <a:t>Agoraphobia</a:t>
            </a:r>
            <a:r>
              <a:rPr lang="id-ID" dirty="0"/>
              <a:t> harus didiagnosis hanya jika ketakutan, kecemasan, atau penghindaran tetap ada </a:t>
            </a:r>
          </a:p>
          <a:p>
            <a:r>
              <a:rPr lang="id-ID" dirty="0"/>
              <a:t>Dan jika hal itu menyebabkan tekanan atau gangguan signifikan secara sosial dalam bidang sosial, pekerjaan, atau bidang fungsi penting lainnya </a:t>
            </a:r>
            <a:r>
              <a:rPr lang="en-ID" dirty="0">
                <a:effectLst/>
              </a:rPr>
              <a:t> </a:t>
            </a:r>
          </a:p>
          <a:p>
            <a:endParaRPr lang="en-US" dirty="0"/>
          </a:p>
        </p:txBody>
      </p:sp>
    </p:spTree>
    <p:extLst>
      <p:ext uri="{BB962C8B-B14F-4D97-AF65-F5344CB8AC3E}">
        <p14:creationId xmlns:p14="http://schemas.microsoft.com/office/powerpoint/2010/main" val="3615884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18DD6-1D00-2547-B5D7-41B48D779831}"/>
              </a:ext>
            </a:extLst>
          </p:cNvPr>
          <p:cNvSpPr>
            <a:spLocks noGrp="1"/>
          </p:cNvSpPr>
          <p:nvPr>
            <p:ph type="title"/>
          </p:nvPr>
        </p:nvSpPr>
        <p:spPr/>
        <p:txBody>
          <a:bodyPr>
            <a:normAutofit fontScale="90000"/>
          </a:bodyPr>
          <a:lstStyle/>
          <a:p>
            <a:r>
              <a:rPr lang="id-ID" b="1" dirty="0"/>
              <a:t>ASSOCIATED FEATURES SUPPORTING DIAGNOSIS</a:t>
            </a:r>
            <a:endParaRPr lang="en-US" dirty="0"/>
          </a:p>
        </p:txBody>
      </p:sp>
      <p:sp>
        <p:nvSpPr>
          <p:cNvPr id="3" name="Content Placeholder 2">
            <a:extLst>
              <a:ext uri="{FF2B5EF4-FFF2-40B4-BE49-F238E27FC236}">
                <a16:creationId xmlns:a16="http://schemas.microsoft.com/office/drawing/2014/main" xmlns="" id="{A2E9B529-75A4-0944-AC65-7F414CA95ECC}"/>
              </a:ext>
            </a:extLst>
          </p:cNvPr>
          <p:cNvSpPr>
            <a:spLocks noGrp="1"/>
          </p:cNvSpPr>
          <p:nvPr>
            <p:ph idx="1"/>
          </p:nvPr>
        </p:nvSpPr>
        <p:spPr/>
        <p:txBody>
          <a:bodyPr/>
          <a:lstStyle/>
          <a:p>
            <a:r>
              <a:rPr lang="id-ID" dirty="0"/>
              <a:t>Dalam bentuknya yang paling parah, agorafobia dapat menyebabkan individu menjadi diam di rumah sepenuhnya, tidak dapat meninggalkan rumah mereka dan bergantung pada orang lain untuk layanan atau bantuan untuk menyediakan bahkan untuk kebutuhan dasar. Gejala demoralisasi dan depresi, serta penyalahgunaan alkohol dan obat penenang sebagai strategi pengobatan sendiri yang tidak tepat, adalah umum.</a:t>
            </a:r>
            <a:endParaRPr lang="en-ID" dirty="0"/>
          </a:p>
          <a:p>
            <a:pPr marL="0" indent="0">
              <a:buNone/>
            </a:pPr>
            <a:endParaRPr lang="en-US" dirty="0"/>
          </a:p>
        </p:txBody>
      </p:sp>
    </p:spTree>
    <p:extLst>
      <p:ext uri="{BB962C8B-B14F-4D97-AF65-F5344CB8AC3E}">
        <p14:creationId xmlns:p14="http://schemas.microsoft.com/office/powerpoint/2010/main" val="605415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74278-04B2-4D4E-A9B6-E09D0A71F20D}"/>
              </a:ext>
            </a:extLst>
          </p:cNvPr>
          <p:cNvSpPr>
            <a:spLocks noGrp="1"/>
          </p:cNvSpPr>
          <p:nvPr>
            <p:ph type="title"/>
          </p:nvPr>
        </p:nvSpPr>
        <p:spPr/>
        <p:txBody>
          <a:bodyPr/>
          <a:lstStyle/>
          <a:p>
            <a:r>
              <a:rPr lang="en-US" dirty="0"/>
              <a:t>Prevalence </a:t>
            </a:r>
          </a:p>
        </p:txBody>
      </p:sp>
      <p:sp>
        <p:nvSpPr>
          <p:cNvPr id="3" name="Content Placeholder 2">
            <a:extLst>
              <a:ext uri="{FF2B5EF4-FFF2-40B4-BE49-F238E27FC236}">
                <a16:creationId xmlns:a16="http://schemas.microsoft.com/office/drawing/2014/main" xmlns="" id="{8C7B034D-BF8D-1F45-8F14-2BA8ABFF2BDC}"/>
              </a:ext>
            </a:extLst>
          </p:cNvPr>
          <p:cNvSpPr>
            <a:spLocks noGrp="1"/>
          </p:cNvSpPr>
          <p:nvPr>
            <p:ph idx="1"/>
          </p:nvPr>
        </p:nvSpPr>
        <p:spPr/>
        <p:txBody>
          <a:bodyPr/>
          <a:lstStyle/>
          <a:p>
            <a:r>
              <a:rPr lang="id-ID" dirty="0"/>
              <a:t>Setiap tahun sekitar 1,7% remaja dan dewasa memiliki diagnosis agorafobia. </a:t>
            </a:r>
            <a:r>
              <a:rPr lang="en-US" dirty="0"/>
              <a:t>Wanita</a:t>
            </a:r>
            <a:r>
              <a:rPr lang="id-ID" dirty="0"/>
              <a:t> dua kali lebih mungkin mengalami agorafobia dibandingkan pria. Agorafobia dapat terjadi pada masa kanak-kanak, tetapi insiden memuncak pada akhir masa remaja dan awal masa dewasa. Prevalensi dua belas bulan pada individu yang lebih tua dari 65 tahun adalah 0,4%. Tingkat prevalensi tampaknya tidak bervariasi secara sistematis di seluruh kelompok budaya / ras.</a:t>
            </a:r>
            <a:endParaRPr lang="en-ID" dirty="0"/>
          </a:p>
          <a:p>
            <a:pPr marL="0" indent="0">
              <a:buNone/>
            </a:pPr>
            <a:endParaRPr lang="en-US" dirty="0"/>
          </a:p>
        </p:txBody>
      </p:sp>
    </p:spTree>
    <p:extLst>
      <p:ext uri="{BB962C8B-B14F-4D97-AF65-F5344CB8AC3E}">
        <p14:creationId xmlns:p14="http://schemas.microsoft.com/office/powerpoint/2010/main" val="325079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2388357"/>
            <a:ext cx="11573301" cy="4299046"/>
          </a:xfrm>
        </p:spPr>
        <p:txBody>
          <a:bodyPr numCol="2">
            <a:normAutofit fontScale="70000" lnSpcReduction="20000"/>
          </a:bodyPr>
          <a:lstStyle/>
          <a:p>
            <a:pPr>
              <a:buAutoNum type="alphaUcPeriod"/>
            </a:pPr>
            <a:r>
              <a:rPr lang="id-ID" dirty="0" smtClean="0"/>
              <a:t>Ketakutan </a:t>
            </a:r>
            <a:r>
              <a:rPr lang="id-ID" dirty="0"/>
              <a:t>atau kegelisahan yang berlebihan dan berlebihan tentang perkembangan dari mereka yang terikat dengan individu, sebagaimana dibuktikan oleh setidaknya tiga dari berikut </a:t>
            </a:r>
            <a:r>
              <a:rPr lang="id-ID" dirty="0" smtClean="0"/>
              <a:t>ini:</a:t>
            </a:r>
          </a:p>
          <a:p>
            <a:pPr lvl="1">
              <a:buFont typeface="Wingdings" panose="05000000000000000000" pitchFamily="2" charset="2"/>
              <a:buChar char="§"/>
            </a:pPr>
            <a:r>
              <a:rPr lang="id-ID" dirty="0" smtClean="0"/>
              <a:t>Tekanan </a:t>
            </a:r>
            <a:r>
              <a:rPr lang="id-ID" dirty="0"/>
              <a:t>yang berlebihan berulang saat mengantisipasi atau mengalami pemisahan dari rumah atau dari angka-angka keterikatan </a:t>
            </a:r>
            <a:r>
              <a:rPr lang="id-ID" dirty="0" smtClean="0"/>
              <a:t>utama.</a:t>
            </a:r>
          </a:p>
          <a:p>
            <a:pPr lvl="1">
              <a:buFont typeface="Wingdings" panose="05000000000000000000" pitchFamily="2" charset="2"/>
              <a:buChar char="§"/>
            </a:pPr>
            <a:r>
              <a:rPr lang="id-ID" dirty="0" smtClean="0"/>
              <a:t>Kekhawatiran </a:t>
            </a:r>
            <a:r>
              <a:rPr lang="id-ID" dirty="0"/>
              <a:t>terus-menerus dan berlebihan tentang kehilangan angka-angka keterikatan utama atau tentang kemungkinan bahaya bagi mereka, seperti sakit, cedera, bencana, atau </a:t>
            </a:r>
            <a:r>
              <a:rPr lang="id-ID" dirty="0" smtClean="0"/>
              <a:t>kematian.</a:t>
            </a:r>
          </a:p>
          <a:p>
            <a:pPr lvl="1">
              <a:buFont typeface="Wingdings" panose="05000000000000000000" pitchFamily="2" charset="2"/>
              <a:buChar char="§"/>
            </a:pPr>
            <a:r>
              <a:rPr lang="id-ID" dirty="0" smtClean="0"/>
              <a:t>Kekhawatiran </a:t>
            </a:r>
            <a:r>
              <a:rPr lang="id-ID" dirty="0"/>
              <a:t>yang terus-menerus dan berlebihan tentang mengalami peristiwa yang tidak diinginkan (mis., Tersesat, diculik, mengalami kecelakaan, menjadi sakit) yang menyebabkan perpisahan dari figur lampiran </a:t>
            </a:r>
            <a:r>
              <a:rPr lang="id-ID" dirty="0" smtClean="0"/>
              <a:t>utama.</a:t>
            </a:r>
          </a:p>
          <a:p>
            <a:pPr lvl="1">
              <a:buFont typeface="Wingdings" panose="05000000000000000000" pitchFamily="2" charset="2"/>
              <a:buChar char="§"/>
            </a:pPr>
            <a:r>
              <a:rPr lang="id-ID" dirty="0" smtClean="0"/>
              <a:t>Keengganan </a:t>
            </a:r>
            <a:r>
              <a:rPr lang="id-ID" dirty="0"/>
              <a:t>yang terus-menerus atau penolakan untuk pergi, jauh dari rumah, ke sekolah, untuk bekerja, atau di tempat lain karena takut </a:t>
            </a:r>
            <a:r>
              <a:rPr lang="id-ID" dirty="0" smtClean="0"/>
              <a:t>berpisah.</a:t>
            </a:r>
          </a:p>
          <a:p>
            <a:pPr lvl="1">
              <a:buFont typeface="Wingdings" panose="05000000000000000000" pitchFamily="2" charset="2"/>
              <a:buChar char="§"/>
            </a:pPr>
            <a:r>
              <a:rPr lang="id-ID" dirty="0" smtClean="0"/>
              <a:t>Ketakutan </a:t>
            </a:r>
            <a:r>
              <a:rPr lang="id-ID" dirty="0"/>
              <a:t>yang terus-menerus dan berlebihan atau keengganan tentang sendirian atau tanpa angka-angka keterikatan utama di rumah atau di lingkungan </a:t>
            </a:r>
            <a:r>
              <a:rPr lang="id-ID" dirty="0" smtClean="0"/>
              <a:t>lain.</a:t>
            </a:r>
          </a:p>
          <a:p>
            <a:pPr lvl="1">
              <a:buFont typeface="Wingdings" panose="05000000000000000000" pitchFamily="2" charset="2"/>
              <a:buChar char="§"/>
            </a:pPr>
            <a:r>
              <a:rPr lang="id-ID" dirty="0" smtClean="0"/>
              <a:t>Keengganan </a:t>
            </a:r>
            <a:r>
              <a:rPr lang="id-ID" dirty="0"/>
              <a:t>yang terus-menerus atau penolakan untuk tidur jauh dari rumah atau pergi tidur tanpa berada di dekat sosok keterikatan </a:t>
            </a:r>
            <a:r>
              <a:rPr lang="id-ID" dirty="0" smtClean="0"/>
              <a:t>utama.</a:t>
            </a:r>
          </a:p>
          <a:p>
            <a:pPr lvl="1">
              <a:buFont typeface="Wingdings" panose="05000000000000000000" pitchFamily="2" charset="2"/>
              <a:buChar char="§"/>
            </a:pPr>
            <a:r>
              <a:rPr lang="id-ID" dirty="0" smtClean="0"/>
              <a:t>Mimpi </a:t>
            </a:r>
            <a:r>
              <a:rPr lang="id-ID" dirty="0"/>
              <a:t>buruk berulang yang melibatkan tema </a:t>
            </a:r>
            <a:r>
              <a:rPr lang="id-ID" dirty="0" smtClean="0"/>
              <a:t>perpisahan.</a:t>
            </a:r>
          </a:p>
          <a:p>
            <a:pPr lvl="1">
              <a:buFont typeface="Wingdings" panose="05000000000000000000" pitchFamily="2" charset="2"/>
              <a:buChar char="§"/>
            </a:pPr>
            <a:r>
              <a:rPr lang="id-ID" dirty="0" smtClean="0"/>
              <a:t>Keluhan </a:t>
            </a:r>
            <a:r>
              <a:rPr lang="id-ID" dirty="0"/>
              <a:t>berulang dari gejala fisik (mis., Sakit kepala, sakit perut, mual, muntah) ketika pemisahan dari tokoh-tokoh keterikatan utama terjadi atau </a:t>
            </a:r>
            <a:r>
              <a:rPr lang="id-ID" dirty="0" smtClean="0"/>
              <a:t>diantisipasi.</a:t>
            </a:r>
          </a:p>
          <a:p>
            <a:pPr>
              <a:buAutoNum type="alphaUcPeriod"/>
            </a:pPr>
            <a:r>
              <a:rPr lang="id-ID" dirty="0" smtClean="0"/>
              <a:t>Ketakutan</a:t>
            </a:r>
            <a:r>
              <a:rPr lang="id-ID" dirty="0"/>
              <a:t>, kecemasan, atau penghindaran adalah persisten, berlangsung setidaknya 4 minggu pada anak-anak dan remaja dan biasanya 6 bulan atau lebih pada orang </a:t>
            </a:r>
            <a:r>
              <a:rPr lang="id-ID" dirty="0" smtClean="0"/>
              <a:t>dewasa.</a:t>
            </a:r>
          </a:p>
          <a:p>
            <a:pPr>
              <a:buAutoNum type="alphaUcPeriod"/>
            </a:pPr>
            <a:r>
              <a:rPr lang="id-ID" dirty="0" smtClean="0"/>
              <a:t>Gangguan </a:t>
            </a:r>
            <a:r>
              <a:rPr lang="id-ID" dirty="0"/>
              <a:t>tersebut menyebabkan kesulitan atau kerusakan klinis yang signifikan secara sosial, akademik, pekerjaan, atau bidang fungsi penting </a:t>
            </a:r>
            <a:r>
              <a:rPr lang="id-ID" dirty="0" smtClean="0"/>
              <a:t>lainnya.</a:t>
            </a:r>
          </a:p>
          <a:p>
            <a:pPr>
              <a:buAutoNum type="alphaUcPeriod"/>
            </a:pPr>
            <a:r>
              <a:rPr lang="id-ID" dirty="0" smtClean="0"/>
              <a:t>Gangguan </a:t>
            </a:r>
            <a:r>
              <a:rPr lang="id-ID" dirty="0"/>
              <a:t>tidak lebih baik dijelaskan oleh gangguan mental lain, seperti menolak meninggalkan rumah karena resistensi berlebihan terhadap perubahan dalam gangguan spektrum autisme; delusi atau halusinasi mengenai pemisahan dalam gangguan psikotik; penolakan untuk pergi ke luar tanpa teman yang dipercaya dalam agorafobia; kekhawatiran tentang kesehatan yang buruk atau bahaya lain yang menimpa orang-orang penting dalam gangguan kecemasan umum; atau kekhawatiran tentang penyakit dalam gangguan kecemasan penyakit...</a:t>
            </a:r>
          </a:p>
          <a:p>
            <a:endParaRPr lang="id-ID" dirty="0"/>
          </a:p>
        </p:txBody>
      </p:sp>
      <p:sp>
        <p:nvSpPr>
          <p:cNvPr id="4" name="Title 1"/>
          <p:cNvSpPr>
            <a:spLocks noGrp="1"/>
          </p:cNvSpPr>
          <p:nvPr>
            <p:ph type="title"/>
          </p:nvPr>
        </p:nvSpPr>
        <p:spPr>
          <a:xfrm>
            <a:off x="838199" y="654755"/>
            <a:ext cx="4457131" cy="835878"/>
          </a:xfrm>
        </p:spPr>
        <p:txBody>
          <a:bodyPr/>
          <a:lstStyle/>
          <a:p>
            <a:r>
              <a:rPr lang="id-ID" sz="4000" b="1" smtClean="0"/>
              <a:t>Spesific Phobia</a:t>
            </a:r>
            <a:endParaRPr lang="id-ID" sz="4000" b="1" dirty="0"/>
          </a:p>
        </p:txBody>
      </p:sp>
      <p:sp>
        <p:nvSpPr>
          <p:cNvPr id="5" name="Rectangle 4"/>
          <p:cNvSpPr/>
          <p:nvPr/>
        </p:nvSpPr>
        <p:spPr>
          <a:xfrm>
            <a:off x="838200" y="1490633"/>
            <a:ext cx="4457131" cy="400110"/>
          </a:xfrm>
          <a:prstGeom prst="rect">
            <a:avLst/>
          </a:prstGeom>
        </p:spPr>
        <p:txBody>
          <a:bodyPr wrap="square">
            <a:spAutoFit/>
          </a:bodyPr>
          <a:lstStyle/>
          <a:p>
            <a:pPr algn="just"/>
            <a:r>
              <a:rPr lang="id-ID" sz="2000" b="1" dirty="0" smtClean="0">
                <a:solidFill>
                  <a:schemeClr val="bg1"/>
                </a:solidFill>
              </a:rPr>
              <a:t>Kriteria Fobia Spesifik DSM V</a:t>
            </a:r>
            <a:endParaRPr lang="id-ID" sz="2000" dirty="0">
              <a:solidFill>
                <a:schemeClr val="bg1"/>
              </a:solidFill>
            </a:endParaRPr>
          </a:p>
        </p:txBody>
      </p:sp>
    </p:spTree>
    <p:extLst>
      <p:ext uri="{BB962C8B-B14F-4D97-AF65-F5344CB8AC3E}">
        <p14:creationId xmlns:p14="http://schemas.microsoft.com/office/powerpoint/2010/main" val="274286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028E0-E1AB-B84A-9B54-4776ADEDDBEB}"/>
              </a:ext>
            </a:extLst>
          </p:cNvPr>
          <p:cNvSpPr>
            <a:spLocks noGrp="1"/>
          </p:cNvSpPr>
          <p:nvPr>
            <p:ph type="title"/>
          </p:nvPr>
        </p:nvSpPr>
        <p:spPr/>
        <p:txBody>
          <a:bodyPr/>
          <a:lstStyle/>
          <a:p>
            <a:r>
              <a:rPr lang="en-US" dirty="0"/>
              <a:t>Development and Course Agoraphobia DSM V</a:t>
            </a:r>
          </a:p>
        </p:txBody>
      </p:sp>
      <p:sp>
        <p:nvSpPr>
          <p:cNvPr id="3" name="Content Placeholder 2">
            <a:extLst>
              <a:ext uri="{FF2B5EF4-FFF2-40B4-BE49-F238E27FC236}">
                <a16:creationId xmlns:a16="http://schemas.microsoft.com/office/drawing/2014/main" xmlns="" id="{B5223222-7F02-1140-BDEA-0CDDB73B2054}"/>
              </a:ext>
            </a:extLst>
          </p:cNvPr>
          <p:cNvSpPr>
            <a:spLocks noGrp="1"/>
          </p:cNvSpPr>
          <p:nvPr>
            <p:ph idx="1"/>
          </p:nvPr>
        </p:nvSpPr>
        <p:spPr/>
        <p:txBody>
          <a:bodyPr>
            <a:normAutofit lnSpcReduction="10000"/>
          </a:bodyPr>
          <a:lstStyle/>
          <a:p>
            <a:r>
              <a:rPr lang="en-US" dirty="0" err="1"/>
              <a:t>Presentase</a:t>
            </a:r>
            <a:r>
              <a:rPr lang="en-US" dirty="0"/>
              <a:t> </a:t>
            </a:r>
            <a:r>
              <a:rPr lang="en-US" dirty="0" err="1"/>
              <a:t>individu</a:t>
            </a:r>
            <a:r>
              <a:rPr lang="en-US" dirty="0"/>
              <a:t> </a:t>
            </a:r>
            <a:r>
              <a:rPr lang="en-US" dirty="0" err="1"/>
              <a:t>dengan</a:t>
            </a:r>
            <a:r>
              <a:rPr lang="en-US" dirty="0"/>
              <a:t> agoraphobia yang </a:t>
            </a:r>
            <a:r>
              <a:rPr lang="en-US" dirty="0" err="1"/>
              <a:t>melaporkan</a:t>
            </a:r>
            <a:r>
              <a:rPr lang="en-US" dirty="0"/>
              <a:t> </a:t>
            </a:r>
            <a:r>
              <a:rPr lang="en-US" dirty="0" err="1"/>
              <a:t>serangan</a:t>
            </a:r>
            <a:r>
              <a:rPr lang="en-US" dirty="0"/>
              <a:t> </a:t>
            </a:r>
            <a:r>
              <a:rPr lang="en-US" dirty="0" err="1"/>
              <a:t>panik</a:t>
            </a:r>
            <a:r>
              <a:rPr lang="en-US" dirty="0"/>
              <a:t> </a:t>
            </a:r>
            <a:r>
              <a:rPr lang="en-US" dirty="0" err="1"/>
              <a:t>atau</a:t>
            </a:r>
            <a:r>
              <a:rPr lang="en-US" dirty="0"/>
              <a:t> </a:t>
            </a:r>
            <a:r>
              <a:rPr lang="en-US" dirty="0" err="1"/>
              <a:t>gangguan</a:t>
            </a:r>
            <a:r>
              <a:rPr lang="en-US" dirty="0"/>
              <a:t> </a:t>
            </a:r>
            <a:r>
              <a:rPr lang="en-US" dirty="0" err="1"/>
              <a:t>panik</a:t>
            </a:r>
            <a:r>
              <a:rPr lang="en-US" dirty="0"/>
              <a:t> </a:t>
            </a:r>
            <a:r>
              <a:rPr lang="en-US" dirty="0" err="1"/>
              <a:t>sebelum</a:t>
            </a:r>
            <a:r>
              <a:rPr lang="en-US" dirty="0"/>
              <a:t> </a:t>
            </a:r>
            <a:r>
              <a:rPr lang="en-US" dirty="0" err="1"/>
              <a:t>timbulnya</a:t>
            </a:r>
            <a:r>
              <a:rPr lang="en-US" dirty="0"/>
              <a:t> agoraphobia </a:t>
            </a:r>
            <a:r>
              <a:rPr lang="en-US" dirty="0" err="1"/>
              <a:t>sekitar</a:t>
            </a:r>
            <a:r>
              <a:rPr lang="en-US" dirty="0"/>
              <a:t> 30% </a:t>
            </a:r>
            <a:r>
              <a:rPr lang="en-US" dirty="0" err="1"/>
              <a:t>dalam</a:t>
            </a:r>
            <a:r>
              <a:rPr lang="en-US" dirty="0"/>
              <a:t> </a:t>
            </a:r>
            <a:r>
              <a:rPr lang="en-US" dirty="0" err="1"/>
              <a:t>sampel</a:t>
            </a:r>
            <a:r>
              <a:rPr lang="en-US" dirty="0"/>
              <a:t> </a:t>
            </a:r>
            <a:r>
              <a:rPr lang="en-US" dirty="0" err="1"/>
              <a:t>komunitas</a:t>
            </a:r>
            <a:r>
              <a:rPr lang="en-US" dirty="0"/>
              <a:t> dan 50% pada </a:t>
            </a:r>
            <a:r>
              <a:rPr lang="en-US" dirty="0" err="1"/>
              <a:t>sampel</a:t>
            </a:r>
            <a:r>
              <a:rPr lang="en-US" dirty="0"/>
              <a:t> </a:t>
            </a:r>
            <a:r>
              <a:rPr lang="en-US" dirty="0" err="1"/>
              <a:t>klinik</a:t>
            </a:r>
            <a:r>
              <a:rPr lang="en-US" dirty="0"/>
              <a:t>. </a:t>
            </a:r>
            <a:r>
              <a:rPr lang="en-US" dirty="0" err="1"/>
              <a:t>Mayoritas</a:t>
            </a:r>
            <a:r>
              <a:rPr lang="en-US" dirty="0"/>
              <a:t> </a:t>
            </a:r>
            <a:r>
              <a:rPr lang="en-US" dirty="0" err="1"/>
              <a:t>individu</a:t>
            </a:r>
            <a:r>
              <a:rPr lang="en-US" dirty="0"/>
              <a:t> </a:t>
            </a:r>
            <a:r>
              <a:rPr lang="en-US" dirty="0" err="1"/>
              <a:t>dengan</a:t>
            </a:r>
            <a:r>
              <a:rPr lang="en-US" dirty="0"/>
              <a:t> </a:t>
            </a:r>
            <a:r>
              <a:rPr lang="en-US" dirty="0" err="1"/>
              <a:t>gangguan</a:t>
            </a:r>
            <a:r>
              <a:rPr lang="en-US" dirty="0"/>
              <a:t> </a:t>
            </a:r>
            <a:r>
              <a:rPr lang="en-US" dirty="0" err="1"/>
              <a:t>panik</a:t>
            </a:r>
            <a:r>
              <a:rPr lang="en-US" dirty="0"/>
              <a:t> </a:t>
            </a:r>
            <a:r>
              <a:rPr lang="en-US" dirty="0" err="1"/>
              <a:t>menunjukkan</a:t>
            </a:r>
            <a:r>
              <a:rPr lang="en-US" dirty="0"/>
              <a:t> </a:t>
            </a:r>
            <a:r>
              <a:rPr lang="en-US" dirty="0" err="1"/>
              <a:t>tanda-tanda</a:t>
            </a:r>
            <a:r>
              <a:rPr lang="en-US" dirty="0"/>
              <a:t> </a:t>
            </a:r>
            <a:r>
              <a:rPr lang="en-US" dirty="0" err="1"/>
              <a:t>kecemasan</a:t>
            </a:r>
            <a:r>
              <a:rPr lang="en-US" dirty="0"/>
              <a:t> dan agoraphobia </a:t>
            </a:r>
            <a:r>
              <a:rPr lang="en-US" dirty="0" err="1"/>
              <a:t>sebelum</a:t>
            </a:r>
            <a:r>
              <a:rPr lang="en-US" dirty="0"/>
              <a:t> </a:t>
            </a:r>
            <a:r>
              <a:rPr lang="en-US" dirty="0" err="1"/>
              <a:t>timbulya</a:t>
            </a:r>
            <a:r>
              <a:rPr lang="en-US" dirty="0"/>
              <a:t> </a:t>
            </a:r>
            <a:r>
              <a:rPr lang="en-US" dirty="0" err="1"/>
              <a:t>gangguan</a:t>
            </a:r>
            <a:r>
              <a:rPr lang="en-US" dirty="0"/>
              <a:t> </a:t>
            </a:r>
            <a:r>
              <a:rPr lang="en-US" dirty="0" err="1"/>
              <a:t>panik</a:t>
            </a:r>
            <a:r>
              <a:rPr lang="en-US" dirty="0"/>
              <a:t>. </a:t>
            </a:r>
            <a:endParaRPr lang="en-ID" dirty="0"/>
          </a:p>
          <a:p>
            <a:r>
              <a:rPr lang="id-ID" dirty="0"/>
              <a:t>Pada dua pertiga dari semua kasus agorafobia, </a:t>
            </a:r>
            <a:r>
              <a:rPr lang="id-ID" dirty="0" err="1"/>
              <a:t>onset</a:t>
            </a:r>
            <a:r>
              <a:rPr lang="id-ID" dirty="0"/>
              <a:t> awal adalah sebelum usia 35 tahun. Ada risiko insiden substansial pada remaja akhir dan dewasa awal, dengan indikasi untuk fase risiko insiden tinggi kedua setelah usia 40 tahun. </a:t>
            </a:r>
            <a:r>
              <a:rPr lang="id-ID" dirty="0" err="1"/>
              <a:t>Onset</a:t>
            </a:r>
            <a:r>
              <a:rPr lang="id-ID" dirty="0"/>
              <a:t> pertama di masa kecil jarang terjadi. Usia rata-rata keseluruhan saat </a:t>
            </a:r>
            <a:r>
              <a:rPr lang="id-ID" dirty="0" err="1"/>
              <a:t>onset</a:t>
            </a:r>
            <a:r>
              <a:rPr lang="id-ID" dirty="0"/>
              <a:t> untuk agorafobia adalah 17 tahun, meskipun usia saat </a:t>
            </a:r>
            <a:r>
              <a:rPr lang="id-ID" dirty="0" err="1"/>
              <a:t>onset</a:t>
            </a:r>
            <a:r>
              <a:rPr lang="id-ID" dirty="0"/>
              <a:t> tanpa serangan panik sebelumnya atau gangguan panik adalah 25-29 tahun.</a:t>
            </a:r>
            <a:endParaRPr lang="en-ID" dirty="0"/>
          </a:p>
          <a:p>
            <a:endParaRPr lang="en-US" dirty="0"/>
          </a:p>
        </p:txBody>
      </p:sp>
    </p:spTree>
    <p:extLst>
      <p:ext uri="{BB962C8B-B14F-4D97-AF65-F5344CB8AC3E}">
        <p14:creationId xmlns:p14="http://schemas.microsoft.com/office/powerpoint/2010/main" val="3911051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FAB35FA5-80FF-3C48-AC09-BFCC037A9D32}"/>
              </a:ext>
            </a:extLst>
          </p:cNvPr>
          <p:cNvSpPr>
            <a:spLocks noGrp="1"/>
          </p:cNvSpPr>
          <p:nvPr>
            <p:ph type="body" idx="1"/>
          </p:nvPr>
        </p:nvSpPr>
        <p:spPr>
          <a:xfrm>
            <a:off x="839787" y="668337"/>
            <a:ext cx="5157787" cy="823912"/>
          </a:xfrm>
        </p:spPr>
        <p:txBody>
          <a:bodyPr/>
          <a:lstStyle/>
          <a:p>
            <a:r>
              <a:rPr lang="en-US" dirty="0"/>
              <a:t>Risk and Prognostic Factors</a:t>
            </a:r>
          </a:p>
        </p:txBody>
      </p:sp>
      <p:sp>
        <p:nvSpPr>
          <p:cNvPr id="7" name="Content Placeholder 6">
            <a:extLst>
              <a:ext uri="{FF2B5EF4-FFF2-40B4-BE49-F238E27FC236}">
                <a16:creationId xmlns:a16="http://schemas.microsoft.com/office/drawing/2014/main" xmlns="" id="{1D6E91F2-6550-A44B-B504-F91F708A832B}"/>
              </a:ext>
            </a:extLst>
          </p:cNvPr>
          <p:cNvSpPr>
            <a:spLocks noGrp="1"/>
          </p:cNvSpPr>
          <p:nvPr>
            <p:ph sz="half" idx="2"/>
          </p:nvPr>
        </p:nvSpPr>
        <p:spPr/>
        <p:txBody>
          <a:bodyPr/>
          <a:lstStyle/>
          <a:p>
            <a:r>
              <a:rPr lang="id-ID" dirty="0" err="1"/>
              <a:t>Tempramental</a:t>
            </a:r>
            <a:r>
              <a:rPr lang="en-ID" dirty="0">
                <a:effectLst/>
              </a:rPr>
              <a:t> </a:t>
            </a:r>
          </a:p>
          <a:p>
            <a:r>
              <a:rPr lang="id-ID" dirty="0" err="1"/>
              <a:t>Environmental</a:t>
            </a:r>
            <a:r>
              <a:rPr lang="en-ID" dirty="0">
                <a:effectLst/>
              </a:rPr>
              <a:t> </a:t>
            </a:r>
          </a:p>
          <a:p>
            <a:r>
              <a:rPr lang="id-ID" dirty="0" err="1"/>
              <a:t>Genetic</a:t>
            </a:r>
            <a:r>
              <a:rPr lang="id-ID" dirty="0"/>
              <a:t> </a:t>
            </a:r>
            <a:r>
              <a:rPr lang="id-ID" dirty="0" err="1"/>
              <a:t>and</a:t>
            </a:r>
            <a:r>
              <a:rPr lang="id-ID" dirty="0"/>
              <a:t> </a:t>
            </a:r>
            <a:r>
              <a:rPr lang="id-ID" dirty="0" err="1"/>
              <a:t>Physiological</a:t>
            </a:r>
            <a:r>
              <a:rPr lang="en-ID" dirty="0">
                <a:effectLst/>
              </a:rPr>
              <a:t> </a:t>
            </a:r>
            <a:endParaRPr lang="en-US" dirty="0"/>
          </a:p>
        </p:txBody>
      </p:sp>
      <p:sp>
        <p:nvSpPr>
          <p:cNvPr id="8" name="Text Placeholder 7">
            <a:extLst>
              <a:ext uri="{FF2B5EF4-FFF2-40B4-BE49-F238E27FC236}">
                <a16:creationId xmlns:a16="http://schemas.microsoft.com/office/drawing/2014/main" xmlns="" id="{71A0569E-8047-524F-91DC-16332C6F5A2E}"/>
              </a:ext>
            </a:extLst>
          </p:cNvPr>
          <p:cNvSpPr>
            <a:spLocks noGrp="1"/>
          </p:cNvSpPr>
          <p:nvPr>
            <p:ph type="body" sz="quarter" idx="3"/>
          </p:nvPr>
        </p:nvSpPr>
        <p:spPr>
          <a:xfrm>
            <a:off x="6096000" y="668337"/>
            <a:ext cx="5183188" cy="823912"/>
          </a:xfrm>
        </p:spPr>
        <p:txBody>
          <a:bodyPr/>
          <a:lstStyle/>
          <a:p>
            <a:r>
              <a:rPr lang="en-US" dirty="0"/>
              <a:t>Gender Related Diagnostic Issues</a:t>
            </a:r>
          </a:p>
        </p:txBody>
      </p:sp>
      <p:sp>
        <p:nvSpPr>
          <p:cNvPr id="9" name="Content Placeholder 8">
            <a:extLst>
              <a:ext uri="{FF2B5EF4-FFF2-40B4-BE49-F238E27FC236}">
                <a16:creationId xmlns:a16="http://schemas.microsoft.com/office/drawing/2014/main" xmlns="" id="{8D296195-7729-BC41-AB4A-9D7E14E44B2E}"/>
              </a:ext>
            </a:extLst>
          </p:cNvPr>
          <p:cNvSpPr>
            <a:spLocks noGrp="1"/>
          </p:cNvSpPr>
          <p:nvPr>
            <p:ph sz="quarter" idx="4"/>
          </p:nvPr>
        </p:nvSpPr>
        <p:spPr/>
        <p:txBody>
          <a:bodyPr/>
          <a:lstStyle/>
          <a:p>
            <a:r>
              <a:rPr lang="id-ID" dirty="0"/>
              <a:t>Wanita memiliki pola gangguan </a:t>
            </a:r>
            <a:r>
              <a:rPr lang="id-ID" dirty="0" err="1"/>
              <a:t>komorbiditas</a:t>
            </a:r>
            <a:r>
              <a:rPr lang="id-ID" dirty="0"/>
              <a:t> yang berbeda dari pria. Konsisten dengan perbedaan gender dalam prevalensi gangguan mental, laki-laki memiliki tingkat gangguan penggunaan zat </a:t>
            </a:r>
            <a:r>
              <a:rPr lang="id-ID" dirty="0" err="1"/>
              <a:t>komorbiditas</a:t>
            </a:r>
            <a:r>
              <a:rPr lang="id-ID" dirty="0"/>
              <a:t> yang lebih tinggi.</a:t>
            </a:r>
            <a:endParaRPr lang="en-ID" dirty="0"/>
          </a:p>
          <a:p>
            <a:endParaRPr lang="en-US" dirty="0"/>
          </a:p>
        </p:txBody>
      </p:sp>
    </p:spTree>
    <p:extLst>
      <p:ext uri="{BB962C8B-B14F-4D97-AF65-F5344CB8AC3E}">
        <p14:creationId xmlns:p14="http://schemas.microsoft.com/office/powerpoint/2010/main" val="1902509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A2BFC022-BD7F-0649-A18A-25DA963EB854}"/>
              </a:ext>
            </a:extLst>
          </p:cNvPr>
          <p:cNvSpPr>
            <a:spLocks noGrp="1"/>
          </p:cNvSpPr>
          <p:nvPr>
            <p:ph type="body" idx="1"/>
          </p:nvPr>
        </p:nvSpPr>
        <p:spPr>
          <a:xfrm>
            <a:off x="839788" y="794674"/>
            <a:ext cx="5157787" cy="823912"/>
          </a:xfrm>
        </p:spPr>
        <p:txBody>
          <a:bodyPr/>
          <a:lstStyle/>
          <a:p>
            <a:r>
              <a:rPr lang="en-US" dirty="0"/>
              <a:t>Functional Consequences of Agoraphobia</a:t>
            </a:r>
          </a:p>
        </p:txBody>
      </p:sp>
      <p:sp>
        <p:nvSpPr>
          <p:cNvPr id="4" name="Content Placeholder 3">
            <a:extLst>
              <a:ext uri="{FF2B5EF4-FFF2-40B4-BE49-F238E27FC236}">
                <a16:creationId xmlns:a16="http://schemas.microsoft.com/office/drawing/2014/main" xmlns="" id="{C2D6A0EB-FCE8-4745-9438-5B2AB639E909}"/>
              </a:ext>
            </a:extLst>
          </p:cNvPr>
          <p:cNvSpPr>
            <a:spLocks noGrp="1"/>
          </p:cNvSpPr>
          <p:nvPr>
            <p:ph sz="half" idx="2"/>
          </p:nvPr>
        </p:nvSpPr>
        <p:spPr>
          <a:xfrm>
            <a:off x="839788" y="2190307"/>
            <a:ext cx="5157787" cy="3999356"/>
          </a:xfrm>
        </p:spPr>
        <p:txBody>
          <a:bodyPr>
            <a:normAutofit/>
          </a:bodyPr>
          <a:lstStyle/>
          <a:p>
            <a:r>
              <a:rPr lang="id-ID" dirty="0" err="1"/>
              <a:t>Agoraphobia</a:t>
            </a:r>
            <a:r>
              <a:rPr lang="id-ID" dirty="0"/>
              <a:t> dikaitkan dengan gangguan dan kecacatan yang cukup besar dalam hal fungsi peran, produktivitas kerja. </a:t>
            </a:r>
            <a:r>
              <a:rPr lang="id-ID" dirty="0" err="1"/>
              <a:t>Keparahan</a:t>
            </a:r>
            <a:r>
              <a:rPr lang="id-ID" dirty="0"/>
              <a:t> </a:t>
            </a:r>
            <a:r>
              <a:rPr lang="id-ID" dirty="0" err="1"/>
              <a:t>agoraphobia</a:t>
            </a:r>
            <a:r>
              <a:rPr lang="id-ID" dirty="0"/>
              <a:t> merupakan penentu kuat tingkat kecacatan, terlepas dari adanya gangguan panik </a:t>
            </a:r>
            <a:r>
              <a:rPr lang="id-ID" dirty="0" err="1"/>
              <a:t>komorbiditas</a:t>
            </a:r>
            <a:r>
              <a:rPr lang="id-ID" dirty="0"/>
              <a:t>, serangan panik, dan kondisi </a:t>
            </a:r>
            <a:r>
              <a:rPr lang="id-ID" dirty="0" err="1"/>
              <a:t>komorbiditas</a:t>
            </a:r>
            <a:r>
              <a:rPr lang="id-ID" dirty="0"/>
              <a:t> lainnya. Lebih dari sepertiga individu dengan agorafobia benar-benar tinggal di rumah dan tidak dapat bekerja.</a:t>
            </a:r>
            <a:endParaRPr lang="en-ID" dirty="0"/>
          </a:p>
          <a:p>
            <a:pPr marL="0" indent="0">
              <a:buNone/>
            </a:pPr>
            <a:endParaRPr lang="en-US" dirty="0"/>
          </a:p>
        </p:txBody>
      </p:sp>
      <p:sp>
        <p:nvSpPr>
          <p:cNvPr id="5" name="Text Placeholder 4">
            <a:extLst>
              <a:ext uri="{FF2B5EF4-FFF2-40B4-BE49-F238E27FC236}">
                <a16:creationId xmlns:a16="http://schemas.microsoft.com/office/drawing/2014/main" xmlns="" id="{C21752A8-09F8-4241-8A0A-7529BC303867}"/>
              </a:ext>
            </a:extLst>
          </p:cNvPr>
          <p:cNvSpPr>
            <a:spLocks noGrp="1"/>
          </p:cNvSpPr>
          <p:nvPr>
            <p:ph type="body" sz="quarter" idx="3"/>
          </p:nvPr>
        </p:nvSpPr>
        <p:spPr>
          <a:xfrm>
            <a:off x="6096000" y="794674"/>
            <a:ext cx="5183188" cy="823912"/>
          </a:xfrm>
        </p:spPr>
        <p:txBody>
          <a:bodyPr/>
          <a:lstStyle/>
          <a:p>
            <a:r>
              <a:rPr lang="en-US" dirty="0"/>
              <a:t>Differential Diagnosis</a:t>
            </a:r>
          </a:p>
        </p:txBody>
      </p:sp>
      <p:sp>
        <p:nvSpPr>
          <p:cNvPr id="6" name="Content Placeholder 5">
            <a:extLst>
              <a:ext uri="{FF2B5EF4-FFF2-40B4-BE49-F238E27FC236}">
                <a16:creationId xmlns:a16="http://schemas.microsoft.com/office/drawing/2014/main" xmlns="" id="{8D4DFC0B-ED7F-9D4C-AA24-81D8FE3C190E}"/>
              </a:ext>
            </a:extLst>
          </p:cNvPr>
          <p:cNvSpPr>
            <a:spLocks noGrp="1"/>
          </p:cNvSpPr>
          <p:nvPr>
            <p:ph sz="quarter" idx="4"/>
          </p:nvPr>
        </p:nvSpPr>
        <p:spPr>
          <a:xfrm>
            <a:off x="6172200" y="2190307"/>
            <a:ext cx="5183188" cy="3999356"/>
          </a:xfrm>
        </p:spPr>
        <p:txBody>
          <a:bodyPr>
            <a:normAutofit/>
          </a:bodyPr>
          <a:lstStyle/>
          <a:p>
            <a:r>
              <a:rPr lang="id-ID" dirty="0" err="1"/>
              <a:t>Specific</a:t>
            </a:r>
            <a:r>
              <a:rPr lang="id-ID" dirty="0"/>
              <a:t> </a:t>
            </a:r>
            <a:r>
              <a:rPr lang="id-ID" dirty="0" err="1"/>
              <a:t>phobia</a:t>
            </a:r>
            <a:r>
              <a:rPr lang="id-ID" dirty="0"/>
              <a:t>, </a:t>
            </a:r>
            <a:r>
              <a:rPr lang="id-ID" dirty="0" err="1"/>
              <a:t>situational</a:t>
            </a:r>
            <a:r>
              <a:rPr lang="id-ID" dirty="0"/>
              <a:t> </a:t>
            </a:r>
            <a:r>
              <a:rPr lang="id-ID" dirty="0" err="1"/>
              <a:t>type</a:t>
            </a:r>
            <a:r>
              <a:rPr lang="en-ID" dirty="0">
                <a:effectLst/>
              </a:rPr>
              <a:t> </a:t>
            </a:r>
          </a:p>
          <a:p>
            <a:r>
              <a:rPr lang="id-ID" dirty="0" err="1"/>
              <a:t>Separation</a:t>
            </a:r>
            <a:r>
              <a:rPr lang="id-ID" dirty="0"/>
              <a:t> </a:t>
            </a:r>
            <a:r>
              <a:rPr lang="id-ID" dirty="0" err="1"/>
              <a:t>anxiety</a:t>
            </a:r>
            <a:r>
              <a:rPr lang="id-ID" dirty="0"/>
              <a:t> disorder</a:t>
            </a:r>
            <a:r>
              <a:rPr lang="en-ID" dirty="0">
                <a:effectLst/>
              </a:rPr>
              <a:t> </a:t>
            </a:r>
          </a:p>
          <a:p>
            <a:r>
              <a:rPr lang="id-ID" dirty="0" err="1"/>
              <a:t>Social</a:t>
            </a:r>
            <a:r>
              <a:rPr lang="id-ID" dirty="0"/>
              <a:t> </a:t>
            </a:r>
            <a:r>
              <a:rPr lang="id-ID" dirty="0" err="1"/>
              <a:t>anxiety</a:t>
            </a:r>
            <a:r>
              <a:rPr lang="id-ID" dirty="0"/>
              <a:t> disorder (</a:t>
            </a:r>
            <a:r>
              <a:rPr lang="id-ID" dirty="0" err="1"/>
              <a:t>social</a:t>
            </a:r>
            <a:r>
              <a:rPr lang="id-ID" dirty="0"/>
              <a:t> </a:t>
            </a:r>
            <a:r>
              <a:rPr lang="id-ID" dirty="0" err="1"/>
              <a:t>phobia</a:t>
            </a:r>
            <a:r>
              <a:rPr lang="id-ID" dirty="0"/>
              <a:t>)</a:t>
            </a:r>
            <a:r>
              <a:rPr lang="en-ID" dirty="0">
                <a:effectLst/>
              </a:rPr>
              <a:t> </a:t>
            </a:r>
          </a:p>
          <a:p>
            <a:r>
              <a:rPr lang="id-ID" dirty="0" err="1"/>
              <a:t>Panic</a:t>
            </a:r>
            <a:r>
              <a:rPr lang="id-ID" dirty="0"/>
              <a:t> disorder</a:t>
            </a:r>
            <a:r>
              <a:rPr lang="en-ID" dirty="0">
                <a:effectLst/>
              </a:rPr>
              <a:t> </a:t>
            </a:r>
          </a:p>
          <a:p>
            <a:r>
              <a:rPr lang="id-ID" dirty="0" err="1"/>
              <a:t>Acute</a:t>
            </a:r>
            <a:r>
              <a:rPr lang="id-ID" dirty="0"/>
              <a:t> </a:t>
            </a:r>
            <a:r>
              <a:rPr lang="id-ID" dirty="0" err="1"/>
              <a:t>stress</a:t>
            </a:r>
            <a:r>
              <a:rPr lang="id-ID" dirty="0"/>
              <a:t> disorder </a:t>
            </a:r>
            <a:r>
              <a:rPr lang="id-ID" dirty="0" err="1"/>
              <a:t>and</a:t>
            </a:r>
            <a:r>
              <a:rPr lang="id-ID" dirty="0"/>
              <a:t> </a:t>
            </a:r>
            <a:r>
              <a:rPr lang="id-ID" dirty="0" err="1"/>
              <a:t>posttraumatic</a:t>
            </a:r>
            <a:r>
              <a:rPr lang="id-ID" dirty="0"/>
              <a:t> disorder</a:t>
            </a:r>
          </a:p>
          <a:p>
            <a:r>
              <a:rPr lang="id-ID" dirty="0" err="1"/>
              <a:t>Major</a:t>
            </a:r>
            <a:r>
              <a:rPr lang="id-ID" dirty="0"/>
              <a:t> </a:t>
            </a:r>
            <a:r>
              <a:rPr lang="id-ID" dirty="0" err="1"/>
              <a:t>depressive</a:t>
            </a:r>
            <a:r>
              <a:rPr lang="id-ID" dirty="0"/>
              <a:t> disorder</a:t>
            </a:r>
            <a:r>
              <a:rPr lang="en-ID" dirty="0">
                <a:effectLst/>
              </a:rPr>
              <a:t> </a:t>
            </a:r>
          </a:p>
          <a:p>
            <a:r>
              <a:rPr lang="id-ID" dirty="0" err="1"/>
              <a:t>Other</a:t>
            </a:r>
            <a:r>
              <a:rPr lang="id-ID" dirty="0"/>
              <a:t> </a:t>
            </a:r>
            <a:r>
              <a:rPr lang="id-ID" dirty="0" err="1"/>
              <a:t>medical</a:t>
            </a:r>
            <a:r>
              <a:rPr lang="id-ID" dirty="0"/>
              <a:t> </a:t>
            </a:r>
            <a:r>
              <a:rPr lang="id-ID" dirty="0" err="1"/>
              <a:t>condition</a:t>
            </a:r>
            <a:r>
              <a:rPr lang="en-ID" dirty="0">
                <a:effectLst/>
              </a:rPr>
              <a:t> </a:t>
            </a:r>
            <a:endParaRPr lang="en-US" dirty="0"/>
          </a:p>
        </p:txBody>
      </p:sp>
    </p:spTree>
    <p:extLst>
      <p:ext uri="{BB962C8B-B14F-4D97-AF65-F5344CB8AC3E}">
        <p14:creationId xmlns:p14="http://schemas.microsoft.com/office/powerpoint/2010/main" val="1938404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F9709-5A53-8C46-94DC-AE67373CD81B}"/>
              </a:ext>
            </a:extLst>
          </p:cNvPr>
          <p:cNvSpPr>
            <a:spLocks noGrp="1"/>
          </p:cNvSpPr>
          <p:nvPr>
            <p:ph type="title"/>
          </p:nvPr>
        </p:nvSpPr>
        <p:spPr/>
        <p:txBody>
          <a:bodyPr/>
          <a:lstStyle/>
          <a:p>
            <a:r>
              <a:rPr lang="en-US" dirty="0"/>
              <a:t>Comorbidity </a:t>
            </a:r>
          </a:p>
        </p:txBody>
      </p:sp>
      <p:sp>
        <p:nvSpPr>
          <p:cNvPr id="3" name="Content Placeholder 2">
            <a:extLst>
              <a:ext uri="{FF2B5EF4-FFF2-40B4-BE49-F238E27FC236}">
                <a16:creationId xmlns:a16="http://schemas.microsoft.com/office/drawing/2014/main" xmlns="" id="{5F148E25-09AD-3D44-B47E-665DF75EF9AB}"/>
              </a:ext>
            </a:extLst>
          </p:cNvPr>
          <p:cNvSpPr>
            <a:spLocks noGrp="1"/>
          </p:cNvSpPr>
          <p:nvPr>
            <p:ph idx="1"/>
          </p:nvPr>
        </p:nvSpPr>
        <p:spPr/>
        <p:txBody>
          <a:bodyPr/>
          <a:lstStyle/>
          <a:p>
            <a:r>
              <a:rPr lang="id-ID" dirty="0"/>
              <a:t>Mayoritas individu dengan agorafobia juga memiliki gangguan mental lainnya. Diagnosis tambahan yang paling sering adalah gangguan kecemasan misalnya </a:t>
            </a:r>
            <a:r>
              <a:rPr lang="id-ID" dirty="0" err="1"/>
              <a:t>specific</a:t>
            </a:r>
            <a:r>
              <a:rPr lang="id-ID" dirty="0"/>
              <a:t> </a:t>
            </a:r>
            <a:r>
              <a:rPr lang="id-ID" dirty="0" err="1"/>
              <a:t>phobia</a:t>
            </a:r>
            <a:r>
              <a:rPr lang="id-ID" dirty="0"/>
              <a:t>, </a:t>
            </a:r>
            <a:r>
              <a:rPr lang="id-ID" dirty="0" err="1"/>
              <a:t>panic</a:t>
            </a:r>
            <a:r>
              <a:rPr lang="id-ID" dirty="0"/>
              <a:t> disorder, </a:t>
            </a:r>
            <a:r>
              <a:rPr lang="id-ID" dirty="0" err="1"/>
              <a:t>social</a:t>
            </a:r>
            <a:r>
              <a:rPr lang="id-ID" dirty="0"/>
              <a:t> </a:t>
            </a:r>
            <a:r>
              <a:rPr lang="id-ID" dirty="0" err="1"/>
              <a:t>anxiety</a:t>
            </a:r>
            <a:r>
              <a:rPr lang="id-ID" dirty="0"/>
              <a:t> disorder), gangguan depresi (</a:t>
            </a:r>
            <a:r>
              <a:rPr lang="id-ID" dirty="0" err="1"/>
              <a:t>major</a:t>
            </a:r>
            <a:r>
              <a:rPr lang="id-ID" dirty="0"/>
              <a:t> </a:t>
            </a:r>
            <a:r>
              <a:rPr lang="id-ID" dirty="0" err="1"/>
              <a:t>depressive</a:t>
            </a:r>
            <a:r>
              <a:rPr lang="id-ID" dirty="0"/>
              <a:t> disorder), PTSD, dan gangguan penggunaan alkohol. Sedangkan gangguan kecemasan lainnya misalnya </a:t>
            </a:r>
            <a:r>
              <a:rPr lang="id-ID" dirty="0" err="1"/>
              <a:t>seperation</a:t>
            </a:r>
            <a:r>
              <a:rPr lang="id-ID" dirty="0"/>
              <a:t> </a:t>
            </a:r>
            <a:r>
              <a:rPr lang="id-ID" dirty="0" err="1"/>
              <a:t>anxiety</a:t>
            </a:r>
            <a:r>
              <a:rPr lang="id-ID" dirty="0"/>
              <a:t> disorder, </a:t>
            </a:r>
            <a:r>
              <a:rPr lang="id-ID" dirty="0" err="1"/>
              <a:t>specific</a:t>
            </a:r>
            <a:r>
              <a:rPr lang="id-ID" dirty="0"/>
              <a:t> </a:t>
            </a:r>
            <a:r>
              <a:rPr lang="id-ID" dirty="0" err="1"/>
              <a:t>phobia</a:t>
            </a:r>
            <a:r>
              <a:rPr lang="id-ID" dirty="0"/>
              <a:t>, </a:t>
            </a:r>
            <a:r>
              <a:rPr lang="id-ID" dirty="0" err="1"/>
              <a:t>panic</a:t>
            </a:r>
            <a:r>
              <a:rPr lang="id-ID" dirty="0"/>
              <a:t> disorder) sering mendahului timbulnya agorafobia, gangguan depresi, dan gangguan penggunaan zat biasanya terjadi sekunder akibat agorafobia.</a:t>
            </a:r>
            <a:endParaRPr lang="en-ID" dirty="0"/>
          </a:p>
          <a:p>
            <a:endParaRPr lang="en-US" dirty="0"/>
          </a:p>
        </p:txBody>
      </p:sp>
    </p:spTree>
    <p:extLst>
      <p:ext uri="{BB962C8B-B14F-4D97-AF65-F5344CB8AC3E}">
        <p14:creationId xmlns:p14="http://schemas.microsoft.com/office/powerpoint/2010/main" val="692758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A64D2-E1F3-5C47-A7AF-EED855FDFF8F}"/>
              </a:ext>
            </a:extLst>
          </p:cNvPr>
          <p:cNvSpPr>
            <a:spLocks noGrp="1"/>
          </p:cNvSpPr>
          <p:nvPr>
            <p:ph type="ctrTitle"/>
          </p:nvPr>
        </p:nvSpPr>
        <p:spPr/>
        <p:txBody>
          <a:bodyPr/>
          <a:lstStyle/>
          <a:p>
            <a:r>
              <a:rPr lang="en-US" dirty="0"/>
              <a:t>Panic Attack DSM IV –TR &amp;</a:t>
            </a:r>
            <a:br>
              <a:rPr lang="en-US" dirty="0"/>
            </a:br>
            <a:r>
              <a:rPr lang="en-US" dirty="0"/>
              <a:t>Panic Attack Specifier DSM V</a:t>
            </a:r>
          </a:p>
        </p:txBody>
      </p:sp>
    </p:spTree>
    <p:extLst>
      <p:ext uri="{BB962C8B-B14F-4D97-AF65-F5344CB8AC3E}">
        <p14:creationId xmlns:p14="http://schemas.microsoft.com/office/powerpoint/2010/main" val="2651011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CDFC4-3054-2049-9B09-B595DCA9FA60}"/>
              </a:ext>
            </a:extLst>
          </p:cNvPr>
          <p:cNvSpPr>
            <a:spLocks noGrp="1"/>
          </p:cNvSpPr>
          <p:nvPr>
            <p:ph type="title"/>
          </p:nvPr>
        </p:nvSpPr>
        <p:spPr/>
        <p:txBody>
          <a:bodyPr/>
          <a:lstStyle/>
          <a:p>
            <a:r>
              <a:rPr lang="en-US" dirty="0"/>
              <a:t>CRITERIA PANIC ATTACK DSM IV-TR</a:t>
            </a:r>
          </a:p>
        </p:txBody>
      </p:sp>
      <p:sp>
        <p:nvSpPr>
          <p:cNvPr id="3" name="Content Placeholder 2">
            <a:extLst>
              <a:ext uri="{FF2B5EF4-FFF2-40B4-BE49-F238E27FC236}">
                <a16:creationId xmlns:a16="http://schemas.microsoft.com/office/drawing/2014/main" xmlns="" id="{50B74D83-C203-A547-AD16-88240F4BFCA7}"/>
              </a:ext>
            </a:extLst>
          </p:cNvPr>
          <p:cNvSpPr>
            <a:spLocks noGrp="1"/>
          </p:cNvSpPr>
          <p:nvPr>
            <p:ph idx="1"/>
          </p:nvPr>
        </p:nvSpPr>
        <p:spPr/>
        <p:txBody>
          <a:bodyPr>
            <a:normAutofit fontScale="62500" lnSpcReduction="20000"/>
          </a:bodyPr>
          <a:lstStyle/>
          <a:p>
            <a:pPr lvl="0"/>
            <a:r>
              <a:rPr lang="en-US" dirty="0" err="1"/>
              <a:t>Jantung</a:t>
            </a:r>
            <a:r>
              <a:rPr lang="en-US" dirty="0"/>
              <a:t> </a:t>
            </a:r>
            <a:r>
              <a:rPr lang="en-US" dirty="0" err="1"/>
              <a:t>berdebar</a:t>
            </a:r>
            <a:r>
              <a:rPr lang="en-US" dirty="0"/>
              <a:t> </a:t>
            </a:r>
            <a:r>
              <a:rPr lang="en-US" dirty="0" err="1"/>
              <a:t>atau</a:t>
            </a:r>
            <a:r>
              <a:rPr lang="en-US" dirty="0"/>
              <a:t> </a:t>
            </a:r>
            <a:r>
              <a:rPr lang="en-US" dirty="0" err="1"/>
              <a:t>detak</a:t>
            </a:r>
            <a:r>
              <a:rPr lang="en-US" dirty="0"/>
              <a:t> </a:t>
            </a:r>
            <a:r>
              <a:rPr lang="en-US" dirty="0" err="1"/>
              <a:t>jantung</a:t>
            </a:r>
            <a:r>
              <a:rPr lang="en-US" dirty="0"/>
              <a:t> yang </a:t>
            </a:r>
            <a:r>
              <a:rPr lang="en-US" dirty="0" err="1"/>
              <a:t>cepat</a:t>
            </a:r>
            <a:endParaRPr lang="en-ID" dirty="0"/>
          </a:p>
          <a:p>
            <a:pPr lvl="0"/>
            <a:r>
              <a:rPr lang="en-US" dirty="0" err="1"/>
              <a:t>Berkeringat</a:t>
            </a:r>
            <a:r>
              <a:rPr lang="en-US" dirty="0"/>
              <a:t> </a:t>
            </a:r>
            <a:endParaRPr lang="en-ID" dirty="0"/>
          </a:p>
          <a:p>
            <a:pPr lvl="0"/>
            <a:r>
              <a:rPr lang="en-US" dirty="0" err="1"/>
              <a:t>Gemetar</a:t>
            </a:r>
            <a:r>
              <a:rPr lang="en-US" dirty="0"/>
              <a:t> </a:t>
            </a:r>
            <a:r>
              <a:rPr lang="en-US" dirty="0" err="1"/>
              <a:t>atau</a:t>
            </a:r>
            <a:r>
              <a:rPr lang="en-US" dirty="0"/>
              <a:t> </a:t>
            </a:r>
            <a:r>
              <a:rPr lang="en-US" dirty="0" err="1"/>
              <a:t>bergetar</a:t>
            </a:r>
            <a:endParaRPr lang="en-ID" dirty="0"/>
          </a:p>
          <a:p>
            <a:pPr lvl="0"/>
            <a:r>
              <a:rPr lang="en-US" dirty="0" err="1"/>
              <a:t>Sensasi</a:t>
            </a:r>
            <a:r>
              <a:rPr lang="en-US" dirty="0"/>
              <a:t> </a:t>
            </a:r>
            <a:r>
              <a:rPr lang="en-US" dirty="0" err="1"/>
              <a:t>sesak</a:t>
            </a:r>
            <a:r>
              <a:rPr lang="en-US" dirty="0"/>
              <a:t> </a:t>
            </a:r>
            <a:r>
              <a:rPr lang="en-US" dirty="0" err="1"/>
              <a:t>napas</a:t>
            </a:r>
            <a:r>
              <a:rPr lang="en-US" dirty="0"/>
              <a:t> </a:t>
            </a:r>
            <a:r>
              <a:rPr lang="en-US" dirty="0" err="1"/>
              <a:t>atau</a:t>
            </a:r>
            <a:r>
              <a:rPr lang="en-US" dirty="0"/>
              <a:t> </a:t>
            </a:r>
            <a:r>
              <a:rPr lang="en-US" dirty="0" err="1"/>
              <a:t>tercekik</a:t>
            </a:r>
            <a:endParaRPr lang="en-ID" dirty="0"/>
          </a:p>
          <a:p>
            <a:pPr lvl="0"/>
            <a:r>
              <a:rPr lang="en-US" dirty="0" err="1"/>
              <a:t>Perasaan</a:t>
            </a:r>
            <a:r>
              <a:rPr lang="en-US" dirty="0"/>
              <a:t> </a:t>
            </a:r>
            <a:r>
              <a:rPr lang="en-US" dirty="0" err="1"/>
              <a:t>tersedak</a:t>
            </a:r>
            <a:endParaRPr lang="en-ID" dirty="0"/>
          </a:p>
          <a:p>
            <a:pPr lvl="0"/>
            <a:r>
              <a:rPr lang="en-US" dirty="0" err="1"/>
              <a:t>Sakit</a:t>
            </a:r>
            <a:r>
              <a:rPr lang="en-US" dirty="0"/>
              <a:t> dada </a:t>
            </a:r>
            <a:r>
              <a:rPr lang="en-US" dirty="0" err="1"/>
              <a:t>atau</a:t>
            </a:r>
            <a:r>
              <a:rPr lang="en-US" dirty="0"/>
              <a:t> </a:t>
            </a:r>
            <a:r>
              <a:rPr lang="en-US" dirty="0" err="1"/>
              <a:t>ketidaknyamanan</a:t>
            </a:r>
            <a:endParaRPr lang="en-ID" dirty="0"/>
          </a:p>
          <a:p>
            <a:pPr lvl="0"/>
            <a:r>
              <a:rPr lang="en-US" dirty="0" err="1"/>
              <a:t>Mual</a:t>
            </a:r>
            <a:r>
              <a:rPr lang="en-US" dirty="0"/>
              <a:t> </a:t>
            </a:r>
            <a:r>
              <a:rPr lang="en-US" dirty="0" err="1"/>
              <a:t>atau</a:t>
            </a:r>
            <a:r>
              <a:rPr lang="en-US" dirty="0"/>
              <a:t> </a:t>
            </a:r>
            <a:r>
              <a:rPr lang="en-US" dirty="0" err="1"/>
              <a:t>gangguan</a:t>
            </a:r>
            <a:r>
              <a:rPr lang="en-US" dirty="0"/>
              <a:t> </a:t>
            </a:r>
            <a:r>
              <a:rPr lang="en-US" dirty="0" err="1"/>
              <a:t>perut</a:t>
            </a:r>
            <a:r>
              <a:rPr lang="en-US" dirty="0"/>
              <a:t> </a:t>
            </a:r>
            <a:endParaRPr lang="en-ID" dirty="0"/>
          </a:p>
          <a:p>
            <a:pPr lvl="0"/>
            <a:r>
              <a:rPr lang="en-US" dirty="0" err="1"/>
              <a:t>Merasa</a:t>
            </a:r>
            <a:r>
              <a:rPr lang="en-US" dirty="0"/>
              <a:t> </a:t>
            </a:r>
            <a:r>
              <a:rPr lang="en-US" dirty="0" err="1"/>
              <a:t>pusing</a:t>
            </a:r>
            <a:r>
              <a:rPr lang="en-US" dirty="0"/>
              <a:t>, </a:t>
            </a:r>
            <a:r>
              <a:rPr lang="en-US" dirty="0" err="1"/>
              <a:t>tidak</a:t>
            </a:r>
            <a:r>
              <a:rPr lang="en-US" dirty="0"/>
              <a:t> </a:t>
            </a:r>
            <a:r>
              <a:rPr lang="en-US" dirty="0" err="1"/>
              <a:t>stabil</a:t>
            </a:r>
            <a:r>
              <a:rPr lang="en-US" dirty="0"/>
              <a:t>, </a:t>
            </a:r>
            <a:r>
              <a:rPr lang="en-US" dirty="0" err="1"/>
              <a:t>pusing</a:t>
            </a:r>
            <a:r>
              <a:rPr lang="en-US" dirty="0"/>
              <a:t>, </a:t>
            </a:r>
            <a:r>
              <a:rPr lang="en-US" dirty="0" err="1"/>
              <a:t>atau</a:t>
            </a:r>
            <a:r>
              <a:rPr lang="en-US" dirty="0"/>
              <a:t> </a:t>
            </a:r>
            <a:r>
              <a:rPr lang="en-US" dirty="0" err="1"/>
              <a:t>pingsan</a:t>
            </a:r>
            <a:r>
              <a:rPr lang="en-US" dirty="0"/>
              <a:t> </a:t>
            </a:r>
            <a:endParaRPr lang="en-ID" dirty="0"/>
          </a:p>
          <a:p>
            <a:pPr lvl="0"/>
            <a:r>
              <a:rPr lang="en-US" dirty="0"/>
              <a:t>Derealization (</a:t>
            </a:r>
            <a:r>
              <a:rPr lang="en-US" dirty="0" err="1"/>
              <a:t>perasaan</a:t>
            </a:r>
            <a:r>
              <a:rPr lang="en-US" dirty="0"/>
              <a:t> </a:t>
            </a:r>
            <a:r>
              <a:rPr lang="en-US" dirty="0" err="1"/>
              <a:t>tidak</a:t>
            </a:r>
            <a:r>
              <a:rPr lang="en-US" dirty="0"/>
              <a:t> </a:t>
            </a:r>
            <a:r>
              <a:rPr lang="en-US" dirty="0" err="1"/>
              <a:t>sadar</a:t>
            </a:r>
            <a:r>
              <a:rPr lang="en-US" dirty="0"/>
              <a:t>) </a:t>
            </a:r>
            <a:r>
              <a:rPr lang="en-US" dirty="0" err="1"/>
              <a:t>atau</a:t>
            </a:r>
            <a:r>
              <a:rPr lang="en-US" dirty="0"/>
              <a:t> </a:t>
            </a:r>
            <a:r>
              <a:rPr lang="en-US" dirty="0" err="1"/>
              <a:t>depersonalisasi</a:t>
            </a:r>
            <a:r>
              <a:rPr lang="en-US" dirty="0"/>
              <a:t> (</a:t>
            </a:r>
            <a:r>
              <a:rPr lang="en-US" dirty="0" err="1"/>
              <a:t>terlepas</a:t>
            </a:r>
            <a:r>
              <a:rPr lang="en-US" dirty="0"/>
              <a:t> </a:t>
            </a:r>
            <a:r>
              <a:rPr lang="en-US" dirty="0" err="1"/>
              <a:t>dari</a:t>
            </a:r>
            <a:r>
              <a:rPr lang="en-US" dirty="0"/>
              <a:t> </a:t>
            </a:r>
            <a:r>
              <a:rPr lang="en-US" dirty="0" err="1"/>
              <a:t>diri</a:t>
            </a:r>
            <a:r>
              <a:rPr lang="en-US" dirty="0"/>
              <a:t> </a:t>
            </a:r>
            <a:r>
              <a:rPr lang="en-US" dirty="0" err="1"/>
              <a:t>sendiri</a:t>
            </a:r>
            <a:r>
              <a:rPr lang="en-US" dirty="0"/>
              <a:t>)</a:t>
            </a:r>
            <a:endParaRPr lang="en-ID" dirty="0"/>
          </a:p>
          <a:p>
            <a:pPr lvl="0"/>
            <a:r>
              <a:rPr lang="en-US" dirty="0" err="1"/>
              <a:t>Takut</a:t>
            </a:r>
            <a:r>
              <a:rPr lang="en-US" dirty="0"/>
              <a:t> </a:t>
            </a:r>
            <a:r>
              <a:rPr lang="en-US" dirty="0" err="1"/>
              <a:t>kehilangan</a:t>
            </a:r>
            <a:r>
              <a:rPr lang="en-US" dirty="0"/>
              <a:t> </a:t>
            </a:r>
            <a:r>
              <a:rPr lang="en-US" dirty="0" err="1"/>
              <a:t>kendali</a:t>
            </a:r>
            <a:r>
              <a:rPr lang="en-US" dirty="0"/>
              <a:t> </a:t>
            </a:r>
            <a:r>
              <a:rPr lang="en-US" dirty="0" err="1"/>
              <a:t>atau</a:t>
            </a:r>
            <a:r>
              <a:rPr lang="en-US" dirty="0"/>
              <a:t> </a:t>
            </a:r>
            <a:r>
              <a:rPr lang="en-US" dirty="0" err="1"/>
              <a:t>menjadi</a:t>
            </a:r>
            <a:r>
              <a:rPr lang="en-US" dirty="0"/>
              <a:t> </a:t>
            </a:r>
            <a:r>
              <a:rPr lang="en-US" dirty="0" err="1"/>
              <a:t>gila</a:t>
            </a:r>
            <a:r>
              <a:rPr lang="en-US" dirty="0"/>
              <a:t> </a:t>
            </a:r>
            <a:endParaRPr lang="en-ID" dirty="0"/>
          </a:p>
          <a:p>
            <a:pPr lvl="0"/>
            <a:r>
              <a:rPr lang="en-US" dirty="0" err="1"/>
              <a:t>Takut</a:t>
            </a:r>
            <a:r>
              <a:rPr lang="en-US" dirty="0"/>
              <a:t> </a:t>
            </a:r>
            <a:r>
              <a:rPr lang="en-US" dirty="0" err="1"/>
              <a:t>mati</a:t>
            </a:r>
            <a:r>
              <a:rPr lang="en-US" dirty="0"/>
              <a:t> </a:t>
            </a:r>
            <a:endParaRPr lang="en-ID" dirty="0"/>
          </a:p>
          <a:p>
            <a:pPr lvl="0"/>
            <a:r>
              <a:rPr lang="en-US" dirty="0"/>
              <a:t>Paresthesia</a:t>
            </a:r>
            <a:endParaRPr lang="en-ID" dirty="0"/>
          </a:p>
          <a:p>
            <a:pPr lvl="0"/>
            <a:r>
              <a:rPr lang="en-US" dirty="0" err="1"/>
              <a:t>Mengigil</a:t>
            </a:r>
            <a:r>
              <a:rPr lang="en-US" dirty="0"/>
              <a:t> </a:t>
            </a:r>
            <a:r>
              <a:rPr lang="en-US" dirty="0" err="1"/>
              <a:t>atau</a:t>
            </a:r>
            <a:r>
              <a:rPr lang="en-US" dirty="0"/>
              <a:t> hot flushes </a:t>
            </a:r>
            <a:endParaRPr lang="en-ID" dirty="0"/>
          </a:p>
          <a:p>
            <a:pPr marL="0" indent="0">
              <a:buNone/>
            </a:pPr>
            <a:endParaRPr lang="en-US" dirty="0"/>
          </a:p>
        </p:txBody>
      </p:sp>
    </p:spTree>
    <p:extLst>
      <p:ext uri="{BB962C8B-B14F-4D97-AF65-F5344CB8AC3E}">
        <p14:creationId xmlns:p14="http://schemas.microsoft.com/office/powerpoint/2010/main" val="1978393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92CFE-AA74-AF45-94E6-0690BABD7CE6}"/>
              </a:ext>
            </a:extLst>
          </p:cNvPr>
          <p:cNvSpPr>
            <a:spLocks noGrp="1"/>
          </p:cNvSpPr>
          <p:nvPr>
            <p:ph type="title"/>
          </p:nvPr>
        </p:nvSpPr>
        <p:spPr/>
        <p:txBody>
          <a:bodyPr/>
          <a:lstStyle/>
          <a:p>
            <a:r>
              <a:rPr lang="id-ID" b="1" dirty="0"/>
              <a:t>DIAGNOSTIC CRITERIA PANIC ATTACK SPECIFIER </a:t>
            </a:r>
            <a:endParaRPr lang="en-US" dirty="0"/>
          </a:p>
        </p:txBody>
      </p:sp>
      <p:sp>
        <p:nvSpPr>
          <p:cNvPr id="3" name="Content Placeholder 2">
            <a:extLst>
              <a:ext uri="{FF2B5EF4-FFF2-40B4-BE49-F238E27FC236}">
                <a16:creationId xmlns:a16="http://schemas.microsoft.com/office/drawing/2014/main" xmlns="" id="{B0C5DC0B-64B7-DB4D-8E08-1FF3C6FA84C7}"/>
              </a:ext>
            </a:extLst>
          </p:cNvPr>
          <p:cNvSpPr>
            <a:spLocks noGrp="1"/>
          </p:cNvSpPr>
          <p:nvPr>
            <p:ph idx="1"/>
          </p:nvPr>
        </p:nvSpPr>
        <p:spPr>
          <a:xfrm>
            <a:off x="838200" y="1825625"/>
            <a:ext cx="4105940" cy="4351338"/>
          </a:xfrm>
        </p:spPr>
        <p:txBody>
          <a:bodyPr>
            <a:normAutofit/>
          </a:bodyPr>
          <a:lstStyle/>
          <a:p>
            <a:r>
              <a:rPr lang="id-ID" dirty="0"/>
              <a:t>Lonjakan tiba-tiba dapat terjadi dari keadaan tenang atau keadaan cemas.</a:t>
            </a:r>
            <a:endParaRPr lang="en-ID" dirty="0"/>
          </a:p>
          <a:p>
            <a:pPr marL="0" indent="0">
              <a:buNone/>
            </a:pPr>
            <a:r>
              <a:rPr lang="id-ID" dirty="0"/>
              <a:t>1. </a:t>
            </a:r>
            <a:r>
              <a:rPr lang="id-ID" dirty="0" err="1"/>
              <a:t>Palpitasi</a:t>
            </a:r>
            <a:r>
              <a:rPr lang="id-ID" dirty="0"/>
              <a:t>, jantung berdebar, atau detak jantung yang dipercepat.</a:t>
            </a:r>
            <a:endParaRPr lang="en-ID" dirty="0"/>
          </a:p>
          <a:p>
            <a:pPr marL="0" indent="0">
              <a:buNone/>
            </a:pPr>
            <a:r>
              <a:rPr lang="id-ID" dirty="0"/>
              <a:t>2. Berkeringat.</a:t>
            </a:r>
            <a:endParaRPr lang="en-ID" dirty="0"/>
          </a:p>
          <a:p>
            <a:pPr marL="0" indent="0">
              <a:buNone/>
            </a:pPr>
            <a:r>
              <a:rPr lang="id-ID" dirty="0"/>
              <a:t>3. Gemetar atau bergetar.</a:t>
            </a:r>
            <a:endParaRPr lang="en-ID" dirty="0"/>
          </a:p>
          <a:p>
            <a:pPr marL="0" indent="0">
              <a:buNone/>
            </a:pPr>
            <a:r>
              <a:rPr lang="id-ID" dirty="0"/>
              <a:t>4. Sensasi sesak napas atau tercekik.</a:t>
            </a:r>
            <a:endParaRPr lang="en-ID" dirty="0"/>
          </a:p>
          <a:p>
            <a:pPr marL="0" indent="0">
              <a:buNone/>
            </a:pPr>
            <a:r>
              <a:rPr lang="id-ID" dirty="0"/>
              <a:t>5. Perasaan tersedak.</a:t>
            </a:r>
            <a:endParaRPr lang="en-ID" dirty="0"/>
          </a:p>
          <a:p>
            <a:pPr marL="0" indent="0">
              <a:buNone/>
            </a:pPr>
            <a:r>
              <a:rPr lang="id-ID" dirty="0"/>
              <a:t>6. Nyeri dada atau </a:t>
            </a:r>
            <a:r>
              <a:rPr lang="id-ID" dirty="0" err="1"/>
              <a:t>ketidaknyamanan</a:t>
            </a:r>
            <a:r>
              <a:rPr lang="id-ID" dirty="0"/>
              <a:t>.</a:t>
            </a:r>
            <a:endParaRPr lang="en-ID" dirty="0"/>
          </a:p>
        </p:txBody>
      </p:sp>
      <p:sp>
        <p:nvSpPr>
          <p:cNvPr id="4" name="Content Placeholder 2">
            <a:extLst>
              <a:ext uri="{FF2B5EF4-FFF2-40B4-BE49-F238E27FC236}">
                <a16:creationId xmlns:a16="http://schemas.microsoft.com/office/drawing/2014/main" xmlns="" id="{BC39B458-DE46-6348-80ED-9DEAB7988091}"/>
              </a:ext>
            </a:extLst>
          </p:cNvPr>
          <p:cNvSpPr txBox="1">
            <a:spLocks/>
          </p:cNvSpPr>
          <p:nvPr/>
        </p:nvSpPr>
        <p:spPr>
          <a:xfrm>
            <a:off x="6209413" y="1825625"/>
            <a:ext cx="4559595"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dirty="0"/>
              <a:t>7. Mual atau gawat perut.</a:t>
            </a:r>
            <a:endParaRPr lang="en-ID" dirty="0"/>
          </a:p>
          <a:p>
            <a:pPr marL="0" indent="0">
              <a:buNone/>
            </a:pPr>
            <a:r>
              <a:rPr lang="id-ID" dirty="0"/>
              <a:t>8. Merasa pusing, tidak stabil, pusing, atau pingsan.</a:t>
            </a:r>
            <a:endParaRPr lang="en-ID" dirty="0"/>
          </a:p>
          <a:p>
            <a:pPr marL="0" indent="0">
              <a:buNone/>
            </a:pPr>
            <a:r>
              <a:rPr lang="id-ID" dirty="0"/>
              <a:t>9. Sensasi cabai atau panas.</a:t>
            </a:r>
            <a:endParaRPr lang="en-ID" dirty="0"/>
          </a:p>
          <a:p>
            <a:pPr marL="0" indent="0">
              <a:buNone/>
            </a:pPr>
            <a:r>
              <a:rPr lang="id-ID" dirty="0"/>
              <a:t>10. </a:t>
            </a:r>
            <a:r>
              <a:rPr lang="id-ID" dirty="0" err="1"/>
              <a:t>Parestesi</a:t>
            </a:r>
            <a:r>
              <a:rPr lang="id-ID" dirty="0"/>
              <a:t> (sensasi mati rasa atau kesemutan).</a:t>
            </a:r>
            <a:endParaRPr lang="en-ID" dirty="0"/>
          </a:p>
          <a:p>
            <a:pPr marL="0" indent="0">
              <a:buNone/>
            </a:pPr>
            <a:r>
              <a:rPr lang="id-ID" dirty="0"/>
              <a:t>11. </a:t>
            </a:r>
            <a:r>
              <a:rPr lang="id-ID" dirty="0" err="1"/>
              <a:t>Derealization</a:t>
            </a:r>
            <a:r>
              <a:rPr lang="id-ID" dirty="0"/>
              <a:t> (perasaan tidak realistis) atau depersonalisasi (terlepas dari diri sendiri).</a:t>
            </a:r>
            <a:endParaRPr lang="en-ID" dirty="0"/>
          </a:p>
          <a:p>
            <a:pPr marL="0" indent="0">
              <a:buNone/>
            </a:pPr>
            <a:r>
              <a:rPr lang="id-ID" dirty="0"/>
              <a:t>12. Takut kehilangan kendali atau “menjadi gila.”</a:t>
            </a:r>
            <a:endParaRPr lang="en-ID" dirty="0"/>
          </a:p>
          <a:p>
            <a:pPr marL="0" indent="0">
              <a:buNone/>
            </a:pPr>
            <a:r>
              <a:rPr lang="id-ID" dirty="0"/>
              <a:t>13. Takut akan mati.</a:t>
            </a:r>
            <a:endParaRPr lang="en-ID" dirty="0"/>
          </a:p>
          <a:p>
            <a:endParaRPr lang="en-US" dirty="0"/>
          </a:p>
        </p:txBody>
      </p:sp>
    </p:spTree>
    <p:extLst>
      <p:ext uri="{BB962C8B-B14F-4D97-AF65-F5344CB8AC3E}">
        <p14:creationId xmlns:p14="http://schemas.microsoft.com/office/powerpoint/2010/main" val="2538213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579CE-EC97-1B47-83EC-0C9901C2B596}"/>
              </a:ext>
            </a:extLst>
          </p:cNvPr>
          <p:cNvSpPr>
            <a:spLocks noGrp="1"/>
          </p:cNvSpPr>
          <p:nvPr>
            <p:ph type="title"/>
          </p:nvPr>
        </p:nvSpPr>
        <p:spPr/>
        <p:txBody>
          <a:bodyPr/>
          <a:lstStyle/>
          <a:p>
            <a:r>
              <a:rPr lang="en-US" dirty="0"/>
              <a:t>FEATURES DSM IV-TR &amp; DSM V</a:t>
            </a:r>
          </a:p>
        </p:txBody>
      </p:sp>
      <p:sp>
        <p:nvSpPr>
          <p:cNvPr id="3" name="Content Placeholder 2">
            <a:extLst>
              <a:ext uri="{FF2B5EF4-FFF2-40B4-BE49-F238E27FC236}">
                <a16:creationId xmlns:a16="http://schemas.microsoft.com/office/drawing/2014/main" xmlns="" id="{11292616-ED3C-7F48-86F4-18293916A6DA}"/>
              </a:ext>
            </a:extLst>
          </p:cNvPr>
          <p:cNvSpPr>
            <a:spLocks noGrp="1"/>
          </p:cNvSpPr>
          <p:nvPr>
            <p:ph idx="1"/>
          </p:nvPr>
        </p:nvSpPr>
        <p:spPr>
          <a:xfrm>
            <a:off x="277860" y="2658697"/>
            <a:ext cx="5257800" cy="4351338"/>
          </a:xfrm>
        </p:spPr>
        <p:txBody>
          <a:bodyPr>
            <a:normAutofit/>
          </a:bodyPr>
          <a:lstStyle/>
          <a:p>
            <a:pPr algn="just"/>
            <a:r>
              <a:rPr lang="id-ID" dirty="0"/>
              <a:t>Karena Serangan Panik dapat terjadi dalam konteks Gangguan Kecemasan serta gangguan mental lainnya, (</a:t>
            </a:r>
            <a:r>
              <a:rPr lang="id-ID" dirty="0" err="1"/>
              <a:t>mis</a:t>
            </a:r>
            <a:r>
              <a:rPr lang="id-ID" dirty="0"/>
              <a:t>. Gangguan </a:t>
            </a:r>
            <a:r>
              <a:rPr lang="id-ID" dirty="0" err="1"/>
              <a:t>Mood</a:t>
            </a:r>
            <a:r>
              <a:rPr lang="id-ID" dirty="0"/>
              <a:t>, Gangguan Terkait Zat) dan beberapa </a:t>
            </a:r>
            <a:r>
              <a:rPr lang="id-ID" dirty="0" err="1"/>
              <a:t>pengkondisian</a:t>
            </a:r>
            <a:r>
              <a:rPr lang="id-ID" dirty="0"/>
              <a:t> medis (misalnya jantung, pernapasan, </a:t>
            </a:r>
            <a:r>
              <a:rPr lang="id-ID" dirty="0" err="1"/>
              <a:t>vestibular</a:t>
            </a:r>
            <a:r>
              <a:rPr lang="id-ID" dirty="0"/>
              <a:t>, gastrointestinal)</a:t>
            </a:r>
            <a:endParaRPr lang="en-ID" dirty="0"/>
          </a:p>
          <a:p>
            <a:pPr algn="just"/>
            <a:r>
              <a:rPr lang="id-ID" dirty="0" err="1"/>
              <a:t>Panic</a:t>
            </a:r>
            <a:r>
              <a:rPr lang="id-ID" dirty="0"/>
              <a:t> </a:t>
            </a:r>
            <a:r>
              <a:rPr lang="id-ID" dirty="0" err="1"/>
              <a:t>Attack</a:t>
            </a:r>
            <a:r>
              <a:rPr lang="id-ID" dirty="0"/>
              <a:t> adalah periode ketakutan yang intens atau </a:t>
            </a:r>
            <a:r>
              <a:rPr lang="id-ID" dirty="0" err="1"/>
              <a:t>ketidaknyamanan</a:t>
            </a:r>
            <a:r>
              <a:rPr lang="id-ID" dirty="0"/>
              <a:t> karena tidak adanya bahaya nyata yang disertai oleh setidaknya 4 dari 13 gejala somatik atau kognitif.</a:t>
            </a:r>
            <a:r>
              <a:rPr lang="en-ID" dirty="0">
                <a:effectLst/>
              </a:rPr>
              <a:t> </a:t>
            </a:r>
            <a:endParaRPr lang="en-US" dirty="0"/>
          </a:p>
        </p:txBody>
      </p:sp>
      <p:sp>
        <p:nvSpPr>
          <p:cNvPr id="4" name="Rectangle 3">
            <a:extLst>
              <a:ext uri="{FF2B5EF4-FFF2-40B4-BE49-F238E27FC236}">
                <a16:creationId xmlns:a16="http://schemas.microsoft.com/office/drawing/2014/main" xmlns="" id="{7DC3B821-0143-BB4C-9804-594C69BAA83D}"/>
              </a:ext>
            </a:extLst>
          </p:cNvPr>
          <p:cNvSpPr/>
          <p:nvPr/>
        </p:nvSpPr>
        <p:spPr>
          <a:xfrm>
            <a:off x="5535660" y="2303855"/>
            <a:ext cx="6096000" cy="4801314"/>
          </a:xfrm>
          <a:prstGeom prst="rect">
            <a:avLst/>
          </a:prstGeom>
        </p:spPr>
        <p:txBody>
          <a:bodyPr>
            <a:spAutoFit/>
          </a:bodyPr>
          <a:lstStyle/>
          <a:p>
            <a:pPr algn="just"/>
            <a:r>
              <a:rPr lang="id-ID" dirty="0"/>
              <a:t>Ciri penting serangan panik adalah gelombang rasa takut yang hebat atau </a:t>
            </a:r>
            <a:r>
              <a:rPr lang="id-ID" dirty="0" err="1"/>
              <a:t>ketidaknyamanan</a:t>
            </a:r>
            <a:r>
              <a:rPr lang="id-ID" dirty="0"/>
              <a:t> hebat yang mencapai puncaknya dalam beberapa menit dan selama waktu itu empat atau lebih dari 13 gejala fisik dan kognitif terjadi. Sebelas dari 13 gejala ini adalah fisik (</a:t>
            </a:r>
            <a:r>
              <a:rPr lang="id-ID" dirty="0" err="1"/>
              <a:t>mis</a:t>
            </a:r>
            <a:r>
              <a:rPr lang="id-ID" dirty="0"/>
              <a:t>., Jantung berdebar, berkeringat), sementara dua adalah kognitif (</a:t>
            </a:r>
            <a:r>
              <a:rPr lang="id-ID" dirty="0" err="1"/>
              <a:t>mis</a:t>
            </a:r>
            <a:r>
              <a:rPr lang="id-ID" dirty="0"/>
              <a:t>., Takut kehilangan kendali atau menjadi gila, takut mati). </a:t>
            </a:r>
          </a:p>
          <a:p>
            <a:pPr algn="just"/>
            <a:r>
              <a:rPr lang="id-ID" dirty="0"/>
              <a:t>Ada dua jenis serangan panik: diharapkan dan tidak terduga. Serangan panik yang diharapkan adalah serangan yang memiliki isyarat atau pemicu yang jelas, seperti situasi di mana serangan panik biasanya terjadi. Serangan panik yang tidak terduga adalah yang tidak ada isyarat atau pemicu yang jelas pada saat terjadinya (</a:t>
            </a:r>
            <a:r>
              <a:rPr lang="id-ID" dirty="0" err="1"/>
              <a:t>mis</a:t>
            </a:r>
            <a:r>
              <a:rPr lang="id-ID" dirty="0"/>
              <a:t>., Saat bersantai atau serangan panik nokturnal).</a:t>
            </a:r>
            <a:endParaRPr lang="en-ID" dirty="0"/>
          </a:p>
          <a:p>
            <a:pPr algn="just"/>
            <a:endParaRPr lang="en-US" dirty="0"/>
          </a:p>
        </p:txBody>
      </p:sp>
    </p:spTree>
    <p:extLst>
      <p:ext uri="{BB962C8B-B14F-4D97-AF65-F5344CB8AC3E}">
        <p14:creationId xmlns:p14="http://schemas.microsoft.com/office/powerpoint/2010/main" val="1071889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8A3CF-1E15-4F6B-B6DB-4B121D5A63BE}"/>
              </a:ext>
            </a:extLst>
          </p:cNvPr>
          <p:cNvSpPr>
            <a:spLocks noGrp="1"/>
          </p:cNvSpPr>
          <p:nvPr>
            <p:ph type="ctrTitle"/>
          </p:nvPr>
        </p:nvSpPr>
        <p:spPr/>
        <p:txBody>
          <a:bodyPr/>
          <a:lstStyle/>
          <a:p>
            <a:r>
              <a:rPr lang="en-US" dirty="0"/>
              <a:t>ACUTE STRESS DISORDER</a:t>
            </a:r>
            <a:endParaRPr lang="en-ID" dirty="0"/>
          </a:p>
        </p:txBody>
      </p:sp>
      <p:sp>
        <p:nvSpPr>
          <p:cNvPr id="3" name="Subtitle 2">
            <a:extLst>
              <a:ext uri="{FF2B5EF4-FFF2-40B4-BE49-F238E27FC236}">
                <a16:creationId xmlns:a16="http://schemas.microsoft.com/office/drawing/2014/main" xmlns="" id="{C72073E1-3931-43C9-8746-32A4ED03F054}"/>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610987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9522A7-C411-4345-BD7D-B010A3E23160}"/>
              </a:ext>
            </a:extLst>
          </p:cNvPr>
          <p:cNvSpPr>
            <a:spLocks noGrp="1"/>
          </p:cNvSpPr>
          <p:nvPr>
            <p:ph sz="half" idx="1"/>
          </p:nvPr>
        </p:nvSpPr>
        <p:spPr>
          <a:xfrm>
            <a:off x="769961" y="2603500"/>
            <a:ext cx="5181600" cy="2391533"/>
          </a:xfrm>
        </p:spPr>
        <p:txBody>
          <a:bodyPr>
            <a:normAutofit/>
          </a:bodyPr>
          <a:lstStyle/>
          <a:p>
            <a:r>
              <a:rPr lang="en-US" b="1" dirty="0"/>
              <a:t>DSM IV</a:t>
            </a:r>
          </a:p>
          <a:p>
            <a:pPr marL="0" indent="0">
              <a:buNone/>
            </a:pPr>
            <a:r>
              <a:rPr lang="en-ID" dirty="0"/>
              <a:t>Acute Stress Disorder </a:t>
            </a:r>
            <a:r>
              <a:rPr lang="en-ID" dirty="0" err="1"/>
              <a:t>adalah</a:t>
            </a:r>
            <a:r>
              <a:rPr lang="en-ID" dirty="0"/>
              <a:t> </a:t>
            </a:r>
            <a:r>
              <a:rPr lang="en-ID" dirty="0" err="1"/>
              <a:t>pengembangan</a:t>
            </a:r>
            <a:r>
              <a:rPr lang="en-ID" dirty="0"/>
              <a:t> </a:t>
            </a:r>
            <a:r>
              <a:rPr lang="en-ID" dirty="0" err="1"/>
              <a:t>karakteristik</a:t>
            </a:r>
            <a:r>
              <a:rPr lang="en-ID" dirty="0"/>
              <a:t> </a:t>
            </a:r>
            <a:r>
              <a:rPr lang="en-ID" dirty="0" err="1"/>
              <a:t>kecemasan</a:t>
            </a:r>
            <a:r>
              <a:rPr lang="en-ID" dirty="0"/>
              <a:t>, </a:t>
            </a:r>
            <a:r>
              <a:rPr lang="en-ID" dirty="0" err="1"/>
              <a:t>disosiatif</a:t>
            </a:r>
            <a:r>
              <a:rPr lang="en-ID" dirty="0"/>
              <a:t>, dan </a:t>
            </a:r>
            <a:r>
              <a:rPr lang="en-ID" dirty="0" err="1"/>
              <a:t>gejala</a:t>
            </a:r>
            <a:r>
              <a:rPr lang="en-ID" dirty="0"/>
              <a:t> yang </a:t>
            </a:r>
            <a:r>
              <a:rPr lang="en-ID" dirty="0" err="1"/>
              <a:t>lainnya</a:t>
            </a:r>
            <a:r>
              <a:rPr lang="en-ID" dirty="0"/>
              <a:t> </a:t>
            </a:r>
            <a:r>
              <a:rPr lang="en-ID" dirty="0" err="1"/>
              <a:t>setelah</a:t>
            </a:r>
            <a:r>
              <a:rPr lang="en-ID" dirty="0"/>
              <a:t> stress </a:t>
            </a:r>
            <a:r>
              <a:rPr lang="en-ID" dirty="0" err="1"/>
              <a:t>akibat</a:t>
            </a:r>
            <a:r>
              <a:rPr lang="en-ID" dirty="0"/>
              <a:t> trauma yang </a:t>
            </a:r>
            <a:r>
              <a:rPr lang="en-ID" dirty="0" err="1"/>
              <a:t>ekstrim</a:t>
            </a:r>
            <a:r>
              <a:rPr lang="en-ID" dirty="0"/>
              <a:t>. </a:t>
            </a:r>
          </a:p>
        </p:txBody>
      </p:sp>
      <p:sp>
        <p:nvSpPr>
          <p:cNvPr id="4" name="Content Placeholder 3">
            <a:extLst>
              <a:ext uri="{FF2B5EF4-FFF2-40B4-BE49-F238E27FC236}">
                <a16:creationId xmlns:a16="http://schemas.microsoft.com/office/drawing/2014/main" xmlns="" id="{F4CDB6C9-93AD-47CA-A938-14EF364F4520}"/>
              </a:ext>
            </a:extLst>
          </p:cNvPr>
          <p:cNvSpPr>
            <a:spLocks noGrp="1"/>
          </p:cNvSpPr>
          <p:nvPr>
            <p:ph sz="half" idx="2"/>
          </p:nvPr>
        </p:nvSpPr>
        <p:spPr/>
        <p:txBody>
          <a:bodyPr>
            <a:normAutofit/>
          </a:bodyPr>
          <a:lstStyle/>
          <a:p>
            <a:r>
              <a:rPr lang="en-US" b="1" dirty="0"/>
              <a:t>DSM V</a:t>
            </a:r>
          </a:p>
          <a:p>
            <a:pPr marL="0" indent="0">
              <a:buNone/>
            </a:pPr>
            <a:r>
              <a:rPr lang="id-ID" dirty="0"/>
              <a:t>Terjadi minimal 2 hari setelah kejadian hingga 1 bulan. Peristiwa yang terjadi secara langsung, contohnya kekerasan seksual, serangan fisik, pertempuran aktif, penjarahan, kekerasan fisik ana</a:t>
            </a:r>
            <a:r>
              <a:rPr lang="en-US" dirty="0"/>
              <a:t>k.</a:t>
            </a:r>
          </a:p>
          <a:p>
            <a:pPr marL="0" indent="0">
              <a:buNone/>
            </a:pPr>
            <a:r>
              <a:rPr lang="en-US" dirty="0" err="1"/>
              <a:t>Ditekankan</a:t>
            </a:r>
            <a:r>
              <a:rPr lang="en-US" dirty="0"/>
              <a:t> </a:t>
            </a:r>
            <a:r>
              <a:rPr lang="en-US" dirty="0" err="1"/>
              <a:t>bahwa</a:t>
            </a:r>
            <a:r>
              <a:rPr lang="en-US" dirty="0"/>
              <a:t> </a:t>
            </a:r>
            <a:r>
              <a:rPr lang="en-US" dirty="0" err="1"/>
              <a:t>anak</a:t>
            </a:r>
            <a:r>
              <a:rPr lang="en-US" dirty="0"/>
              <a:t> </a:t>
            </a:r>
            <a:r>
              <a:rPr lang="en-US" dirty="0" err="1"/>
              <a:t>kecilpun</a:t>
            </a:r>
            <a:r>
              <a:rPr lang="en-US" dirty="0"/>
              <a:t> </a:t>
            </a:r>
            <a:r>
              <a:rPr lang="en-US" dirty="0" err="1"/>
              <a:t>bisa</a:t>
            </a:r>
            <a:r>
              <a:rPr lang="en-US" dirty="0"/>
              <a:t> </a:t>
            </a:r>
            <a:r>
              <a:rPr lang="en-US" dirty="0" err="1"/>
              <a:t>mengidap</a:t>
            </a:r>
            <a:r>
              <a:rPr lang="en-US" dirty="0"/>
              <a:t> ASD.</a:t>
            </a:r>
            <a:endParaRPr lang="en-ID" dirty="0"/>
          </a:p>
        </p:txBody>
      </p:sp>
      <p:sp>
        <p:nvSpPr>
          <p:cNvPr id="6" name="Title 5">
            <a:extLst>
              <a:ext uri="{FF2B5EF4-FFF2-40B4-BE49-F238E27FC236}">
                <a16:creationId xmlns:a16="http://schemas.microsoft.com/office/drawing/2014/main" xmlns="" id="{C45B104A-E11C-4C80-8A7D-1CE69C49680D}"/>
              </a:ext>
            </a:extLst>
          </p:cNvPr>
          <p:cNvSpPr>
            <a:spLocks noGrp="1"/>
          </p:cNvSpPr>
          <p:nvPr>
            <p:ph type="title"/>
          </p:nvPr>
        </p:nvSpPr>
        <p:spPr/>
        <p:txBody>
          <a:bodyPr/>
          <a:lstStyle/>
          <a:p>
            <a:r>
              <a:rPr lang="en-US" b="1" dirty="0"/>
              <a:t>Features Diagnostic</a:t>
            </a:r>
            <a:endParaRPr lang="en-ID" dirty="0"/>
          </a:p>
        </p:txBody>
      </p:sp>
    </p:spTree>
    <p:extLst>
      <p:ext uri="{BB962C8B-B14F-4D97-AF65-F5344CB8AC3E}">
        <p14:creationId xmlns:p14="http://schemas.microsoft.com/office/powerpoint/2010/main" val="256970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90023" y="77296"/>
            <a:ext cx="2265528" cy="15967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Fobia</a:t>
            </a:r>
            <a:endParaRPr lang="id-ID"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2615726" y="2566637"/>
            <a:ext cx="6513812" cy="956628"/>
            <a:chOff x="2672042" y="1158913"/>
            <a:chExt cx="6513812" cy="956628"/>
          </a:xfrm>
        </p:grpSpPr>
        <p:sp>
          <p:nvSpPr>
            <p:cNvPr id="6" name="Rectangle 5"/>
            <p:cNvSpPr/>
            <p:nvPr/>
          </p:nvSpPr>
          <p:spPr>
            <a:xfrm>
              <a:off x="5894658" y="1158913"/>
              <a:ext cx="45719" cy="4783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7" name="Rectangle 6"/>
            <p:cNvSpPr/>
            <p:nvPr/>
          </p:nvSpPr>
          <p:spPr>
            <a:xfrm>
              <a:off x="2694902" y="1637227"/>
              <a:ext cx="6490952" cy="4526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8" name="Rectangle 7"/>
            <p:cNvSpPr/>
            <p:nvPr/>
          </p:nvSpPr>
          <p:spPr>
            <a:xfrm>
              <a:off x="2672042" y="1637227"/>
              <a:ext cx="45719" cy="4783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9" name="Rectangle 8"/>
            <p:cNvSpPr/>
            <p:nvPr/>
          </p:nvSpPr>
          <p:spPr>
            <a:xfrm>
              <a:off x="9140135" y="1630961"/>
              <a:ext cx="45719" cy="47831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grpSp>
      <p:sp>
        <p:nvSpPr>
          <p:cNvPr id="10" name="Oval 9"/>
          <p:cNvSpPr/>
          <p:nvPr/>
        </p:nvSpPr>
        <p:spPr>
          <a:xfrm>
            <a:off x="1660789" y="3516999"/>
            <a:ext cx="2001312" cy="145391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Spesific Phobia</a:t>
            </a:r>
            <a:endParaRPr lang="id-ID"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8106022" y="3516998"/>
            <a:ext cx="2001312" cy="145391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Social Anxiety Disorder</a:t>
            </a:r>
            <a:endParaRPr lang="id-ID"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3060583" y="1664353"/>
            <a:ext cx="5724408" cy="923330"/>
          </a:xfrm>
          <a:prstGeom prst="rect">
            <a:avLst/>
          </a:prstGeom>
        </p:spPr>
        <p:txBody>
          <a:bodyPr wrap="square">
            <a:spAutoFit/>
          </a:bodyPr>
          <a:lstStyle/>
          <a:p>
            <a:pPr algn="just"/>
            <a:r>
              <a:rPr lang="id-ID" b="1" dirty="0" smtClean="0">
                <a:solidFill>
                  <a:schemeClr val="accent2">
                    <a:lumMod val="75000"/>
                  </a:schemeClr>
                </a:solidFill>
              </a:rPr>
              <a:t>Fobia </a:t>
            </a:r>
            <a:r>
              <a:rPr lang="id-ID" dirty="0" smtClean="0">
                <a:solidFill>
                  <a:schemeClr val="accent2">
                    <a:lumMod val="75000"/>
                  </a:schemeClr>
                </a:solidFill>
              </a:rPr>
              <a:t>adalah Ketakutan irasional yang menimbulkan upaya menghindar (secara sadar) dari obyek, aktivitas, atau situasi yang ditakuti</a:t>
            </a:r>
            <a:endParaRPr lang="id-ID" dirty="0">
              <a:solidFill>
                <a:schemeClr val="accent2">
                  <a:lumMod val="75000"/>
                </a:schemeClr>
              </a:solidFill>
            </a:endParaRPr>
          </a:p>
        </p:txBody>
      </p:sp>
      <p:sp>
        <p:nvSpPr>
          <p:cNvPr id="13" name="Rectangle 12"/>
          <p:cNvSpPr/>
          <p:nvPr/>
        </p:nvSpPr>
        <p:spPr>
          <a:xfrm>
            <a:off x="472490" y="5035718"/>
            <a:ext cx="4760729" cy="923330"/>
          </a:xfrm>
          <a:prstGeom prst="rect">
            <a:avLst/>
          </a:prstGeom>
        </p:spPr>
        <p:txBody>
          <a:bodyPr wrap="square">
            <a:spAutoFit/>
          </a:bodyPr>
          <a:lstStyle/>
          <a:p>
            <a:pPr algn="just"/>
            <a:r>
              <a:rPr lang="id-ID" b="1" dirty="0" smtClean="0">
                <a:solidFill>
                  <a:schemeClr val="accent2">
                    <a:lumMod val="75000"/>
                  </a:schemeClr>
                </a:solidFill>
              </a:rPr>
              <a:t>Fobia Spesifik </a:t>
            </a:r>
            <a:r>
              <a:rPr lang="id-ID" dirty="0" smtClean="0">
                <a:solidFill>
                  <a:schemeClr val="accent2">
                    <a:lumMod val="75000"/>
                  </a:schemeClr>
                </a:solidFill>
              </a:rPr>
              <a:t>adalah Ketakutan yang tidak diinginkan karena kehadiran atau antisipasi terhadap obyek atau situasi yang spesifik.</a:t>
            </a:r>
            <a:endParaRPr lang="id-ID" dirty="0">
              <a:solidFill>
                <a:schemeClr val="accent2">
                  <a:lumMod val="75000"/>
                </a:schemeClr>
              </a:solidFill>
            </a:endParaRPr>
          </a:p>
        </p:txBody>
      </p:sp>
      <p:sp>
        <p:nvSpPr>
          <p:cNvPr id="14" name="Rectangle 13"/>
          <p:cNvSpPr/>
          <p:nvPr/>
        </p:nvSpPr>
        <p:spPr>
          <a:xfrm>
            <a:off x="6804106" y="5035718"/>
            <a:ext cx="4760729" cy="1200329"/>
          </a:xfrm>
          <a:prstGeom prst="rect">
            <a:avLst/>
          </a:prstGeom>
        </p:spPr>
        <p:txBody>
          <a:bodyPr wrap="square">
            <a:spAutoFit/>
          </a:bodyPr>
          <a:lstStyle/>
          <a:p>
            <a:pPr algn="just"/>
            <a:r>
              <a:rPr lang="id-ID" b="1" dirty="0" smtClean="0">
                <a:solidFill>
                  <a:schemeClr val="accent2">
                    <a:lumMod val="75000"/>
                  </a:schemeClr>
                </a:solidFill>
              </a:rPr>
              <a:t>Social Anxity Disorder </a:t>
            </a:r>
            <a:r>
              <a:rPr lang="id-ID" dirty="0" smtClean="0">
                <a:solidFill>
                  <a:schemeClr val="accent2">
                    <a:lumMod val="75000"/>
                  </a:schemeClr>
                </a:solidFill>
              </a:rPr>
              <a:t>adalah Ketakutan pada situasi saat terpapar dengan pengawasan orang lain dan takut bertindak dengan cara memalukan.</a:t>
            </a:r>
            <a:endParaRPr lang="id-ID" dirty="0">
              <a:solidFill>
                <a:schemeClr val="accent2">
                  <a:lumMod val="75000"/>
                </a:schemeClr>
              </a:solidFill>
            </a:endParaRPr>
          </a:p>
        </p:txBody>
      </p:sp>
    </p:spTree>
    <p:extLst>
      <p:ext uri="{BB962C8B-B14F-4D97-AF65-F5344CB8AC3E}">
        <p14:creationId xmlns:p14="http://schemas.microsoft.com/office/powerpoint/2010/main" val="4152080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D3F7FE-1D38-4764-B80E-E9F1B8DD361B}"/>
              </a:ext>
            </a:extLst>
          </p:cNvPr>
          <p:cNvSpPr>
            <a:spLocks noGrp="1"/>
          </p:cNvSpPr>
          <p:nvPr>
            <p:ph sz="half" idx="1"/>
          </p:nvPr>
        </p:nvSpPr>
        <p:spPr/>
        <p:txBody>
          <a:bodyPr>
            <a:normAutofit/>
          </a:bodyPr>
          <a:lstStyle/>
          <a:p>
            <a:r>
              <a:rPr lang="en-ID" b="1" dirty="0"/>
              <a:t>DSM IV</a:t>
            </a:r>
          </a:p>
          <a:p>
            <a:pPr marL="0" indent="0">
              <a:buNone/>
            </a:pPr>
            <a:r>
              <a:rPr lang="id-ID" dirty="0"/>
              <a:t>ASD ini terjadi minimal 2 hari setelah peristiwa terjadi dan bisa sembuh dalam waktu 4 minggu. Kalau sudah lebih dari sebulan, maka sudah di tahap PTSD. </a:t>
            </a:r>
            <a:endParaRPr lang="en-ID" dirty="0"/>
          </a:p>
        </p:txBody>
      </p:sp>
      <p:sp>
        <p:nvSpPr>
          <p:cNvPr id="4" name="Content Placeholder 3">
            <a:extLst>
              <a:ext uri="{FF2B5EF4-FFF2-40B4-BE49-F238E27FC236}">
                <a16:creationId xmlns:a16="http://schemas.microsoft.com/office/drawing/2014/main" xmlns="" id="{50B8FD3A-4F59-4DA2-98F1-3D135C7B1CF5}"/>
              </a:ext>
            </a:extLst>
          </p:cNvPr>
          <p:cNvSpPr>
            <a:spLocks noGrp="1"/>
          </p:cNvSpPr>
          <p:nvPr>
            <p:ph sz="half" idx="2"/>
          </p:nvPr>
        </p:nvSpPr>
        <p:spPr/>
        <p:txBody>
          <a:bodyPr>
            <a:normAutofit/>
          </a:bodyPr>
          <a:lstStyle/>
          <a:p>
            <a:r>
              <a:rPr lang="en-ID" b="1" dirty="0"/>
              <a:t>DSM V</a:t>
            </a:r>
          </a:p>
          <a:p>
            <a:pPr marL="0" indent="0">
              <a:buNone/>
            </a:pPr>
            <a:r>
              <a:rPr lang="id-ID" dirty="0"/>
              <a:t>ASD ini tidak akan bisa didiagnosis jika kejadian perisitiwa belum 2 hari setelahnya atau PTSD selama sebulan. Setengah dari individu yang terkena ASD berkembang menjadi PTSD.</a:t>
            </a:r>
            <a:endParaRPr lang="en-ID" dirty="0"/>
          </a:p>
          <a:p>
            <a:pPr marL="0" indent="0">
              <a:buNone/>
            </a:pPr>
            <a:endParaRPr lang="en-ID" dirty="0"/>
          </a:p>
        </p:txBody>
      </p:sp>
      <p:sp>
        <p:nvSpPr>
          <p:cNvPr id="6" name="Title 5">
            <a:extLst>
              <a:ext uri="{FF2B5EF4-FFF2-40B4-BE49-F238E27FC236}">
                <a16:creationId xmlns:a16="http://schemas.microsoft.com/office/drawing/2014/main" xmlns="" id="{7D32C427-4DF5-4EF4-B442-E3EF3E1B656B}"/>
              </a:ext>
            </a:extLst>
          </p:cNvPr>
          <p:cNvSpPr>
            <a:spLocks noGrp="1"/>
          </p:cNvSpPr>
          <p:nvPr>
            <p:ph type="title"/>
          </p:nvPr>
        </p:nvSpPr>
        <p:spPr/>
        <p:txBody>
          <a:bodyPr/>
          <a:lstStyle/>
          <a:p>
            <a:r>
              <a:rPr lang="en-US" dirty="0"/>
              <a:t>Development and Course</a:t>
            </a:r>
            <a:endParaRPr lang="en-ID" dirty="0"/>
          </a:p>
        </p:txBody>
      </p:sp>
    </p:spTree>
    <p:extLst>
      <p:ext uri="{BB962C8B-B14F-4D97-AF65-F5344CB8AC3E}">
        <p14:creationId xmlns:p14="http://schemas.microsoft.com/office/powerpoint/2010/main" val="1885639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A94F14-6DFA-4370-ABBF-13D6BA1112FC}"/>
              </a:ext>
            </a:extLst>
          </p:cNvPr>
          <p:cNvSpPr>
            <a:spLocks noGrp="1"/>
          </p:cNvSpPr>
          <p:nvPr>
            <p:ph sz="half" idx="1"/>
          </p:nvPr>
        </p:nvSpPr>
        <p:spPr/>
        <p:txBody>
          <a:bodyPr>
            <a:normAutofit/>
          </a:bodyPr>
          <a:lstStyle/>
          <a:p>
            <a:r>
              <a:rPr lang="en-US" b="1" dirty="0"/>
              <a:t>DSM IV</a:t>
            </a:r>
            <a:endParaRPr lang="en-ID" dirty="0"/>
          </a:p>
          <a:p>
            <a:pPr marL="0" indent="0">
              <a:buNone/>
            </a:pPr>
            <a:r>
              <a:rPr lang="id-ID" dirty="0"/>
              <a:t>Berdasarkan dari penelitian-penelitian yang ada, jumlah individu yang terkena ASD berkisar dari 14-33%. Alasan terparah karena kecelakaan berkendara, penembakan massal, menjadi pengamat</a:t>
            </a:r>
            <a:r>
              <a:rPr lang="en-US" dirty="0"/>
              <a:t>.</a:t>
            </a:r>
            <a:endParaRPr lang="en-ID" dirty="0"/>
          </a:p>
          <a:p>
            <a:endParaRPr lang="en-ID" dirty="0"/>
          </a:p>
        </p:txBody>
      </p:sp>
      <p:sp>
        <p:nvSpPr>
          <p:cNvPr id="4" name="Content Placeholder 3">
            <a:extLst>
              <a:ext uri="{FF2B5EF4-FFF2-40B4-BE49-F238E27FC236}">
                <a16:creationId xmlns:a16="http://schemas.microsoft.com/office/drawing/2014/main" xmlns="" id="{DFFA53BF-F807-4FED-811C-58C8071D90AE}"/>
              </a:ext>
            </a:extLst>
          </p:cNvPr>
          <p:cNvSpPr>
            <a:spLocks noGrp="1"/>
          </p:cNvSpPr>
          <p:nvPr>
            <p:ph sz="half" idx="2"/>
          </p:nvPr>
        </p:nvSpPr>
        <p:spPr/>
        <p:txBody>
          <a:bodyPr>
            <a:normAutofit/>
          </a:bodyPr>
          <a:lstStyle/>
          <a:p>
            <a:r>
              <a:rPr lang="en-US" b="1" dirty="0"/>
              <a:t>DSM V</a:t>
            </a:r>
            <a:endParaRPr lang="en-ID" dirty="0"/>
          </a:p>
          <a:p>
            <a:pPr marL="0" indent="0">
              <a:buNone/>
            </a:pPr>
            <a:r>
              <a:rPr lang="id-ID" dirty="0"/>
              <a:t>Pada populasi AS dan non-AS, gangguan stres akut cenderung diidentifikasi dalam kurang dari 20% kasus setelah peristiwa traumatis yang tidak melibatkan serangan interpersonal; 13% -21% dari kecelakaan kendaraan bermotor, 14% dari trauma ringan cedera otak, 19% serangan, 10% luka bakar parah, dan 6% -12% kecelakaan industri.</a:t>
            </a:r>
            <a:endParaRPr lang="en-ID" dirty="0"/>
          </a:p>
          <a:p>
            <a:endParaRPr lang="en-ID" dirty="0"/>
          </a:p>
        </p:txBody>
      </p:sp>
      <p:sp>
        <p:nvSpPr>
          <p:cNvPr id="6" name="Title 5">
            <a:extLst>
              <a:ext uri="{FF2B5EF4-FFF2-40B4-BE49-F238E27FC236}">
                <a16:creationId xmlns:a16="http://schemas.microsoft.com/office/drawing/2014/main" xmlns="" id="{6FBEAAEF-1C77-4A06-B5F5-4001DC4E6A09}"/>
              </a:ext>
            </a:extLst>
          </p:cNvPr>
          <p:cNvSpPr>
            <a:spLocks noGrp="1"/>
          </p:cNvSpPr>
          <p:nvPr>
            <p:ph type="title"/>
          </p:nvPr>
        </p:nvSpPr>
        <p:spPr/>
        <p:txBody>
          <a:bodyPr/>
          <a:lstStyle/>
          <a:p>
            <a:r>
              <a:rPr lang="id-ID" b="1" dirty="0"/>
              <a:t>Prevalence</a:t>
            </a:r>
            <a:endParaRPr lang="en-ID" dirty="0"/>
          </a:p>
        </p:txBody>
      </p:sp>
    </p:spTree>
    <p:extLst>
      <p:ext uri="{BB962C8B-B14F-4D97-AF65-F5344CB8AC3E}">
        <p14:creationId xmlns:p14="http://schemas.microsoft.com/office/powerpoint/2010/main" val="1560567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A9085-7229-44B4-9434-F96922E40EDE}"/>
              </a:ext>
            </a:extLst>
          </p:cNvPr>
          <p:cNvSpPr>
            <a:spLocks noGrp="1"/>
          </p:cNvSpPr>
          <p:nvPr>
            <p:ph type="title"/>
          </p:nvPr>
        </p:nvSpPr>
        <p:spPr/>
        <p:txBody>
          <a:bodyPr/>
          <a:lstStyle/>
          <a:p>
            <a:r>
              <a:rPr lang="id-ID" b="1" dirty="0"/>
              <a:t>Specific Culture Features</a:t>
            </a:r>
            <a:endParaRPr lang="en-ID" dirty="0"/>
          </a:p>
        </p:txBody>
      </p:sp>
      <p:sp>
        <p:nvSpPr>
          <p:cNvPr id="3" name="Content Placeholder 2">
            <a:extLst>
              <a:ext uri="{FF2B5EF4-FFF2-40B4-BE49-F238E27FC236}">
                <a16:creationId xmlns:a16="http://schemas.microsoft.com/office/drawing/2014/main" xmlns="" id="{4F06DB5B-D129-44D7-8692-F10B9921ECB6}"/>
              </a:ext>
            </a:extLst>
          </p:cNvPr>
          <p:cNvSpPr>
            <a:spLocks noGrp="1"/>
          </p:cNvSpPr>
          <p:nvPr>
            <p:ph sz="half" idx="1"/>
          </p:nvPr>
        </p:nvSpPr>
        <p:spPr/>
        <p:txBody>
          <a:bodyPr/>
          <a:lstStyle/>
          <a:p>
            <a:r>
              <a:rPr lang="en-US" b="1" dirty="0"/>
              <a:t>DSM IV</a:t>
            </a:r>
            <a:r>
              <a:rPr lang="en-US" dirty="0"/>
              <a:t>	</a:t>
            </a:r>
          </a:p>
          <a:p>
            <a:pPr marL="0" indent="0">
              <a:buNone/>
            </a:pPr>
            <a:r>
              <a:rPr lang="id-ID" dirty="0"/>
              <a:t>Rata-rata trauma terjadi karena hal-hal yang sudah sering ditemui, tapi ternyata budaya juga bisa menjadi salah satu alasan orang menjadi trauma. Misalkan seperti tidak mengikuti budaya akan dikenakan sanksi. </a:t>
            </a:r>
            <a:endParaRPr lang="en-ID" dirty="0"/>
          </a:p>
          <a:p>
            <a:pPr marL="0" indent="0">
              <a:buNone/>
            </a:pPr>
            <a:endParaRPr lang="en-ID" dirty="0"/>
          </a:p>
        </p:txBody>
      </p:sp>
      <p:sp>
        <p:nvSpPr>
          <p:cNvPr id="4" name="Content Placeholder 3">
            <a:extLst>
              <a:ext uri="{FF2B5EF4-FFF2-40B4-BE49-F238E27FC236}">
                <a16:creationId xmlns:a16="http://schemas.microsoft.com/office/drawing/2014/main" xmlns="" id="{CA24E251-98E9-4A03-A2CC-6D14BD30660E}"/>
              </a:ext>
            </a:extLst>
          </p:cNvPr>
          <p:cNvSpPr>
            <a:spLocks noGrp="1"/>
          </p:cNvSpPr>
          <p:nvPr>
            <p:ph sz="half" idx="2"/>
          </p:nvPr>
        </p:nvSpPr>
        <p:spPr/>
        <p:txBody>
          <a:bodyPr/>
          <a:lstStyle/>
          <a:p>
            <a:r>
              <a:rPr lang="en-US" b="1" dirty="0"/>
              <a:t>DSM V</a:t>
            </a:r>
          </a:p>
          <a:p>
            <a:pPr marL="0" indent="0">
              <a:buNone/>
            </a:pPr>
            <a:r>
              <a:rPr lang="id-ID" dirty="0"/>
              <a:t>Budaya juga bisa menjadi salah satu alasan orang terkena ASD karena ketidak terimaan individu terhadap budaya yang ada di sekitarnya. Dari DSM V ini mencotohkan bahwa orang Kamboja dan Amerika Latin berkemungkinan besar terkena ASD</a:t>
            </a:r>
            <a:r>
              <a:rPr lang="en-US" dirty="0"/>
              <a:t>.</a:t>
            </a:r>
            <a:endParaRPr lang="en-ID" dirty="0"/>
          </a:p>
        </p:txBody>
      </p:sp>
    </p:spTree>
    <p:extLst>
      <p:ext uri="{BB962C8B-B14F-4D97-AF65-F5344CB8AC3E}">
        <p14:creationId xmlns:p14="http://schemas.microsoft.com/office/powerpoint/2010/main" val="467702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0ACBB-2F93-40FF-981D-EF7861783401}"/>
              </a:ext>
            </a:extLst>
          </p:cNvPr>
          <p:cNvSpPr>
            <a:spLocks noGrp="1"/>
          </p:cNvSpPr>
          <p:nvPr>
            <p:ph type="title"/>
          </p:nvPr>
        </p:nvSpPr>
        <p:spPr/>
        <p:txBody>
          <a:bodyPr/>
          <a:lstStyle/>
          <a:p>
            <a:r>
              <a:rPr lang="id-ID" b="1" dirty="0"/>
              <a:t>Faktor Risiko dan Prognostik </a:t>
            </a:r>
            <a:r>
              <a:rPr lang="en-US" b="1" dirty="0"/>
              <a:t>DSM V</a:t>
            </a:r>
            <a:endParaRPr lang="en-ID" dirty="0"/>
          </a:p>
        </p:txBody>
      </p:sp>
      <p:sp>
        <p:nvSpPr>
          <p:cNvPr id="4" name="Content Placeholder 3">
            <a:extLst>
              <a:ext uri="{FF2B5EF4-FFF2-40B4-BE49-F238E27FC236}">
                <a16:creationId xmlns:a16="http://schemas.microsoft.com/office/drawing/2014/main" xmlns="" id="{9AAC1836-84B5-4F29-AF7A-171B35FCA249}"/>
              </a:ext>
            </a:extLst>
          </p:cNvPr>
          <p:cNvSpPr>
            <a:spLocks noGrp="1"/>
          </p:cNvSpPr>
          <p:nvPr>
            <p:ph sz="half" idx="2"/>
          </p:nvPr>
        </p:nvSpPr>
        <p:spPr>
          <a:xfrm>
            <a:off x="1323833" y="2276001"/>
            <a:ext cx="9676264" cy="4351338"/>
          </a:xfrm>
        </p:spPr>
        <p:txBody>
          <a:bodyPr>
            <a:normAutofit/>
          </a:bodyPr>
          <a:lstStyle/>
          <a:p>
            <a:pPr lvl="0"/>
            <a:r>
              <a:rPr lang="id-ID" dirty="0"/>
              <a:t>Emosional: Tinggi tingkat efektifitas yang negative, penghindaran hal yang positif, selalu merasa bersalah dan putus asa</a:t>
            </a:r>
            <a:endParaRPr lang="en-ID" dirty="0"/>
          </a:p>
          <a:p>
            <a:pPr lvl="0"/>
            <a:r>
              <a:rPr lang="id-ID" dirty="0"/>
              <a:t>Lingkungan : Kurangnya dukungan dari lingkungan, membuat gejala ASD makin menjadi-jadi.</a:t>
            </a:r>
            <a:endParaRPr lang="en-ID" dirty="0"/>
          </a:p>
          <a:p>
            <a:pPr lvl="0"/>
            <a:r>
              <a:rPr lang="id-ID" dirty="0"/>
              <a:t>Genetik dan Fisiologis: Wanita memiliki resiko terkena ASD lebih besar.</a:t>
            </a:r>
            <a:endParaRPr lang="en-ID" dirty="0"/>
          </a:p>
          <a:p>
            <a:endParaRPr lang="en-ID" dirty="0"/>
          </a:p>
        </p:txBody>
      </p:sp>
    </p:spTree>
    <p:extLst>
      <p:ext uri="{BB962C8B-B14F-4D97-AF65-F5344CB8AC3E}">
        <p14:creationId xmlns:p14="http://schemas.microsoft.com/office/powerpoint/2010/main" val="2454237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16B9C5-676D-496C-ADEB-48E1743DE071}"/>
              </a:ext>
            </a:extLst>
          </p:cNvPr>
          <p:cNvSpPr>
            <a:spLocks noGrp="1"/>
          </p:cNvSpPr>
          <p:nvPr>
            <p:ph type="title"/>
          </p:nvPr>
        </p:nvSpPr>
        <p:spPr/>
        <p:txBody>
          <a:bodyPr/>
          <a:lstStyle/>
          <a:p>
            <a:r>
              <a:rPr lang="en-US" dirty="0" err="1"/>
              <a:t>Kriteria</a:t>
            </a:r>
            <a:r>
              <a:rPr lang="en-US" dirty="0"/>
              <a:t> ASD DSM IV</a:t>
            </a:r>
            <a:endParaRPr lang="en-ID" dirty="0"/>
          </a:p>
        </p:txBody>
      </p:sp>
      <p:sp>
        <p:nvSpPr>
          <p:cNvPr id="3" name="Content Placeholder 2">
            <a:extLst>
              <a:ext uri="{FF2B5EF4-FFF2-40B4-BE49-F238E27FC236}">
                <a16:creationId xmlns:a16="http://schemas.microsoft.com/office/drawing/2014/main" xmlns="" id="{79C553AB-A6F3-4DD1-BE39-68C35E988B62}"/>
              </a:ext>
            </a:extLst>
          </p:cNvPr>
          <p:cNvSpPr>
            <a:spLocks noGrp="1"/>
          </p:cNvSpPr>
          <p:nvPr>
            <p:ph sz="half" idx="1"/>
          </p:nvPr>
        </p:nvSpPr>
        <p:spPr/>
        <p:txBody>
          <a:bodyPr>
            <a:normAutofit fontScale="77500" lnSpcReduction="20000"/>
          </a:bodyPr>
          <a:lstStyle/>
          <a:p>
            <a:pPr marL="0" lvl="0" indent="0">
              <a:buNone/>
            </a:pPr>
            <a:r>
              <a:rPr lang="en-US" dirty="0"/>
              <a:t>1. </a:t>
            </a:r>
            <a:r>
              <a:rPr lang="id-ID" dirty="0"/>
              <a:t>Merasakan peristiwa traumatis</a:t>
            </a:r>
            <a:endParaRPr lang="en-ID" dirty="0"/>
          </a:p>
          <a:p>
            <a:pPr lvl="0"/>
            <a:r>
              <a:rPr lang="id-ID" dirty="0"/>
              <a:t>orang tersebut mengalami, menyaksikan</a:t>
            </a:r>
            <a:endParaRPr lang="en-ID" dirty="0"/>
          </a:p>
          <a:p>
            <a:pPr lvl="0"/>
            <a:r>
              <a:rPr lang="id-ID" dirty="0"/>
              <a:t>respons orang tersebut melibatkan kekerasan, ketidakberdayaan</a:t>
            </a:r>
            <a:endParaRPr lang="en-ID" dirty="0"/>
          </a:p>
          <a:p>
            <a:pPr marL="0" lvl="0" indent="0">
              <a:buNone/>
            </a:pPr>
            <a:r>
              <a:rPr lang="en-US" dirty="0"/>
              <a:t>2. </a:t>
            </a:r>
            <a:r>
              <a:rPr lang="id-ID" dirty="0"/>
              <a:t>Terkena gejala disosiatif minimal 3:</a:t>
            </a:r>
            <a:endParaRPr lang="en-ID" dirty="0"/>
          </a:p>
          <a:p>
            <a:pPr lvl="0"/>
            <a:r>
              <a:rPr lang="id-ID" dirty="0"/>
              <a:t>Perasaan mati rasa, tidak ada respons emosional </a:t>
            </a:r>
            <a:endParaRPr lang="en-ID" dirty="0"/>
          </a:p>
          <a:p>
            <a:pPr lvl="0"/>
            <a:r>
              <a:rPr lang="id-ID" dirty="0"/>
              <a:t>Kurangnya kesadaran (Linglung)</a:t>
            </a:r>
            <a:endParaRPr lang="en-ID" dirty="0"/>
          </a:p>
          <a:p>
            <a:pPr lvl="0"/>
            <a:r>
              <a:rPr lang="id-ID" dirty="0"/>
              <a:t>Derealization</a:t>
            </a:r>
            <a:endParaRPr lang="en-ID" dirty="0"/>
          </a:p>
          <a:p>
            <a:pPr lvl="0"/>
            <a:r>
              <a:rPr lang="id-ID" dirty="0"/>
              <a:t>Depersonalisasi</a:t>
            </a:r>
            <a:endParaRPr lang="en-ID" dirty="0"/>
          </a:p>
          <a:p>
            <a:pPr lvl="0"/>
            <a:r>
              <a:rPr lang="id-ID" dirty="0"/>
              <a:t>Mudah lupa hal-hal penting</a:t>
            </a:r>
            <a:endParaRPr lang="en-US" dirty="0"/>
          </a:p>
          <a:p>
            <a:pPr marL="0" indent="0">
              <a:buNone/>
            </a:pPr>
            <a:r>
              <a:rPr lang="en-ID" dirty="0"/>
              <a:t>3. </a:t>
            </a:r>
            <a:r>
              <a:rPr lang="id-ID" dirty="0"/>
              <a:t>Terus menerus terulang kembali kejadian seperti saat peristiwa</a:t>
            </a:r>
            <a:endParaRPr lang="en-ID" dirty="0"/>
          </a:p>
          <a:p>
            <a:pPr marL="0" lvl="0" indent="0">
              <a:buNone/>
            </a:pPr>
            <a:endParaRPr lang="en-ID" dirty="0"/>
          </a:p>
          <a:p>
            <a:endParaRPr lang="en-ID" dirty="0"/>
          </a:p>
        </p:txBody>
      </p:sp>
      <p:sp>
        <p:nvSpPr>
          <p:cNvPr id="4" name="Content Placeholder 3">
            <a:extLst>
              <a:ext uri="{FF2B5EF4-FFF2-40B4-BE49-F238E27FC236}">
                <a16:creationId xmlns:a16="http://schemas.microsoft.com/office/drawing/2014/main" xmlns="" id="{92AC2BCB-2D50-4096-87C2-9A147DEB604D}"/>
              </a:ext>
            </a:extLst>
          </p:cNvPr>
          <p:cNvSpPr>
            <a:spLocks noGrp="1"/>
          </p:cNvSpPr>
          <p:nvPr>
            <p:ph sz="half" idx="2"/>
          </p:nvPr>
        </p:nvSpPr>
        <p:spPr/>
        <p:txBody>
          <a:bodyPr>
            <a:normAutofit fontScale="77500" lnSpcReduction="20000"/>
          </a:bodyPr>
          <a:lstStyle/>
          <a:p>
            <a:pPr marL="0" lvl="0" indent="0">
              <a:buNone/>
            </a:pPr>
            <a:r>
              <a:rPr lang="en-US" dirty="0"/>
              <a:t>4. </a:t>
            </a:r>
            <a:r>
              <a:rPr lang="id-ID" dirty="0"/>
              <a:t>Menghindari hal-hal yang bersangkutan dengan peristiwa</a:t>
            </a:r>
            <a:endParaRPr lang="en-ID" dirty="0"/>
          </a:p>
          <a:p>
            <a:pPr marL="0" lvl="0" indent="0">
              <a:buNone/>
            </a:pPr>
            <a:r>
              <a:rPr lang="en-ID" dirty="0"/>
              <a:t>5. </a:t>
            </a:r>
            <a:r>
              <a:rPr lang="id-ID" dirty="0"/>
              <a:t>Gejala kecemasan yang berlebihan (Ex: sulit tidur, mudah marah)</a:t>
            </a:r>
            <a:endParaRPr lang="en-ID" dirty="0"/>
          </a:p>
          <a:p>
            <a:pPr marL="0" lvl="0" indent="0">
              <a:buNone/>
            </a:pPr>
            <a:r>
              <a:rPr lang="en-US" dirty="0"/>
              <a:t>6. </a:t>
            </a:r>
            <a:r>
              <a:rPr lang="id-ID" dirty="0"/>
              <a:t>Perubahan klinis secara signifikan yang berpengaruh dengan social, pekerjaan dan bidang lainnya yang penting</a:t>
            </a:r>
            <a:endParaRPr lang="en-ID" dirty="0"/>
          </a:p>
          <a:p>
            <a:pPr marL="0" lvl="0" indent="0">
              <a:buNone/>
            </a:pPr>
            <a:r>
              <a:rPr lang="en-US" dirty="0"/>
              <a:t>7. </a:t>
            </a:r>
            <a:r>
              <a:rPr lang="id-ID" dirty="0"/>
              <a:t>Jarak berlangsung minimal 2 hari setelah peristiwa dan maksimal 4 minggu</a:t>
            </a:r>
            <a:endParaRPr lang="en-ID" dirty="0"/>
          </a:p>
          <a:p>
            <a:pPr marL="0" lvl="0" indent="0">
              <a:buNone/>
            </a:pPr>
            <a:r>
              <a:rPr lang="en-US" dirty="0"/>
              <a:t>8. </a:t>
            </a:r>
            <a:r>
              <a:rPr lang="id-ID" dirty="0"/>
              <a:t>Tidak karena obat-obatan yang dikonsumsi</a:t>
            </a:r>
            <a:endParaRPr lang="en-ID" dirty="0"/>
          </a:p>
          <a:p>
            <a:endParaRPr lang="en-ID" dirty="0"/>
          </a:p>
        </p:txBody>
      </p:sp>
    </p:spTree>
    <p:extLst>
      <p:ext uri="{BB962C8B-B14F-4D97-AF65-F5344CB8AC3E}">
        <p14:creationId xmlns:p14="http://schemas.microsoft.com/office/powerpoint/2010/main" val="1879447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FEFE9-00E7-4543-8DF8-54569DA14EEE}"/>
              </a:ext>
            </a:extLst>
          </p:cNvPr>
          <p:cNvSpPr>
            <a:spLocks noGrp="1"/>
          </p:cNvSpPr>
          <p:nvPr>
            <p:ph type="title"/>
          </p:nvPr>
        </p:nvSpPr>
        <p:spPr/>
        <p:txBody>
          <a:bodyPr/>
          <a:lstStyle/>
          <a:p>
            <a:r>
              <a:rPr lang="en-US" dirty="0" err="1"/>
              <a:t>Kriteria</a:t>
            </a:r>
            <a:r>
              <a:rPr lang="en-US" dirty="0"/>
              <a:t> ASD DSM V</a:t>
            </a:r>
            <a:endParaRPr lang="en-ID" dirty="0"/>
          </a:p>
        </p:txBody>
      </p:sp>
      <p:sp>
        <p:nvSpPr>
          <p:cNvPr id="3" name="Content Placeholder 2">
            <a:extLst>
              <a:ext uri="{FF2B5EF4-FFF2-40B4-BE49-F238E27FC236}">
                <a16:creationId xmlns:a16="http://schemas.microsoft.com/office/drawing/2014/main" xmlns="" id="{E02BDB4E-2ED4-440E-B37A-7F762454CF42}"/>
              </a:ext>
            </a:extLst>
          </p:cNvPr>
          <p:cNvSpPr>
            <a:spLocks noGrp="1"/>
          </p:cNvSpPr>
          <p:nvPr>
            <p:ph sz="half" idx="1"/>
          </p:nvPr>
        </p:nvSpPr>
        <p:spPr>
          <a:xfrm>
            <a:off x="660779" y="2271298"/>
            <a:ext cx="5181600" cy="4586702"/>
          </a:xfrm>
        </p:spPr>
        <p:txBody>
          <a:bodyPr>
            <a:normAutofit fontScale="92500" lnSpcReduction="20000"/>
          </a:bodyPr>
          <a:lstStyle/>
          <a:p>
            <a:pPr marL="0" lvl="0" indent="0">
              <a:buNone/>
            </a:pPr>
            <a:r>
              <a:rPr lang="en-US" dirty="0"/>
              <a:t>1. </a:t>
            </a:r>
            <a:r>
              <a:rPr lang="en-US" dirty="0" err="1"/>
              <a:t>Dihadapkan</a:t>
            </a:r>
            <a:r>
              <a:rPr lang="en-US" dirty="0"/>
              <a:t> </a:t>
            </a:r>
            <a:r>
              <a:rPr lang="en-US" dirty="0" err="1"/>
              <a:t>langsung</a:t>
            </a:r>
            <a:r>
              <a:rPr lang="en-US" dirty="0"/>
              <a:t> </a:t>
            </a:r>
            <a:r>
              <a:rPr lang="en-US" dirty="0" err="1"/>
              <a:t>dengan</a:t>
            </a:r>
            <a:r>
              <a:rPr lang="en-US" dirty="0"/>
              <a:t> </a:t>
            </a:r>
            <a:r>
              <a:rPr lang="en-US" dirty="0" err="1"/>
              <a:t>kematian</a:t>
            </a:r>
            <a:r>
              <a:rPr lang="en-US" dirty="0"/>
              <a:t>, </a:t>
            </a:r>
            <a:r>
              <a:rPr lang="en-US" dirty="0" err="1"/>
              <a:t>ancaman</a:t>
            </a:r>
            <a:r>
              <a:rPr lang="en-US" dirty="0"/>
              <a:t>, </a:t>
            </a:r>
            <a:r>
              <a:rPr lang="en-US" dirty="0" err="1"/>
              <a:t>cedera</a:t>
            </a:r>
            <a:r>
              <a:rPr lang="en-US" dirty="0"/>
              <a:t> </a:t>
            </a:r>
            <a:r>
              <a:rPr lang="en-US" dirty="0" err="1"/>
              <a:t>serius</a:t>
            </a:r>
            <a:r>
              <a:rPr lang="en-US" dirty="0"/>
              <a:t>, </a:t>
            </a:r>
            <a:r>
              <a:rPr lang="en-US" dirty="0" err="1"/>
              <a:t>atau</a:t>
            </a:r>
            <a:r>
              <a:rPr lang="en-US" dirty="0"/>
              <a:t>:</a:t>
            </a:r>
            <a:endParaRPr lang="en-ID" dirty="0"/>
          </a:p>
          <a:p>
            <a:pPr lvl="0"/>
            <a:r>
              <a:rPr lang="en-US" dirty="0" err="1"/>
              <a:t>Secara</a:t>
            </a:r>
            <a:r>
              <a:rPr lang="en-US" dirty="0"/>
              <a:t> </a:t>
            </a:r>
            <a:r>
              <a:rPr lang="en-US" dirty="0" err="1"/>
              <a:t>langsung</a:t>
            </a:r>
            <a:r>
              <a:rPr lang="en-US" dirty="0"/>
              <a:t> </a:t>
            </a:r>
            <a:r>
              <a:rPr lang="en-US" dirty="0" err="1"/>
              <a:t>mengalami</a:t>
            </a:r>
            <a:endParaRPr lang="en-ID" dirty="0"/>
          </a:p>
          <a:p>
            <a:pPr lvl="0"/>
            <a:r>
              <a:rPr lang="en-US" dirty="0" err="1"/>
              <a:t>Menyaksikan</a:t>
            </a:r>
            <a:r>
              <a:rPr lang="en-US" dirty="0"/>
              <a:t> </a:t>
            </a:r>
            <a:r>
              <a:rPr lang="en-US" dirty="0" err="1"/>
              <a:t>langsung</a:t>
            </a:r>
            <a:endParaRPr lang="en-ID" dirty="0"/>
          </a:p>
          <a:p>
            <a:pPr lvl="0"/>
            <a:r>
              <a:rPr lang="en-US" dirty="0" err="1"/>
              <a:t>Terjadi</a:t>
            </a:r>
            <a:r>
              <a:rPr lang="en-US" dirty="0"/>
              <a:t> pada orang </a:t>
            </a:r>
            <a:r>
              <a:rPr lang="en-US" dirty="0" err="1"/>
              <a:t>terdekat</a:t>
            </a:r>
            <a:endParaRPr lang="en-ID" dirty="0"/>
          </a:p>
          <a:p>
            <a:pPr lvl="0"/>
            <a:r>
              <a:rPr lang="en-US" dirty="0"/>
              <a:t>Exposure yang </a:t>
            </a:r>
            <a:r>
              <a:rPr lang="en-US" dirty="0" err="1"/>
              <a:t>berulang-ulang</a:t>
            </a:r>
            <a:endParaRPr lang="en-ID" dirty="0"/>
          </a:p>
          <a:p>
            <a:pPr marL="0" lvl="0" indent="0">
              <a:buNone/>
            </a:pPr>
            <a:r>
              <a:rPr lang="en-US" dirty="0"/>
              <a:t>2. </a:t>
            </a:r>
            <a:r>
              <a:rPr lang="en-US" dirty="0" err="1"/>
              <a:t>Muncul</a:t>
            </a:r>
            <a:r>
              <a:rPr lang="en-US" dirty="0"/>
              <a:t> 9 </a:t>
            </a:r>
            <a:r>
              <a:rPr lang="en-US" dirty="0" err="1"/>
              <a:t>atau</a:t>
            </a:r>
            <a:r>
              <a:rPr lang="en-US" dirty="0"/>
              <a:t> </a:t>
            </a:r>
            <a:r>
              <a:rPr lang="en-US" dirty="0" err="1"/>
              <a:t>lebih</a:t>
            </a:r>
            <a:r>
              <a:rPr lang="en-US" dirty="0"/>
              <a:t> </a:t>
            </a:r>
            <a:r>
              <a:rPr lang="en-US" dirty="0" err="1"/>
              <a:t>dari</a:t>
            </a:r>
            <a:r>
              <a:rPr lang="en-US" dirty="0"/>
              <a:t> </a:t>
            </a:r>
            <a:r>
              <a:rPr lang="en-US" dirty="0" err="1"/>
              <a:t>gejala</a:t>
            </a:r>
            <a:r>
              <a:rPr lang="en-US" dirty="0"/>
              <a:t> di </a:t>
            </a:r>
            <a:r>
              <a:rPr lang="en-US" dirty="0" err="1"/>
              <a:t>bawah</a:t>
            </a:r>
            <a:r>
              <a:rPr lang="en-US" dirty="0"/>
              <a:t> </a:t>
            </a:r>
            <a:r>
              <a:rPr lang="en-US" dirty="0" err="1"/>
              <a:t>ini</a:t>
            </a:r>
            <a:r>
              <a:rPr lang="en-US" dirty="0"/>
              <a:t>:</a:t>
            </a:r>
            <a:endParaRPr lang="en-ID" dirty="0"/>
          </a:p>
          <a:p>
            <a:pPr lvl="0"/>
            <a:r>
              <a:rPr lang="en-US" dirty="0" err="1"/>
              <a:t>Ingatan</a:t>
            </a:r>
            <a:r>
              <a:rPr lang="en-US" dirty="0"/>
              <a:t> </a:t>
            </a:r>
            <a:r>
              <a:rPr lang="en-US" dirty="0" err="1"/>
              <a:t>peristiwa</a:t>
            </a:r>
            <a:r>
              <a:rPr lang="en-US" dirty="0"/>
              <a:t> yang </a:t>
            </a:r>
            <a:r>
              <a:rPr lang="en-US" dirty="0" err="1"/>
              <a:t>berulang</a:t>
            </a:r>
            <a:endParaRPr lang="en-ID" dirty="0"/>
          </a:p>
          <a:p>
            <a:pPr lvl="0"/>
            <a:r>
              <a:rPr lang="en-US" dirty="0" err="1"/>
              <a:t>Mimpi</a:t>
            </a:r>
            <a:r>
              <a:rPr lang="en-US" dirty="0"/>
              <a:t> </a:t>
            </a:r>
            <a:r>
              <a:rPr lang="en-US" dirty="0" err="1"/>
              <a:t>menyedihkan</a:t>
            </a:r>
            <a:r>
              <a:rPr lang="en-US" dirty="0"/>
              <a:t> yang </a:t>
            </a:r>
            <a:r>
              <a:rPr lang="en-US" dirty="0" err="1"/>
              <a:t>berulang</a:t>
            </a:r>
            <a:r>
              <a:rPr lang="en-US" dirty="0"/>
              <a:t> yang </a:t>
            </a:r>
            <a:r>
              <a:rPr lang="en-US" dirty="0" err="1"/>
              <a:t>berkaitan</a:t>
            </a:r>
            <a:r>
              <a:rPr lang="en-US" dirty="0"/>
              <a:t> </a:t>
            </a:r>
            <a:r>
              <a:rPr lang="en-US" dirty="0" err="1"/>
              <a:t>dengan</a:t>
            </a:r>
            <a:r>
              <a:rPr lang="en-US" dirty="0"/>
              <a:t> </a:t>
            </a:r>
            <a:r>
              <a:rPr lang="en-US" dirty="0" err="1"/>
              <a:t>peristiwa</a:t>
            </a:r>
            <a:endParaRPr lang="en-ID" dirty="0"/>
          </a:p>
          <a:p>
            <a:pPr lvl="0"/>
            <a:r>
              <a:rPr lang="en-US" dirty="0" err="1"/>
              <a:t>Reaksi</a:t>
            </a:r>
            <a:r>
              <a:rPr lang="en-US" dirty="0"/>
              <a:t> </a:t>
            </a:r>
            <a:r>
              <a:rPr lang="en-US" dirty="0" err="1"/>
              <a:t>disosiatif</a:t>
            </a:r>
            <a:r>
              <a:rPr lang="en-US" dirty="0"/>
              <a:t> (</a:t>
            </a:r>
            <a:r>
              <a:rPr lang="en-US" dirty="0" err="1"/>
              <a:t>kilas</a:t>
            </a:r>
            <a:r>
              <a:rPr lang="en-US" dirty="0"/>
              <a:t> </a:t>
            </a:r>
            <a:r>
              <a:rPr lang="en-US" dirty="0" err="1"/>
              <a:t>balik</a:t>
            </a:r>
            <a:r>
              <a:rPr lang="en-US" dirty="0"/>
              <a:t>)</a:t>
            </a:r>
            <a:endParaRPr lang="en-ID" dirty="0"/>
          </a:p>
          <a:p>
            <a:pPr lvl="0"/>
            <a:r>
              <a:rPr lang="en-US" dirty="0" err="1"/>
              <a:t>Tekanan</a:t>
            </a:r>
            <a:r>
              <a:rPr lang="en-US" dirty="0"/>
              <a:t> </a:t>
            </a:r>
            <a:r>
              <a:rPr lang="en-US" dirty="0" err="1"/>
              <a:t>psikologis</a:t>
            </a:r>
            <a:r>
              <a:rPr lang="en-US" dirty="0"/>
              <a:t> yang </a:t>
            </a:r>
            <a:r>
              <a:rPr lang="en-US" dirty="0" err="1"/>
              <a:t>berkepanjangan</a:t>
            </a:r>
            <a:endParaRPr lang="en-ID" dirty="0"/>
          </a:p>
          <a:p>
            <a:pPr lvl="0"/>
            <a:r>
              <a:rPr lang="en-US" dirty="0" err="1"/>
              <a:t>Tidak</a:t>
            </a:r>
            <a:r>
              <a:rPr lang="en-US" dirty="0"/>
              <a:t> </a:t>
            </a:r>
            <a:r>
              <a:rPr lang="en-US" dirty="0" err="1"/>
              <a:t>bisa</a:t>
            </a:r>
            <a:r>
              <a:rPr lang="en-US" dirty="0"/>
              <a:t> </a:t>
            </a:r>
            <a:r>
              <a:rPr lang="en-US" dirty="0" err="1"/>
              <a:t>mengalami</a:t>
            </a:r>
            <a:r>
              <a:rPr lang="en-US" dirty="0"/>
              <a:t> </a:t>
            </a:r>
            <a:r>
              <a:rPr lang="en-US" dirty="0" err="1"/>
              <a:t>emosi</a:t>
            </a:r>
            <a:r>
              <a:rPr lang="en-US" dirty="0"/>
              <a:t> </a:t>
            </a:r>
            <a:r>
              <a:rPr lang="en-US" dirty="0" err="1"/>
              <a:t>positif</a:t>
            </a:r>
            <a:endParaRPr lang="en-ID" dirty="0"/>
          </a:p>
        </p:txBody>
      </p:sp>
      <p:sp>
        <p:nvSpPr>
          <p:cNvPr id="4" name="Content Placeholder 3">
            <a:extLst>
              <a:ext uri="{FF2B5EF4-FFF2-40B4-BE49-F238E27FC236}">
                <a16:creationId xmlns:a16="http://schemas.microsoft.com/office/drawing/2014/main" xmlns="" id="{AC9D49BF-F4C5-4572-BE6D-ABEF0E29206D}"/>
              </a:ext>
            </a:extLst>
          </p:cNvPr>
          <p:cNvSpPr>
            <a:spLocks noGrp="1"/>
          </p:cNvSpPr>
          <p:nvPr>
            <p:ph sz="half" idx="2"/>
          </p:nvPr>
        </p:nvSpPr>
        <p:spPr>
          <a:xfrm>
            <a:off x="6199496" y="2271298"/>
            <a:ext cx="5181600" cy="4586702"/>
          </a:xfrm>
        </p:spPr>
        <p:txBody>
          <a:bodyPr>
            <a:normAutofit fontScale="92500" lnSpcReduction="20000"/>
          </a:bodyPr>
          <a:lstStyle/>
          <a:p>
            <a:pPr lvl="0"/>
            <a:r>
              <a:rPr lang="id-ID" dirty="0"/>
              <a:t>Perasaan yang berubah tentang realitas lingkungan atau diri seseorang </a:t>
            </a:r>
            <a:r>
              <a:rPr lang="en-US" dirty="0" err="1"/>
              <a:t>Upaya</a:t>
            </a:r>
            <a:r>
              <a:rPr lang="en-US" dirty="0"/>
              <a:t> </a:t>
            </a:r>
            <a:r>
              <a:rPr lang="en-US" dirty="0" err="1"/>
              <a:t>menghindari</a:t>
            </a:r>
            <a:r>
              <a:rPr lang="en-US" dirty="0"/>
              <a:t> </a:t>
            </a:r>
            <a:r>
              <a:rPr lang="en-US" dirty="0" err="1"/>
              <a:t>ingatan</a:t>
            </a:r>
            <a:r>
              <a:rPr lang="en-US" dirty="0"/>
              <a:t>, </a:t>
            </a:r>
            <a:r>
              <a:rPr lang="en-US" dirty="0" err="1"/>
              <a:t>pikiran</a:t>
            </a:r>
            <a:r>
              <a:rPr lang="en-US" dirty="0"/>
              <a:t> </a:t>
            </a:r>
            <a:r>
              <a:rPr lang="en-US" dirty="0" err="1"/>
              <a:t>atau</a:t>
            </a:r>
            <a:r>
              <a:rPr lang="en-US" dirty="0"/>
              <a:t> </a:t>
            </a:r>
            <a:r>
              <a:rPr lang="en-US" dirty="0" err="1"/>
              <a:t>perasaan</a:t>
            </a:r>
            <a:r>
              <a:rPr lang="en-US" dirty="0"/>
              <a:t> yang </a:t>
            </a:r>
            <a:r>
              <a:rPr lang="en-US" dirty="0" err="1"/>
              <a:t>terkait</a:t>
            </a:r>
            <a:r>
              <a:rPr lang="en-US" dirty="0"/>
              <a:t> </a:t>
            </a:r>
            <a:r>
              <a:rPr lang="en-US" dirty="0" err="1"/>
              <a:t>dengan</a:t>
            </a:r>
            <a:r>
              <a:rPr lang="en-US" dirty="0"/>
              <a:t> </a:t>
            </a:r>
            <a:r>
              <a:rPr lang="en-US" dirty="0" err="1"/>
              <a:t>peristiwa</a:t>
            </a:r>
            <a:endParaRPr lang="en-ID" dirty="0"/>
          </a:p>
          <a:p>
            <a:pPr lvl="0"/>
            <a:r>
              <a:rPr lang="en-US" dirty="0" err="1"/>
              <a:t>Gangguan</a:t>
            </a:r>
            <a:r>
              <a:rPr lang="en-US" dirty="0"/>
              <a:t> </a:t>
            </a:r>
            <a:r>
              <a:rPr lang="en-US" dirty="0" err="1"/>
              <a:t>tidur</a:t>
            </a:r>
            <a:endParaRPr lang="en-ID" dirty="0"/>
          </a:p>
          <a:p>
            <a:pPr lvl="0"/>
            <a:r>
              <a:rPr lang="en-US" dirty="0" err="1"/>
              <a:t>Perilaku</a:t>
            </a:r>
            <a:r>
              <a:rPr lang="en-US" dirty="0"/>
              <a:t> </a:t>
            </a:r>
            <a:r>
              <a:rPr lang="en-US" dirty="0" err="1"/>
              <a:t>emosian</a:t>
            </a:r>
            <a:endParaRPr lang="en-ID" dirty="0"/>
          </a:p>
          <a:p>
            <a:pPr lvl="0"/>
            <a:r>
              <a:rPr lang="en-US" dirty="0" err="1"/>
              <a:t>Hypervigiliance</a:t>
            </a:r>
            <a:endParaRPr lang="en-ID" dirty="0"/>
          </a:p>
          <a:p>
            <a:pPr lvl="0"/>
            <a:r>
              <a:rPr lang="en-US" dirty="0" err="1"/>
              <a:t>Masalah</a:t>
            </a:r>
            <a:r>
              <a:rPr lang="en-US" dirty="0"/>
              <a:t> </a:t>
            </a:r>
            <a:r>
              <a:rPr lang="en-US" dirty="0" err="1"/>
              <a:t>dengan</a:t>
            </a:r>
            <a:r>
              <a:rPr lang="en-US" dirty="0"/>
              <a:t> </a:t>
            </a:r>
            <a:r>
              <a:rPr lang="en-US" dirty="0" err="1"/>
              <a:t>konsentrasi</a:t>
            </a:r>
            <a:endParaRPr lang="en-ID" dirty="0"/>
          </a:p>
          <a:p>
            <a:pPr lvl="0"/>
            <a:r>
              <a:rPr lang="en-US" dirty="0" err="1"/>
              <a:t>Respon</a:t>
            </a:r>
            <a:r>
              <a:rPr lang="en-US" dirty="0"/>
              <a:t> </a:t>
            </a:r>
            <a:r>
              <a:rPr lang="en-US" dirty="0" err="1"/>
              <a:t>mengejutkan</a:t>
            </a:r>
            <a:r>
              <a:rPr lang="en-US" dirty="0"/>
              <a:t> yang </a:t>
            </a:r>
            <a:r>
              <a:rPr lang="en-US" dirty="0" err="1"/>
              <a:t>berlebihan</a:t>
            </a:r>
            <a:endParaRPr lang="en-ID" dirty="0"/>
          </a:p>
          <a:p>
            <a:pPr marL="0" lvl="0" indent="0">
              <a:buNone/>
            </a:pPr>
            <a:r>
              <a:rPr lang="en-US" dirty="0"/>
              <a:t>3. </a:t>
            </a:r>
            <a:r>
              <a:rPr lang="en-US" dirty="0" err="1"/>
              <a:t>Durasi</a:t>
            </a:r>
            <a:r>
              <a:rPr lang="en-US" dirty="0"/>
              <a:t> </a:t>
            </a:r>
            <a:r>
              <a:rPr lang="en-US" dirty="0" err="1"/>
              <a:t>gangguan</a:t>
            </a:r>
            <a:r>
              <a:rPr lang="en-US" dirty="0"/>
              <a:t> </a:t>
            </a:r>
            <a:r>
              <a:rPr lang="en-US" dirty="0" err="1"/>
              <a:t>setidaknya</a:t>
            </a:r>
            <a:r>
              <a:rPr lang="en-US" dirty="0"/>
              <a:t> 2 </a:t>
            </a:r>
            <a:r>
              <a:rPr lang="en-US" dirty="0" err="1"/>
              <a:t>hari</a:t>
            </a:r>
            <a:r>
              <a:rPr lang="en-US" dirty="0"/>
              <a:t> </a:t>
            </a:r>
            <a:r>
              <a:rPr lang="en-US" dirty="0" err="1"/>
              <a:t>setelah</a:t>
            </a:r>
            <a:r>
              <a:rPr lang="en-US" dirty="0"/>
              <a:t> </a:t>
            </a:r>
            <a:r>
              <a:rPr lang="en-US" dirty="0" err="1"/>
              <a:t>kejadian</a:t>
            </a:r>
            <a:endParaRPr lang="en-ID" dirty="0"/>
          </a:p>
          <a:p>
            <a:pPr marL="0" lvl="0" indent="0">
              <a:buNone/>
            </a:pPr>
            <a:r>
              <a:rPr lang="en-US" dirty="0"/>
              <a:t>4. </a:t>
            </a:r>
            <a:r>
              <a:rPr lang="en-US" dirty="0" err="1"/>
              <a:t>Menyebabkan</a:t>
            </a:r>
            <a:r>
              <a:rPr lang="en-US" dirty="0"/>
              <a:t> </a:t>
            </a:r>
            <a:r>
              <a:rPr lang="en-US" dirty="0" err="1"/>
              <a:t>tekanan</a:t>
            </a:r>
            <a:r>
              <a:rPr lang="en-US" dirty="0"/>
              <a:t> dan </a:t>
            </a:r>
            <a:r>
              <a:rPr lang="en-US" dirty="0" err="1"/>
              <a:t>gangguan</a:t>
            </a:r>
            <a:r>
              <a:rPr lang="en-US" dirty="0"/>
              <a:t> yang </a:t>
            </a:r>
            <a:r>
              <a:rPr lang="en-US" dirty="0" err="1"/>
              <a:t>signifikan</a:t>
            </a:r>
            <a:r>
              <a:rPr lang="en-US" dirty="0"/>
              <a:t> </a:t>
            </a:r>
            <a:r>
              <a:rPr lang="en-US" dirty="0" err="1"/>
              <a:t>secara</a:t>
            </a:r>
            <a:r>
              <a:rPr lang="en-US" dirty="0"/>
              <a:t> </a:t>
            </a:r>
            <a:r>
              <a:rPr lang="en-US" dirty="0" err="1"/>
              <a:t>klinis</a:t>
            </a:r>
            <a:endParaRPr lang="en-ID" dirty="0"/>
          </a:p>
          <a:p>
            <a:pPr marL="0" indent="0">
              <a:buNone/>
            </a:pPr>
            <a:r>
              <a:rPr lang="en-US" dirty="0"/>
              <a:t>5. </a:t>
            </a:r>
            <a:r>
              <a:rPr lang="en-US" dirty="0" err="1"/>
              <a:t>Gangguan</a:t>
            </a:r>
            <a:r>
              <a:rPr lang="en-US" dirty="0"/>
              <a:t> </a:t>
            </a:r>
            <a:r>
              <a:rPr lang="en-US" dirty="0" err="1"/>
              <a:t>ini</a:t>
            </a:r>
            <a:r>
              <a:rPr lang="en-US" dirty="0"/>
              <a:t> </a:t>
            </a:r>
            <a:r>
              <a:rPr lang="en-US" dirty="0" err="1"/>
              <a:t>tidak</a:t>
            </a:r>
            <a:r>
              <a:rPr lang="en-US" dirty="0"/>
              <a:t> </a:t>
            </a:r>
            <a:r>
              <a:rPr lang="en-US" dirty="0" err="1"/>
              <a:t>disebabkan</a:t>
            </a:r>
            <a:r>
              <a:rPr lang="en-US" dirty="0"/>
              <a:t> oleh </a:t>
            </a:r>
            <a:r>
              <a:rPr lang="en-US" dirty="0" err="1"/>
              <a:t>obat-obatan</a:t>
            </a:r>
            <a:r>
              <a:rPr lang="en-US" dirty="0"/>
              <a:t> / </a:t>
            </a:r>
            <a:r>
              <a:rPr lang="en-US" dirty="0" err="1"/>
              <a:t>suatu</a:t>
            </a:r>
            <a:r>
              <a:rPr lang="en-US" dirty="0"/>
              <a:t> </a:t>
            </a:r>
            <a:r>
              <a:rPr lang="en-US" dirty="0" err="1"/>
              <a:t>zat</a:t>
            </a:r>
            <a:endParaRPr lang="en-ID" dirty="0"/>
          </a:p>
        </p:txBody>
      </p:sp>
    </p:spTree>
    <p:extLst>
      <p:ext uri="{BB962C8B-B14F-4D97-AF65-F5344CB8AC3E}">
        <p14:creationId xmlns:p14="http://schemas.microsoft.com/office/powerpoint/2010/main" val="2284274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6EAAB-A4D4-4CB5-AFEF-13F36F859975}"/>
              </a:ext>
            </a:extLst>
          </p:cNvPr>
          <p:cNvSpPr>
            <a:spLocks noGrp="1"/>
          </p:cNvSpPr>
          <p:nvPr>
            <p:ph type="title"/>
          </p:nvPr>
        </p:nvSpPr>
        <p:spPr/>
        <p:txBody>
          <a:bodyPr/>
          <a:lstStyle/>
          <a:p>
            <a:r>
              <a:rPr lang="en-US" dirty="0"/>
              <a:t>Differential Diagnose</a:t>
            </a:r>
            <a:endParaRPr lang="en-ID" dirty="0"/>
          </a:p>
        </p:txBody>
      </p:sp>
      <p:sp>
        <p:nvSpPr>
          <p:cNvPr id="3" name="Content Placeholder 2">
            <a:extLst>
              <a:ext uri="{FF2B5EF4-FFF2-40B4-BE49-F238E27FC236}">
                <a16:creationId xmlns:a16="http://schemas.microsoft.com/office/drawing/2014/main" xmlns="" id="{D556BB29-A388-4910-864A-B6CDB54A63C8}"/>
              </a:ext>
            </a:extLst>
          </p:cNvPr>
          <p:cNvSpPr>
            <a:spLocks noGrp="1"/>
          </p:cNvSpPr>
          <p:nvPr>
            <p:ph sz="half" idx="1"/>
          </p:nvPr>
        </p:nvSpPr>
        <p:spPr/>
        <p:txBody>
          <a:bodyPr>
            <a:normAutofit/>
          </a:bodyPr>
          <a:lstStyle/>
          <a:p>
            <a:r>
              <a:rPr lang="en-US" sz="2000" dirty="0"/>
              <a:t>DSM IV</a:t>
            </a:r>
          </a:p>
          <a:p>
            <a:r>
              <a:rPr lang="en-ID" sz="2000" dirty="0"/>
              <a:t>ASD </a:t>
            </a:r>
            <a:r>
              <a:rPr lang="en-ID" sz="2000" dirty="0" err="1"/>
              <a:t>bisa</a:t>
            </a:r>
            <a:r>
              <a:rPr lang="en-ID" sz="2000" dirty="0"/>
              <a:t> </a:t>
            </a:r>
            <a:r>
              <a:rPr lang="en-ID" sz="2000" dirty="0" err="1"/>
              <a:t>didiagnosis</a:t>
            </a:r>
            <a:r>
              <a:rPr lang="en-ID" sz="2000" dirty="0"/>
              <a:t> </a:t>
            </a:r>
            <a:r>
              <a:rPr lang="en-ID" sz="2000" dirty="0" err="1"/>
              <a:t>jika</a:t>
            </a:r>
            <a:r>
              <a:rPr lang="en-ID" sz="2000" dirty="0"/>
              <a:t> </a:t>
            </a:r>
            <a:r>
              <a:rPr lang="en-ID" sz="2000" dirty="0" err="1"/>
              <a:t>sudah</a:t>
            </a:r>
            <a:r>
              <a:rPr lang="en-ID" sz="2000" dirty="0"/>
              <a:t> 2 </a:t>
            </a:r>
            <a:r>
              <a:rPr lang="en-ID" sz="2000" dirty="0" err="1"/>
              <a:t>hari</a:t>
            </a:r>
            <a:r>
              <a:rPr lang="en-ID" sz="2000" dirty="0"/>
              <a:t> </a:t>
            </a:r>
            <a:r>
              <a:rPr lang="en-ID" sz="2000" dirty="0" err="1"/>
              <a:t>setelah</a:t>
            </a:r>
            <a:r>
              <a:rPr lang="en-ID" sz="2000" dirty="0"/>
              <a:t> </a:t>
            </a:r>
            <a:r>
              <a:rPr lang="en-ID" sz="2000" dirty="0" err="1"/>
              <a:t>peristiwa</a:t>
            </a:r>
            <a:r>
              <a:rPr lang="en-ID" sz="2000" dirty="0"/>
              <a:t> </a:t>
            </a:r>
            <a:r>
              <a:rPr lang="en-ID" sz="2000" dirty="0" err="1"/>
              <a:t>traumatis</a:t>
            </a:r>
            <a:r>
              <a:rPr lang="en-ID" sz="2000" dirty="0"/>
              <a:t> </a:t>
            </a:r>
            <a:r>
              <a:rPr lang="en-ID" sz="2000" dirty="0" err="1"/>
              <a:t>terjadi</a:t>
            </a:r>
            <a:endParaRPr lang="en-ID" sz="2000" dirty="0"/>
          </a:p>
          <a:p>
            <a:r>
              <a:rPr lang="en-ID" sz="2000" dirty="0"/>
              <a:t>ASD </a:t>
            </a:r>
            <a:r>
              <a:rPr lang="en-ID" sz="2000" dirty="0" err="1"/>
              <a:t>tidak</a:t>
            </a:r>
            <a:r>
              <a:rPr lang="en-ID" sz="2000" dirty="0"/>
              <a:t> </a:t>
            </a:r>
            <a:r>
              <a:rPr lang="en-ID" sz="2000" dirty="0" err="1"/>
              <a:t>bisa</a:t>
            </a:r>
            <a:r>
              <a:rPr lang="en-ID" sz="2000" dirty="0"/>
              <a:t> </a:t>
            </a:r>
            <a:r>
              <a:rPr lang="en-ID" sz="2000" dirty="0" err="1"/>
              <a:t>disamakan</a:t>
            </a:r>
            <a:r>
              <a:rPr lang="en-ID" sz="2000" dirty="0"/>
              <a:t> </a:t>
            </a:r>
            <a:r>
              <a:rPr lang="en-ID" sz="2000" dirty="0" err="1"/>
              <a:t>dengan</a:t>
            </a:r>
            <a:r>
              <a:rPr lang="en-ID" sz="2000" dirty="0"/>
              <a:t> Traumatic Brain Injury</a:t>
            </a:r>
          </a:p>
          <a:p>
            <a:r>
              <a:rPr lang="en-ID" sz="2000" dirty="0"/>
              <a:t>Psychotic Disorder: </a:t>
            </a:r>
            <a:r>
              <a:rPr lang="en-ID" sz="2000" dirty="0" err="1"/>
              <a:t>Lebih</a:t>
            </a:r>
            <a:r>
              <a:rPr lang="en-ID" sz="2000" dirty="0"/>
              <a:t> </a:t>
            </a:r>
            <a:r>
              <a:rPr lang="en-ID" sz="2000" dirty="0" err="1"/>
              <a:t>baik</a:t>
            </a:r>
            <a:r>
              <a:rPr lang="en-ID" sz="2000" dirty="0"/>
              <a:t> </a:t>
            </a:r>
            <a:r>
              <a:rPr lang="en-ID" sz="2000" dirty="0" err="1"/>
              <a:t>dari</a:t>
            </a:r>
            <a:r>
              <a:rPr lang="en-ID" sz="2000" dirty="0"/>
              <a:t> ASD, </a:t>
            </a:r>
            <a:r>
              <a:rPr lang="en-ID" sz="2000" dirty="0" err="1"/>
              <a:t>karena</a:t>
            </a:r>
            <a:r>
              <a:rPr lang="en-ID" sz="2000" dirty="0"/>
              <a:t> </a:t>
            </a:r>
            <a:r>
              <a:rPr lang="en-ID" sz="2000" dirty="0" err="1"/>
              <a:t>berhubungan</a:t>
            </a:r>
            <a:r>
              <a:rPr lang="en-ID" sz="2000" dirty="0"/>
              <a:t> </a:t>
            </a:r>
            <a:r>
              <a:rPr lang="en-ID" sz="2000" dirty="0" err="1"/>
              <a:t>dengan</a:t>
            </a:r>
            <a:r>
              <a:rPr lang="en-ID" sz="2000" dirty="0"/>
              <a:t> </a:t>
            </a:r>
            <a:r>
              <a:rPr lang="en-ID" sz="2000" dirty="0" err="1"/>
              <a:t>medis</a:t>
            </a:r>
            <a:r>
              <a:rPr lang="en-ID" sz="2000" dirty="0"/>
              <a:t>.</a:t>
            </a:r>
          </a:p>
          <a:p>
            <a:endParaRPr lang="en-US" sz="2000" dirty="0"/>
          </a:p>
        </p:txBody>
      </p:sp>
      <p:sp>
        <p:nvSpPr>
          <p:cNvPr id="4" name="Content Placeholder 3">
            <a:extLst>
              <a:ext uri="{FF2B5EF4-FFF2-40B4-BE49-F238E27FC236}">
                <a16:creationId xmlns:a16="http://schemas.microsoft.com/office/drawing/2014/main" xmlns="" id="{8EEA5E71-F61B-4A5E-BF97-ED84C3A5701D}"/>
              </a:ext>
            </a:extLst>
          </p:cNvPr>
          <p:cNvSpPr>
            <a:spLocks noGrp="1"/>
          </p:cNvSpPr>
          <p:nvPr>
            <p:ph sz="half" idx="2"/>
          </p:nvPr>
        </p:nvSpPr>
        <p:spPr>
          <a:xfrm>
            <a:off x="5841242" y="2603500"/>
            <a:ext cx="5192629" cy="3416300"/>
          </a:xfrm>
        </p:spPr>
        <p:txBody>
          <a:bodyPr>
            <a:noAutofit/>
          </a:bodyPr>
          <a:lstStyle/>
          <a:p>
            <a:r>
              <a:rPr lang="en-US" sz="1400" b="1" dirty="0"/>
              <a:t>DSM V</a:t>
            </a:r>
            <a:endParaRPr lang="en-ID" sz="1400" dirty="0"/>
          </a:p>
          <a:p>
            <a:pPr lvl="0"/>
            <a:r>
              <a:rPr lang="en-US" sz="1200" dirty="0" err="1"/>
              <a:t>Adjusment</a:t>
            </a:r>
            <a:r>
              <a:rPr lang="en-US" sz="1200" dirty="0"/>
              <a:t> disorders : </a:t>
            </a:r>
            <a:r>
              <a:rPr lang="en-US" sz="1200" dirty="0" err="1"/>
              <a:t>Perbandingannya</a:t>
            </a:r>
            <a:r>
              <a:rPr lang="en-US" sz="1200" dirty="0"/>
              <a:t> </a:t>
            </a:r>
            <a:r>
              <a:rPr lang="en-US" sz="1200" dirty="0" err="1"/>
              <a:t>dengan</a:t>
            </a:r>
            <a:r>
              <a:rPr lang="en-US" sz="1200" dirty="0"/>
              <a:t> </a:t>
            </a:r>
            <a:r>
              <a:rPr lang="en-US" sz="1200" dirty="0" err="1"/>
              <a:t>kriteria</a:t>
            </a:r>
            <a:r>
              <a:rPr lang="en-US" sz="1200" dirty="0"/>
              <a:t> A </a:t>
            </a:r>
            <a:r>
              <a:rPr lang="en-US" sz="1200" dirty="0" err="1"/>
              <a:t>dengan</a:t>
            </a:r>
            <a:r>
              <a:rPr lang="en-US" sz="1200" dirty="0"/>
              <a:t> </a:t>
            </a:r>
            <a:r>
              <a:rPr lang="en-US" sz="1200" dirty="0" err="1"/>
              <a:t>peristiwa</a:t>
            </a:r>
            <a:r>
              <a:rPr lang="en-US" sz="1200" dirty="0"/>
              <a:t> yang </a:t>
            </a:r>
            <a:r>
              <a:rPr lang="en-US" sz="1200" dirty="0" err="1"/>
              <a:t>sama</a:t>
            </a:r>
            <a:r>
              <a:rPr lang="en-US" sz="1200" dirty="0"/>
              <a:t>, </a:t>
            </a:r>
            <a:r>
              <a:rPr lang="en-US" sz="1200" dirty="0" err="1"/>
              <a:t>bahwa</a:t>
            </a:r>
            <a:r>
              <a:rPr lang="en-US" sz="1200" dirty="0"/>
              <a:t> </a:t>
            </a:r>
            <a:r>
              <a:rPr lang="en-US" sz="1200" dirty="0" err="1"/>
              <a:t>dengan</a:t>
            </a:r>
            <a:r>
              <a:rPr lang="en-US" sz="1200" dirty="0"/>
              <a:t> </a:t>
            </a:r>
            <a:r>
              <a:rPr lang="en-US" sz="1200" dirty="0" err="1"/>
              <a:t>kemarahan</a:t>
            </a:r>
            <a:r>
              <a:rPr lang="en-US" sz="1200" dirty="0"/>
              <a:t>, </a:t>
            </a:r>
            <a:r>
              <a:rPr lang="en-US" sz="1200" dirty="0" err="1"/>
              <a:t>depresi</a:t>
            </a:r>
            <a:r>
              <a:rPr lang="en-US" sz="1200" dirty="0"/>
              <a:t> </a:t>
            </a:r>
            <a:r>
              <a:rPr lang="en-US" sz="1200" dirty="0" err="1"/>
              <a:t>atau</a:t>
            </a:r>
            <a:r>
              <a:rPr lang="en-US" sz="1200" dirty="0"/>
              <a:t> rasa </a:t>
            </a:r>
            <a:r>
              <a:rPr lang="en-US" sz="1200" dirty="0" err="1"/>
              <a:t>bersalah</a:t>
            </a:r>
            <a:r>
              <a:rPr lang="en-US" sz="1200" dirty="0"/>
              <a:t> </a:t>
            </a:r>
            <a:r>
              <a:rPr lang="en-US" sz="1200" dirty="0" err="1"/>
              <a:t>saja</a:t>
            </a:r>
            <a:r>
              <a:rPr lang="en-US" sz="1200" dirty="0"/>
              <a:t> </a:t>
            </a:r>
            <a:r>
              <a:rPr lang="en-US" sz="1200" dirty="0" err="1"/>
              <a:t>bisa</a:t>
            </a:r>
            <a:r>
              <a:rPr lang="en-US" sz="1200" dirty="0"/>
              <a:t> </a:t>
            </a:r>
            <a:r>
              <a:rPr lang="en-US" sz="1200" dirty="0" err="1"/>
              <a:t>saja</a:t>
            </a:r>
            <a:r>
              <a:rPr lang="en-US" sz="1200" dirty="0"/>
              <a:t> </a:t>
            </a:r>
            <a:r>
              <a:rPr lang="en-US" sz="1200" dirty="0" err="1"/>
              <a:t>hanya</a:t>
            </a:r>
            <a:r>
              <a:rPr lang="en-US" sz="1200" dirty="0"/>
              <a:t> </a:t>
            </a:r>
            <a:r>
              <a:rPr lang="en-US" sz="1200" dirty="0" err="1"/>
              <a:t>terkena</a:t>
            </a:r>
            <a:r>
              <a:rPr lang="en-US" sz="1200" dirty="0"/>
              <a:t> Adjustment Disorder </a:t>
            </a:r>
            <a:r>
              <a:rPr lang="en-US" sz="1200" dirty="0" err="1"/>
              <a:t>bukan</a:t>
            </a:r>
            <a:r>
              <a:rPr lang="en-US" sz="1200" dirty="0"/>
              <a:t> ASD.</a:t>
            </a:r>
            <a:endParaRPr lang="en-ID" sz="1200" dirty="0"/>
          </a:p>
          <a:p>
            <a:pPr lvl="0"/>
            <a:r>
              <a:rPr lang="en-US" sz="1200" dirty="0"/>
              <a:t>Panic disorder: </a:t>
            </a:r>
            <a:r>
              <a:rPr lang="en-US" sz="1200" dirty="0" err="1"/>
              <a:t>Panik</a:t>
            </a:r>
            <a:r>
              <a:rPr lang="en-US" sz="1200" dirty="0"/>
              <a:t> yang </a:t>
            </a:r>
            <a:r>
              <a:rPr lang="en-US" sz="1200" dirty="0" err="1"/>
              <a:t>tidak</a:t>
            </a:r>
            <a:r>
              <a:rPr lang="en-US" sz="1200" dirty="0"/>
              <a:t> </a:t>
            </a:r>
            <a:r>
              <a:rPr lang="en-US" sz="1200" dirty="0" err="1"/>
              <a:t>terduga</a:t>
            </a:r>
            <a:r>
              <a:rPr lang="en-US" sz="1200" dirty="0"/>
              <a:t> </a:t>
            </a:r>
            <a:r>
              <a:rPr lang="en-US" sz="1200" dirty="0" err="1"/>
              <a:t>setelah</a:t>
            </a:r>
            <a:r>
              <a:rPr lang="en-US" sz="1200" dirty="0"/>
              <a:t> </a:t>
            </a:r>
            <a:r>
              <a:rPr lang="en-US" sz="1200" dirty="0" err="1"/>
              <a:t>peristiwa</a:t>
            </a:r>
            <a:r>
              <a:rPr lang="en-US" sz="1200" dirty="0"/>
              <a:t>.</a:t>
            </a:r>
            <a:endParaRPr lang="en-ID" sz="1200" dirty="0"/>
          </a:p>
          <a:p>
            <a:pPr lvl="0"/>
            <a:r>
              <a:rPr lang="en-US" sz="1200" dirty="0"/>
              <a:t>Dissociative disorder: </a:t>
            </a:r>
            <a:r>
              <a:rPr lang="en-US" sz="1200" dirty="0" err="1"/>
              <a:t>Terkena</a:t>
            </a:r>
            <a:r>
              <a:rPr lang="en-US" sz="1200" dirty="0"/>
              <a:t> derealization / depersonalization </a:t>
            </a:r>
            <a:r>
              <a:rPr lang="en-US" sz="1200" dirty="0" err="1"/>
              <a:t>saja</a:t>
            </a:r>
            <a:r>
              <a:rPr lang="en-US" sz="1200" dirty="0"/>
              <a:t> </a:t>
            </a:r>
            <a:r>
              <a:rPr lang="en-US" sz="1200" dirty="0" err="1"/>
              <a:t>dia</a:t>
            </a:r>
            <a:r>
              <a:rPr lang="en-US" sz="1200" dirty="0"/>
              <a:t> </a:t>
            </a:r>
            <a:r>
              <a:rPr lang="en-US" sz="1200" dirty="0" err="1"/>
              <a:t>masuknya</a:t>
            </a:r>
            <a:r>
              <a:rPr lang="en-US" sz="1200" dirty="0"/>
              <a:t> </a:t>
            </a:r>
            <a:r>
              <a:rPr lang="en-US" sz="1200" dirty="0" err="1"/>
              <a:t>ke</a:t>
            </a:r>
            <a:r>
              <a:rPr lang="en-US" sz="1200" dirty="0"/>
              <a:t> Dissociative Disorder</a:t>
            </a:r>
            <a:endParaRPr lang="en-ID" sz="1200" dirty="0"/>
          </a:p>
          <a:p>
            <a:pPr lvl="0"/>
            <a:r>
              <a:rPr lang="en-US" sz="1200" dirty="0"/>
              <a:t>PTSD: ASD </a:t>
            </a:r>
            <a:r>
              <a:rPr lang="en-US" sz="1200" dirty="0" err="1"/>
              <a:t>terjadi</a:t>
            </a:r>
            <a:r>
              <a:rPr lang="en-US" sz="1200" dirty="0"/>
              <a:t> minimal 2 </a:t>
            </a:r>
            <a:r>
              <a:rPr lang="en-US" sz="1200" dirty="0" err="1"/>
              <a:t>hari</a:t>
            </a:r>
            <a:r>
              <a:rPr lang="en-US" sz="1200" dirty="0"/>
              <a:t> </a:t>
            </a:r>
            <a:r>
              <a:rPr lang="en-US" sz="1200" dirty="0" err="1"/>
              <a:t>setelah</a:t>
            </a:r>
            <a:r>
              <a:rPr lang="en-US" sz="1200" dirty="0"/>
              <a:t> </a:t>
            </a:r>
            <a:r>
              <a:rPr lang="en-US" sz="1200" dirty="0" err="1"/>
              <a:t>perisitiwa</a:t>
            </a:r>
            <a:r>
              <a:rPr lang="en-US" sz="1200" dirty="0"/>
              <a:t>, </a:t>
            </a:r>
            <a:r>
              <a:rPr lang="en-US" sz="1200" dirty="0" err="1"/>
              <a:t>kalau</a:t>
            </a:r>
            <a:r>
              <a:rPr lang="en-US" sz="1200" dirty="0"/>
              <a:t> </a:t>
            </a:r>
            <a:r>
              <a:rPr lang="en-US" sz="1200" dirty="0" err="1"/>
              <a:t>sampe</a:t>
            </a:r>
            <a:r>
              <a:rPr lang="en-US" sz="1200" dirty="0"/>
              <a:t> </a:t>
            </a:r>
            <a:r>
              <a:rPr lang="en-US" sz="1200" dirty="0" err="1"/>
              <a:t>sebulan</a:t>
            </a:r>
            <a:r>
              <a:rPr lang="en-US" sz="1200" dirty="0"/>
              <a:t> </a:t>
            </a:r>
            <a:r>
              <a:rPr lang="en-US" sz="1200" dirty="0" err="1"/>
              <a:t>sudah</a:t>
            </a:r>
            <a:r>
              <a:rPr lang="en-US" sz="1200" dirty="0"/>
              <a:t> </a:t>
            </a:r>
            <a:r>
              <a:rPr lang="en-US" sz="1200" dirty="0" err="1"/>
              <a:t>tergolong</a:t>
            </a:r>
            <a:r>
              <a:rPr lang="en-US" sz="1200" dirty="0"/>
              <a:t> PTSD.</a:t>
            </a:r>
            <a:endParaRPr lang="en-ID" sz="1200" dirty="0"/>
          </a:p>
          <a:p>
            <a:pPr lvl="0"/>
            <a:r>
              <a:rPr lang="en-US" sz="1200" dirty="0"/>
              <a:t>Obsessive-Compulsive Disorder: </a:t>
            </a:r>
            <a:r>
              <a:rPr lang="en-US" sz="1200" dirty="0" err="1"/>
              <a:t>Pikiran</a:t>
            </a:r>
            <a:r>
              <a:rPr lang="en-US" sz="1200" dirty="0"/>
              <a:t> yang </a:t>
            </a:r>
            <a:r>
              <a:rPr lang="en-US" sz="1200" dirty="0" err="1"/>
              <a:t>berulang</a:t>
            </a:r>
            <a:r>
              <a:rPr lang="en-US" sz="1200" dirty="0"/>
              <a:t> </a:t>
            </a:r>
            <a:r>
              <a:rPr lang="en-US" sz="1200" dirty="0" err="1"/>
              <a:t>terus</a:t>
            </a:r>
            <a:r>
              <a:rPr lang="en-US" sz="1200" dirty="0"/>
              <a:t> </a:t>
            </a:r>
            <a:r>
              <a:rPr lang="en-US" sz="1200" dirty="0" err="1"/>
              <a:t>mengganggu</a:t>
            </a:r>
            <a:r>
              <a:rPr lang="en-US" sz="1200" dirty="0"/>
              <a:t> </a:t>
            </a:r>
            <a:r>
              <a:rPr lang="en-US" sz="1200" dirty="0" err="1"/>
              <a:t>setelah</a:t>
            </a:r>
            <a:r>
              <a:rPr lang="en-US" sz="1200" dirty="0"/>
              <a:t> </a:t>
            </a:r>
            <a:r>
              <a:rPr lang="en-US" sz="1200" dirty="0" err="1"/>
              <a:t>peristiwa</a:t>
            </a:r>
            <a:r>
              <a:rPr lang="en-US" sz="1200" dirty="0"/>
              <a:t> </a:t>
            </a:r>
            <a:r>
              <a:rPr lang="en-US" sz="1200" dirty="0" err="1"/>
              <a:t>terjadi</a:t>
            </a:r>
            <a:r>
              <a:rPr lang="en-US" sz="1200" dirty="0"/>
              <a:t>.</a:t>
            </a:r>
            <a:endParaRPr lang="en-ID" sz="1200" dirty="0"/>
          </a:p>
          <a:p>
            <a:pPr lvl="0"/>
            <a:r>
              <a:rPr lang="en-US" sz="1200" dirty="0"/>
              <a:t>Psychotic disorder: </a:t>
            </a:r>
            <a:r>
              <a:rPr lang="en-US" sz="1200" dirty="0" err="1"/>
              <a:t>Tidak</a:t>
            </a:r>
            <a:r>
              <a:rPr lang="en-US" sz="1200" dirty="0"/>
              <a:t> </a:t>
            </a:r>
            <a:r>
              <a:rPr lang="en-US" sz="1200" dirty="0" err="1"/>
              <a:t>bisa</a:t>
            </a:r>
            <a:r>
              <a:rPr lang="en-US" sz="1200" dirty="0"/>
              <a:t> </a:t>
            </a:r>
            <a:r>
              <a:rPr lang="en-US" sz="1200" dirty="0" err="1"/>
              <a:t>membedakan</a:t>
            </a:r>
            <a:r>
              <a:rPr lang="en-US" sz="1200" dirty="0"/>
              <a:t> </a:t>
            </a:r>
            <a:r>
              <a:rPr lang="en-US" sz="1200" dirty="0" err="1"/>
              <a:t>imajinasi</a:t>
            </a:r>
            <a:r>
              <a:rPr lang="en-US" sz="1200" dirty="0"/>
              <a:t> dan </a:t>
            </a:r>
            <a:r>
              <a:rPr lang="en-US" sz="1200" dirty="0" err="1"/>
              <a:t>nyata</a:t>
            </a:r>
            <a:r>
              <a:rPr lang="en-US" sz="1200" dirty="0"/>
              <a:t>. (Ex: </a:t>
            </a:r>
            <a:r>
              <a:rPr lang="en-US" sz="1200" dirty="0" err="1"/>
              <a:t>Depresi</a:t>
            </a:r>
            <a:r>
              <a:rPr lang="en-US" sz="1200" dirty="0"/>
              <a:t>, bipolar)</a:t>
            </a:r>
            <a:endParaRPr lang="en-ID" sz="1200" dirty="0"/>
          </a:p>
          <a:p>
            <a:pPr lvl="0"/>
            <a:r>
              <a:rPr lang="en-US" sz="1200" dirty="0"/>
              <a:t>Traumatic Brain Injury: TBI dan Trauma </a:t>
            </a:r>
            <a:r>
              <a:rPr lang="en-US" sz="1200" dirty="0" err="1"/>
              <a:t>Psikologis</a:t>
            </a:r>
            <a:r>
              <a:rPr lang="en-US" sz="1200" dirty="0"/>
              <a:t> </a:t>
            </a:r>
            <a:r>
              <a:rPr lang="en-US" sz="1200" dirty="0" err="1"/>
              <a:t>itu</a:t>
            </a:r>
            <a:r>
              <a:rPr lang="en-US" sz="1200" dirty="0"/>
              <a:t> </a:t>
            </a:r>
            <a:r>
              <a:rPr lang="en-US" sz="1200" dirty="0" err="1"/>
              <a:t>bisa</a:t>
            </a:r>
            <a:r>
              <a:rPr lang="en-US" sz="1200" dirty="0"/>
              <a:t> </a:t>
            </a:r>
            <a:r>
              <a:rPr lang="en-US" sz="1200" dirty="0" err="1"/>
              <a:t>terjadi</a:t>
            </a:r>
            <a:r>
              <a:rPr lang="en-US" sz="1200" dirty="0"/>
              <a:t> </a:t>
            </a:r>
            <a:r>
              <a:rPr lang="en-US" sz="1200" dirty="0" err="1"/>
              <a:t>bersamaan</a:t>
            </a:r>
            <a:r>
              <a:rPr lang="en-US" sz="1200" dirty="0"/>
              <a:t>. Karena ASD dan </a:t>
            </a:r>
            <a:r>
              <a:rPr lang="en-US" sz="1200" dirty="0" err="1"/>
              <a:t>Gejala</a:t>
            </a:r>
            <a:r>
              <a:rPr lang="en-US" sz="1200" dirty="0"/>
              <a:t> TBI </a:t>
            </a:r>
            <a:r>
              <a:rPr lang="en-US" sz="1200" dirty="0" err="1"/>
              <a:t>bisa</a:t>
            </a:r>
            <a:r>
              <a:rPr lang="en-US" sz="1200" dirty="0"/>
              <a:t> </a:t>
            </a:r>
            <a:r>
              <a:rPr lang="en-US" sz="1200" dirty="0" err="1"/>
              <a:t>memperlihatkan</a:t>
            </a:r>
            <a:r>
              <a:rPr lang="en-US" sz="1200" dirty="0"/>
              <a:t> </a:t>
            </a:r>
            <a:r>
              <a:rPr lang="en-US" sz="1200" dirty="0" err="1"/>
              <a:t>kriteria</a:t>
            </a:r>
            <a:r>
              <a:rPr lang="en-US" sz="1200" dirty="0"/>
              <a:t> yang </a:t>
            </a:r>
            <a:r>
              <a:rPr lang="en-US" sz="1200" dirty="0" err="1"/>
              <a:t>sama</a:t>
            </a:r>
            <a:r>
              <a:rPr lang="en-US" sz="1200" dirty="0"/>
              <a:t>.</a:t>
            </a:r>
            <a:endParaRPr lang="en-ID" sz="1200" dirty="0"/>
          </a:p>
          <a:p>
            <a:endParaRPr lang="en-ID" sz="1200" dirty="0"/>
          </a:p>
        </p:txBody>
      </p:sp>
    </p:spTree>
    <p:extLst>
      <p:ext uri="{BB962C8B-B14F-4D97-AF65-F5344CB8AC3E}">
        <p14:creationId xmlns:p14="http://schemas.microsoft.com/office/powerpoint/2010/main" val="1298668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63D73-B9C8-41B6-A671-9F3B6233B584}"/>
              </a:ext>
            </a:extLst>
          </p:cNvPr>
          <p:cNvSpPr>
            <a:spLocks noGrp="1"/>
          </p:cNvSpPr>
          <p:nvPr>
            <p:ph type="ctrTitle"/>
          </p:nvPr>
        </p:nvSpPr>
        <p:spPr>
          <a:xfrm>
            <a:off x="1524000" y="2235200"/>
            <a:ext cx="9144000" cy="2387600"/>
          </a:xfrm>
        </p:spPr>
        <p:txBody>
          <a:bodyPr/>
          <a:lstStyle/>
          <a:p>
            <a:r>
              <a:rPr lang="en-ID" dirty="0"/>
              <a:t>POST TRAUMATIC </a:t>
            </a:r>
            <a:br>
              <a:rPr lang="en-ID" dirty="0"/>
            </a:br>
            <a:r>
              <a:rPr lang="en-ID" dirty="0"/>
              <a:t>STRESS DISORDER</a:t>
            </a:r>
          </a:p>
        </p:txBody>
      </p:sp>
    </p:spTree>
    <p:extLst>
      <p:ext uri="{BB962C8B-B14F-4D97-AF65-F5344CB8AC3E}">
        <p14:creationId xmlns:p14="http://schemas.microsoft.com/office/powerpoint/2010/main" val="940522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11FD2-8AE3-411F-B076-FA03507B3B05}"/>
              </a:ext>
            </a:extLst>
          </p:cNvPr>
          <p:cNvSpPr>
            <a:spLocks noGrp="1"/>
          </p:cNvSpPr>
          <p:nvPr>
            <p:ph type="title"/>
          </p:nvPr>
        </p:nvSpPr>
        <p:spPr/>
        <p:txBody>
          <a:bodyPr/>
          <a:lstStyle/>
          <a:p>
            <a:r>
              <a:rPr lang="en-US" b="1" dirty="0"/>
              <a:t>Features Diagnostic</a:t>
            </a:r>
            <a:endParaRPr lang="en-ID" dirty="0"/>
          </a:p>
        </p:txBody>
      </p:sp>
      <p:sp>
        <p:nvSpPr>
          <p:cNvPr id="3" name="Content Placeholder 2">
            <a:extLst>
              <a:ext uri="{FF2B5EF4-FFF2-40B4-BE49-F238E27FC236}">
                <a16:creationId xmlns:a16="http://schemas.microsoft.com/office/drawing/2014/main" xmlns="" id="{970C35BE-4E0C-4FD6-96CD-ACF857E4E4DF}"/>
              </a:ext>
            </a:extLst>
          </p:cNvPr>
          <p:cNvSpPr>
            <a:spLocks noGrp="1"/>
          </p:cNvSpPr>
          <p:nvPr>
            <p:ph sz="half" idx="1"/>
          </p:nvPr>
        </p:nvSpPr>
        <p:spPr/>
        <p:txBody>
          <a:bodyPr>
            <a:normAutofit/>
          </a:bodyPr>
          <a:lstStyle/>
          <a:p>
            <a:r>
              <a:rPr lang="en-US" dirty="0"/>
              <a:t>DSM IV</a:t>
            </a:r>
          </a:p>
          <a:p>
            <a:pPr marL="0" indent="0">
              <a:buNone/>
            </a:pPr>
            <a:r>
              <a:rPr lang="id-ID" dirty="0"/>
              <a:t>PTSD biasanya terjadi karena pemerkosaan, penculikan, korban kekerasan, penyiksaan, dll yang berhubungan dengan menyakiti korban. Peristiwa traumatis itu bisa berulang kembali jika korban memiliki ingatan yang berulang dan memun</a:t>
            </a:r>
            <a:r>
              <a:rPr lang="en-US" dirty="0"/>
              <a:t>cu</a:t>
            </a:r>
            <a:r>
              <a:rPr lang="id-ID" dirty="0"/>
              <a:t>lkan perasaan yang sama seperti saat peristiwa terjadi.</a:t>
            </a:r>
            <a:endParaRPr lang="en-ID" dirty="0"/>
          </a:p>
          <a:p>
            <a:pPr marL="0" indent="0">
              <a:buNone/>
            </a:pPr>
            <a:endParaRPr lang="en-ID" dirty="0"/>
          </a:p>
        </p:txBody>
      </p:sp>
      <p:sp>
        <p:nvSpPr>
          <p:cNvPr id="4" name="Content Placeholder 3">
            <a:extLst>
              <a:ext uri="{FF2B5EF4-FFF2-40B4-BE49-F238E27FC236}">
                <a16:creationId xmlns:a16="http://schemas.microsoft.com/office/drawing/2014/main" xmlns="" id="{A24C2D1D-CAD6-4D6D-8F7B-D8CC40152F36}"/>
              </a:ext>
            </a:extLst>
          </p:cNvPr>
          <p:cNvSpPr>
            <a:spLocks noGrp="1"/>
          </p:cNvSpPr>
          <p:nvPr>
            <p:ph sz="half" idx="2"/>
          </p:nvPr>
        </p:nvSpPr>
        <p:spPr/>
        <p:txBody>
          <a:bodyPr>
            <a:normAutofit/>
          </a:bodyPr>
          <a:lstStyle/>
          <a:p>
            <a:r>
              <a:rPr lang="en-US" dirty="0"/>
              <a:t>DSM V</a:t>
            </a:r>
          </a:p>
          <a:p>
            <a:pPr marL="0" indent="0">
              <a:buNone/>
            </a:pPr>
            <a:r>
              <a:rPr lang="id-ID" dirty="0"/>
              <a:t>Ciri penting dari posttraumatic stress disorder (PTSD) adalah pengembangan gejala yang khas setelah terpapar satu atau lebih peristiwa traumatis. Reaksi emosional terhadap peristiwa traumatis </a:t>
            </a:r>
            <a:endParaRPr lang="en-ID" dirty="0"/>
          </a:p>
        </p:txBody>
      </p:sp>
    </p:spTree>
    <p:extLst>
      <p:ext uri="{BB962C8B-B14F-4D97-AF65-F5344CB8AC3E}">
        <p14:creationId xmlns:p14="http://schemas.microsoft.com/office/powerpoint/2010/main" val="2026144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0AB03-A2F8-491A-BC52-B5DD6F67F72C}"/>
              </a:ext>
            </a:extLst>
          </p:cNvPr>
          <p:cNvSpPr>
            <a:spLocks noGrp="1"/>
          </p:cNvSpPr>
          <p:nvPr>
            <p:ph type="title"/>
          </p:nvPr>
        </p:nvSpPr>
        <p:spPr/>
        <p:txBody>
          <a:bodyPr/>
          <a:lstStyle/>
          <a:p>
            <a:r>
              <a:rPr lang="id-ID" b="1" dirty="0"/>
              <a:t>Specifiers </a:t>
            </a:r>
            <a:endParaRPr lang="en-ID" dirty="0"/>
          </a:p>
        </p:txBody>
      </p:sp>
      <p:sp>
        <p:nvSpPr>
          <p:cNvPr id="3" name="Content Placeholder 2">
            <a:extLst>
              <a:ext uri="{FF2B5EF4-FFF2-40B4-BE49-F238E27FC236}">
                <a16:creationId xmlns:a16="http://schemas.microsoft.com/office/drawing/2014/main" xmlns="" id="{62A8325D-0E7D-4FFA-AED0-2B9C60F076FE}"/>
              </a:ext>
            </a:extLst>
          </p:cNvPr>
          <p:cNvSpPr>
            <a:spLocks noGrp="1"/>
          </p:cNvSpPr>
          <p:nvPr>
            <p:ph sz="half" idx="1"/>
          </p:nvPr>
        </p:nvSpPr>
        <p:spPr/>
        <p:txBody>
          <a:bodyPr/>
          <a:lstStyle/>
          <a:p>
            <a:r>
              <a:rPr lang="en-US" dirty="0"/>
              <a:t>DSM IV</a:t>
            </a:r>
          </a:p>
          <a:p>
            <a:pPr marL="0" lvl="0" indent="0">
              <a:buNone/>
            </a:pPr>
            <a:r>
              <a:rPr lang="en-US" dirty="0"/>
              <a:t>1. </a:t>
            </a:r>
            <a:r>
              <a:rPr lang="id-ID" dirty="0"/>
              <a:t>Akut. Specifier ini harus digunakan ketika durasi gejala kurang dari </a:t>
            </a:r>
            <a:r>
              <a:rPr lang="en-US" dirty="0"/>
              <a:t>1</a:t>
            </a:r>
            <a:r>
              <a:rPr lang="id-ID" dirty="0"/>
              <a:t> bulan.</a:t>
            </a:r>
            <a:endParaRPr lang="en-ID" dirty="0"/>
          </a:p>
          <a:p>
            <a:pPr marL="0" indent="0">
              <a:buNone/>
            </a:pPr>
            <a:r>
              <a:rPr lang="en-US" dirty="0"/>
              <a:t>2. </a:t>
            </a:r>
            <a:r>
              <a:rPr lang="id-ID" dirty="0"/>
              <a:t>Kronis. Specifier ini harus digunakan ketika gejala berlangsung 3 bulan atau lebih. </a:t>
            </a:r>
            <a:endParaRPr lang="en-ID" dirty="0"/>
          </a:p>
        </p:txBody>
      </p:sp>
      <p:sp>
        <p:nvSpPr>
          <p:cNvPr id="4" name="Content Placeholder 3">
            <a:extLst>
              <a:ext uri="{FF2B5EF4-FFF2-40B4-BE49-F238E27FC236}">
                <a16:creationId xmlns:a16="http://schemas.microsoft.com/office/drawing/2014/main" xmlns="" id="{35241A44-3A8A-4EA5-8CE8-FB1B165A7B23}"/>
              </a:ext>
            </a:extLst>
          </p:cNvPr>
          <p:cNvSpPr>
            <a:spLocks noGrp="1"/>
          </p:cNvSpPr>
          <p:nvPr>
            <p:ph sz="half" idx="2"/>
          </p:nvPr>
        </p:nvSpPr>
        <p:spPr/>
        <p:txBody>
          <a:bodyPr/>
          <a:lstStyle/>
          <a:p>
            <a:r>
              <a:rPr lang="en-US" dirty="0"/>
              <a:t>DSM V</a:t>
            </a:r>
          </a:p>
          <a:p>
            <a:pPr marL="0" lvl="0" indent="0">
              <a:buNone/>
            </a:pPr>
            <a:r>
              <a:rPr lang="en-US" dirty="0"/>
              <a:t>1. </a:t>
            </a:r>
            <a:r>
              <a:rPr lang="id-ID" dirty="0"/>
              <a:t>Depersonalisasi : Pengalaman dan perasaan yang terus menerus berulang</a:t>
            </a:r>
            <a:endParaRPr lang="en-ID" dirty="0"/>
          </a:p>
          <a:p>
            <a:pPr marL="0" lvl="0" indent="0">
              <a:buNone/>
            </a:pPr>
            <a:r>
              <a:rPr lang="en-US" dirty="0"/>
              <a:t>2. </a:t>
            </a:r>
            <a:r>
              <a:rPr lang="id-ID" dirty="0"/>
              <a:t>Derealisasi: Pengalaman yang terus menerus berulang dengan yang ada di sekitarnya.</a:t>
            </a:r>
            <a:endParaRPr lang="en-ID" dirty="0"/>
          </a:p>
          <a:p>
            <a:pPr marL="0" indent="0">
              <a:buNone/>
            </a:pPr>
            <a:endParaRPr lang="en-ID" dirty="0"/>
          </a:p>
        </p:txBody>
      </p:sp>
    </p:spTree>
    <p:extLst>
      <p:ext uri="{BB962C8B-B14F-4D97-AF65-F5344CB8AC3E}">
        <p14:creationId xmlns:p14="http://schemas.microsoft.com/office/powerpoint/2010/main" val="204559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20" y="2603500"/>
            <a:ext cx="11191164" cy="3810948"/>
          </a:xfrm>
        </p:spPr>
        <p:txBody>
          <a:bodyPr>
            <a:normAutofit fontScale="92500" lnSpcReduction="20000"/>
          </a:bodyPr>
          <a:lstStyle/>
          <a:p>
            <a:pPr>
              <a:buAutoNum type="alphaUcPeriod"/>
            </a:pPr>
            <a:r>
              <a:rPr lang="id-ID" dirty="0" smtClean="0"/>
              <a:t>Ketakutan </a:t>
            </a:r>
            <a:r>
              <a:rPr lang="id-ID" dirty="0"/>
              <a:t>yang ditandai dan terus-menerus yang berlebihan atau tidak masuk akal, disebabkan oleh adanya atau antisipasi terhadap objek atau situasi tertentu (mis. Terbang, ketinggian, hewan, menerima suntikan, melihat darah</a:t>
            </a:r>
            <a:r>
              <a:rPr lang="id-ID" dirty="0" smtClean="0"/>
              <a:t>).</a:t>
            </a:r>
          </a:p>
          <a:p>
            <a:pPr>
              <a:buAutoNum type="alphaUcPeriod"/>
            </a:pPr>
            <a:r>
              <a:rPr lang="id-ID" dirty="0" smtClean="0"/>
              <a:t>Paparan </a:t>
            </a:r>
            <a:r>
              <a:rPr lang="id-ID" dirty="0"/>
              <a:t>terhadap stimulus fobia hampir selalu memprovokasi respon kecemasan langsung, yang dapat mengambil bentuk situasi yang terikat atau Panic Attack yang terikat secara situasional. Catatan: Pada anak-anak, kecemasan dapat diekspresikan dengan menangis, mengamuk, membeku, atau </a:t>
            </a:r>
            <a:r>
              <a:rPr lang="id-ID" dirty="0" smtClean="0"/>
              <a:t>melekat.</a:t>
            </a:r>
          </a:p>
          <a:p>
            <a:pPr>
              <a:buAutoNum type="alphaUcPeriod"/>
            </a:pPr>
            <a:r>
              <a:rPr lang="id-ID" dirty="0" smtClean="0"/>
              <a:t>Orang </a:t>
            </a:r>
            <a:r>
              <a:rPr lang="id-ID" dirty="0"/>
              <a:t>tersebut mengakui bahwa ketakutan itu berlebihan atau tidak masuk akal. Catatan: Pada anak-anak, fitur ini mungkin tidak </a:t>
            </a:r>
            <a:r>
              <a:rPr lang="id-ID" dirty="0" smtClean="0"/>
              <a:t>ada.</a:t>
            </a:r>
          </a:p>
          <a:p>
            <a:pPr>
              <a:buAutoNum type="alphaUcPeriod"/>
            </a:pPr>
            <a:r>
              <a:rPr lang="id-ID" dirty="0" smtClean="0"/>
              <a:t>Situasi </a:t>
            </a:r>
            <a:r>
              <a:rPr lang="id-ID" dirty="0"/>
              <a:t>fobia dihindari atau ditanggung dengan kecemasan atau tekanan yang </a:t>
            </a:r>
            <a:r>
              <a:rPr lang="id-ID" dirty="0" smtClean="0"/>
              <a:t>hebat.</a:t>
            </a:r>
          </a:p>
          <a:p>
            <a:pPr>
              <a:buAutoNum type="alphaUcPeriod"/>
            </a:pPr>
            <a:r>
              <a:rPr lang="id-ID" dirty="0" smtClean="0"/>
              <a:t>Penghindaran</a:t>
            </a:r>
            <a:r>
              <a:rPr lang="id-ID" dirty="0"/>
              <a:t>, antisipasi cemas, atau kesusahan dalam situasi yang ditakuti (s) secara signifikan mengganggu rutinitas normal seseorang, fungsi pekerjaan (atau akademik), atau kegiatan atau hubungan sosial, atau ada kesusahan yang ditandai memiliki </a:t>
            </a:r>
            <a:r>
              <a:rPr lang="id-ID" dirty="0" smtClean="0"/>
              <a:t>fobia.</a:t>
            </a:r>
          </a:p>
          <a:p>
            <a:pPr>
              <a:buAutoNum type="alphaUcPeriod"/>
            </a:pPr>
            <a:r>
              <a:rPr lang="id-ID" dirty="0" smtClean="0"/>
              <a:t>Pada </a:t>
            </a:r>
            <a:r>
              <a:rPr lang="id-ID" dirty="0"/>
              <a:t>individu di bawah usia 18 tahun, durasinya setidaknya 6 bulan.</a:t>
            </a:r>
          </a:p>
        </p:txBody>
      </p:sp>
      <p:sp>
        <p:nvSpPr>
          <p:cNvPr id="4" name="Rectangle 3"/>
          <p:cNvSpPr/>
          <p:nvPr/>
        </p:nvSpPr>
        <p:spPr>
          <a:xfrm>
            <a:off x="838200" y="1490633"/>
            <a:ext cx="4457131" cy="400110"/>
          </a:xfrm>
          <a:prstGeom prst="rect">
            <a:avLst/>
          </a:prstGeom>
        </p:spPr>
        <p:txBody>
          <a:bodyPr wrap="square">
            <a:spAutoFit/>
          </a:bodyPr>
          <a:lstStyle/>
          <a:p>
            <a:pPr algn="just"/>
            <a:r>
              <a:rPr lang="id-ID" sz="2000" b="1" dirty="0" smtClean="0">
                <a:solidFill>
                  <a:schemeClr val="bg1"/>
                </a:solidFill>
              </a:rPr>
              <a:t>Kriteria Fobia Spesifik DSM IV</a:t>
            </a:r>
            <a:endParaRPr lang="id-ID" sz="2000" dirty="0">
              <a:solidFill>
                <a:schemeClr val="bg1"/>
              </a:solidFill>
            </a:endParaRPr>
          </a:p>
        </p:txBody>
      </p:sp>
      <p:sp>
        <p:nvSpPr>
          <p:cNvPr id="5" name="Title 1"/>
          <p:cNvSpPr>
            <a:spLocks noGrp="1"/>
          </p:cNvSpPr>
          <p:nvPr>
            <p:ph type="title"/>
          </p:nvPr>
        </p:nvSpPr>
        <p:spPr>
          <a:xfrm>
            <a:off x="838199" y="654755"/>
            <a:ext cx="4457131" cy="835878"/>
          </a:xfrm>
        </p:spPr>
        <p:txBody>
          <a:bodyPr/>
          <a:lstStyle/>
          <a:p>
            <a:r>
              <a:rPr lang="id-ID" sz="4000" b="1" smtClean="0"/>
              <a:t>Spesific Phobia</a:t>
            </a:r>
            <a:endParaRPr lang="id-ID" sz="4000" b="1" dirty="0"/>
          </a:p>
        </p:txBody>
      </p:sp>
    </p:spTree>
    <p:extLst>
      <p:ext uri="{BB962C8B-B14F-4D97-AF65-F5344CB8AC3E}">
        <p14:creationId xmlns:p14="http://schemas.microsoft.com/office/powerpoint/2010/main" val="2157767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285D7-1B4D-49C5-8DE1-B58CBF8831CC}"/>
              </a:ext>
            </a:extLst>
          </p:cNvPr>
          <p:cNvSpPr>
            <a:spLocks noGrp="1"/>
          </p:cNvSpPr>
          <p:nvPr>
            <p:ph type="title"/>
          </p:nvPr>
        </p:nvSpPr>
        <p:spPr/>
        <p:txBody>
          <a:bodyPr/>
          <a:lstStyle/>
          <a:p>
            <a:r>
              <a:rPr lang="id-ID" b="1" dirty="0"/>
              <a:t>Prevalence</a:t>
            </a:r>
            <a:endParaRPr lang="en-ID" dirty="0"/>
          </a:p>
        </p:txBody>
      </p:sp>
      <p:sp>
        <p:nvSpPr>
          <p:cNvPr id="3" name="Content Placeholder 2">
            <a:extLst>
              <a:ext uri="{FF2B5EF4-FFF2-40B4-BE49-F238E27FC236}">
                <a16:creationId xmlns:a16="http://schemas.microsoft.com/office/drawing/2014/main" xmlns="" id="{129BF1C9-AA19-45A3-A133-DAC74FE1AB21}"/>
              </a:ext>
            </a:extLst>
          </p:cNvPr>
          <p:cNvSpPr>
            <a:spLocks noGrp="1"/>
          </p:cNvSpPr>
          <p:nvPr>
            <p:ph sz="half" idx="1"/>
          </p:nvPr>
        </p:nvSpPr>
        <p:spPr/>
        <p:txBody>
          <a:bodyPr/>
          <a:lstStyle/>
          <a:p>
            <a:r>
              <a:rPr lang="en-US" dirty="0"/>
              <a:t>DSM IV</a:t>
            </a:r>
          </a:p>
          <a:p>
            <a:pPr marL="0" indent="0">
              <a:buNone/>
            </a:pPr>
            <a:r>
              <a:rPr lang="id-ID" dirty="0"/>
              <a:t>Yang terkena PTSD di Amerika Serikat sebanyak 8% dari keseluruhan populasi</a:t>
            </a:r>
            <a:r>
              <a:rPr lang="en-US" dirty="0"/>
              <a:t>.</a:t>
            </a:r>
            <a:endParaRPr lang="en-ID" dirty="0"/>
          </a:p>
        </p:txBody>
      </p:sp>
      <p:sp>
        <p:nvSpPr>
          <p:cNvPr id="4" name="Content Placeholder 3">
            <a:extLst>
              <a:ext uri="{FF2B5EF4-FFF2-40B4-BE49-F238E27FC236}">
                <a16:creationId xmlns:a16="http://schemas.microsoft.com/office/drawing/2014/main" xmlns="" id="{59345FE5-F39A-4331-BF95-82442EA5D8B1}"/>
              </a:ext>
            </a:extLst>
          </p:cNvPr>
          <p:cNvSpPr>
            <a:spLocks noGrp="1"/>
          </p:cNvSpPr>
          <p:nvPr>
            <p:ph sz="half" idx="2"/>
          </p:nvPr>
        </p:nvSpPr>
        <p:spPr/>
        <p:txBody>
          <a:bodyPr/>
          <a:lstStyle/>
          <a:p>
            <a:r>
              <a:rPr lang="en-US" dirty="0"/>
              <a:t>DSM V</a:t>
            </a:r>
          </a:p>
          <a:p>
            <a:pPr marL="0" indent="0">
              <a:buNone/>
            </a:pPr>
            <a:r>
              <a:rPr lang="en-US" dirty="0"/>
              <a:t>Di Amerika </a:t>
            </a:r>
            <a:r>
              <a:rPr lang="en-US" dirty="0" err="1"/>
              <a:t>Serikat</a:t>
            </a:r>
            <a:r>
              <a:rPr lang="en-US" dirty="0"/>
              <a:t> </a:t>
            </a:r>
            <a:r>
              <a:rPr lang="en-US" dirty="0" err="1"/>
              <a:t>menaik</a:t>
            </a:r>
            <a:r>
              <a:rPr lang="en-US" dirty="0"/>
              <a:t> </a:t>
            </a:r>
            <a:r>
              <a:rPr lang="id-ID" dirty="0"/>
              <a:t>hingga 3.5%. Kalau di Eropa peresentasenya Cuma dari 0.5% - 1%.</a:t>
            </a:r>
            <a:endParaRPr lang="en-ID" dirty="0"/>
          </a:p>
          <a:p>
            <a:pPr marL="0" indent="0">
              <a:buNone/>
            </a:pPr>
            <a:endParaRPr lang="en-ID" dirty="0"/>
          </a:p>
        </p:txBody>
      </p:sp>
    </p:spTree>
    <p:extLst>
      <p:ext uri="{BB962C8B-B14F-4D97-AF65-F5344CB8AC3E}">
        <p14:creationId xmlns:p14="http://schemas.microsoft.com/office/powerpoint/2010/main" val="3275489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6DB84-ACD5-48BA-A1F7-40C076F18800}"/>
              </a:ext>
            </a:extLst>
          </p:cNvPr>
          <p:cNvSpPr>
            <a:spLocks noGrp="1"/>
          </p:cNvSpPr>
          <p:nvPr>
            <p:ph type="title"/>
          </p:nvPr>
        </p:nvSpPr>
        <p:spPr/>
        <p:txBody>
          <a:bodyPr/>
          <a:lstStyle/>
          <a:p>
            <a:r>
              <a:rPr lang="id-ID" b="1" dirty="0"/>
              <a:t>Development and Course</a:t>
            </a:r>
            <a:endParaRPr lang="en-ID" dirty="0"/>
          </a:p>
        </p:txBody>
      </p:sp>
      <p:sp>
        <p:nvSpPr>
          <p:cNvPr id="3" name="Content Placeholder 2">
            <a:extLst>
              <a:ext uri="{FF2B5EF4-FFF2-40B4-BE49-F238E27FC236}">
                <a16:creationId xmlns:a16="http://schemas.microsoft.com/office/drawing/2014/main" xmlns="" id="{1FA52B42-E1D0-4EAE-8737-24D4C1F7CB90}"/>
              </a:ext>
            </a:extLst>
          </p:cNvPr>
          <p:cNvSpPr>
            <a:spLocks noGrp="1"/>
          </p:cNvSpPr>
          <p:nvPr>
            <p:ph sz="half" idx="1"/>
          </p:nvPr>
        </p:nvSpPr>
        <p:spPr/>
        <p:txBody>
          <a:bodyPr>
            <a:normAutofit lnSpcReduction="10000"/>
          </a:bodyPr>
          <a:lstStyle/>
          <a:p>
            <a:r>
              <a:rPr lang="en-US" dirty="0"/>
              <a:t>DSM IV</a:t>
            </a:r>
          </a:p>
          <a:p>
            <a:pPr marL="0" indent="0">
              <a:buNone/>
            </a:pPr>
            <a:r>
              <a:rPr lang="id-ID" dirty="0"/>
              <a:t>Gangguan PTSD bisa terjadi kepada siapapun dan semua umur termasuk anak-anak. Gejalanya mulai saat </a:t>
            </a:r>
            <a:r>
              <a:rPr lang="en-US" dirty="0"/>
              <a:t>1</a:t>
            </a:r>
            <a:r>
              <a:rPr lang="id-ID" dirty="0"/>
              <a:t> bulan pertama setelah kejadian, tapi bisa jadi lebih dari itu. Tingkat keparahan, durasi, kedekatan exposure adalah hal yang paling bisa membuat PTSD makin menjadi. Perbedaan antara PTSD dengan ASD yaitu ASD terjadi minimal 2 hari setelah kejadian, sedangkan PTSD sebulan setelah kejadian.</a:t>
            </a:r>
            <a:endParaRPr lang="en-ID" dirty="0"/>
          </a:p>
        </p:txBody>
      </p:sp>
      <p:sp>
        <p:nvSpPr>
          <p:cNvPr id="4" name="Content Placeholder 3">
            <a:extLst>
              <a:ext uri="{FF2B5EF4-FFF2-40B4-BE49-F238E27FC236}">
                <a16:creationId xmlns:a16="http://schemas.microsoft.com/office/drawing/2014/main" xmlns="" id="{1C51AA3C-CDF2-49EC-ABC1-D7F7C93FA9C4}"/>
              </a:ext>
            </a:extLst>
          </p:cNvPr>
          <p:cNvSpPr>
            <a:spLocks noGrp="1"/>
          </p:cNvSpPr>
          <p:nvPr>
            <p:ph sz="half" idx="2"/>
          </p:nvPr>
        </p:nvSpPr>
        <p:spPr/>
        <p:txBody>
          <a:bodyPr>
            <a:normAutofit lnSpcReduction="10000"/>
          </a:bodyPr>
          <a:lstStyle/>
          <a:p>
            <a:r>
              <a:rPr lang="en-US" dirty="0"/>
              <a:t>DSM V</a:t>
            </a:r>
          </a:p>
          <a:p>
            <a:pPr marL="0" indent="0">
              <a:buNone/>
            </a:pPr>
            <a:r>
              <a:rPr lang="id-ID" dirty="0"/>
              <a:t>PTSD dapat terjadi pada usia berapa pun, dimulai setelah tahun pertama kehidupan. Gejala biasanya dimulai dalam </a:t>
            </a:r>
            <a:r>
              <a:rPr lang="en-US" dirty="0"/>
              <a:t>1</a:t>
            </a:r>
            <a:r>
              <a:rPr lang="id-ID" dirty="0"/>
              <a:t> bulan pertama setelah trauma, meskipun mungkin ada penundaan bulan, atau bahkan bertahun-tahun, sebelum kriteria untuk diagnosis dipenuhi</a:t>
            </a:r>
            <a:r>
              <a:rPr lang="en-US" dirty="0"/>
              <a:t>.</a:t>
            </a:r>
            <a:endParaRPr lang="en-ID" dirty="0"/>
          </a:p>
        </p:txBody>
      </p:sp>
    </p:spTree>
    <p:extLst>
      <p:ext uri="{BB962C8B-B14F-4D97-AF65-F5344CB8AC3E}">
        <p14:creationId xmlns:p14="http://schemas.microsoft.com/office/powerpoint/2010/main" val="1655245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22596-9CE2-4414-8A24-6DB2AF8B8543}"/>
              </a:ext>
            </a:extLst>
          </p:cNvPr>
          <p:cNvSpPr>
            <a:spLocks noGrp="1"/>
          </p:cNvSpPr>
          <p:nvPr>
            <p:ph type="title"/>
          </p:nvPr>
        </p:nvSpPr>
        <p:spPr/>
        <p:txBody>
          <a:bodyPr/>
          <a:lstStyle/>
          <a:p>
            <a:r>
              <a:rPr lang="id-ID" b="1" dirty="0"/>
              <a:t>Resiko dan Faktor Prognostik </a:t>
            </a:r>
            <a:r>
              <a:rPr lang="en-US" b="1" dirty="0"/>
              <a:t>DSM V</a:t>
            </a:r>
            <a:endParaRPr lang="en-ID" dirty="0"/>
          </a:p>
        </p:txBody>
      </p:sp>
      <p:sp>
        <p:nvSpPr>
          <p:cNvPr id="3" name="Content Placeholder 2">
            <a:extLst>
              <a:ext uri="{FF2B5EF4-FFF2-40B4-BE49-F238E27FC236}">
                <a16:creationId xmlns:a16="http://schemas.microsoft.com/office/drawing/2014/main" xmlns="" id="{05C6281D-7A10-4F09-8DD0-AE0467AB4CB8}"/>
              </a:ext>
            </a:extLst>
          </p:cNvPr>
          <p:cNvSpPr>
            <a:spLocks noGrp="1"/>
          </p:cNvSpPr>
          <p:nvPr>
            <p:ph sz="half" idx="1"/>
          </p:nvPr>
        </p:nvSpPr>
        <p:spPr/>
        <p:txBody>
          <a:bodyPr/>
          <a:lstStyle/>
          <a:p>
            <a:r>
              <a:rPr lang="id-ID" dirty="0"/>
              <a:t>Pretraumatic</a:t>
            </a:r>
            <a:endParaRPr lang="en-US" dirty="0"/>
          </a:p>
          <a:p>
            <a:pPr marL="0" indent="0">
              <a:buNone/>
            </a:pPr>
            <a:r>
              <a:rPr lang="en-US" dirty="0"/>
              <a:t>1. </a:t>
            </a:r>
            <a:r>
              <a:rPr lang="id-ID" dirty="0"/>
              <a:t>Temperamental</a:t>
            </a:r>
            <a:endParaRPr lang="en-ID" dirty="0"/>
          </a:p>
          <a:p>
            <a:pPr marL="0" indent="0">
              <a:buNone/>
            </a:pPr>
            <a:r>
              <a:rPr lang="en-US" dirty="0"/>
              <a:t>2. </a:t>
            </a:r>
            <a:r>
              <a:rPr lang="id-ID" dirty="0"/>
              <a:t>Environmental</a:t>
            </a:r>
            <a:endParaRPr lang="en-ID" dirty="0"/>
          </a:p>
          <a:p>
            <a:pPr marL="0" indent="0">
              <a:buNone/>
            </a:pPr>
            <a:r>
              <a:rPr lang="en-US" dirty="0"/>
              <a:t>3. </a:t>
            </a:r>
            <a:r>
              <a:rPr lang="id-ID" dirty="0"/>
              <a:t>Genetic dan Psychological</a:t>
            </a:r>
            <a:endParaRPr lang="en-US" dirty="0"/>
          </a:p>
          <a:p>
            <a:r>
              <a:rPr lang="en-US" dirty="0" err="1"/>
              <a:t>Peritrauma</a:t>
            </a:r>
            <a:endParaRPr lang="en-ID" dirty="0"/>
          </a:p>
          <a:p>
            <a:pPr marL="0" indent="0">
              <a:buNone/>
            </a:pPr>
            <a:r>
              <a:rPr lang="en-ID" dirty="0" err="1"/>
              <a:t>Jadi</a:t>
            </a:r>
            <a:r>
              <a:rPr lang="en-ID" dirty="0"/>
              <a:t> </a:t>
            </a:r>
            <a:r>
              <a:rPr lang="en-ID" dirty="0" err="1"/>
              <a:t>semakin</a:t>
            </a:r>
            <a:r>
              <a:rPr lang="en-ID" dirty="0"/>
              <a:t> </a:t>
            </a:r>
            <a:r>
              <a:rPr lang="en-ID" dirty="0" err="1"/>
              <a:t>besar</a:t>
            </a:r>
            <a:r>
              <a:rPr lang="en-ID" dirty="0"/>
              <a:t> </a:t>
            </a:r>
            <a:r>
              <a:rPr lang="en-ID" dirty="0" err="1"/>
              <a:t>peristiwanya</a:t>
            </a:r>
            <a:r>
              <a:rPr lang="en-ID" dirty="0"/>
              <a:t> </a:t>
            </a:r>
            <a:r>
              <a:rPr lang="en-ID" dirty="0" err="1"/>
              <a:t>terjadi</a:t>
            </a:r>
            <a:r>
              <a:rPr lang="en-ID" dirty="0"/>
              <a:t>, </a:t>
            </a:r>
            <a:r>
              <a:rPr lang="en-ID" dirty="0" err="1"/>
              <a:t>semakin</a:t>
            </a:r>
            <a:r>
              <a:rPr lang="en-ID" dirty="0"/>
              <a:t> </a:t>
            </a:r>
            <a:r>
              <a:rPr lang="en-ID" dirty="0" err="1"/>
              <a:t>besar</a:t>
            </a:r>
            <a:r>
              <a:rPr lang="en-ID" dirty="0"/>
              <a:t> pula </a:t>
            </a:r>
            <a:r>
              <a:rPr lang="en-ID" dirty="0" err="1"/>
              <a:t>kemungkinan</a:t>
            </a:r>
            <a:r>
              <a:rPr lang="en-ID" dirty="0"/>
              <a:t> PTSD </a:t>
            </a:r>
            <a:r>
              <a:rPr lang="en-ID" dirty="0" err="1"/>
              <a:t>terjadi</a:t>
            </a:r>
            <a:r>
              <a:rPr lang="en-ID" dirty="0"/>
              <a:t>.</a:t>
            </a:r>
          </a:p>
        </p:txBody>
      </p:sp>
      <p:sp>
        <p:nvSpPr>
          <p:cNvPr id="4" name="Content Placeholder 3">
            <a:extLst>
              <a:ext uri="{FF2B5EF4-FFF2-40B4-BE49-F238E27FC236}">
                <a16:creationId xmlns:a16="http://schemas.microsoft.com/office/drawing/2014/main" xmlns="" id="{38670B5B-92F7-4D0C-8F04-96FEDAF4D41A}"/>
              </a:ext>
            </a:extLst>
          </p:cNvPr>
          <p:cNvSpPr>
            <a:spLocks noGrp="1"/>
          </p:cNvSpPr>
          <p:nvPr>
            <p:ph sz="half" idx="2"/>
          </p:nvPr>
        </p:nvSpPr>
        <p:spPr/>
        <p:txBody>
          <a:bodyPr/>
          <a:lstStyle/>
          <a:p>
            <a:r>
              <a:rPr lang="id-ID" dirty="0"/>
              <a:t>Posttraumatic factors</a:t>
            </a:r>
            <a:endParaRPr lang="en-ID" dirty="0"/>
          </a:p>
          <a:p>
            <a:pPr marL="0" indent="0">
              <a:buNone/>
            </a:pPr>
            <a:r>
              <a:rPr lang="en-US" dirty="0"/>
              <a:t>1. </a:t>
            </a:r>
            <a:r>
              <a:rPr lang="id-ID" dirty="0"/>
              <a:t>Temperamental</a:t>
            </a:r>
            <a:endParaRPr lang="en-ID" dirty="0"/>
          </a:p>
          <a:p>
            <a:pPr marL="0" indent="0">
              <a:buNone/>
            </a:pPr>
            <a:r>
              <a:rPr lang="en-US" dirty="0"/>
              <a:t>2. </a:t>
            </a:r>
            <a:r>
              <a:rPr lang="id-ID" dirty="0"/>
              <a:t>Environmental</a:t>
            </a:r>
            <a:endParaRPr lang="en-ID" dirty="0"/>
          </a:p>
        </p:txBody>
      </p:sp>
    </p:spTree>
    <p:extLst>
      <p:ext uri="{BB962C8B-B14F-4D97-AF65-F5344CB8AC3E}">
        <p14:creationId xmlns:p14="http://schemas.microsoft.com/office/powerpoint/2010/main" val="4190897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389BD-63DF-48C7-89BC-E433D6172E96}"/>
              </a:ext>
            </a:extLst>
          </p:cNvPr>
          <p:cNvSpPr>
            <a:spLocks noGrp="1"/>
          </p:cNvSpPr>
          <p:nvPr>
            <p:ph type="title"/>
          </p:nvPr>
        </p:nvSpPr>
        <p:spPr/>
        <p:txBody>
          <a:bodyPr/>
          <a:lstStyle/>
          <a:p>
            <a:r>
              <a:rPr lang="en-US" dirty="0"/>
              <a:t>Differential Diagnostic</a:t>
            </a:r>
            <a:endParaRPr lang="en-ID" dirty="0"/>
          </a:p>
        </p:txBody>
      </p:sp>
      <p:sp>
        <p:nvSpPr>
          <p:cNvPr id="3" name="Content Placeholder 2">
            <a:extLst>
              <a:ext uri="{FF2B5EF4-FFF2-40B4-BE49-F238E27FC236}">
                <a16:creationId xmlns:a16="http://schemas.microsoft.com/office/drawing/2014/main" xmlns="" id="{A7AC9D35-2DAF-4C45-9A2E-60D291A4A06C}"/>
              </a:ext>
            </a:extLst>
          </p:cNvPr>
          <p:cNvSpPr>
            <a:spLocks noGrp="1"/>
          </p:cNvSpPr>
          <p:nvPr>
            <p:ph sz="half" idx="1"/>
          </p:nvPr>
        </p:nvSpPr>
        <p:spPr/>
        <p:txBody>
          <a:bodyPr>
            <a:normAutofit fontScale="40000" lnSpcReduction="20000"/>
          </a:bodyPr>
          <a:lstStyle/>
          <a:p>
            <a:r>
              <a:rPr lang="en-US" sz="4400" dirty="0"/>
              <a:t>DSM IV</a:t>
            </a:r>
            <a:endParaRPr lang="en-US" sz="3600" dirty="0"/>
          </a:p>
          <a:p>
            <a:pPr marL="0" indent="0">
              <a:buNone/>
            </a:pPr>
            <a:r>
              <a:rPr lang="en-US" sz="5100" dirty="0" err="1"/>
              <a:t>Dalam</a:t>
            </a:r>
            <a:r>
              <a:rPr lang="en-US" sz="5100" dirty="0"/>
              <a:t> PTSD </a:t>
            </a:r>
            <a:r>
              <a:rPr lang="en-US" sz="5100" dirty="0" err="1"/>
              <a:t>stressornya</a:t>
            </a:r>
            <a:r>
              <a:rPr lang="en-US" sz="5100" dirty="0"/>
              <a:t> </a:t>
            </a:r>
            <a:r>
              <a:rPr lang="en-US" sz="5100" dirty="0" err="1"/>
              <a:t>itu</a:t>
            </a:r>
            <a:r>
              <a:rPr lang="en-US" sz="5100" dirty="0"/>
              <a:t> </a:t>
            </a:r>
            <a:r>
              <a:rPr lang="en-US" sz="5100" dirty="0" err="1"/>
              <a:t>harus</a:t>
            </a:r>
            <a:r>
              <a:rPr lang="en-US" sz="5100" dirty="0"/>
              <a:t> </a:t>
            </a:r>
            <a:r>
              <a:rPr lang="en-US" sz="5100" dirty="0" err="1"/>
              <a:t>bersifat</a:t>
            </a:r>
            <a:r>
              <a:rPr lang="en-US" sz="5100" dirty="0"/>
              <a:t> </a:t>
            </a:r>
            <a:r>
              <a:rPr lang="en-US" sz="5100" dirty="0" err="1"/>
              <a:t>ekstrem</a:t>
            </a:r>
            <a:r>
              <a:rPr lang="en-US" sz="5100" dirty="0"/>
              <a:t> (ex: </a:t>
            </a:r>
            <a:r>
              <a:rPr lang="en-US" sz="5100" dirty="0" err="1"/>
              <a:t>Mengancam</a:t>
            </a:r>
            <a:r>
              <a:rPr lang="en-US" sz="5100" dirty="0"/>
              <a:t> Jiwa). </a:t>
            </a:r>
            <a:r>
              <a:rPr lang="en-US" sz="5100" dirty="0" err="1"/>
              <a:t>Kriteria</a:t>
            </a:r>
            <a:r>
              <a:rPr lang="en-US" sz="5100" dirty="0"/>
              <a:t> yang </a:t>
            </a:r>
            <a:r>
              <a:rPr lang="en-US" sz="5100" dirty="0" err="1"/>
              <a:t>tidak</a:t>
            </a:r>
            <a:r>
              <a:rPr lang="en-US" sz="5100" dirty="0"/>
              <a:t> </a:t>
            </a:r>
            <a:r>
              <a:rPr lang="en-US" sz="5100" dirty="0" err="1"/>
              <a:t>sama</a:t>
            </a:r>
            <a:r>
              <a:rPr lang="en-US" sz="5100" dirty="0"/>
              <a:t> </a:t>
            </a:r>
            <a:r>
              <a:rPr lang="en-US" sz="5100" dirty="0" err="1"/>
              <a:t>dengan</a:t>
            </a:r>
            <a:r>
              <a:rPr lang="en-US" sz="5100" dirty="0"/>
              <a:t> PTSD </a:t>
            </a:r>
            <a:r>
              <a:rPr lang="en-US" sz="5100" dirty="0" err="1"/>
              <a:t>bisa</a:t>
            </a:r>
            <a:r>
              <a:rPr lang="en-US" sz="5100" dirty="0"/>
              <a:t> </a:t>
            </a:r>
            <a:r>
              <a:rPr lang="en-US" sz="5100" dirty="0" err="1"/>
              <a:t>masuk</a:t>
            </a:r>
            <a:r>
              <a:rPr lang="en-US" sz="5100" dirty="0"/>
              <a:t> </a:t>
            </a:r>
            <a:r>
              <a:rPr lang="en-US" sz="5100" dirty="0" err="1"/>
              <a:t>ke</a:t>
            </a:r>
            <a:r>
              <a:rPr lang="en-US" sz="5100" dirty="0"/>
              <a:t> Adjustment Disorder. </a:t>
            </a:r>
            <a:r>
              <a:rPr lang="en-US" sz="5100" dirty="0" err="1"/>
              <a:t>Tidak</a:t>
            </a:r>
            <a:r>
              <a:rPr lang="en-US" sz="5100" dirty="0"/>
              <a:t> </a:t>
            </a:r>
            <a:r>
              <a:rPr lang="en-US" sz="5100" dirty="0" err="1"/>
              <a:t>semua</a:t>
            </a:r>
            <a:r>
              <a:rPr lang="en-US" sz="5100" dirty="0"/>
              <a:t> </a:t>
            </a:r>
            <a:r>
              <a:rPr lang="en-US" sz="5100" dirty="0" err="1"/>
              <a:t>peristiwa</a:t>
            </a:r>
            <a:r>
              <a:rPr lang="en-US" sz="5100" dirty="0"/>
              <a:t> </a:t>
            </a:r>
            <a:r>
              <a:rPr lang="en-US" sz="5100" dirty="0" err="1"/>
              <a:t>ekstrem</a:t>
            </a:r>
            <a:r>
              <a:rPr lang="en-US" sz="5100" dirty="0"/>
              <a:t> </a:t>
            </a:r>
            <a:r>
              <a:rPr lang="en-US" sz="5100" dirty="0" err="1"/>
              <a:t>langsung</a:t>
            </a:r>
            <a:r>
              <a:rPr lang="en-US" sz="5100" dirty="0"/>
              <a:t> </a:t>
            </a:r>
            <a:r>
              <a:rPr lang="en-US" sz="5100" dirty="0" err="1"/>
              <a:t>dikaitkan</a:t>
            </a:r>
            <a:r>
              <a:rPr lang="en-US" sz="5100" dirty="0"/>
              <a:t> </a:t>
            </a:r>
            <a:r>
              <a:rPr lang="en-US" sz="5100" dirty="0" err="1"/>
              <a:t>dengan</a:t>
            </a:r>
            <a:r>
              <a:rPr lang="en-US" sz="5100" dirty="0"/>
              <a:t> PTSD, </a:t>
            </a:r>
            <a:r>
              <a:rPr lang="en-US" sz="5100" dirty="0" err="1"/>
              <a:t>bisa</a:t>
            </a:r>
            <a:r>
              <a:rPr lang="en-US" sz="5100" dirty="0"/>
              <a:t> </a:t>
            </a:r>
            <a:r>
              <a:rPr lang="en-US" sz="5100" dirty="0" err="1"/>
              <a:t>saja</a:t>
            </a:r>
            <a:r>
              <a:rPr lang="en-US" sz="5100" dirty="0"/>
              <a:t> </a:t>
            </a:r>
            <a:r>
              <a:rPr lang="en-US" sz="5100" dirty="0" err="1"/>
              <a:t>masuk</a:t>
            </a:r>
            <a:r>
              <a:rPr lang="en-US" sz="5100" dirty="0"/>
              <a:t> </a:t>
            </a:r>
            <a:r>
              <a:rPr lang="en-US" sz="5100" dirty="0" err="1"/>
              <a:t>ke</a:t>
            </a:r>
            <a:r>
              <a:rPr lang="en-US" sz="5100" dirty="0"/>
              <a:t> anxiety disorder yang </a:t>
            </a:r>
            <a:r>
              <a:rPr lang="en-US" sz="5100" dirty="0" err="1"/>
              <a:t>lainnya</a:t>
            </a:r>
            <a:r>
              <a:rPr lang="en-US" sz="5100" dirty="0"/>
              <a:t>.  </a:t>
            </a:r>
            <a:r>
              <a:rPr lang="en-US" sz="5100" dirty="0" err="1"/>
              <a:t>Kriteria</a:t>
            </a:r>
            <a:r>
              <a:rPr lang="en-US" sz="5100" dirty="0"/>
              <a:t> yang </a:t>
            </a:r>
            <a:r>
              <a:rPr lang="en-US" sz="5100" dirty="0" err="1"/>
              <a:t>sama</a:t>
            </a:r>
            <a:r>
              <a:rPr lang="en-US" sz="5100" dirty="0"/>
              <a:t> </a:t>
            </a:r>
            <a:r>
              <a:rPr lang="en-US" sz="5100" dirty="0" err="1"/>
              <a:t>dengan</a:t>
            </a:r>
            <a:r>
              <a:rPr lang="en-US" sz="5100" dirty="0"/>
              <a:t> ASD </a:t>
            </a:r>
            <a:r>
              <a:rPr lang="en-US" sz="5100" dirty="0" err="1"/>
              <a:t>tapi</a:t>
            </a:r>
            <a:r>
              <a:rPr lang="en-US" sz="5100" dirty="0"/>
              <a:t> </a:t>
            </a:r>
            <a:r>
              <a:rPr lang="en-US" sz="5100" dirty="0" err="1"/>
              <a:t>sudah</a:t>
            </a:r>
            <a:r>
              <a:rPr lang="en-US" sz="5100" dirty="0"/>
              <a:t> </a:t>
            </a:r>
            <a:r>
              <a:rPr lang="en-US" sz="5100" dirty="0" err="1"/>
              <a:t>terjadi</a:t>
            </a:r>
            <a:r>
              <a:rPr lang="en-US" sz="5100" dirty="0"/>
              <a:t> </a:t>
            </a:r>
            <a:r>
              <a:rPr lang="en-US" sz="5100" dirty="0" err="1"/>
              <a:t>selama</a:t>
            </a:r>
            <a:r>
              <a:rPr lang="en-US" sz="5100" dirty="0"/>
              <a:t> </a:t>
            </a:r>
            <a:r>
              <a:rPr lang="en-US" sz="5100" dirty="0" err="1"/>
              <a:t>sebulan</a:t>
            </a:r>
            <a:r>
              <a:rPr lang="en-US" sz="5100" dirty="0"/>
              <a:t>, </a:t>
            </a:r>
            <a:r>
              <a:rPr lang="en-US" sz="5100" dirty="0" err="1"/>
              <a:t>bisa</a:t>
            </a:r>
            <a:r>
              <a:rPr lang="en-US" sz="5100" dirty="0"/>
              <a:t> </a:t>
            </a:r>
            <a:r>
              <a:rPr lang="en-US" sz="5100" dirty="0" err="1"/>
              <a:t>dikategorikan</a:t>
            </a:r>
            <a:r>
              <a:rPr lang="en-US" sz="5100" dirty="0"/>
              <a:t> </a:t>
            </a:r>
            <a:r>
              <a:rPr lang="en-US" sz="5100" dirty="0" err="1"/>
              <a:t>sebagai</a:t>
            </a:r>
            <a:r>
              <a:rPr lang="en-US" sz="5100" dirty="0"/>
              <a:t> PTSD.</a:t>
            </a:r>
            <a:endParaRPr lang="en-ID" sz="5100" dirty="0"/>
          </a:p>
          <a:p>
            <a:endParaRPr lang="en-ID" dirty="0"/>
          </a:p>
        </p:txBody>
      </p:sp>
      <p:sp>
        <p:nvSpPr>
          <p:cNvPr id="4" name="Content Placeholder 3">
            <a:extLst>
              <a:ext uri="{FF2B5EF4-FFF2-40B4-BE49-F238E27FC236}">
                <a16:creationId xmlns:a16="http://schemas.microsoft.com/office/drawing/2014/main" xmlns="" id="{40051A04-488B-480E-8B15-C1BC0FE46F45}"/>
              </a:ext>
            </a:extLst>
          </p:cNvPr>
          <p:cNvSpPr>
            <a:spLocks noGrp="1"/>
          </p:cNvSpPr>
          <p:nvPr>
            <p:ph sz="half" idx="2"/>
          </p:nvPr>
        </p:nvSpPr>
        <p:spPr/>
        <p:txBody>
          <a:bodyPr>
            <a:normAutofit fontScale="40000" lnSpcReduction="20000"/>
          </a:bodyPr>
          <a:lstStyle/>
          <a:p>
            <a:r>
              <a:rPr lang="en-US" dirty="0"/>
              <a:t>DSM V</a:t>
            </a:r>
          </a:p>
          <a:p>
            <a:pPr lvl="0"/>
            <a:r>
              <a:rPr lang="id-ID" b="1" dirty="0"/>
              <a:t>ASD: </a:t>
            </a:r>
            <a:r>
              <a:rPr lang="id-ID" dirty="0"/>
              <a:t>Pola gejalanya ASD itu minimal 2 hari setelah peristiwa. PTSD sebulan</a:t>
            </a:r>
            <a:endParaRPr lang="en-ID" dirty="0"/>
          </a:p>
          <a:p>
            <a:pPr lvl="0"/>
            <a:r>
              <a:rPr lang="id-ID" b="1" dirty="0"/>
              <a:t>OCD: </a:t>
            </a:r>
            <a:r>
              <a:rPr lang="en-US" dirty="0"/>
              <a:t>OCD </a:t>
            </a:r>
            <a:r>
              <a:rPr lang="en-US" dirty="0" err="1"/>
              <a:t>biasanya</a:t>
            </a:r>
            <a:r>
              <a:rPr lang="en-US" dirty="0"/>
              <a:t> </a:t>
            </a:r>
            <a:r>
              <a:rPr lang="en-US" dirty="0" err="1"/>
              <a:t>ada</a:t>
            </a:r>
            <a:r>
              <a:rPr lang="en-US" dirty="0"/>
              <a:t> yang </a:t>
            </a:r>
            <a:r>
              <a:rPr lang="en-US" dirty="0" err="1"/>
              <a:t>pikiran</a:t>
            </a:r>
            <a:r>
              <a:rPr lang="en-US" dirty="0"/>
              <a:t> yang </a:t>
            </a:r>
            <a:r>
              <a:rPr lang="en-US" dirty="0" err="1"/>
              <a:t>selalu</a:t>
            </a:r>
            <a:r>
              <a:rPr lang="en-US" dirty="0"/>
              <a:t> </a:t>
            </a:r>
            <a:r>
              <a:rPr lang="en-US" dirty="0" err="1"/>
              <a:t>mengganggu</a:t>
            </a:r>
            <a:r>
              <a:rPr lang="en-US" dirty="0"/>
              <a:t>, </a:t>
            </a:r>
            <a:r>
              <a:rPr lang="en-US" dirty="0" err="1"/>
              <a:t>sedangkan</a:t>
            </a:r>
            <a:r>
              <a:rPr lang="en-US" dirty="0"/>
              <a:t> PTSD </a:t>
            </a:r>
            <a:r>
              <a:rPr lang="en-US" dirty="0" err="1"/>
              <a:t>belum</a:t>
            </a:r>
            <a:r>
              <a:rPr lang="en-US" dirty="0"/>
              <a:t> </a:t>
            </a:r>
            <a:r>
              <a:rPr lang="en-US" dirty="0" err="1"/>
              <a:t>tentu</a:t>
            </a:r>
            <a:r>
              <a:rPr lang="en-US" dirty="0"/>
              <a:t> </a:t>
            </a:r>
            <a:r>
              <a:rPr lang="en-US" dirty="0" err="1"/>
              <a:t>selalu</a:t>
            </a:r>
            <a:r>
              <a:rPr lang="en-US" dirty="0"/>
              <a:t> </a:t>
            </a:r>
            <a:r>
              <a:rPr lang="en-US" dirty="0" err="1"/>
              <a:t>ada</a:t>
            </a:r>
            <a:r>
              <a:rPr lang="en-US" dirty="0"/>
              <a:t>. </a:t>
            </a:r>
            <a:endParaRPr lang="en-ID" dirty="0"/>
          </a:p>
          <a:p>
            <a:pPr lvl="0"/>
            <a:r>
              <a:rPr lang="id-ID" b="1" dirty="0"/>
              <a:t>Major Depressive : </a:t>
            </a:r>
            <a:r>
              <a:rPr lang="id-ID" dirty="0"/>
              <a:t>Tidak termasuk pada PTSD</a:t>
            </a:r>
            <a:endParaRPr lang="en-ID" dirty="0"/>
          </a:p>
          <a:p>
            <a:pPr lvl="0"/>
            <a:r>
              <a:rPr lang="id-ID" b="1" dirty="0"/>
              <a:t>Personality: </a:t>
            </a:r>
            <a:r>
              <a:rPr lang="id-ID" dirty="0"/>
              <a:t>Kesulitan interpersonal timbul, </a:t>
            </a:r>
            <a:r>
              <a:rPr lang="en-US" dirty="0" err="1"/>
              <a:t>ada</a:t>
            </a:r>
            <a:r>
              <a:rPr lang="en-US" dirty="0"/>
              <a:t> </a:t>
            </a:r>
            <a:r>
              <a:rPr lang="en-US" dirty="0" err="1"/>
              <a:t>kemungkinan</a:t>
            </a:r>
            <a:r>
              <a:rPr lang="en-US" dirty="0"/>
              <a:t> </a:t>
            </a:r>
            <a:r>
              <a:rPr lang="en-US" dirty="0" err="1"/>
              <a:t>bisa</a:t>
            </a:r>
            <a:r>
              <a:rPr lang="en-US" dirty="0"/>
              <a:t> PTSD </a:t>
            </a:r>
            <a:r>
              <a:rPr lang="en-US" dirty="0" err="1"/>
              <a:t>tapi</a:t>
            </a:r>
            <a:r>
              <a:rPr lang="en-US" dirty="0"/>
              <a:t> </a:t>
            </a:r>
            <a:r>
              <a:rPr lang="en-US" dirty="0" err="1"/>
              <a:t>kecil</a:t>
            </a:r>
            <a:r>
              <a:rPr lang="en-US" dirty="0"/>
              <a:t> </a:t>
            </a:r>
            <a:r>
              <a:rPr lang="en-US" dirty="0" err="1"/>
              <a:t>kemungkinannya</a:t>
            </a:r>
            <a:endParaRPr lang="en-ID" dirty="0"/>
          </a:p>
          <a:p>
            <a:pPr lvl="0"/>
            <a:r>
              <a:rPr lang="en-US" b="1" dirty="0" err="1"/>
              <a:t>Disosiatif</a:t>
            </a:r>
            <a:r>
              <a:rPr lang="en-US" b="1" dirty="0"/>
              <a:t>: </a:t>
            </a:r>
            <a:r>
              <a:rPr lang="en-US" dirty="0" err="1"/>
              <a:t>Terdapat</a:t>
            </a:r>
            <a:r>
              <a:rPr lang="en-US" b="1" dirty="0"/>
              <a:t> </a:t>
            </a:r>
            <a:r>
              <a:rPr lang="id-ID" dirty="0"/>
              <a:t>depersonalisasi-derealization</a:t>
            </a:r>
            <a:r>
              <a:rPr lang="en-US" dirty="0"/>
              <a:t> di </a:t>
            </a:r>
            <a:r>
              <a:rPr lang="en-US" dirty="0" err="1"/>
              <a:t>dalam</a:t>
            </a:r>
            <a:r>
              <a:rPr lang="en-US" dirty="0"/>
              <a:t> </a:t>
            </a:r>
            <a:r>
              <a:rPr lang="en-US" dirty="0" err="1"/>
              <a:t>disosiatif</a:t>
            </a:r>
            <a:r>
              <a:rPr lang="en-US" dirty="0"/>
              <a:t>, </a:t>
            </a:r>
            <a:r>
              <a:rPr lang="en-US" dirty="0" err="1"/>
              <a:t>tapi</a:t>
            </a:r>
            <a:r>
              <a:rPr lang="en-US" dirty="0"/>
              <a:t> </a:t>
            </a:r>
            <a:r>
              <a:rPr lang="en-US" dirty="0" err="1"/>
              <a:t>belum</a:t>
            </a:r>
            <a:r>
              <a:rPr lang="en-US" dirty="0"/>
              <a:t> </a:t>
            </a:r>
            <a:r>
              <a:rPr lang="en-US" dirty="0" err="1"/>
              <a:t>tentu</a:t>
            </a:r>
            <a:r>
              <a:rPr lang="en-US" dirty="0"/>
              <a:t> PTSD </a:t>
            </a:r>
            <a:r>
              <a:rPr lang="en-US" dirty="0" err="1"/>
              <a:t>karena</a:t>
            </a:r>
            <a:r>
              <a:rPr lang="en-US" dirty="0"/>
              <a:t> </a:t>
            </a:r>
            <a:r>
              <a:rPr lang="en-US" dirty="0" err="1"/>
              <a:t>belum</a:t>
            </a:r>
            <a:r>
              <a:rPr lang="en-US" dirty="0"/>
              <a:t> </a:t>
            </a:r>
            <a:r>
              <a:rPr lang="en-US" dirty="0" err="1"/>
              <a:t>tentu</a:t>
            </a:r>
            <a:r>
              <a:rPr lang="en-US" dirty="0"/>
              <a:t> </a:t>
            </a:r>
            <a:r>
              <a:rPr lang="en-US" dirty="0" err="1"/>
              <a:t>semua</a:t>
            </a:r>
            <a:r>
              <a:rPr lang="en-US" dirty="0"/>
              <a:t> </a:t>
            </a:r>
            <a:r>
              <a:rPr lang="en-US" dirty="0" err="1"/>
              <a:t>kriteria</a:t>
            </a:r>
            <a:r>
              <a:rPr lang="en-US" dirty="0"/>
              <a:t> </a:t>
            </a:r>
            <a:r>
              <a:rPr lang="en-US" dirty="0" err="1"/>
              <a:t>terpenuhi</a:t>
            </a:r>
            <a:endParaRPr lang="en-ID" dirty="0"/>
          </a:p>
          <a:p>
            <a:pPr lvl="0"/>
            <a:r>
              <a:rPr lang="en-US" b="1" dirty="0" err="1"/>
              <a:t>Psikotik</a:t>
            </a:r>
            <a:r>
              <a:rPr lang="en-US" b="1" dirty="0"/>
              <a:t>: </a:t>
            </a:r>
            <a:r>
              <a:rPr lang="en-US" dirty="0" err="1"/>
              <a:t>Psikotik</a:t>
            </a:r>
            <a:r>
              <a:rPr lang="en-US" dirty="0"/>
              <a:t> </a:t>
            </a:r>
            <a:r>
              <a:rPr lang="en-US" dirty="0" err="1"/>
              <a:t>biasanya</a:t>
            </a:r>
            <a:r>
              <a:rPr lang="en-US" dirty="0"/>
              <a:t> </a:t>
            </a:r>
            <a:r>
              <a:rPr lang="en-US" dirty="0" err="1"/>
              <a:t>terjadi</a:t>
            </a:r>
            <a:r>
              <a:rPr lang="en-US" dirty="0"/>
              <a:t> </a:t>
            </a:r>
            <a:r>
              <a:rPr lang="en-US" dirty="0" err="1"/>
              <a:t>karena</a:t>
            </a:r>
            <a:r>
              <a:rPr lang="en-US" dirty="0"/>
              <a:t> </a:t>
            </a:r>
            <a:r>
              <a:rPr lang="en-US" dirty="0" err="1"/>
              <a:t>zat-zat</a:t>
            </a:r>
            <a:r>
              <a:rPr lang="en-US" dirty="0"/>
              <a:t> yang </a:t>
            </a:r>
            <a:r>
              <a:rPr lang="en-US" dirty="0" err="1"/>
              <a:t>masuk</a:t>
            </a:r>
            <a:r>
              <a:rPr lang="en-US" dirty="0"/>
              <a:t> </a:t>
            </a:r>
            <a:r>
              <a:rPr lang="en-US" dirty="0" err="1"/>
              <a:t>ke</a:t>
            </a:r>
            <a:r>
              <a:rPr lang="en-US" dirty="0"/>
              <a:t> </a:t>
            </a:r>
            <a:r>
              <a:rPr lang="en-US" dirty="0" err="1"/>
              <a:t>dalam</a:t>
            </a:r>
            <a:r>
              <a:rPr lang="en-US" dirty="0"/>
              <a:t> </a:t>
            </a:r>
            <a:r>
              <a:rPr lang="en-US" dirty="0" err="1"/>
              <a:t>tubuh</a:t>
            </a:r>
            <a:r>
              <a:rPr lang="en-US" dirty="0"/>
              <a:t>, </a:t>
            </a:r>
            <a:r>
              <a:rPr lang="en-US" dirty="0" err="1"/>
              <a:t>sedangkan</a:t>
            </a:r>
            <a:r>
              <a:rPr lang="en-US" dirty="0"/>
              <a:t> PTSD </a:t>
            </a:r>
            <a:r>
              <a:rPr lang="en-US" dirty="0" err="1"/>
              <a:t>karena</a:t>
            </a:r>
            <a:r>
              <a:rPr lang="en-US" dirty="0"/>
              <a:t> </a:t>
            </a:r>
            <a:r>
              <a:rPr lang="en-US" dirty="0" err="1"/>
              <a:t>adanya</a:t>
            </a:r>
            <a:r>
              <a:rPr lang="en-US" dirty="0"/>
              <a:t> </a:t>
            </a:r>
            <a:r>
              <a:rPr lang="en-US" dirty="0" err="1"/>
              <a:t>peristiwa</a:t>
            </a:r>
            <a:r>
              <a:rPr lang="en-US" dirty="0"/>
              <a:t> yang </a:t>
            </a:r>
            <a:r>
              <a:rPr lang="en-US" dirty="0" err="1"/>
              <a:t>terjadi</a:t>
            </a:r>
            <a:r>
              <a:rPr lang="en-US" dirty="0"/>
              <a:t>.</a:t>
            </a:r>
            <a:endParaRPr lang="en-ID" dirty="0"/>
          </a:p>
          <a:p>
            <a:pPr lvl="0"/>
            <a:r>
              <a:rPr lang="en-US" b="1" dirty="0"/>
              <a:t>Traumatic </a:t>
            </a:r>
            <a:r>
              <a:rPr lang="en-US" dirty="0"/>
              <a:t>Brain Injury: </a:t>
            </a:r>
            <a:r>
              <a:rPr lang="en-US" dirty="0" err="1"/>
              <a:t>Kalau</a:t>
            </a:r>
            <a:r>
              <a:rPr lang="en-US" dirty="0"/>
              <a:t> </a:t>
            </a:r>
            <a:r>
              <a:rPr lang="en-US" dirty="0" err="1"/>
              <a:t>misalkan</a:t>
            </a:r>
            <a:r>
              <a:rPr lang="en-US" dirty="0"/>
              <a:t> </a:t>
            </a:r>
            <a:r>
              <a:rPr lang="en-US" dirty="0" err="1"/>
              <a:t>terjadi</a:t>
            </a:r>
            <a:r>
              <a:rPr lang="en-US" dirty="0"/>
              <a:t> </a:t>
            </a:r>
            <a:r>
              <a:rPr lang="en-US" dirty="0" err="1"/>
              <a:t>peristiwa</a:t>
            </a:r>
            <a:r>
              <a:rPr lang="en-US" dirty="0"/>
              <a:t> </a:t>
            </a:r>
            <a:r>
              <a:rPr lang="en-US" dirty="0" err="1"/>
              <a:t>traumatis</a:t>
            </a:r>
            <a:r>
              <a:rPr lang="en-US" dirty="0"/>
              <a:t> (ex: </a:t>
            </a:r>
            <a:r>
              <a:rPr lang="en-US" dirty="0" err="1"/>
              <a:t>perang</a:t>
            </a:r>
            <a:r>
              <a:rPr lang="en-US" dirty="0"/>
              <a:t>, </a:t>
            </a:r>
            <a:r>
              <a:rPr lang="en-US" dirty="0" err="1"/>
              <a:t>ledakan</a:t>
            </a:r>
            <a:r>
              <a:rPr lang="en-US" dirty="0"/>
              <a:t> </a:t>
            </a:r>
            <a:r>
              <a:rPr lang="en-US" dirty="0" err="1"/>
              <a:t>bom</a:t>
            </a:r>
            <a:r>
              <a:rPr lang="en-US" dirty="0"/>
              <a:t>) </a:t>
            </a:r>
            <a:r>
              <a:rPr lang="en-US" dirty="0" err="1"/>
              <a:t>gejala-gejala</a:t>
            </a:r>
            <a:r>
              <a:rPr lang="en-US" dirty="0"/>
              <a:t> PTSD </a:t>
            </a:r>
            <a:r>
              <a:rPr lang="en-US" dirty="0" err="1"/>
              <a:t>akan</a:t>
            </a:r>
            <a:r>
              <a:rPr lang="en-US" dirty="0"/>
              <a:t> </a:t>
            </a:r>
            <a:r>
              <a:rPr lang="en-US" dirty="0" err="1"/>
              <a:t>muncul</a:t>
            </a:r>
            <a:r>
              <a:rPr lang="en-US" dirty="0"/>
              <a:t> dan </a:t>
            </a:r>
            <a:r>
              <a:rPr lang="en-US" dirty="0" err="1"/>
              <a:t>kemungkiannya</a:t>
            </a:r>
            <a:r>
              <a:rPr lang="en-US" dirty="0"/>
              <a:t> </a:t>
            </a:r>
            <a:r>
              <a:rPr lang="en-US" dirty="0" err="1"/>
              <a:t>besar</a:t>
            </a:r>
            <a:r>
              <a:rPr lang="en-US" dirty="0"/>
              <a:t>.</a:t>
            </a:r>
            <a:r>
              <a:rPr lang="en-US" b="1" dirty="0"/>
              <a:t> </a:t>
            </a:r>
            <a:endParaRPr lang="en-ID" dirty="0"/>
          </a:p>
          <a:p>
            <a:endParaRPr lang="en-US" dirty="0"/>
          </a:p>
          <a:p>
            <a:endParaRPr lang="en-ID" dirty="0"/>
          </a:p>
        </p:txBody>
      </p:sp>
    </p:spTree>
    <p:extLst>
      <p:ext uri="{BB962C8B-B14F-4D97-AF65-F5344CB8AC3E}">
        <p14:creationId xmlns:p14="http://schemas.microsoft.com/office/powerpoint/2010/main" val="1986216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1BBEC-A5F8-46FE-A7B4-3BE55C947D98}"/>
              </a:ext>
            </a:extLst>
          </p:cNvPr>
          <p:cNvSpPr>
            <a:spLocks noGrp="1"/>
          </p:cNvSpPr>
          <p:nvPr>
            <p:ph type="title"/>
          </p:nvPr>
        </p:nvSpPr>
        <p:spPr/>
        <p:txBody>
          <a:bodyPr/>
          <a:lstStyle/>
          <a:p>
            <a:r>
              <a:rPr lang="en-US" dirty="0" err="1"/>
              <a:t>Kriteria</a:t>
            </a:r>
            <a:r>
              <a:rPr lang="en-US" dirty="0"/>
              <a:t> DSM IV</a:t>
            </a:r>
            <a:endParaRPr lang="en-ID" dirty="0"/>
          </a:p>
        </p:txBody>
      </p:sp>
      <p:sp>
        <p:nvSpPr>
          <p:cNvPr id="3" name="Content Placeholder 2">
            <a:extLst>
              <a:ext uri="{FF2B5EF4-FFF2-40B4-BE49-F238E27FC236}">
                <a16:creationId xmlns:a16="http://schemas.microsoft.com/office/drawing/2014/main" xmlns="" id="{7A28D5F1-462B-4DE1-87AE-01BACAFFD068}"/>
              </a:ext>
            </a:extLst>
          </p:cNvPr>
          <p:cNvSpPr>
            <a:spLocks noGrp="1"/>
          </p:cNvSpPr>
          <p:nvPr>
            <p:ph idx="1"/>
          </p:nvPr>
        </p:nvSpPr>
        <p:spPr/>
        <p:txBody>
          <a:bodyPr>
            <a:normAutofit fontScale="85000" lnSpcReduction="20000"/>
          </a:bodyPr>
          <a:lstStyle/>
          <a:p>
            <a:pPr marL="0" lvl="0" indent="0">
              <a:buNone/>
            </a:pPr>
            <a:r>
              <a:rPr lang="en-US" dirty="0"/>
              <a:t>1. </a:t>
            </a:r>
            <a:r>
              <a:rPr lang="id-ID" dirty="0"/>
              <a:t>Jika terjadi 2 hal ini:</a:t>
            </a:r>
            <a:endParaRPr lang="en-ID" dirty="0"/>
          </a:p>
          <a:p>
            <a:pPr lvl="0"/>
            <a:r>
              <a:rPr lang="id-ID" dirty="0"/>
              <a:t>Orang tersebut mengalami, menyaksikan, pada suatu peristiwa kematian atau cedera serius bisa pada diri sendiri maupun orang lain</a:t>
            </a:r>
            <a:endParaRPr lang="en-ID" dirty="0"/>
          </a:p>
          <a:p>
            <a:pPr lvl="0"/>
            <a:r>
              <a:rPr lang="id-ID" dirty="0"/>
              <a:t>Respon orang tersebut mengaitkan dengan ketakutan, ketidak berdayaan, ngeri dengan suatu hal yang berlebihan.</a:t>
            </a:r>
            <a:endParaRPr lang="en-ID" dirty="0"/>
          </a:p>
          <a:p>
            <a:pPr marL="0" lvl="0" indent="0">
              <a:buNone/>
            </a:pPr>
            <a:r>
              <a:rPr lang="en-US" dirty="0"/>
              <a:t>2. </a:t>
            </a:r>
            <a:r>
              <a:rPr lang="id-ID" dirty="0"/>
              <a:t>Peristiwa traumatis yang terus menerus. (Ex: visual, pikiran dan persepsi, mimpi)</a:t>
            </a:r>
            <a:endParaRPr lang="en-ID" dirty="0"/>
          </a:p>
          <a:p>
            <a:pPr marL="0" lvl="0" indent="0">
              <a:buNone/>
            </a:pPr>
            <a:r>
              <a:rPr lang="en-US" dirty="0"/>
              <a:t>3. </a:t>
            </a:r>
            <a:r>
              <a:rPr lang="id-ID" dirty="0"/>
              <a:t>Penghindaran stimuli yang terus-menerus terkait dengan trauma (Ex: pikiran, percakapan,tempat)  dan mati rasa secara responsif (kurangnya konsentrasi, tidak mampu mengingat &amp; memikirkan aspek penting)</a:t>
            </a:r>
            <a:endParaRPr lang="en-ID" dirty="0"/>
          </a:p>
          <a:p>
            <a:pPr marL="0" lvl="0" indent="0">
              <a:buNone/>
            </a:pPr>
            <a:r>
              <a:rPr lang="en-US" dirty="0"/>
              <a:t>4. </a:t>
            </a:r>
            <a:r>
              <a:rPr lang="id-ID" dirty="0"/>
              <a:t>Gejala peningkatan gairah yang persisten (Ex: susah tidur atau bangun, mudah marah)</a:t>
            </a:r>
            <a:endParaRPr lang="en-ID" dirty="0"/>
          </a:p>
          <a:p>
            <a:pPr marL="0" lvl="0" indent="0">
              <a:buNone/>
            </a:pPr>
            <a:r>
              <a:rPr lang="en-US" dirty="0"/>
              <a:t>5. </a:t>
            </a:r>
            <a:r>
              <a:rPr lang="id-ID" dirty="0"/>
              <a:t>Durasi 2,3,4 terjadi lebih dari 1 bulan</a:t>
            </a:r>
            <a:endParaRPr lang="en-ID" dirty="0"/>
          </a:p>
          <a:p>
            <a:pPr marL="0" lvl="0" indent="0">
              <a:buNone/>
            </a:pPr>
            <a:r>
              <a:rPr lang="en-US" dirty="0"/>
              <a:t>6. </a:t>
            </a:r>
            <a:r>
              <a:rPr lang="id-ID" dirty="0"/>
              <a:t>Gangguan tersebut berubah secara signifikan hingga berpengaruh dengan social, pekerjaan.</a:t>
            </a:r>
            <a:endParaRPr lang="en-ID" dirty="0"/>
          </a:p>
          <a:p>
            <a:endParaRPr lang="en-ID" dirty="0"/>
          </a:p>
        </p:txBody>
      </p:sp>
    </p:spTree>
    <p:extLst>
      <p:ext uri="{BB962C8B-B14F-4D97-AF65-F5344CB8AC3E}">
        <p14:creationId xmlns:p14="http://schemas.microsoft.com/office/powerpoint/2010/main" val="342556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F29C6-997A-4FF0-BCCC-39238A728FC5}"/>
              </a:ext>
            </a:extLst>
          </p:cNvPr>
          <p:cNvSpPr>
            <a:spLocks noGrp="1"/>
          </p:cNvSpPr>
          <p:nvPr>
            <p:ph type="title"/>
          </p:nvPr>
        </p:nvSpPr>
        <p:spPr/>
        <p:txBody>
          <a:bodyPr/>
          <a:lstStyle/>
          <a:p>
            <a:r>
              <a:rPr lang="en-US" dirty="0" err="1"/>
              <a:t>Kriteria</a:t>
            </a:r>
            <a:r>
              <a:rPr lang="en-US" dirty="0"/>
              <a:t> DSM V (</a:t>
            </a:r>
            <a:r>
              <a:rPr lang="en-US" dirty="0" err="1"/>
              <a:t>Untuk</a:t>
            </a:r>
            <a:r>
              <a:rPr lang="en-US" dirty="0"/>
              <a:t> 6 </a:t>
            </a:r>
            <a:r>
              <a:rPr lang="en-US" dirty="0" err="1"/>
              <a:t>tahun</a:t>
            </a:r>
            <a:r>
              <a:rPr lang="en-US" dirty="0"/>
              <a:t> </a:t>
            </a:r>
            <a:r>
              <a:rPr lang="en-US" dirty="0" err="1"/>
              <a:t>ke</a:t>
            </a:r>
            <a:r>
              <a:rPr lang="en-US" dirty="0"/>
              <a:t> </a:t>
            </a:r>
            <a:r>
              <a:rPr lang="en-US" dirty="0" err="1"/>
              <a:t>atas</a:t>
            </a:r>
            <a:r>
              <a:rPr lang="en-US" dirty="0"/>
              <a:t>)</a:t>
            </a:r>
            <a:endParaRPr lang="en-ID" dirty="0"/>
          </a:p>
        </p:txBody>
      </p:sp>
      <p:sp>
        <p:nvSpPr>
          <p:cNvPr id="3" name="Content Placeholder 2">
            <a:extLst>
              <a:ext uri="{FF2B5EF4-FFF2-40B4-BE49-F238E27FC236}">
                <a16:creationId xmlns:a16="http://schemas.microsoft.com/office/drawing/2014/main" xmlns="" id="{CE514F82-E2F1-47C9-802F-0D19E6DD6CE2}"/>
              </a:ext>
            </a:extLst>
          </p:cNvPr>
          <p:cNvSpPr>
            <a:spLocks noGrp="1"/>
          </p:cNvSpPr>
          <p:nvPr>
            <p:ph sz="half" idx="1"/>
          </p:nvPr>
        </p:nvSpPr>
        <p:spPr>
          <a:xfrm>
            <a:off x="313899" y="2197290"/>
            <a:ext cx="6017643" cy="4421874"/>
          </a:xfrm>
        </p:spPr>
        <p:txBody>
          <a:bodyPr>
            <a:noAutofit/>
          </a:bodyPr>
          <a:lstStyle/>
          <a:p>
            <a:pPr marL="0" lvl="0" indent="0">
              <a:buNone/>
            </a:pPr>
            <a:r>
              <a:rPr lang="en-US" sz="1400" dirty="0"/>
              <a:t>1. </a:t>
            </a:r>
            <a:r>
              <a:rPr lang="id-ID" sz="1400" dirty="0"/>
              <a:t>Exposure terhadap kematian atau ancaman, atau sebagai berikut</a:t>
            </a:r>
            <a:endParaRPr lang="en-ID" sz="1400" dirty="0"/>
          </a:p>
          <a:p>
            <a:pPr lvl="0"/>
            <a:r>
              <a:rPr lang="id-ID" sz="1400" dirty="0"/>
              <a:t>Secara langsung merasakan peristiwa traumatis</a:t>
            </a:r>
            <a:endParaRPr lang="en-ID" sz="1400" dirty="0"/>
          </a:p>
          <a:p>
            <a:pPr lvl="0"/>
            <a:r>
              <a:rPr lang="id-ID" sz="1400" dirty="0"/>
              <a:t>Menyaksikan secara langsung kejadian orang lain</a:t>
            </a:r>
            <a:endParaRPr lang="en-ID" sz="1400" dirty="0"/>
          </a:p>
          <a:p>
            <a:pPr lvl="0"/>
            <a:r>
              <a:rPr lang="id-ID" sz="1400" dirty="0"/>
              <a:t>Peristiwa terjadi ke orang terdekat atau kerabat</a:t>
            </a:r>
            <a:endParaRPr lang="en-ID" sz="1400" dirty="0"/>
          </a:p>
          <a:p>
            <a:pPr marL="0" lvl="0" indent="0">
              <a:buNone/>
            </a:pPr>
            <a:r>
              <a:rPr lang="en-US" sz="1400" dirty="0"/>
              <a:t>2. </a:t>
            </a:r>
            <a:r>
              <a:rPr lang="id-ID" sz="1400" dirty="0"/>
              <a:t>Kemunculan gejala-gejala yang mirip dengan kejadian.</a:t>
            </a:r>
            <a:endParaRPr lang="en-ID" sz="1400" dirty="0"/>
          </a:p>
          <a:p>
            <a:pPr lvl="0"/>
            <a:r>
              <a:rPr lang="id-ID" sz="1400" dirty="0"/>
              <a:t>Ingatan yang terus berulang</a:t>
            </a:r>
            <a:endParaRPr lang="en-ID" sz="1400" dirty="0"/>
          </a:p>
          <a:p>
            <a:pPr lvl="0"/>
            <a:r>
              <a:rPr lang="id-ID" sz="1400" dirty="0"/>
              <a:t>Mimpi yang menyedihkan yang terhubung dengan peristiwa</a:t>
            </a:r>
            <a:endParaRPr lang="en-ID" sz="1400" dirty="0"/>
          </a:p>
          <a:p>
            <a:pPr lvl="0"/>
            <a:r>
              <a:rPr lang="id-ID" sz="1400" dirty="0"/>
              <a:t>Reaksi disosiatif, yaitu merasa peristiwa itu terulang kembali</a:t>
            </a:r>
            <a:endParaRPr lang="en-ID" sz="1400" dirty="0"/>
          </a:p>
          <a:p>
            <a:pPr lvl="0"/>
            <a:r>
              <a:rPr lang="id-ID" sz="1400" dirty="0"/>
              <a:t>Tekanan psikologis yang intens atau berkepanjangan, dapat dipengaruhi secara internal maupun eksternal</a:t>
            </a:r>
            <a:endParaRPr lang="en-ID" sz="1400" dirty="0"/>
          </a:p>
          <a:p>
            <a:pPr marL="0" lvl="0" indent="0">
              <a:buNone/>
            </a:pPr>
            <a:r>
              <a:rPr lang="en-US" sz="1400" dirty="0"/>
              <a:t>3. </a:t>
            </a:r>
            <a:r>
              <a:rPr lang="id-ID" sz="1400" dirty="0"/>
              <a:t>Penghindaran stimuli yang persisten yang terkait dengan peristiwa</a:t>
            </a:r>
            <a:endParaRPr lang="en-ID" sz="1400" dirty="0"/>
          </a:p>
          <a:p>
            <a:pPr lvl="0"/>
            <a:r>
              <a:rPr lang="id-ID" sz="1400" dirty="0"/>
              <a:t>Menghindari ingatan, pikiran, dan perasaan (Internal)</a:t>
            </a:r>
            <a:endParaRPr lang="en-ID" sz="1400" dirty="0"/>
          </a:p>
          <a:p>
            <a:pPr lvl="0"/>
            <a:r>
              <a:rPr lang="id-ID" sz="1400" dirty="0"/>
              <a:t>Menghindari percakapan, tempat, orang. (Eksternal</a:t>
            </a:r>
            <a:r>
              <a:rPr lang="id-ID" sz="1400" dirty="0" smtClean="0"/>
              <a:t>)</a:t>
            </a:r>
            <a:endParaRPr lang="en-ID" sz="1400" dirty="0"/>
          </a:p>
        </p:txBody>
      </p:sp>
      <p:sp>
        <p:nvSpPr>
          <p:cNvPr id="4" name="Content Placeholder 3">
            <a:extLst>
              <a:ext uri="{FF2B5EF4-FFF2-40B4-BE49-F238E27FC236}">
                <a16:creationId xmlns:a16="http://schemas.microsoft.com/office/drawing/2014/main" xmlns="" id="{D651D709-286E-41F9-8168-9241B0276949}"/>
              </a:ext>
            </a:extLst>
          </p:cNvPr>
          <p:cNvSpPr>
            <a:spLocks noGrp="1"/>
          </p:cNvSpPr>
          <p:nvPr>
            <p:ph sz="half" idx="2"/>
          </p:nvPr>
        </p:nvSpPr>
        <p:spPr>
          <a:xfrm>
            <a:off x="6208712" y="2306472"/>
            <a:ext cx="5432828" cy="4708477"/>
          </a:xfrm>
        </p:spPr>
        <p:txBody>
          <a:bodyPr>
            <a:normAutofit fontScale="85000" lnSpcReduction="20000"/>
          </a:bodyPr>
          <a:lstStyle/>
          <a:p>
            <a:pPr marL="0" lvl="0" indent="0">
              <a:buNone/>
            </a:pPr>
            <a:r>
              <a:rPr lang="en-US" dirty="0"/>
              <a:t>4. </a:t>
            </a:r>
            <a:r>
              <a:rPr lang="id-ID" dirty="0"/>
              <a:t>Perubahan kognisi yang meno</a:t>
            </a:r>
            <a:r>
              <a:rPr lang="en-US" dirty="0"/>
              <a:t>gar</a:t>
            </a:r>
            <a:r>
              <a:rPr lang="id-ID" dirty="0"/>
              <a:t>ah negative</a:t>
            </a:r>
            <a:endParaRPr lang="en-ID" dirty="0"/>
          </a:p>
          <a:p>
            <a:pPr lvl="0"/>
            <a:r>
              <a:rPr lang="id-ID" dirty="0"/>
              <a:t>Menyalahkan diri sendiri yang berlebihan</a:t>
            </a:r>
            <a:endParaRPr lang="en-ID" dirty="0"/>
          </a:p>
          <a:p>
            <a:pPr lvl="0"/>
            <a:r>
              <a:rPr lang="id-ID" dirty="0"/>
              <a:t>Emosi negative selalu bermunculan</a:t>
            </a:r>
            <a:endParaRPr lang="en-ID" dirty="0"/>
          </a:p>
          <a:p>
            <a:pPr lvl="0"/>
            <a:r>
              <a:rPr lang="id-ID" dirty="0"/>
              <a:t>Berkurang minat untuk melakukan hal yang positif</a:t>
            </a:r>
            <a:endParaRPr lang="en-ID" dirty="0"/>
          </a:p>
          <a:p>
            <a:pPr marL="0" lvl="0" indent="0">
              <a:buNone/>
            </a:pPr>
            <a:r>
              <a:rPr lang="en-US" dirty="0"/>
              <a:t>5. </a:t>
            </a:r>
            <a:r>
              <a:rPr lang="id-ID" dirty="0"/>
              <a:t>Perubahan yang ditandai gairah dan reaktivitas yang terkait dengan peristiwa</a:t>
            </a:r>
            <a:endParaRPr lang="en-ID" dirty="0"/>
          </a:p>
          <a:p>
            <a:pPr lvl="0"/>
            <a:r>
              <a:rPr lang="id-ID" dirty="0"/>
              <a:t>Mudah marah dan marah yang meledak-ledak</a:t>
            </a:r>
            <a:endParaRPr lang="en-ID" dirty="0"/>
          </a:p>
          <a:p>
            <a:pPr lvl="0"/>
            <a:r>
              <a:rPr lang="id-ID" dirty="0"/>
              <a:t>Self-harm</a:t>
            </a:r>
            <a:endParaRPr lang="en-ID" dirty="0"/>
          </a:p>
          <a:p>
            <a:pPr lvl="0"/>
            <a:r>
              <a:rPr lang="id-ID" dirty="0"/>
              <a:t>Bermasalah dengan konsentrasi</a:t>
            </a:r>
            <a:endParaRPr lang="en-ID" dirty="0"/>
          </a:p>
          <a:p>
            <a:pPr lvl="0"/>
            <a:r>
              <a:rPr lang="id-ID" dirty="0"/>
              <a:t>Gangguan tidur</a:t>
            </a:r>
            <a:endParaRPr lang="en-ID" dirty="0"/>
          </a:p>
          <a:p>
            <a:pPr marL="0" lvl="0" indent="0">
              <a:buNone/>
            </a:pPr>
            <a:r>
              <a:rPr lang="en-US" dirty="0"/>
              <a:t>6. </a:t>
            </a:r>
            <a:r>
              <a:rPr lang="id-ID" dirty="0"/>
              <a:t>Gangguan 2,3 dan 4 terjadi lebih dari </a:t>
            </a:r>
            <a:r>
              <a:rPr lang="id-ID" u="sng" dirty="0"/>
              <a:t>1 bulan</a:t>
            </a:r>
            <a:endParaRPr lang="en-ID" dirty="0"/>
          </a:p>
          <a:p>
            <a:pPr marL="0" lvl="0" indent="0">
              <a:buNone/>
            </a:pPr>
            <a:r>
              <a:rPr lang="en-US" dirty="0"/>
              <a:t>7. </a:t>
            </a:r>
            <a:r>
              <a:rPr lang="id-ID" dirty="0"/>
              <a:t>Gangguan-gangguan menyebabkan tekanan atau kerusakan klin</a:t>
            </a:r>
            <a:r>
              <a:rPr lang="en-US" dirty="0"/>
              <a:t>is</a:t>
            </a:r>
            <a:r>
              <a:rPr lang="id-ID" dirty="0"/>
              <a:t> yang signifikan (Ex: Berpengaruh pada social, pekerjaan, dll)</a:t>
            </a:r>
            <a:endParaRPr lang="en-ID" dirty="0"/>
          </a:p>
          <a:p>
            <a:pPr marL="0" indent="0">
              <a:buNone/>
            </a:pPr>
            <a:r>
              <a:rPr lang="en-US" dirty="0"/>
              <a:t>8. </a:t>
            </a:r>
            <a:r>
              <a:rPr lang="id-ID" dirty="0"/>
              <a:t>Gangguan di atas tidak dipengaruhi suatu zat </a:t>
            </a:r>
            <a:r>
              <a:rPr lang="en-US" dirty="0" err="1"/>
              <a:t>atau</a:t>
            </a:r>
            <a:r>
              <a:rPr lang="en-US" dirty="0"/>
              <a:t> </a:t>
            </a:r>
            <a:r>
              <a:rPr lang="en-US" dirty="0" err="1"/>
              <a:t>obat</a:t>
            </a:r>
            <a:r>
              <a:rPr lang="en-US" dirty="0"/>
              <a:t>.</a:t>
            </a:r>
            <a:endParaRPr lang="en-ID" dirty="0"/>
          </a:p>
        </p:txBody>
      </p:sp>
    </p:spTree>
    <p:extLst>
      <p:ext uri="{BB962C8B-B14F-4D97-AF65-F5344CB8AC3E}">
        <p14:creationId xmlns:p14="http://schemas.microsoft.com/office/powerpoint/2010/main" val="716854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6043F-29C9-4F7A-BCED-F10C759BBCD2}"/>
              </a:ext>
            </a:extLst>
          </p:cNvPr>
          <p:cNvSpPr>
            <a:spLocks noGrp="1"/>
          </p:cNvSpPr>
          <p:nvPr>
            <p:ph type="title"/>
          </p:nvPr>
        </p:nvSpPr>
        <p:spPr/>
        <p:txBody>
          <a:bodyPr/>
          <a:lstStyle/>
          <a:p>
            <a:r>
              <a:rPr lang="en-US" dirty="0" err="1"/>
              <a:t>Kriteria</a:t>
            </a:r>
            <a:r>
              <a:rPr lang="en-US" dirty="0"/>
              <a:t> DSM V (6 </a:t>
            </a:r>
            <a:r>
              <a:rPr lang="en-US" dirty="0" err="1"/>
              <a:t>tahun</a:t>
            </a:r>
            <a:r>
              <a:rPr lang="en-US" dirty="0"/>
              <a:t> </a:t>
            </a:r>
            <a:r>
              <a:rPr lang="en-US" dirty="0" err="1"/>
              <a:t>ke</a:t>
            </a:r>
            <a:r>
              <a:rPr lang="en-US" dirty="0"/>
              <a:t> </a:t>
            </a:r>
            <a:r>
              <a:rPr lang="en-US" dirty="0" err="1"/>
              <a:t>bawah</a:t>
            </a:r>
            <a:r>
              <a:rPr lang="en-US" dirty="0"/>
              <a:t>)</a:t>
            </a:r>
            <a:endParaRPr lang="en-ID" dirty="0"/>
          </a:p>
        </p:txBody>
      </p:sp>
      <p:sp>
        <p:nvSpPr>
          <p:cNvPr id="3" name="Content Placeholder 2">
            <a:extLst>
              <a:ext uri="{FF2B5EF4-FFF2-40B4-BE49-F238E27FC236}">
                <a16:creationId xmlns:a16="http://schemas.microsoft.com/office/drawing/2014/main" xmlns="" id="{A3392D70-35FF-4AEE-AF18-F884702065C8}"/>
              </a:ext>
            </a:extLst>
          </p:cNvPr>
          <p:cNvSpPr>
            <a:spLocks noGrp="1"/>
          </p:cNvSpPr>
          <p:nvPr>
            <p:ph idx="1"/>
          </p:nvPr>
        </p:nvSpPr>
        <p:spPr/>
        <p:txBody>
          <a:bodyPr/>
          <a:lstStyle/>
          <a:p>
            <a:pPr marL="0" lvl="0" indent="0">
              <a:buNone/>
            </a:pPr>
            <a:r>
              <a:rPr lang="en-US" dirty="0"/>
              <a:t>1. </a:t>
            </a:r>
            <a:r>
              <a:rPr lang="id-ID" dirty="0"/>
              <a:t>Nomer 2 itu traumatis jika peristiwa terjadi dengan orang tua atau pengasuh</a:t>
            </a:r>
            <a:endParaRPr lang="en-ID" dirty="0"/>
          </a:p>
          <a:p>
            <a:pPr marL="0" lvl="0" indent="0">
              <a:buNone/>
            </a:pPr>
            <a:r>
              <a:rPr lang="en-US" dirty="0"/>
              <a:t>2. </a:t>
            </a:r>
            <a:r>
              <a:rPr lang="id-ID" dirty="0"/>
              <a:t>Nomer 3 anak itu akan sangat berkurang minat dalam berpartisipasi dengan suatu kegiatan yang seharusnya di umurnya. </a:t>
            </a:r>
            <a:endParaRPr lang="en-ID" dirty="0"/>
          </a:p>
          <a:p>
            <a:pPr lvl="0"/>
            <a:r>
              <a:rPr lang="id-ID" dirty="0"/>
              <a:t>Bermain dengan mainan atau teman sebaya</a:t>
            </a:r>
            <a:endParaRPr lang="en-ID" dirty="0"/>
          </a:p>
          <a:p>
            <a:pPr lvl="0"/>
            <a:r>
              <a:rPr lang="id-ID" dirty="0"/>
              <a:t>Perilaku ditarik secara social, mengakibatkan anti social</a:t>
            </a:r>
            <a:endParaRPr lang="en-ID" dirty="0"/>
          </a:p>
          <a:p>
            <a:pPr lvl="0"/>
            <a:r>
              <a:rPr lang="id-ID" dirty="0"/>
              <a:t>Pengurangan terus menerus dalam ekspresi positif</a:t>
            </a:r>
            <a:endParaRPr lang="en-ID" dirty="0"/>
          </a:p>
          <a:p>
            <a:endParaRPr lang="en-ID" dirty="0"/>
          </a:p>
        </p:txBody>
      </p:sp>
    </p:spTree>
    <p:extLst>
      <p:ext uri="{BB962C8B-B14F-4D97-AF65-F5344CB8AC3E}">
        <p14:creationId xmlns:p14="http://schemas.microsoft.com/office/powerpoint/2010/main" val="1663062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68D1C-C8A4-40B9-A4B5-AC987F26AFA8}"/>
              </a:ext>
            </a:extLst>
          </p:cNvPr>
          <p:cNvSpPr>
            <a:spLocks noGrp="1"/>
          </p:cNvSpPr>
          <p:nvPr>
            <p:ph type="title"/>
          </p:nvPr>
        </p:nvSpPr>
        <p:spPr/>
        <p:txBody>
          <a:bodyPr/>
          <a:lstStyle/>
          <a:p>
            <a:r>
              <a:rPr lang="id-ID" b="1" dirty="0"/>
              <a:t>Akibat-akibat PTSD:</a:t>
            </a:r>
            <a:endParaRPr lang="en-ID" dirty="0"/>
          </a:p>
        </p:txBody>
      </p:sp>
      <p:sp>
        <p:nvSpPr>
          <p:cNvPr id="3" name="Content Placeholder 2">
            <a:extLst>
              <a:ext uri="{FF2B5EF4-FFF2-40B4-BE49-F238E27FC236}">
                <a16:creationId xmlns:a16="http://schemas.microsoft.com/office/drawing/2014/main" xmlns="" id="{AA94AB5C-BBEA-44A1-90FF-8F21A90F6251}"/>
              </a:ext>
            </a:extLst>
          </p:cNvPr>
          <p:cNvSpPr>
            <a:spLocks noGrp="1"/>
          </p:cNvSpPr>
          <p:nvPr>
            <p:ph idx="1"/>
          </p:nvPr>
        </p:nvSpPr>
        <p:spPr/>
        <p:txBody>
          <a:bodyPr>
            <a:normAutofit/>
          </a:bodyPr>
          <a:lstStyle/>
          <a:p>
            <a:pPr marL="0" lvl="0" indent="0">
              <a:buNone/>
            </a:pPr>
            <a:r>
              <a:rPr lang="en-US" dirty="0"/>
              <a:t>1. </a:t>
            </a:r>
            <a:r>
              <a:rPr lang="id-ID" dirty="0"/>
              <a:t>Mengganggu atau hancurnya suatu hubungan dengan orang lain</a:t>
            </a:r>
            <a:endParaRPr lang="en-ID" dirty="0"/>
          </a:p>
          <a:p>
            <a:pPr lvl="0"/>
            <a:r>
              <a:rPr lang="id-ID" dirty="0"/>
              <a:t>Konflik perkawinan</a:t>
            </a:r>
            <a:endParaRPr lang="en-ID" dirty="0"/>
          </a:p>
          <a:p>
            <a:pPr lvl="0"/>
            <a:r>
              <a:rPr lang="id-ID" dirty="0"/>
              <a:t>Perceraian</a:t>
            </a:r>
            <a:endParaRPr lang="en-ID" dirty="0"/>
          </a:p>
          <a:p>
            <a:pPr lvl="0"/>
            <a:r>
              <a:rPr lang="id-ID" dirty="0"/>
              <a:t>Hilangnya pekerjaan</a:t>
            </a:r>
            <a:endParaRPr lang="en-ID" dirty="0"/>
          </a:p>
          <a:p>
            <a:pPr marL="0" lvl="0" indent="0">
              <a:buNone/>
            </a:pPr>
            <a:r>
              <a:rPr lang="en-US" dirty="0"/>
              <a:t>2. </a:t>
            </a:r>
            <a:r>
              <a:rPr lang="id-ID" dirty="0"/>
              <a:t>Halusinasi pendengaran dan paranoid (Jika sudah kronis)</a:t>
            </a:r>
            <a:endParaRPr lang="en-ID" dirty="0"/>
          </a:p>
          <a:p>
            <a:pPr marL="0" lvl="0" indent="0">
              <a:buNone/>
            </a:pPr>
            <a:r>
              <a:rPr lang="en-US" dirty="0"/>
              <a:t>3. </a:t>
            </a:r>
            <a:r>
              <a:rPr lang="id-ID" dirty="0"/>
              <a:t>Mulai merusak diri</a:t>
            </a:r>
            <a:endParaRPr lang="en-ID" dirty="0"/>
          </a:p>
          <a:p>
            <a:pPr marL="0" lvl="0" indent="0">
              <a:buNone/>
            </a:pPr>
            <a:r>
              <a:rPr lang="en-US" dirty="0"/>
              <a:t>4. </a:t>
            </a:r>
            <a:r>
              <a:rPr lang="id-ID" dirty="0"/>
              <a:t>Mudah meras</a:t>
            </a:r>
            <a:r>
              <a:rPr lang="en-US" dirty="0"/>
              <a:t>a</a:t>
            </a:r>
            <a:r>
              <a:rPr lang="id-ID" dirty="0"/>
              <a:t>kan malu, putus asa, dan merasa dirinya rusak seumur hidup</a:t>
            </a:r>
            <a:endParaRPr lang="en-ID" dirty="0"/>
          </a:p>
          <a:p>
            <a:endParaRPr lang="en-ID" dirty="0"/>
          </a:p>
        </p:txBody>
      </p:sp>
    </p:spTree>
    <p:extLst>
      <p:ext uri="{BB962C8B-B14F-4D97-AF65-F5344CB8AC3E}">
        <p14:creationId xmlns:p14="http://schemas.microsoft.com/office/powerpoint/2010/main" val="423543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1ECA7-244B-41EC-8862-5C78CE3910A5}"/>
              </a:ext>
            </a:extLst>
          </p:cNvPr>
          <p:cNvSpPr>
            <a:spLocks noGrp="1"/>
          </p:cNvSpPr>
          <p:nvPr>
            <p:ph type="title"/>
          </p:nvPr>
        </p:nvSpPr>
        <p:spPr/>
        <p:txBody>
          <a:bodyPr/>
          <a:lstStyle/>
          <a:p>
            <a:r>
              <a:rPr lang="en-US" dirty="0"/>
              <a:t>Treatment </a:t>
            </a:r>
            <a:r>
              <a:rPr lang="en-US" dirty="0" err="1"/>
              <a:t>untuk</a:t>
            </a:r>
            <a:r>
              <a:rPr lang="en-US" dirty="0"/>
              <a:t> PTSD dan ASD</a:t>
            </a:r>
            <a:endParaRPr lang="en-ID" dirty="0"/>
          </a:p>
        </p:txBody>
      </p:sp>
      <p:sp>
        <p:nvSpPr>
          <p:cNvPr id="3" name="Content Placeholder 2">
            <a:extLst>
              <a:ext uri="{FF2B5EF4-FFF2-40B4-BE49-F238E27FC236}">
                <a16:creationId xmlns:a16="http://schemas.microsoft.com/office/drawing/2014/main" xmlns="" id="{7F6510E8-14FE-48D9-A0B9-87095A4546B9}"/>
              </a:ext>
            </a:extLst>
          </p:cNvPr>
          <p:cNvSpPr>
            <a:spLocks noGrp="1"/>
          </p:cNvSpPr>
          <p:nvPr>
            <p:ph idx="1"/>
          </p:nvPr>
        </p:nvSpPr>
        <p:spPr/>
        <p:txBody>
          <a:bodyPr/>
          <a:lstStyle/>
          <a:p>
            <a:r>
              <a:rPr lang="en-US" dirty="0"/>
              <a:t>Cognitive &amp; Behavioral : </a:t>
            </a:r>
            <a:r>
              <a:rPr lang="en-US" dirty="0" err="1"/>
              <a:t>Desentisisasi</a:t>
            </a:r>
            <a:r>
              <a:rPr lang="en-US" dirty="0"/>
              <a:t> </a:t>
            </a:r>
            <a:r>
              <a:rPr lang="en-US" dirty="0" err="1"/>
              <a:t>Sistematik</a:t>
            </a:r>
            <a:endParaRPr lang="en-US" dirty="0"/>
          </a:p>
          <a:p>
            <a:r>
              <a:rPr lang="en-US" dirty="0" err="1"/>
              <a:t>Psikoanalisis</a:t>
            </a:r>
            <a:r>
              <a:rPr lang="en-US" dirty="0"/>
              <a:t>: </a:t>
            </a:r>
            <a:r>
              <a:rPr lang="en-US" dirty="0" err="1"/>
              <a:t>Menurut</a:t>
            </a:r>
            <a:r>
              <a:rPr lang="en-US" dirty="0"/>
              <a:t> Horowitz (1990), </a:t>
            </a:r>
            <a:r>
              <a:rPr lang="en-US" dirty="0" err="1"/>
              <a:t>dengan</a:t>
            </a:r>
            <a:r>
              <a:rPr lang="en-US" dirty="0"/>
              <a:t> </a:t>
            </a:r>
            <a:r>
              <a:rPr lang="en-US" dirty="0" err="1"/>
              <a:t>cara</a:t>
            </a:r>
            <a:r>
              <a:rPr lang="en-US" dirty="0"/>
              <a:t> </a:t>
            </a:r>
            <a:r>
              <a:rPr lang="en-US" dirty="0" err="1"/>
              <a:t>berinteraksi</a:t>
            </a:r>
            <a:r>
              <a:rPr lang="en-US" dirty="0"/>
              <a:t> </a:t>
            </a:r>
            <a:r>
              <a:rPr lang="en-US" dirty="0" err="1"/>
              <a:t>dengan</a:t>
            </a:r>
            <a:r>
              <a:rPr lang="en-US" dirty="0"/>
              <a:t> </a:t>
            </a:r>
            <a:r>
              <a:rPr lang="en-US" dirty="0" err="1"/>
              <a:t>kepribadian</a:t>
            </a:r>
            <a:r>
              <a:rPr lang="en-US" dirty="0"/>
              <a:t> </a:t>
            </a:r>
            <a:r>
              <a:rPr lang="en-US" dirty="0" err="1"/>
              <a:t>pretrauma</a:t>
            </a:r>
            <a:r>
              <a:rPr lang="en-US" dirty="0"/>
              <a:t> dan </a:t>
            </a:r>
            <a:r>
              <a:rPr lang="en-US" dirty="0" err="1"/>
              <a:t>ditambah</a:t>
            </a:r>
            <a:r>
              <a:rPr lang="en-US" dirty="0"/>
              <a:t> </a:t>
            </a:r>
            <a:r>
              <a:rPr lang="en-US" dirty="0" err="1"/>
              <a:t>dengan</a:t>
            </a:r>
            <a:r>
              <a:rPr lang="en-US" dirty="0"/>
              <a:t> </a:t>
            </a:r>
            <a:r>
              <a:rPr lang="en-US" dirty="0" err="1"/>
              <a:t>verifikasi</a:t>
            </a:r>
            <a:r>
              <a:rPr lang="en-US" dirty="0"/>
              <a:t> </a:t>
            </a:r>
            <a:r>
              <a:rPr lang="en-US" dirty="0" err="1"/>
              <a:t>empiris</a:t>
            </a:r>
            <a:r>
              <a:rPr lang="en-US" dirty="0"/>
              <a:t>.</a:t>
            </a:r>
          </a:p>
          <a:p>
            <a:r>
              <a:rPr lang="en-US" dirty="0" err="1"/>
              <a:t>Biologis</a:t>
            </a:r>
            <a:r>
              <a:rPr lang="en-US" dirty="0"/>
              <a:t>: </a:t>
            </a:r>
            <a:r>
              <a:rPr lang="en-US" dirty="0" err="1"/>
              <a:t>Obat-obatan</a:t>
            </a:r>
            <a:r>
              <a:rPr lang="en-US" dirty="0"/>
              <a:t> </a:t>
            </a:r>
            <a:r>
              <a:rPr lang="en-US" dirty="0" err="1"/>
              <a:t>psikoaktif</a:t>
            </a:r>
            <a:r>
              <a:rPr lang="en-US" dirty="0"/>
              <a:t>.</a:t>
            </a:r>
            <a:endParaRPr lang="en-ID" dirty="0"/>
          </a:p>
        </p:txBody>
      </p:sp>
    </p:spTree>
    <p:extLst>
      <p:ext uri="{BB962C8B-B14F-4D97-AF65-F5344CB8AC3E}">
        <p14:creationId xmlns:p14="http://schemas.microsoft.com/office/powerpoint/2010/main" val="3136752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05DF68-FA82-49A1-BEBF-F24E27A0B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9926"/>
            <a:ext cx="12192000" cy="3218147"/>
          </a:xfrm>
          <a:prstGeom prst="rect">
            <a:avLst/>
          </a:prstGeom>
        </p:spPr>
      </p:pic>
    </p:spTree>
    <p:extLst>
      <p:ext uri="{BB962C8B-B14F-4D97-AF65-F5344CB8AC3E}">
        <p14:creationId xmlns:p14="http://schemas.microsoft.com/office/powerpoint/2010/main" val="137455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54755"/>
            <a:ext cx="4457131" cy="835878"/>
          </a:xfrm>
        </p:spPr>
        <p:txBody>
          <a:bodyPr/>
          <a:lstStyle/>
          <a:p>
            <a:r>
              <a:rPr lang="id-ID" sz="4000" b="1" dirty="0" smtClean="0"/>
              <a:t>Spesific Phobia</a:t>
            </a:r>
            <a:endParaRPr lang="id-ID" sz="4000" b="1" dirty="0"/>
          </a:p>
        </p:txBody>
      </p:sp>
      <p:sp>
        <p:nvSpPr>
          <p:cNvPr id="3" name="Content Placeholder 2"/>
          <p:cNvSpPr>
            <a:spLocks noGrp="1"/>
          </p:cNvSpPr>
          <p:nvPr>
            <p:ph idx="1"/>
          </p:nvPr>
        </p:nvSpPr>
        <p:spPr>
          <a:xfrm>
            <a:off x="838199" y="2418480"/>
            <a:ext cx="10515600" cy="4351338"/>
          </a:xfrm>
        </p:spPr>
        <p:txBody>
          <a:bodyPr numCol="2">
            <a:normAutofit fontScale="85000" lnSpcReduction="10000"/>
          </a:bodyPr>
          <a:lstStyle/>
          <a:p>
            <a:pPr marL="514350" indent="-514350" algn="just">
              <a:buFont typeface="+mj-lt"/>
              <a:buAutoNum type="alphaUcPeriod"/>
            </a:pPr>
            <a:r>
              <a:rPr lang="id-ID" dirty="0" smtClean="0"/>
              <a:t>Menandai ketakutan atau kecemasan tentang objek atau situasi tertentu (misalnya: terbang, ketinggian, hewan, menerima suntikan, melihat darah). Contoh: pada anak-anak, rasa takut atau cemas bisa diekspresikan dengan tangisan, amukan, membeku (tidak bergerak), dan menempel.</a:t>
            </a:r>
          </a:p>
          <a:p>
            <a:pPr marL="514350" indent="-514350" algn="just">
              <a:buFont typeface="+mj-lt"/>
              <a:buAutoNum type="alphaUcPeriod"/>
            </a:pPr>
            <a:r>
              <a:rPr lang="id-ID" dirty="0" smtClean="0"/>
              <a:t>Objek atau situasi fobia hampir selau menimbulkan ketakutan atau kecemasan dengan segera.</a:t>
            </a:r>
          </a:p>
          <a:p>
            <a:pPr marL="514350" indent="-514350" algn="just">
              <a:buFont typeface="+mj-lt"/>
              <a:buAutoNum type="alphaUcPeriod"/>
            </a:pPr>
            <a:r>
              <a:rPr lang="id-ID" dirty="0" smtClean="0"/>
              <a:t>Objek atau situasi fobia secara aktif dihindari atau bertahan dengan rasa takut atau cemas yang kuat.</a:t>
            </a:r>
          </a:p>
          <a:p>
            <a:pPr marL="514350" indent="-514350" algn="just">
              <a:buFont typeface="+mj-lt"/>
              <a:buAutoNum type="alphaUcPeriod"/>
            </a:pPr>
            <a:r>
              <a:rPr lang="id-ID" dirty="0" smtClean="0"/>
              <a:t>Ketakutan atau kecemasan tidak sesuai dengan bahaya sebenarnya yang ditumbulkan oleh objek atau situasi tertentu dan konteks sosiokultural.</a:t>
            </a:r>
          </a:p>
          <a:p>
            <a:pPr marL="514350" indent="-514350" algn="just">
              <a:buFont typeface="+mj-lt"/>
              <a:buAutoNum type="alphaUcPeriod"/>
            </a:pPr>
            <a:r>
              <a:rPr lang="id-ID" dirty="0" smtClean="0"/>
              <a:t>Ketakutan, kegelisahan, atau penghindaran itu terus-menerus, biasanya berlangsung selama 6 bulan atau lebih.</a:t>
            </a:r>
          </a:p>
          <a:p>
            <a:pPr marL="514350" indent="-514350" algn="just">
              <a:buFont typeface="+mj-lt"/>
              <a:buAutoNum type="alphaUcPeriod"/>
            </a:pPr>
            <a:r>
              <a:rPr lang="id-ID" dirty="0" smtClean="0"/>
              <a:t>Ketakutan, kegelisahan, atau penghindaran menyebabkan gangguan atau penurunan signifikan secara klinis di area kerja sosial, pekerjaan, atau bidang penting lainnya.</a:t>
            </a:r>
          </a:p>
          <a:p>
            <a:pPr marL="514350" indent="-514350" algn="just">
              <a:buFont typeface="+mj-lt"/>
              <a:buAutoNum type="alphaUcPeriod"/>
            </a:pPr>
            <a:r>
              <a:rPr lang="id-ID" dirty="0" smtClean="0"/>
              <a:t>Gangguan ini tidak dijelaskan dengan baik oleh simtom dari gangguan mental lainnya, termasuk ketakutan, kecemasan, dan penghindaran situasi yang terkait dengan simtom seperti panik atau simtom ketidakmampuan lainnya (Seperti pada agrophobia); benda atau situasi yang berkaitan dengan obsesi (Seperti pada gangguan obsesif kompulsif); pengingat pristiwa traumatis (seperti pada gangguan stress pascatraumatik); pemisahan dari rumah atau gambar lampiran (seperti pada gangguan kecemasan pemisahan); atau situasi sosial (seperti pada gangguan kecemasan sosial).</a:t>
            </a:r>
          </a:p>
        </p:txBody>
      </p:sp>
      <p:sp>
        <p:nvSpPr>
          <p:cNvPr id="5" name="Rectangle 4"/>
          <p:cNvSpPr/>
          <p:nvPr/>
        </p:nvSpPr>
        <p:spPr>
          <a:xfrm>
            <a:off x="838200" y="1490633"/>
            <a:ext cx="4457131" cy="400110"/>
          </a:xfrm>
          <a:prstGeom prst="rect">
            <a:avLst/>
          </a:prstGeom>
        </p:spPr>
        <p:txBody>
          <a:bodyPr wrap="square">
            <a:spAutoFit/>
          </a:bodyPr>
          <a:lstStyle/>
          <a:p>
            <a:pPr algn="just"/>
            <a:r>
              <a:rPr lang="id-ID" sz="2000" b="1" dirty="0" smtClean="0">
                <a:solidFill>
                  <a:schemeClr val="bg1"/>
                </a:solidFill>
              </a:rPr>
              <a:t>Kriteria Fobia Spesifik DSM V</a:t>
            </a:r>
            <a:endParaRPr lang="id-ID" sz="2000" dirty="0">
              <a:solidFill>
                <a:schemeClr val="bg1"/>
              </a:solidFill>
            </a:endParaRPr>
          </a:p>
        </p:txBody>
      </p:sp>
    </p:spTree>
    <p:extLst>
      <p:ext uri="{BB962C8B-B14F-4D97-AF65-F5344CB8AC3E}">
        <p14:creationId xmlns:p14="http://schemas.microsoft.com/office/powerpoint/2010/main" val="24019527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Anxiety Disorder </a:t>
            </a:r>
          </a:p>
        </p:txBody>
      </p:sp>
      <p:sp>
        <p:nvSpPr>
          <p:cNvPr id="3" name="Text Placeholder 2"/>
          <p:cNvSpPr>
            <a:spLocks noGrp="1"/>
          </p:cNvSpPr>
          <p:nvPr>
            <p:ph type="body" idx="1"/>
          </p:nvPr>
        </p:nvSpPr>
        <p:spPr/>
        <p:txBody>
          <a:bodyPr/>
          <a:lstStyle/>
          <a:p>
            <a:pPr algn="ctr"/>
            <a:r>
              <a:rPr lang="en-US" dirty="0" err="1"/>
              <a:t>D</a:t>
            </a:r>
            <a:r>
              <a:rPr lang="en-US" dirty="0" err="1" smtClean="0"/>
              <a:t>itandai</a:t>
            </a:r>
            <a:r>
              <a:rPr lang="en-US" dirty="0" smtClean="0"/>
              <a:t> </a:t>
            </a:r>
            <a:r>
              <a:rPr lang="en-US" dirty="0" err="1"/>
              <a:t>oleh</a:t>
            </a:r>
            <a:r>
              <a:rPr lang="en-US" dirty="0"/>
              <a:t> </a:t>
            </a:r>
            <a:r>
              <a:rPr lang="en-US" dirty="0" err="1"/>
              <a:t>setidaknya</a:t>
            </a:r>
            <a:r>
              <a:rPr lang="en-US" dirty="0"/>
              <a:t> 6 </a:t>
            </a:r>
            <a:r>
              <a:rPr lang="en-US" dirty="0" err="1"/>
              <a:t>bulan</a:t>
            </a:r>
            <a:r>
              <a:rPr lang="en-US" dirty="0"/>
              <a:t> </a:t>
            </a:r>
            <a:r>
              <a:rPr lang="en-US" dirty="0" err="1"/>
              <a:t>kecemasan</a:t>
            </a:r>
            <a:r>
              <a:rPr lang="en-US" dirty="0"/>
              <a:t> </a:t>
            </a:r>
            <a:r>
              <a:rPr lang="en-US" dirty="0" err="1"/>
              <a:t>dan</a:t>
            </a:r>
            <a:r>
              <a:rPr lang="en-US" dirty="0"/>
              <a:t> </a:t>
            </a:r>
            <a:r>
              <a:rPr lang="en-US" dirty="0" err="1"/>
              <a:t>kekhawatiran</a:t>
            </a:r>
            <a:r>
              <a:rPr lang="en-US" dirty="0"/>
              <a:t> yang </a:t>
            </a:r>
            <a:r>
              <a:rPr lang="en-US" dirty="0" err="1"/>
              <a:t>persisten</a:t>
            </a:r>
            <a:r>
              <a:rPr lang="en-US" dirty="0"/>
              <a:t> </a:t>
            </a:r>
            <a:r>
              <a:rPr lang="en-US" dirty="0" err="1"/>
              <a:t>dan</a:t>
            </a:r>
            <a:r>
              <a:rPr lang="en-US" dirty="0"/>
              <a:t> </a:t>
            </a:r>
            <a:r>
              <a:rPr lang="en-US" dirty="0" err="1"/>
              <a:t>berlebihan</a:t>
            </a:r>
            <a:r>
              <a:rPr lang="en-US" dirty="0"/>
              <a:t>.</a:t>
            </a:r>
          </a:p>
        </p:txBody>
      </p:sp>
    </p:spTree>
    <p:extLst>
      <p:ext uri="{BB962C8B-B14F-4D97-AF65-F5344CB8AC3E}">
        <p14:creationId xmlns:p14="http://schemas.microsoft.com/office/powerpoint/2010/main" val="1115435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CRITERIA</a:t>
            </a:r>
            <a:endParaRPr lang="en-US" b="1" dirty="0"/>
          </a:p>
        </p:txBody>
      </p:sp>
      <p:sp>
        <p:nvSpPr>
          <p:cNvPr id="3" name="Content Placeholder 2"/>
          <p:cNvSpPr>
            <a:spLocks noGrp="1"/>
          </p:cNvSpPr>
          <p:nvPr>
            <p:ph idx="1"/>
          </p:nvPr>
        </p:nvSpPr>
        <p:spPr/>
        <p:txBody>
          <a:bodyPr>
            <a:normAutofit fontScale="92500" lnSpcReduction="10000"/>
          </a:bodyPr>
          <a:lstStyle/>
          <a:p>
            <a:pPr marL="0" lvl="0" indent="0" algn="ctr">
              <a:buNone/>
            </a:pPr>
            <a:r>
              <a:rPr lang="en-US" b="1" dirty="0" smtClean="0"/>
              <a:t>DSM 4 &amp; 5</a:t>
            </a:r>
          </a:p>
          <a:p>
            <a:pPr lvl="0" algn="just"/>
            <a:r>
              <a:rPr lang="en-US" dirty="0" err="1" smtClean="0"/>
              <a:t>Kecemasan</a:t>
            </a:r>
            <a:r>
              <a:rPr lang="en-US" dirty="0" smtClean="0"/>
              <a:t> </a:t>
            </a:r>
            <a:r>
              <a:rPr lang="en-US" dirty="0" err="1"/>
              <a:t>dan</a:t>
            </a:r>
            <a:r>
              <a:rPr lang="en-US" dirty="0"/>
              <a:t> </a:t>
            </a:r>
            <a:r>
              <a:rPr lang="en-US" dirty="0" err="1"/>
              <a:t>kekhawatiran</a:t>
            </a:r>
            <a:r>
              <a:rPr lang="en-US" dirty="0"/>
              <a:t> yang </a:t>
            </a:r>
            <a:r>
              <a:rPr lang="en-US" dirty="0" err="1"/>
              <a:t>berlebihan</a:t>
            </a:r>
            <a:r>
              <a:rPr lang="en-US" dirty="0"/>
              <a:t>, </a:t>
            </a:r>
            <a:r>
              <a:rPr lang="en-US" dirty="0" err="1"/>
              <a:t>terjadi</a:t>
            </a:r>
            <a:r>
              <a:rPr lang="en-US" dirty="0"/>
              <a:t> </a:t>
            </a:r>
            <a:r>
              <a:rPr lang="en-US" dirty="0" err="1"/>
              <a:t>sekitar</a:t>
            </a:r>
            <a:r>
              <a:rPr lang="en-US" dirty="0"/>
              <a:t> </a:t>
            </a:r>
            <a:r>
              <a:rPr lang="en-US" dirty="0" err="1"/>
              <a:t>beberapa</a:t>
            </a:r>
            <a:r>
              <a:rPr lang="en-US" dirty="0"/>
              <a:t> </a:t>
            </a:r>
            <a:r>
              <a:rPr lang="en-US" dirty="0" err="1"/>
              <a:t>hari</a:t>
            </a:r>
            <a:r>
              <a:rPr lang="en-US" dirty="0"/>
              <a:t> </a:t>
            </a:r>
            <a:r>
              <a:rPr lang="en-US" dirty="0" err="1"/>
              <a:t>selama</a:t>
            </a:r>
            <a:r>
              <a:rPr lang="en-US" dirty="0"/>
              <a:t> </a:t>
            </a:r>
            <a:r>
              <a:rPr lang="en-US" dirty="0" err="1"/>
              <a:t>setidaknya</a:t>
            </a:r>
            <a:r>
              <a:rPr lang="en-US" dirty="0"/>
              <a:t> 6 </a:t>
            </a:r>
            <a:r>
              <a:rPr lang="en-US" dirty="0" err="1"/>
              <a:t>bulan</a:t>
            </a:r>
            <a:r>
              <a:rPr lang="en-US" dirty="0"/>
              <a:t>.</a:t>
            </a:r>
          </a:p>
          <a:p>
            <a:pPr lvl="0" algn="just"/>
            <a:r>
              <a:rPr lang="en-US" dirty="0" err="1"/>
              <a:t>Individu</a:t>
            </a:r>
            <a:r>
              <a:rPr lang="en-US" dirty="0"/>
              <a:t> </a:t>
            </a:r>
            <a:r>
              <a:rPr lang="en-US" dirty="0" err="1"/>
              <a:t>merasa</a:t>
            </a:r>
            <a:r>
              <a:rPr lang="en-US" dirty="0"/>
              <a:t> </a:t>
            </a:r>
            <a:r>
              <a:rPr lang="en-US" dirty="0" err="1"/>
              <a:t>sulit</a:t>
            </a:r>
            <a:r>
              <a:rPr lang="en-US" dirty="0"/>
              <a:t> </a:t>
            </a:r>
            <a:r>
              <a:rPr lang="en-US" dirty="0" err="1"/>
              <a:t>mengendalikan</a:t>
            </a:r>
            <a:r>
              <a:rPr lang="en-US" dirty="0"/>
              <a:t> </a:t>
            </a:r>
            <a:r>
              <a:rPr lang="en-US" dirty="0" err="1"/>
              <a:t>kekhawatiran</a:t>
            </a:r>
            <a:r>
              <a:rPr lang="en-US" dirty="0"/>
              <a:t>.</a:t>
            </a:r>
          </a:p>
          <a:p>
            <a:pPr lvl="0" algn="just"/>
            <a:r>
              <a:rPr lang="en-US" dirty="0" err="1"/>
              <a:t>Kecemasan</a:t>
            </a:r>
            <a:r>
              <a:rPr lang="en-US" dirty="0"/>
              <a:t> </a:t>
            </a:r>
            <a:r>
              <a:rPr lang="en-US" dirty="0" err="1"/>
              <a:t>dan</a:t>
            </a:r>
            <a:r>
              <a:rPr lang="en-US" dirty="0"/>
              <a:t> </a:t>
            </a:r>
            <a:r>
              <a:rPr lang="en-US" dirty="0" err="1"/>
              <a:t>kekhawatiran</a:t>
            </a:r>
            <a:r>
              <a:rPr lang="en-US" dirty="0"/>
              <a:t> </a:t>
            </a:r>
            <a:r>
              <a:rPr lang="en-US" dirty="0" err="1"/>
              <a:t>dikaitkan</a:t>
            </a:r>
            <a:r>
              <a:rPr lang="en-US" dirty="0"/>
              <a:t> </a:t>
            </a:r>
            <a:r>
              <a:rPr lang="en-US" dirty="0" err="1"/>
              <a:t>dengan</a:t>
            </a:r>
            <a:r>
              <a:rPr lang="en-US" dirty="0"/>
              <a:t> </a:t>
            </a:r>
            <a:r>
              <a:rPr lang="en-US" dirty="0" err="1"/>
              <a:t>tiga</a:t>
            </a:r>
            <a:r>
              <a:rPr lang="en-US" dirty="0"/>
              <a:t> </a:t>
            </a:r>
            <a:r>
              <a:rPr lang="en-US" dirty="0" err="1"/>
              <a:t>dari</a:t>
            </a:r>
            <a:r>
              <a:rPr lang="en-US" dirty="0"/>
              <a:t> </a:t>
            </a:r>
            <a:r>
              <a:rPr lang="en-US" dirty="0" err="1"/>
              <a:t>enam</a:t>
            </a:r>
            <a:r>
              <a:rPr lang="en-US" dirty="0"/>
              <a:t> </a:t>
            </a:r>
            <a:r>
              <a:rPr lang="en-US" dirty="0" err="1"/>
              <a:t>gejala</a:t>
            </a:r>
            <a:r>
              <a:rPr lang="en-US" dirty="0"/>
              <a:t> </a:t>
            </a:r>
            <a:r>
              <a:rPr lang="en-US" dirty="0" err="1"/>
              <a:t>yaitu</a:t>
            </a:r>
            <a:r>
              <a:rPr lang="en-US" dirty="0"/>
              <a:t> </a:t>
            </a:r>
            <a:r>
              <a:rPr lang="en-US" dirty="0" err="1"/>
              <a:t>gelisah</a:t>
            </a:r>
            <a:r>
              <a:rPr lang="en-US" dirty="0"/>
              <a:t> </a:t>
            </a:r>
            <a:r>
              <a:rPr lang="en-US" dirty="0" err="1"/>
              <a:t>atau</a:t>
            </a:r>
            <a:r>
              <a:rPr lang="en-US" dirty="0"/>
              <a:t> </a:t>
            </a:r>
            <a:r>
              <a:rPr lang="en-US" dirty="0" err="1"/>
              <a:t>perasaan</a:t>
            </a:r>
            <a:r>
              <a:rPr lang="en-US" dirty="0"/>
              <a:t> </a:t>
            </a:r>
            <a:r>
              <a:rPr lang="en-US" dirty="0" err="1"/>
              <a:t>terkunci</a:t>
            </a:r>
            <a:r>
              <a:rPr lang="en-US" dirty="0"/>
              <a:t> </a:t>
            </a:r>
            <a:r>
              <a:rPr lang="en-US" dirty="0" err="1"/>
              <a:t>atau</a:t>
            </a:r>
            <a:r>
              <a:rPr lang="en-US" dirty="0"/>
              <a:t> </a:t>
            </a:r>
            <a:r>
              <a:rPr lang="en-US" dirty="0" err="1"/>
              <a:t>tegang</a:t>
            </a:r>
            <a:r>
              <a:rPr lang="en-US" dirty="0"/>
              <a:t>, </a:t>
            </a:r>
            <a:r>
              <a:rPr lang="en-US" dirty="0" err="1"/>
              <a:t>menjadi</a:t>
            </a:r>
            <a:r>
              <a:rPr lang="en-US" dirty="0"/>
              <a:t> </a:t>
            </a:r>
            <a:r>
              <a:rPr lang="en-US" dirty="0" err="1"/>
              <a:t>mudah</a:t>
            </a:r>
            <a:r>
              <a:rPr lang="en-US" dirty="0"/>
              <a:t> </a:t>
            </a:r>
            <a:r>
              <a:rPr lang="en-US" dirty="0" err="1"/>
              <a:t>lelah</a:t>
            </a:r>
            <a:r>
              <a:rPr lang="en-US" dirty="0"/>
              <a:t>, </a:t>
            </a:r>
            <a:r>
              <a:rPr lang="en-US" dirty="0" err="1"/>
              <a:t>kesulitan</a:t>
            </a:r>
            <a:r>
              <a:rPr lang="en-US" dirty="0"/>
              <a:t> </a:t>
            </a:r>
            <a:r>
              <a:rPr lang="en-US" dirty="0" err="1"/>
              <a:t>berkonsentrasi</a:t>
            </a:r>
            <a:r>
              <a:rPr lang="en-US" dirty="0"/>
              <a:t> </a:t>
            </a:r>
            <a:r>
              <a:rPr lang="en-US" dirty="0" err="1"/>
              <a:t>atau</a:t>
            </a:r>
            <a:r>
              <a:rPr lang="en-US" dirty="0"/>
              <a:t> </a:t>
            </a:r>
            <a:r>
              <a:rPr lang="en-US" dirty="0" err="1"/>
              <a:t>pikiran</a:t>
            </a:r>
            <a:r>
              <a:rPr lang="en-US" dirty="0"/>
              <a:t> </a:t>
            </a:r>
            <a:r>
              <a:rPr lang="en-US" dirty="0" err="1"/>
              <a:t>menjadi</a:t>
            </a:r>
            <a:r>
              <a:rPr lang="en-US" dirty="0"/>
              <a:t> </a:t>
            </a:r>
            <a:r>
              <a:rPr lang="en-US" dirty="0" err="1"/>
              <a:t>kosong</a:t>
            </a:r>
            <a:r>
              <a:rPr lang="en-US" dirty="0"/>
              <a:t>, </a:t>
            </a:r>
            <a:r>
              <a:rPr lang="en-US" dirty="0" err="1"/>
              <a:t>cepat</a:t>
            </a:r>
            <a:r>
              <a:rPr lang="en-US" dirty="0"/>
              <a:t> ​​</a:t>
            </a:r>
            <a:r>
              <a:rPr lang="en-US" dirty="0" err="1"/>
              <a:t>marah</a:t>
            </a:r>
            <a:r>
              <a:rPr lang="en-US" dirty="0"/>
              <a:t>, </a:t>
            </a:r>
            <a:r>
              <a:rPr lang="en-US" dirty="0" err="1"/>
              <a:t>ketegangan</a:t>
            </a:r>
            <a:r>
              <a:rPr lang="en-US" dirty="0"/>
              <a:t> </a:t>
            </a:r>
            <a:r>
              <a:rPr lang="en-US" dirty="0" err="1"/>
              <a:t>otot</a:t>
            </a:r>
            <a:r>
              <a:rPr lang="en-US" dirty="0"/>
              <a:t>, </a:t>
            </a:r>
            <a:r>
              <a:rPr lang="en-US" dirty="0" err="1"/>
              <a:t>gangguan</a:t>
            </a:r>
            <a:r>
              <a:rPr lang="en-US" dirty="0"/>
              <a:t> </a:t>
            </a:r>
            <a:r>
              <a:rPr lang="en-US" dirty="0" err="1"/>
              <a:t>tidur</a:t>
            </a:r>
            <a:r>
              <a:rPr lang="en-US" dirty="0"/>
              <a:t>.</a:t>
            </a:r>
          </a:p>
          <a:p>
            <a:pPr lvl="0" algn="just"/>
            <a:r>
              <a:rPr lang="en-US" dirty="0" err="1"/>
              <a:t>Kecemasan</a:t>
            </a:r>
            <a:r>
              <a:rPr lang="en-US" dirty="0"/>
              <a:t>, </a:t>
            </a:r>
            <a:r>
              <a:rPr lang="en-US" dirty="0" err="1"/>
              <a:t>kekhawatiran</a:t>
            </a:r>
            <a:r>
              <a:rPr lang="en-US" dirty="0"/>
              <a:t>, </a:t>
            </a:r>
            <a:r>
              <a:rPr lang="en-US" dirty="0" err="1"/>
              <a:t>atau</a:t>
            </a:r>
            <a:r>
              <a:rPr lang="en-US" dirty="0"/>
              <a:t> </a:t>
            </a:r>
            <a:r>
              <a:rPr lang="en-US" dirty="0" err="1"/>
              <a:t>gejala</a:t>
            </a:r>
            <a:r>
              <a:rPr lang="en-US" dirty="0"/>
              <a:t> </a:t>
            </a:r>
            <a:r>
              <a:rPr lang="en-US" dirty="0" err="1"/>
              <a:t>fisik</a:t>
            </a:r>
            <a:r>
              <a:rPr lang="en-US" dirty="0"/>
              <a:t> </a:t>
            </a:r>
            <a:r>
              <a:rPr lang="en-US" dirty="0" err="1"/>
              <a:t>menyebabkan</a:t>
            </a:r>
            <a:r>
              <a:rPr lang="en-US" dirty="0"/>
              <a:t> </a:t>
            </a:r>
            <a:r>
              <a:rPr lang="en-US" dirty="0" err="1"/>
              <a:t>tekanan</a:t>
            </a:r>
            <a:r>
              <a:rPr lang="en-US" dirty="0"/>
              <a:t> </a:t>
            </a:r>
            <a:r>
              <a:rPr lang="en-US" dirty="0" err="1"/>
              <a:t>klinis</a:t>
            </a:r>
            <a:r>
              <a:rPr lang="en-US" dirty="0"/>
              <a:t> yang </a:t>
            </a:r>
            <a:r>
              <a:rPr lang="en-US" dirty="0" err="1"/>
              <a:t>signifikan</a:t>
            </a:r>
            <a:r>
              <a:rPr lang="en-US" dirty="0"/>
              <a:t> </a:t>
            </a:r>
            <a:r>
              <a:rPr lang="en-US" dirty="0" err="1"/>
              <a:t>atau</a:t>
            </a:r>
            <a:r>
              <a:rPr lang="en-US" dirty="0"/>
              <a:t> </a:t>
            </a:r>
            <a:r>
              <a:rPr lang="en-US" dirty="0" err="1"/>
              <a:t>gangguan</a:t>
            </a:r>
            <a:r>
              <a:rPr lang="en-US" dirty="0"/>
              <a:t> </a:t>
            </a:r>
            <a:r>
              <a:rPr lang="en-US" dirty="0" err="1"/>
              <a:t>dalam</a:t>
            </a:r>
            <a:r>
              <a:rPr lang="en-US" dirty="0"/>
              <a:t> </a:t>
            </a:r>
            <a:r>
              <a:rPr lang="en-US" dirty="0" err="1"/>
              <a:t>bidang</a:t>
            </a:r>
            <a:r>
              <a:rPr lang="en-US" dirty="0"/>
              <a:t> </a:t>
            </a:r>
            <a:r>
              <a:rPr lang="en-US" dirty="0" err="1"/>
              <a:t>sosial</a:t>
            </a:r>
            <a:r>
              <a:rPr lang="en-US" dirty="0"/>
              <a:t>, </a:t>
            </a:r>
            <a:r>
              <a:rPr lang="en-US" dirty="0" err="1"/>
              <a:t>pekerjaan</a:t>
            </a:r>
            <a:r>
              <a:rPr lang="en-US" dirty="0"/>
              <a:t>, </a:t>
            </a:r>
            <a:r>
              <a:rPr lang="en-US" dirty="0" err="1"/>
              <a:t>atau</a:t>
            </a:r>
            <a:r>
              <a:rPr lang="en-US" dirty="0"/>
              <a:t> </a:t>
            </a:r>
            <a:r>
              <a:rPr lang="en-US" dirty="0" err="1"/>
              <a:t>bidang</a:t>
            </a:r>
            <a:r>
              <a:rPr lang="en-US" dirty="0"/>
              <a:t> </a:t>
            </a:r>
            <a:r>
              <a:rPr lang="en-US" dirty="0" err="1"/>
              <a:t>fungsi</a:t>
            </a:r>
            <a:r>
              <a:rPr lang="en-US" dirty="0"/>
              <a:t> </a:t>
            </a:r>
            <a:r>
              <a:rPr lang="en-US" dirty="0" err="1"/>
              <a:t>penting</a:t>
            </a:r>
            <a:r>
              <a:rPr lang="en-US" dirty="0"/>
              <a:t> </a:t>
            </a:r>
            <a:r>
              <a:rPr lang="en-US" dirty="0" err="1"/>
              <a:t>lainnya</a:t>
            </a:r>
            <a:r>
              <a:rPr lang="en-US" dirty="0" smtClean="0"/>
              <a:t>.</a:t>
            </a:r>
            <a:endParaRPr lang="en-US" dirty="0"/>
          </a:p>
        </p:txBody>
      </p:sp>
    </p:spTree>
    <p:extLst>
      <p:ext uri="{BB962C8B-B14F-4D97-AF65-F5344CB8AC3E}">
        <p14:creationId xmlns:p14="http://schemas.microsoft.com/office/powerpoint/2010/main" val="3245749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Diagnostic Features </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2100" b="1" dirty="0" smtClean="0"/>
              <a:t>DSM 4 &amp; 5</a:t>
            </a:r>
          </a:p>
          <a:p>
            <a:pPr algn="just"/>
            <a:r>
              <a:rPr lang="en-US" dirty="0" smtClean="0"/>
              <a:t>Hal </a:t>
            </a:r>
            <a:r>
              <a:rPr lang="en-US" dirty="0" err="1"/>
              <a:t>penting</a:t>
            </a:r>
            <a:r>
              <a:rPr lang="en-US" dirty="0"/>
              <a:t> </a:t>
            </a:r>
            <a:r>
              <a:rPr lang="en-US" dirty="0" err="1"/>
              <a:t>dari</a:t>
            </a:r>
            <a:r>
              <a:rPr lang="en-US" dirty="0"/>
              <a:t> GAD </a:t>
            </a:r>
            <a:r>
              <a:rPr lang="en-US" dirty="0" err="1"/>
              <a:t>adalah</a:t>
            </a:r>
            <a:r>
              <a:rPr lang="en-US" dirty="0"/>
              <a:t> </a:t>
            </a:r>
            <a:r>
              <a:rPr lang="en-US" dirty="0" err="1"/>
              <a:t>kecemasan</a:t>
            </a:r>
            <a:r>
              <a:rPr lang="en-US" dirty="0"/>
              <a:t> </a:t>
            </a:r>
            <a:r>
              <a:rPr lang="en-US" dirty="0" err="1"/>
              <a:t>dan</a:t>
            </a:r>
            <a:r>
              <a:rPr lang="en-US" dirty="0"/>
              <a:t> </a:t>
            </a:r>
            <a:r>
              <a:rPr lang="en-US" dirty="0" err="1"/>
              <a:t>kekhawatiran</a:t>
            </a:r>
            <a:r>
              <a:rPr lang="en-US" dirty="0"/>
              <a:t> yang </a:t>
            </a:r>
            <a:r>
              <a:rPr lang="en-US" dirty="0" err="1"/>
              <a:t>berlebihan</a:t>
            </a:r>
            <a:r>
              <a:rPr lang="en-US" dirty="0"/>
              <a:t> (</a:t>
            </a:r>
            <a:r>
              <a:rPr lang="en-US" dirty="0" err="1"/>
              <a:t>gelisah</a:t>
            </a:r>
            <a:r>
              <a:rPr lang="en-US" dirty="0"/>
              <a:t>) yang </a:t>
            </a:r>
            <a:r>
              <a:rPr lang="en-US" dirty="0" err="1"/>
              <a:t>terjadi</a:t>
            </a:r>
            <a:r>
              <a:rPr lang="en-US" dirty="0"/>
              <a:t> </a:t>
            </a:r>
            <a:r>
              <a:rPr lang="en-US" dirty="0" err="1"/>
              <a:t>lebih</a:t>
            </a:r>
            <a:r>
              <a:rPr lang="en-US" dirty="0"/>
              <a:t> </a:t>
            </a:r>
            <a:r>
              <a:rPr lang="en-US" dirty="0" err="1"/>
              <a:t>dari</a:t>
            </a:r>
            <a:r>
              <a:rPr lang="en-US" dirty="0"/>
              <a:t> </a:t>
            </a:r>
            <a:r>
              <a:rPr lang="en-US" dirty="0" err="1"/>
              <a:t>beberapa</a:t>
            </a:r>
            <a:r>
              <a:rPr lang="en-US" dirty="0"/>
              <a:t> </a:t>
            </a:r>
            <a:r>
              <a:rPr lang="en-US" dirty="0" err="1"/>
              <a:t>hari</a:t>
            </a:r>
            <a:r>
              <a:rPr lang="en-US" dirty="0"/>
              <a:t> </a:t>
            </a:r>
            <a:r>
              <a:rPr lang="en-US" dirty="0" err="1"/>
              <a:t>selama</a:t>
            </a:r>
            <a:r>
              <a:rPr lang="en-US" dirty="0"/>
              <a:t> </a:t>
            </a:r>
            <a:r>
              <a:rPr lang="en-US" dirty="0" err="1"/>
              <a:t>setidaknya</a:t>
            </a:r>
            <a:r>
              <a:rPr lang="en-US" dirty="0"/>
              <a:t> 6 </a:t>
            </a:r>
            <a:r>
              <a:rPr lang="en-US" dirty="0" err="1"/>
              <a:t>bulan</a:t>
            </a:r>
            <a:r>
              <a:rPr lang="en-US" dirty="0"/>
              <a:t> </a:t>
            </a:r>
            <a:r>
              <a:rPr lang="en-US" dirty="0" err="1"/>
              <a:t>tentang</a:t>
            </a:r>
            <a:r>
              <a:rPr lang="en-US" dirty="0"/>
              <a:t> </a:t>
            </a:r>
            <a:r>
              <a:rPr lang="en-US" dirty="0" err="1"/>
              <a:t>sejumlah</a:t>
            </a:r>
            <a:r>
              <a:rPr lang="en-US" dirty="0"/>
              <a:t> </a:t>
            </a:r>
            <a:r>
              <a:rPr lang="en-US" dirty="0" err="1"/>
              <a:t>peristiwa</a:t>
            </a:r>
            <a:r>
              <a:rPr lang="en-US" dirty="0"/>
              <a:t> </a:t>
            </a:r>
            <a:r>
              <a:rPr lang="en-US" dirty="0" err="1"/>
              <a:t>atau</a:t>
            </a:r>
            <a:r>
              <a:rPr lang="en-US" dirty="0"/>
              <a:t> </a:t>
            </a:r>
            <a:r>
              <a:rPr lang="en-US" dirty="0" err="1"/>
              <a:t>kegiatan</a:t>
            </a:r>
            <a:r>
              <a:rPr lang="en-US" dirty="0"/>
              <a:t>. </a:t>
            </a:r>
            <a:endParaRPr lang="en-US" dirty="0" smtClean="0"/>
          </a:p>
          <a:p>
            <a:pPr algn="just"/>
            <a:r>
              <a:rPr lang="en-US" dirty="0" err="1" smtClean="0"/>
              <a:t>Intensitas</a:t>
            </a:r>
            <a:r>
              <a:rPr lang="en-US" dirty="0"/>
              <a:t>, </a:t>
            </a:r>
            <a:r>
              <a:rPr lang="en-US" dirty="0" err="1"/>
              <a:t>durasi</a:t>
            </a:r>
            <a:r>
              <a:rPr lang="en-US" dirty="0"/>
              <a:t>, </a:t>
            </a:r>
            <a:r>
              <a:rPr lang="en-US" dirty="0" err="1"/>
              <a:t>atau</a:t>
            </a:r>
            <a:r>
              <a:rPr lang="en-US" dirty="0"/>
              <a:t> </a:t>
            </a:r>
            <a:r>
              <a:rPr lang="en-US" dirty="0" err="1"/>
              <a:t>frekuensi</a:t>
            </a:r>
            <a:r>
              <a:rPr lang="en-US" dirty="0"/>
              <a:t> </a:t>
            </a:r>
            <a:r>
              <a:rPr lang="en-US" dirty="0" err="1"/>
              <a:t>kecemasan</a:t>
            </a:r>
            <a:r>
              <a:rPr lang="en-US" dirty="0"/>
              <a:t> </a:t>
            </a:r>
            <a:r>
              <a:rPr lang="en-US" dirty="0" err="1"/>
              <a:t>dan</a:t>
            </a:r>
            <a:r>
              <a:rPr lang="en-US" dirty="0"/>
              <a:t> </a:t>
            </a:r>
            <a:r>
              <a:rPr lang="en-US" dirty="0" err="1"/>
              <a:t>kekhawatiran</a:t>
            </a:r>
            <a:r>
              <a:rPr lang="en-US" dirty="0"/>
              <a:t> </a:t>
            </a:r>
            <a:r>
              <a:rPr lang="en-US" dirty="0" err="1"/>
              <a:t>tidak</a:t>
            </a:r>
            <a:r>
              <a:rPr lang="en-US" dirty="0"/>
              <a:t> </a:t>
            </a:r>
            <a:r>
              <a:rPr lang="en-US" dirty="0" err="1"/>
              <a:t>sebanding</a:t>
            </a:r>
            <a:r>
              <a:rPr lang="en-US" dirty="0"/>
              <a:t> </a:t>
            </a:r>
            <a:r>
              <a:rPr lang="en-US" dirty="0" err="1"/>
              <a:t>dengan</a:t>
            </a:r>
            <a:r>
              <a:rPr lang="en-US" dirty="0"/>
              <a:t> </a:t>
            </a:r>
            <a:r>
              <a:rPr lang="en-US" dirty="0" err="1"/>
              <a:t>dampak</a:t>
            </a:r>
            <a:r>
              <a:rPr lang="en-US" dirty="0"/>
              <a:t> </a:t>
            </a:r>
            <a:r>
              <a:rPr lang="en-US" dirty="0" err="1"/>
              <a:t>dari</a:t>
            </a:r>
            <a:r>
              <a:rPr lang="en-US" dirty="0"/>
              <a:t> </a:t>
            </a:r>
            <a:r>
              <a:rPr lang="en-US" dirty="0" err="1"/>
              <a:t>peristiwa</a:t>
            </a:r>
            <a:r>
              <a:rPr lang="en-US" dirty="0"/>
              <a:t> yang </a:t>
            </a:r>
            <a:r>
              <a:rPr lang="en-US" dirty="0" err="1"/>
              <a:t>diantisipasi</a:t>
            </a:r>
            <a:r>
              <a:rPr lang="en-US" dirty="0" smtClean="0"/>
              <a:t>.</a:t>
            </a:r>
          </a:p>
          <a:p>
            <a:pPr algn="just"/>
            <a:r>
              <a:rPr lang="en-US" dirty="0" smtClean="0"/>
              <a:t> </a:t>
            </a:r>
            <a:r>
              <a:rPr lang="en-US" dirty="0"/>
              <a:t>Orang </a:t>
            </a:r>
            <a:r>
              <a:rPr lang="en-US" dirty="0" err="1"/>
              <a:t>dewasa</a:t>
            </a:r>
            <a:r>
              <a:rPr lang="en-US" dirty="0"/>
              <a:t> </a:t>
            </a:r>
            <a:r>
              <a:rPr lang="en-US" dirty="0" err="1"/>
              <a:t>dengan</a:t>
            </a:r>
            <a:r>
              <a:rPr lang="en-US" dirty="0"/>
              <a:t> GAD </a:t>
            </a:r>
            <a:r>
              <a:rPr lang="en-US" dirty="0" err="1"/>
              <a:t>sering</a:t>
            </a:r>
            <a:r>
              <a:rPr lang="en-US" dirty="0"/>
              <a:t> </a:t>
            </a:r>
            <a:r>
              <a:rPr lang="en-US" dirty="0" err="1"/>
              <a:t>mengkhawatirkan</a:t>
            </a:r>
            <a:r>
              <a:rPr lang="en-US" dirty="0"/>
              <a:t> </a:t>
            </a:r>
            <a:r>
              <a:rPr lang="en-US" dirty="0" err="1"/>
              <a:t>kehidupan</a:t>
            </a:r>
            <a:r>
              <a:rPr lang="en-US" dirty="0"/>
              <a:t> </a:t>
            </a:r>
            <a:r>
              <a:rPr lang="en-US" dirty="0" err="1"/>
              <a:t>sehari-hari</a:t>
            </a:r>
            <a:r>
              <a:rPr lang="en-US" dirty="0"/>
              <a:t>, </a:t>
            </a:r>
            <a:r>
              <a:rPr lang="en-US" dirty="0" err="1"/>
              <a:t>keadaan</a:t>
            </a:r>
            <a:r>
              <a:rPr lang="en-US" dirty="0"/>
              <a:t> </a:t>
            </a:r>
            <a:r>
              <a:rPr lang="en-US" dirty="0" err="1"/>
              <a:t>rutin</a:t>
            </a:r>
            <a:r>
              <a:rPr lang="en-US" dirty="0"/>
              <a:t>, </a:t>
            </a:r>
            <a:r>
              <a:rPr lang="en-US" dirty="0" err="1"/>
              <a:t>seperti</a:t>
            </a:r>
            <a:r>
              <a:rPr lang="en-US" dirty="0"/>
              <a:t> </a:t>
            </a:r>
            <a:r>
              <a:rPr lang="en-US" dirty="0" err="1"/>
              <a:t>tanggung</a:t>
            </a:r>
            <a:r>
              <a:rPr lang="en-US" dirty="0"/>
              <a:t> </a:t>
            </a:r>
            <a:r>
              <a:rPr lang="en-US" dirty="0" err="1"/>
              <a:t>jawab</a:t>
            </a:r>
            <a:r>
              <a:rPr lang="en-US" dirty="0"/>
              <a:t> </a:t>
            </a:r>
            <a:r>
              <a:rPr lang="en-US" dirty="0" err="1"/>
              <a:t>pekerjaan</a:t>
            </a:r>
            <a:r>
              <a:rPr lang="en-US" dirty="0"/>
              <a:t>, </a:t>
            </a:r>
            <a:r>
              <a:rPr lang="en-US" dirty="0" err="1"/>
              <a:t>kesehatan</a:t>
            </a:r>
            <a:r>
              <a:rPr lang="en-US" dirty="0"/>
              <a:t> </a:t>
            </a:r>
            <a:r>
              <a:rPr lang="en-US" dirty="0" err="1"/>
              <a:t>dan</a:t>
            </a:r>
            <a:r>
              <a:rPr lang="en-US" dirty="0"/>
              <a:t> </a:t>
            </a:r>
            <a:r>
              <a:rPr lang="en-US" dirty="0" err="1"/>
              <a:t>keuangan</a:t>
            </a:r>
            <a:r>
              <a:rPr lang="en-US" dirty="0"/>
              <a:t>, </a:t>
            </a:r>
            <a:r>
              <a:rPr lang="en-US" dirty="0" err="1"/>
              <a:t>kesehatan</a:t>
            </a:r>
            <a:r>
              <a:rPr lang="en-US" dirty="0"/>
              <a:t> </a:t>
            </a:r>
            <a:r>
              <a:rPr lang="en-US" dirty="0" err="1"/>
              <a:t>anggota</a:t>
            </a:r>
            <a:r>
              <a:rPr lang="en-US" dirty="0"/>
              <a:t> </a:t>
            </a:r>
            <a:r>
              <a:rPr lang="en-US" dirty="0" err="1"/>
              <a:t>keluarga</a:t>
            </a:r>
            <a:r>
              <a:rPr lang="en-US" dirty="0"/>
              <a:t>, </a:t>
            </a:r>
            <a:r>
              <a:rPr lang="en-US" dirty="0" err="1"/>
              <a:t>ketidakberuntungan</a:t>
            </a:r>
            <a:r>
              <a:rPr lang="en-US" dirty="0"/>
              <a:t> </a:t>
            </a:r>
            <a:r>
              <a:rPr lang="en-US" dirty="0" err="1"/>
              <a:t>anak-anak</a:t>
            </a:r>
            <a:r>
              <a:rPr lang="en-US" dirty="0"/>
              <a:t> </a:t>
            </a:r>
            <a:r>
              <a:rPr lang="en-US" dirty="0" err="1"/>
              <a:t>mereka</a:t>
            </a:r>
            <a:r>
              <a:rPr lang="en-US" dirty="0"/>
              <a:t>, </a:t>
            </a:r>
            <a:r>
              <a:rPr lang="en-US" dirty="0" err="1"/>
              <a:t>atau</a:t>
            </a:r>
            <a:r>
              <a:rPr lang="en-US" dirty="0"/>
              <a:t> </a:t>
            </a:r>
            <a:r>
              <a:rPr lang="en-US" dirty="0" err="1"/>
              <a:t>masalah-masalah</a:t>
            </a:r>
            <a:r>
              <a:rPr lang="en-US" dirty="0"/>
              <a:t> </a:t>
            </a:r>
            <a:r>
              <a:rPr lang="en-US" dirty="0" err="1"/>
              <a:t>kecil</a:t>
            </a:r>
            <a:r>
              <a:rPr lang="en-US" dirty="0"/>
              <a:t> (</a:t>
            </a:r>
            <a:r>
              <a:rPr lang="en-US" dirty="0" err="1"/>
              <a:t>tidak</a:t>
            </a:r>
            <a:r>
              <a:rPr lang="en-US" dirty="0"/>
              <a:t> </a:t>
            </a:r>
            <a:r>
              <a:rPr lang="en-US" dirty="0" err="1"/>
              <a:t>menepati</a:t>
            </a:r>
            <a:r>
              <a:rPr lang="en-US" dirty="0"/>
              <a:t> </a:t>
            </a:r>
            <a:r>
              <a:rPr lang="en-US" dirty="0" err="1"/>
              <a:t>janji</a:t>
            </a:r>
            <a:r>
              <a:rPr lang="en-US" dirty="0"/>
              <a:t>). </a:t>
            </a:r>
            <a:endParaRPr lang="en-US" dirty="0" smtClean="0"/>
          </a:p>
          <a:p>
            <a:pPr algn="just"/>
            <a:r>
              <a:rPr lang="en-US" dirty="0" err="1" smtClean="0"/>
              <a:t>Anak-anak</a:t>
            </a:r>
            <a:r>
              <a:rPr lang="en-US" dirty="0" smtClean="0"/>
              <a:t> </a:t>
            </a:r>
            <a:r>
              <a:rPr lang="en-US" dirty="0" err="1"/>
              <a:t>dengan</a:t>
            </a:r>
            <a:r>
              <a:rPr lang="en-US" dirty="0"/>
              <a:t> GAD </a:t>
            </a:r>
            <a:r>
              <a:rPr lang="en-US" dirty="0" err="1"/>
              <a:t>cenderung</a:t>
            </a:r>
            <a:r>
              <a:rPr lang="en-US" dirty="0"/>
              <a:t> </a:t>
            </a:r>
            <a:r>
              <a:rPr lang="en-US" dirty="0" err="1"/>
              <a:t>khawatir</a:t>
            </a:r>
            <a:r>
              <a:rPr lang="en-US" dirty="0"/>
              <a:t> </a:t>
            </a:r>
            <a:r>
              <a:rPr lang="en-US" dirty="0" err="1"/>
              <a:t>berlebihan</a:t>
            </a:r>
            <a:r>
              <a:rPr lang="en-US" dirty="0"/>
              <a:t> </a:t>
            </a:r>
            <a:r>
              <a:rPr lang="en-US" dirty="0" err="1"/>
              <a:t>dengan</a:t>
            </a:r>
            <a:r>
              <a:rPr lang="en-US" dirty="0"/>
              <a:t> </a:t>
            </a:r>
            <a:r>
              <a:rPr lang="en-US" dirty="0" err="1"/>
              <a:t>kompetensi</a:t>
            </a:r>
            <a:r>
              <a:rPr lang="en-US" dirty="0"/>
              <a:t> </a:t>
            </a:r>
            <a:r>
              <a:rPr lang="en-US" dirty="0" err="1"/>
              <a:t>atau</a:t>
            </a:r>
            <a:r>
              <a:rPr lang="en-US" dirty="0"/>
              <a:t> </a:t>
            </a:r>
            <a:r>
              <a:rPr lang="en-US" dirty="0" err="1"/>
              <a:t>kualitas</a:t>
            </a:r>
            <a:r>
              <a:rPr lang="en-US" dirty="0"/>
              <a:t> </a:t>
            </a:r>
            <a:r>
              <a:rPr lang="en-US" dirty="0" err="1"/>
              <a:t>kinerjanya</a:t>
            </a:r>
            <a:r>
              <a:rPr lang="en-US" dirty="0"/>
              <a:t>. </a:t>
            </a:r>
            <a:r>
              <a:rPr lang="en-US" dirty="0" err="1"/>
              <a:t>Selama</a:t>
            </a:r>
            <a:r>
              <a:rPr lang="en-US" dirty="0"/>
              <a:t> </a:t>
            </a:r>
            <a:r>
              <a:rPr lang="en-US" dirty="0" err="1"/>
              <a:t>gangguan</a:t>
            </a:r>
            <a:r>
              <a:rPr lang="en-US" dirty="0"/>
              <a:t>, </a:t>
            </a:r>
            <a:r>
              <a:rPr lang="en-US" dirty="0" err="1"/>
              <a:t>fokus</a:t>
            </a:r>
            <a:r>
              <a:rPr lang="en-US" dirty="0"/>
              <a:t> </a:t>
            </a:r>
            <a:r>
              <a:rPr lang="en-US" dirty="0" err="1"/>
              <a:t>kekhawatiran</a:t>
            </a:r>
            <a:r>
              <a:rPr lang="en-US" dirty="0"/>
              <a:t> </a:t>
            </a:r>
            <a:r>
              <a:rPr lang="en-US" dirty="0" err="1"/>
              <a:t>dapat</a:t>
            </a:r>
            <a:r>
              <a:rPr lang="en-US" dirty="0"/>
              <a:t> </a:t>
            </a:r>
            <a:r>
              <a:rPr lang="en-US" dirty="0" err="1"/>
              <a:t>bergeser</a:t>
            </a:r>
            <a:r>
              <a:rPr lang="en-US" dirty="0"/>
              <a:t> </a:t>
            </a:r>
            <a:r>
              <a:rPr lang="en-US" dirty="0" err="1"/>
              <a:t>dari</a:t>
            </a:r>
            <a:r>
              <a:rPr lang="en-US" dirty="0"/>
              <a:t> </a:t>
            </a:r>
            <a:r>
              <a:rPr lang="en-US" dirty="0" err="1"/>
              <a:t>satu</a:t>
            </a:r>
            <a:r>
              <a:rPr lang="en-US" dirty="0"/>
              <a:t> </a:t>
            </a:r>
            <a:r>
              <a:rPr lang="en-US" dirty="0" err="1"/>
              <a:t>perhatian</a:t>
            </a:r>
            <a:r>
              <a:rPr lang="en-US" dirty="0"/>
              <a:t> </a:t>
            </a:r>
            <a:r>
              <a:rPr lang="en-US" dirty="0" err="1"/>
              <a:t>ke</a:t>
            </a:r>
            <a:r>
              <a:rPr lang="en-US" dirty="0"/>
              <a:t> </a:t>
            </a:r>
            <a:r>
              <a:rPr lang="en-US" dirty="0" err="1"/>
              <a:t>keprihatinan</a:t>
            </a:r>
            <a:r>
              <a:rPr lang="en-US" dirty="0"/>
              <a:t> </a:t>
            </a:r>
            <a:r>
              <a:rPr lang="en-US" dirty="0" err="1"/>
              <a:t>lainnya</a:t>
            </a:r>
            <a:r>
              <a:rPr lang="en-US" dirty="0"/>
              <a:t>.</a:t>
            </a:r>
          </a:p>
          <a:p>
            <a:endParaRPr lang="en-US" dirty="0"/>
          </a:p>
        </p:txBody>
      </p:sp>
    </p:spTree>
    <p:extLst>
      <p:ext uri="{BB962C8B-B14F-4D97-AF65-F5344CB8AC3E}">
        <p14:creationId xmlns:p14="http://schemas.microsoft.com/office/powerpoint/2010/main" val="2067637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3436" y="2430020"/>
            <a:ext cx="4270248" cy="704087"/>
          </a:xfrm>
        </p:spPr>
        <p:txBody>
          <a:bodyPr/>
          <a:lstStyle/>
          <a:p>
            <a:r>
              <a:rPr lang="en-US" b="1" dirty="0"/>
              <a:t>Associated Features and Disorders </a:t>
            </a:r>
            <a:r>
              <a:rPr lang="en-US" b="1" dirty="0" smtClean="0"/>
              <a:t>(DSM 4)</a:t>
            </a:r>
            <a:endParaRPr lang="en-US" dirty="0"/>
          </a:p>
        </p:txBody>
      </p:sp>
      <p:sp>
        <p:nvSpPr>
          <p:cNvPr id="3" name="Content Placeholder 2"/>
          <p:cNvSpPr>
            <a:spLocks noGrp="1"/>
          </p:cNvSpPr>
          <p:nvPr>
            <p:ph sz="half" idx="2"/>
          </p:nvPr>
        </p:nvSpPr>
        <p:spPr/>
        <p:txBody>
          <a:bodyPr/>
          <a:lstStyle/>
          <a:p>
            <a:pPr algn="just"/>
            <a:r>
              <a:rPr lang="en-US" dirty="0"/>
              <a:t>GAD </a:t>
            </a:r>
            <a:r>
              <a:rPr lang="en-US" dirty="0" err="1"/>
              <a:t>sangat</a:t>
            </a:r>
            <a:r>
              <a:rPr lang="en-US" dirty="0"/>
              <a:t> </a:t>
            </a:r>
            <a:r>
              <a:rPr lang="en-US" dirty="0" err="1"/>
              <a:t>sering</a:t>
            </a:r>
            <a:r>
              <a:rPr lang="en-US" dirty="0"/>
              <a:t> </a:t>
            </a:r>
            <a:r>
              <a:rPr lang="en-US" dirty="0" err="1"/>
              <a:t>terjadi</a:t>
            </a:r>
            <a:r>
              <a:rPr lang="en-US" dirty="0"/>
              <a:t> </a:t>
            </a:r>
            <a:r>
              <a:rPr lang="en-US" dirty="0" err="1"/>
              <a:t>bersamaan</a:t>
            </a:r>
            <a:r>
              <a:rPr lang="en-US" dirty="0"/>
              <a:t> </a:t>
            </a:r>
            <a:r>
              <a:rPr lang="en-US" dirty="0" err="1"/>
              <a:t>dengan</a:t>
            </a:r>
            <a:r>
              <a:rPr lang="en-US" dirty="0"/>
              <a:t> mood disorders </a:t>
            </a:r>
            <a:r>
              <a:rPr lang="en-US" dirty="0" smtClean="0"/>
              <a:t>(</a:t>
            </a:r>
            <a:r>
              <a:rPr lang="en-US" dirty="0" err="1" smtClean="0"/>
              <a:t>gangguan</a:t>
            </a:r>
            <a:r>
              <a:rPr lang="en-US" dirty="0" smtClean="0"/>
              <a:t> </a:t>
            </a:r>
            <a:r>
              <a:rPr lang="en-US" dirty="0" err="1"/>
              <a:t>d</a:t>
            </a:r>
            <a:r>
              <a:rPr lang="en-US" dirty="0" err="1" smtClean="0"/>
              <a:t>epresif</a:t>
            </a:r>
            <a:r>
              <a:rPr lang="en-US" dirty="0"/>
              <a:t>), </a:t>
            </a:r>
            <a:r>
              <a:rPr lang="en-US" dirty="0" err="1"/>
              <a:t>dengan</a:t>
            </a:r>
            <a:r>
              <a:rPr lang="en-US" dirty="0"/>
              <a:t> </a:t>
            </a:r>
            <a:r>
              <a:rPr lang="en-US" dirty="0" err="1"/>
              <a:t>g</a:t>
            </a:r>
            <a:r>
              <a:rPr lang="en-US" dirty="0" err="1" smtClean="0"/>
              <a:t>angguan</a:t>
            </a:r>
            <a:r>
              <a:rPr lang="en-US" dirty="0" smtClean="0"/>
              <a:t> </a:t>
            </a:r>
            <a:r>
              <a:rPr lang="en-US" dirty="0" err="1"/>
              <a:t>k</a:t>
            </a:r>
            <a:r>
              <a:rPr lang="en-US" dirty="0" err="1" smtClean="0"/>
              <a:t>ecemasan</a:t>
            </a:r>
            <a:r>
              <a:rPr lang="en-US" dirty="0" smtClean="0"/>
              <a:t> </a:t>
            </a:r>
            <a:r>
              <a:rPr lang="en-US" dirty="0" err="1"/>
              <a:t>lainnya</a:t>
            </a:r>
            <a:r>
              <a:rPr lang="en-US" dirty="0"/>
              <a:t> </a:t>
            </a:r>
            <a:r>
              <a:rPr lang="en-US" dirty="0" smtClean="0"/>
              <a:t>(</a:t>
            </a:r>
            <a:r>
              <a:rPr lang="en-US" dirty="0" err="1"/>
              <a:t>g</a:t>
            </a:r>
            <a:r>
              <a:rPr lang="en-US" dirty="0" err="1" smtClean="0"/>
              <a:t>angguan</a:t>
            </a:r>
            <a:r>
              <a:rPr lang="en-US" dirty="0" smtClean="0"/>
              <a:t> </a:t>
            </a:r>
            <a:r>
              <a:rPr lang="en-US" dirty="0" err="1"/>
              <a:t>p</a:t>
            </a:r>
            <a:r>
              <a:rPr lang="en-US" dirty="0" err="1" smtClean="0"/>
              <a:t>anik</a:t>
            </a:r>
            <a:r>
              <a:rPr lang="en-US" dirty="0"/>
              <a:t>, </a:t>
            </a:r>
            <a:r>
              <a:rPr lang="en-US" dirty="0" err="1"/>
              <a:t>f</a:t>
            </a:r>
            <a:r>
              <a:rPr lang="en-US" dirty="0" err="1" smtClean="0"/>
              <a:t>obia</a:t>
            </a:r>
            <a:r>
              <a:rPr lang="en-US" dirty="0" smtClean="0"/>
              <a:t> </a:t>
            </a:r>
            <a:r>
              <a:rPr lang="en-US" dirty="0" err="1"/>
              <a:t>s</a:t>
            </a:r>
            <a:r>
              <a:rPr lang="en-US" dirty="0" err="1" smtClean="0"/>
              <a:t>osial</a:t>
            </a:r>
            <a:r>
              <a:rPr lang="en-US" dirty="0"/>
              <a:t>), </a:t>
            </a:r>
            <a:r>
              <a:rPr lang="en-US" dirty="0" err="1"/>
              <a:t>dan</a:t>
            </a:r>
            <a:r>
              <a:rPr lang="en-US" dirty="0"/>
              <a:t> </a:t>
            </a:r>
            <a:r>
              <a:rPr lang="en-US" dirty="0" err="1"/>
              <a:t>dengan</a:t>
            </a:r>
            <a:r>
              <a:rPr lang="en-US" dirty="0"/>
              <a:t> </a:t>
            </a:r>
            <a:r>
              <a:rPr lang="en-US" dirty="0" err="1"/>
              <a:t>g</a:t>
            </a:r>
            <a:r>
              <a:rPr lang="en-US" dirty="0" err="1" smtClean="0"/>
              <a:t>angguan</a:t>
            </a:r>
            <a:r>
              <a:rPr lang="en-US" dirty="0" smtClean="0"/>
              <a:t> </a:t>
            </a:r>
            <a:r>
              <a:rPr lang="en-US" dirty="0" err="1"/>
              <a:t>t</a:t>
            </a:r>
            <a:r>
              <a:rPr lang="en-US" dirty="0" err="1" smtClean="0"/>
              <a:t>erkait</a:t>
            </a:r>
            <a:r>
              <a:rPr lang="en-US" dirty="0" smtClean="0"/>
              <a:t> </a:t>
            </a:r>
            <a:r>
              <a:rPr lang="en-US" dirty="0" err="1"/>
              <a:t>z</a:t>
            </a:r>
            <a:r>
              <a:rPr lang="en-US" dirty="0" err="1" smtClean="0"/>
              <a:t>at</a:t>
            </a:r>
            <a:r>
              <a:rPr lang="en-US" dirty="0" smtClean="0"/>
              <a:t> </a:t>
            </a:r>
            <a:r>
              <a:rPr lang="en-US" dirty="0"/>
              <a:t>(</a:t>
            </a:r>
            <a:r>
              <a:rPr lang="en-US" dirty="0" err="1"/>
              <a:t>Alkohol</a:t>
            </a:r>
            <a:r>
              <a:rPr lang="en-US" dirty="0"/>
              <a:t>). </a:t>
            </a:r>
            <a:r>
              <a:rPr lang="en-US" dirty="0" err="1"/>
              <a:t>Kondisi</a:t>
            </a:r>
            <a:r>
              <a:rPr lang="en-US" dirty="0"/>
              <a:t> lain yang </a:t>
            </a:r>
            <a:r>
              <a:rPr lang="en-US" dirty="0" err="1"/>
              <a:t>mungkin</a:t>
            </a:r>
            <a:r>
              <a:rPr lang="en-US" dirty="0"/>
              <a:t> </a:t>
            </a:r>
            <a:r>
              <a:rPr lang="en-US" dirty="0" err="1"/>
              <a:t>terkait</a:t>
            </a:r>
            <a:r>
              <a:rPr lang="en-US" dirty="0"/>
              <a:t> </a:t>
            </a:r>
            <a:r>
              <a:rPr lang="en-US" dirty="0" err="1"/>
              <a:t>dengan</a:t>
            </a:r>
            <a:r>
              <a:rPr lang="en-US" dirty="0"/>
              <a:t> </a:t>
            </a:r>
            <a:r>
              <a:rPr lang="en-US" dirty="0" err="1"/>
              <a:t>stres</a:t>
            </a:r>
            <a:r>
              <a:rPr lang="en-US" dirty="0"/>
              <a:t> (</a:t>
            </a:r>
            <a:r>
              <a:rPr lang="en-US" dirty="0" err="1"/>
              <a:t>mis</a:t>
            </a:r>
            <a:r>
              <a:rPr lang="en-US" dirty="0"/>
              <a:t>., </a:t>
            </a:r>
            <a:r>
              <a:rPr lang="en-US" dirty="0" err="1"/>
              <a:t>Sindrom</a:t>
            </a:r>
            <a:r>
              <a:rPr lang="en-US" dirty="0"/>
              <a:t> </a:t>
            </a:r>
            <a:r>
              <a:rPr lang="en-US" dirty="0" err="1"/>
              <a:t>iritasi</a:t>
            </a:r>
            <a:r>
              <a:rPr lang="en-US" dirty="0"/>
              <a:t> </a:t>
            </a:r>
            <a:r>
              <a:rPr lang="en-US" dirty="0" err="1"/>
              <a:t>usus</a:t>
            </a:r>
            <a:r>
              <a:rPr lang="en-US" dirty="0"/>
              <a:t>, </a:t>
            </a:r>
            <a:r>
              <a:rPr lang="en-US" dirty="0" err="1"/>
              <a:t>sakit</a:t>
            </a:r>
            <a:r>
              <a:rPr lang="en-US" dirty="0"/>
              <a:t> </a:t>
            </a:r>
            <a:r>
              <a:rPr lang="en-US" dirty="0" err="1"/>
              <a:t>kepala</a:t>
            </a:r>
            <a:r>
              <a:rPr lang="en-US" dirty="0"/>
              <a:t>) </a:t>
            </a:r>
            <a:r>
              <a:rPr lang="en-US" dirty="0" err="1"/>
              <a:t>sering</a:t>
            </a:r>
            <a:r>
              <a:rPr lang="en-US" dirty="0"/>
              <a:t> </a:t>
            </a:r>
            <a:r>
              <a:rPr lang="en-US" dirty="0" err="1"/>
              <a:t>menyertai</a:t>
            </a:r>
            <a:r>
              <a:rPr lang="en-US" dirty="0"/>
              <a:t> GAD.</a:t>
            </a:r>
          </a:p>
          <a:p>
            <a:endParaRPr lang="en-US" dirty="0"/>
          </a:p>
        </p:txBody>
      </p:sp>
      <p:sp>
        <p:nvSpPr>
          <p:cNvPr id="4" name="Content Placeholder 3"/>
          <p:cNvSpPr>
            <a:spLocks noGrp="1"/>
          </p:cNvSpPr>
          <p:nvPr>
            <p:ph sz="quarter" idx="4"/>
          </p:nvPr>
        </p:nvSpPr>
        <p:spPr>
          <a:xfrm>
            <a:off x="6338316" y="3143250"/>
            <a:ext cx="4253484" cy="3486150"/>
          </a:xfrm>
        </p:spPr>
        <p:txBody>
          <a:bodyPr>
            <a:normAutofit fontScale="85000" lnSpcReduction="10000"/>
          </a:bodyPr>
          <a:lstStyle/>
          <a:p>
            <a:pPr algn="just"/>
            <a:r>
              <a:rPr lang="en-US" dirty="0" err="1"/>
              <a:t>Terkait</a:t>
            </a:r>
            <a:r>
              <a:rPr lang="en-US" dirty="0"/>
              <a:t> </a:t>
            </a:r>
            <a:r>
              <a:rPr lang="en-US" dirty="0" err="1"/>
              <a:t>dengan</a:t>
            </a:r>
            <a:r>
              <a:rPr lang="en-US" dirty="0"/>
              <a:t> </a:t>
            </a:r>
            <a:r>
              <a:rPr lang="en-US" dirty="0" err="1"/>
              <a:t>ketegangan</a:t>
            </a:r>
            <a:r>
              <a:rPr lang="en-US" dirty="0"/>
              <a:t> </a:t>
            </a:r>
            <a:r>
              <a:rPr lang="en-US" dirty="0" err="1"/>
              <a:t>otot</a:t>
            </a:r>
            <a:r>
              <a:rPr lang="en-US" dirty="0"/>
              <a:t>, </a:t>
            </a:r>
            <a:r>
              <a:rPr lang="en-US" dirty="0" err="1"/>
              <a:t>gemetar</a:t>
            </a:r>
            <a:r>
              <a:rPr lang="en-US" dirty="0"/>
              <a:t>, </a:t>
            </a:r>
            <a:r>
              <a:rPr lang="en-US" dirty="0" err="1"/>
              <a:t>berkedut</a:t>
            </a:r>
            <a:r>
              <a:rPr lang="en-US" dirty="0"/>
              <a:t>, </a:t>
            </a:r>
            <a:r>
              <a:rPr lang="en-US" dirty="0" err="1"/>
              <a:t>dan</a:t>
            </a:r>
            <a:r>
              <a:rPr lang="en-US" dirty="0"/>
              <a:t> </a:t>
            </a:r>
            <a:r>
              <a:rPr lang="en-US" dirty="0" err="1"/>
              <a:t>nyeri</a:t>
            </a:r>
            <a:r>
              <a:rPr lang="en-US" dirty="0"/>
              <a:t> </a:t>
            </a:r>
            <a:r>
              <a:rPr lang="en-US" dirty="0" err="1"/>
              <a:t>otot</a:t>
            </a:r>
            <a:r>
              <a:rPr lang="en-US" dirty="0"/>
              <a:t>. </a:t>
            </a:r>
            <a:r>
              <a:rPr lang="en-US" dirty="0" err="1"/>
              <a:t>Banyak</a:t>
            </a:r>
            <a:r>
              <a:rPr lang="en-US" dirty="0"/>
              <a:t> orang </a:t>
            </a:r>
            <a:r>
              <a:rPr lang="en-US" dirty="0" err="1"/>
              <a:t>dengan</a:t>
            </a:r>
            <a:r>
              <a:rPr lang="en-US" dirty="0"/>
              <a:t> GAD juga </a:t>
            </a:r>
            <a:r>
              <a:rPr lang="en-US" dirty="0" err="1"/>
              <a:t>mengalami</a:t>
            </a:r>
            <a:r>
              <a:rPr lang="en-US" dirty="0"/>
              <a:t> </a:t>
            </a:r>
            <a:r>
              <a:rPr lang="en-US" dirty="0" err="1"/>
              <a:t>gejala</a:t>
            </a:r>
            <a:r>
              <a:rPr lang="en-US" dirty="0"/>
              <a:t> </a:t>
            </a:r>
            <a:r>
              <a:rPr lang="en-US" dirty="0" err="1"/>
              <a:t>somatik</a:t>
            </a:r>
            <a:r>
              <a:rPr lang="en-US" dirty="0"/>
              <a:t> (</a:t>
            </a:r>
            <a:r>
              <a:rPr lang="en-US" dirty="0" err="1"/>
              <a:t>berkeringat</a:t>
            </a:r>
            <a:r>
              <a:rPr lang="en-US" dirty="0"/>
              <a:t>, </a:t>
            </a:r>
            <a:r>
              <a:rPr lang="en-US" dirty="0" err="1"/>
              <a:t>mual</a:t>
            </a:r>
            <a:r>
              <a:rPr lang="en-US" dirty="0"/>
              <a:t>, </a:t>
            </a:r>
            <a:r>
              <a:rPr lang="en-US" dirty="0" err="1"/>
              <a:t>diare</a:t>
            </a:r>
            <a:r>
              <a:rPr lang="en-US" dirty="0"/>
              <a:t>) </a:t>
            </a:r>
            <a:r>
              <a:rPr lang="en-US" dirty="0" err="1"/>
              <a:t>dan</a:t>
            </a:r>
            <a:r>
              <a:rPr lang="en-US" dirty="0"/>
              <a:t> </a:t>
            </a:r>
            <a:r>
              <a:rPr lang="en-US" dirty="0" err="1"/>
              <a:t>respons</a:t>
            </a:r>
            <a:r>
              <a:rPr lang="en-US" dirty="0"/>
              <a:t> </a:t>
            </a:r>
            <a:r>
              <a:rPr lang="en-US" dirty="0" err="1"/>
              <a:t>mengejutkan</a:t>
            </a:r>
            <a:r>
              <a:rPr lang="en-US" dirty="0"/>
              <a:t> yang </a:t>
            </a:r>
            <a:r>
              <a:rPr lang="en-US" dirty="0" err="1"/>
              <a:t>berlebihan</a:t>
            </a:r>
            <a:r>
              <a:rPr lang="en-US" dirty="0"/>
              <a:t>. </a:t>
            </a:r>
            <a:endParaRPr lang="en-US" dirty="0" smtClean="0"/>
          </a:p>
          <a:p>
            <a:pPr algn="just"/>
            <a:r>
              <a:rPr lang="en-US" dirty="0" err="1" smtClean="0"/>
              <a:t>Namun</a:t>
            </a:r>
            <a:r>
              <a:rPr lang="en-US" dirty="0"/>
              <a:t>, </a:t>
            </a:r>
            <a:r>
              <a:rPr lang="en-US" dirty="0" err="1"/>
              <a:t>gejala</a:t>
            </a:r>
            <a:r>
              <a:rPr lang="en-US" dirty="0"/>
              <a:t> hyperarousal </a:t>
            </a:r>
            <a:r>
              <a:rPr lang="en-US" dirty="0" err="1"/>
              <a:t>otonom</a:t>
            </a:r>
            <a:r>
              <a:rPr lang="en-US" dirty="0"/>
              <a:t> (</a:t>
            </a:r>
            <a:r>
              <a:rPr lang="en-US" dirty="0" err="1"/>
              <a:t>detak</a:t>
            </a:r>
            <a:r>
              <a:rPr lang="en-US" dirty="0"/>
              <a:t> </a:t>
            </a:r>
            <a:r>
              <a:rPr lang="en-US" dirty="0" err="1"/>
              <a:t>jantung</a:t>
            </a:r>
            <a:r>
              <a:rPr lang="en-US" dirty="0"/>
              <a:t> yang </a:t>
            </a:r>
            <a:r>
              <a:rPr lang="en-US" dirty="0" err="1"/>
              <a:t>dipercepat</a:t>
            </a:r>
            <a:r>
              <a:rPr lang="en-US" dirty="0"/>
              <a:t>, </a:t>
            </a:r>
            <a:r>
              <a:rPr lang="en-US" dirty="0" err="1"/>
              <a:t>sesak</a:t>
            </a:r>
            <a:r>
              <a:rPr lang="en-US" dirty="0"/>
              <a:t> </a:t>
            </a:r>
            <a:r>
              <a:rPr lang="en-US" dirty="0" err="1"/>
              <a:t>napas</a:t>
            </a:r>
            <a:r>
              <a:rPr lang="en-US" dirty="0"/>
              <a:t>, </a:t>
            </a:r>
            <a:r>
              <a:rPr lang="en-US" dirty="0" err="1"/>
              <a:t>pusing</a:t>
            </a:r>
            <a:r>
              <a:rPr lang="en-US" dirty="0"/>
              <a:t>) </a:t>
            </a:r>
            <a:r>
              <a:rPr lang="en-US" dirty="0" err="1"/>
              <a:t>kurang</a:t>
            </a:r>
            <a:r>
              <a:rPr lang="en-US" dirty="0"/>
              <a:t> </a:t>
            </a:r>
            <a:r>
              <a:rPr lang="en-US" dirty="0" err="1"/>
              <a:t>menonjol</a:t>
            </a:r>
            <a:r>
              <a:rPr lang="en-US" dirty="0"/>
              <a:t> </a:t>
            </a:r>
            <a:r>
              <a:rPr lang="en-US" dirty="0" err="1"/>
              <a:t>pada</a:t>
            </a:r>
            <a:r>
              <a:rPr lang="en-US" dirty="0"/>
              <a:t> GAD </a:t>
            </a:r>
            <a:r>
              <a:rPr lang="en-US" dirty="0" err="1"/>
              <a:t>dibandingkan</a:t>
            </a:r>
            <a:r>
              <a:rPr lang="en-US" dirty="0"/>
              <a:t> </a:t>
            </a:r>
            <a:r>
              <a:rPr lang="en-US" dirty="0" err="1"/>
              <a:t>dengan</a:t>
            </a:r>
            <a:r>
              <a:rPr lang="en-US" dirty="0"/>
              <a:t> </a:t>
            </a:r>
            <a:r>
              <a:rPr lang="en-US" dirty="0" err="1"/>
              <a:t>gangguan</a:t>
            </a:r>
            <a:r>
              <a:rPr lang="en-US" dirty="0"/>
              <a:t> </a:t>
            </a:r>
            <a:r>
              <a:rPr lang="en-US" dirty="0" err="1"/>
              <a:t>kecemasan</a:t>
            </a:r>
            <a:r>
              <a:rPr lang="en-US" dirty="0"/>
              <a:t> lain, </a:t>
            </a:r>
            <a:r>
              <a:rPr lang="en-US" dirty="0" err="1"/>
              <a:t>seperti</a:t>
            </a:r>
            <a:r>
              <a:rPr lang="en-US" dirty="0"/>
              <a:t> </a:t>
            </a:r>
            <a:r>
              <a:rPr lang="en-US" dirty="0" err="1"/>
              <a:t>gangguan</a:t>
            </a:r>
            <a:r>
              <a:rPr lang="en-US" dirty="0"/>
              <a:t> </a:t>
            </a:r>
            <a:r>
              <a:rPr lang="en-US" dirty="0" err="1"/>
              <a:t>panik</a:t>
            </a:r>
            <a:r>
              <a:rPr lang="en-US" dirty="0"/>
              <a:t>. </a:t>
            </a:r>
            <a:r>
              <a:rPr lang="en-US" dirty="0" err="1"/>
              <a:t>Kondisi</a:t>
            </a:r>
            <a:r>
              <a:rPr lang="en-US" dirty="0"/>
              <a:t> lain yang </a:t>
            </a:r>
            <a:r>
              <a:rPr lang="en-US" dirty="0" err="1"/>
              <a:t>mungkin</a:t>
            </a:r>
            <a:r>
              <a:rPr lang="en-US" dirty="0"/>
              <a:t> </a:t>
            </a:r>
            <a:r>
              <a:rPr lang="en-US" dirty="0" err="1"/>
              <a:t>terkait</a:t>
            </a:r>
            <a:r>
              <a:rPr lang="en-US" dirty="0"/>
              <a:t> </a:t>
            </a:r>
            <a:r>
              <a:rPr lang="en-US" dirty="0" err="1"/>
              <a:t>dengan</a:t>
            </a:r>
            <a:r>
              <a:rPr lang="en-US" dirty="0"/>
              <a:t> </a:t>
            </a:r>
            <a:r>
              <a:rPr lang="en-US" dirty="0" err="1"/>
              <a:t>stres</a:t>
            </a:r>
            <a:r>
              <a:rPr lang="en-US" dirty="0"/>
              <a:t> (</a:t>
            </a:r>
            <a:r>
              <a:rPr lang="en-US" dirty="0" err="1"/>
              <a:t>sakit</a:t>
            </a:r>
            <a:r>
              <a:rPr lang="en-US" dirty="0"/>
              <a:t> </a:t>
            </a:r>
            <a:r>
              <a:rPr lang="en-US" dirty="0" err="1"/>
              <a:t>kepala</a:t>
            </a:r>
            <a:r>
              <a:rPr lang="en-US" dirty="0"/>
              <a:t>) </a:t>
            </a:r>
            <a:r>
              <a:rPr lang="en-US" dirty="0" err="1"/>
              <a:t>sering</a:t>
            </a:r>
            <a:r>
              <a:rPr lang="en-US" dirty="0"/>
              <a:t> </a:t>
            </a:r>
            <a:r>
              <a:rPr lang="en-US" dirty="0" err="1"/>
              <a:t>menyertai</a:t>
            </a:r>
            <a:r>
              <a:rPr lang="en-US" dirty="0"/>
              <a:t> GAD.</a:t>
            </a:r>
          </a:p>
          <a:p>
            <a:pPr algn="just"/>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normAutofit/>
          </a:bodyPr>
          <a:lstStyle/>
          <a:p>
            <a:r>
              <a:rPr lang="en-US" b="1" dirty="0"/>
              <a:t>Associated Features Supporting Diagnosis </a:t>
            </a:r>
            <a:r>
              <a:rPr lang="en-US" b="1" dirty="0" smtClean="0"/>
              <a:t>(</a:t>
            </a:r>
            <a:r>
              <a:rPr lang="en-US" b="1" dirty="0" err="1" smtClean="0"/>
              <a:t>dsm</a:t>
            </a:r>
            <a:r>
              <a:rPr lang="en-US" b="1" dirty="0" smtClean="0"/>
              <a:t> 5)</a:t>
            </a:r>
            <a:endParaRPr lang="en-US" dirty="0"/>
          </a:p>
        </p:txBody>
      </p:sp>
      <p:sp>
        <p:nvSpPr>
          <p:cNvPr id="6" name="Title 5"/>
          <p:cNvSpPr>
            <a:spLocks noGrp="1"/>
          </p:cNvSpPr>
          <p:nvPr>
            <p:ph type="title"/>
          </p:nvPr>
        </p:nvSpPr>
        <p:spPr/>
        <p:txBody>
          <a:bodyPr>
            <a:normAutofit fontScale="90000"/>
          </a:bodyPr>
          <a:lstStyle/>
          <a:p>
            <a:r>
              <a:rPr lang="en-US" b="1" dirty="0"/>
              <a:t>Associated Features and </a:t>
            </a:r>
            <a:r>
              <a:rPr lang="en-US" b="1" dirty="0" smtClean="0"/>
              <a:t>Disorders &amp; </a:t>
            </a:r>
            <a:r>
              <a:rPr lang="en-US" b="1" dirty="0"/>
              <a:t>Associated Features Supporting Diagnosis </a:t>
            </a:r>
            <a:endParaRPr lang="en-US" dirty="0"/>
          </a:p>
        </p:txBody>
      </p:sp>
    </p:spTree>
    <p:extLst>
      <p:ext uri="{BB962C8B-B14F-4D97-AF65-F5344CB8AC3E}">
        <p14:creationId xmlns:p14="http://schemas.microsoft.com/office/powerpoint/2010/main" val="42578637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b="1" dirty="0"/>
              <a:t>Specific Culture, Age and Gender Features (DSM 4-GAD</a:t>
            </a:r>
            <a:r>
              <a:rPr lang="en-US" b="1" dirty="0" smtClean="0"/>
              <a:t>)</a:t>
            </a:r>
            <a:endParaRPr lang="en-US" dirty="0"/>
          </a:p>
        </p:txBody>
      </p:sp>
      <p:sp>
        <p:nvSpPr>
          <p:cNvPr id="3" name="Content Placeholder 2"/>
          <p:cNvSpPr>
            <a:spLocks noGrp="1"/>
          </p:cNvSpPr>
          <p:nvPr>
            <p:ph sz="half" idx="2"/>
          </p:nvPr>
        </p:nvSpPr>
        <p:spPr>
          <a:xfrm>
            <a:off x="1583436" y="3040381"/>
            <a:ext cx="4270248" cy="3522726"/>
          </a:xfrm>
        </p:spPr>
        <p:txBody>
          <a:bodyPr>
            <a:noAutofit/>
          </a:bodyPr>
          <a:lstStyle/>
          <a:p>
            <a:pPr algn="just"/>
            <a:r>
              <a:rPr lang="en-US" sz="1200" dirty="0"/>
              <a:t>Ada </a:t>
            </a:r>
            <a:r>
              <a:rPr lang="en-US" sz="1200" dirty="0" err="1"/>
              <a:t>variasi</a:t>
            </a:r>
            <a:r>
              <a:rPr lang="en-US" sz="1200" dirty="0"/>
              <a:t> </a:t>
            </a:r>
            <a:r>
              <a:rPr lang="en-US" sz="1200" dirty="0" err="1"/>
              <a:t>budaya</a:t>
            </a:r>
            <a:r>
              <a:rPr lang="en-US" sz="1200" dirty="0"/>
              <a:t> yang </a:t>
            </a:r>
            <a:r>
              <a:rPr lang="en-US" sz="1200" dirty="0" err="1"/>
              <a:t>cukup</a:t>
            </a:r>
            <a:r>
              <a:rPr lang="en-US" sz="1200" dirty="0"/>
              <a:t> </a:t>
            </a:r>
            <a:r>
              <a:rPr lang="en-US" sz="1200" dirty="0" err="1"/>
              <a:t>besar</a:t>
            </a:r>
            <a:r>
              <a:rPr lang="en-US" sz="1200" dirty="0"/>
              <a:t> </a:t>
            </a:r>
            <a:r>
              <a:rPr lang="en-US" sz="1200" dirty="0" err="1"/>
              <a:t>dalam</a:t>
            </a:r>
            <a:r>
              <a:rPr lang="en-US" sz="1200" dirty="0"/>
              <a:t> </a:t>
            </a:r>
            <a:r>
              <a:rPr lang="en-US" sz="1200" dirty="0" err="1"/>
              <a:t>kecemasan</a:t>
            </a:r>
            <a:r>
              <a:rPr lang="en-US" sz="1200" dirty="0"/>
              <a:t>. </a:t>
            </a:r>
            <a:r>
              <a:rPr lang="en-US" sz="1200" dirty="0" err="1"/>
              <a:t>Penting</a:t>
            </a:r>
            <a:r>
              <a:rPr lang="en-US" sz="1200" dirty="0"/>
              <a:t> </a:t>
            </a:r>
            <a:r>
              <a:rPr lang="en-US" sz="1200" dirty="0" err="1"/>
              <a:t>untuk</a:t>
            </a:r>
            <a:r>
              <a:rPr lang="en-US" sz="1200" dirty="0"/>
              <a:t> </a:t>
            </a:r>
            <a:r>
              <a:rPr lang="en-US" sz="1200" dirty="0" err="1"/>
              <a:t>mempertimbangkan</a:t>
            </a:r>
            <a:r>
              <a:rPr lang="en-US" sz="1200" dirty="0"/>
              <a:t> </a:t>
            </a:r>
            <a:r>
              <a:rPr lang="en-US" sz="1200" dirty="0" err="1"/>
              <a:t>konteks</a:t>
            </a:r>
            <a:r>
              <a:rPr lang="en-US" sz="1200" dirty="0"/>
              <a:t> </a:t>
            </a:r>
            <a:r>
              <a:rPr lang="en-US" sz="1200" dirty="0" err="1"/>
              <a:t>budaya</a:t>
            </a:r>
            <a:r>
              <a:rPr lang="en-US" sz="1200" dirty="0"/>
              <a:t> </a:t>
            </a:r>
            <a:r>
              <a:rPr lang="en-US" sz="1200" dirty="0" err="1"/>
              <a:t>ketika</a:t>
            </a:r>
            <a:r>
              <a:rPr lang="en-US" sz="1200" dirty="0"/>
              <a:t> </a:t>
            </a:r>
            <a:r>
              <a:rPr lang="en-US" sz="1200" dirty="0" err="1"/>
              <a:t>mengevaluasi</a:t>
            </a:r>
            <a:r>
              <a:rPr lang="en-US" sz="1200" dirty="0"/>
              <a:t> </a:t>
            </a:r>
            <a:r>
              <a:rPr lang="en-US" sz="1200" dirty="0" err="1"/>
              <a:t>apakah</a:t>
            </a:r>
            <a:r>
              <a:rPr lang="en-US" sz="1200" dirty="0"/>
              <a:t> </a:t>
            </a:r>
            <a:r>
              <a:rPr lang="en-US" sz="1200" dirty="0" err="1"/>
              <a:t>kekhawatiran</a:t>
            </a:r>
            <a:r>
              <a:rPr lang="en-US" sz="1200" dirty="0"/>
              <a:t> </a:t>
            </a:r>
            <a:r>
              <a:rPr lang="en-US" sz="1200" dirty="0" err="1"/>
              <a:t>tentang</a:t>
            </a:r>
            <a:r>
              <a:rPr lang="en-US" sz="1200" dirty="0"/>
              <a:t> </a:t>
            </a:r>
            <a:r>
              <a:rPr lang="en-US" sz="1200" dirty="0" err="1"/>
              <a:t>situasi</a:t>
            </a:r>
            <a:r>
              <a:rPr lang="en-US" sz="1200" dirty="0"/>
              <a:t> </a:t>
            </a:r>
            <a:r>
              <a:rPr lang="en-US" sz="1200" dirty="0" err="1"/>
              <a:t>tertentu</a:t>
            </a:r>
            <a:r>
              <a:rPr lang="en-US" sz="1200" dirty="0"/>
              <a:t> </a:t>
            </a:r>
            <a:r>
              <a:rPr lang="en-US" sz="1200" dirty="0" err="1"/>
              <a:t>berlebihan</a:t>
            </a:r>
            <a:r>
              <a:rPr lang="en-US" sz="1200" dirty="0"/>
              <a:t>. </a:t>
            </a:r>
            <a:endParaRPr lang="en-US" sz="1200" dirty="0" smtClean="0"/>
          </a:p>
          <a:p>
            <a:pPr algn="just"/>
            <a:r>
              <a:rPr lang="en-US" sz="1200" dirty="0" smtClean="0"/>
              <a:t> </a:t>
            </a:r>
            <a:r>
              <a:rPr lang="en-US" sz="1200" dirty="0" err="1"/>
              <a:t>Pada</a:t>
            </a:r>
            <a:r>
              <a:rPr lang="en-US" sz="1200" dirty="0"/>
              <a:t> </a:t>
            </a:r>
            <a:r>
              <a:rPr lang="en-US" sz="1200" dirty="0" err="1"/>
              <a:t>anak-anak</a:t>
            </a:r>
            <a:r>
              <a:rPr lang="en-US" sz="1200" dirty="0"/>
              <a:t> </a:t>
            </a:r>
            <a:r>
              <a:rPr lang="en-US" sz="1200" dirty="0" err="1"/>
              <a:t>dan</a:t>
            </a:r>
            <a:r>
              <a:rPr lang="en-US" sz="1200" dirty="0"/>
              <a:t> </a:t>
            </a:r>
            <a:r>
              <a:rPr lang="en-US" sz="1200" dirty="0" err="1"/>
              <a:t>remaja</a:t>
            </a:r>
            <a:r>
              <a:rPr lang="en-US" sz="1200" dirty="0"/>
              <a:t> </a:t>
            </a:r>
            <a:r>
              <a:rPr lang="en-US" sz="1200" dirty="0" err="1"/>
              <a:t>dengan</a:t>
            </a:r>
            <a:r>
              <a:rPr lang="en-US" sz="1200" dirty="0"/>
              <a:t> GAD, </a:t>
            </a:r>
            <a:r>
              <a:rPr lang="en-US" sz="1200" dirty="0" err="1"/>
              <a:t>kegelisahan</a:t>
            </a:r>
            <a:r>
              <a:rPr lang="en-US" sz="1200" dirty="0"/>
              <a:t> </a:t>
            </a:r>
            <a:r>
              <a:rPr lang="en-US" sz="1200" dirty="0" err="1"/>
              <a:t>sering</a:t>
            </a:r>
            <a:r>
              <a:rPr lang="en-US" sz="1200" dirty="0"/>
              <a:t> </a:t>
            </a:r>
            <a:r>
              <a:rPr lang="en-US" sz="1200" dirty="0" err="1"/>
              <a:t>menyangkut</a:t>
            </a:r>
            <a:r>
              <a:rPr lang="en-US" sz="1200" dirty="0"/>
              <a:t> </a:t>
            </a:r>
            <a:r>
              <a:rPr lang="en-US" sz="1200" dirty="0" err="1"/>
              <a:t>kualitas</a:t>
            </a:r>
            <a:r>
              <a:rPr lang="en-US" sz="1200" dirty="0"/>
              <a:t> </a:t>
            </a:r>
            <a:r>
              <a:rPr lang="en-US" sz="1200" dirty="0" err="1"/>
              <a:t>kinerja</a:t>
            </a:r>
            <a:r>
              <a:rPr lang="en-US" sz="1200" dirty="0"/>
              <a:t> </a:t>
            </a:r>
            <a:r>
              <a:rPr lang="en-US" sz="1200" dirty="0" err="1"/>
              <a:t>atau</a:t>
            </a:r>
            <a:r>
              <a:rPr lang="en-US" sz="1200" dirty="0"/>
              <a:t> </a:t>
            </a:r>
            <a:r>
              <a:rPr lang="en-US" sz="1200" dirty="0" err="1"/>
              <a:t>kompetensi</a:t>
            </a:r>
            <a:r>
              <a:rPr lang="en-US" sz="1200" dirty="0"/>
              <a:t> </a:t>
            </a:r>
            <a:r>
              <a:rPr lang="en-US" sz="1200" dirty="0" err="1"/>
              <a:t>mereka</a:t>
            </a:r>
            <a:r>
              <a:rPr lang="en-US" sz="1200" dirty="0"/>
              <a:t> di </a:t>
            </a:r>
            <a:r>
              <a:rPr lang="en-US" sz="1200" dirty="0" err="1"/>
              <a:t>sekolah</a:t>
            </a:r>
            <a:r>
              <a:rPr lang="en-US" sz="1200" dirty="0"/>
              <a:t> </a:t>
            </a:r>
            <a:r>
              <a:rPr lang="en-US" sz="1200" dirty="0" err="1"/>
              <a:t>atau</a:t>
            </a:r>
            <a:r>
              <a:rPr lang="en-US" sz="1200" dirty="0"/>
              <a:t> </a:t>
            </a:r>
            <a:r>
              <a:rPr lang="en-US" sz="1200" dirty="0" err="1"/>
              <a:t>dalam</a:t>
            </a:r>
            <a:r>
              <a:rPr lang="en-US" sz="1200" dirty="0"/>
              <a:t> </a:t>
            </a:r>
            <a:r>
              <a:rPr lang="en-US" sz="1200" dirty="0" err="1"/>
              <a:t>berbagai</a:t>
            </a:r>
            <a:r>
              <a:rPr lang="en-US" sz="1200" dirty="0"/>
              <a:t> </a:t>
            </a:r>
            <a:r>
              <a:rPr lang="en-US" sz="1200" dirty="0" err="1"/>
              <a:t>peristiwa</a:t>
            </a:r>
            <a:r>
              <a:rPr lang="en-US" sz="1200" dirty="0"/>
              <a:t>. </a:t>
            </a:r>
            <a:r>
              <a:rPr lang="en-US" sz="1200" dirty="0" err="1"/>
              <a:t>Anak-anak</a:t>
            </a:r>
            <a:r>
              <a:rPr lang="en-US" sz="1200" dirty="0"/>
              <a:t> </a:t>
            </a:r>
            <a:r>
              <a:rPr lang="en-US" sz="1200" dirty="0" err="1"/>
              <a:t>dengan</a:t>
            </a:r>
            <a:r>
              <a:rPr lang="en-US" sz="1200" dirty="0"/>
              <a:t> </a:t>
            </a:r>
            <a:r>
              <a:rPr lang="en-US" sz="1200" dirty="0" err="1"/>
              <a:t>gangguan</a:t>
            </a:r>
            <a:r>
              <a:rPr lang="en-US" sz="1200" dirty="0"/>
              <a:t> GAD </a:t>
            </a:r>
            <a:r>
              <a:rPr lang="en-US" sz="1200" dirty="0" err="1"/>
              <a:t>mungkin</a:t>
            </a:r>
            <a:r>
              <a:rPr lang="en-US" sz="1200" dirty="0"/>
              <a:t> </a:t>
            </a:r>
            <a:r>
              <a:rPr lang="en-US" sz="1200" dirty="0" err="1"/>
              <a:t>terlalu</a:t>
            </a:r>
            <a:r>
              <a:rPr lang="en-US" sz="1200" dirty="0"/>
              <a:t> </a:t>
            </a:r>
            <a:r>
              <a:rPr lang="en-US" sz="1200" dirty="0" err="1"/>
              <a:t>perfeksionis</a:t>
            </a:r>
            <a:r>
              <a:rPr lang="en-US" sz="1200" dirty="0"/>
              <a:t>, </a:t>
            </a:r>
            <a:r>
              <a:rPr lang="en-US" sz="1200" dirty="0" err="1"/>
              <a:t>dan</a:t>
            </a:r>
            <a:r>
              <a:rPr lang="en-US" sz="1200" dirty="0"/>
              <a:t> </a:t>
            </a:r>
            <a:r>
              <a:rPr lang="en-US" sz="1200" dirty="0" err="1"/>
              <a:t>tidak</a:t>
            </a:r>
            <a:r>
              <a:rPr lang="en-US" sz="1200" dirty="0"/>
              <a:t> </a:t>
            </a:r>
            <a:r>
              <a:rPr lang="en-US" sz="1200" dirty="0" err="1"/>
              <a:t>yakin</a:t>
            </a:r>
            <a:r>
              <a:rPr lang="en-US" sz="1200" dirty="0"/>
              <a:t> </a:t>
            </a:r>
            <a:r>
              <a:rPr lang="en-US" sz="1200" dirty="0" err="1"/>
              <a:t>pada</a:t>
            </a:r>
            <a:r>
              <a:rPr lang="en-US" sz="1200" dirty="0"/>
              <a:t> </a:t>
            </a:r>
            <a:r>
              <a:rPr lang="en-US" sz="1200" dirty="0" err="1"/>
              <a:t>diri</a:t>
            </a:r>
            <a:r>
              <a:rPr lang="en-US" sz="1200" dirty="0"/>
              <a:t> </a:t>
            </a:r>
            <a:r>
              <a:rPr lang="en-US" sz="1200" dirty="0" err="1"/>
              <a:t>mereka</a:t>
            </a:r>
            <a:r>
              <a:rPr lang="en-US" sz="1200" dirty="0"/>
              <a:t> </a:t>
            </a:r>
            <a:r>
              <a:rPr lang="en-US" sz="1200" dirty="0" err="1"/>
              <a:t>sendiri</a:t>
            </a:r>
            <a:r>
              <a:rPr lang="en-US" sz="1200" dirty="0"/>
              <a:t> </a:t>
            </a:r>
            <a:r>
              <a:rPr lang="en-US" sz="1200" dirty="0" err="1"/>
              <a:t>dan</a:t>
            </a:r>
            <a:r>
              <a:rPr lang="en-US" sz="1200" dirty="0"/>
              <a:t> </a:t>
            </a:r>
            <a:r>
              <a:rPr lang="en-US" sz="1200" dirty="0" err="1"/>
              <a:t>cenderung</a:t>
            </a:r>
            <a:r>
              <a:rPr lang="en-US" sz="1200" dirty="0"/>
              <a:t> </a:t>
            </a:r>
            <a:r>
              <a:rPr lang="en-US" sz="1200" dirty="0" err="1"/>
              <a:t>mengulang</a:t>
            </a:r>
            <a:r>
              <a:rPr lang="en-US" sz="1200" dirty="0"/>
              <a:t> </a:t>
            </a:r>
            <a:r>
              <a:rPr lang="en-US" sz="1200" dirty="0" err="1"/>
              <a:t>tugas</a:t>
            </a:r>
            <a:r>
              <a:rPr lang="en-US" sz="1200" dirty="0"/>
              <a:t> </a:t>
            </a:r>
            <a:r>
              <a:rPr lang="en-US" sz="1200" dirty="0" err="1"/>
              <a:t>karena</a:t>
            </a:r>
            <a:r>
              <a:rPr lang="en-US" sz="1200" dirty="0"/>
              <a:t> </a:t>
            </a:r>
            <a:r>
              <a:rPr lang="en-US" sz="1200" dirty="0" err="1"/>
              <a:t>ketidakpuasan</a:t>
            </a:r>
            <a:r>
              <a:rPr lang="en-US" sz="1200" dirty="0"/>
              <a:t> </a:t>
            </a:r>
            <a:r>
              <a:rPr lang="en-US" sz="1200" dirty="0" err="1"/>
              <a:t>berlebihan</a:t>
            </a:r>
            <a:r>
              <a:rPr lang="en-US" sz="1200" dirty="0"/>
              <a:t> </a:t>
            </a:r>
            <a:r>
              <a:rPr lang="en-US" sz="1200" dirty="0" err="1"/>
              <a:t>dengan</a:t>
            </a:r>
            <a:r>
              <a:rPr lang="en-US" sz="1200" dirty="0"/>
              <a:t> </a:t>
            </a:r>
            <a:r>
              <a:rPr lang="en-US" sz="1200" dirty="0" err="1"/>
              <a:t>kinerja</a:t>
            </a:r>
            <a:r>
              <a:rPr lang="en-US" sz="1200" dirty="0"/>
              <a:t> yang </a:t>
            </a:r>
            <a:r>
              <a:rPr lang="en-US" sz="1200" dirty="0" err="1"/>
              <a:t>kurang</a:t>
            </a:r>
            <a:r>
              <a:rPr lang="en-US" sz="1200" dirty="0"/>
              <a:t> </a:t>
            </a:r>
            <a:r>
              <a:rPr lang="en-US" sz="1200" dirty="0" err="1"/>
              <a:t>sempurna</a:t>
            </a:r>
            <a:r>
              <a:rPr lang="en-US" sz="1200" dirty="0"/>
              <a:t>.  </a:t>
            </a:r>
          </a:p>
          <a:p>
            <a:pPr algn="just"/>
            <a:r>
              <a:rPr lang="en-US" sz="1200" dirty="0"/>
              <a:t>Phobia </a:t>
            </a:r>
            <a:r>
              <a:rPr lang="en-US" sz="1200" dirty="0" err="1"/>
              <a:t>sosial</a:t>
            </a:r>
            <a:r>
              <a:rPr lang="en-US" sz="1200" dirty="0"/>
              <a:t>, </a:t>
            </a:r>
            <a:r>
              <a:rPr lang="en-US" sz="1200" dirty="0" err="1"/>
              <a:t>dan</a:t>
            </a:r>
            <a:r>
              <a:rPr lang="en-US" sz="1200" dirty="0"/>
              <a:t> OCD </a:t>
            </a:r>
            <a:r>
              <a:rPr lang="en-US" sz="1200" dirty="0" err="1"/>
              <a:t>sering</a:t>
            </a:r>
            <a:r>
              <a:rPr lang="en-US" sz="1200" dirty="0"/>
              <a:t> </a:t>
            </a:r>
            <a:r>
              <a:rPr lang="en-US" sz="1200" dirty="0" err="1"/>
              <a:t>disertai</a:t>
            </a:r>
            <a:r>
              <a:rPr lang="en-US" sz="1200" dirty="0"/>
              <a:t> </a:t>
            </a:r>
            <a:r>
              <a:rPr lang="en-US" sz="1200" dirty="0" err="1"/>
              <a:t>dengan</a:t>
            </a:r>
            <a:r>
              <a:rPr lang="en-US" sz="1200" dirty="0"/>
              <a:t> </a:t>
            </a:r>
            <a:r>
              <a:rPr lang="en-US" sz="1200" dirty="0" err="1"/>
              <a:t>kekhawatiran</a:t>
            </a:r>
            <a:r>
              <a:rPr lang="en-US" sz="1200" dirty="0"/>
              <a:t> yang </a:t>
            </a:r>
            <a:r>
              <a:rPr lang="en-US" sz="1200" dirty="0" err="1"/>
              <a:t>mungkin</a:t>
            </a:r>
            <a:r>
              <a:rPr lang="en-US" sz="1200" dirty="0"/>
              <a:t> </a:t>
            </a:r>
            <a:r>
              <a:rPr lang="en-US" sz="1200" dirty="0" err="1"/>
              <a:t>meniru</a:t>
            </a:r>
            <a:r>
              <a:rPr lang="en-US" sz="1200" dirty="0"/>
              <a:t> GAD. </a:t>
            </a:r>
            <a:r>
              <a:rPr lang="en-US" sz="1200" dirty="0" err="1" smtClean="0"/>
              <a:t>Kekhawatiran</a:t>
            </a:r>
            <a:r>
              <a:rPr lang="en-US" sz="1200" dirty="0" smtClean="0"/>
              <a:t> </a:t>
            </a:r>
            <a:r>
              <a:rPr lang="en-US" sz="1200" dirty="0" err="1"/>
              <a:t>tentang</a:t>
            </a:r>
            <a:r>
              <a:rPr lang="en-US" sz="1200" dirty="0"/>
              <a:t> </a:t>
            </a:r>
            <a:r>
              <a:rPr lang="en-US" sz="1200" dirty="0" err="1"/>
              <a:t>penyakit</a:t>
            </a:r>
            <a:r>
              <a:rPr lang="en-US" sz="1200" dirty="0"/>
              <a:t> </a:t>
            </a:r>
            <a:r>
              <a:rPr lang="en-US" sz="1200" dirty="0" err="1"/>
              <a:t>mungkin</a:t>
            </a:r>
            <a:r>
              <a:rPr lang="en-US" sz="1200" dirty="0"/>
              <a:t> </a:t>
            </a:r>
            <a:r>
              <a:rPr lang="en-US" sz="1200" dirty="0" err="1"/>
              <a:t>lebih</a:t>
            </a:r>
            <a:r>
              <a:rPr lang="en-US" sz="1200" dirty="0"/>
              <a:t> </a:t>
            </a:r>
            <a:r>
              <a:rPr lang="en-US" sz="1200" dirty="0" err="1"/>
              <a:t>baik</a:t>
            </a:r>
            <a:r>
              <a:rPr lang="en-US" sz="1200" dirty="0"/>
              <a:t> </a:t>
            </a:r>
            <a:r>
              <a:rPr lang="en-US" sz="1200" dirty="0" err="1"/>
              <a:t>dijelasin</a:t>
            </a:r>
            <a:r>
              <a:rPr lang="en-US" sz="1200" dirty="0"/>
              <a:t> </a:t>
            </a:r>
            <a:r>
              <a:rPr lang="en-US" sz="1200" dirty="0" err="1"/>
              <a:t>ke</a:t>
            </a:r>
            <a:r>
              <a:rPr lang="en-US" sz="1200" dirty="0"/>
              <a:t> Separation Anxiety Disorder </a:t>
            </a:r>
            <a:r>
              <a:rPr lang="en-US" sz="1200" dirty="0" err="1"/>
              <a:t>atau</a:t>
            </a:r>
            <a:r>
              <a:rPr lang="en-US" sz="1200" dirty="0"/>
              <a:t> OCD. </a:t>
            </a:r>
            <a:endParaRPr lang="en-US" sz="1200" dirty="0" smtClean="0"/>
          </a:p>
          <a:p>
            <a:pPr algn="just"/>
            <a:r>
              <a:rPr lang="en-US" sz="1200" dirty="0" err="1" smtClean="0"/>
              <a:t>Gangguan</a:t>
            </a:r>
            <a:r>
              <a:rPr lang="en-US" sz="1200" dirty="0" smtClean="0"/>
              <a:t> </a:t>
            </a:r>
            <a:r>
              <a:rPr lang="en-US" sz="1200" dirty="0" err="1"/>
              <a:t>ini</a:t>
            </a:r>
            <a:r>
              <a:rPr lang="en-US" sz="1200" dirty="0"/>
              <a:t> </a:t>
            </a:r>
            <a:r>
              <a:rPr lang="en-US" sz="1200" dirty="0" err="1"/>
              <a:t>didiagnosis</a:t>
            </a:r>
            <a:r>
              <a:rPr lang="en-US" sz="1200" dirty="0"/>
              <a:t> </a:t>
            </a:r>
            <a:r>
              <a:rPr lang="en-US" sz="1200" dirty="0" err="1"/>
              <a:t>lebih</a:t>
            </a:r>
            <a:r>
              <a:rPr lang="en-US" sz="1200" dirty="0"/>
              <a:t> </a:t>
            </a:r>
            <a:r>
              <a:rPr lang="en-US" sz="1200" dirty="0" err="1"/>
              <a:t>sering</a:t>
            </a:r>
            <a:r>
              <a:rPr lang="en-US" sz="1200" dirty="0"/>
              <a:t> </a:t>
            </a:r>
            <a:r>
              <a:rPr lang="en-US" sz="1200" dirty="0" err="1"/>
              <a:t>pada</a:t>
            </a:r>
            <a:r>
              <a:rPr lang="en-US" sz="1200" dirty="0"/>
              <a:t> </a:t>
            </a:r>
            <a:r>
              <a:rPr lang="en-US" sz="1200" dirty="0" err="1"/>
              <a:t>wanita</a:t>
            </a:r>
            <a:r>
              <a:rPr lang="en-US" sz="1200" dirty="0"/>
              <a:t> </a:t>
            </a:r>
            <a:r>
              <a:rPr lang="en-US" sz="1200" dirty="0" err="1"/>
              <a:t>daripada</a:t>
            </a:r>
            <a:r>
              <a:rPr lang="en-US" sz="1200" dirty="0"/>
              <a:t> </a:t>
            </a:r>
            <a:r>
              <a:rPr lang="en-US" sz="1200" dirty="0" err="1"/>
              <a:t>pada</a:t>
            </a:r>
            <a:r>
              <a:rPr lang="en-US" sz="1200" dirty="0"/>
              <a:t> </a:t>
            </a:r>
            <a:r>
              <a:rPr lang="en-US" sz="1200" dirty="0" err="1"/>
              <a:t>pria</a:t>
            </a:r>
            <a:r>
              <a:rPr lang="en-US" sz="1200" dirty="0"/>
              <a:t> (</a:t>
            </a:r>
            <a:r>
              <a:rPr lang="en-US" sz="1200" dirty="0" err="1"/>
              <a:t>sekitar</a:t>
            </a:r>
            <a:r>
              <a:rPr lang="en-US" sz="1200" dirty="0"/>
              <a:t> 55% -60% </a:t>
            </a:r>
            <a:r>
              <a:rPr lang="en-US" sz="1200" dirty="0" err="1"/>
              <a:t>adalah</a:t>
            </a:r>
            <a:r>
              <a:rPr lang="en-US" sz="1200" dirty="0"/>
              <a:t> </a:t>
            </a:r>
            <a:r>
              <a:rPr lang="en-US" sz="1200" dirty="0" err="1"/>
              <a:t>wanita</a:t>
            </a:r>
            <a:r>
              <a:rPr lang="en-US" sz="1200" dirty="0"/>
              <a:t>).  </a:t>
            </a:r>
          </a:p>
          <a:p>
            <a:endParaRPr lang="en-US" sz="1200" dirty="0"/>
          </a:p>
        </p:txBody>
      </p:sp>
      <p:sp>
        <p:nvSpPr>
          <p:cNvPr id="4" name="Content Placeholder 3"/>
          <p:cNvSpPr>
            <a:spLocks noGrp="1"/>
          </p:cNvSpPr>
          <p:nvPr>
            <p:ph sz="quarter" idx="4"/>
          </p:nvPr>
        </p:nvSpPr>
        <p:spPr>
          <a:xfrm>
            <a:off x="6451854" y="2993655"/>
            <a:ext cx="3622548" cy="1245870"/>
          </a:xfrm>
        </p:spPr>
        <p:txBody>
          <a:bodyPr>
            <a:normAutofit fontScale="70000" lnSpcReduction="20000"/>
          </a:bodyPr>
          <a:lstStyle/>
          <a:p>
            <a:pPr marL="0" indent="0" algn="just">
              <a:buNone/>
            </a:pPr>
            <a:r>
              <a:rPr lang="en-US" dirty="0" smtClean="0"/>
              <a:t>Ada </a:t>
            </a:r>
            <a:r>
              <a:rPr lang="en-US" dirty="0" err="1"/>
              <a:t>variasi</a:t>
            </a:r>
            <a:r>
              <a:rPr lang="en-US" dirty="0"/>
              <a:t> </a:t>
            </a:r>
            <a:r>
              <a:rPr lang="en-US" dirty="0" err="1"/>
              <a:t>budaya</a:t>
            </a:r>
            <a:r>
              <a:rPr lang="en-US" dirty="0"/>
              <a:t> yang </a:t>
            </a:r>
            <a:r>
              <a:rPr lang="en-US" dirty="0" err="1"/>
              <a:t>cukup</a:t>
            </a:r>
            <a:r>
              <a:rPr lang="en-US" dirty="0"/>
              <a:t> </a:t>
            </a:r>
            <a:r>
              <a:rPr lang="en-US" dirty="0" err="1"/>
              <a:t>besar</a:t>
            </a:r>
            <a:r>
              <a:rPr lang="en-US" dirty="0"/>
              <a:t> </a:t>
            </a:r>
            <a:r>
              <a:rPr lang="en-US" dirty="0" err="1"/>
              <a:t>dalam</a:t>
            </a:r>
            <a:r>
              <a:rPr lang="en-US" dirty="0"/>
              <a:t> GAD. </a:t>
            </a:r>
            <a:r>
              <a:rPr lang="en-US" dirty="0" err="1"/>
              <a:t>Contohnya</a:t>
            </a:r>
            <a:r>
              <a:rPr lang="en-US" dirty="0"/>
              <a:t>, </a:t>
            </a:r>
            <a:r>
              <a:rPr lang="en-US" dirty="0" err="1"/>
              <a:t>dalam</a:t>
            </a:r>
            <a:r>
              <a:rPr lang="en-US" dirty="0"/>
              <a:t> </a:t>
            </a:r>
            <a:r>
              <a:rPr lang="en-US" dirty="0" err="1"/>
              <a:t>beberapa</a:t>
            </a:r>
            <a:r>
              <a:rPr lang="en-US" dirty="0"/>
              <a:t> </a:t>
            </a:r>
            <a:r>
              <a:rPr lang="en-US" dirty="0" err="1"/>
              <a:t>budaya</a:t>
            </a:r>
            <a:r>
              <a:rPr lang="en-US" dirty="0"/>
              <a:t>, </a:t>
            </a:r>
            <a:r>
              <a:rPr lang="en-US" dirty="0" err="1"/>
              <a:t>gejala</a:t>
            </a:r>
            <a:r>
              <a:rPr lang="en-US" dirty="0"/>
              <a:t> </a:t>
            </a:r>
            <a:r>
              <a:rPr lang="en-US" dirty="0" err="1"/>
              <a:t>somatik</a:t>
            </a:r>
            <a:r>
              <a:rPr lang="en-US" dirty="0"/>
              <a:t> </a:t>
            </a:r>
            <a:r>
              <a:rPr lang="en-US" dirty="0" err="1"/>
              <a:t>mendominasi</a:t>
            </a:r>
            <a:r>
              <a:rPr lang="en-US" dirty="0"/>
              <a:t> </a:t>
            </a:r>
            <a:r>
              <a:rPr lang="en-US" dirty="0" err="1"/>
              <a:t>dalam</a:t>
            </a:r>
            <a:r>
              <a:rPr lang="en-US" dirty="0"/>
              <a:t> </a:t>
            </a:r>
            <a:r>
              <a:rPr lang="en-US" dirty="0" err="1"/>
              <a:t>ekspresi</a:t>
            </a:r>
            <a:r>
              <a:rPr lang="en-US" dirty="0"/>
              <a:t> </a:t>
            </a:r>
            <a:r>
              <a:rPr lang="en-US" dirty="0" err="1"/>
              <a:t>gangguan</a:t>
            </a:r>
            <a:r>
              <a:rPr lang="en-US" dirty="0"/>
              <a:t>, </a:t>
            </a:r>
            <a:r>
              <a:rPr lang="en-US" dirty="0" err="1"/>
              <a:t>sedangkan</a:t>
            </a:r>
            <a:r>
              <a:rPr lang="en-US" dirty="0"/>
              <a:t> </a:t>
            </a:r>
            <a:r>
              <a:rPr lang="en-US" dirty="0" err="1"/>
              <a:t>dalam</a:t>
            </a:r>
            <a:r>
              <a:rPr lang="en-US" dirty="0"/>
              <a:t> </a:t>
            </a:r>
            <a:r>
              <a:rPr lang="en-US" dirty="0" err="1"/>
              <a:t>budaya</a:t>
            </a:r>
            <a:r>
              <a:rPr lang="en-US" dirty="0"/>
              <a:t> lain </a:t>
            </a:r>
            <a:r>
              <a:rPr lang="en-US" dirty="0" err="1"/>
              <a:t>gejala</a:t>
            </a:r>
            <a:r>
              <a:rPr lang="en-US" dirty="0"/>
              <a:t> </a:t>
            </a:r>
            <a:r>
              <a:rPr lang="en-US" dirty="0" err="1"/>
              <a:t>kognitif</a:t>
            </a:r>
            <a:r>
              <a:rPr lang="en-US" dirty="0"/>
              <a:t> </a:t>
            </a:r>
            <a:r>
              <a:rPr lang="en-US" dirty="0" err="1"/>
              <a:t>cenderung</a:t>
            </a:r>
            <a:r>
              <a:rPr lang="en-US" dirty="0"/>
              <a:t> </a:t>
            </a:r>
            <a:r>
              <a:rPr lang="en-US" dirty="0" err="1"/>
              <a:t>lebih</a:t>
            </a:r>
            <a:r>
              <a:rPr lang="en-US" dirty="0"/>
              <a:t> </a:t>
            </a:r>
            <a:r>
              <a:rPr lang="en-US" dirty="0" err="1"/>
              <a:t>mendominasi</a:t>
            </a:r>
            <a:r>
              <a:rPr lang="en-US" dirty="0"/>
              <a:t>. </a:t>
            </a:r>
          </a:p>
          <a:p>
            <a:endParaRPr lang="en-US" dirty="0"/>
          </a:p>
        </p:txBody>
      </p:sp>
      <p:sp>
        <p:nvSpPr>
          <p:cNvPr id="5" name="Text Placeholder 4"/>
          <p:cNvSpPr>
            <a:spLocks noGrp="1"/>
          </p:cNvSpPr>
          <p:nvPr>
            <p:ph type="body" sz="quarter" idx="4294967295"/>
          </p:nvPr>
        </p:nvSpPr>
        <p:spPr>
          <a:xfrm>
            <a:off x="6338316" y="2407572"/>
            <a:ext cx="3622548" cy="521207"/>
          </a:xfrm>
          <a:prstGeom prst="rect">
            <a:avLst/>
          </a:prstGeom>
        </p:spPr>
        <p:txBody>
          <a:bodyPr>
            <a:normAutofit fontScale="92500" lnSpcReduction="20000"/>
          </a:bodyPr>
          <a:lstStyle/>
          <a:p>
            <a:r>
              <a:rPr lang="en-US" b="1" dirty="0"/>
              <a:t>Culture-Related Diagnostic Issues </a:t>
            </a:r>
            <a:r>
              <a:rPr lang="en-US" b="1" dirty="0" smtClean="0"/>
              <a:t>(</a:t>
            </a:r>
            <a:r>
              <a:rPr lang="en-US" b="1" dirty="0"/>
              <a:t>DSM 5-GAD</a:t>
            </a:r>
            <a:r>
              <a:rPr lang="en-US" b="1" dirty="0" smtClean="0"/>
              <a:t>)</a:t>
            </a:r>
            <a:endParaRPr lang="en-US" dirty="0"/>
          </a:p>
        </p:txBody>
      </p:sp>
      <p:sp>
        <p:nvSpPr>
          <p:cNvPr id="6" name="Title 5"/>
          <p:cNvSpPr>
            <a:spLocks noGrp="1"/>
          </p:cNvSpPr>
          <p:nvPr>
            <p:ph type="title"/>
          </p:nvPr>
        </p:nvSpPr>
        <p:spPr/>
        <p:txBody>
          <a:bodyPr/>
          <a:lstStyle/>
          <a:p>
            <a:r>
              <a:rPr lang="en-US" b="1" dirty="0"/>
              <a:t>Specific Culture, Age and Gender Features</a:t>
            </a:r>
            <a:endParaRPr lang="en-US" dirty="0"/>
          </a:p>
        </p:txBody>
      </p:sp>
      <p:sp>
        <p:nvSpPr>
          <p:cNvPr id="8" name="TextBox 7"/>
          <p:cNvSpPr txBox="1"/>
          <p:nvPr/>
        </p:nvSpPr>
        <p:spPr>
          <a:xfrm>
            <a:off x="6428232" y="4238518"/>
            <a:ext cx="3849624" cy="523220"/>
          </a:xfrm>
          <a:prstGeom prst="rect">
            <a:avLst/>
          </a:prstGeom>
          <a:noFill/>
        </p:spPr>
        <p:txBody>
          <a:bodyPr wrap="square" rtlCol="0">
            <a:spAutoFit/>
          </a:bodyPr>
          <a:lstStyle/>
          <a:p>
            <a:r>
              <a:rPr lang="en-US" sz="1400" b="1" dirty="0" smtClean="0">
                <a:solidFill>
                  <a:schemeClr val="accent2">
                    <a:lumMod val="75000"/>
                  </a:schemeClr>
                </a:solidFill>
              </a:rPr>
              <a:t>GENDER-RELATED DIAGNOSTIC ISSUES  (DSM 5-GAD)</a:t>
            </a:r>
            <a:endParaRPr lang="en-US" sz="1400" dirty="0">
              <a:solidFill>
                <a:schemeClr val="accent2">
                  <a:lumMod val="75000"/>
                </a:schemeClr>
              </a:solidFill>
            </a:endParaRPr>
          </a:p>
        </p:txBody>
      </p:sp>
      <p:sp>
        <p:nvSpPr>
          <p:cNvPr id="9" name="TextBox 8"/>
          <p:cNvSpPr txBox="1"/>
          <p:nvPr/>
        </p:nvSpPr>
        <p:spPr>
          <a:xfrm>
            <a:off x="6428232" y="4761738"/>
            <a:ext cx="3913632" cy="2031325"/>
          </a:xfrm>
          <a:prstGeom prst="rect">
            <a:avLst/>
          </a:prstGeom>
          <a:noFill/>
        </p:spPr>
        <p:txBody>
          <a:bodyPr wrap="square" rtlCol="0">
            <a:spAutoFit/>
          </a:bodyPr>
          <a:lstStyle/>
          <a:p>
            <a:pPr algn="just"/>
            <a:r>
              <a:rPr lang="en-US" sz="1200" dirty="0" err="1"/>
              <a:t>Dalam</a:t>
            </a:r>
            <a:r>
              <a:rPr lang="en-US" sz="1200" dirty="0"/>
              <a:t> </a:t>
            </a:r>
            <a:r>
              <a:rPr lang="en-US" sz="1200" dirty="0" err="1"/>
              <a:t>pengaturan</a:t>
            </a:r>
            <a:r>
              <a:rPr lang="en-US" sz="1200" dirty="0"/>
              <a:t> </a:t>
            </a:r>
            <a:r>
              <a:rPr lang="en-US" sz="1200" dirty="0" err="1"/>
              <a:t>klinis</a:t>
            </a:r>
            <a:r>
              <a:rPr lang="en-US" sz="1200" dirty="0"/>
              <a:t>, GAD </a:t>
            </a:r>
            <a:r>
              <a:rPr lang="en-US" sz="1200" dirty="0" err="1"/>
              <a:t>didiagnosis</a:t>
            </a:r>
            <a:r>
              <a:rPr lang="en-US" sz="1200" dirty="0"/>
              <a:t> </a:t>
            </a:r>
            <a:r>
              <a:rPr lang="en-US" sz="1200" dirty="0" err="1"/>
              <a:t>lebih</a:t>
            </a:r>
            <a:r>
              <a:rPr lang="en-US" sz="1200" dirty="0"/>
              <a:t> </a:t>
            </a:r>
            <a:r>
              <a:rPr lang="en-US" sz="1200" dirty="0" err="1"/>
              <a:t>sering</a:t>
            </a:r>
            <a:r>
              <a:rPr lang="en-US" sz="1200" dirty="0"/>
              <a:t> </a:t>
            </a:r>
            <a:r>
              <a:rPr lang="en-US" sz="1200" dirty="0" err="1"/>
              <a:t>pada</a:t>
            </a:r>
            <a:r>
              <a:rPr lang="en-US" sz="1200" dirty="0"/>
              <a:t> </a:t>
            </a:r>
            <a:r>
              <a:rPr lang="en-US" sz="1200" dirty="0" err="1"/>
              <a:t>wanita</a:t>
            </a:r>
            <a:r>
              <a:rPr lang="en-US" sz="1200" dirty="0"/>
              <a:t> </a:t>
            </a:r>
            <a:r>
              <a:rPr lang="en-US" sz="1200" dirty="0" err="1"/>
              <a:t>dibandingkan</a:t>
            </a:r>
            <a:r>
              <a:rPr lang="en-US" sz="1200" dirty="0"/>
              <a:t> </a:t>
            </a:r>
            <a:r>
              <a:rPr lang="en-US" sz="1200" dirty="0" err="1"/>
              <a:t>pada</a:t>
            </a:r>
            <a:r>
              <a:rPr lang="en-US" sz="1200" dirty="0"/>
              <a:t> </a:t>
            </a:r>
            <a:r>
              <a:rPr lang="en-US" sz="1200" dirty="0" err="1"/>
              <a:t>pria</a:t>
            </a:r>
            <a:r>
              <a:rPr lang="en-US" sz="1200" dirty="0"/>
              <a:t> (</a:t>
            </a:r>
            <a:r>
              <a:rPr lang="en-US" sz="1200" dirty="0" err="1"/>
              <a:t>sekitar</a:t>
            </a:r>
            <a:r>
              <a:rPr lang="en-US" sz="1200" dirty="0"/>
              <a:t> 55% -60% </a:t>
            </a:r>
            <a:r>
              <a:rPr lang="en-US" sz="1200" dirty="0" err="1"/>
              <a:t>dari</a:t>
            </a:r>
            <a:r>
              <a:rPr lang="en-US" sz="1200" dirty="0"/>
              <a:t> </a:t>
            </a:r>
            <a:r>
              <a:rPr lang="en-US" sz="1200" dirty="0" err="1"/>
              <a:t>mereka</a:t>
            </a:r>
            <a:r>
              <a:rPr lang="en-US" sz="1200" dirty="0"/>
              <a:t> yang </a:t>
            </a:r>
            <a:r>
              <a:rPr lang="en-US" sz="1200" dirty="0" err="1"/>
              <a:t>mengalami</a:t>
            </a:r>
            <a:r>
              <a:rPr lang="en-US" sz="1200" dirty="0"/>
              <a:t> </a:t>
            </a:r>
            <a:r>
              <a:rPr lang="en-US" sz="1200" dirty="0" err="1"/>
              <a:t>gangguan</a:t>
            </a:r>
            <a:r>
              <a:rPr lang="en-US" sz="1200" dirty="0"/>
              <a:t> </a:t>
            </a:r>
            <a:r>
              <a:rPr lang="en-US" sz="1200" dirty="0" err="1"/>
              <a:t>adalah</a:t>
            </a:r>
            <a:r>
              <a:rPr lang="en-US" sz="1200" dirty="0"/>
              <a:t> </a:t>
            </a:r>
            <a:r>
              <a:rPr lang="en-US" sz="1200" dirty="0" err="1"/>
              <a:t>wanita</a:t>
            </a:r>
            <a:r>
              <a:rPr lang="en-US" sz="1200" dirty="0"/>
              <a:t>). </a:t>
            </a:r>
            <a:r>
              <a:rPr lang="en-US" sz="1200" dirty="0" err="1"/>
              <a:t>Perempuan</a:t>
            </a:r>
            <a:r>
              <a:rPr lang="en-US" sz="1200" dirty="0"/>
              <a:t> </a:t>
            </a:r>
            <a:r>
              <a:rPr lang="en-US" sz="1200" dirty="0" err="1"/>
              <a:t>dan</a:t>
            </a:r>
            <a:r>
              <a:rPr lang="en-US" sz="1200" dirty="0"/>
              <a:t> </a:t>
            </a:r>
            <a:r>
              <a:rPr lang="en-US" sz="1200" dirty="0" err="1"/>
              <a:t>laki-laki</a:t>
            </a:r>
            <a:r>
              <a:rPr lang="en-US" sz="1200" dirty="0"/>
              <a:t> yang </a:t>
            </a:r>
            <a:r>
              <a:rPr lang="en-US" sz="1200" dirty="0" err="1"/>
              <a:t>mengalami</a:t>
            </a:r>
            <a:r>
              <a:rPr lang="en-US" sz="1200" dirty="0"/>
              <a:t> GAD </a:t>
            </a:r>
            <a:r>
              <a:rPr lang="en-US" sz="1200" dirty="0" err="1"/>
              <a:t>tampaknya</a:t>
            </a:r>
            <a:r>
              <a:rPr lang="en-US" sz="1200" dirty="0"/>
              <a:t> </a:t>
            </a:r>
            <a:r>
              <a:rPr lang="en-US" sz="1200" dirty="0" err="1"/>
              <a:t>memiliki</a:t>
            </a:r>
            <a:r>
              <a:rPr lang="en-US" sz="1200" dirty="0"/>
              <a:t> </a:t>
            </a:r>
            <a:r>
              <a:rPr lang="en-US" sz="1200" dirty="0" err="1"/>
              <a:t>gejala</a:t>
            </a:r>
            <a:r>
              <a:rPr lang="en-US" sz="1200" dirty="0"/>
              <a:t> yang </a:t>
            </a:r>
            <a:r>
              <a:rPr lang="en-US" sz="1200" dirty="0" err="1"/>
              <a:t>sama</a:t>
            </a:r>
            <a:r>
              <a:rPr lang="en-US" sz="1200" dirty="0"/>
              <a:t> </a:t>
            </a:r>
            <a:r>
              <a:rPr lang="en-US" sz="1200" dirty="0" err="1"/>
              <a:t>tetapi</a:t>
            </a:r>
            <a:r>
              <a:rPr lang="en-US" sz="1200" dirty="0"/>
              <a:t> </a:t>
            </a:r>
            <a:r>
              <a:rPr lang="en-US" sz="1200" dirty="0" err="1"/>
              <a:t>menunjukkan</a:t>
            </a:r>
            <a:r>
              <a:rPr lang="en-US" sz="1200" dirty="0"/>
              <a:t> </a:t>
            </a:r>
            <a:r>
              <a:rPr lang="en-US" sz="1200" dirty="0" err="1"/>
              <a:t>pola</a:t>
            </a:r>
            <a:r>
              <a:rPr lang="en-US" sz="1200" dirty="0"/>
              <a:t> </a:t>
            </a:r>
            <a:r>
              <a:rPr lang="en-US" sz="1200" dirty="0" err="1"/>
              <a:t>komorbiditas</a:t>
            </a:r>
            <a:r>
              <a:rPr lang="en-US" sz="1200" dirty="0"/>
              <a:t>. </a:t>
            </a:r>
            <a:r>
              <a:rPr lang="en-US" sz="1200" dirty="0" err="1"/>
              <a:t>Pada</a:t>
            </a:r>
            <a:r>
              <a:rPr lang="en-US" sz="1200" dirty="0"/>
              <a:t> </a:t>
            </a:r>
            <a:r>
              <a:rPr lang="en-US" sz="1200" dirty="0" err="1"/>
              <a:t>wanita</a:t>
            </a:r>
            <a:r>
              <a:rPr lang="en-US" sz="1200" dirty="0"/>
              <a:t>, </a:t>
            </a:r>
            <a:r>
              <a:rPr lang="en-US" sz="1200" dirty="0" err="1"/>
              <a:t>komorbiditas</a:t>
            </a:r>
            <a:r>
              <a:rPr lang="en-US" sz="1200" dirty="0"/>
              <a:t> </a:t>
            </a:r>
            <a:r>
              <a:rPr lang="en-US" sz="1200" dirty="0" err="1"/>
              <a:t>sebagian</a:t>
            </a:r>
            <a:r>
              <a:rPr lang="en-US" sz="1200" dirty="0"/>
              <a:t> </a:t>
            </a:r>
            <a:r>
              <a:rPr lang="en-US" sz="1200" dirty="0" err="1"/>
              <a:t>besar</a:t>
            </a:r>
            <a:r>
              <a:rPr lang="en-US" sz="1200" dirty="0"/>
              <a:t> </a:t>
            </a:r>
            <a:r>
              <a:rPr lang="en-US" sz="1200" dirty="0" err="1"/>
              <a:t>terbatas</a:t>
            </a:r>
            <a:r>
              <a:rPr lang="en-US" sz="1200" dirty="0"/>
              <a:t> </a:t>
            </a:r>
            <a:r>
              <a:rPr lang="en-US" sz="1200" dirty="0" err="1"/>
              <a:t>pada</a:t>
            </a:r>
            <a:r>
              <a:rPr lang="en-US" sz="1200" dirty="0"/>
              <a:t> anxiety disorder </a:t>
            </a:r>
            <a:r>
              <a:rPr lang="en-US" sz="1200" dirty="0" err="1"/>
              <a:t>dan</a:t>
            </a:r>
            <a:r>
              <a:rPr lang="en-US" sz="1200" dirty="0"/>
              <a:t> </a:t>
            </a:r>
            <a:r>
              <a:rPr lang="en-US" sz="1200" dirty="0" err="1"/>
              <a:t>depresi</a:t>
            </a:r>
            <a:r>
              <a:rPr lang="en-US" sz="1200" dirty="0"/>
              <a:t> unipolar, </a:t>
            </a:r>
            <a:r>
              <a:rPr lang="en-US" sz="1200" dirty="0" err="1"/>
              <a:t>sedangkan</a:t>
            </a:r>
            <a:r>
              <a:rPr lang="en-US" sz="1200" dirty="0"/>
              <a:t> </a:t>
            </a:r>
            <a:r>
              <a:rPr lang="en-US" sz="1200" dirty="0" err="1"/>
              <a:t>pada</a:t>
            </a:r>
            <a:r>
              <a:rPr lang="en-US" sz="1200" dirty="0"/>
              <a:t> </a:t>
            </a:r>
            <a:r>
              <a:rPr lang="en-US" sz="1200" dirty="0" err="1"/>
              <a:t>pria</a:t>
            </a:r>
            <a:r>
              <a:rPr lang="en-US" sz="1200" dirty="0"/>
              <a:t>, </a:t>
            </a:r>
            <a:r>
              <a:rPr lang="en-US" sz="1200" dirty="0" err="1"/>
              <a:t>komorbiditas</a:t>
            </a:r>
            <a:r>
              <a:rPr lang="en-US" sz="1200" dirty="0"/>
              <a:t> </a:t>
            </a:r>
            <a:r>
              <a:rPr lang="en-US" sz="1200" dirty="0" err="1"/>
              <a:t>lebih</a:t>
            </a:r>
            <a:r>
              <a:rPr lang="en-US" sz="1200" dirty="0"/>
              <a:t> </a:t>
            </a:r>
            <a:r>
              <a:rPr lang="en-US" sz="1200" dirty="0" err="1"/>
              <a:t>cenderung</a:t>
            </a:r>
            <a:r>
              <a:rPr lang="en-US" sz="1200" dirty="0"/>
              <a:t> </a:t>
            </a:r>
            <a:r>
              <a:rPr lang="en-US" sz="1200" dirty="0" err="1"/>
              <a:t>meluas</a:t>
            </a:r>
            <a:r>
              <a:rPr lang="en-US" sz="1200" dirty="0"/>
              <a:t> </a:t>
            </a:r>
            <a:r>
              <a:rPr lang="en-US" sz="1200" dirty="0" err="1"/>
              <a:t>kegangguan</a:t>
            </a:r>
            <a:r>
              <a:rPr lang="en-US" sz="1200" dirty="0"/>
              <a:t> </a:t>
            </a:r>
            <a:r>
              <a:rPr lang="en-US" sz="1200" dirty="0" err="1"/>
              <a:t>penggunaan</a:t>
            </a:r>
            <a:r>
              <a:rPr lang="en-US" sz="1200" dirty="0"/>
              <a:t> </a:t>
            </a:r>
            <a:r>
              <a:rPr lang="en-US" sz="1200" dirty="0" err="1"/>
              <a:t>narkoba</a:t>
            </a:r>
            <a:r>
              <a:rPr lang="en-US" sz="1200" dirty="0"/>
              <a:t> juga.</a:t>
            </a:r>
          </a:p>
          <a:p>
            <a:endParaRPr lang="en-US" dirty="0"/>
          </a:p>
        </p:txBody>
      </p:sp>
    </p:spTree>
    <p:extLst>
      <p:ext uri="{BB962C8B-B14F-4D97-AF65-F5344CB8AC3E}">
        <p14:creationId xmlns:p14="http://schemas.microsoft.com/office/powerpoint/2010/main" val="311902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Dsm</a:t>
            </a:r>
            <a:r>
              <a:rPr lang="en-US" dirty="0" smtClean="0"/>
              <a:t> 4</a:t>
            </a:r>
            <a:endParaRPr lang="en-US" dirty="0"/>
          </a:p>
        </p:txBody>
      </p:sp>
      <p:sp>
        <p:nvSpPr>
          <p:cNvPr id="3" name="Content Placeholder 2"/>
          <p:cNvSpPr>
            <a:spLocks noGrp="1"/>
          </p:cNvSpPr>
          <p:nvPr>
            <p:ph sz="half" idx="2"/>
          </p:nvPr>
        </p:nvSpPr>
        <p:spPr/>
        <p:txBody>
          <a:bodyPr/>
          <a:lstStyle/>
          <a:p>
            <a:pPr algn="just"/>
            <a:r>
              <a:rPr lang="en-US" dirty="0"/>
              <a:t>T</a:t>
            </a:r>
            <a:r>
              <a:rPr lang="en-US" dirty="0" smtClean="0"/>
              <a:t>ingkat </a:t>
            </a:r>
            <a:r>
              <a:rPr lang="en-US" dirty="0" err="1"/>
              <a:t>prevalensi</a:t>
            </a:r>
            <a:r>
              <a:rPr lang="en-US" dirty="0"/>
              <a:t> </a:t>
            </a:r>
            <a:r>
              <a:rPr lang="en-US" dirty="0" err="1"/>
              <a:t>selama</a:t>
            </a:r>
            <a:r>
              <a:rPr lang="en-US" dirty="0"/>
              <a:t> 1 </a:t>
            </a:r>
            <a:r>
              <a:rPr lang="en-US" dirty="0" err="1"/>
              <a:t>tahun</a:t>
            </a:r>
            <a:r>
              <a:rPr lang="en-US" dirty="0"/>
              <a:t> </a:t>
            </a:r>
            <a:r>
              <a:rPr lang="en-US" dirty="0" err="1"/>
              <a:t>terakhir</a:t>
            </a:r>
            <a:r>
              <a:rPr lang="en-US" dirty="0"/>
              <a:t> </a:t>
            </a:r>
            <a:r>
              <a:rPr lang="en-US" dirty="0" err="1"/>
              <a:t>untuk</a:t>
            </a:r>
            <a:r>
              <a:rPr lang="en-US" dirty="0"/>
              <a:t> GAD </a:t>
            </a:r>
            <a:r>
              <a:rPr lang="en-US" dirty="0" err="1"/>
              <a:t>adalah</a:t>
            </a:r>
            <a:r>
              <a:rPr lang="en-US" dirty="0"/>
              <a:t> </a:t>
            </a:r>
            <a:r>
              <a:rPr lang="en-US" dirty="0" err="1"/>
              <a:t>sekitar</a:t>
            </a:r>
            <a:r>
              <a:rPr lang="en-US" dirty="0"/>
              <a:t> 3%, </a:t>
            </a:r>
            <a:r>
              <a:rPr lang="en-US" dirty="0" err="1"/>
              <a:t>dan</a:t>
            </a:r>
            <a:r>
              <a:rPr lang="en-US" dirty="0"/>
              <a:t> </a:t>
            </a:r>
            <a:r>
              <a:rPr lang="en-US" dirty="0" err="1"/>
              <a:t>tingkat</a:t>
            </a:r>
            <a:r>
              <a:rPr lang="en-US" dirty="0"/>
              <a:t> </a:t>
            </a:r>
            <a:r>
              <a:rPr lang="en-US" dirty="0" err="1"/>
              <a:t>prevalensi</a:t>
            </a:r>
            <a:r>
              <a:rPr lang="en-US" dirty="0"/>
              <a:t> </a:t>
            </a:r>
            <a:r>
              <a:rPr lang="en-US" dirty="0" err="1"/>
              <a:t>seumur</a:t>
            </a:r>
            <a:r>
              <a:rPr lang="en-US" dirty="0"/>
              <a:t> </a:t>
            </a:r>
            <a:r>
              <a:rPr lang="en-US" dirty="0" err="1"/>
              <a:t>hidup</a:t>
            </a:r>
            <a:r>
              <a:rPr lang="en-US" dirty="0"/>
              <a:t> </a:t>
            </a:r>
            <a:r>
              <a:rPr lang="en-US" dirty="0" err="1"/>
              <a:t>adalah</a:t>
            </a:r>
            <a:r>
              <a:rPr lang="en-US" dirty="0"/>
              <a:t> 5%. </a:t>
            </a:r>
            <a:endParaRPr lang="en-US" dirty="0" smtClean="0"/>
          </a:p>
          <a:p>
            <a:pPr algn="just"/>
            <a:r>
              <a:rPr lang="en-US" dirty="0" err="1"/>
              <a:t>S</a:t>
            </a:r>
            <a:r>
              <a:rPr lang="en-US" dirty="0" err="1" smtClean="0"/>
              <a:t>eperempat</a:t>
            </a:r>
            <a:r>
              <a:rPr lang="en-US" dirty="0" smtClean="0"/>
              <a:t> </a:t>
            </a:r>
            <a:r>
              <a:rPr lang="en-US" dirty="0" err="1"/>
              <a:t>dari</a:t>
            </a:r>
            <a:r>
              <a:rPr lang="en-US" dirty="0"/>
              <a:t> </a:t>
            </a:r>
            <a:r>
              <a:rPr lang="en-US" dirty="0" err="1"/>
              <a:t>individu</a:t>
            </a:r>
            <a:r>
              <a:rPr lang="en-US" dirty="0"/>
              <a:t> </a:t>
            </a:r>
            <a:r>
              <a:rPr lang="en-US" dirty="0" err="1"/>
              <a:t>telah</a:t>
            </a:r>
            <a:r>
              <a:rPr lang="en-US" dirty="0"/>
              <a:t> </a:t>
            </a:r>
            <a:r>
              <a:rPr lang="en-US" dirty="0" err="1"/>
              <a:t>mengalami</a:t>
            </a:r>
            <a:r>
              <a:rPr lang="en-US" dirty="0"/>
              <a:t> GAD </a:t>
            </a:r>
            <a:r>
              <a:rPr lang="en-US" dirty="0" err="1"/>
              <a:t>sebagai</a:t>
            </a:r>
            <a:r>
              <a:rPr lang="en-US" dirty="0"/>
              <a:t> diagnosis </a:t>
            </a:r>
            <a:r>
              <a:rPr lang="en-US" dirty="0" err="1"/>
              <a:t>awal</a:t>
            </a:r>
            <a:r>
              <a:rPr lang="en-US" dirty="0"/>
              <a:t> </a:t>
            </a:r>
            <a:r>
              <a:rPr lang="en-US" dirty="0" err="1"/>
              <a:t>atau</a:t>
            </a:r>
            <a:r>
              <a:rPr lang="en-US" dirty="0"/>
              <a:t> </a:t>
            </a:r>
            <a:r>
              <a:rPr lang="en-US" dirty="0" err="1"/>
              <a:t>komorbiditas</a:t>
            </a:r>
            <a:r>
              <a:rPr lang="en-US" dirty="0"/>
              <a:t>.</a:t>
            </a:r>
          </a:p>
          <a:p>
            <a:endParaRPr lang="en-US" dirty="0"/>
          </a:p>
        </p:txBody>
      </p:sp>
      <p:sp>
        <p:nvSpPr>
          <p:cNvPr id="4" name="Content Placeholder 3"/>
          <p:cNvSpPr>
            <a:spLocks noGrp="1"/>
          </p:cNvSpPr>
          <p:nvPr>
            <p:ph sz="quarter" idx="4"/>
          </p:nvPr>
        </p:nvSpPr>
        <p:spPr>
          <a:xfrm>
            <a:off x="6338316" y="3143250"/>
            <a:ext cx="4253484" cy="3303270"/>
          </a:xfrm>
        </p:spPr>
        <p:txBody>
          <a:bodyPr>
            <a:normAutofit fontScale="85000" lnSpcReduction="10000"/>
          </a:bodyPr>
          <a:lstStyle/>
          <a:p>
            <a:r>
              <a:rPr lang="en-US" dirty="0" err="1"/>
              <a:t>Prevalensi</a:t>
            </a:r>
            <a:r>
              <a:rPr lang="en-US" dirty="0"/>
              <a:t> GAD </a:t>
            </a:r>
            <a:r>
              <a:rPr lang="en-US" dirty="0" err="1"/>
              <a:t>dalam</a:t>
            </a:r>
            <a:r>
              <a:rPr lang="en-US" dirty="0"/>
              <a:t> 12 </a:t>
            </a:r>
            <a:r>
              <a:rPr lang="en-US" dirty="0" err="1"/>
              <a:t>bulan</a:t>
            </a:r>
            <a:r>
              <a:rPr lang="en-US" dirty="0"/>
              <a:t> </a:t>
            </a:r>
            <a:r>
              <a:rPr lang="en-US" dirty="0" err="1"/>
              <a:t>adalah</a:t>
            </a:r>
            <a:r>
              <a:rPr lang="en-US" dirty="0"/>
              <a:t> 0,9% di </a:t>
            </a:r>
            <a:r>
              <a:rPr lang="en-US" dirty="0" err="1"/>
              <a:t>kalangan</a:t>
            </a:r>
            <a:r>
              <a:rPr lang="en-US" dirty="0"/>
              <a:t> </a:t>
            </a:r>
            <a:r>
              <a:rPr lang="en-US" dirty="0" err="1"/>
              <a:t>remaja</a:t>
            </a:r>
            <a:r>
              <a:rPr lang="en-US" dirty="0"/>
              <a:t> </a:t>
            </a:r>
            <a:r>
              <a:rPr lang="en-US" dirty="0" err="1"/>
              <a:t>dan</a:t>
            </a:r>
            <a:r>
              <a:rPr lang="en-US" dirty="0"/>
              <a:t> 2,9% di </a:t>
            </a:r>
            <a:r>
              <a:rPr lang="en-US" dirty="0" err="1"/>
              <a:t>antara</a:t>
            </a:r>
            <a:r>
              <a:rPr lang="en-US" dirty="0"/>
              <a:t> orang </a:t>
            </a:r>
            <a:r>
              <a:rPr lang="en-US" dirty="0" err="1"/>
              <a:t>dewasa</a:t>
            </a:r>
            <a:r>
              <a:rPr lang="en-US" dirty="0"/>
              <a:t> di </a:t>
            </a:r>
            <a:r>
              <a:rPr lang="en-US" dirty="0" err="1"/>
              <a:t>komunitas</a:t>
            </a:r>
            <a:r>
              <a:rPr lang="en-US" dirty="0"/>
              <a:t> </a:t>
            </a:r>
            <a:r>
              <a:rPr lang="en-US" dirty="0" err="1"/>
              <a:t>umum</a:t>
            </a:r>
            <a:r>
              <a:rPr lang="en-US" dirty="0"/>
              <a:t> Amerika </a:t>
            </a:r>
            <a:r>
              <a:rPr lang="en-US" dirty="0" err="1"/>
              <a:t>Serikat</a:t>
            </a:r>
            <a:r>
              <a:rPr lang="en-US" dirty="0"/>
              <a:t>. </a:t>
            </a:r>
            <a:r>
              <a:rPr lang="en-US" dirty="0" err="1"/>
              <a:t>Prevalensi</a:t>
            </a:r>
            <a:r>
              <a:rPr lang="en-US" dirty="0"/>
              <a:t> </a:t>
            </a:r>
            <a:r>
              <a:rPr lang="en-US" dirty="0" err="1"/>
              <a:t>dalam</a:t>
            </a:r>
            <a:r>
              <a:rPr lang="en-US" dirty="0"/>
              <a:t> 12 </a:t>
            </a:r>
            <a:r>
              <a:rPr lang="en-US" dirty="0" err="1"/>
              <a:t>bulan</a:t>
            </a:r>
            <a:r>
              <a:rPr lang="en-US" dirty="0"/>
              <a:t> di </a:t>
            </a:r>
            <a:r>
              <a:rPr lang="en-US" dirty="0" err="1"/>
              <a:t>negara</a:t>
            </a:r>
            <a:r>
              <a:rPr lang="en-US" dirty="0"/>
              <a:t> lain </a:t>
            </a:r>
            <a:r>
              <a:rPr lang="en-US" dirty="0" err="1"/>
              <a:t>berkisar</a:t>
            </a:r>
            <a:r>
              <a:rPr lang="en-US" dirty="0"/>
              <a:t> </a:t>
            </a:r>
            <a:r>
              <a:rPr lang="en-US" dirty="0" err="1"/>
              <a:t>antara</a:t>
            </a:r>
            <a:r>
              <a:rPr lang="en-US" dirty="0"/>
              <a:t> 0,4% </a:t>
            </a:r>
            <a:r>
              <a:rPr lang="en-US" dirty="0" err="1"/>
              <a:t>hingga</a:t>
            </a:r>
            <a:r>
              <a:rPr lang="en-US" dirty="0"/>
              <a:t> 3,6%. </a:t>
            </a:r>
            <a:r>
              <a:rPr lang="en-US" dirty="0" err="1"/>
              <a:t>Wanita</a:t>
            </a:r>
            <a:r>
              <a:rPr lang="en-US" dirty="0"/>
              <a:t> 2x </a:t>
            </a:r>
            <a:r>
              <a:rPr lang="en-US" dirty="0" err="1"/>
              <a:t>lebih</a:t>
            </a:r>
            <a:r>
              <a:rPr lang="en-US" dirty="0"/>
              <a:t> </a:t>
            </a:r>
            <a:r>
              <a:rPr lang="en-US" dirty="0" err="1"/>
              <a:t>mungkin</a:t>
            </a:r>
            <a:r>
              <a:rPr lang="en-US" dirty="0"/>
              <a:t> </a:t>
            </a:r>
            <a:r>
              <a:rPr lang="en-US" dirty="0" err="1"/>
              <a:t>untuk</a:t>
            </a:r>
            <a:r>
              <a:rPr lang="en-US" dirty="0"/>
              <a:t> </a:t>
            </a:r>
            <a:r>
              <a:rPr lang="en-US" dirty="0" err="1"/>
              <a:t>mengalami</a:t>
            </a:r>
            <a:r>
              <a:rPr lang="en-US" dirty="0"/>
              <a:t> GAD. </a:t>
            </a:r>
            <a:endParaRPr lang="en-US" dirty="0" smtClean="0"/>
          </a:p>
          <a:p>
            <a:r>
              <a:rPr lang="en-US" dirty="0" err="1" smtClean="0"/>
              <a:t>Prevalensi</a:t>
            </a:r>
            <a:r>
              <a:rPr lang="en-US" dirty="0" smtClean="0"/>
              <a:t> </a:t>
            </a:r>
            <a:r>
              <a:rPr lang="en-US" dirty="0"/>
              <a:t>diagnosis </a:t>
            </a:r>
            <a:r>
              <a:rPr lang="en-US" dirty="0" err="1"/>
              <a:t>memuncak</a:t>
            </a:r>
            <a:r>
              <a:rPr lang="en-US" dirty="0"/>
              <a:t> </a:t>
            </a:r>
            <a:r>
              <a:rPr lang="en-US" dirty="0" err="1"/>
              <a:t>pada</a:t>
            </a:r>
            <a:r>
              <a:rPr lang="en-US" dirty="0"/>
              <a:t> </a:t>
            </a:r>
            <a:r>
              <a:rPr lang="en-US" dirty="0" err="1"/>
              <a:t>usia</a:t>
            </a:r>
            <a:r>
              <a:rPr lang="en-US" dirty="0"/>
              <a:t> </a:t>
            </a:r>
            <a:r>
              <a:rPr lang="en-US" dirty="0" err="1"/>
              <a:t>paruh</a:t>
            </a:r>
            <a:r>
              <a:rPr lang="en-US" dirty="0"/>
              <a:t> </a:t>
            </a:r>
            <a:r>
              <a:rPr lang="en-US" dirty="0" err="1"/>
              <a:t>baya</a:t>
            </a:r>
            <a:r>
              <a:rPr lang="en-US" dirty="0"/>
              <a:t> </a:t>
            </a:r>
            <a:r>
              <a:rPr lang="en-US" dirty="0" err="1"/>
              <a:t>dan</a:t>
            </a:r>
            <a:r>
              <a:rPr lang="en-US" dirty="0"/>
              <a:t> </a:t>
            </a:r>
            <a:r>
              <a:rPr lang="en-US" dirty="0" err="1"/>
              <a:t>menurun</a:t>
            </a:r>
            <a:r>
              <a:rPr lang="en-US" dirty="0"/>
              <a:t> di </a:t>
            </a:r>
            <a:r>
              <a:rPr lang="en-US" dirty="0" err="1"/>
              <a:t>tahun-tahun</a:t>
            </a:r>
            <a:r>
              <a:rPr lang="en-US" dirty="0"/>
              <a:t> </a:t>
            </a:r>
            <a:r>
              <a:rPr lang="en-US" dirty="0" err="1"/>
              <a:t>kehidupan</a:t>
            </a:r>
            <a:r>
              <a:rPr lang="en-US" dirty="0"/>
              <a:t> </a:t>
            </a:r>
            <a:r>
              <a:rPr lang="en-US" dirty="0" err="1"/>
              <a:t>selanjutnya</a:t>
            </a:r>
            <a:r>
              <a:rPr lang="en-US" dirty="0"/>
              <a:t>. </a:t>
            </a:r>
            <a:r>
              <a:rPr lang="en-US" dirty="0" err="1"/>
              <a:t>Individu</a:t>
            </a:r>
            <a:r>
              <a:rPr lang="en-US" dirty="0"/>
              <a:t> </a:t>
            </a:r>
            <a:r>
              <a:rPr lang="en-US" dirty="0" err="1"/>
              <a:t>keturunan</a:t>
            </a:r>
            <a:r>
              <a:rPr lang="en-US" dirty="0"/>
              <a:t> </a:t>
            </a:r>
            <a:r>
              <a:rPr lang="en-US" dirty="0" err="1"/>
              <a:t>Eropa</a:t>
            </a:r>
            <a:r>
              <a:rPr lang="en-US" dirty="0"/>
              <a:t> </a:t>
            </a:r>
            <a:r>
              <a:rPr lang="en-US" dirty="0" err="1"/>
              <a:t>cenderung</a:t>
            </a:r>
            <a:r>
              <a:rPr lang="en-US" dirty="0"/>
              <a:t> </a:t>
            </a:r>
            <a:r>
              <a:rPr lang="en-US" dirty="0" err="1"/>
              <a:t>mengalami</a:t>
            </a:r>
            <a:r>
              <a:rPr lang="en-US" dirty="0"/>
              <a:t> GAD </a:t>
            </a:r>
            <a:r>
              <a:rPr lang="en-US" dirty="0" err="1"/>
              <a:t>lebih</a:t>
            </a:r>
            <a:r>
              <a:rPr lang="en-US" dirty="0"/>
              <a:t> </a:t>
            </a:r>
            <a:r>
              <a:rPr lang="en-US" dirty="0" err="1"/>
              <a:t>sering</a:t>
            </a:r>
            <a:r>
              <a:rPr lang="en-US" dirty="0"/>
              <a:t> </a:t>
            </a:r>
            <a:r>
              <a:rPr lang="en-US" dirty="0" err="1"/>
              <a:t>daripada</a:t>
            </a:r>
            <a:r>
              <a:rPr lang="en-US" dirty="0"/>
              <a:t> </a:t>
            </a:r>
            <a:r>
              <a:rPr lang="en-US" dirty="0" err="1"/>
              <a:t>individu</a:t>
            </a:r>
            <a:r>
              <a:rPr lang="en-US" dirty="0"/>
              <a:t> </a:t>
            </a:r>
            <a:r>
              <a:rPr lang="en-US" dirty="0" err="1"/>
              <a:t>keturunan</a:t>
            </a:r>
            <a:r>
              <a:rPr lang="en-US" dirty="0"/>
              <a:t> </a:t>
            </a:r>
            <a:r>
              <a:rPr lang="en-US" dirty="0" smtClean="0"/>
              <a:t>non-</a:t>
            </a:r>
            <a:r>
              <a:rPr lang="en-US" dirty="0" err="1" smtClean="0"/>
              <a:t>Eropa</a:t>
            </a:r>
            <a:r>
              <a:rPr lang="en-US" dirty="0" smtClean="0"/>
              <a:t>. </a:t>
            </a:r>
          </a:p>
          <a:p>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err="1" smtClean="0"/>
              <a:t>Dsm</a:t>
            </a:r>
            <a:r>
              <a:rPr lang="en-US" dirty="0" smtClean="0"/>
              <a:t> 5</a:t>
            </a:r>
            <a:endParaRPr lang="en-US" dirty="0"/>
          </a:p>
        </p:txBody>
      </p:sp>
      <p:sp>
        <p:nvSpPr>
          <p:cNvPr id="6" name="Title 5"/>
          <p:cNvSpPr>
            <a:spLocks noGrp="1"/>
          </p:cNvSpPr>
          <p:nvPr>
            <p:ph type="title"/>
          </p:nvPr>
        </p:nvSpPr>
        <p:spPr/>
        <p:txBody>
          <a:bodyPr/>
          <a:lstStyle/>
          <a:p>
            <a:r>
              <a:rPr lang="en-US" b="1" dirty="0" err="1" smtClean="0"/>
              <a:t>prevalance</a:t>
            </a:r>
            <a:endParaRPr lang="en-US" b="1" dirty="0"/>
          </a:p>
        </p:txBody>
      </p:sp>
    </p:spTree>
    <p:extLst>
      <p:ext uri="{BB962C8B-B14F-4D97-AF65-F5344CB8AC3E}">
        <p14:creationId xmlns:p14="http://schemas.microsoft.com/office/powerpoint/2010/main" val="1536747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t>COURSE (DSM 4)</a:t>
            </a:r>
            <a:endParaRPr lang="en-US" b="1" dirty="0"/>
          </a:p>
        </p:txBody>
      </p:sp>
      <p:sp>
        <p:nvSpPr>
          <p:cNvPr id="3" name="Content Placeholder 2"/>
          <p:cNvSpPr>
            <a:spLocks noGrp="1"/>
          </p:cNvSpPr>
          <p:nvPr>
            <p:ph sz="half" idx="2"/>
          </p:nvPr>
        </p:nvSpPr>
        <p:spPr/>
        <p:txBody>
          <a:bodyPr/>
          <a:lstStyle/>
          <a:p>
            <a:pPr algn="just"/>
            <a:r>
              <a:rPr lang="en-US" dirty="0" err="1"/>
              <a:t>Banyak</a:t>
            </a:r>
            <a:r>
              <a:rPr lang="en-US" dirty="0"/>
              <a:t> orang </a:t>
            </a:r>
            <a:r>
              <a:rPr lang="en-US" dirty="0" err="1"/>
              <a:t>dengan</a:t>
            </a:r>
            <a:r>
              <a:rPr lang="en-US" dirty="0"/>
              <a:t> GAD </a:t>
            </a:r>
            <a:r>
              <a:rPr lang="en-US" dirty="0" err="1"/>
              <a:t>melaporkan</a:t>
            </a:r>
            <a:r>
              <a:rPr lang="en-US" dirty="0"/>
              <a:t> </a:t>
            </a:r>
            <a:r>
              <a:rPr lang="en-US" dirty="0" err="1"/>
              <a:t>bahwa</a:t>
            </a:r>
            <a:r>
              <a:rPr lang="en-US" dirty="0"/>
              <a:t> </a:t>
            </a:r>
            <a:r>
              <a:rPr lang="en-US" dirty="0" err="1"/>
              <a:t>mereka</a:t>
            </a:r>
            <a:r>
              <a:rPr lang="en-US" dirty="0"/>
              <a:t> </a:t>
            </a:r>
            <a:r>
              <a:rPr lang="en-US" dirty="0" err="1"/>
              <a:t>merasa</a:t>
            </a:r>
            <a:r>
              <a:rPr lang="en-US" dirty="0"/>
              <a:t> </a:t>
            </a:r>
            <a:r>
              <a:rPr lang="en-US" dirty="0" err="1"/>
              <a:t>cemas</a:t>
            </a:r>
            <a:r>
              <a:rPr lang="en-US" dirty="0"/>
              <a:t> </a:t>
            </a:r>
            <a:r>
              <a:rPr lang="en-US" dirty="0" err="1"/>
              <a:t>dan</a:t>
            </a:r>
            <a:r>
              <a:rPr lang="en-US" dirty="0"/>
              <a:t> </a:t>
            </a:r>
            <a:r>
              <a:rPr lang="en-US" dirty="0" err="1"/>
              <a:t>gelisah</a:t>
            </a:r>
            <a:r>
              <a:rPr lang="en-US" dirty="0"/>
              <a:t> </a:t>
            </a:r>
            <a:r>
              <a:rPr lang="en-US" dirty="0" err="1"/>
              <a:t>sepanjang</a:t>
            </a:r>
            <a:r>
              <a:rPr lang="en-US" dirty="0"/>
              <a:t> </a:t>
            </a:r>
            <a:r>
              <a:rPr lang="en-US" dirty="0" err="1"/>
              <a:t>hidup</a:t>
            </a:r>
            <a:r>
              <a:rPr lang="en-US" dirty="0"/>
              <a:t> </a:t>
            </a:r>
            <a:r>
              <a:rPr lang="en-US" dirty="0" err="1"/>
              <a:t>mereka</a:t>
            </a:r>
            <a:r>
              <a:rPr lang="en-US" dirty="0"/>
              <a:t>. </a:t>
            </a:r>
            <a:endParaRPr lang="en-US" dirty="0" smtClean="0"/>
          </a:p>
          <a:p>
            <a:pPr algn="just"/>
            <a:r>
              <a:rPr lang="en-US" dirty="0" err="1" smtClean="0"/>
              <a:t>Permulaan</a:t>
            </a:r>
            <a:r>
              <a:rPr lang="en-US" dirty="0" smtClean="0"/>
              <a:t> </a:t>
            </a:r>
            <a:r>
              <a:rPr lang="en-US" dirty="0" err="1"/>
              <a:t>dimulai</a:t>
            </a:r>
            <a:r>
              <a:rPr lang="en-US" dirty="0"/>
              <a:t> </a:t>
            </a:r>
            <a:r>
              <a:rPr lang="en-US" dirty="0" err="1"/>
              <a:t>dari</a:t>
            </a:r>
            <a:r>
              <a:rPr lang="en-US" dirty="0"/>
              <a:t> masa </a:t>
            </a:r>
            <a:r>
              <a:rPr lang="en-US" dirty="0" err="1"/>
              <a:t>kanak-kanak</a:t>
            </a:r>
            <a:r>
              <a:rPr lang="en-US" dirty="0"/>
              <a:t> </a:t>
            </a:r>
            <a:r>
              <a:rPr lang="en-US" dirty="0" err="1"/>
              <a:t>atau</a:t>
            </a:r>
            <a:r>
              <a:rPr lang="en-US" dirty="0"/>
              <a:t> </a:t>
            </a:r>
            <a:r>
              <a:rPr lang="en-US" dirty="0" err="1"/>
              <a:t>remaja</a:t>
            </a:r>
            <a:r>
              <a:rPr lang="en-US" dirty="0"/>
              <a:t> </a:t>
            </a:r>
            <a:r>
              <a:rPr lang="en-US" dirty="0" err="1"/>
              <a:t>dan</a:t>
            </a:r>
            <a:r>
              <a:rPr lang="en-US" dirty="0"/>
              <a:t> yang </a:t>
            </a:r>
            <a:r>
              <a:rPr lang="en-US" dirty="0" err="1"/>
              <a:t>terjadi</a:t>
            </a:r>
            <a:r>
              <a:rPr lang="en-US" dirty="0"/>
              <a:t> </a:t>
            </a:r>
            <a:r>
              <a:rPr lang="en-US" dirty="0" err="1"/>
              <a:t>setelah</a:t>
            </a:r>
            <a:r>
              <a:rPr lang="en-US" dirty="0"/>
              <a:t> </a:t>
            </a:r>
            <a:r>
              <a:rPr lang="en-US" dirty="0" err="1"/>
              <a:t>usia</a:t>
            </a:r>
            <a:r>
              <a:rPr lang="en-US" dirty="0"/>
              <a:t> 20 </a:t>
            </a:r>
            <a:r>
              <a:rPr lang="en-US" dirty="0" err="1"/>
              <a:t>tahun</a:t>
            </a:r>
            <a:r>
              <a:rPr lang="en-US" dirty="0"/>
              <a:t> </a:t>
            </a:r>
            <a:r>
              <a:rPr lang="en-US" dirty="0" err="1"/>
              <a:t>tidak</a:t>
            </a:r>
            <a:r>
              <a:rPr lang="en-US" dirty="0"/>
              <a:t> </a:t>
            </a:r>
            <a:r>
              <a:rPr lang="en-US" dirty="0" err="1"/>
              <a:t>jarang</a:t>
            </a:r>
            <a:r>
              <a:rPr lang="en-US" dirty="0"/>
              <a:t> </a:t>
            </a:r>
            <a:r>
              <a:rPr lang="en-US" dirty="0" err="1"/>
              <a:t>terjadi</a:t>
            </a:r>
            <a:r>
              <a:rPr lang="en-US" dirty="0"/>
              <a:t>.</a:t>
            </a:r>
          </a:p>
          <a:p>
            <a:endParaRPr lang="en-US" dirty="0"/>
          </a:p>
        </p:txBody>
      </p:sp>
      <p:sp>
        <p:nvSpPr>
          <p:cNvPr id="4" name="Content Placeholder 3"/>
          <p:cNvSpPr>
            <a:spLocks noGrp="1"/>
          </p:cNvSpPr>
          <p:nvPr>
            <p:ph sz="quarter" idx="4"/>
          </p:nvPr>
        </p:nvSpPr>
        <p:spPr>
          <a:xfrm>
            <a:off x="6338316" y="3143250"/>
            <a:ext cx="5228844" cy="3541014"/>
          </a:xfrm>
        </p:spPr>
        <p:txBody>
          <a:bodyPr>
            <a:normAutofit fontScale="77500" lnSpcReduction="20000"/>
          </a:bodyPr>
          <a:lstStyle/>
          <a:p>
            <a:pPr algn="just"/>
            <a:r>
              <a:rPr lang="en-US" dirty="0" err="1"/>
              <a:t>Gejala-gejala</a:t>
            </a:r>
            <a:r>
              <a:rPr lang="en-US" dirty="0"/>
              <a:t> GAD </a:t>
            </a:r>
            <a:r>
              <a:rPr lang="en-US" dirty="0" err="1"/>
              <a:t>cenderung</a:t>
            </a:r>
            <a:r>
              <a:rPr lang="en-US" dirty="0"/>
              <a:t> </a:t>
            </a:r>
            <a:r>
              <a:rPr lang="en-US" dirty="0" err="1"/>
              <a:t>kronis</a:t>
            </a:r>
            <a:r>
              <a:rPr lang="en-US" dirty="0"/>
              <a:t> </a:t>
            </a:r>
            <a:r>
              <a:rPr lang="en-US" dirty="0" err="1"/>
              <a:t>dan</a:t>
            </a:r>
            <a:r>
              <a:rPr lang="en-US" dirty="0"/>
              <a:t> </a:t>
            </a:r>
            <a:r>
              <a:rPr lang="en-US" dirty="0" err="1"/>
              <a:t>bertambah</a:t>
            </a:r>
            <a:r>
              <a:rPr lang="en-US" dirty="0"/>
              <a:t> </a:t>
            </a:r>
            <a:r>
              <a:rPr lang="en-US" dirty="0" err="1"/>
              <a:t>dan</a:t>
            </a:r>
            <a:r>
              <a:rPr lang="en-US" dirty="0"/>
              <a:t> </a:t>
            </a:r>
            <a:r>
              <a:rPr lang="en-US" dirty="0" err="1"/>
              <a:t>menyusut</a:t>
            </a:r>
            <a:r>
              <a:rPr lang="en-US" dirty="0"/>
              <a:t> </a:t>
            </a:r>
            <a:r>
              <a:rPr lang="en-US" dirty="0" err="1"/>
              <a:t>sepanjang</a:t>
            </a:r>
            <a:r>
              <a:rPr lang="en-US" dirty="0"/>
              <a:t> </a:t>
            </a:r>
            <a:r>
              <a:rPr lang="en-US" dirty="0" err="1"/>
              <a:t>umur</a:t>
            </a:r>
            <a:r>
              <a:rPr lang="en-US" dirty="0" smtClean="0"/>
              <a:t>. </a:t>
            </a:r>
          </a:p>
          <a:p>
            <a:pPr algn="just"/>
            <a:r>
              <a:rPr lang="en-US" dirty="0" smtClean="0"/>
              <a:t> </a:t>
            </a:r>
            <a:r>
              <a:rPr lang="en-US" dirty="0" err="1" smtClean="0"/>
              <a:t>Anak-anak</a:t>
            </a:r>
            <a:r>
              <a:rPr lang="en-US" dirty="0" smtClean="0"/>
              <a:t> </a:t>
            </a:r>
            <a:r>
              <a:rPr lang="en-US" dirty="0" err="1" smtClean="0"/>
              <a:t>dan</a:t>
            </a:r>
            <a:r>
              <a:rPr lang="en-US" dirty="0" smtClean="0"/>
              <a:t> </a:t>
            </a:r>
            <a:r>
              <a:rPr lang="en-US" dirty="0" err="1" smtClean="0"/>
              <a:t>remaja</a:t>
            </a:r>
            <a:r>
              <a:rPr lang="en-US" dirty="0" smtClean="0"/>
              <a:t> </a:t>
            </a:r>
            <a:r>
              <a:rPr lang="en-US" dirty="0" err="1" smtClean="0"/>
              <a:t>cenderung</a:t>
            </a:r>
            <a:r>
              <a:rPr lang="en-US" dirty="0" smtClean="0"/>
              <a:t> </a:t>
            </a:r>
            <a:r>
              <a:rPr lang="en-US" dirty="0" err="1" smtClean="0"/>
              <a:t>lebih</a:t>
            </a:r>
            <a:r>
              <a:rPr lang="en-US" dirty="0" smtClean="0"/>
              <a:t> </a:t>
            </a:r>
            <a:r>
              <a:rPr lang="en-US" dirty="0" err="1" smtClean="0"/>
              <a:t>khawatir</a:t>
            </a:r>
            <a:r>
              <a:rPr lang="en-US" dirty="0" smtClean="0"/>
              <a:t> </a:t>
            </a:r>
            <a:r>
              <a:rPr lang="en-US" dirty="0" err="1" smtClean="0"/>
              <a:t>tentang</a:t>
            </a:r>
            <a:r>
              <a:rPr lang="en-US" dirty="0" smtClean="0"/>
              <a:t> </a:t>
            </a:r>
            <a:r>
              <a:rPr lang="en-US" dirty="0" err="1" smtClean="0"/>
              <a:t>kinerja</a:t>
            </a:r>
            <a:r>
              <a:rPr lang="en-US" dirty="0" smtClean="0"/>
              <a:t> </a:t>
            </a:r>
            <a:r>
              <a:rPr lang="en-US" dirty="0" err="1" smtClean="0"/>
              <a:t>sekolah</a:t>
            </a:r>
            <a:r>
              <a:rPr lang="en-US" dirty="0" smtClean="0"/>
              <a:t> </a:t>
            </a:r>
            <a:r>
              <a:rPr lang="en-US" dirty="0" err="1" smtClean="0"/>
              <a:t>dan</a:t>
            </a:r>
            <a:r>
              <a:rPr lang="en-US" dirty="0" smtClean="0"/>
              <a:t> </a:t>
            </a:r>
            <a:r>
              <a:rPr lang="en-US" dirty="0" err="1" smtClean="0"/>
              <a:t>olahraga</a:t>
            </a:r>
            <a:r>
              <a:rPr lang="en-US" dirty="0" smtClean="0"/>
              <a:t>, </a:t>
            </a:r>
            <a:r>
              <a:rPr lang="en-US" dirty="0" err="1" smtClean="0"/>
              <a:t>sedangkan</a:t>
            </a:r>
            <a:r>
              <a:rPr lang="en-US" dirty="0" smtClean="0"/>
              <a:t> orang </a:t>
            </a:r>
            <a:r>
              <a:rPr lang="en-US" dirty="0" err="1" smtClean="0"/>
              <a:t>dewasa</a:t>
            </a:r>
            <a:r>
              <a:rPr lang="en-US" dirty="0" smtClean="0"/>
              <a:t> yang </a:t>
            </a:r>
            <a:r>
              <a:rPr lang="en-US" dirty="0" err="1" smtClean="0"/>
              <a:t>lebih</a:t>
            </a:r>
            <a:r>
              <a:rPr lang="en-US" dirty="0" smtClean="0"/>
              <a:t> </a:t>
            </a:r>
            <a:r>
              <a:rPr lang="en-US" dirty="0" err="1" smtClean="0"/>
              <a:t>tua</a:t>
            </a:r>
            <a:r>
              <a:rPr lang="en-US" dirty="0" smtClean="0"/>
              <a:t> </a:t>
            </a:r>
            <a:r>
              <a:rPr lang="en-US" dirty="0" err="1" smtClean="0"/>
              <a:t>khawatir</a:t>
            </a:r>
            <a:r>
              <a:rPr lang="en-US" dirty="0" smtClean="0"/>
              <a:t> </a:t>
            </a:r>
            <a:r>
              <a:rPr lang="en-US" dirty="0" err="1" smtClean="0"/>
              <a:t>tentang</a:t>
            </a:r>
            <a:r>
              <a:rPr lang="en-US" dirty="0" smtClean="0"/>
              <a:t> </a:t>
            </a:r>
            <a:r>
              <a:rPr lang="en-US" dirty="0" err="1" smtClean="0"/>
              <a:t>kesejahteraan</a:t>
            </a:r>
            <a:r>
              <a:rPr lang="en-US" dirty="0" smtClean="0"/>
              <a:t> </a:t>
            </a:r>
            <a:r>
              <a:rPr lang="en-US" dirty="0" err="1" smtClean="0"/>
              <a:t>keluarga</a:t>
            </a:r>
            <a:r>
              <a:rPr lang="en-US" dirty="0" smtClean="0"/>
              <a:t> </a:t>
            </a:r>
            <a:r>
              <a:rPr lang="en-US" dirty="0" err="1" smtClean="0"/>
              <a:t>atau</a:t>
            </a:r>
            <a:r>
              <a:rPr lang="en-US" dirty="0" smtClean="0"/>
              <a:t> </a:t>
            </a:r>
            <a:r>
              <a:rPr lang="en-US" dirty="0" err="1" smtClean="0"/>
              <a:t>kesehatan</a:t>
            </a:r>
            <a:r>
              <a:rPr lang="en-US" dirty="0" smtClean="0"/>
              <a:t> </a:t>
            </a:r>
            <a:r>
              <a:rPr lang="en-US" dirty="0" err="1" smtClean="0"/>
              <a:t>fisik</a:t>
            </a:r>
            <a:r>
              <a:rPr lang="en-US" dirty="0" smtClean="0"/>
              <a:t> </a:t>
            </a:r>
            <a:r>
              <a:rPr lang="en-US" dirty="0" err="1" smtClean="0"/>
              <a:t>mereka</a:t>
            </a:r>
            <a:r>
              <a:rPr lang="en-US" dirty="0" smtClean="0"/>
              <a:t> </a:t>
            </a:r>
            <a:r>
              <a:rPr lang="en-US" dirty="0" err="1" smtClean="0"/>
              <a:t>sendiri</a:t>
            </a:r>
            <a:r>
              <a:rPr lang="en-US" dirty="0" smtClean="0"/>
              <a:t>.</a:t>
            </a:r>
          </a:p>
          <a:p>
            <a:pPr algn="just"/>
            <a:r>
              <a:rPr lang="en-US" dirty="0" smtClean="0"/>
              <a:t>Orang </a:t>
            </a:r>
            <a:r>
              <a:rPr lang="en-US" dirty="0" err="1" smtClean="0"/>
              <a:t>dewasa</a:t>
            </a:r>
            <a:r>
              <a:rPr lang="en-US" dirty="0" smtClean="0"/>
              <a:t> yang </a:t>
            </a:r>
            <a:r>
              <a:rPr lang="en-US" dirty="0" err="1" smtClean="0"/>
              <a:t>lebih</a:t>
            </a:r>
            <a:r>
              <a:rPr lang="en-US" dirty="0" smtClean="0"/>
              <a:t> </a:t>
            </a:r>
            <a:r>
              <a:rPr lang="en-US" dirty="0" err="1" smtClean="0"/>
              <a:t>muda</a:t>
            </a:r>
            <a:r>
              <a:rPr lang="en-US" dirty="0" smtClean="0"/>
              <a:t> </a:t>
            </a:r>
            <a:r>
              <a:rPr lang="en-US" dirty="0" err="1" smtClean="0"/>
              <a:t>mengalami</a:t>
            </a:r>
            <a:r>
              <a:rPr lang="en-US" dirty="0" smtClean="0"/>
              <a:t> </a:t>
            </a:r>
            <a:r>
              <a:rPr lang="en-US" dirty="0" err="1" smtClean="0"/>
              <a:t>keparahan</a:t>
            </a:r>
            <a:r>
              <a:rPr lang="en-US" dirty="0" smtClean="0"/>
              <a:t> </a:t>
            </a:r>
            <a:r>
              <a:rPr lang="en-US" dirty="0" err="1" smtClean="0"/>
              <a:t>gejala</a:t>
            </a:r>
            <a:r>
              <a:rPr lang="en-US" dirty="0" smtClean="0"/>
              <a:t> yang </a:t>
            </a:r>
            <a:r>
              <a:rPr lang="en-US" dirty="0" err="1" smtClean="0"/>
              <a:t>lebih</a:t>
            </a:r>
            <a:r>
              <a:rPr lang="en-US" dirty="0" smtClean="0"/>
              <a:t> </a:t>
            </a:r>
            <a:r>
              <a:rPr lang="en-US" dirty="0" err="1" smtClean="0"/>
              <a:t>besar</a:t>
            </a:r>
            <a:r>
              <a:rPr lang="en-US" dirty="0" smtClean="0"/>
              <a:t> </a:t>
            </a:r>
            <a:r>
              <a:rPr lang="en-US" dirty="0" err="1" smtClean="0"/>
              <a:t>daripada</a:t>
            </a:r>
            <a:r>
              <a:rPr lang="en-US" dirty="0" smtClean="0"/>
              <a:t> orang </a:t>
            </a:r>
            <a:r>
              <a:rPr lang="en-US" dirty="0" err="1" smtClean="0"/>
              <a:t>dewasa</a:t>
            </a:r>
            <a:r>
              <a:rPr lang="en-US" dirty="0" smtClean="0"/>
              <a:t> yang </a:t>
            </a:r>
            <a:r>
              <a:rPr lang="en-US" dirty="0" err="1" smtClean="0"/>
              <a:t>lebih</a:t>
            </a:r>
            <a:r>
              <a:rPr lang="en-US" dirty="0" smtClean="0"/>
              <a:t> </a:t>
            </a:r>
            <a:r>
              <a:rPr lang="en-US" dirty="0" err="1" smtClean="0"/>
              <a:t>tua</a:t>
            </a:r>
            <a:r>
              <a:rPr lang="en-US" dirty="0" smtClean="0"/>
              <a:t>. Di </a:t>
            </a:r>
            <a:r>
              <a:rPr lang="en-US" dirty="0" err="1" smtClean="0"/>
              <a:t>awal</a:t>
            </a:r>
            <a:r>
              <a:rPr lang="en-US" dirty="0" smtClean="0"/>
              <a:t> </a:t>
            </a:r>
            <a:r>
              <a:rPr lang="en-US" dirty="0" err="1" smtClean="0"/>
              <a:t>kehidupan</a:t>
            </a:r>
            <a:r>
              <a:rPr lang="en-US" dirty="0" smtClean="0"/>
              <a:t> </a:t>
            </a:r>
            <a:r>
              <a:rPr lang="en-US" dirty="0" err="1" smtClean="0"/>
              <a:t>individu</a:t>
            </a:r>
            <a:r>
              <a:rPr lang="en-US" dirty="0" smtClean="0"/>
              <a:t> </a:t>
            </a:r>
            <a:r>
              <a:rPr lang="en-US" dirty="0" err="1" smtClean="0"/>
              <a:t>memiliki</a:t>
            </a:r>
            <a:r>
              <a:rPr lang="en-US" dirty="0" smtClean="0"/>
              <a:t> </a:t>
            </a:r>
            <a:r>
              <a:rPr lang="en-US" dirty="0" err="1" smtClean="0"/>
              <a:t>gejala</a:t>
            </a:r>
            <a:r>
              <a:rPr lang="en-US" dirty="0" smtClean="0"/>
              <a:t> yang </a:t>
            </a:r>
            <a:r>
              <a:rPr lang="en-US" dirty="0" err="1" smtClean="0"/>
              <a:t>memenuhi</a:t>
            </a:r>
            <a:r>
              <a:rPr lang="en-US" dirty="0" smtClean="0"/>
              <a:t> </a:t>
            </a:r>
            <a:r>
              <a:rPr lang="en-US" dirty="0" err="1" smtClean="0"/>
              <a:t>kriteria</a:t>
            </a:r>
            <a:r>
              <a:rPr lang="en-US" dirty="0" smtClean="0"/>
              <a:t> GAD, </a:t>
            </a:r>
            <a:r>
              <a:rPr lang="en-US" dirty="0" err="1" smtClean="0"/>
              <a:t>semakin</a:t>
            </a:r>
            <a:r>
              <a:rPr lang="en-US" dirty="0" smtClean="0"/>
              <a:t> </a:t>
            </a:r>
            <a:r>
              <a:rPr lang="en-US" dirty="0" err="1" smtClean="0"/>
              <a:t>banyak</a:t>
            </a:r>
            <a:r>
              <a:rPr lang="en-US" dirty="0" smtClean="0"/>
              <a:t> </a:t>
            </a:r>
            <a:r>
              <a:rPr lang="en-US" dirty="0" err="1" smtClean="0"/>
              <a:t>komorbiditas</a:t>
            </a:r>
            <a:r>
              <a:rPr lang="en-US" dirty="0" smtClean="0"/>
              <a:t> yang </a:t>
            </a:r>
            <a:r>
              <a:rPr lang="en-US" dirty="0" err="1" smtClean="0"/>
              <a:t>cenderung</a:t>
            </a:r>
            <a:r>
              <a:rPr lang="en-US" dirty="0" smtClean="0"/>
              <a:t> </a:t>
            </a:r>
            <a:r>
              <a:rPr lang="en-US" dirty="0" err="1" smtClean="0"/>
              <a:t>mereka</a:t>
            </a:r>
            <a:r>
              <a:rPr lang="en-US" dirty="0" smtClean="0"/>
              <a:t> </a:t>
            </a:r>
            <a:r>
              <a:rPr lang="en-US" dirty="0" err="1" smtClean="0"/>
              <a:t>miliki</a:t>
            </a:r>
            <a:r>
              <a:rPr lang="en-US" dirty="0" smtClean="0"/>
              <a:t> </a:t>
            </a:r>
            <a:r>
              <a:rPr lang="en-US" dirty="0" err="1" smtClean="0"/>
              <a:t>dan</a:t>
            </a:r>
            <a:r>
              <a:rPr lang="en-US" dirty="0" smtClean="0"/>
              <a:t> </a:t>
            </a:r>
            <a:r>
              <a:rPr lang="en-US" dirty="0" err="1" smtClean="0"/>
              <a:t>semakin</a:t>
            </a:r>
            <a:r>
              <a:rPr lang="en-US" dirty="0" smtClean="0"/>
              <a:t> </a:t>
            </a:r>
            <a:r>
              <a:rPr lang="en-US" dirty="0" err="1" smtClean="0"/>
              <a:t>besar</a:t>
            </a:r>
            <a:r>
              <a:rPr lang="en-US" dirty="0" smtClean="0"/>
              <a:t> </a:t>
            </a:r>
            <a:r>
              <a:rPr lang="en-US" dirty="0" err="1" smtClean="0"/>
              <a:t>kemungkinan</a:t>
            </a:r>
            <a:r>
              <a:rPr lang="en-US" dirty="0" smtClean="0"/>
              <a:t> </a:t>
            </a:r>
            <a:r>
              <a:rPr lang="en-US" dirty="0" err="1" smtClean="0"/>
              <a:t>mereka</a:t>
            </a:r>
            <a:r>
              <a:rPr lang="en-US" dirty="0" smtClean="0"/>
              <a:t> </a:t>
            </a:r>
            <a:r>
              <a:rPr lang="en-US" dirty="0" err="1" smtClean="0"/>
              <a:t>untuk</a:t>
            </a:r>
            <a:r>
              <a:rPr lang="en-US" dirty="0" smtClean="0"/>
              <a:t> </a:t>
            </a:r>
            <a:r>
              <a:rPr lang="en-US" dirty="0" err="1" smtClean="0"/>
              <a:t>mengalami</a:t>
            </a:r>
            <a:r>
              <a:rPr lang="en-US" dirty="0" smtClean="0"/>
              <a:t> </a:t>
            </a:r>
            <a:r>
              <a:rPr lang="en-US" dirty="0" err="1" smtClean="0"/>
              <a:t>gangguan</a:t>
            </a:r>
            <a:r>
              <a:rPr lang="en-US" dirty="0" smtClean="0"/>
              <a:t>. </a:t>
            </a:r>
          </a:p>
          <a:p>
            <a:pPr algn="just"/>
            <a:r>
              <a:rPr lang="en-US" dirty="0" smtClean="0"/>
              <a:t>GAD </a:t>
            </a:r>
            <a:r>
              <a:rPr lang="en-US" dirty="0" err="1"/>
              <a:t>dapat</a:t>
            </a:r>
            <a:r>
              <a:rPr lang="en-US" dirty="0"/>
              <a:t> </a:t>
            </a:r>
            <a:r>
              <a:rPr lang="en-US" dirty="0" err="1"/>
              <a:t>didiagnosis</a:t>
            </a:r>
            <a:r>
              <a:rPr lang="en-US" dirty="0"/>
              <a:t> </a:t>
            </a:r>
            <a:r>
              <a:rPr lang="en-US" dirty="0" err="1"/>
              <a:t>secara</a:t>
            </a:r>
            <a:r>
              <a:rPr lang="en-US" dirty="0"/>
              <a:t> </a:t>
            </a:r>
            <a:r>
              <a:rPr lang="en-US" dirty="0" err="1"/>
              <a:t>berlebihan</a:t>
            </a:r>
            <a:r>
              <a:rPr lang="en-US" dirty="0"/>
              <a:t> </a:t>
            </a:r>
            <a:r>
              <a:rPr lang="en-US" dirty="0" err="1"/>
              <a:t>pada</a:t>
            </a:r>
            <a:r>
              <a:rPr lang="en-US" dirty="0"/>
              <a:t> </a:t>
            </a:r>
            <a:r>
              <a:rPr lang="en-US" dirty="0" err="1"/>
              <a:t>anak-anak</a:t>
            </a:r>
            <a:r>
              <a:rPr lang="en-US" dirty="0"/>
              <a:t>. </a:t>
            </a:r>
            <a:r>
              <a:rPr lang="en-US" dirty="0" err="1" smtClean="0"/>
              <a:t>Namun</a:t>
            </a:r>
            <a:r>
              <a:rPr lang="en-US" dirty="0" smtClean="0"/>
              <a:t>, diagnosis </a:t>
            </a:r>
            <a:r>
              <a:rPr lang="en-US" dirty="0" err="1" smtClean="0"/>
              <a:t>ini</a:t>
            </a:r>
            <a:r>
              <a:rPr lang="en-US" dirty="0" smtClean="0"/>
              <a:t> </a:t>
            </a:r>
            <a:r>
              <a:rPr lang="en-US" dirty="0" err="1" smtClean="0"/>
              <a:t>dipertimbangkan</a:t>
            </a:r>
            <a:r>
              <a:rPr lang="en-US" dirty="0" smtClean="0"/>
              <a:t> </a:t>
            </a:r>
            <a:r>
              <a:rPr lang="en-US" dirty="0" err="1" smtClean="0"/>
              <a:t>karena</a:t>
            </a:r>
            <a:r>
              <a:rPr lang="en-US" dirty="0" smtClean="0"/>
              <a:t> GAD </a:t>
            </a:r>
            <a:r>
              <a:rPr lang="en-US" dirty="0" err="1" smtClean="0"/>
              <a:t>terlalu</a:t>
            </a:r>
            <a:r>
              <a:rPr lang="en-US" dirty="0" smtClean="0"/>
              <a:t> </a:t>
            </a:r>
            <a:r>
              <a:rPr lang="en-US" dirty="0" err="1" smtClean="0"/>
              <a:t>kompleks</a:t>
            </a:r>
            <a:r>
              <a:rPr lang="en-US" dirty="0" smtClean="0"/>
              <a:t> </a:t>
            </a:r>
            <a:r>
              <a:rPr lang="en-US" dirty="0" err="1" smtClean="0"/>
              <a:t>untuk</a:t>
            </a:r>
            <a:r>
              <a:rPr lang="en-US" dirty="0" smtClean="0"/>
              <a:t> </a:t>
            </a:r>
            <a:r>
              <a:rPr lang="en-US" dirty="0" err="1" smtClean="0"/>
              <a:t>anak-anak</a:t>
            </a:r>
            <a:r>
              <a:rPr lang="en-US" dirty="0" smtClean="0"/>
              <a:t>. </a:t>
            </a:r>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b="1" dirty="0" smtClean="0"/>
              <a:t>DEVELOPMENT AND COURSE (DSM 5)</a:t>
            </a:r>
            <a:endParaRPr lang="en-US" b="1" dirty="0"/>
          </a:p>
        </p:txBody>
      </p:sp>
      <p:sp>
        <p:nvSpPr>
          <p:cNvPr id="6" name="Title 5"/>
          <p:cNvSpPr>
            <a:spLocks noGrp="1"/>
          </p:cNvSpPr>
          <p:nvPr>
            <p:ph type="title"/>
          </p:nvPr>
        </p:nvSpPr>
        <p:spPr/>
        <p:txBody>
          <a:bodyPr/>
          <a:lstStyle/>
          <a:p>
            <a:r>
              <a:rPr lang="en-US" b="1" dirty="0" smtClean="0"/>
              <a:t>COURSE &amp; DEVELOPMENT COURSE</a:t>
            </a:r>
            <a:endParaRPr lang="en-US" b="1" dirty="0"/>
          </a:p>
        </p:txBody>
      </p:sp>
    </p:spTree>
    <p:extLst>
      <p:ext uri="{BB962C8B-B14F-4D97-AF65-F5344CB8AC3E}">
        <p14:creationId xmlns:p14="http://schemas.microsoft.com/office/powerpoint/2010/main" val="3457559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Dsm</a:t>
            </a:r>
            <a:r>
              <a:rPr lang="en-US" dirty="0" smtClean="0"/>
              <a:t> 4</a:t>
            </a:r>
            <a:endParaRPr lang="en-US" dirty="0"/>
          </a:p>
        </p:txBody>
      </p:sp>
      <p:sp>
        <p:nvSpPr>
          <p:cNvPr id="3" name="Content Placeholder 2"/>
          <p:cNvSpPr>
            <a:spLocks noGrp="1"/>
          </p:cNvSpPr>
          <p:nvPr>
            <p:ph sz="half" idx="2"/>
          </p:nvPr>
        </p:nvSpPr>
        <p:spPr/>
        <p:txBody>
          <a:bodyPr/>
          <a:lstStyle/>
          <a:p>
            <a:r>
              <a:rPr lang="en-US" dirty="0" err="1"/>
              <a:t>Pada</a:t>
            </a:r>
            <a:r>
              <a:rPr lang="en-US" dirty="0"/>
              <a:t> DSM 4 </a:t>
            </a:r>
            <a:r>
              <a:rPr lang="en-US" dirty="0" err="1"/>
              <a:t>belum</a:t>
            </a:r>
            <a:r>
              <a:rPr lang="en-US" dirty="0"/>
              <a:t> </a:t>
            </a:r>
            <a:r>
              <a:rPr lang="en-US" dirty="0" err="1"/>
              <a:t>menjelaskan</a:t>
            </a:r>
            <a:r>
              <a:rPr lang="en-US" dirty="0"/>
              <a:t> </a:t>
            </a:r>
            <a:r>
              <a:rPr lang="en-US" dirty="0" err="1"/>
              <a:t>tentang</a:t>
            </a:r>
            <a:r>
              <a:rPr lang="en-US" dirty="0"/>
              <a:t> risk and prognostic factors.</a:t>
            </a:r>
          </a:p>
          <a:p>
            <a:endParaRPr lang="en-US" dirty="0"/>
          </a:p>
        </p:txBody>
      </p:sp>
      <p:sp>
        <p:nvSpPr>
          <p:cNvPr id="4" name="Content Placeholder 3"/>
          <p:cNvSpPr>
            <a:spLocks noGrp="1"/>
          </p:cNvSpPr>
          <p:nvPr>
            <p:ph sz="quarter" idx="4"/>
          </p:nvPr>
        </p:nvSpPr>
        <p:spPr>
          <a:xfrm>
            <a:off x="6338316" y="3143250"/>
            <a:ext cx="4253484" cy="3294126"/>
          </a:xfrm>
        </p:spPr>
        <p:txBody>
          <a:bodyPr>
            <a:normAutofit fontScale="85000" lnSpcReduction="20000"/>
          </a:bodyPr>
          <a:lstStyle/>
          <a:p>
            <a:pPr algn="just"/>
            <a:r>
              <a:rPr lang="en-US" dirty="0" err="1"/>
              <a:t>Emosional</a:t>
            </a:r>
            <a:r>
              <a:rPr lang="en-US" dirty="0"/>
              <a:t>. </a:t>
            </a:r>
            <a:r>
              <a:rPr lang="en-US" dirty="0" err="1"/>
              <a:t>Penghambatan</a:t>
            </a:r>
            <a:r>
              <a:rPr lang="en-US" dirty="0"/>
              <a:t> </a:t>
            </a:r>
            <a:r>
              <a:rPr lang="en-US" dirty="0" err="1"/>
              <a:t>perilaku</a:t>
            </a:r>
            <a:r>
              <a:rPr lang="en-US" dirty="0"/>
              <a:t>, negative </a:t>
            </a:r>
            <a:r>
              <a:rPr lang="en-US" dirty="0" err="1"/>
              <a:t>neurotisme</a:t>
            </a:r>
            <a:r>
              <a:rPr lang="en-US" dirty="0"/>
              <a:t>.</a:t>
            </a:r>
          </a:p>
          <a:p>
            <a:pPr algn="just"/>
            <a:r>
              <a:rPr lang="en-US" dirty="0" err="1"/>
              <a:t>Lingkungan</a:t>
            </a:r>
            <a:r>
              <a:rPr lang="en-US" dirty="0"/>
              <a:t>. </a:t>
            </a:r>
            <a:r>
              <a:rPr lang="en-US" dirty="0" err="1"/>
              <a:t>Meskipun</a:t>
            </a:r>
            <a:r>
              <a:rPr lang="en-US" dirty="0"/>
              <a:t> </a:t>
            </a:r>
            <a:r>
              <a:rPr lang="en-US" dirty="0" err="1"/>
              <a:t>kesulitan</a:t>
            </a:r>
            <a:r>
              <a:rPr lang="en-US" dirty="0"/>
              <a:t> masa </a:t>
            </a:r>
            <a:r>
              <a:rPr lang="en-US" dirty="0" err="1"/>
              <a:t>kanak-kanak</a:t>
            </a:r>
            <a:r>
              <a:rPr lang="en-US" dirty="0"/>
              <a:t> </a:t>
            </a:r>
            <a:r>
              <a:rPr lang="en-US" dirty="0" err="1"/>
              <a:t>dan</a:t>
            </a:r>
            <a:r>
              <a:rPr lang="en-US" dirty="0"/>
              <a:t> </a:t>
            </a:r>
            <a:r>
              <a:rPr lang="en-US" dirty="0" err="1"/>
              <a:t>overproteksi</a:t>
            </a:r>
            <a:r>
              <a:rPr lang="en-US" dirty="0"/>
              <a:t> orang </a:t>
            </a:r>
            <a:r>
              <a:rPr lang="en-US" dirty="0" err="1"/>
              <a:t>tua</a:t>
            </a:r>
            <a:r>
              <a:rPr lang="en-US" dirty="0"/>
              <a:t> </a:t>
            </a:r>
            <a:r>
              <a:rPr lang="en-US" dirty="0" err="1"/>
              <a:t>telah</a:t>
            </a:r>
            <a:r>
              <a:rPr lang="en-US" dirty="0"/>
              <a:t> </a:t>
            </a:r>
            <a:r>
              <a:rPr lang="en-US" dirty="0" err="1"/>
              <a:t>dikaitkan</a:t>
            </a:r>
            <a:r>
              <a:rPr lang="en-US" dirty="0"/>
              <a:t> </a:t>
            </a:r>
            <a:r>
              <a:rPr lang="en-US" dirty="0" err="1"/>
              <a:t>dengan</a:t>
            </a:r>
            <a:r>
              <a:rPr lang="en-US" dirty="0"/>
              <a:t> GAD, </a:t>
            </a:r>
            <a:r>
              <a:rPr lang="en-US" dirty="0" err="1"/>
              <a:t>tidak</a:t>
            </a:r>
            <a:r>
              <a:rPr lang="en-US" dirty="0"/>
              <a:t> </a:t>
            </a:r>
            <a:r>
              <a:rPr lang="en-US" dirty="0" err="1"/>
              <a:t>ada</a:t>
            </a:r>
            <a:r>
              <a:rPr lang="en-US" dirty="0"/>
              <a:t> </a:t>
            </a:r>
            <a:r>
              <a:rPr lang="en-US" dirty="0" err="1"/>
              <a:t>faktor</a:t>
            </a:r>
            <a:r>
              <a:rPr lang="en-US" dirty="0"/>
              <a:t> </a:t>
            </a:r>
            <a:r>
              <a:rPr lang="en-US" dirty="0" err="1"/>
              <a:t>lingkungan</a:t>
            </a:r>
            <a:r>
              <a:rPr lang="en-US" dirty="0"/>
              <a:t> yang </a:t>
            </a:r>
            <a:r>
              <a:rPr lang="en-US" dirty="0" err="1"/>
              <a:t>diidentifikasi</a:t>
            </a:r>
            <a:r>
              <a:rPr lang="en-US" dirty="0"/>
              <a:t> </a:t>
            </a:r>
            <a:r>
              <a:rPr lang="en-US" dirty="0" err="1"/>
              <a:t>spesifik</a:t>
            </a:r>
            <a:r>
              <a:rPr lang="en-US" dirty="0"/>
              <a:t> </a:t>
            </a:r>
            <a:r>
              <a:rPr lang="en-US" dirty="0" err="1"/>
              <a:t>untuk</a:t>
            </a:r>
            <a:r>
              <a:rPr lang="en-US" dirty="0"/>
              <a:t> GAD </a:t>
            </a:r>
            <a:r>
              <a:rPr lang="en-US" dirty="0" err="1"/>
              <a:t>atau</a:t>
            </a:r>
            <a:r>
              <a:rPr lang="en-US" dirty="0"/>
              <a:t> </a:t>
            </a:r>
            <a:r>
              <a:rPr lang="en-US" dirty="0" err="1"/>
              <a:t>cukup</a:t>
            </a:r>
            <a:r>
              <a:rPr lang="en-US" dirty="0"/>
              <a:t> </a:t>
            </a:r>
            <a:r>
              <a:rPr lang="en-US" dirty="0" err="1"/>
              <a:t>untuk</a:t>
            </a:r>
            <a:r>
              <a:rPr lang="en-US" dirty="0"/>
              <a:t> </a:t>
            </a:r>
            <a:r>
              <a:rPr lang="en-US" dirty="0" err="1"/>
              <a:t>membuat</a:t>
            </a:r>
            <a:r>
              <a:rPr lang="en-US" dirty="0"/>
              <a:t> diagnosis.</a:t>
            </a:r>
          </a:p>
          <a:p>
            <a:pPr algn="just"/>
            <a:r>
              <a:rPr lang="en-US" dirty="0" err="1"/>
              <a:t>Genetik</a:t>
            </a:r>
            <a:r>
              <a:rPr lang="en-US" dirty="0"/>
              <a:t> </a:t>
            </a:r>
            <a:r>
              <a:rPr lang="en-US" dirty="0" err="1"/>
              <a:t>dan</a:t>
            </a:r>
            <a:r>
              <a:rPr lang="en-US" dirty="0"/>
              <a:t> </a:t>
            </a:r>
            <a:r>
              <a:rPr lang="en-US" dirty="0" err="1"/>
              <a:t>fisiologis</a:t>
            </a:r>
            <a:r>
              <a:rPr lang="en-US" dirty="0"/>
              <a:t>. </a:t>
            </a:r>
            <a:r>
              <a:rPr lang="en-US" dirty="0" err="1"/>
              <a:t>Sepertiga</a:t>
            </a:r>
            <a:r>
              <a:rPr lang="en-US" dirty="0"/>
              <a:t> </a:t>
            </a:r>
            <a:r>
              <a:rPr lang="en-US" dirty="0" err="1"/>
              <a:t>dari</a:t>
            </a:r>
            <a:r>
              <a:rPr lang="en-US" dirty="0"/>
              <a:t> </a:t>
            </a:r>
            <a:r>
              <a:rPr lang="en-US" dirty="0" err="1"/>
              <a:t>risiko</a:t>
            </a:r>
            <a:r>
              <a:rPr lang="en-US" dirty="0"/>
              <a:t> </a:t>
            </a:r>
            <a:r>
              <a:rPr lang="en-US" dirty="0" err="1"/>
              <a:t>mengalami</a:t>
            </a:r>
            <a:r>
              <a:rPr lang="en-US" dirty="0"/>
              <a:t> GAD </a:t>
            </a:r>
            <a:r>
              <a:rPr lang="en-US" dirty="0" err="1"/>
              <a:t>adalah</a:t>
            </a:r>
            <a:r>
              <a:rPr lang="en-US" dirty="0"/>
              <a:t> </a:t>
            </a:r>
            <a:r>
              <a:rPr lang="en-US" dirty="0" err="1"/>
              <a:t>genetik</a:t>
            </a:r>
            <a:r>
              <a:rPr lang="en-US" dirty="0"/>
              <a:t>, </a:t>
            </a:r>
            <a:r>
              <a:rPr lang="en-US" dirty="0" err="1"/>
              <a:t>dan</a:t>
            </a:r>
            <a:r>
              <a:rPr lang="en-US" dirty="0"/>
              <a:t> </a:t>
            </a:r>
            <a:r>
              <a:rPr lang="en-US" dirty="0" err="1"/>
              <a:t>faktor-faktor</a:t>
            </a:r>
            <a:r>
              <a:rPr lang="en-US" dirty="0"/>
              <a:t> </a:t>
            </a:r>
            <a:r>
              <a:rPr lang="en-US" dirty="0" err="1"/>
              <a:t>genetik</a:t>
            </a:r>
            <a:r>
              <a:rPr lang="en-US" dirty="0"/>
              <a:t> </a:t>
            </a:r>
            <a:r>
              <a:rPr lang="en-US" dirty="0" err="1"/>
              <a:t>ini</a:t>
            </a:r>
            <a:r>
              <a:rPr lang="en-US" dirty="0"/>
              <a:t> </a:t>
            </a:r>
            <a:r>
              <a:rPr lang="en-US" dirty="0" err="1"/>
              <a:t>tumpang</a:t>
            </a:r>
            <a:r>
              <a:rPr lang="en-US" dirty="0"/>
              <a:t> </a:t>
            </a:r>
            <a:r>
              <a:rPr lang="en-US" dirty="0" err="1"/>
              <a:t>tindih</a:t>
            </a:r>
            <a:r>
              <a:rPr lang="en-US" dirty="0"/>
              <a:t> </a:t>
            </a:r>
            <a:r>
              <a:rPr lang="en-US" dirty="0" err="1"/>
              <a:t>dengan</a:t>
            </a:r>
            <a:r>
              <a:rPr lang="en-US" dirty="0"/>
              <a:t> </a:t>
            </a:r>
            <a:r>
              <a:rPr lang="en-US" dirty="0" err="1"/>
              <a:t>risiko</a:t>
            </a:r>
            <a:r>
              <a:rPr lang="en-US" dirty="0"/>
              <a:t> </a:t>
            </a:r>
            <a:r>
              <a:rPr lang="en-US" dirty="0" err="1"/>
              <a:t>neurotisme</a:t>
            </a:r>
            <a:r>
              <a:rPr lang="en-US" dirty="0"/>
              <a:t> </a:t>
            </a:r>
            <a:r>
              <a:rPr lang="en-US" dirty="0" err="1"/>
              <a:t>dan</a:t>
            </a:r>
            <a:r>
              <a:rPr lang="en-US" dirty="0"/>
              <a:t> </a:t>
            </a:r>
            <a:r>
              <a:rPr lang="en-US" dirty="0" err="1"/>
              <a:t>dibagi</a:t>
            </a:r>
            <a:r>
              <a:rPr lang="en-US" dirty="0"/>
              <a:t> </a:t>
            </a:r>
            <a:r>
              <a:rPr lang="en-US" dirty="0" err="1"/>
              <a:t>dengan</a:t>
            </a:r>
            <a:r>
              <a:rPr lang="en-US" dirty="0"/>
              <a:t> </a:t>
            </a:r>
            <a:r>
              <a:rPr lang="en-US" dirty="0" err="1"/>
              <a:t>gangguan</a:t>
            </a:r>
            <a:r>
              <a:rPr lang="en-US" dirty="0"/>
              <a:t> </a:t>
            </a:r>
            <a:r>
              <a:rPr lang="en-US" dirty="0" err="1"/>
              <a:t>kecemasan</a:t>
            </a:r>
            <a:r>
              <a:rPr lang="en-US" dirty="0"/>
              <a:t> </a:t>
            </a:r>
            <a:r>
              <a:rPr lang="en-US" dirty="0" err="1"/>
              <a:t>dan</a:t>
            </a:r>
            <a:r>
              <a:rPr lang="en-US" dirty="0"/>
              <a:t> </a:t>
            </a:r>
            <a:r>
              <a:rPr lang="en-US" dirty="0" err="1"/>
              <a:t>suasana</a:t>
            </a:r>
            <a:r>
              <a:rPr lang="en-US" dirty="0"/>
              <a:t> </a:t>
            </a:r>
            <a:r>
              <a:rPr lang="en-US" dirty="0" err="1"/>
              <a:t>hati</a:t>
            </a:r>
            <a:r>
              <a:rPr lang="en-US" dirty="0"/>
              <a:t> </a:t>
            </a:r>
            <a:r>
              <a:rPr lang="en-US" dirty="0" err="1"/>
              <a:t>lainnya</a:t>
            </a:r>
            <a:r>
              <a:rPr lang="en-US" dirty="0"/>
              <a:t>, </a:t>
            </a:r>
            <a:r>
              <a:rPr lang="en-US" dirty="0" err="1"/>
              <a:t>khususnya</a:t>
            </a:r>
            <a:r>
              <a:rPr lang="en-US" dirty="0"/>
              <a:t> </a:t>
            </a:r>
            <a:r>
              <a:rPr lang="en-US" dirty="0" err="1"/>
              <a:t>gangguan</a:t>
            </a:r>
            <a:r>
              <a:rPr lang="en-US" dirty="0"/>
              <a:t> </a:t>
            </a:r>
            <a:r>
              <a:rPr lang="en-US" dirty="0" err="1"/>
              <a:t>depresi</a:t>
            </a:r>
            <a:r>
              <a:rPr lang="en-US" dirty="0"/>
              <a:t> mayor.</a:t>
            </a:r>
          </a:p>
          <a:p>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err="1" smtClean="0"/>
              <a:t>Dsm</a:t>
            </a:r>
            <a:r>
              <a:rPr lang="en-US" dirty="0" smtClean="0"/>
              <a:t> 5</a:t>
            </a:r>
            <a:endParaRPr lang="en-US" dirty="0"/>
          </a:p>
        </p:txBody>
      </p:sp>
      <p:sp>
        <p:nvSpPr>
          <p:cNvPr id="6" name="Title 5"/>
          <p:cNvSpPr>
            <a:spLocks noGrp="1"/>
          </p:cNvSpPr>
          <p:nvPr>
            <p:ph type="title"/>
          </p:nvPr>
        </p:nvSpPr>
        <p:spPr/>
        <p:txBody>
          <a:bodyPr/>
          <a:lstStyle/>
          <a:p>
            <a:r>
              <a:rPr lang="en-US" b="1" dirty="0"/>
              <a:t>Risk and Prognostic Factors </a:t>
            </a:r>
            <a:endParaRPr lang="en-US" dirty="0"/>
          </a:p>
        </p:txBody>
      </p:sp>
    </p:spTree>
    <p:extLst>
      <p:ext uri="{BB962C8B-B14F-4D97-AF65-F5344CB8AC3E}">
        <p14:creationId xmlns:p14="http://schemas.microsoft.com/office/powerpoint/2010/main" val="4131394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Differential Diagnose </a:t>
            </a:r>
            <a:r>
              <a:rPr lang="en-US" sz="2400" b="1" dirty="0" smtClean="0"/>
              <a:t>(</a:t>
            </a:r>
            <a:r>
              <a:rPr lang="en-US" sz="2400" b="1" dirty="0" err="1" smtClean="0"/>
              <a:t>dsm</a:t>
            </a:r>
            <a:r>
              <a:rPr lang="en-US" sz="2400" b="1" dirty="0" smtClean="0"/>
              <a:t> 4 &amp; 5)</a:t>
            </a:r>
            <a:endParaRPr lang="en-US" sz="2400" dirty="0"/>
          </a:p>
        </p:txBody>
      </p:sp>
      <p:sp>
        <p:nvSpPr>
          <p:cNvPr id="3" name="Content Placeholder 2"/>
          <p:cNvSpPr>
            <a:spLocks noGrp="1"/>
          </p:cNvSpPr>
          <p:nvPr>
            <p:ph idx="1"/>
          </p:nvPr>
        </p:nvSpPr>
        <p:spPr/>
        <p:txBody>
          <a:bodyPr>
            <a:normAutofit/>
          </a:bodyPr>
          <a:lstStyle/>
          <a:p>
            <a:pPr algn="just"/>
            <a:r>
              <a:rPr lang="en-US" dirty="0">
                <a:solidFill>
                  <a:schemeClr val="accent2">
                    <a:lumMod val="75000"/>
                  </a:schemeClr>
                </a:solidFill>
              </a:rPr>
              <a:t>Anxiety disorder due to another medical </a:t>
            </a:r>
            <a:r>
              <a:rPr lang="en-US" dirty="0" smtClean="0">
                <a:solidFill>
                  <a:schemeClr val="accent2">
                    <a:lumMod val="75000"/>
                  </a:schemeClr>
                </a:solidFill>
              </a:rPr>
              <a:t>condition. </a:t>
            </a:r>
            <a:r>
              <a:rPr lang="en-US" dirty="0" err="1"/>
              <a:t>Harus</a:t>
            </a:r>
            <a:r>
              <a:rPr lang="en-US" dirty="0"/>
              <a:t> </a:t>
            </a:r>
            <a:r>
              <a:rPr lang="en-US" dirty="0" err="1"/>
              <a:t>ditetapkan</a:t>
            </a:r>
            <a:r>
              <a:rPr lang="en-US" dirty="0"/>
              <a:t> </a:t>
            </a:r>
            <a:r>
              <a:rPr lang="en-US" dirty="0" err="1"/>
              <a:t>jika</a:t>
            </a:r>
            <a:r>
              <a:rPr lang="en-US" dirty="0"/>
              <a:t> </a:t>
            </a:r>
            <a:r>
              <a:rPr lang="en-US" dirty="0" err="1"/>
              <a:t>kecemasan</a:t>
            </a:r>
            <a:r>
              <a:rPr lang="en-US" dirty="0"/>
              <a:t> </a:t>
            </a:r>
            <a:r>
              <a:rPr lang="en-US" dirty="0" err="1"/>
              <a:t>dan</a:t>
            </a:r>
            <a:r>
              <a:rPr lang="en-US" dirty="0"/>
              <a:t> </a:t>
            </a:r>
            <a:r>
              <a:rPr lang="en-US" dirty="0" err="1"/>
              <a:t>kekhawatiran</a:t>
            </a:r>
            <a:r>
              <a:rPr lang="en-US" dirty="0"/>
              <a:t> </a:t>
            </a:r>
            <a:r>
              <a:rPr lang="en-US" dirty="0" err="1"/>
              <a:t>individu</a:t>
            </a:r>
            <a:r>
              <a:rPr lang="en-US" dirty="0"/>
              <a:t> </a:t>
            </a:r>
            <a:r>
              <a:rPr lang="en-US" dirty="0" err="1"/>
              <a:t>dinilai</a:t>
            </a:r>
            <a:r>
              <a:rPr lang="en-US" dirty="0"/>
              <a:t>, </a:t>
            </a:r>
            <a:r>
              <a:rPr lang="en-US" dirty="0" err="1"/>
              <a:t>berdasarkan</a:t>
            </a:r>
            <a:r>
              <a:rPr lang="en-US" dirty="0"/>
              <a:t> </a:t>
            </a:r>
            <a:r>
              <a:rPr lang="en-US" dirty="0" err="1"/>
              <a:t>riwayat</a:t>
            </a:r>
            <a:r>
              <a:rPr lang="en-US" dirty="0"/>
              <a:t>, </a:t>
            </a:r>
            <a:r>
              <a:rPr lang="en-US" dirty="0" err="1"/>
              <a:t>temuan</a:t>
            </a:r>
            <a:r>
              <a:rPr lang="en-US" dirty="0"/>
              <a:t> </a:t>
            </a:r>
            <a:r>
              <a:rPr lang="en-US" dirty="0" err="1"/>
              <a:t>laboratorium</a:t>
            </a:r>
            <a:r>
              <a:rPr lang="en-US" dirty="0"/>
              <a:t>, </a:t>
            </a:r>
            <a:r>
              <a:rPr lang="en-US" dirty="0" err="1"/>
              <a:t>atau</a:t>
            </a:r>
            <a:r>
              <a:rPr lang="en-US" dirty="0"/>
              <a:t> </a:t>
            </a:r>
            <a:r>
              <a:rPr lang="en-US" dirty="0" err="1"/>
              <a:t>pemeriksaan</a:t>
            </a:r>
            <a:r>
              <a:rPr lang="en-US" dirty="0"/>
              <a:t> </a:t>
            </a:r>
            <a:r>
              <a:rPr lang="en-US" dirty="0" err="1"/>
              <a:t>fisik</a:t>
            </a:r>
            <a:r>
              <a:rPr lang="en-US" dirty="0"/>
              <a:t>, </a:t>
            </a:r>
            <a:r>
              <a:rPr lang="en-US" dirty="0" err="1"/>
              <a:t>untuk</a:t>
            </a:r>
            <a:r>
              <a:rPr lang="en-US" dirty="0"/>
              <a:t> </a:t>
            </a:r>
            <a:r>
              <a:rPr lang="en-US" dirty="0" err="1"/>
              <a:t>menjadi</a:t>
            </a:r>
            <a:r>
              <a:rPr lang="en-US" dirty="0"/>
              <a:t> </a:t>
            </a:r>
            <a:r>
              <a:rPr lang="en-US" dirty="0" err="1"/>
              <a:t>efek</a:t>
            </a:r>
            <a:r>
              <a:rPr lang="en-US" dirty="0"/>
              <a:t> </a:t>
            </a:r>
            <a:r>
              <a:rPr lang="en-US" dirty="0" err="1"/>
              <a:t>fisiologis</a:t>
            </a:r>
            <a:r>
              <a:rPr lang="en-US" dirty="0"/>
              <a:t> </a:t>
            </a:r>
            <a:r>
              <a:rPr lang="en-US" dirty="0" err="1"/>
              <a:t>dari</a:t>
            </a:r>
            <a:r>
              <a:rPr lang="en-US" dirty="0"/>
              <a:t> </a:t>
            </a:r>
            <a:r>
              <a:rPr lang="en-US" dirty="0" err="1"/>
              <a:t>kondisi</a:t>
            </a:r>
            <a:r>
              <a:rPr lang="en-US" dirty="0"/>
              <a:t> </a:t>
            </a:r>
            <a:r>
              <a:rPr lang="en-US" dirty="0" err="1"/>
              <a:t>medis</a:t>
            </a:r>
            <a:r>
              <a:rPr lang="en-US" dirty="0"/>
              <a:t> </a:t>
            </a:r>
            <a:r>
              <a:rPr lang="en-US" dirty="0" err="1"/>
              <a:t>spesifik</a:t>
            </a:r>
            <a:r>
              <a:rPr lang="en-US" dirty="0"/>
              <a:t> </a:t>
            </a:r>
            <a:r>
              <a:rPr lang="en-US" dirty="0" err="1" smtClean="0"/>
              <a:t>lainnya</a:t>
            </a:r>
            <a:r>
              <a:rPr lang="en-US" dirty="0" smtClean="0"/>
              <a:t>. </a:t>
            </a:r>
          </a:p>
          <a:p>
            <a:pPr algn="just"/>
            <a:r>
              <a:rPr lang="en-US" dirty="0" smtClean="0">
                <a:solidFill>
                  <a:schemeClr val="accent2">
                    <a:lumMod val="75000"/>
                  </a:schemeClr>
                </a:solidFill>
              </a:rPr>
              <a:t>Substance/medication-induced anxiety. </a:t>
            </a:r>
            <a:r>
              <a:rPr lang="en-US" dirty="0" err="1" smtClean="0"/>
              <a:t>Gangguan</a:t>
            </a:r>
            <a:r>
              <a:rPr lang="en-US" dirty="0" smtClean="0"/>
              <a:t> </a:t>
            </a:r>
            <a:r>
              <a:rPr lang="en-US" dirty="0" err="1"/>
              <a:t>kecemasan</a:t>
            </a:r>
            <a:r>
              <a:rPr lang="en-US" dirty="0"/>
              <a:t> yang </a:t>
            </a:r>
            <a:r>
              <a:rPr lang="en-US" dirty="0" err="1"/>
              <a:t>disebabkan</a:t>
            </a:r>
            <a:r>
              <a:rPr lang="en-US" dirty="0"/>
              <a:t> </a:t>
            </a:r>
            <a:r>
              <a:rPr lang="en-US" dirty="0" err="1"/>
              <a:t>oleh</a:t>
            </a:r>
            <a:r>
              <a:rPr lang="en-US" dirty="0"/>
              <a:t> </a:t>
            </a:r>
            <a:r>
              <a:rPr lang="en-US" dirty="0" err="1"/>
              <a:t>zat</a:t>
            </a:r>
            <a:r>
              <a:rPr lang="en-US" dirty="0"/>
              <a:t> / </a:t>
            </a:r>
            <a:r>
              <a:rPr lang="en-US" dirty="0" err="1"/>
              <a:t>obat</a:t>
            </a:r>
            <a:r>
              <a:rPr lang="en-US" dirty="0"/>
              <a:t> </a:t>
            </a:r>
            <a:r>
              <a:rPr lang="en-US" dirty="0" err="1"/>
              <a:t>dibedakan</a:t>
            </a:r>
            <a:r>
              <a:rPr lang="en-US" dirty="0"/>
              <a:t> </a:t>
            </a:r>
            <a:r>
              <a:rPr lang="en-US" dirty="0" err="1"/>
              <a:t>dari</a:t>
            </a:r>
            <a:r>
              <a:rPr lang="en-US" dirty="0"/>
              <a:t> GAD </a:t>
            </a:r>
            <a:r>
              <a:rPr lang="en-US" dirty="0" err="1"/>
              <a:t>dengan</a:t>
            </a:r>
            <a:r>
              <a:rPr lang="en-US" dirty="0"/>
              <a:t> </a:t>
            </a:r>
            <a:r>
              <a:rPr lang="en-US" dirty="0" err="1"/>
              <a:t>fakta</a:t>
            </a:r>
            <a:r>
              <a:rPr lang="en-US" dirty="0"/>
              <a:t> </a:t>
            </a:r>
            <a:r>
              <a:rPr lang="en-US" dirty="0" err="1"/>
              <a:t>bahwa</a:t>
            </a:r>
            <a:r>
              <a:rPr lang="en-US" dirty="0"/>
              <a:t> </a:t>
            </a:r>
            <a:r>
              <a:rPr lang="en-US" dirty="0" err="1"/>
              <a:t>sikap</a:t>
            </a:r>
            <a:r>
              <a:rPr lang="en-US" dirty="0"/>
              <a:t> </a:t>
            </a:r>
            <a:r>
              <a:rPr lang="en-US" dirty="0" err="1"/>
              <a:t>atau</a:t>
            </a:r>
            <a:r>
              <a:rPr lang="en-US" dirty="0"/>
              <a:t> </a:t>
            </a:r>
            <a:r>
              <a:rPr lang="en-US" dirty="0" err="1"/>
              <a:t>pengobatan</a:t>
            </a:r>
            <a:r>
              <a:rPr lang="en-US" dirty="0"/>
              <a:t> </a:t>
            </a:r>
            <a:r>
              <a:rPr lang="en-US" dirty="0" err="1"/>
              <a:t>dinilai</a:t>
            </a:r>
            <a:r>
              <a:rPr lang="en-US" dirty="0"/>
              <a:t> </a:t>
            </a:r>
            <a:r>
              <a:rPr lang="en-US" dirty="0" err="1"/>
              <a:t>secara</a:t>
            </a:r>
            <a:r>
              <a:rPr lang="en-US" dirty="0"/>
              <a:t> </a:t>
            </a:r>
            <a:r>
              <a:rPr lang="en-US" dirty="0" err="1"/>
              <a:t>etiologis</a:t>
            </a:r>
            <a:r>
              <a:rPr lang="en-US" dirty="0"/>
              <a:t> </a:t>
            </a:r>
            <a:r>
              <a:rPr lang="en-US" dirty="0" err="1"/>
              <a:t>terkait</a:t>
            </a:r>
            <a:r>
              <a:rPr lang="en-US" dirty="0"/>
              <a:t> </a:t>
            </a:r>
            <a:r>
              <a:rPr lang="en-US" dirty="0" err="1"/>
              <a:t>dengan</a:t>
            </a:r>
            <a:r>
              <a:rPr lang="en-US" dirty="0"/>
              <a:t> </a:t>
            </a:r>
            <a:r>
              <a:rPr lang="en-US" dirty="0" err="1"/>
              <a:t>kecemasan</a:t>
            </a:r>
            <a:r>
              <a:rPr lang="en-US" dirty="0"/>
              <a:t>. </a:t>
            </a:r>
            <a:endParaRPr lang="en-US" dirty="0" smtClean="0"/>
          </a:p>
          <a:p>
            <a:pPr algn="just"/>
            <a:r>
              <a:rPr lang="en-US" dirty="0">
                <a:solidFill>
                  <a:schemeClr val="accent2">
                    <a:lumMod val="75000"/>
                  </a:schemeClr>
                </a:solidFill>
              </a:rPr>
              <a:t>Social anxiety </a:t>
            </a:r>
            <a:r>
              <a:rPr lang="en-US" dirty="0" smtClean="0">
                <a:solidFill>
                  <a:schemeClr val="accent2">
                    <a:lumMod val="75000"/>
                  </a:schemeClr>
                </a:solidFill>
              </a:rPr>
              <a:t>disorder</a:t>
            </a:r>
            <a:r>
              <a:rPr lang="en-US" dirty="0" smtClean="0"/>
              <a:t>. </a:t>
            </a:r>
            <a:r>
              <a:rPr lang="en-US" dirty="0" err="1"/>
              <a:t>Individu</a:t>
            </a:r>
            <a:r>
              <a:rPr lang="en-US" dirty="0"/>
              <a:t> </a:t>
            </a:r>
            <a:r>
              <a:rPr lang="en-US" dirty="0" err="1"/>
              <a:t>dengan</a:t>
            </a:r>
            <a:r>
              <a:rPr lang="en-US" dirty="0"/>
              <a:t> </a:t>
            </a:r>
            <a:r>
              <a:rPr lang="en-US" dirty="0" err="1"/>
              <a:t>gangguan</a:t>
            </a:r>
            <a:r>
              <a:rPr lang="en-US" dirty="0"/>
              <a:t> </a:t>
            </a:r>
            <a:r>
              <a:rPr lang="en-US" dirty="0" err="1"/>
              <a:t>kecemasan</a:t>
            </a:r>
            <a:r>
              <a:rPr lang="en-US" dirty="0"/>
              <a:t> </a:t>
            </a:r>
            <a:r>
              <a:rPr lang="en-US" dirty="0" err="1"/>
              <a:t>sosial</a:t>
            </a:r>
            <a:r>
              <a:rPr lang="en-US" dirty="0"/>
              <a:t> </a:t>
            </a:r>
            <a:r>
              <a:rPr lang="en-US" dirty="0" err="1"/>
              <a:t>sering</a:t>
            </a:r>
            <a:r>
              <a:rPr lang="en-US" dirty="0"/>
              <a:t> </a:t>
            </a:r>
            <a:r>
              <a:rPr lang="en-US" dirty="0" err="1"/>
              <a:t>memiliki</a:t>
            </a:r>
            <a:r>
              <a:rPr lang="en-US" dirty="0"/>
              <a:t> </a:t>
            </a:r>
            <a:r>
              <a:rPr lang="en-US" dirty="0" err="1"/>
              <a:t>kecemasan</a:t>
            </a:r>
            <a:r>
              <a:rPr lang="en-US" dirty="0"/>
              <a:t> </a:t>
            </a:r>
            <a:r>
              <a:rPr lang="en-US" dirty="0" err="1"/>
              <a:t>difokuskan</a:t>
            </a:r>
            <a:r>
              <a:rPr lang="en-US" dirty="0"/>
              <a:t> </a:t>
            </a:r>
            <a:r>
              <a:rPr lang="en-US" dirty="0" err="1"/>
              <a:t>pada</a:t>
            </a:r>
            <a:r>
              <a:rPr lang="en-US" dirty="0"/>
              <a:t> </a:t>
            </a:r>
            <a:r>
              <a:rPr lang="en-US" dirty="0" err="1"/>
              <a:t>situasi</a:t>
            </a:r>
            <a:r>
              <a:rPr lang="en-US" dirty="0"/>
              <a:t> </a:t>
            </a:r>
            <a:r>
              <a:rPr lang="en-US" dirty="0" err="1"/>
              <a:t>sosial</a:t>
            </a:r>
            <a:r>
              <a:rPr lang="en-US" dirty="0"/>
              <a:t> di mana </a:t>
            </a:r>
            <a:r>
              <a:rPr lang="en-US" dirty="0" err="1"/>
              <a:t>mereka</a:t>
            </a:r>
            <a:r>
              <a:rPr lang="en-US" dirty="0"/>
              <a:t> </a:t>
            </a:r>
            <a:r>
              <a:rPr lang="en-US" dirty="0" err="1"/>
              <a:t>harus</a:t>
            </a:r>
            <a:r>
              <a:rPr lang="en-US" dirty="0"/>
              <a:t> </a:t>
            </a:r>
            <a:r>
              <a:rPr lang="en-US" dirty="0" err="1"/>
              <a:t>melakukan</a:t>
            </a:r>
            <a:r>
              <a:rPr lang="en-US" dirty="0"/>
              <a:t> </a:t>
            </a:r>
            <a:r>
              <a:rPr lang="en-US" dirty="0" err="1"/>
              <a:t>atau</a:t>
            </a:r>
            <a:r>
              <a:rPr lang="en-US" dirty="0"/>
              <a:t> </a:t>
            </a:r>
            <a:r>
              <a:rPr lang="en-US" dirty="0" err="1"/>
              <a:t>dievaluasi</a:t>
            </a:r>
            <a:r>
              <a:rPr lang="en-US" dirty="0"/>
              <a:t> </a:t>
            </a:r>
            <a:r>
              <a:rPr lang="en-US" dirty="0" err="1"/>
              <a:t>oleh</a:t>
            </a:r>
            <a:r>
              <a:rPr lang="en-US" dirty="0"/>
              <a:t> orang lain, </a:t>
            </a:r>
            <a:r>
              <a:rPr lang="en-US" dirty="0" err="1"/>
              <a:t>sedangkan</a:t>
            </a:r>
            <a:r>
              <a:rPr lang="en-US" dirty="0"/>
              <a:t> </a:t>
            </a:r>
            <a:r>
              <a:rPr lang="en-US" dirty="0" err="1"/>
              <a:t>individu</a:t>
            </a:r>
            <a:r>
              <a:rPr lang="en-US" dirty="0"/>
              <a:t> </a:t>
            </a:r>
            <a:r>
              <a:rPr lang="en-US" dirty="0" err="1"/>
              <a:t>dengan</a:t>
            </a:r>
            <a:r>
              <a:rPr lang="en-US" dirty="0"/>
              <a:t> GAD </a:t>
            </a:r>
            <a:r>
              <a:rPr lang="en-US" dirty="0" err="1"/>
              <a:t>khawatir</a:t>
            </a:r>
            <a:r>
              <a:rPr lang="en-US" dirty="0"/>
              <a:t>, </a:t>
            </a:r>
            <a:r>
              <a:rPr lang="en-US" dirty="0" err="1"/>
              <a:t>apakah</a:t>
            </a:r>
            <a:r>
              <a:rPr lang="en-US" dirty="0"/>
              <a:t> </a:t>
            </a:r>
            <a:r>
              <a:rPr lang="en-US" dirty="0" err="1"/>
              <a:t>mereka</a:t>
            </a:r>
            <a:r>
              <a:rPr lang="en-US" dirty="0"/>
              <a:t> </a:t>
            </a:r>
            <a:r>
              <a:rPr lang="en-US" dirty="0" err="1"/>
              <a:t>sedang</a:t>
            </a:r>
            <a:r>
              <a:rPr lang="en-US" dirty="0"/>
              <a:t> </a:t>
            </a:r>
            <a:r>
              <a:rPr lang="en-US" dirty="0" err="1"/>
              <a:t>dievaluasi</a:t>
            </a:r>
            <a:r>
              <a:rPr lang="en-US" dirty="0"/>
              <a:t> </a:t>
            </a:r>
            <a:r>
              <a:rPr lang="en-US" dirty="0" err="1"/>
              <a:t>atau</a:t>
            </a:r>
            <a:r>
              <a:rPr lang="en-US" dirty="0"/>
              <a:t> </a:t>
            </a:r>
            <a:r>
              <a:rPr lang="en-US" dirty="0" err="1"/>
              <a:t>tidak</a:t>
            </a:r>
            <a:r>
              <a:rPr lang="en-US" dirty="0"/>
              <a:t>. </a:t>
            </a:r>
          </a:p>
          <a:p>
            <a:endParaRPr lang="en-US" dirty="0"/>
          </a:p>
          <a:p>
            <a:endParaRPr lang="en-US" dirty="0"/>
          </a:p>
        </p:txBody>
      </p:sp>
    </p:spTree>
    <p:extLst>
      <p:ext uri="{BB962C8B-B14F-4D97-AF65-F5344CB8AC3E}">
        <p14:creationId xmlns:p14="http://schemas.microsoft.com/office/powerpoint/2010/main" val="13563269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Differential Diagnose (</a:t>
            </a:r>
            <a:r>
              <a:rPr lang="en-US" sz="2400" b="1" dirty="0" err="1"/>
              <a:t>dsm</a:t>
            </a:r>
            <a:r>
              <a:rPr lang="en-US" sz="2400" b="1" dirty="0"/>
              <a:t> 4 &amp; 5)</a:t>
            </a:r>
            <a:endParaRPr lang="en-US" sz="2400" dirty="0"/>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chemeClr val="accent2">
                    <a:lumMod val="75000"/>
                  </a:schemeClr>
                </a:solidFill>
              </a:rPr>
              <a:t>Obsessive-compulsive </a:t>
            </a:r>
            <a:r>
              <a:rPr lang="en-US" dirty="0">
                <a:solidFill>
                  <a:schemeClr val="accent2">
                    <a:lumMod val="75000"/>
                  </a:schemeClr>
                </a:solidFill>
              </a:rPr>
              <a:t>disorder. </a:t>
            </a:r>
            <a:r>
              <a:rPr lang="en-US" dirty="0" err="1">
                <a:solidFill>
                  <a:schemeClr val="tx1"/>
                </a:solidFill>
              </a:rPr>
              <a:t>Dalam</a:t>
            </a:r>
            <a:r>
              <a:rPr lang="en-US" dirty="0">
                <a:solidFill>
                  <a:schemeClr val="tx1"/>
                </a:solidFill>
              </a:rPr>
              <a:t> GAD </a:t>
            </a:r>
            <a:r>
              <a:rPr lang="en-US" dirty="0" err="1">
                <a:solidFill>
                  <a:schemeClr val="tx1"/>
                </a:solidFill>
              </a:rPr>
              <a:t>fokus</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kekhawatiran</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tentang</a:t>
            </a:r>
            <a:r>
              <a:rPr lang="en-US" dirty="0">
                <a:solidFill>
                  <a:schemeClr val="tx1"/>
                </a:solidFill>
              </a:rPr>
              <a:t> </a:t>
            </a:r>
            <a:r>
              <a:rPr lang="en-US" dirty="0" err="1">
                <a:solidFill>
                  <a:schemeClr val="tx1"/>
                </a:solidFill>
              </a:rPr>
              <a:t>masalah</a:t>
            </a:r>
            <a:r>
              <a:rPr lang="en-US" dirty="0">
                <a:solidFill>
                  <a:schemeClr val="tx1"/>
                </a:solidFill>
              </a:rPr>
              <a:t> yang </a:t>
            </a:r>
            <a:r>
              <a:rPr lang="en-US" dirty="0" err="1">
                <a:solidFill>
                  <a:schemeClr val="tx1"/>
                </a:solidFill>
              </a:rPr>
              <a:t>akan</a:t>
            </a:r>
            <a:r>
              <a:rPr lang="en-US" dirty="0">
                <a:solidFill>
                  <a:schemeClr val="tx1"/>
                </a:solidFill>
              </a:rPr>
              <a:t> </a:t>
            </a:r>
            <a:r>
              <a:rPr lang="en-US" dirty="0" err="1">
                <a:solidFill>
                  <a:schemeClr val="tx1"/>
                </a:solidFill>
              </a:rPr>
              <a:t>datang</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gangguan</a:t>
            </a:r>
            <a:r>
              <a:rPr lang="en-US" dirty="0">
                <a:solidFill>
                  <a:schemeClr val="tx1"/>
                </a:solidFill>
              </a:rPr>
              <a:t> </a:t>
            </a:r>
            <a:r>
              <a:rPr lang="en-US" dirty="0" err="1">
                <a:solidFill>
                  <a:schemeClr val="tx1"/>
                </a:solidFill>
              </a:rPr>
              <a:t>obsesif-kompulsif</a:t>
            </a:r>
            <a:r>
              <a:rPr lang="en-US" dirty="0">
                <a:solidFill>
                  <a:schemeClr val="tx1"/>
                </a:solidFill>
              </a:rPr>
              <a:t>, </a:t>
            </a:r>
            <a:r>
              <a:rPr lang="en-US" dirty="0" err="1">
                <a:solidFill>
                  <a:schemeClr val="tx1"/>
                </a:solidFill>
              </a:rPr>
              <a:t>obsesi</a:t>
            </a:r>
            <a:r>
              <a:rPr lang="en-US" dirty="0">
                <a:solidFill>
                  <a:schemeClr val="tx1"/>
                </a:solidFill>
              </a:rPr>
              <a:t> </a:t>
            </a:r>
            <a:r>
              <a:rPr lang="en-US" dirty="0" err="1">
                <a:solidFill>
                  <a:schemeClr val="tx1"/>
                </a:solidFill>
              </a:rPr>
              <a:t>adalah</a:t>
            </a:r>
            <a:r>
              <a:rPr lang="en-US" dirty="0">
                <a:solidFill>
                  <a:schemeClr val="tx1"/>
                </a:solidFill>
              </a:rPr>
              <a:t> ide yang </a:t>
            </a:r>
            <a:r>
              <a:rPr lang="en-US" dirty="0" err="1">
                <a:solidFill>
                  <a:schemeClr val="tx1"/>
                </a:solidFill>
              </a:rPr>
              <a:t>tidak</a:t>
            </a:r>
            <a:r>
              <a:rPr lang="en-US" dirty="0">
                <a:solidFill>
                  <a:schemeClr val="tx1"/>
                </a:solidFill>
              </a:rPr>
              <a:t> </a:t>
            </a:r>
            <a:r>
              <a:rPr lang="en-US" dirty="0" err="1">
                <a:solidFill>
                  <a:schemeClr val="tx1"/>
                </a:solidFill>
              </a:rPr>
              <a:t>pantas</a:t>
            </a:r>
            <a:r>
              <a:rPr lang="en-US" dirty="0">
                <a:solidFill>
                  <a:schemeClr val="tx1"/>
                </a:solidFill>
              </a:rPr>
              <a:t> yang </a:t>
            </a:r>
            <a:r>
              <a:rPr lang="en-US" dirty="0" err="1">
                <a:solidFill>
                  <a:schemeClr val="tx1"/>
                </a:solidFill>
              </a:rPr>
              <a:t>mengganggu</a:t>
            </a:r>
            <a:r>
              <a:rPr lang="en-US" dirty="0">
                <a:solidFill>
                  <a:schemeClr val="tx1"/>
                </a:solidFill>
              </a:rPr>
              <a:t> </a:t>
            </a:r>
            <a:r>
              <a:rPr lang="en-US" dirty="0" err="1">
                <a:solidFill>
                  <a:schemeClr val="tx1"/>
                </a:solidFill>
              </a:rPr>
              <a:t>pikiran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dorongan</a:t>
            </a:r>
            <a:r>
              <a:rPr lang="en-US" dirty="0">
                <a:solidFill>
                  <a:schemeClr val="tx1"/>
                </a:solidFill>
              </a:rPr>
              <a:t> yang </a:t>
            </a:r>
            <a:r>
              <a:rPr lang="en-US" dirty="0" err="1">
                <a:solidFill>
                  <a:schemeClr val="tx1"/>
                </a:solidFill>
              </a:rPr>
              <a:t>tidak</a:t>
            </a:r>
            <a:r>
              <a:rPr lang="en-US" dirty="0">
                <a:solidFill>
                  <a:schemeClr val="tx1"/>
                </a:solidFill>
              </a:rPr>
              <a:t> </a:t>
            </a:r>
            <a:r>
              <a:rPr lang="en-US" dirty="0" err="1">
                <a:solidFill>
                  <a:schemeClr val="tx1"/>
                </a:solidFill>
              </a:rPr>
              <a:t>diinginkan</a:t>
            </a:r>
            <a:r>
              <a:rPr lang="en-US" dirty="0" smtClean="0">
                <a:solidFill>
                  <a:schemeClr val="tx1"/>
                </a:solidFill>
              </a:rPr>
              <a:t>.</a:t>
            </a:r>
          </a:p>
          <a:p>
            <a:pPr algn="just"/>
            <a:r>
              <a:rPr lang="en-US" dirty="0" smtClean="0">
                <a:solidFill>
                  <a:schemeClr val="accent2">
                    <a:lumMod val="75000"/>
                  </a:schemeClr>
                </a:solidFill>
              </a:rPr>
              <a:t>Posttraumatic </a:t>
            </a:r>
            <a:r>
              <a:rPr lang="en-US" dirty="0">
                <a:solidFill>
                  <a:schemeClr val="accent2">
                    <a:lumMod val="75000"/>
                  </a:schemeClr>
                </a:solidFill>
              </a:rPr>
              <a:t>stress disorder and adjustment </a:t>
            </a:r>
            <a:r>
              <a:rPr lang="en-US" dirty="0" smtClean="0">
                <a:solidFill>
                  <a:schemeClr val="accent2">
                    <a:lumMod val="75000"/>
                  </a:schemeClr>
                </a:solidFill>
              </a:rPr>
              <a:t>disorders. </a:t>
            </a:r>
            <a:r>
              <a:rPr lang="en-US" dirty="0" err="1"/>
              <a:t>Kecemasan</a:t>
            </a:r>
            <a:r>
              <a:rPr lang="en-US" dirty="0"/>
              <a:t> </a:t>
            </a:r>
            <a:r>
              <a:rPr lang="en-US" dirty="0" err="1"/>
              <a:t>selalu</a:t>
            </a:r>
            <a:r>
              <a:rPr lang="en-US" dirty="0"/>
              <a:t> </a:t>
            </a:r>
            <a:r>
              <a:rPr lang="en-US" dirty="0" err="1"/>
              <a:t>ada</a:t>
            </a:r>
            <a:r>
              <a:rPr lang="en-US" dirty="0"/>
              <a:t> </a:t>
            </a:r>
            <a:r>
              <a:rPr lang="en-US" dirty="0" err="1"/>
              <a:t>pada</a:t>
            </a:r>
            <a:r>
              <a:rPr lang="en-US" dirty="0"/>
              <a:t> </a:t>
            </a:r>
            <a:r>
              <a:rPr lang="en-US" dirty="0" err="1"/>
              <a:t>gangguan</a:t>
            </a:r>
            <a:r>
              <a:rPr lang="en-US" dirty="0"/>
              <a:t> </a:t>
            </a:r>
            <a:r>
              <a:rPr lang="en-US" dirty="0" err="1"/>
              <a:t>stres</a:t>
            </a:r>
            <a:r>
              <a:rPr lang="en-US" dirty="0"/>
              <a:t> </a:t>
            </a:r>
            <a:r>
              <a:rPr lang="en-US" dirty="0" err="1"/>
              <a:t>pascatrauma</a:t>
            </a:r>
            <a:r>
              <a:rPr lang="en-US" dirty="0"/>
              <a:t>. GAD </a:t>
            </a:r>
            <a:r>
              <a:rPr lang="en-US" dirty="0" err="1"/>
              <a:t>tidak</a:t>
            </a:r>
            <a:r>
              <a:rPr lang="en-US" dirty="0"/>
              <a:t> </a:t>
            </a:r>
            <a:r>
              <a:rPr lang="en-US" dirty="0" err="1"/>
              <a:t>didiagnosis</a:t>
            </a:r>
            <a:r>
              <a:rPr lang="en-US" dirty="0"/>
              <a:t> </a:t>
            </a:r>
            <a:r>
              <a:rPr lang="en-US" dirty="0" err="1"/>
              <a:t>jika</a:t>
            </a:r>
            <a:r>
              <a:rPr lang="en-US" dirty="0"/>
              <a:t> </a:t>
            </a:r>
            <a:r>
              <a:rPr lang="en-US" dirty="0" err="1"/>
              <a:t>kecemasan</a:t>
            </a:r>
            <a:r>
              <a:rPr lang="en-US" dirty="0"/>
              <a:t> </a:t>
            </a:r>
            <a:r>
              <a:rPr lang="en-US" dirty="0" err="1"/>
              <a:t>dan</a:t>
            </a:r>
            <a:r>
              <a:rPr lang="en-US" dirty="0"/>
              <a:t> </a:t>
            </a:r>
            <a:r>
              <a:rPr lang="en-US" dirty="0" err="1"/>
              <a:t>kekhawatiran</a:t>
            </a:r>
            <a:r>
              <a:rPr lang="en-US" dirty="0"/>
              <a:t>, </a:t>
            </a:r>
            <a:r>
              <a:rPr lang="en-US" dirty="0" err="1"/>
              <a:t>lebih</a:t>
            </a:r>
            <a:r>
              <a:rPr lang="en-US" dirty="0"/>
              <a:t> </a:t>
            </a:r>
            <a:r>
              <a:rPr lang="en-US" dirty="0" err="1"/>
              <a:t>baik</a:t>
            </a:r>
            <a:r>
              <a:rPr lang="en-US" dirty="0"/>
              <a:t> </a:t>
            </a:r>
            <a:r>
              <a:rPr lang="en-US" dirty="0" err="1"/>
              <a:t>dijelaskan</a:t>
            </a:r>
            <a:r>
              <a:rPr lang="en-US" dirty="0"/>
              <a:t> </a:t>
            </a:r>
            <a:r>
              <a:rPr lang="en-US" dirty="0" err="1"/>
              <a:t>oleh</a:t>
            </a:r>
            <a:r>
              <a:rPr lang="en-US" dirty="0"/>
              <a:t> </a:t>
            </a:r>
            <a:r>
              <a:rPr lang="en-US" dirty="0" err="1"/>
              <a:t>gejala</a:t>
            </a:r>
            <a:r>
              <a:rPr lang="en-US" dirty="0"/>
              <a:t> </a:t>
            </a:r>
            <a:r>
              <a:rPr lang="en-US" dirty="0" err="1"/>
              <a:t>gangguan</a:t>
            </a:r>
            <a:r>
              <a:rPr lang="en-US" dirty="0"/>
              <a:t> </a:t>
            </a:r>
            <a:r>
              <a:rPr lang="en-US" dirty="0" err="1"/>
              <a:t>stres</a:t>
            </a:r>
            <a:r>
              <a:rPr lang="en-US" dirty="0"/>
              <a:t> </a:t>
            </a:r>
            <a:r>
              <a:rPr lang="en-US" dirty="0" err="1"/>
              <a:t>pasca</a:t>
            </a:r>
            <a:r>
              <a:rPr lang="en-US" dirty="0"/>
              <a:t> trauma. </a:t>
            </a:r>
            <a:r>
              <a:rPr lang="en-US" dirty="0" err="1"/>
              <a:t>Kecemasan</a:t>
            </a:r>
            <a:r>
              <a:rPr lang="en-US" dirty="0"/>
              <a:t> juga </a:t>
            </a:r>
            <a:r>
              <a:rPr lang="en-US" dirty="0" err="1"/>
              <a:t>dapat</a:t>
            </a:r>
            <a:r>
              <a:rPr lang="en-US" dirty="0"/>
              <a:t> </a:t>
            </a:r>
            <a:r>
              <a:rPr lang="en-US" dirty="0" err="1"/>
              <a:t>terjadi</a:t>
            </a:r>
            <a:r>
              <a:rPr lang="en-US" dirty="0"/>
              <a:t> </a:t>
            </a:r>
            <a:r>
              <a:rPr lang="en-US" dirty="0" err="1"/>
              <a:t>pada</a:t>
            </a:r>
            <a:r>
              <a:rPr lang="en-US" dirty="0"/>
              <a:t> adjustment disorder, </a:t>
            </a:r>
            <a:r>
              <a:rPr lang="en-US" dirty="0" err="1"/>
              <a:t>tetapi</a:t>
            </a:r>
            <a:r>
              <a:rPr lang="en-US" dirty="0"/>
              <a:t> </a:t>
            </a:r>
            <a:r>
              <a:rPr lang="en-US" dirty="0" err="1"/>
              <a:t>harus</a:t>
            </a:r>
            <a:r>
              <a:rPr lang="en-US" dirty="0"/>
              <a:t> </a:t>
            </a:r>
            <a:r>
              <a:rPr lang="en-US" dirty="0" err="1"/>
              <a:t>digunakan</a:t>
            </a:r>
            <a:r>
              <a:rPr lang="en-US" dirty="0"/>
              <a:t> </a:t>
            </a:r>
            <a:r>
              <a:rPr lang="en-US" dirty="0" err="1"/>
              <a:t>hanya</a:t>
            </a:r>
            <a:r>
              <a:rPr lang="en-US" dirty="0"/>
              <a:t> </a:t>
            </a:r>
            <a:r>
              <a:rPr lang="en-US" dirty="0" err="1"/>
              <a:t>ketika</a:t>
            </a:r>
            <a:r>
              <a:rPr lang="en-US" dirty="0"/>
              <a:t> </a:t>
            </a:r>
            <a:r>
              <a:rPr lang="en-US" dirty="0" err="1"/>
              <a:t>kriteria</a:t>
            </a:r>
            <a:r>
              <a:rPr lang="en-US" dirty="0"/>
              <a:t> </a:t>
            </a:r>
            <a:r>
              <a:rPr lang="en-US" dirty="0" err="1"/>
              <a:t>tidak</a:t>
            </a:r>
            <a:r>
              <a:rPr lang="en-US" dirty="0"/>
              <a:t> </a:t>
            </a:r>
            <a:r>
              <a:rPr lang="en-US" dirty="0" err="1"/>
              <a:t>terpenuhi</a:t>
            </a:r>
            <a:r>
              <a:rPr lang="en-US" dirty="0"/>
              <a:t> </a:t>
            </a:r>
            <a:r>
              <a:rPr lang="en-US" dirty="0" err="1"/>
              <a:t>untuk</a:t>
            </a:r>
            <a:r>
              <a:rPr lang="en-US" dirty="0"/>
              <a:t> </a:t>
            </a:r>
            <a:r>
              <a:rPr lang="en-US" dirty="0" err="1"/>
              <a:t>gangguan</a:t>
            </a:r>
            <a:r>
              <a:rPr lang="en-US" dirty="0"/>
              <a:t> </a:t>
            </a:r>
            <a:r>
              <a:rPr lang="en-US" dirty="0" err="1"/>
              <a:t>lainnya</a:t>
            </a:r>
            <a:r>
              <a:rPr lang="en-US" dirty="0"/>
              <a:t> (</a:t>
            </a:r>
            <a:r>
              <a:rPr lang="en-US" dirty="0" err="1"/>
              <a:t>termasuk</a:t>
            </a:r>
            <a:r>
              <a:rPr lang="en-US" dirty="0"/>
              <a:t> GAD)</a:t>
            </a:r>
            <a:endParaRPr lang="en-US" dirty="0" smtClean="0">
              <a:solidFill>
                <a:schemeClr val="accent2">
                  <a:lumMod val="75000"/>
                </a:schemeClr>
              </a:solidFill>
            </a:endParaRPr>
          </a:p>
          <a:p>
            <a:pPr algn="just"/>
            <a:r>
              <a:rPr lang="en-US" dirty="0">
                <a:solidFill>
                  <a:schemeClr val="accent2">
                    <a:lumMod val="75000"/>
                  </a:schemeClr>
                </a:solidFill>
              </a:rPr>
              <a:t>Depressive, bipolar, and psychotic </a:t>
            </a:r>
            <a:r>
              <a:rPr lang="en-US" dirty="0" smtClean="0">
                <a:solidFill>
                  <a:schemeClr val="accent2">
                    <a:lumMod val="75000"/>
                  </a:schemeClr>
                </a:solidFill>
              </a:rPr>
              <a:t>disorders. </a:t>
            </a:r>
            <a:r>
              <a:rPr lang="en-US" dirty="0" err="1" smtClean="0">
                <a:solidFill>
                  <a:schemeClr val="tx1"/>
                </a:solidFill>
              </a:rPr>
              <a:t>Kecemasan</a:t>
            </a:r>
            <a:r>
              <a:rPr lang="en-US" dirty="0" smtClean="0">
                <a:solidFill>
                  <a:schemeClr val="tx1"/>
                </a:solidFill>
              </a:rPr>
              <a:t> </a:t>
            </a:r>
            <a:r>
              <a:rPr lang="en-US" dirty="0" err="1" smtClean="0">
                <a:solidFill>
                  <a:schemeClr val="tx1"/>
                </a:solidFill>
              </a:rPr>
              <a:t>adalah</a:t>
            </a:r>
            <a:r>
              <a:rPr lang="en-US" dirty="0" smtClean="0">
                <a:solidFill>
                  <a:schemeClr val="tx1"/>
                </a:solidFill>
              </a:rPr>
              <a:t> </a:t>
            </a:r>
            <a:r>
              <a:rPr lang="en-US" dirty="0" err="1" smtClean="0">
                <a:solidFill>
                  <a:schemeClr val="tx1"/>
                </a:solidFill>
              </a:rPr>
              <a:t>ciri</a:t>
            </a:r>
            <a:r>
              <a:rPr lang="en-US" dirty="0" smtClean="0">
                <a:solidFill>
                  <a:schemeClr val="tx1"/>
                </a:solidFill>
              </a:rPr>
              <a:t> </a:t>
            </a:r>
            <a:r>
              <a:rPr lang="en-US" dirty="0" err="1" smtClean="0">
                <a:solidFill>
                  <a:schemeClr val="tx1"/>
                </a:solidFill>
              </a:rPr>
              <a:t>umum</a:t>
            </a:r>
            <a:r>
              <a:rPr lang="en-US" dirty="0" smtClean="0">
                <a:solidFill>
                  <a:schemeClr val="tx1"/>
                </a:solidFill>
              </a:rPr>
              <a:t> yang </a:t>
            </a:r>
            <a:r>
              <a:rPr lang="en-US" dirty="0" err="1" smtClean="0">
                <a:solidFill>
                  <a:schemeClr val="tx1"/>
                </a:solidFill>
              </a:rPr>
              <a:t>terkait</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a:solidFill>
                  <a:schemeClr val="tx1"/>
                </a:solidFill>
              </a:rPr>
              <a:t>gangguan</a:t>
            </a:r>
            <a:r>
              <a:rPr lang="en-US" dirty="0">
                <a:solidFill>
                  <a:schemeClr val="tx1"/>
                </a:solidFill>
              </a:rPr>
              <a:t> </a:t>
            </a:r>
            <a:r>
              <a:rPr lang="en-US" dirty="0" err="1">
                <a:solidFill>
                  <a:schemeClr val="tx1"/>
                </a:solidFill>
              </a:rPr>
              <a:t>depresi</a:t>
            </a:r>
            <a:r>
              <a:rPr lang="en-US" dirty="0">
                <a:solidFill>
                  <a:schemeClr val="tx1"/>
                </a:solidFill>
              </a:rPr>
              <a:t>, bipolar, </a:t>
            </a:r>
            <a:r>
              <a:rPr lang="en-US" dirty="0" err="1">
                <a:solidFill>
                  <a:schemeClr val="tx1"/>
                </a:solidFill>
              </a:rPr>
              <a:t>dan</a:t>
            </a:r>
            <a:r>
              <a:rPr lang="en-US" dirty="0">
                <a:solidFill>
                  <a:schemeClr val="tx1"/>
                </a:solidFill>
              </a:rPr>
              <a:t> </a:t>
            </a:r>
            <a:r>
              <a:rPr lang="en-US" dirty="0" err="1">
                <a:solidFill>
                  <a:schemeClr val="tx1"/>
                </a:solidFill>
              </a:rPr>
              <a:t>psikotik</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boleh</a:t>
            </a:r>
            <a:r>
              <a:rPr lang="en-US" dirty="0">
                <a:solidFill>
                  <a:schemeClr val="tx1"/>
                </a:solidFill>
              </a:rPr>
              <a:t> </a:t>
            </a:r>
            <a:r>
              <a:rPr lang="en-US" dirty="0" err="1">
                <a:solidFill>
                  <a:schemeClr val="tx1"/>
                </a:solidFill>
              </a:rPr>
              <a:t>didiagnosis</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terpisah</a:t>
            </a:r>
            <a:r>
              <a:rPr lang="en-US" dirty="0">
                <a:solidFill>
                  <a:schemeClr val="tx1"/>
                </a:solidFill>
              </a:rPr>
              <a:t> </a:t>
            </a:r>
            <a:r>
              <a:rPr lang="en-US" dirty="0" err="1">
                <a:solidFill>
                  <a:schemeClr val="tx1"/>
                </a:solidFill>
              </a:rPr>
              <a:t>jika</a:t>
            </a:r>
            <a:r>
              <a:rPr lang="en-US" dirty="0">
                <a:solidFill>
                  <a:schemeClr val="tx1"/>
                </a:solidFill>
              </a:rPr>
              <a:t> </a:t>
            </a:r>
            <a:r>
              <a:rPr lang="en-US" dirty="0" err="1">
                <a:solidFill>
                  <a:schemeClr val="tx1"/>
                </a:solidFill>
              </a:rPr>
              <a:t>kekhawatiran</a:t>
            </a:r>
            <a:r>
              <a:rPr lang="en-US" dirty="0">
                <a:solidFill>
                  <a:schemeClr val="tx1"/>
                </a:solidFill>
              </a:rPr>
              <a:t> </a:t>
            </a:r>
            <a:r>
              <a:rPr lang="en-US" dirty="0" err="1">
                <a:solidFill>
                  <a:schemeClr val="tx1"/>
                </a:solidFill>
              </a:rPr>
              <a:t>berlebihan</a:t>
            </a:r>
            <a:r>
              <a:rPr lang="en-US" dirty="0">
                <a:solidFill>
                  <a:schemeClr val="tx1"/>
                </a:solidFill>
              </a:rPr>
              <a:t> </a:t>
            </a:r>
            <a:r>
              <a:rPr lang="en-US" dirty="0" err="1">
                <a:solidFill>
                  <a:schemeClr val="tx1"/>
                </a:solidFill>
              </a:rPr>
              <a:t>hanya</a:t>
            </a:r>
            <a:r>
              <a:rPr lang="en-US" dirty="0">
                <a:solidFill>
                  <a:schemeClr val="tx1"/>
                </a:solidFill>
              </a:rPr>
              <a:t> </a:t>
            </a:r>
            <a:r>
              <a:rPr lang="en-US" dirty="0" err="1">
                <a:solidFill>
                  <a:schemeClr val="tx1"/>
                </a:solidFill>
              </a:rPr>
              <a:t>terjadi</a:t>
            </a:r>
            <a:r>
              <a:rPr lang="en-US" dirty="0">
                <a:solidFill>
                  <a:schemeClr val="tx1"/>
                </a:solidFill>
              </a:rPr>
              <a:t> </a:t>
            </a:r>
            <a:r>
              <a:rPr lang="en-US" dirty="0" err="1">
                <a:solidFill>
                  <a:schemeClr val="tx1"/>
                </a:solidFill>
              </a:rPr>
              <a:t>selama</a:t>
            </a:r>
            <a:r>
              <a:rPr lang="en-US" dirty="0">
                <a:solidFill>
                  <a:schemeClr val="tx1"/>
                </a:solidFill>
              </a:rPr>
              <a:t> </a:t>
            </a:r>
            <a:r>
              <a:rPr lang="en-US" dirty="0" err="1">
                <a:solidFill>
                  <a:schemeClr val="tx1"/>
                </a:solidFill>
              </a:rPr>
              <a:t>kondisi</a:t>
            </a:r>
            <a:r>
              <a:rPr lang="en-US" dirty="0">
                <a:solidFill>
                  <a:schemeClr val="tx1"/>
                </a:solidFill>
              </a:rPr>
              <a:t> </a:t>
            </a:r>
            <a:r>
              <a:rPr lang="en-US" dirty="0" err="1">
                <a:solidFill>
                  <a:schemeClr val="tx1"/>
                </a:solidFill>
              </a:rPr>
              <a:t>kecemasan</a:t>
            </a:r>
            <a:r>
              <a:rPr lang="en-US" dirty="0">
                <a:solidFill>
                  <a:schemeClr val="tx1"/>
                </a:solidFill>
              </a:rPr>
              <a:t> (anxious).</a:t>
            </a:r>
          </a:p>
          <a:p>
            <a:pPr marL="0" indent="0">
              <a:buNone/>
            </a:pPr>
            <a:endParaRPr lang="en-US" dirty="0"/>
          </a:p>
        </p:txBody>
      </p:sp>
    </p:spTree>
    <p:extLst>
      <p:ext uri="{BB962C8B-B14F-4D97-AF65-F5344CB8AC3E}">
        <p14:creationId xmlns:p14="http://schemas.microsoft.com/office/powerpoint/2010/main" val="107184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131" y="741688"/>
            <a:ext cx="5344235" cy="461665"/>
          </a:xfrm>
          <a:prstGeom prst="rect">
            <a:avLst/>
          </a:prstGeom>
        </p:spPr>
        <p:txBody>
          <a:bodyPr wrap="square">
            <a:spAutoFit/>
          </a:bodyPr>
          <a:lstStyle/>
          <a:p>
            <a:pPr algn="just"/>
            <a:r>
              <a:rPr lang="id-ID" sz="2400" b="1" dirty="0" smtClean="0">
                <a:solidFill>
                  <a:schemeClr val="accent1">
                    <a:lumMod val="50000"/>
                  </a:schemeClr>
                </a:solidFill>
              </a:rPr>
              <a:t>Subtipe Fobia Spesifik DSM IV &amp; V</a:t>
            </a:r>
            <a:endParaRPr lang="id-ID" sz="2400" dirty="0">
              <a:solidFill>
                <a:schemeClr val="accent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82973209"/>
              </p:ext>
            </p:extLst>
          </p:nvPr>
        </p:nvGraphicFramePr>
        <p:xfrm>
          <a:off x="1392072" y="1565827"/>
          <a:ext cx="9485192" cy="4998747"/>
        </p:xfrm>
        <a:graphic>
          <a:graphicData uri="http://schemas.openxmlformats.org/drawingml/2006/table">
            <a:tbl>
              <a:tblPr firstRow="1" bandRow="1">
                <a:tableStyleId>{21E4AEA4-8DFA-4A89-87EB-49C32662AFE0}</a:tableStyleId>
              </a:tblPr>
              <a:tblGrid>
                <a:gridCol w="3123391"/>
                <a:gridCol w="6361801"/>
              </a:tblGrid>
              <a:tr h="611237">
                <a:tc>
                  <a:txBody>
                    <a:bodyPr/>
                    <a:lstStyle/>
                    <a:p>
                      <a:pPr algn="ctr"/>
                      <a:r>
                        <a:rPr lang="id-ID" sz="2000" dirty="0" smtClean="0">
                          <a:latin typeface="Times New Roman" panose="02020603050405020304" pitchFamily="18" charset="0"/>
                          <a:cs typeface="Times New Roman" panose="02020603050405020304" pitchFamily="18" charset="0"/>
                        </a:rPr>
                        <a:t>Tipe Phobia</a:t>
                      </a:r>
                      <a:endParaRPr lang="id-ID" sz="2000" dirty="0">
                        <a:latin typeface="Times New Roman" panose="02020603050405020304" pitchFamily="18" charset="0"/>
                        <a:cs typeface="Times New Roman" panose="02020603050405020304" pitchFamily="18" charset="0"/>
                      </a:endParaRPr>
                    </a:p>
                  </a:txBody>
                  <a:tcPr>
                    <a:solidFill>
                      <a:schemeClr val="accent1">
                        <a:lumMod val="50000"/>
                      </a:schemeClr>
                    </a:solidFill>
                  </a:tcPr>
                </a:tc>
                <a:tc>
                  <a:txBody>
                    <a:bodyPr/>
                    <a:lstStyle/>
                    <a:p>
                      <a:pPr algn="ctr"/>
                      <a:r>
                        <a:rPr lang="id-ID" sz="2000" dirty="0" smtClean="0">
                          <a:latin typeface="Times New Roman" panose="02020603050405020304" pitchFamily="18" charset="0"/>
                          <a:cs typeface="Times New Roman" panose="02020603050405020304" pitchFamily="18" charset="0"/>
                        </a:rPr>
                        <a:t>Contoh</a:t>
                      </a:r>
                      <a:endParaRPr lang="id-ID" sz="2000" dirty="0">
                        <a:latin typeface="Times New Roman" panose="02020603050405020304" pitchFamily="18" charset="0"/>
                        <a:cs typeface="Times New Roman" panose="02020603050405020304" pitchFamily="18" charset="0"/>
                      </a:endParaRPr>
                    </a:p>
                  </a:txBody>
                  <a:tcPr>
                    <a:solidFill>
                      <a:schemeClr val="accent1">
                        <a:lumMod val="50000"/>
                      </a:schemeClr>
                    </a:solidFill>
                  </a:tcPr>
                </a:tc>
              </a:tr>
              <a:tr h="611237">
                <a:tc>
                  <a:txBody>
                    <a:bodyPr/>
                    <a:lstStyle/>
                    <a:p>
                      <a:r>
                        <a:rPr lang="id-ID" sz="2000" dirty="0" smtClean="0">
                          <a:latin typeface="Times New Roman" panose="02020603050405020304" pitchFamily="18" charset="0"/>
                          <a:cs typeface="Times New Roman" panose="02020603050405020304" pitchFamily="18" charset="0"/>
                        </a:rPr>
                        <a:t>Hewan</a:t>
                      </a:r>
                      <a:endParaRPr lang="id-ID"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r>
                        <a:rPr lang="id-ID" sz="2000" dirty="0" smtClean="0">
                          <a:latin typeface="Times New Roman" panose="02020603050405020304" pitchFamily="18" charset="0"/>
                          <a:cs typeface="Times New Roman" panose="02020603050405020304" pitchFamily="18" charset="0"/>
                        </a:rPr>
                        <a:t>Ular, laba-laba, anjing, serangga, burung</a:t>
                      </a:r>
                      <a:endParaRPr lang="id-ID"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611237">
                <a:tc>
                  <a:txBody>
                    <a:bodyPr/>
                    <a:lstStyle/>
                    <a:p>
                      <a:r>
                        <a:rPr lang="id-ID" sz="2000" dirty="0" smtClean="0">
                          <a:latin typeface="Times New Roman" panose="02020603050405020304" pitchFamily="18" charset="0"/>
                          <a:cs typeface="Times New Roman" panose="02020603050405020304" pitchFamily="18" charset="0"/>
                        </a:rPr>
                        <a:t>Alam</a:t>
                      </a:r>
                      <a:r>
                        <a:rPr lang="id-ID" sz="2000" baseline="0" dirty="0" smtClean="0">
                          <a:latin typeface="Times New Roman" panose="02020603050405020304" pitchFamily="18" charset="0"/>
                          <a:cs typeface="Times New Roman" panose="02020603050405020304" pitchFamily="18" charset="0"/>
                        </a:rPr>
                        <a:t> Lingkungan</a:t>
                      </a:r>
                      <a:endParaRPr lang="id-ID"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r>
                        <a:rPr lang="id-ID" sz="2000" dirty="0" smtClean="0">
                          <a:latin typeface="Times New Roman" panose="02020603050405020304" pitchFamily="18" charset="0"/>
                          <a:cs typeface="Times New Roman" panose="02020603050405020304" pitchFamily="18" charset="0"/>
                        </a:rPr>
                        <a:t>Badai,</a:t>
                      </a:r>
                      <a:r>
                        <a:rPr lang="id-ID" sz="2000" baseline="0" dirty="0" smtClean="0">
                          <a:latin typeface="Times New Roman" panose="02020603050405020304" pitchFamily="18" charset="0"/>
                          <a:cs typeface="Times New Roman" panose="02020603050405020304" pitchFamily="18" charset="0"/>
                        </a:rPr>
                        <a:t> ketinggian, air</a:t>
                      </a:r>
                      <a:endParaRPr lang="id-ID"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1055012">
                <a:tc>
                  <a:txBody>
                    <a:bodyPr/>
                    <a:lstStyle/>
                    <a:p>
                      <a:r>
                        <a:rPr lang="id-ID" sz="2000" dirty="0" smtClean="0">
                          <a:latin typeface="Times New Roman" panose="02020603050405020304" pitchFamily="18" charset="0"/>
                          <a:cs typeface="Times New Roman" panose="02020603050405020304" pitchFamily="18" charset="0"/>
                        </a:rPr>
                        <a:t>Darah-injeksi-cedera</a:t>
                      </a:r>
                      <a:endParaRPr lang="id-ID"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r>
                        <a:rPr lang="id-ID" sz="2000" dirty="0" smtClean="0">
                          <a:latin typeface="Times New Roman" panose="02020603050405020304" pitchFamily="18" charset="0"/>
                          <a:cs typeface="Times New Roman" panose="02020603050405020304" pitchFamily="18" charset="0"/>
                        </a:rPr>
                        <a:t>Melihat darah atau luka, menerima</a:t>
                      </a:r>
                      <a:r>
                        <a:rPr lang="id-ID" sz="2000" baseline="0" dirty="0" smtClean="0">
                          <a:latin typeface="Times New Roman" panose="02020603050405020304" pitchFamily="18" charset="0"/>
                          <a:cs typeface="Times New Roman" panose="02020603050405020304" pitchFamily="18" charset="0"/>
                        </a:rPr>
                        <a:t> suntikan, melihat seseorang dikursi roda</a:t>
                      </a:r>
                      <a:endParaRPr lang="id-ID"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r h="1055012">
                <a:tc>
                  <a:txBody>
                    <a:bodyPr/>
                    <a:lstStyle/>
                    <a:p>
                      <a:r>
                        <a:rPr lang="id-ID" sz="2000" dirty="0" smtClean="0">
                          <a:latin typeface="Times New Roman" panose="02020603050405020304" pitchFamily="18" charset="0"/>
                          <a:cs typeface="Times New Roman" panose="02020603050405020304" pitchFamily="18" charset="0"/>
                        </a:rPr>
                        <a:t>Situasional</a:t>
                      </a:r>
                      <a:endParaRPr lang="id-ID"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r>
                        <a:rPr lang="id-ID" sz="2000" dirty="0" smtClean="0">
                          <a:latin typeface="Times New Roman" panose="02020603050405020304" pitchFamily="18" charset="0"/>
                          <a:cs typeface="Times New Roman" panose="02020603050405020304" pitchFamily="18" charset="0"/>
                        </a:rPr>
                        <a:t>Transportasi</a:t>
                      </a:r>
                      <a:r>
                        <a:rPr lang="id-ID" sz="2000" baseline="0" dirty="0" smtClean="0">
                          <a:latin typeface="Times New Roman" panose="02020603050405020304" pitchFamily="18" charset="0"/>
                          <a:cs typeface="Times New Roman" panose="02020603050405020304" pitchFamily="18" charset="0"/>
                        </a:rPr>
                        <a:t> umum, terowongan, jembatan, ift, terbang, mengemudi, ruang tertutup</a:t>
                      </a:r>
                      <a:endParaRPr lang="id-ID" sz="2000" dirty="0">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r>
              <a:tr h="1055012">
                <a:tc>
                  <a:txBody>
                    <a:bodyPr/>
                    <a:lstStyle/>
                    <a:p>
                      <a:r>
                        <a:rPr lang="id-ID" sz="2000" dirty="0" smtClean="0">
                          <a:latin typeface="Times New Roman" panose="02020603050405020304" pitchFamily="18" charset="0"/>
                          <a:cs typeface="Times New Roman" panose="02020603050405020304" pitchFamily="18" charset="0"/>
                        </a:rPr>
                        <a:t>Lain-lain</a:t>
                      </a:r>
                      <a:endParaRPr lang="id-ID"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r>
                        <a:rPr lang="id-ID" sz="2000" dirty="0" smtClean="0">
                          <a:latin typeface="Times New Roman" panose="02020603050405020304" pitchFamily="18" charset="0"/>
                          <a:cs typeface="Times New Roman" panose="02020603050405020304" pitchFamily="18" charset="0"/>
                        </a:rPr>
                        <a:t>Tersedak,</a:t>
                      </a:r>
                      <a:r>
                        <a:rPr lang="id-ID" sz="2000" baseline="0" dirty="0" smtClean="0">
                          <a:latin typeface="Times New Roman" panose="02020603050405020304" pitchFamily="18" charset="0"/>
                          <a:cs typeface="Times New Roman" panose="02020603050405020304" pitchFamily="18" charset="0"/>
                        </a:rPr>
                        <a:t> muntah,”Fobia ruang” (Takut terjatuh jika jauh dari dinding atau pendukung lainnya)</a:t>
                      </a:r>
                      <a:endParaRPr lang="id-ID" sz="20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4245628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Dsm</a:t>
            </a:r>
            <a:r>
              <a:rPr lang="en-US" dirty="0" smtClean="0"/>
              <a:t> 4</a:t>
            </a:r>
            <a:endParaRPr lang="en-US" dirty="0"/>
          </a:p>
        </p:txBody>
      </p:sp>
      <p:sp>
        <p:nvSpPr>
          <p:cNvPr id="3" name="Content Placeholder 2"/>
          <p:cNvSpPr>
            <a:spLocks noGrp="1"/>
          </p:cNvSpPr>
          <p:nvPr>
            <p:ph sz="half" idx="2"/>
          </p:nvPr>
        </p:nvSpPr>
        <p:spPr/>
        <p:txBody>
          <a:bodyPr/>
          <a:lstStyle/>
          <a:p>
            <a:r>
              <a:rPr lang="en-US" dirty="0" err="1"/>
              <a:t>Pada</a:t>
            </a:r>
            <a:r>
              <a:rPr lang="en-US" dirty="0"/>
              <a:t> DSM 4 </a:t>
            </a:r>
            <a:r>
              <a:rPr lang="en-US" dirty="0" err="1"/>
              <a:t>belum</a:t>
            </a:r>
            <a:r>
              <a:rPr lang="en-US" dirty="0"/>
              <a:t> </a:t>
            </a:r>
            <a:r>
              <a:rPr lang="en-US" dirty="0" err="1"/>
              <a:t>menjelaskan</a:t>
            </a:r>
            <a:r>
              <a:rPr lang="en-US" dirty="0"/>
              <a:t> </a:t>
            </a:r>
            <a:r>
              <a:rPr lang="en-US" dirty="0" err="1"/>
              <a:t>tentang</a:t>
            </a:r>
            <a:r>
              <a:rPr lang="en-US" dirty="0"/>
              <a:t> </a:t>
            </a:r>
            <a:r>
              <a:rPr lang="en-US" dirty="0" err="1"/>
              <a:t>komorbiditas</a:t>
            </a:r>
            <a:r>
              <a:rPr lang="en-US" dirty="0"/>
              <a:t>.</a:t>
            </a:r>
          </a:p>
          <a:p>
            <a:endParaRPr lang="en-US" dirty="0"/>
          </a:p>
        </p:txBody>
      </p:sp>
      <p:sp>
        <p:nvSpPr>
          <p:cNvPr id="4" name="Content Placeholder 3"/>
          <p:cNvSpPr>
            <a:spLocks noGrp="1"/>
          </p:cNvSpPr>
          <p:nvPr>
            <p:ph sz="quarter" idx="4"/>
          </p:nvPr>
        </p:nvSpPr>
        <p:spPr/>
        <p:txBody>
          <a:bodyPr/>
          <a:lstStyle/>
          <a:p>
            <a:pPr algn="just"/>
            <a:r>
              <a:rPr lang="en-US" dirty="0" err="1"/>
              <a:t>Individu</a:t>
            </a:r>
            <a:r>
              <a:rPr lang="en-US" dirty="0"/>
              <a:t> yang </a:t>
            </a:r>
            <a:r>
              <a:rPr lang="en-US" dirty="0" err="1"/>
              <a:t>presentasinya</a:t>
            </a:r>
            <a:r>
              <a:rPr lang="en-US" dirty="0"/>
              <a:t> </a:t>
            </a:r>
            <a:r>
              <a:rPr lang="en-US" dirty="0" err="1"/>
              <a:t>memenuhi</a:t>
            </a:r>
            <a:r>
              <a:rPr lang="en-US" dirty="0"/>
              <a:t> </a:t>
            </a:r>
            <a:r>
              <a:rPr lang="en-US" dirty="0" err="1"/>
              <a:t>kriteria</a:t>
            </a:r>
            <a:r>
              <a:rPr lang="en-US" dirty="0"/>
              <a:t> </a:t>
            </a:r>
            <a:r>
              <a:rPr lang="en-US" dirty="0" err="1"/>
              <a:t>untuk</a:t>
            </a:r>
            <a:r>
              <a:rPr lang="en-US" dirty="0"/>
              <a:t> GAD </a:t>
            </a:r>
            <a:r>
              <a:rPr lang="en-US" dirty="0" err="1"/>
              <a:t>cenderung</a:t>
            </a:r>
            <a:r>
              <a:rPr lang="en-US" dirty="0"/>
              <a:t> </a:t>
            </a:r>
            <a:r>
              <a:rPr lang="en-US" dirty="0" err="1"/>
              <a:t>sudah</a:t>
            </a:r>
            <a:r>
              <a:rPr lang="en-US" dirty="0"/>
              <a:t> </a:t>
            </a:r>
            <a:r>
              <a:rPr lang="en-US" dirty="0" err="1"/>
              <a:t>memenuhi</a:t>
            </a:r>
            <a:r>
              <a:rPr lang="en-US" dirty="0"/>
              <a:t> </a:t>
            </a:r>
            <a:r>
              <a:rPr lang="en-US" dirty="0" err="1"/>
              <a:t>untuk</a:t>
            </a:r>
            <a:r>
              <a:rPr lang="en-US" dirty="0"/>
              <a:t> </a:t>
            </a:r>
            <a:r>
              <a:rPr lang="en-US" dirty="0" err="1"/>
              <a:t>kecemasan</a:t>
            </a:r>
            <a:r>
              <a:rPr lang="en-US" dirty="0"/>
              <a:t> lain </a:t>
            </a:r>
            <a:r>
              <a:rPr lang="en-US" dirty="0" err="1"/>
              <a:t>dan</a:t>
            </a:r>
            <a:r>
              <a:rPr lang="en-US" dirty="0"/>
              <a:t> </a:t>
            </a:r>
            <a:r>
              <a:rPr lang="en-US" dirty="0" err="1"/>
              <a:t>gangguan</a:t>
            </a:r>
            <a:r>
              <a:rPr lang="en-US" dirty="0"/>
              <a:t> </a:t>
            </a:r>
            <a:r>
              <a:rPr lang="en-US" dirty="0" err="1"/>
              <a:t>depresi</a:t>
            </a:r>
            <a:r>
              <a:rPr lang="en-US" dirty="0"/>
              <a:t> unipolar (</a:t>
            </a:r>
            <a:r>
              <a:rPr lang="en-US" dirty="0" err="1"/>
              <a:t>depresi</a:t>
            </a:r>
            <a:r>
              <a:rPr lang="en-US" dirty="0"/>
              <a:t> mayor). </a:t>
            </a:r>
          </a:p>
          <a:p>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err="1" smtClean="0"/>
              <a:t>Dsm</a:t>
            </a:r>
            <a:r>
              <a:rPr lang="en-US" dirty="0" smtClean="0"/>
              <a:t> 5</a:t>
            </a:r>
            <a:endParaRPr lang="en-US" dirty="0"/>
          </a:p>
        </p:txBody>
      </p:sp>
      <p:sp>
        <p:nvSpPr>
          <p:cNvPr id="6" name="Title 5"/>
          <p:cNvSpPr>
            <a:spLocks noGrp="1"/>
          </p:cNvSpPr>
          <p:nvPr>
            <p:ph type="title"/>
          </p:nvPr>
        </p:nvSpPr>
        <p:spPr/>
        <p:txBody>
          <a:bodyPr/>
          <a:lstStyle/>
          <a:p>
            <a:r>
              <a:rPr lang="en-US" b="1" dirty="0" smtClean="0"/>
              <a:t>COMORBIDITY</a:t>
            </a:r>
            <a:endParaRPr lang="en-US" b="1" dirty="0"/>
          </a:p>
        </p:txBody>
      </p:sp>
    </p:spTree>
    <p:extLst>
      <p:ext uri="{BB962C8B-B14F-4D97-AF65-F5344CB8AC3E}">
        <p14:creationId xmlns:p14="http://schemas.microsoft.com/office/powerpoint/2010/main" val="210177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lstStyle/>
          <a:p>
            <a:pPr lvl="0"/>
            <a:r>
              <a:rPr lang="id-ID" dirty="0" smtClean="0"/>
              <a:t>Psikoanalisis</a:t>
            </a:r>
            <a:r>
              <a:rPr lang="id-ID" dirty="0"/>
              <a:t>: Membantu penderita menghadapai konflik yang sebeneranya terjadi</a:t>
            </a:r>
            <a:endParaRPr lang="en-US" dirty="0"/>
          </a:p>
          <a:p>
            <a:pPr lvl="0"/>
            <a:r>
              <a:rPr lang="id-ID" dirty="0"/>
              <a:t>Cognitive-Behavioral: </a:t>
            </a:r>
            <a:endParaRPr lang="en-US" dirty="0"/>
          </a:p>
          <a:p>
            <a:pPr marL="0" lvl="0" indent="0">
              <a:buNone/>
            </a:pPr>
            <a:r>
              <a:rPr lang="en-US" dirty="0" smtClean="0"/>
              <a:t>1. </a:t>
            </a:r>
            <a:r>
              <a:rPr lang="id-ID" dirty="0" smtClean="0"/>
              <a:t>Menjelaskan </a:t>
            </a:r>
            <a:r>
              <a:rPr lang="id-ID" dirty="0"/>
              <a:t>kecemasan yang dirasakan dengan detail</a:t>
            </a:r>
            <a:endParaRPr lang="en-US" dirty="0"/>
          </a:p>
          <a:p>
            <a:pPr marL="0" lvl="0" indent="0">
              <a:buNone/>
            </a:pPr>
            <a:r>
              <a:rPr lang="en-US" dirty="0" smtClean="0"/>
              <a:t>2. </a:t>
            </a:r>
            <a:r>
              <a:rPr lang="id-ID" dirty="0" smtClean="0"/>
              <a:t>Melakukan </a:t>
            </a:r>
            <a:r>
              <a:rPr lang="id-ID" dirty="0"/>
              <a:t>free floating anxiety, tetapi menurut beberapa ahli susah. Lebih baik pemberian relaksasi menjadi lebih intensif </a:t>
            </a:r>
            <a:endParaRPr lang="en-US" dirty="0"/>
          </a:p>
          <a:p>
            <a:pPr lvl="0"/>
            <a:r>
              <a:rPr lang="id-ID" dirty="0"/>
              <a:t>Biologis: Dengan menggunakan obat-obatan Anxiolytics. </a:t>
            </a:r>
            <a:endParaRPr lang="en-US" dirty="0"/>
          </a:p>
          <a:p>
            <a:endParaRPr lang="en-US" dirty="0"/>
          </a:p>
        </p:txBody>
      </p:sp>
    </p:spTree>
    <p:extLst>
      <p:ext uri="{BB962C8B-B14F-4D97-AF65-F5344CB8AC3E}">
        <p14:creationId xmlns:p14="http://schemas.microsoft.com/office/powerpoint/2010/main" val="1654236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Obsessive–compulsive disorder </a:t>
            </a:r>
          </a:p>
        </p:txBody>
      </p:sp>
      <p:sp>
        <p:nvSpPr>
          <p:cNvPr id="3" name="Text Placeholder 2"/>
          <p:cNvSpPr>
            <a:spLocks noGrp="1"/>
          </p:cNvSpPr>
          <p:nvPr>
            <p:ph type="body" idx="1"/>
          </p:nvPr>
        </p:nvSpPr>
        <p:spPr/>
        <p:txBody>
          <a:bodyPr/>
          <a:lstStyle/>
          <a:p>
            <a:r>
              <a:rPr lang="en-US" dirty="0" err="1"/>
              <a:t>ditandai</a:t>
            </a:r>
            <a:r>
              <a:rPr lang="en-US" dirty="0"/>
              <a:t> </a:t>
            </a:r>
            <a:r>
              <a:rPr lang="en-US" dirty="0" err="1"/>
              <a:t>oleh</a:t>
            </a:r>
            <a:r>
              <a:rPr lang="en-US" dirty="0"/>
              <a:t> </a:t>
            </a:r>
            <a:r>
              <a:rPr lang="en-US" dirty="0" err="1"/>
              <a:t>obsesi</a:t>
            </a:r>
            <a:r>
              <a:rPr lang="en-US" dirty="0"/>
              <a:t> (yang </a:t>
            </a:r>
            <a:r>
              <a:rPr lang="en-US" dirty="0" err="1"/>
              <a:t>menyebabkan</a:t>
            </a:r>
            <a:r>
              <a:rPr lang="en-US" dirty="0"/>
              <a:t> </a:t>
            </a:r>
            <a:r>
              <a:rPr lang="en-US" dirty="0" err="1" smtClean="0"/>
              <a:t>kegelisahan</a:t>
            </a:r>
            <a:r>
              <a:rPr lang="en-US" dirty="0" smtClean="0"/>
              <a:t>) </a:t>
            </a:r>
            <a:r>
              <a:rPr lang="en-US" dirty="0" err="1" smtClean="0"/>
              <a:t>dan</a:t>
            </a:r>
            <a:r>
              <a:rPr lang="en-US" smtClean="0"/>
              <a:t> dorongan</a:t>
            </a:r>
            <a:r>
              <a:rPr lang="en-US" dirty="0" smtClean="0"/>
              <a:t> </a:t>
            </a:r>
            <a:r>
              <a:rPr lang="en-US" dirty="0"/>
              <a:t>(yang </a:t>
            </a:r>
            <a:r>
              <a:rPr lang="en-US" dirty="0" err="1"/>
              <a:t>berfungsi</a:t>
            </a:r>
            <a:r>
              <a:rPr lang="en-US" dirty="0"/>
              <a:t> </a:t>
            </a:r>
            <a:r>
              <a:rPr lang="en-US" dirty="0" err="1"/>
              <a:t>untuk</a:t>
            </a:r>
            <a:r>
              <a:rPr lang="en-US" dirty="0"/>
              <a:t> </a:t>
            </a:r>
            <a:r>
              <a:rPr lang="en-US" dirty="0" err="1"/>
              <a:t>menetralisir</a:t>
            </a:r>
            <a:r>
              <a:rPr lang="en-US" dirty="0"/>
              <a:t> </a:t>
            </a:r>
            <a:r>
              <a:rPr lang="en-US" dirty="0" err="1"/>
              <a:t>kecemasan</a:t>
            </a:r>
            <a:r>
              <a:rPr lang="en-US" dirty="0" smtClean="0"/>
              <a:t>).</a:t>
            </a:r>
            <a:endParaRPr lang="en-US" dirty="0"/>
          </a:p>
        </p:txBody>
      </p:sp>
    </p:spTree>
    <p:extLst>
      <p:ext uri="{BB962C8B-B14F-4D97-AF65-F5344CB8AC3E}">
        <p14:creationId xmlns:p14="http://schemas.microsoft.com/office/powerpoint/2010/main" val="26215992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t>
            </a:r>
            <a:r>
              <a:rPr lang="en-US" dirty="0" err="1" smtClean="0"/>
              <a:t>dsm</a:t>
            </a:r>
            <a:r>
              <a:rPr lang="en-US" dirty="0" smtClean="0"/>
              <a:t> 4 &amp; 5)</a:t>
            </a:r>
            <a:endParaRPr lang="en-US" dirty="0"/>
          </a:p>
        </p:txBody>
      </p:sp>
      <p:sp>
        <p:nvSpPr>
          <p:cNvPr id="3" name="Content Placeholder 2"/>
          <p:cNvSpPr>
            <a:spLocks noGrp="1"/>
          </p:cNvSpPr>
          <p:nvPr>
            <p:ph idx="1"/>
          </p:nvPr>
        </p:nvSpPr>
        <p:spPr/>
        <p:txBody>
          <a:bodyPr>
            <a:normAutofit lnSpcReduction="10000"/>
          </a:bodyPr>
          <a:lstStyle/>
          <a:p>
            <a:pPr lvl="0"/>
            <a:r>
              <a:rPr lang="id-ID" b="1" dirty="0"/>
              <a:t>OBSESSIVE (A)</a:t>
            </a:r>
            <a:endParaRPr lang="en-US" dirty="0"/>
          </a:p>
          <a:p>
            <a:r>
              <a:rPr lang="id-ID" dirty="0"/>
              <a:t>Adanya obsesi yang berlebihan, kompulsi atau keduanya:</a:t>
            </a:r>
            <a:endParaRPr lang="en-US" dirty="0"/>
          </a:p>
          <a:p>
            <a:pPr lvl="0"/>
            <a:r>
              <a:rPr lang="id-ID" dirty="0"/>
              <a:t>Pikiran, dorongan, atau gambar yang tidak diharapkan dan terus berulang,juga mengganggu</a:t>
            </a:r>
            <a:endParaRPr lang="en-US" dirty="0"/>
          </a:p>
          <a:p>
            <a:pPr lvl="0"/>
            <a:r>
              <a:rPr lang="id-ID" dirty="0"/>
              <a:t>Individu berusaha untuk mengabaikan atau menekan pikiran untuk menetralisir </a:t>
            </a:r>
            <a:r>
              <a:rPr lang="id-ID" dirty="0" smtClean="0"/>
              <a:t>pemikiran</a:t>
            </a:r>
            <a:endParaRPr lang="en-US" dirty="0"/>
          </a:p>
          <a:p>
            <a:r>
              <a:rPr lang="id-ID" b="1" dirty="0"/>
              <a:t>COMPULSIVE (A)</a:t>
            </a:r>
            <a:endParaRPr lang="en-US" dirty="0"/>
          </a:p>
          <a:p>
            <a:pPr lvl="0"/>
            <a:r>
              <a:rPr lang="id-ID" dirty="0"/>
              <a:t>Perilaku atau tindakan yang terus berulang (ex: hobi cuci tangan)</a:t>
            </a:r>
            <a:endParaRPr lang="en-US" dirty="0"/>
          </a:p>
          <a:p>
            <a:pPr lvl="0"/>
            <a:r>
              <a:rPr lang="id-ID" dirty="0"/>
              <a:t>Perilaku atau tindakan ditujukan untuk mencegah kesulitan atau kecemasan</a:t>
            </a:r>
            <a:endParaRPr lang="en-US" dirty="0"/>
          </a:p>
          <a:p>
            <a:pPr lvl="0"/>
            <a:endParaRPr lang="en-US" dirty="0"/>
          </a:p>
        </p:txBody>
      </p:sp>
    </p:spTree>
    <p:extLst>
      <p:ext uri="{BB962C8B-B14F-4D97-AF65-F5344CB8AC3E}">
        <p14:creationId xmlns:p14="http://schemas.microsoft.com/office/powerpoint/2010/main" val="826331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a:t>
            </a:r>
            <a:r>
              <a:rPr lang="en-US" dirty="0" err="1"/>
              <a:t>dsm</a:t>
            </a:r>
            <a:r>
              <a:rPr lang="en-US" dirty="0"/>
              <a:t> 4 &amp; 5)</a:t>
            </a:r>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B. </a:t>
            </a:r>
            <a:r>
              <a:rPr lang="id-ID" dirty="0" smtClean="0"/>
              <a:t>Obsesi </a:t>
            </a:r>
            <a:r>
              <a:rPr lang="id-ID" dirty="0"/>
              <a:t>atau kompulsi menyita waktu atau menyebabkan kesulitan atau kerusakan klinis yang </a:t>
            </a:r>
            <a:r>
              <a:rPr lang="id-ID" dirty="0" smtClean="0"/>
              <a:t>signifikan</a:t>
            </a:r>
            <a:r>
              <a:rPr lang="en-US" dirty="0" smtClean="0"/>
              <a:t>.</a:t>
            </a:r>
            <a:r>
              <a:rPr lang="id-ID" dirty="0" smtClean="0"/>
              <a:t> </a:t>
            </a:r>
            <a:endParaRPr lang="en-US" dirty="0"/>
          </a:p>
          <a:p>
            <a:pPr marL="0" lvl="0" indent="0">
              <a:buNone/>
            </a:pPr>
            <a:r>
              <a:rPr lang="en-US" dirty="0" smtClean="0"/>
              <a:t>C. </a:t>
            </a:r>
            <a:r>
              <a:rPr lang="id-ID" dirty="0" smtClean="0"/>
              <a:t>Gejala </a:t>
            </a:r>
            <a:r>
              <a:rPr lang="id-ID" dirty="0"/>
              <a:t>Obsesif-kompulsif tidak disebabkan obat-obatan atau </a:t>
            </a:r>
            <a:r>
              <a:rPr lang="id-ID" dirty="0" smtClean="0"/>
              <a:t>zat</a:t>
            </a:r>
            <a:r>
              <a:rPr lang="en-US" dirty="0" smtClean="0"/>
              <a:t>.</a:t>
            </a:r>
            <a:endParaRPr lang="en-US" dirty="0"/>
          </a:p>
          <a:p>
            <a:pPr marL="0" lvl="0" indent="0">
              <a:buNone/>
            </a:pPr>
            <a:r>
              <a:rPr lang="en-US" dirty="0" smtClean="0"/>
              <a:t>D. </a:t>
            </a:r>
            <a:r>
              <a:rPr lang="id-ID" dirty="0" smtClean="0"/>
              <a:t>Gejala-gejala </a:t>
            </a:r>
            <a:r>
              <a:rPr lang="id-ID" dirty="0"/>
              <a:t>gangguan </a:t>
            </a:r>
            <a:r>
              <a:rPr lang="id-ID" dirty="0" smtClean="0"/>
              <a:t>mental:</a:t>
            </a:r>
            <a:r>
              <a:rPr lang="en-US" dirty="0"/>
              <a:t> </a:t>
            </a:r>
            <a:r>
              <a:rPr lang="id-ID" dirty="0" smtClean="0"/>
              <a:t>G</a:t>
            </a:r>
            <a:r>
              <a:rPr lang="id-ID" dirty="0"/>
              <a:t>. Kecemasan : Merasa </a:t>
            </a:r>
            <a:r>
              <a:rPr lang="id-ID" dirty="0" smtClean="0"/>
              <a:t>BDD</a:t>
            </a:r>
            <a:r>
              <a:rPr lang="en-US" dirty="0" smtClean="0"/>
              <a:t>,</a:t>
            </a:r>
            <a:r>
              <a:rPr lang="en-US" dirty="0"/>
              <a:t> </a:t>
            </a:r>
            <a:r>
              <a:rPr lang="id-ID" dirty="0" smtClean="0"/>
              <a:t>G</a:t>
            </a:r>
            <a:r>
              <a:rPr lang="id-ID" dirty="0"/>
              <a:t>. Gerak : Gangguan </a:t>
            </a:r>
            <a:r>
              <a:rPr lang="id-ID" dirty="0" smtClean="0"/>
              <a:t>makan</a:t>
            </a:r>
            <a:r>
              <a:rPr lang="en-US" dirty="0" smtClean="0"/>
              <a:t>, </a:t>
            </a:r>
            <a:r>
              <a:rPr lang="id-ID" dirty="0" smtClean="0"/>
              <a:t>G</a:t>
            </a:r>
            <a:r>
              <a:rPr lang="id-ID" dirty="0"/>
              <a:t>. Psikotik : Spektrum </a:t>
            </a:r>
            <a:r>
              <a:rPr lang="id-ID" dirty="0" smtClean="0"/>
              <a:t>autism</a:t>
            </a:r>
            <a:endParaRPr lang="en-US" dirty="0" smtClean="0"/>
          </a:p>
          <a:p>
            <a:r>
              <a:rPr lang="id-ID" b="1" dirty="0"/>
              <a:t>Specify It:</a:t>
            </a:r>
            <a:endParaRPr lang="en-US" dirty="0"/>
          </a:p>
          <a:p>
            <a:pPr lvl="0"/>
            <a:r>
              <a:rPr lang="id-ID" dirty="0"/>
              <a:t>Dengan baik atau tidak cukup baik: Individu mengakui bahwa </a:t>
            </a:r>
            <a:endParaRPr lang="en-US" dirty="0"/>
          </a:p>
          <a:p>
            <a:pPr lvl="0"/>
            <a:r>
              <a:rPr lang="id-ID" dirty="0"/>
              <a:t>keyakinan gangguan obsesif-kompulsif </a:t>
            </a:r>
            <a:r>
              <a:rPr lang="en-US" dirty="0" err="1"/>
              <a:t>benar</a:t>
            </a:r>
            <a:r>
              <a:rPr lang="id-ID" dirty="0"/>
              <a:t> atau tidak benar </a:t>
            </a:r>
            <a:endParaRPr lang="en-US" dirty="0"/>
          </a:p>
          <a:p>
            <a:pPr lvl="0"/>
            <a:r>
              <a:rPr lang="id-ID" dirty="0"/>
              <a:t>atau bahwa mereka mungkin </a:t>
            </a:r>
            <a:r>
              <a:rPr lang="en-US" dirty="0" err="1"/>
              <a:t>benar</a:t>
            </a:r>
            <a:r>
              <a:rPr lang="en-US" dirty="0"/>
              <a:t> </a:t>
            </a:r>
            <a:r>
              <a:rPr lang="id-ID" dirty="0"/>
              <a:t>atau mungkin tidak benar.</a:t>
            </a:r>
            <a:endParaRPr lang="en-US" dirty="0"/>
          </a:p>
          <a:p>
            <a:pPr lvl="0"/>
            <a:r>
              <a:rPr lang="id-ID" dirty="0"/>
              <a:t>Dengan wawasan yang buruk: Individu berpikir keyakinan gangguan obsesif-kompulsif mungkin benar.</a:t>
            </a:r>
            <a:endParaRPr lang="en-US" dirty="0"/>
          </a:p>
          <a:p>
            <a:pPr lvl="0"/>
            <a:r>
              <a:rPr lang="id-ID" dirty="0"/>
              <a:t>Dengan absen insight / deiusionai beiiefs: Individu sepenuhnya yakin bahwa keyakinan gangguan obsesif-kompulsif adalah benar.</a:t>
            </a:r>
            <a:endParaRPr lang="en-US" dirty="0"/>
          </a:p>
          <a:p>
            <a:endParaRPr lang="en-US" dirty="0"/>
          </a:p>
        </p:txBody>
      </p:sp>
    </p:spTree>
    <p:extLst>
      <p:ext uri="{BB962C8B-B14F-4D97-AF65-F5344CB8AC3E}">
        <p14:creationId xmlns:p14="http://schemas.microsoft.com/office/powerpoint/2010/main" val="195213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DSM 4</a:t>
            </a:r>
            <a:endParaRPr lang="en-US" dirty="0"/>
          </a:p>
        </p:txBody>
      </p:sp>
      <p:sp>
        <p:nvSpPr>
          <p:cNvPr id="3" name="Content Placeholder 2"/>
          <p:cNvSpPr>
            <a:spLocks noGrp="1"/>
          </p:cNvSpPr>
          <p:nvPr>
            <p:ph sz="half" idx="2"/>
          </p:nvPr>
        </p:nvSpPr>
        <p:spPr/>
        <p:txBody>
          <a:bodyPr/>
          <a:lstStyle/>
          <a:p>
            <a:pPr algn="just"/>
            <a:r>
              <a:rPr lang="en-US" dirty="0"/>
              <a:t>Poor insight. </a:t>
            </a:r>
            <a:r>
              <a:rPr lang="en-US" dirty="0" err="1"/>
              <a:t>Individu</a:t>
            </a:r>
            <a:r>
              <a:rPr lang="en-US" dirty="0"/>
              <a:t> </a:t>
            </a:r>
            <a:r>
              <a:rPr lang="en-US" dirty="0" err="1"/>
              <a:t>ini</a:t>
            </a:r>
            <a:r>
              <a:rPr lang="en-US" dirty="0"/>
              <a:t> </a:t>
            </a:r>
            <a:r>
              <a:rPr lang="en-US" dirty="0" err="1" smtClean="0"/>
              <a:t>tidak</a:t>
            </a:r>
            <a:r>
              <a:rPr lang="en-US" dirty="0" smtClean="0"/>
              <a:t>  me-recognize </a:t>
            </a:r>
            <a:r>
              <a:rPr lang="en-US" dirty="0" err="1" smtClean="0"/>
              <a:t>obsesinya</a:t>
            </a:r>
            <a:r>
              <a:rPr lang="en-US" dirty="0" smtClean="0"/>
              <a:t> </a:t>
            </a:r>
            <a:r>
              <a:rPr lang="en-US" dirty="0" err="1"/>
              <a:t>atau</a:t>
            </a:r>
            <a:r>
              <a:rPr lang="en-US" dirty="0"/>
              <a:t> </a:t>
            </a:r>
            <a:r>
              <a:rPr lang="en-US" dirty="0" err="1" smtClean="0"/>
              <a:t>kompulsinya</a:t>
            </a:r>
            <a:r>
              <a:rPr lang="en-US" dirty="0" smtClean="0"/>
              <a:t>, </a:t>
            </a:r>
            <a:r>
              <a:rPr lang="en-US" dirty="0" err="1"/>
              <a:t>merasa</a:t>
            </a:r>
            <a:r>
              <a:rPr lang="en-US" dirty="0"/>
              <a:t> yang </a:t>
            </a:r>
            <a:r>
              <a:rPr lang="en-US" dirty="0" err="1"/>
              <a:t>dilakukan</a:t>
            </a:r>
            <a:r>
              <a:rPr lang="en-US" dirty="0"/>
              <a:t> </a:t>
            </a:r>
            <a:r>
              <a:rPr lang="en-US" dirty="0" err="1"/>
              <a:t>itu</a:t>
            </a:r>
            <a:r>
              <a:rPr lang="en-US" dirty="0"/>
              <a:t> </a:t>
            </a:r>
            <a:r>
              <a:rPr lang="en-US" dirty="0" err="1"/>
              <a:t>benar</a:t>
            </a:r>
            <a:r>
              <a:rPr lang="en-US" dirty="0"/>
              <a:t> </a:t>
            </a:r>
            <a:r>
              <a:rPr lang="en-US" dirty="0" err="1"/>
              <a:t>dan</a:t>
            </a:r>
            <a:r>
              <a:rPr lang="en-US" dirty="0"/>
              <a:t> normal </a:t>
            </a:r>
            <a:r>
              <a:rPr lang="en-US" dirty="0" err="1"/>
              <a:t>padahal</a:t>
            </a:r>
            <a:r>
              <a:rPr lang="en-US" dirty="0"/>
              <a:t> </a:t>
            </a:r>
            <a:r>
              <a:rPr lang="en-US" dirty="0" err="1" smtClean="0"/>
              <a:t>kalau</a:t>
            </a:r>
            <a:r>
              <a:rPr lang="en-US" dirty="0" smtClean="0"/>
              <a:t> orang lain </a:t>
            </a:r>
            <a:r>
              <a:rPr lang="en-US" dirty="0" err="1"/>
              <a:t>ngeliat</a:t>
            </a:r>
            <a:r>
              <a:rPr lang="en-US" dirty="0"/>
              <a:t> </a:t>
            </a:r>
            <a:r>
              <a:rPr lang="en-US" dirty="0" err="1" smtClean="0"/>
              <a:t>dia</a:t>
            </a:r>
            <a:r>
              <a:rPr lang="en-US" dirty="0" smtClean="0"/>
              <a:t> </a:t>
            </a:r>
            <a:r>
              <a:rPr lang="en-US" dirty="0" err="1" smtClean="0"/>
              <a:t>melakukan</a:t>
            </a:r>
            <a:r>
              <a:rPr lang="en-US" dirty="0" smtClean="0"/>
              <a:t> </a:t>
            </a:r>
            <a:r>
              <a:rPr lang="en-US" dirty="0" err="1" smtClean="0"/>
              <a:t>suatu</a:t>
            </a:r>
            <a:r>
              <a:rPr lang="en-US" dirty="0" smtClean="0"/>
              <a:t> </a:t>
            </a:r>
            <a:r>
              <a:rPr lang="en-US" dirty="0" err="1" smtClean="0"/>
              <a:t>hal</a:t>
            </a:r>
            <a:r>
              <a:rPr lang="en-US" dirty="0" smtClean="0"/>
              <a:t> </a:t>
            </a:r>
            <a:r>
              <a:rPr lang="en-US" dirty="0" err="1" smtClean="0"/>
              <a:t>berulang-ulang</a:t>
            </a:r>
            <a:r>
              <a:rPr lang="en-US" dirty="0" smtClean="0"/>
              <a:t> kali.</a:t>
            </a:r>
            <a:endParaRPr lang="en-US" dirty="0"/>
          </a:p>
          <a:p>
            <a:endParaRPr lang="en-US" dirty="0"/>
          </a:p>
        </p:txBody>
      </p:sp>
      <p:sp>
        <p:nvSpPr>
          <p:cNvPr id="4" name="Content Placeholder 3"/>
          <p:cNvSpPr>
            <a:spLocks noGrp="1"/>
          </p:cNvSpPr>
          <p:nvPr>
            <p:ph sz="quarter" idx="4"/>
          </p:nvPr>
        </p:nvSpPr>
        <p:spPr/>
        <p:txBody>
          <a:bodyPr>
            <a:normAutofit/>
          </a:bodyPr>
          <a:lstStyle/>
          <a:p>
            <a:pPr algn="just"/>
            <a:r>
              <a:rPr lang="en-US" dirty="0"/>
              <a:t>30% orang </a:t>
            </a:r>
            <a:r>
              <a:rPr lang="en-US" dirty="0" err="1"/>
              <a:t>dengan</a:t>
            </a:r>
            <a:r>
              <a:rPr lang="en-US" dirty="0"/>
              <a:t> OCD </a:t>
            </a:r>
            <a:r>
              <a:rPr lang="en-US" dirty="0" err="1"/>
              <a:t>memiliki</a:t>
            </a:r>
            <a:r>
              <a:rPr lang="en-US" dirty="0"/>
              <a:t> tic disorder </a:t>
            </a:r>
            <a:r>
              <a:rPr lang="en-US" dirty="0" err="1" smtClean="0"/>
              <a:t>seumur</a:t>
            </a:r>
            <a:r>
              <a:rPr lang="en-US" dirty="0" smtClean="0"/>
              <a:t> </a:t>
            </a:r>
            <a:r>
              <a:rPr lang="en-US" dirty="0" err="1"/>
              <a:t>hidup</a:t>
            </a:r>
            <a:r>
              <a:rPr lang="en-US" dirty="0"/>
              <a:t>. </a:t>
            </a:r>
            <a:r>
              <a:rPr lang="en-US" dirty="0" err="1"/>
              <a:t>Ini</a:t>
            </a:r>
            <a:r>
              <a:rPr lang="en-US" dirty="0"/>
              <a:t> paling </a:t>
            </a:r>
            <a:r>
              <a:rPr lang="en-US" dirty="0" err="1"/>
              <a:t>sering</a:t>
            </a:r>
            <a:r>
              <a:rPr lang="en-US" dirty="0"/>
              <a:t> </a:t>
            </a:r>
            <a:r>
              <a:rPr lang="en-US" dirty="0" err="1"/>
              <a:t>terjadi</a:t>
            </a:r>
            <a:r>
              <a:rPr lang="en-US" dirty="0"/>
              <a:t> </a:t>
            </a:r>
            <a:r>
              <a:rPr lang="en-US" dirty="0" err="1"/>
              <a:t>pada</a:t>
            </a:r>
            <a:r>
              <a:rPr lang="en-US" dirty="0"/>
              <a:t> </a:t>
            </a:r>
            <a:r>
              <a:rPr lang="en-US" dirty="0" err="1"/>
              <a:t>pria</a:t>
            </a:r>
            <a:r>
              <a:rPr lang="en-US" dirty="0"/>
              <a:t> </a:t>
            </a:r>
            <a:r>
              <a:rPr lang="en-US" dirty="0" err="1"/>
              <a:t>dengan</a:t>
            </a:r>
            <a:r>
              <a:rPr lang="en-US" dirty="0"/>
              <a:t> onset OCD di masa </a:t>
            </a:r>
            <a:r>
              <a:rPr lang="en-US" dirty="0" err="1"/>
              <a:t>kecil</a:t>
            </a:r>
            <a:r>
              <a:rPr lang="en-US" dirty="0"/>
              <a:t>. Orang-orang </a:t>
            </a:r>
            <a:r>
              <a:rPr lang="en-US" dirty="0" err="1"/>
              <a:t>ini</a:t>
            </a:r>
            <a:r>
              <a:rPr lang="en-US" dirty="0"/>
              <a:t> </a:t>
            </a:r>
            <a:r>
              <a:rPr lang="en-US" dirty="0" err="1"/>
              <a:t>cenderung</a:t>
            </a:r>
            <a:r>
              <a:rPr lang="en-US" dirty="0"/>
              <a:t> </a:t>
            </a:r>
            <a:r>
              <a:rPr lang="en-US" dirty="0" err="1"/>
              <a:t>berbeda</a:t>
            </a:r>
            <a:r>
              <a:rPr lang="en-US" dirty="0"/>
              <a:t> </a:t>
            </a:r>
            <a:r>
              <a:rPr lang="en-US" dirty="0" err="1"/>
              <a:t>dari</a:t>
            </a:r>
            <a:r>
              <a:rPr lang="en-US" dirty="0"/>
              <a:t> </a:t>
            </a:r>
            <a:r>
              <a:rPr lang="en-US" dirty="0" err="1"/>
              <a:t>mereka</a:t>
            </a:r>
            <a:r>
              <a:rPr lang="en-US" dirty="0"/>
              <a:t> yang </a:t>
            </a:r>
            <a:r>
              <a:rPr lang="en-US" dirty="0" err="1"/>
              <a:t>tidak</a:t>
            </a:r>
            <a:r>
              <a:rPr lang="en-US" dirty="0"/>
              <a:t> </a:t>
            </a:r>
            <a:r>
              <a:rPr lang="en-US" dirty="0" err="1"/>
              <a:t>memiliki</a:t>
            </a:r>
            <a:r>
              <a:rPr lang="en-US" dirty="0"/>
              <a:t> </a:t>
            </a:r>
            <a:r>
              <a:rPr lang="en-US" dirty="0" err="1"/>
              <a:t>riwayat</a:t>
            </a:r>
            <a:r>
              <a:rPr lang="en-US" dirty="0"/>
              <a:t> </a:t>
            </a:r>
            <a:r>
              <a:rPr lang="en-US" dirty="0" err="1"/>
              <a:t>gangguan</a:t>
            </a:r>
            <a:r>
              <a:rPr lang="en-US" dirty="0"/>
              <a:t> tic </a:t>
            </a:r>
            <a:r>
              <a:rPr lang="en-US" dirty="0" err="1"/>
              <a:t>dalam</a:t>
            </a:r>
            <a:r>
              <a:rPr lang="en-US" dirty="0"/>
              <a:t> </a:t>
            </a:r>
            <a:r>
              <a:rPr lang="en-US" dirty="0" err="1"/>
              <a:t>tema</a:t>
            </a:r>
            <a:r>
              <a:rPr lang="en-US" dirty="0"/>
              <a:t> </a:t>
            </a:r>
            <a:r>
              <a:rPr lang="en-US" dirty="0" err="1"/>
              <a:t>gejala</a:t>
            </a:r>
            <a:r>
              <a:rPr lang="en-US" dirty="0"/>
              <a:t> OCD </a:t>
            </a:r>
            <a:r>
              <a:rPr lang="en-US" dirty="0" err="1"/>
              <a:t>mereka</a:t>
            </a:r>
            <a:r>
              <a:rPr lang="en-US" dirty="0"/>
              <a:t>, </a:t>
            </a:r>
            <a:r>
              <a:rPr lang="en-US" dirty="0" err="1"/>
              <a:t>komorbiditas</a:t>
            </a:r>
            <a:r>
              <a:rPr lang="en-US" dirty="0"/>
              <a:t>, </a:t>
            </a:r>
            <a:r>
              <a:rPr lang="en-US" dirty="0" err="1"/>
              <a:t>perjalanan</a:t>
            </a:r>
            <a:r>
              <a:rPr lang="en-US" dirty="0"/>
              <a:t>, </a:t>
            </a:r>
            <a:r>
              <a:rPr lang="en-US" dirty="0" err="1"/>
              <a:t>dan</a:t>
            </a:r>
            <a:r>
              <a:rPr lang="en-US" dirty="0"/>
              <a:t> </a:t>
            </a:r>
            <a:r>
              <a:rPr lang="en-US" dirty="0" err="1"/>
              <a:t>pola</a:t>
            </a:r>
            <a:r>
              <a:rPr lang="en-US" dirty="0"/>
              <a:t> </a:t>
            </a:r>
            <a:r>
              <a:rPr lang="en-US" dirty="0" err="1"/>
              <a:t>penularan</a:t>
            </a:r>
            <a:r>
              <a:rPr lang="en-US" dirty="0"/>
              <a:t> </a:t>
            </a:r>
            <a:r>
              <a:rPr lang="en-US" dirty="0" err="1"/>
              <a:t>keluarga</a:t>
            </a:r>
            <a:r>
              <a:rPr lang="en-US" dirty="0"/>
              <a:t>.</a:t>
            </a:r>
          </a:p>
          <a:p>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smtClean="0"/>
              <a:t>DSM 5</a:t>
            </a:r>
            <a:endParaRPr lang="en-US" dirty="0"/>
          </a:p>
        </p:txBody>
      </p:sp>
      <p:sp>
        <p:nvSpPr>
          <p:cNvPr id="6" name="Title 5"/>
          <p:cNvSpPr>
            <a:spLocks noGrp="1"/>
          </p:cNvSpPr>
          <p:nvPr>
            <p:ph type="title"/>
          </p:nvPr>
        </p:nvSpPr>
        <p:spPr/>
        <p:txBody>
          <a:bodyPr/>
          <a:lstStyle/>
          <a:p>
            <a:r>
              <a:rPr lang="en-US" dirty="0" smtClean="0"/>
              <a:t>SPECIFIC</a:t>
            </a:r>
            <a:endParaRPr lang="en-US" dirty="0"/>
          </a:p>
        </p:txBody>
      </p:sp>
    </p:spTree>
    <p:extLst>
      <p:ext uri="{BB962C8B-B14F-4D97-AF65-F5344CB8AC3E}">
        <p14:creationId xmlns:p14="http://schemas.microsoft.com/office/powerpoint/2010/main" val="42071027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Dsm</a:t>
            </a:r>
            <a:r>
              <a:rPr lang="en-US" dirty="0" smtClean="0"/>
              <a:t> 4</a:t>
            </a:r>
            <a:endParaRPr lang="en-US" dirty="0"/>
          </a:p>
        </p:txBody>
      </p:sp>
      <p:sp>
        <p:nvSpPr>
          <p:cNvPr id="3" name="Content Placeholder 2"/>
          <p:cNvSpPr>
            <a:spLocks noGrp="1"/>
          </p:cNvSpPr>
          <p:nvPr>
            <p:ph sz="half" idx="2"/>
          </p:nvPr>
        </p:nvSpPr>
        <p:spPr>
          <a:xfrm>
            <a:off x="1583436" y="3143250"/>
            <a:ext cx="4270248" cy="3431286"/>
          </a:xfrm>
        </p:spPr>
        <p:txBody>
          <a:bodyPr>
            <a:normAutofit fontScale="85000" lnSpcReduction="10000"/>
          </a:bodyPr>
          <a:lstStyle/>
          <a:p>
            <a:pPr algn="just"/>
            <a:r>
              <a:rPr lang="en-US" dirty="0" err="1"/>
              <a:t>Ciri-ciri</a:t>
            </a:r>
            <a:r>
              <a:rPr lang="en-US" dirty="0"/>
              <a:t> </a:t>
            </a:r>
            <a:r>
              <a:rPr lang="en-US" dirty="0" err="1"/>
              <a:t>penting</a:t>
            </a:r>
            <a:r>
              <a:rPr lang="en-US" dirty="0"/>
              <a:t> </a:t>
            </a:r>
            <a:r>
              <a:rPr lang="en-US" dirty="0" err="1"/>
              <a:t>dari</a:t>
            </a:r>
            <a:r>
              <a:rPr lang="en-US" dirty="0"/>
              <a:t> OCD </a:t>
            </a:r>
            <a:r>
              <a:rPr lang="en-US" dirty="0" err="1"/>
              <a:t>adalah</a:t>
            </a:r>
            <a:r>
              <a:rPr lang="en-US" dirty="0"/>
              <a:t> </a:t>
            </a:r>
            <a:r>
              <a:rPr lang="en-US" dirty="0" err="1"/>
              <a:t>obsesi</a:t>
            </a:r>
            <a:r>
              <a:rPr lang="en-US" dirty="0"/>
              <a:t> </a:t>
            </a:r>
            <a:r>
              <a:rPr lang="en-US" dirty="0" err="1"/>
              <a:t>atau</a:t>
            </a:r>
            <a:r>
              <a:rPr lang="en-US" dirty="0"/>
              <a:t> </a:t>
            </a:r>
            <a:r>
              <a:rPr lang="en-US" dirty="0" err="1"/>
              <a:t>kompulsi</a:t>
            </a:r>
            <a:r>
              <a:rPr lang="en-US" dirty="0"/>
              <a:t> yang </a:t>
            </a:r>
            <a:r>
              <a:rPr lang="en-US" dirty="0" err="1"/>
              <a:t>berulang</a:t>
            </a:r>
            <a:r>
              <a:rPr lang="en-US" dirty="0"/>
              <a:t> (</a:t>
            </a:r>
            <a:r>
              <a:rPr lang="en-US" dirty="0" err="1"/>
              <a:t>Kriteria</a:t>
            </a:r>
            <a:r>
              <a:rPr lang="en-US" dirty="0"/>
              <a:t> A) yang </a:t>
            </a:r>
            <a:r>
              <a:rPr lang="en-US" dirty="0" err="1"/>
              <a:t>cukup</a:t>
            </a:r>
            <a:r>
              <a:rPr lang="en-US" dirty="0"/>
              <a:t> </a:t>
            </a:r>
            <a:r>
              <a:rPr lang="en-US" dirty="0" err="1"/>
              <a:t>parah</a:t>
            </a:r>
            <a:r>
              <a:rPr lang="en-US" dirty="0"/>
              <a:t> </a:t>
            </a:r>
            <a:r>
              <a:rPr lang="en-US" dirty="0" err="1"/>
              <a:t>untuk</a:t>
            </a:r>
            <a:r>
              <a:rPr lang="en-US" dirty="0"/>
              <a:t> </a:t>
            </a:r>
            <a:r>
              <a:rPr lang="en-US" dirty="0" err="1"/>
              <a:t>memakan</a:t>
            </a:r>
            <a:r>
              <a:rPr lang="en-US" dirty="0"/>
              <a:t> </a:t>
            </a:r>
            <a:r>
              <a:rPr lang="en-US" dirty="0" err="1"/>
              <a:t>waktu</a:t>
            </a:r>
            <a:r>
              <a:rPr lang="en-US" dirty="0"/>
              <a:t> (</a:t>
            </a:r>
            <a:r>
              <a:rPr lang="en-US" dirty="0" err="1"/>
              <a:t>lebih</a:t>
            </a:r>
            <a:r>
              <a:rPr lang="en-US" dirty="0"/>
              <a:t> </a:t>
            </a:r>
            <a:r>
              <a:rPr lang="en-US" dirty="0" err="1"/>
              <a:t>dari</a:t>
            </a:r>
            <a:r>
              <a:rPr lang="en-US" dirty="0"/>
              <a:t> 1 jam </a:t>
            </a:r>
            <a:r>
              <a:rPr lang="en-US" dirty="0" err="1"/>
              <a:t>sehari</a:t>
            </a:r>
            <a:r>
              <a:rPr lang="en-US" dirty="0"/>
              <a:t>) </a:t>
            </a:r>
            <a:r>
              <a:rPr lang="en-US" dirty="0" err="1"/>
              <a:t>atau</a:t>
            </a:r>
            <a:r>
              <a:rPr lang="en-US" dirty="0"/>
              <a:t> </a:t>
            </a:r>
            <a:r>
              <a:rPr lang="en-US" dirty="0" err="1"/>
              <a:t>menyebabkan</a:t>
            </a:r>
            <a:r>
              <a:rPr lang="en-US" dirty="0"/>
              <a:t> </a:t>
            </a:r>
            <a:r>
              <a:rPr lang="en-US" dirty="0" err="1"/>
              <a:t>distres</a:t>
            </a:r>
            <a:r>
              <a:rPr lang="en-US" dirty="0"/>
              <a:t> yang </a:t>
            </a:r>
            <a:r>
              <a:rPr lang="en-US" dirty="0" err="1"/>
              <a:t>ditandai</a:t>
            </a:r>
            <a:r>
              <a:rPr lang="en-US" dirty="0"/>
              <a:t> </a:t>
            </a:r>
            <a:r>
              <a:rPr lang="en-US" dirty="0" err="1"/>
              <a:t>atau</a:t>
            </a:r>
            <a:r>
              <a:rPr lang="en-US" dirty="0"/>
              <a:t> </a:t>
            </a:r>
            <a:r>
              <a:rPr lang="en-US" dirty="0" err="1"/>
              <a:t>gangguan</a:t>
            </a:r>
            <a:r>
              <a:rPr lang="en-US" dirty="0"/>
              <a:t> </a:t>
            </a:r>
            <a:r>
              <a:rPr lang="en-US" dirty="0" err="1"/>
              <a:t>signifikan</a:t>
            </a:r>
            <a:r>
              <a:rPr lang="en-US" dirty="0"/>
              <a:t> (</a:t>
            </a:r>
            <a:r>
              <a:rPr lang="en-US" dirty="0" err="1"/>
              <a:t>Kriteria</a:t>
            </a:r>
            <a:r>
              <a:rPr lang="en-US" dirty="0"/>
              <a:t> C). Orang </a:t>
            </a:r>
            <a:r>
              <a:rPr lang="en-US" dirty="0" err="1"/>
              <a:t>mengakui</a:t>
            </a:r>
            <a:r>
              <a:rPr lang="en-US" dirty="0"/>
              <a:t> </a:t>
            </a:r>
            <a:r>
              <a:rPr lang="en-US" dirty="0" err="1"/>
              <a:t>bahwa</a:t>
            </a:r>
            <a:r>
              <a:rPr lang="en-US" dirty="0"/>
              <a:t> </a:t>
            </a:r>
            <a:r>
              <a:rPr lang="en-US" dirty="0" err="1"/>
              <a:t>obsesi</a:t>
            </a:r>
            <a:r>
              <a:rPr lang="en-US" dirty="0"/>
              <a:t> </a:t>
            </a:r>
            <a:r>
              <a:rPr lang="en-US" dirty="0" err="1"/>
              <a:t>atau</a:t>
            </a:r>
            <a:r>
              <a:rPr lang="en-US" dirty="0"/>
              <a:t> </a:t>
            </a:r>
            <a:r>
              <a:rPr lang="en-US" dirty="0" err="1"/>
              <a:t>kompulsi</a:t>
            </a:r>
            <a:r>
              <a:rPr lang="en-US" dirty="0"/>
              <a:t> yang </a:t>
            </a:r>
            <a:r>
              <a:rPr lang="en-US" dirty="0" err="1"/>
              <a:t>berlebihan</a:t>
            </a:r>
            <a:r>
              <a:rPr lang="en-US" dirty="0"/>
              <a:t> </a:t>
            </a:r>
            <a:r>
              <a:rPr lang="en-US" dirty="0" err="1"/>
              <a:t>atau</a:t>
            </a:r>
            <a:r>
              <a:rPr lang="en-US" dirty="0"/>
              <a:t> </a:t>
            </a:r>
            <a:r>
              <a:rPr lang="en-US" dirty="0" err="1"/>
              <a:t>tidak</a:t>
            </a:r>
            <a:r>
              <a:rPr lang="en-US" dirty="0"/>
              <a:t> </a:t>
            </a:r>
            <a:r>
              <a:rPr lang="en-US" dirty="0" err="1"/>
              <a:t>masuk</a:t>
            </a:r>
            <a:r>
              <a:rPr lang="en-US" dirty="0"/>
              <a:t> </a:t>
            </a:r>
            <a:r>
              <a:rPr lang="en-US" dirty="0" err="1"/>
              <a:t>akal</a:t>
            </a:r>
            <a:r>
              <a:rPr lang="en-US" dirty="0"/>
              <a:t> (</a:t>
            </a:r>
            <a:r>
              <a:rPr lang="en-US" dirty="0" err="1"/>
              <a:t>Kriteria</a:t>
            </a:r>
            <a:r>
              <a:rPr lang="en-US" dirty="0"/>
              <a:t> B).  </a:t>
            </a:r>
            <a:r>
              <a:rPr lang="en-US" dirty="0" err="1"/>
              <a:t>Jika</a:t>
            </a:r>
            <a:r>
              <a:rPr lang="en-US" dirty="0"/>
              <a:t> </a:t>
            </a:r>
            <a:r>
              <a:rPr lang="en-US" dirty="0" err="1"/>
              <a:t>terdapat</a:t>
            </a:r>
            <a:r>
              <a:rPr lang="en-US" dirty="0"/>
              <a:t> </a:t>
            </a:r>
            <a:r>
              <a:rPr lang="en-US" dirty="0" err="1"/>
              <a:t>gangguan</a:t>
            </a:r>
            <a:r>
              <a:rPr lang="en-US" dirty="0"/>
              <a:t> Axis </a:t>
            </a:r>
            <a:r>
              <a:rPr lang="en-US" dirty="0" smtClean="0"/>
              <a:t>1 </a:t>
            </a:r>
            <a:r>
              <a:rPr lang="en-US" dirty="0"/>
              <a:t>lain, </a:t>
            </a:r>
            <a:r>
              <a:rPr lang="en-US" dirty="0" err="1"/>
              <a:t>isi</a:t>
            </a:r>
            <a:r>
              <a:rPr lang="en-US" dirty="0"/>
              <a:t> </a:t>
            </a:r>
            <a:r>
              <a:rPr lang="en-US" dirty="0" err="1"/>
              <a:t>obsesi</a:t>
            </a:r>
            <a:r>
              <a:rPr lang="en-US" dirty="0"/>
              <a:t> </a:t>
            </a:r>
            <a:r>
              <a:rPr lang="en-US" dirty="0" err="1"/>
              <a:t>atau</a:t>
            </a:r>
            <a:r>
              <a:rPr lang="en-US" dirty="0"/>
              <a:t> </a:t>
            </a:r>
            <a:r>
              <a:rPr lang="en-US" dirty="0" err="1"/>
              <a:t>kompulsi</a:t>
            </a:r>
            <a:r>
              <a:rPr lang="en-US" dirty="0"/>
              <a:t> </a:t>
            </a:r>
            <a:r>
              <a:rPr lang="en-US" dirty="0" err="1"/>
              <a:t>tidak</a:t>
            </a:r>
            <a:r>
              <a:rPr lang="en-US" dirty="0"/>
              <a:t> </a:t>
            </a:r>
            <a:r>
              <a:rPr lang="en-US" dirty="0" err="1"/>
              <a:t>terbatas</a:t>
            </a:r>
            <a:r>
              <a:rPr lang="en-US" dirty="0"/>
              <a:t> </a:t>
            </a:r>
            <a:r>
              <a:rPr lang="en-US" dirty="0" err="1"/>
              <a:t>padanya</a:t>
            </a:r>
            <a:r>
              <a:rPr lang="en-US" dirty="0"/>
              <a:t> (</a:t>
            </a:r>
            <a:r>
              <a:rPr lang="en-US" dirty="0" err="1"/>
              <a:t>Kriteria</a:t>
            </a:r>
            <a:r>
              <a:rPr lang="en-US" dirty="0"/>
              <a:t> D).  </a:t>
            </a:r>
            <a:r>
              <a:rPr lang="en-US" dirty="0" err="1"/>
              <a:t>Gangguan</a:t>
            </a:r>
            <a:r>
              <a:rPr lang="en-US" dirty="0"/>
              <a:t> </a:t>
            </a:r>
            <a:r>
              <a:rPr lang="en-US" dirty="0" err="1"/>
              <a:t>tersebut</a:t>
            </a:r>
            <a:r>
              <a:rPr lang="en-US" dirty="0"/>
              <a:t> </a:t>
            </a:r>
            <a:r>
              <a:rPr lang="en-US" dirty="0" err="1"/>
              <a:t>bukan</a:t>
            </a:r>
            <a:r>
              <a:rPr lang="en-US" dirty="0"/>
              <a:t> </a:t>
            </a:r>
            <a:r>
              <a:rPr lang="en-US" dirty="0" err="1"/>
              <a:t>karena</a:t>
            </a:r>
            <a:r>
              <a:rPr lang="en-US" dirty="0"/>
              <a:t> </a:t>
            </a:r>
            <a:r>
              <a:rPr lang="en-US" dirty="0" err="1"/>
              <a:t>efek</a:t>
            </a:r>
            <a:r>
              <a:rPr lang="en-US" dirty="0"/>
              <a:t> </a:t>
            </a:r>
            <a:r>
              <a:rPr lang="en-US" dirty="0" err="1"/>
              <a:t>fisiologis</a:t>
            </a:r>
            <a:r>
              <a:rPr lang="en-US" dirty="0"/>
              <a:t> </a:t>
            </a:r>
            <a:r>
              <a:rPr lang="en-US" dirty="0" err="1"/>
              <a:t>langsung</a:t>
            </a:r>
            <a:r>
              <a:rPr lang="en-US" dirty="0"/>
              <a:t> </a:t>
            </a:r>
            <a:r>
              <a:rPr lang="en-US" dirty="0" err="1"/>
              <a:t>suatu</a:t>
            </a:r>
            <a:r>
              <a:rPr lang="en-US" dirty="0"/>
              <a:t> </a:t>
            </a:r>
            <a:r>
              <a:rPr lang="en-US" dirty="0" err="1"/>
              <a:t>zat</a:t>
            </a:r>
            <a:r>
              <a:rPr lang="en-US" dirty="0"/>
              <a:t> (</a:t>
            </a:r>
            <a:r>
              <a:rPr lang="en-US" dirty="0" err="1"/>
              <a:t>obat-obatan</a:t>
            </a:r>
            <a:r>
              <a:rPr lang="en-US" dirty="0"/>
              <a:t>) </a:t>
            </a:r>
            <a:r>
              <a:rPr lang="en-US" dirty="0" err="1"/>
              <a:t>atau</a:t>
            </a:r>
            <a:r>
              <a:rPr lang="en-US" dirty="0"/>
              <a:t> </a:t>
            </a:r>
            <a:r>
              <a:rPr lang="en-US" dirty="0" err="1"/>
              <a:t>kondisi</a:t>
            </a:r>
            <a:r>
              <a:rPr lang="en-US" dirty="0"/>
              <a:t> </a:t>
            </a:r>
            <a:r>
              <a:rPr lang="en-US" dirty="0" err="1"/>
              <a:t>medis</a:t>
            </a:r>
            <a:r>
              <a:rPr lang="en-US" dirty="0"/>
              <a:t> </a:t>
            </a:r>
            <a:r>
              <a:rPr lang="en-US" dirty="0" err="1"/>
              <a:t>umum</a:t>
            </a:r>
            <a:r>
              <a:rPr lang="en-US" dirty="0"/>
              <a:t> (</a:t>
            </a:r>
            <a:r>
              <a:rPr lang="en-US" dirty="0" err="1"/>
              <a:t>Kriteria</a:t>
            </a:r>
            <a:r>
              <a:rPr lang="en-US" dirty="0"/>
              <a:t> E).  </a:t>
            </a:r>
          </a:p>
          <a:p>
            <a:endParaRPr lang="en-US" dirty="0"/>
          </a:p>
        </p:txBody>
      </p:sp>
      <p:sp>
        <p:nvSpPr>
          <p:cNvPr id="4" name="Content Placeholder 3"/>
          <p:cNvSpPr>
            <a:spLocks noGrp="1"/>
          </p:cNvSpPr>
          <p:nvPr>
            <p:ph sz="quarter" idx="4"/>
          </p:nvPr>
        </p:nvSpPr>
        <p:spPr>
          <a:xfrm>
            <a:off x="6338316" y="3143250"/>
            <a:ext cx="4954524" cy="3605022"/>
          </a:xfrm>
        </p:spPr>
        <p:txBody>
          <a:bodyPr>
            <a:normAutofit fontScale="62500" lnSpcReduction="20000"/>
          </a:bodyPr>
          <a:lstStyle/>
          <a:p>
            <a:pPr algn="just"/>
            <a:r>
              <a:rPr lang="en-US" dirty="0" err="1"/>
              <a:t>Gejala</a:t>
            </a:r>
            <a:r>
              <a:rPr lang="en-US" dirty="0"/>
              <a:t> </a:t>
            </a:r>
            <a:r>
              <a:rPr lang="en-US" dirty="0" err="1"/>
              <a:t>khas</a:t>
            </a:r>
            <a:r>
              <a:rPr lang="en-US" dirty="0"/>
              <a:t> OCD </a:t>
            </a:r>
            <a:r>
              <a:rPr lang="en-US" dirty="0" err="1"/>
              <a:t>adalah</a:t>
            </a:r>
            <a:r>
              <a:rPr lang="en-US" dirty="0"/>
              <a:t> </a:t>
            </a:r>
            <a:r>
              <a:rPr lang="en-US" dirty="0" err="1"/>
              <a:t>adanya</a:t>
            </a:r>
            <a:r>
              <a:rPr lang="en-US" dirty="0"/>
              <a:t> </a:t>
            </a:r>
            <a:r>
              <a:rPr lang="en-US" dirty="0" err="1"/>
              <a:t>obsesi</a:t>
            </a:r>
            <a:r>
              <a:rPr lang="en-US" dirty="0"/>
              <a:t> </a:t>
            </a:r>
            <a:r>
              <a:rPr lang="en-US" dirty="0" err="1"/>
              <a:t>dan</a:t>
            </a:r>
            <a:r>
              <a:rPr lang="en-US" dirty="0"/>
              <a:t> </a:t>
            </a:r>
            <a:r>
              <a:rPr lang="en-US" dirty="0" err="1"/>
              <a:t>kompulsi</a:t>
            </a:r>
            <a:r>
              <a:rPr lang="en-US" dirty="0"/>
              <a:t> (</a:t>
            </a:r>
            <a:r>
              <a:rPr lang="en-US" dirty="0" err="1"/>
              <a:t>Kriteria</a:t>
            </a:r>
            <a:r>
              <a:rPr lang="en-US" dirty="0"/>
              <a:t> A). </a:t>
            </a:r>
            <a:r>
              <a:rPr lang="en-US" dirty="0" err="1"/>
              <a:t>Obsesi</a:t>
            </a:r>
            <a:r>
              <a:rPr lang="en-US" dirty="0"/>
              <a:t> </a:t>
            </a:r>
            <a:r>
              <a:rPr lang="en-US" dirty="0" err="1"/>
              <a:t>adalah</a:t>
            </a:r>
            <a:r>
              <a:rPr lang="en-US" dirty="0"/>
              <a:t> </a:t>
            </a:r>
            <a:r>
              <a:rPr lang="en-US" dirty="0" err="1"/>
              <a:t>pikiran</a:t>
            </a:r>
            <a:r>
              <a:rPr lang="en-US" dirty="0"/>
              <a:t> yang </a:t>
            </a:r>
            <a:r>
              <a:rPr lang="en-US" dirty="0" err="1"/>
              <a:t>berulang</a:t>
            </a:r>
            <a:r>
              <a:rPr lang="en-US" dirty="0"/>
              <a:t> </a:t>
            </a:r>
            <a:r>
              <a:rPr lang="en-US" dirty="0" err="1"/>
              <a:t>dan</a:t>
            </a:r>
            <a:r>
              <a:rPr lang="en-US" dirty="0"/>
              <a:t> </a:t>
            </a:r>
            <a:r>
              <a:rPr lang="en-US" dirty="0" err="1"/>
              <a:t>terus-menerus</a:t>
            </a:r>
            <a:r>
              <a:rPr lang="en-US" dirty="0"/>
              <a:t>. </a:t>
            </a:r>
            <a:r>
              <a:rPr lang="en-US" dirty="0" err="1" smtClean="0"/>
              <a:t>Kompulsi</a:t>
            </a:r>
            <a:r>
              <a:rPr lang="en-US" dirty="0" smtClean="0"/>
              <a:t> </a:t>
            </a:r>
            <a:r>
              <a:rPr lang="en-US" dirty="0"/>
              <a:t>(</a:t>
            </a:r>
            <a:r>
              <a:rPr lang="en-US" dirty="0" err="1"/>
              <a:t>atau</a:t>
            </a:r>
            <a:r>
              <a:rPr lang="en-US" dirty="0"/>
              <a:t> ritual) </a:t>
            </a:r>
            <a:r>
              <a:rPr lang="en-US" dirty="0" err="1"/>
              <a:t>adalah</a:t>
            </a:r>
            <a:r>
              <a:rPr lang="en-US" dirty="0"/>
              <a:t> </a:t>
            </a:r>
            <a:r>
              <a:rPr lang="en-US" dirty="0" err="1"/>
              <a:t>perilaku</a:t>
            </a:r>
            <a:r>
              <a:rPr lang="en-US" dirty="0"/>
              <a:t> </a:t>
            </a:r>
            <a:r>
              <a:rPr lang="en-US" dirty="0" err="1"/>
              <a:t>berulang</a:t>
            </a:r>
            <a:r>
              <a:rPr lang="en-US" dirty="0"/>
              <a:t> </a:t>
            </a:r>
            <a:r>
              <a:rPr lang="en-US" dirty="0" err="1"/>
              <a:t>atau</a:t>
            </a:r>
            <a:r>
              <a:rPr lang="en-US" dirty="0"/>
              <a:t> </a:t>
            </a:r>
            <a:r>
              <a:rPr lang="en-US" dirty="0" err="1"/>
              <a:t>tindakan</a:t>
            </a:r>
            <a:r>
              <a:rPr lang="en-US" dirty="0"/>
              <a:t> mental (</a:t>
            </a:r>
            <a:r>
              <a:rPr lang="en-US" dirty="0" err="1"/>
              <a:t>menghitung</a:t>
            </a:r>
            <a:r>
              <a:rPr lang="en-US" dirty="0"/>
              <a:t>, </a:t>
            </a:r>
            <a:r>
              <a:rPr lang="en-US" dirty="0" err="1"/>
              <a:t>mengulangi</a:t>
            </a:r>
            <a:r>
              <a:rPr lang="en-US" dirty="0"/>
              <a:t> kata-kata). </a:t>
            </a:r>
            <a:r>
              <a:rPr lang="en-US" dirty="0" err="1"/>
              <a:t>Kebanyakan</a:t>
            </a:r>
            <a:r>
              <a:rPr lang="en-US" dirty="0"/>
              <a:t> </a:t>
            </a:r>
            <a:r>
              <a:rPr lang="en-US" dirty="0" err="1"/>
              <a:t>individu</a:t>
            </a:r>
            <a:r>
              <a:rPr lang="en-US" dirty="0"/>
              <a:t> </a:t>
            </a:r>
            <a:r>
              <a:rPr lang="en-US" dirty="0" err="1"/>
              <a:t>dengan</a:t>
            </a:r>
            <a:r>
              <a:rPr lang="en-US" dirty="0"/>
              <a:t> OCD </a:t>
            </a:r>
            <a:r>
              <a:rPr lang="en-US" dirty="0" err="1"/>
              <a:t>memiliki</a:t>
            </a:r>
            <a:r>
              <a:rPr lang="en-US" dirty="0"/>
              <a:t> </a:t>
            </a:r>
            <a:r>
              <a:rPr lang="en-US" dirty="0" err="1"/>
              <a:t>obsesi</a:t>
            </a:r>
            <a:r>
              <a:rPr lang="en-US" dirty="0"/>
              <a:t> </a:t>
            </a:r>
            <a:r>
              <a:rPr lang="en-US" dirty="0" err="1"/>
              <a:t>dan</a:t>
            </a:r>
            <a:r>
              <a:rPr lang="en-US" dirty="0"/>
              <a:t> </a:t>
            </a:r>
            <a:r>
              <a:rPr lang="en-US" dirty="0" err="1"/>
              <a:t>kompulsi</a:t>
            </a:r>
            <a:r>
              <a:rPr lang="en-US" dirty="0"/>
              <a:t>. </a:t>
            </a:r>
            <a:endParaRPr lang="en-US" dirty="0" smtClean="0"/>
          </a:p>
          <a:p>
            <a:pPr algn="just"/>
            <a:r>
              <a:rPr lang="en-US" dirty="0" err="1" smtClean="0"/>
              <a:t>Tujuannya</a:t>
            </a:r>
            <a:r>
              <a:rPr lang="en-US" dirty="0" smtClean="0"/>
              <a:t> </a:t>
            </a:r>
            <a:r>
              <a:rPr lang="en-US" dirty="0" err="1"/>
              <a:t>adalah</a:t>
            </a:r>
            <a:r>
              <a:rPr lang="en-US" dirty="0"/>
              <a:t> </a:t>
            </a:r>
            <a:r>
              <a:rPr lang="en-US" dirty="0" err="1"/>
              <a:t>untuk</a:t>
            </a:r>
            <a:r>
              <a:rPr lang="en-US" dirty="0"/>
              <a:t> </a:t>
            </a:r>
            <a:r>
              <a:rPr lang="en-US" dirty="0" err="1"/>
              <a:t>mengurangi</a:t>
            </a:r>
            <a:r>
              <a:rPr lang="en-US" dirty="0"/>
              <a:t> </a:t>
            </a:r>
            <a:r>
              <a:rPr lang="en-US" dirty="0" err="1"/>
              <a:t>tekanan</a:t>
            </a:r>
            <a:r>
              <a:rPr lang="en-US" dirty="0"/>
              <a:t> yang </a:t>
            </a:r>
            <a:r>
              <a:rPr lang="en-US" dirty="0" err="1"/>
              <a:t>dipicu</a:t>
            </a:r>
            <a:r>
              <a:rPr lang="en-US" dirty="0"/>
              <a:t> </a:t>
            </a:r>
            <a:r>
              <a:rPr lang="en-US" dirty="0" err="1"/>
              <a:t>oleh</a:t>
            </a:r>
            <a:r>
              <a:rPr lang="en-US" dirty="0"/>
              <a:t> </a:t>
            </a:r>
            <a:r>
              <a:rPr lang="en-US" dirty="0" err="1"/>
              <a:t>obsesi</a:t>
            </a:r>
            <a:r>
              <a:rPr lang="en-US" dirty="0"/>
              <a:t> </a:t>
            </a:r>
            <a:r>
              <a:rPr lang="en-US" dirty="0" err="1"/>
              <a:t>atau</a:t>
            </a:r>
            <a:r>
              <a:rPr lang="en-US" dirty="0"/>
              <a:t> </a:t>
            </a:r>
            <a:r>
              <a:rPr lang="en-US" dirty="0" err="1"/>
              <a:t>untuk</a:t>
            </a:r>
            <a:r>
              <a:rPr lang="en-US" dirty="0"/>
              <a:t> </a:t>
            </a:r>
            <a:r>
              <a:rPr lang="en-US" dirty="0" err="1"/>
              <a:t>mencegah</a:t>
            </a:r>
            <a:r>
              <a:rPr lang="en-US" dirty="0"/>
              <a:t> </a:t>
            </a:r>
            <a:r>
              <a:rPr lang="en-US" dirty="0" err="1"/>
              <a:t>peristiwa</a:t>
            </a:r>
            <a:r>
              <a:rPr lang="en-US" dirty="0"/>
              <a:t> yang </a:t>
            </a:r>
            <a:r>
              <a:rPr lang="en-US" dirty="0" err="1"/>
              <a:t>ditakuti</a:t>
            </a:r>
            <a:r>
              <a:rPr lang="en-US" dirty="0"/>
              <a:t>. </a:t>
            </a:r>
            <a:r>
              <a:rPr lang="en-US" dirty="0" err="1"/>
              <a:t>Namun</a:t>
            </a:r>
            <a:r>
              <a:rPr lang="en-US" dirty="0"/>
              <a:t>, </a:t>
            </a:r>
            <a:r>
              <a:rPr lang="en-US" dirty="0" err="1"/>
              <a:t>kompulsi</a:t>
            </a:r>
            <a:r>
              <a:rPr lang="en-US" dirty="0"/>
              <a:t> </a:t>
            </a:r>
            <a:r>
              <a:rPr lang="en-US" dirty="0" err="1"/>
              <a:t>ini</a:t>
            </a:r>
            <a:r>
              <a:rPr lang="en-US" dirty="0"/>
              <a:t> </a:t>
            </a:r>
            <a:r>
              <a:rPr lang="en-US" dirty="0" err="1"/>
              <a:t>tidak</a:t>
            </a:r>
            <a:r>
              <a:rPr lang="en-US" dirty="0"/>
              <a:t> </a:t>
            </a:r>
            <a:r>
              <a:rPr lang="en-US" dirty="0" err="1"/>
              <a:t>terhubung</a:t>
            </a:r>
            <a:r>
              <a:rPr lang="en-US" dirty="0"/>
              <a:t> </a:t>
            </a:r>
            <a:r>
              <a:rPr lang="en-US" dirty="0" err="1"/>
              <a:t>secara</a:t>
            </a:r>
            <a:r>
              <a:rPr lang="en-US" dirty="0"/>
              <a:t> </a:t>
            </a:r>
            <a:r>
              <a:rPr lang="en-US" dirty="0" err="1"/>
              <a:t>realistis</a:t>
            </a:r>
            <a:r>
              <a:rPr lang="en-US" dirty="0"/>
              <a:t> </a:t>
            </a:r>
            <a:r>
              <a:rPr lang="en-US" dirty="0" err="1"/>
              <a:t>dengan</a:t>
            </a:r>
            <a:r>
              <a:rPr lang="en-US" dirty="0"/>
              <a:t> </a:t>
            </a:r>
            <a:r>
              <a:rPr lang="en-US" dirty="0" err="1"/>
              <a:t>peristiwa</a:t>
            </a:r>
            <a:r>
              <a:rPr lang="en-US" dirty="0"/>
              <a:t> yang </a:t>
            </a:r>
            <a:r>
              <a:rPr lang="en-US" dirty="0" err="1" smtClean="0"/>
              <a:t>ditakuti</a:t>
            </a:r>
            <a:r>
              <a:rPr lang="en-US" dirty="0" smtClean="0"/>
              <a:t>.</a:t>
            </a:r>
          </a:p>
          <a:p>
            <a:pPr algn="just"/>
            <a:r>
              <a:rPr lang="en-US" dirty="0" err="1" smtClean="0"/>
              <a:t>Kompulsi</a:t>
            </a:r>
            <a:r>
              <a:rPr lang="en-US" dirty="0" smtClean="0"/>
              <a:t> </a:t>
            </a:r>
            <a:r>
              <a:rPr lang="en-US" dirty="0" err="1"/>
              <a:t>tidak</a:t>
            </a:r>
            <a:r>
              <a:rPr lang="en-US" dirty="0"/>
              <a:t> </a:t>
            </a:r>
            <a:r>
              <a:rPr lang="en-US" dirty="0" err="1"/>
              <a:t>dilakukan</a:t>
            </a:r>
            <a:r>
              <a:rPr lang="en-US" dirty="0"/>
              <a:t> </a:t>
            </a:r>
            <a:r>
              <a:rPr lang="en-US" dirty="0" err="1"/>
              <a:t>untuk</a:t>
            </a:r>
            <a:r>
              <a:rPr lang="en-US" dirty="0"/>
              <a:t> </a:t>
            </a:r>
            <a:r>
              <a:rPr lang="en-US" dirty="0" err="1"/>
              <a:t>kesenangan</a:t>
            </a:r>
            <a:r>
              <a:rPr lang="en-US" dirty="0"/>
              <a:t>, </a:t>
            </a:r>
            <a:r>
              <a:rPr lang="en-US" dirty="0" err="1"/>
              <a:t>meskipun</a:t>
            </a:r>
            <a:r>
              <a:rPr lang="en-US" dirty="0"/>
              <a:t> </a:t>
            </a:r>
            <a:r>
              <a:rPr lang="en-US" dirty="0" err="1"/>
              <a:t>beberapa</a:t>
            </a:r>
            <a:r>
              <a:rPr lang="en-US" dirty="0"/>
              <a:t> </a:t>
            </a:r>
            <a:r>
              <a:rPr lang="en-US" dirty="0" err="1"/>
              <a:t>individu</a:t>
            </a:r>
            <a:r>
              <a:rPr lang="en-US" dirty="0"/>
              <a:t> </a:t>
            </a:r>
            <a:r>
              <a:rPr lang="en-US" dirty="0" err="1"/>
              <a:t>mengalami</a:t>
            </a:r>
            <a:r>
              <a:rPr lang="en-US" dirty="0"/>
              <a:t> </a:t>
            </a:r>
            <a:r>
              <a:rPr lang="en-US" dirty="0" err="1"/>
              <a:t>kelegaan</a:t>
            </a:r>
            <a:r>
              <a:rPr lang="en-US" dirty="0"/>
              <a:t> </a:t>
            </a:r>
            <a:r>
              <a:rPr lang="en-US" dirty="0" err="1"/>
              <a:t>dari</a:t>
            </a:r>
            <a:r>
              <a:rPr lang="en-US" dirty="0"/>
              <a:t> </a:t>
            </a:r>
            <a:r>
              <a:rPr lang="en-US" dirty="0" err="1"/>
              <a:t>kecemasan</a:t>
            </a:r>
            <a:r>
              <a:rPr lang="en-US" dirty="0"/>
              <a:t> </a:t>
            </a:r>
            <a:r>
              <a:rPr lang="en-US" dirty="0" err="1"/>
              <a:t>atau</a:t>
            </a:r>
            <a:r>
              <a:rPr lang="en-US" dirty="0"/>
              <a:t> </a:t>
            </a:r>
            <a:r>
              <a:rPr lang="en-US" dirty="0" err="1"/>
              <a:t>kesulitan</a:t>
            </a:r>
            <a:r>
              <a:rPr lang="en-US" dirty="0"/>
              <a:t>.</a:t>
            </a:r>
          </a:p>
          <a:p>
            <a:pPr algn="just"/>
            <a:r>
              <a:rPr lang="en-US" dirty="0" smtClean="0"/>
              <a:t>(</a:t>
            </a:r>
            <a:r>
              <a:rPr lang="en-US" dirty="0" err="1" smtClean="0"/>
              <a:t>Kriteria</a:t>
            </a:r>
            <a:r>
              <a:rPr lang="en-US" dirty="0" smtClean="0"/>
              <a:t> B) </a:t>
            </a:r>
            <a:r>
              <a:rPr lang="en-US" dirty="0" err="1"/>
              <a:t>menekankan</a:t>
            </a:r>
            <a:r>
              <a:rPr lang="en-US" dirty="0"/>
              <a:t> </a:t>
            </a:r>
            <a:r>
              <a:rPr lang="en-US" dirty="0" err="1"/>
              <a:t>bahwa</a:t>
            </a:r>
            <a:r>
              <a:rPr lang="en-US" dirty="0"/>
              <a:t> </a:t>
            </a:r>
            <a:r>
              <a:rPr lang="en-US" dirty="0" err="1"/>
              <a:t>obsesi</a:t>
            </a:r>
            <a:r>
              <a:rPr lang="en-US" dirty="0"/>
              <a:t> </a:t>
            </a:r>
            <a:r>
              <a:rPr lang="en-US" dirty="0" err="1"/>
              <a:t>dan</a:t>
            </a:r>
            <a:r>
              <a:rPr lang="en-US" dirty="0"/>
              <a:t> </a:t>
            </a:r>
            <a:r>
              <a:rPr lang="en-US" dirty="0" err="1"/>
              <a:t>kompulsi</a:t>
            </a:r>
            <a:r>
              <a:rPr lang="en-US" dirty="0"/>
              <a:t> </a:t>
            </a:r>
            <a:r>
              <a:rPr lang="en-US" dirty="0" err="1"/>
              <a:t>memakan</a:t>
            </a:r>
            <a:r>
              <a:rPr lang="en-US" dirty="0"/>
              <a:t> </a:t>
            </a:r>
            <a:r>
              <a:rPr lang="en-US" dirty="0" err="1"/>
              <a:t>waktu</a:t>
            </a:r>
            <a:r>
              <a:rPr lang="en-US" dirty="0"/>
              <a:t> (</a:t>
            </a:r>
            <a:r>
              <a:rPr lang="en-US" dirty="0" err="1"/>
              <a:t>lebih</a:t>
            </a:r>
            <a:r>
              <a:rPr lang="en-US" dirty="0"/>
              <a:t> </a:t>
            </a:r>
            <a:r>
              <a:rPr lang="en-US" dirty="0" err="1"/>
              <a:t>dari</a:t>
            </a:r>
            <a:r>
              <a:rPr lang="en-US" dirty="0"/>
              <a:t> 1 jam per </a:t>
            </a:r>
            <a:r>
              <a:rPr lang="en-US" dirty="0" err="1"/>
              <a:t>hari</a:t>
            </a:r>
            <a:r>
              <a:rPr lang="en-US" dirty="0"/>
              <a:t>) </a:t>
            </a:r>
            <a:r>
              <a:rPr lang="en-US" dirty="0" err="1"/>
              <a:t>atau</a:t>
            </a:r>
            <a:r>
              <a:rPr lang="en-US" dirty="0"/>
              <a:t> </a:t>
            </a:r>
            <a:r>
              <a:rPr lang="en-US" dirty="0" err="1"/>
              <a:t>menyebabkan</a:t>
            </a:r>
            <a:r>
              <a:rPr lang="en-US" dirty="0"/>
              <a:t> </a:t>
            </a:r>
            <a:r>
              <a:rPr lang="en-US" dirty="0" err="1"/>
              <a:t>tekanan</a:t>
            </a:r>
            <a:r>
              <a:rPr lang="en-US" dirty="0"/>
              <a:t> </a:t>
            </a:r>
            <a:r>
              <a:rPr lang="en-US" dirty="0" err="1"/>
              <a:t>atau</a:t>
            </a:r>
            <a:r>
              <a:rPr lang="en-US" dirty="0"/>
              <a:t> </a:t>
            </a:r>
            <a:r>
              <a:rPr lang="en-US" dirty="0" err="1"/>
              <a:t>gangguan</a:t>
            </a:r>
            <a:r>
              <a:rPr lang="en-US" dirty="0"/>
              <a:t> </a:t>
            </a:r>
            <a:r>
              <a:rPr lang="en-US" dirty="0" err="1"/>
              <a:t>klinis</a:t>
            </a:r>
            <a:r>
              <a:rPr lang="en-US" dirty="0"/>
              <a:t> yang </a:t>
            </a:r>
            <a:r>
              <a:rPr lang="en-US" dirty="0" err="1"/>
              <a:t>signifikan</a:t>
            </a:r>
            <a:r>
              <a:rPr lang="en-US" dirty="0"/>
              <a:t>. </a:t>
            </a:r>
            <a:r>
              <a:rPr lang="en-US" dirty="0" err="1"/>
              <a:t>Frekuensi</a:t>
            </a:r>
            <a:r>
              <a:rPr lang="en-US" dirty="0"/>
              <a:t> </a:t>
            </a:r>
            <a:r>
              <a:rPr lang="en-US" dirty="0" err="1"/>
              <a:t>dan</a:t>
            </a:r>
            <a:r>
              <a:rPr lang="en-US" dirty="0"/>
              <a:t> </a:t>
            </a:r>
            <a:r>
              <a:rPr lang="en-US" dirty="0" err="1"/>
              <a:t>tingkat</a:t>
            </a:r>
            <a:r>
              <a:rPr lang="en-US" dirty="0"/>
              <a:t> </a:t>
            </a:r>
            <a:r>
              <a:rPr lang="en-US" dirty="0" err="1"/>
              <a:t>keparahan</a:t>
            </a:r>
            <a:r>
              <a:rPr lang="en-US" dirty="0"/>
              <a:t> </a:t>
            </a:r>
            <a:r>
              <a:rPr lang="en-US" dirty="0" err="1"/>
              <a:t>obsesi</a:t>
            </a:r>
            <a:r>
              <a:rPr lang="en-US" dirty="0"/>
              <a:t> </a:t>
            </a:r>
            <a:r>
              <a:rPr lang="en-US" dirty="0" err="1"/>
              <a:t>dan</a:t>
            </a:r>
            <a:r>
              <a:rPr lang="en-US" dirty="0"/>
              <a:t> </a:t>
            </a:r>
            <a:r>
              <a:rPr lang="en-US" dirty="0" err="1"/>
              <a:t>kompulsi</a:t>
            </a:r>
            <a:r>
              <a:rPr lang="en-US" dirty="0"/>
              <a:t> </a:t>
            </a:r>
            <a:r>
              <a:rPr lang="en-US" dirty="0" err="1"/>
              <a:t>bervariasi</a:t>
            </a:r>
            <a:r>
              <a:rPr lang="en-US" dirty="0"/>
              <a:t> </a:t>
            </a:r>
            <a:r>
              <a:rPr lang="en-US" dirty="0" err="1"/>
              <a:t>pada</a:t>
            </a:r>
            <a:r>
              <a:rPr lang="en-US" dirty="0"/>
              <a:t> </a:t>
            </a:r>
            <a:r>
              <a:rPr lang="en-US" dirty="0" err="1"/>
              <a:t>setiap</a:t>
            </a:r>
            <a:r>
              <a:rPr lang="en-US" dirty="0"/>
              <a:t> </a:t>
            </a:r>
            <a:r>
              <a:rPr lang="en-US" dirty="0" err="1"/>
              <a:t>individu</a:t>
            </a:r>
            <a:r>
              <a:rPr lang="en-US" dirty="0"/>
              <a:t> </a:t>
            </a:r>
            <a:r>
              <a:rPr lang="en-US" dirty="0" err="1"/>
              <a:t>dengan</a:t>
            </a:r>
            <a:r>
              <a:rPr lang="en-US" dirty="0"/>
              <a:t> OCD (</a:t>
            </a:r>
            <a:r>
              <a:rPr lang="en-US" dirty="0" err="1"/>
              <a:t>beberapa</a:t>
            </a:r>
            <a:r>
              <a:rPr lang="en-US" dirty="0"/>
              <a:t> </a:t>
            </a:r>
            <a:r>
              <a:rPr lang="en-US" dirty="0" err="1"/>
              <a:t>memiliki</a:t>
            </a:r>
            <a:r>
              <a:rPr lang="en-US" dirty="0"/>
              <a:t> </a:t>
            </a:r>
            <a:r>
              <a:rPr lang="en-US" dirty="0" err="1"/>
              <a:t>gejala</a:t>
            </a:r>
            <a:r>
              <a:rPr lang="en-US" dirty="0"/>
              <a:t> </a:t>
            </a:r>
            <a:r>
              <a:rPr lang="en-US" dirty="0" err="1"/>
              <a:t>ringan</a:t>
            </a:r>
            <a:r>
              <a:rPr lang="en-US" dirty="0"/>
              <a:t> </a:t>
            </a:r>
            <a:r>
              <a:rPr lang="en-US" dirty="0" err="1"/>
              <a:t>hingga</a:t>
            </a:r>
            <a:r>
              <a:rPr lang="en-US" dirty="0"/>
              <a:t> </a:t>
            </a:r>
            <a:r>
              <a:rPr lang="en-US" dirty="0" err="1"/>
              <a:t>sedang</a:t>
            </a:r>
            <a:r>
              <a:rPr lang="en-US" dirty="0"/>
              <a:t>, </a:t>
            </a:r>
            <a:r>
              <a:rPr lang="en-US" dirty="0" err="1"/>
              <a:t>menghabiskan</a:t>
            </a:r>
            <a:r>
              <a:rPr lang="en-US" dirty="0"/>
              <a:t> 1-3 jam per </a:t>
            </a:r>
            <a:r>
              <a:rPr lang="en-US" dirty="0" err="1"/>
              <a:t>hari</a:t>
            </a:r>
            <a:r>
              <a:rPr lang="en-US" dirty="0"/>
              <a:t> </a:t>
            </a:r>
            <a:r>
              <a:rPr lang="en-US" dirty="0" err="1"/>
              <a:t>terobsesi</a:t>
            </a:r>
            <a:r>
              <a:rPr lang="en-US" dirty="0"/>
              <a:t> </a:t>
            </a:r>
            <a:r>
              <a:rPr lang="en-US" dirty="0" err="1"/>
              <a:t>atau</a:t>
            </a:r>
            <a:r>
              <a:rPr lang="en-US" dirty="0"/>
              <a:t> </a:t>
            </a:r>
            <a:r>
              <a:rPr lang="en-US" dirty="0" err="1"/>
              <a:t>melakukan</a:t>
            </a:r>
            <a:r>
              <a:rPr lang="en-US" dirty="0"/>
              <a:t> </a:t>
            </a:r>
            <a:r>
              <a:rPr lang="en-US" dirty="0" err="1"/>
              <a:t>kompulsi</a:t>
            </a:r>
            <a:r>
              <a:rPr lang="en-US" dirty="0" smtClean="0"/>
              <a:t>).</a:t>
            </a:r>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err="1" smtClean="0"/>
              <a:t>Dsm</a:t>
            </a:r>
            <a:r>
              <a:rPr lang="en-US" dirty="0" smtClean="0"/>
              <a:t> 5</a:t>
            </a:r>
            <a:endParaRPr lang="en-US" dirty="0"/>
          </a:p>
        </p:txBody>
      </p:sp>
      <p:sp>
        <p:nvSpPr>
          <p:cNvPr id="6" name="Title 5"/>
          <p:cNvSpPr>
            <a:spLocks noGrp="1"/>
          </p:cNvSpPr>
          <p:nvPr>
            <p:ph type="title"/>
          </p:nvPr>
        </p:nvSpPr>
        <p:spPr/>
        <p:txBody>
          <a:bodyPr/>
          <a:lstStyle/>
          <a:p>
            <a:r>
              <a:rPr lang="en-US" b="1" dirty="0"/>
              <a:t>Diagnostic Features </a:t>
            </a:r>
            <a:endParaRPr lang="en-US" dirty="0"/>
          </a:p>
        </p:txBody>
      </p:sp>
    </p:spTree>
    <p:extLst>
      <p:ext uri="{BB962C8B-B14F-4D97-AF65-F5344CB8AC3E}">
        <p14:creationId xmlns:p14="http://schemas.microsoft.com/office/powerpoint/2010/main" val="620682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b="1" dirty="0"/>
              <a:t>Associated Features and Disorders (</a:t>
            </a:r>
            <a:r>
              <a:rPr lang="en-US" sz="2000" b="1" dirty="0" err="1"/>
              <a:t>dsm</a:t>
            </a:r>
            <a:r>
              <a:rPr lang="en-US" sz="2000" b="1" dirty="0"/>
              <a:t> 4)</a:t>
            </a:r>
            <a:endParaRPr lang="en-US" dirty="0"/>
          </a:p>
        </p:txBody>
      </p:sp>
      <p:sp>
        <p:nvSpPr>
          <p:cNvPr id="3" name="Content Placeholder 2"/>
          <p:cNvSpPr>
            <a:spLocks noGrp="1"/>
          </p:cNvSpPr>
          <p:nvPr>
            <p:ph sz="half" idx="2"/>
          </p:nvPr>
        </p:nvSpPr>
        <p:spPr/>
        <p:txBody>
          <a:bodyPr>
            <a:normAutofit fontScale="77500" lnSpcReduction="20000"/>
          </a:bodyPr>
          <a:lstStyle/>
          <a:p>
            <a:pPr algn="just"/>
            <a:r>
              <a:rPr lang="en-US" dirty="0">
                <a:solidFill>
                  <a:schemeClr val="accent2">
                    <a:lumMod val="75000"/>
                  </a:schemeClr>
                </a:solidFill>
              </a:rPr>
              <a:t>Associated descriptive features and </a:t>
            </a:r>
            <a:r>
              <a:rPr lang="en-US" dirty="0" smtClean="0">
                <a:solidFill>
                  <a:schemeClr val="accent2">
                    <a:lumMod val="75000"/>
                  </a:schemeClr>
                </a:solidFill>
              </a:rPr>
              <a:t>mental</a:t>
            </a:r>
            <a:r>
              <a:rPr lang="en-US" dirty="0" smtClean="0"/>
              <a:t>. Ada </a:t>
            </a:r>
            <a:r>
              <a:rPr lang="en-US" dirty="0" err="1"/>
              <a:t>penghindaran</a:t>
            </a:r>
            <a:r>
              <a:rPr lang="en-US" dirty="0"/>
              <a:t> </a:t>
            </a:r>
            <a:r>
              <a:rPr lang="en-US" dirty="0" err="1"/>
              <a:t>situasi</a:t>
            </a:r>
            <a:r>
              <a:rPr lang="en-US" dirty="0"/>
              <a:t> yang </a:t>
            </a:r>
            <a:r>
              <a:rPr lang="en-US" dirty="0" err="1"/>
              <a:t>melibatkan</a:t>
            </a:r>
            <a:r>
              <a:rPr lang="en-US" dirty="0"/>
              <a:t> </a:t>
            </a:r>
            <a:r>
              <a:rPr lang="en-US" dirty="0" err="1"/>
              <a:t>isi</a:t>
            </a:r>
            <a:r>
              <a:rPr lang="en-US" dirty="0"/>
              <a:t> </a:t>
            </a:r>
            <a:r>
              <a:rPr lang="en-US" dirty="0" err="1"/>
              <a:t>obsesi</a:t>
            </a:r>
            <a:r>
              <a:rPr lang="en-US" dirty="0"/>
              <a:t>, </a:t>
            </a:r>
            <a:r>
              <a:rPr lang="en-US" dirty="0" err="1"/>
              <a:t>seperti</a:t>
            </a:r>
            <a:r>
              <a:rPr lang="en-US" dirty="0"/>
              <a:t> </a:t>
            </a:r>
            <a:r>
              <a:rPr lang="en-US" dirty="0" err="1"/>
              <a:t>kotoran</a:t>
            </a:r>
            <a:r>
              <a:rPr lang="en-US" dirty="0"/>
              <a:t> </a:t>
            </a:r>
            <a:r>
              <a:rPr lang="en-US" dirty="0" err="1"/>
              <a:t>atau</a:t>
            </a:r>
            <a:r>
              <a:rPr lang="en-US" dirty="0"/>
              <a:t> </a:t>
            </a:r>
            <a:r>
              <a:rPr lang="en-US" dirty="0" err="1"/>
              <a:t>kontaminasi</a:t>
            </a:r>
            <a:r>
              <a:rPr lang="en-US" dirty="0"/>
              <a:t>.  </a:t>
            </a:r>
            <a:r>
              <a:rPr lang="en-US" dirty="0" err="1"/>
              <a:t>Misalnya</a:t>
            </a:r>
            <a:r>
              <a:rPr lang="en-US" dirty="0"/>
              <a:t>, </a:t>
            </a:r>
            <a:r>
              <a:rPr lang="en-US" dirty="0" err="1"/>
              <a:t>seseorang</a:t>
            </a:r>
            <a:r>
              <a:rPr lang="en-US" dirty="0"/>
              <a:t> yang </a:t>
            </a:r>
            <a:r>
              <a:rPr lang="en-US" dirty="0" err="1"/>
              <a:t>terobsesi</a:t>
            </a:r>
            <a:r>
              <a:rPr lang="en-US" dirty="0"/>
              <a:t> </a:t>
            </a:r>
            <a:r>
              <a:rPr lang="en-US" dirty="0" err="1"/>
              <a:t>dengan</a:t>
            </a:r>
            <a:r>
              <a:rPr lang="en-US" dirty="0"/>
              <a:t> </a:t>
            </a:r>
            <a:r>
              <a:rPr lang="en-US" dirty="0" err="1"/>
              <a:t>kotoran</a:t>
            </a:r>
            <a:r>
              <a:rPr lang="en-US" dirty="0"/>
              <a:t> </a:t>
            </a:r>
            <a:r>
              <a:rPr lang="en-US" dirty="0" err="1"/>
              <a:t>menghindari</a:t>
            </a:r>
            <a:r>
              <a:rPr lang="en-US" dirty="0"/>
              <a:t> toilet </a:t>
            </a:r>
            <a:r>
              <a:rPr lang="en-US" dirty="0" err="1"/>
              <a:t>umum</a:t>
            </a:r>
            <a:r>
              <a:rPr lang="en-US" dirty="0"/>
              <a:t> </a:t>
            </a:r>
            <a:r>
              <a:rPr lang="en-US" dirty="0" err="1"/>
              <a:t>atau</a:t>
            </a:r>
            <a:r>
              <a:rPr lang="en-US" dirty="0"/>
              <a:t> </a:t>
            </a:r>
            <a:r>
              <a:rPr lang="en-US" dirty="0" err="1"/>
              <a:t>berjabatan</a:t>
            </a:r>
            <a:r>
              <a:rPr lang="en-US" dirty="0"/>
              <a:t> </a:t>
            </a:r>
            <a:r>
              <a:rPr lang="en-US" dirty="0" err="1"/>
              <a:t>tangan</a:t>
            </a:r>
            <a:r>
              <a:rPr lang="en-US" dirty="0"/>
              <a:t> </a:t>
            </a:r>
            <a:r>
              <a:rPr lang="en-US" dirty="0" err="1"/>
              <a:t>dengan</a:t>
            </a:r>
            <a:r>
              <a:rPr lang="en-US" dirty="0"/>
              <a:t> orang </a:t>
            </a:r>
            <a:r>
              <a:rPr lang="en-US" dirty="0" err="1"/>
              <a:t>asing</a:t>
            </a:r>
            <a:r>
              <a:rPr lang="en-US" dirty="0"/>
              <a:t>.  </a:t>
            </a:r>
            <a:r>
              <a:rPr lang="en-US" dirty="0" err="1"/>
              <a:t>Pada</a:t>
            </a:r>
            <a:r>
              <a:rPr lang="en-US" dirty="0"/>
              <a:t> orang </a:t>
            </a:r>
            <a:r>
              <a:rPr lang="en-US" dirty="0" err="1"/>
              <a:t>dewasa</a:t>
            </a:r>
            <a:r>
              <a:rPr lang="en-US" dirty="0"/>
              <a:t>, OCD juga </a:t>
            </a:r>
            <a:r>
              <a:rPr lang="en-US" dirty="0" err="1"/>
              <a:t>dapat</a:t>
            </a:r>
            <a:r>
              <a:rPr lang="en-US" dirty="0"/>
              <a:t> </a:t>
            </a:r>
            <a:r>
              <a:rPr lang="en-US" dirty="0" err="1"/>
              <a:t>dikaitkan</a:t>
            </a:r>
            <a:r>
              <a:rPr lang="en-US" dirty="0"/>
              <a:t> </a:t>
            </a:r>
            <a:r>
              <a:rPr lang="en-US" dirty="0" err="1"/>
              <a:t>dengan</a:t>
            </a:r>
            <a:r>
              <a:rPr lang="en-US" dirty="0"/>
              <a:t> </a:t>
            </a:r>
            <a:r>
              <a:rPr lang="en-US" dirty="0" err="1"/>
              <a:t>gangguan</a:t>
            </a:r>
            <a:r>
              <a:rPr lang="en-US" dirty="0"/>
              <a:t> phobia </a:t>
            </a:r>
            <a:r>
              <a:rPr lang="en-US" dirty="0" err="1"/>
              <a:t>Sosial</a:t>
            </a:r>
            <a:r>
              <a:rPr lang="en-US" dirty="0"/>
              <a:t>, GAD, </a:t>
            </a:r>
            <a:r>
              <a:rPr lang="en-US" dirty="0" err="1"/>
              <a:t>gangguan</a:t>
            </a:r>
            <a:r>
              <a:rPr lang="en-US" dirty="0"/>
              <a:t> </a:t>
            </a:r>
            <a:r>
              <a:rPr lang="en-US" dirty="0" err="1"/>
              <a:t>makan</a:t>
            </a:r>
            <a:r>
              <a:rPr lang="en-US" dirty="0"/>
              <a:t>, </a:t>
            </a:r>
            <a:r>
              <a:rPr lang="en-US" dirty="0" err="1"/>
              <a:t>dan</a:t>
            </a:r>
            <a:r>
              <a:rPr lang="en-US" dirty="0"/>
              <a:t> </a:t>
            </a:r>
            <a:r>
              <a:rPr lang="en-US" dirty="0" err="1"/>
              <a:t>gangguan</a:t>
            </a:r>
            <a:r>
              <a:rPr lang="en-US" dirty="0"/>
              <a:t> </a:t>
            </a:r>
            <a:r>
              <a:rPr lang="en-US" dirty="0" err="1"/>
              <a:t>kepribadian</a:t>
            </a:r>
            <a:r>
              <a:rPr lang="en-US" dirty="0"/>
              <a:t>.  </a:t>
            </a:r>
            <a:r>
              <a:rPr lang="en-US" dirty="0" err="1"/>
              <a:t>Pada</a:t>
            </a:r>
            <a:r>
              <a:rPr lang="en-US" dirty="0"/>
              <a:t> </a:t>
            </a:r>
            <a:r>
              <a:rPr lang="en-US" dirty="0" err="1"/>
              <a:t>anak-anak</a:t>
            </a:r>
            <a:r>
              <a:rPr lang="en-US" dirty="0"/>
              <a:t>, </a:t>
            </a:r>
            <a:r>
              <a:rPr lang="en-US" dirty="0" err="1"/>
              <a:t>itu</a:t>
            </a:r>
            <a:r>
              <a:rPr lang="en-US" dirty="0"/>
              <a:t> juga </a:t>
            </a:r>
            <a:r>
              <a:rPr lang="en-US" dirty="0" err="1"/>
              <a:t>dapat</a:t>
            </a:r>
            <a:r>
              <a:rPr lang="en-US" dirty="0"/>
              <a:t> </a:t>
            </a:r>
            <a:r>
              <a:rPr lang="en-US" dirty="0" err="1"/>
              <a:t>dikaitkan</a:t>
            </a:r>
            <a:r>
              <a:rPr lang="en-US" dirty="0"/>
              <a:t> </a:t>
            </a:r>
            <a:r>
              <a:rPr lang="en-US" dirty="0" err="1"/>
              <a:t>dengan</a:t>
            </a:r>
            <a:r>
              <a:rPr lang="en-US" dirty="0"/>
              <a:t> learning disorders </a:t>
            </a:r>
            <a:r>
              <a:rPr lang="en-US" dirty="0" err="1"/>
              <a:t>dan</a:t>
            </a:r>
            <a:r>
              <a:rPr lang="en-US" dirty="0"/>
              <a:t> </a:t>
            </a:r>
            <a:r>
              <a:rPr lang="en-US" dirty="0" err="1"/>
              <a:t>distruptive</a:t>
            </a:r>
            <a:r>
              <a:rPr lang="en-US" dirty="0"/>
              <a:t> behavior disorders</a:t>
            </a:r>
            <a:r>
              <a:rPr lang="en-US" dirty="0" smtClean="0"/>
              <a:t>.</a:t>
            </a:r>
          </a:p>
          <a:p>
            <a:pPr algn="just"/>
            <a:r>
              <a:rPr lang="en-US" dirty="0">
                <a:solidFill>
                  <a:schemeClr val="accent2">
                    <a:lumMod val="75000"/>
                  </a:schemeClr>
                </a:solidFill>
              </a:rPr>
              <a:t>Associated laboratory </a:t>
            </a:r>
            <a:r>
              <a:rPr lang="en-US" dirty="0" smtClean="0">
                <a:solidFill>
                  <a:schemeClr val="accent2">
                    <a:lumMod val="75000"/>
                  </a:schemeClr>
                </a:solidFill>
              </a:rPr>
              <a:t>findings</a:t>
            </a:r>
          </a:p>
          <a:p>
            <a:pPr algn="just"/>
            <a:r>
              <a:rPr lang="en-US" dirty="0">
                <a:solidFill>
                  <a:schemeClr val="accent2">
                    <a:lumMod val="75000"/>
                  </a:schemeClr>
                </a:solidFill>
              </a:rPr>
              <a:t>Associated physical examination findings and general </a:t>
            </a:r>
          </a:p>
          <a:p>
            <a:endParaRPr lang="en-US" dirty="0">
              <a:solidFill>
                <a:schemeClr val="accent2">
                  <a:lumMod val="75000"/>
                </a:schemeClr>
              </a:solidFill>
            </a:endParaRPr>
          </a:p>
        </p:txBody>
      </p:sp>
      <p:sp>
        <p:nvSpPr>
          <p:cNvPr id="4" name="Content Placeholder 3"/>
          <p:cNvSpPr>
            <a:spLocks noGrp="1"/>
          </p:cNvSpPr>
          <p:nvPr>
            <p:ph sz="quarter" idx="4"/>
          </p:nvPr>
        </p:nvSpPr>
        <p:spPr>
          <a:xfrm>
            <a:off x="6338316" y="3143250"/>
            <a:ext cx="4780788" cy="3376422"/>
          </a:xfrm>
        </p:spPr>
        <p:txBody>
          <a:bodyPr>
            <a:normAutofit fontScale="77500" lnSpcReduction="20000"/>
          </a:bodyPr>
          <a:lstStyle/>
          <a:p>
            <a:pPr algn="just"/>
            <a:r>
              <a:rPr lang="en-US" dirty="0" err="1"/>
              <a:t>Obsesi</a:t>
            </a:r>
            <a:r>
              <a:rPr lang="en-US" dirty="0"/>
              <a:t> </a:t>
            </a:r>
            <a:r>
              <a:rPr lang="en-US" dirty="0" err="1"/>
              <a:t>dan</a:t>
            </a:r>
            <a:r>
              <a:rPr lang="en-US" dirty="0"/>
              <a:t> </a:t>
            </a:r>
            <a:r>
              <a:rPr lang="en-US" dirty="0" err="1"/>
              <a:t>kompulsi</a:t>
            </a:r>
            <a:r>
              <a:rPr lang="en-US" dirty="0"/>
              <a:t> </a:t>
            </a:r>
            <a:r>
              <a:rPr lang="en-US" dirty="0" err="1"/>
              <a:t>itu</a:t>
            </a:r>
            <a:r>
              <a:rPr lang="en-US" dirty="0"/>
              <a:t> </a:t>
            </a:r>
            <a:r>
              <a:rPr lang="en-US" dirty="0" err="1"/>
              <a:t>bervariasi</a:t>
            </a:r>
            <a:r>
              <a:rPr lang="en-US" dirty="0"/>
              <a:t> </a:t>
            </a:r>
            <a:r>
              <a:rPr lang="en-US" dirty="0" err="1"/>
              <a:t>pada</a:t>
            </a:r>
            <a:r>
              <a:rPr lang="en-US" dirty="0"/>
              <a:t> </a:t>
            </a:r>
            <a:r>
              <a:rPr lang="en-US" dirty="0" err="1"/>
              <a:t>individu</a:t>
            </a:r>
            <a:r>
              <a:rPr lang="en-US" dirty="0"/>
              <a:t>, </a:t>
            </a:r>
            <a:r>
              <a:rPr lang="en-US" dirty="0" err="1"/>
              <a:t>namun</a:t>
            </a:r>
            <a:r>
              <a:rPr lang="en-US" dirty="0"/>
              <a:t> </a:t>
            </a:r>
            <a:r>
              <a:rPr lang="en-US" dirty="0" err="1"/>
              <a:t>tema</a:t>
            </a:r>
            <a:r>
              <a:rPr lang="en-US" dirty="0"/>
              <a:t> </a:t>
            </a:r>
            <a:r>
              <a:rPr lang="en-US" dirty="0" err="1"/>
              <a:t>dan</a:t>
            </a:r>
            <a:r>
              <a:rPr lang="en-US" dirty="0"/>
              <a:t> </a:t>
            </a:r>
            <a:r>
              <a:rPr lang="en-US" dirty="0" err="1"/>
              <a:t>dimensi</a:t>
            </a:r>
            <a:r>
              <a:rPr lang="en-US" dirty="0"/>
              <a:t> </a:t>
            </a:r>
            <a:r>
              <a:rPr lang="en-US" dirty="0" err="1"/>
              <a:t>biasanya</a:t>
            </a:r>
            <a:r>
              <a:rPr lang="en-US" dirty="0"/>
              <a:t> </a:t>
            </a:r>
            <a:r>
              <a:rPr lang="en-US" dirty="0" err="1"/>
              <a:t>umum</a:t>
            </a:r>
            <a:r>
              <a:rPr lang="en-US" dirty="0"/>
              <a:t>, kaya </a:t>
            </a:r>
            <a:r>
              <a:rPr lang="en-US" dirty="0" err="1"/>
              <a:t>pembersihan</a:t>
            </a:r>
            <a:r>
              <a:rPr lang="en-US" dirty="0"/>
              <a:t> (</a:t>
            </a:r>
            <a:r>
              <a:rPr lang="en-US" dirty="0" err="1"/>
              <a:t>obsesi</a:t>
            </a:r>
            <a:r>
              <a:rPr lang="en-US" dirty="0"/>
              <a:t> </a:t>
            </a:r>
            <a:r>
              <a:rPr lang="en-US" dirty="0" err="1"/>
              <a:t>kontaminasi</a:t>
            </a:r>
            <a:r>
              <a:rPr lang="en-US" dirty="0"/>
              <a:t> </a:t>
            </a:r>
            <a:r>
              <a:rPr lang="en-US" dirty="0" err="1"/>
              <a:t>dan</a:t>
            </a:r>
            <a:r>
              <a:rPr lang="en-US" dirty="0"/>
              <a:t> </a:t>
            </a:r>
            <a:r>
              <a:rPr lang="en-US" dirty="0" err="1"/>
              <a:t>kompulsi</a:t>
            </a:r>
            <a:r>
              <a:rPr lang="en-US" dirty="0"/>
              <a:t> </a:t>
            </a:r>
            <a:r>
              <a:rPr lang="en-US" dirty="0" err="1"/>
              <a:t>pembersihan</a:t>
            </a:r>
            <a:r>
              <a:rPr lang="en-US" dirty="0"/>
              <a:t>), </a:t>
            </a:r>
            <a:r>
              <a:rPr lang="en-US" dirty="0" err="1"/>
              <a:t>simetri</a:t>
            </a:r>
            <a:r>
              <a:rPr lang="en-US" dirty="0"/>
              <a:t> (</a:t>
            </a:r>
            <a:r>
              <a:rPr lang="en-US" dirty="0" err="1"/>
              <a:t>obsesi</a:t>
            </a:r>
            <a:r>
              <a:rPr lang="en-US" dirty="0"/>
              <a:t> </a:t>
            </a:r>
            <a:r>
              <a:rPr lang="en-US" dirty="0" err="1"/>
              <a:t>pengulangan</a:t>
            </a:r>
            <a:r>
              <a:rPr lang="en-US" dirty="0"/>
              <a:t> </a:t>
            </a:r>
            <a:r>
              <a:rPr lang="en-US" dirty="0" err="1"/>
              <a:t>dan</a:t>
            </a:r>
            <a:r>
              <a:rPr lang="en-US" dirty="0"/>
              <a:t> </a:t>
            </a:r>
            <a:r>
              <a:rPr lang="en-US" dirty="0" err="1"/>
              <a:t>kompulsi</a:t>
            </a:r>
            <a:r>
              <a:rPr lang="en-US" dirty="0"/>
              <a:t> </a:t>
            </a:r>
            <a:r>
              <a:rPr lang="en-US" dirty="0" err="1"/>
              <a:t>penghitungan</a:t>
            </a:r>
            <a:r>
              <a:rPr lang="en-US" dirty="0"/>
              <a:t>). </a:t>
            </a:r>
            <a:endParaRPr lang="en-US" dirty="0" smtClean="0"/>
          </a:p>
          <a:p>
            <a:pPr algn="just"/>
            <a:r>
              <a:rPr lang="en-US" dirty="0" err="1" smtClean="0"/>
              <a:t>Tapi</a:t>
            </a:r>
            <a:r>
              <a:rPr lang="en-US" dirty="0"/>
              <a:t>, </a:t>
            </a:r>
            <a:r>
              <a:rPr lang="en-US" dirty="0" err="1"/>
              <a:t>individu</a:t>
            </a:r>
            <a:r>
              <a:rPr lang="en-US" dirty="0"/>
              <a:t> </a:t>
            </a:r>
            <a:r>
              <a:rPr lang="en-US" dirty="0" err="1"/>
              <a:t>sering</a:t>
            </a:r>
            <a:r>
              <a:rPr lang="en-US" dirty="0"/>
              <a:t> </a:t>
            </a:r>
            <a:r>
              <a:rPr lang="en-US" dirty="0" err="1"/>
              <a:t>memiliki</a:t>
            </a:r>
            <a:r>
              <a:rPr lang="en-US" dirty="0"/>
              <a:t> </a:t>
            </a:r>
            <a:r>
              <a:rPr lang="en-US" dirty="0" err="1"/>
              <a:t>gejala</a:t>
            </a:r>
            <a:r>
              <a:rPr lang="en-US" dirty="0"/>
              <a:t> </a:t>
            </a:r>
            <a:r>
              <a:rPr lang="en-US" dirty="0" err="1"/>
              <a:t>lebih</a:t>
            </a:r>
            <a:r>
              <a:rPr lang="en-US" dirty="0"/>
              <a:t> </a:t>
            </a:r>
            <a:r>
              <a:rPr lang="en-US" dirty="0" err="1"/>
              <a:t>dari</a:t>
            </a:r>
            <a:r>
              <a:rPr lang="en-US" dirty="0"/>
              <a:t> </a:t>
            </a:r>
            <a:r>
              <a:rPr lang="en-US" dirty="0" err="1"/>
              <a:t>satu</a:t>
            </a:r>
            <a:r>
              <a:rPr lang="en-US" dirty="0"/>
              <a:t> </a:t>
            </a:r>
            <a:r>
              <a:rPr lang="en-US" dirty="0" err="1"/>
              <a:t>dimensi</a:t>
            </a:r>
            <a:r>
              <a:rPr lang="en-US" dirty="0"/>
              <a:t>. </a:t>
            </a:r>
            <a:r>
              <a:rPr lang="en-US" dirty="0" err="1"/>
              <a:t>Individu</a:t>
            </a:r>
            <a:r>
              <a:rPr lang="en-US" dirty="0"/>
              <a:t> </a:t>
            </a:r>
            <a:r>
              <a:rPr lang="en-US" dirty="0" err="1"/>
              <a:t>dengan</a:t>
            </a:r>
            <a:r>
              <a:rPr lang="en-US" dirty="0"/>
              <a:t> OCD </a:t>
            </a:r>
            <a:r>
              <a:rPr lang="en-US" dirty="0" err="1"/>
              <a:t>mengalami</a:t>
            </a:r>
            <a:r>
              <a:rPr lang="en-US" dirty="0"/>
              <a:t> </a:t>
            </a:r>
            <a:r>
              <a:rPr lang="en-US" dirty="0" err="1"/>
              <a:t>berbagai</a:t>
            </a:r>
            <a:r>
              <a:rPr lang="en-US" dirty="0"/>
              <a:t> </a:t>
            </a:r>
            <a:r>
              <a:rPr lang="en-US" dirty="0" err="1"/>
              <a:t>respons</a:t>
            </a:r>
            <a:r>
              <a:rPr lang="en-US" dirty="0"/>
              <a:t> </a:t>
            </a:r>
            <a:r>
              <a:rPr lang="en-US" dirty="0" err="1"/>
              <a:t>afektif</a:t>
            </a:r>
            <a:r>
              <a:rPr lang="en-US" dirty="0"/>
              <a:t> </a:t>
            </a:r>
            <a:r>
              <a:rPr lang="en-US" dirty="0" err="1"/>
              <a:t>ketika</a:t>
            </a:r>
            <a:r>
              <a:rPr lang="en-US" dirty="0"/>
              <a:t> </a:t>
            </a:r>
            <a:r>
              <a:rPr lang="en-US" dirty="0" err="1"/>
              <a:t>dihadapkan</a:t>
            </a:r>
            <a:r>
              <a:rPr lang="en-US" dirty="0"/>
              <a:t> </a:t>
            </a:r>
            <a:r>
              <a:rPr lang="en-US" dirty="0" err="1"/>
              <a:t>dengan</a:t>
            </a:r>
            <a:r>
              <a:rPr lang="en-US" dirty="0"/>
              <a:t> </a:t>
            </a:r>
            <a:r>
              <a:rPr lang="en-US" dirty="0" err="1"/>
              <a:t>situasi</a:t>
            </a:r>
            <a:r>
              <a:rPr lang="en-US" dirty="0"/>
              <a:t> yang </a:t>
            </a:r>
            <a:r>
              <a:rPr lang="en-US" dirty="0" err="1"/>
              <a:t>memicu</a:t>
            </a:r>
            <a:r>
              <a:rPr lang="en-US" dirty="0"/>
              <a:t> </a:t>
            </a:r>
            <a:r>
              <a:rPr lang="en-US" dirty="0" err="1"/>
              <a:t>obsesi</a:t>
            </a:r>
            <a:r>
              <a:rPr lang="en-US" dirty="0"/>
              <a:t> </a:t>
            </a:r>
            <a:r>
              <a:rPr lang="en-US" dirty="0" err="1"/>
              <a:t>dan</a:t>
            </a:r>
            <a:r>
              <a:rPr lang="en-US" dirty="0"/>
              <a:t> </a:t>
            </a:r>
            <a:r>
              <a:rPr lang="en-US" dirty="0" err="1"/>
              <a:t>dorongan</a:t>
            </a:r>
            <a:r>
              <a:rPr lang="en-US" dirty="0"/>
              <a:t>. </a:t>
            </a:r>
            <a:endParaRPr lang="en-US" dirty="0" smtClean="0"/>
          </a:p>
          <a:p>
            <a:pPr algn="just"/>
            <a:r>
              <a:rPr lang="en-US" dirty="0" err="1" smtClean="0"/>
              <a:t>Misalnya</a:t>
            </a:r>
            <a:r>
              <a:rPr lang="en-US" dirty="0"/>
              <a:t>, </a:t>
            </a:r>
            <a:r>
              <a:rPr lang="en-US" dirty="0" err="1"/>
              <a:t>individu</a:t>
            </a:r>
            <a:r>
              <a:rPr lang="en-US" dirty="0"/>
              <a:t> </a:t>
            </a:r>
            <a:r>
              <a:rPr lang="en-US" dirty="0" err="1"/>
              <a:t>dengan</a:t>
            </a:r>
            <a:r>
              <a:rPr lang="en-US" dirty="0"/>
              <a:t> </a:t>
            </a:r>
            <a:r>
              <a:rPr lang="en-US" dirty="0" err="1"/>
              <a:t>masalah</a:t>
            </a:r>
            <a:r>
              <a:rPr lang="en-US" dirty="0"/>
              <a:t> </a:t>
            </a:r>
            <a:r>
              <a:rPr lang="en-US" dirty="0" err="1"/>
              <a:t>kontaminasi</a:t>
            </a:r>
            <a:r>
              <a:rPr lang="en-US" dirty="0"/>
              <a:t> </a:t>
            </a:r>
            <a:r>
              <a:rPr lang="en-US" dirty="0" err="1"/>
              <a:t>dapat</a:t>
            </a:r>
            <a:r>
              <a:rPr lang="en-US" dirty="0"/>
              <a:t> </a:t>
            </a:r>
            <a:r>
              <a:rPr lang="en-US" dirty="0" err="1"/>
              <a:t>menghindari</a:t>
            </a:r>
            <a:r>
              <a:rPr lang="en-US" dirty="0"/>
              <a:t> </a:t>
            </a:r>
            <a:r>
              <a:rPr lang="en-US" dirty="0" err="1"/>
              <a:t>situasi</a:t>
            </a:r>
            <a:r>
              <a:rPr lang="en-US" dirty="0"/>
              <a:t> </a:t>
            </a:r>
            <a:r>
              <a:rPr lang="en-US" dirty="0" err="1"/>
              <a:t>publik</a:t>
            </a:r>
            <a:r>
              <a:rPr lang="en-US" dirty="0"/>
              <a:t> (</a:t>
            </a:r>
            <a:r>
              <a:rPr lang="en-US" dirty="0" err="1"/>
              <a:t>restoran</a:t>
            </a:r>
            <a:r>
              <a:rPr lang="en-US" dirty="0"/>
              <a:t>, toilet </a:t>
            </a:r>
            <a:r>
              <a:rPr lang="en-US" dirty="0" err="1"/>
              <a:t>umum</a:t>
            </a:r>
            <a:r>
              <a:rPr lang="en-US" dirty="0"/>
              <a:t>) </a:t>
            </a:r>
            <a:r>
              <a:rPr lang="en-US" dirty="0" err="1"/>
              <a:t>untuk</a:t>
            </a:r>
            <a:r>
              <a:rPr lang="en-US" dirty="0"/>
              <a:t> </a:t>
            </a:r>
            <a:r>
              <a:rPr lang="en-US" dirty="0" err="1"/>
              <a:t>mengurangi</a:t>
            </a:r>
            <a:r>
              <a:rPr lang="en-US" dirty="0"/>
              <a:t> </a:t>
            </a:r>
            <a:r>
              <a:rPr lang="en-US" dirty="0" err="1"/>
              <a:t>paparan</a:t>
            </a:r>
            <a:r>
              <a:rPr lang="en-US" dirty="0"/>
              <a:t> </a:t>
            </a:r>
            <a:r>
              <a:rPr lang="en-US" dirty="0" err="1"/>
              <a:t>kontaminan</a:t>
            </a:r>
            <a:r>
              <a:rPr lang="en-US" dirty="0"/>
              <a:t> yang </a:t>
            </a:r>
            <a:r>
              <a:rPr lang="en-US" dirty="0" err="1"/>
              <a:t>ditakuti</a:t>
            </a:r>
            <a:r>
              <a:rPr lang="en-US" dirty="0"/>
              <a:t>, </a:t>
            </a:r>
            <a:r>
              <a:rPr lang="en-US" dirty="0" err="1"/>
              <a:t>selanjutnya</a:t>
            </a:r>
            <a:r>
              <a:rPr lang="en-US" dirty="0"/>
              <a:t> orang-orang </a:t>
            </a:r>
            <a:r>
              <a:rPr lang="en-US" dirty="0" err="1"/>
              <a:t>dengan</a:t>
            </a:r>
            <a:r>
              <a:rPr lang="en-US" dirty="0"/>
              <a:t> </a:t>
            </a:r>
            <a:r>
              <a:rPr lang="en-US" dirty="0" err="1"/>
              <a:t>pikiran</a:t>
            </a:r>
            <a:r>
              <a:rPr lang="en-US" dirty="0"/>
              <a:t> </a:t>
            </a:r>
            <a:r>
              <a:rPr lang="en-US" dirty="0" err="1"/>
              <a:t>mengganggu</a:t>
            </a:r>
            <a:r>
              <a:rPr lang="en-US" dirty="0"/>
              <a:t> yang </a:t>
            </a:r>
            <a:r>
              <a:rPr lang="en-US" dirty="0" err="1"/>
              <a:t>menyebabkan</a:t>
            </a:r>
            <a:r>
              <a:rPr lang="en-US" dirty="0"/>
              <a:t> </a:t>
            </a:r>
            <a:r>
              <a:rPr lang="en-US" dirty="0" err="1"/>
              <a:t>kerugian</a:t>
            </a:r>
            <a:r>
              <a:rPr lang="en-US" dirty="0"/>
              <a:t> </a:t>
            </a:r>
            <a:r>
              <a:rPr lang="en-US" dirty="0" err="1"/>
              <a:t>mungkin</a:t>
            </a:r>
            <a:r>
              <a:rPr lang="en-US" dirty="0"/>
              <a:t> </a:t>
            </a:r>
            <a:r>
              <a:rPr lang="en-US" dirty="0" err="1"/>
              <a:t>dapat</a:t>
            </a:r>
            <a:r>
              <a:rPr lang="en-US" dirty="0"/>
              <a:t> </a:t>
            </a:r>
            <a:r>
              <a:rPr lang="en-US" dirty="0" err="1"/>
              <a:t>menghindari</a:t>
            </a:r>
            <a:r>
              <a:rPr lang="en-US" dirty="0"/>
              <a:t> </a:t>
            </a:r>
            <a:r>
              <a:rPr lang="en-US" dirty="0" err="1"/>
              <a:t>interaksi</a:t>
            </a:r>
            <a:r>
              <a:rPr lang="en-US" dirty="0"/>
              <a:t> </a:t>
            </a:r>
            <a:r>
              <a:rPr lang="en-US" dirty="0" err="1"/>
              <a:t>sosial</a:t>
            </a:r>
            <a:r>
              <a:rPr lang="en-US" dirty="0" smtClean="0"/>
              <a:t>.</a:t>
            </a:r>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normAutofit/>
          </a:bodyPr>
          <a:lstStyle/>
          <a:p>
            <a:r>
              <a:rPr lang="en-US" sz="2000" b="1" dirty="0"/>
              <a:t>Associated Features Supporting Diagnosis (</a:t>
            </a:r>
            <a:r>
              <a:rPr lang="en-US" sz="2000" b="1" dirty="0" err="1"/>
              <a:t>dsm</a:t>
            </a:r>
            <a:r>
              <a:rPr lang="en-US" sz="2000" b="1" dirty="0"/>
              <a:t> 5)</a:t>
            </a:r>
            <a:endParaRPr lang="en-US" dirty="0"/>
          </a:p>
        </p:txBody>
      </p:sp>
      <p:sp>
        <p:nvSpPr>
          <p:cNvPr id="6" name="Title 5"/>
          <p:cNvSpPr>
            <a:spLocks noGrp="1"/>
          </p:cNvSpPr>
          <p:nvPr>
            <p:ph type="title"/>
          </p:nvPr>
        </p:nvSpPr>
        <p:spPr/>
        <p:txBody>
          <a:bodyPr>
            <a:noAutofit/>
          </a:bodyPr>
          <a:lstStyle/>
          <a:p>
            <a:r>
              <a:rPr lang="en-US" sz="2400" b="1" dirty="0"/>
              <a:t>Associated Features and Disorders </a:t>
            </a:r>
            <a:r>
              <a:rPr lang="en-US" sz="2400" b="1" dirty="0" smtClean="0"/>
              <a:t>(</a:t>
            </a:r>
            <a:r>
              <a:rPr lang="en-US" sz="2400" b="1" dirty="0" err="1" smtClean="0"/>
              <a:t>dsm</a:t>
            </a:r>
            <a:r>
              <a:rPr lang="en-US" sz="2400" b="1" dirty="0" smtClean="0"/>
              <a:t> 4) &amp; </a:t>
            </a:r>
            <a:r>
              <a:rPr lang="en-US" sz="2400" b="1" dirty="0"/>
              <a:t>Associated Features Supporting Diagnosis </a:t>
            </a:r>
            <a:r>
              <a:rPr lang="en-US" sz="2400" b="1" dirty="0" smtClean="0"/>
              <a:t>(</a:t>
            </a:r>
            <a:r>
              <a:rPr lang="en-US" sz="2400" b="1" dirty="0" err="1" smtClean="0"/>
              <a:t>dsm</a:t>
            </a:r>
            <a:r>
              <a:rPr lang="en-US" sz="2400" b="1" dirty="0" smtClean="0"/>
              <a:t> 5)</a:t>
            </a:r>
            <a:endParaRPr lang="en-US" sz="2400" dirty="0"/>
          </a:p>
        </p:txBody>
      </p:sp>
    </p:spTree>
    <p:extLst>
      <p:ext uri="{BB962C8B-B14F-4D97-AF65-F5344CB8AC3E}">
        <p14:creationId xmlns:p14="http://schemas.microsoft.com/office/powerpoint/2010/main" val="895242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en-US" b="1" dirty="0"/>
              <a:t>Specific Culture, Age and Gender Features (DSM 4-OCD</a:t>
            </a:r>
            <a:r>
              <a:rPr lang="en-US" b="1" dirty="0" smtClean="0"/>
              <a:t>)</a:t>
            </a:r>
            <a:endParaRPr lang="en-US" dirty="0"/>
          </a:p>
        </p:txBody>
      </p:sp>
      <p:sp>
        <p:nvSpPr>
          <p:cNvPr id="3" name="Content Placeholder 2"/>
          <p:cNvSpPr>
            <a:spLocks noGrp="1"/>
          </p:cNvSpPr>
          <p:nvPr>
            <p:ph sz="half" idx="2"/>
          </p:nvPr>
        </p:nvSpPr>
        <p:spPr>
          <a:xfrm>
            <a:off x="1583436" y="3143250"/>
            <a:ext cx="4270248" cy="3605022"/>
          </a:xfrm>
        </p:spPr>
        <p:txBody>
          <a:bodyPr>
            <a:normAutofit fontScale="70000" lnSpcReduction="20000"/>
          </a:bodyPr>
          <a:lstStyle/>
          <a:p>
            <a:pPr algn="just"/>
            <a:r>
              <a:rPr lang="en-US" dirty="0" err="1"/>
              <a:t>Perilaku</a:t>
            </a:r>
            <a:r>
              <a:rPr lang="en-US" dirty="0"/>
              <a:t> </a:t>
            </a:r>
            <a:r>
              <a:rPr lang="en-US" dirty="0" err="1"/>
              <a:t>kompulsi</a:t>
            </a:r>
            <a:r>
              <a:rPr lang="en-US" dirty="0"/>
              <a:t> yang </a:t>
            </a:r>
            <a:r>
              <a:rPr lang="en-US" dirty="0" err="1"/>
              <a:t>ditentuin</a:t>
            </a:r>
            <a:r>
              <a:rPr lang="en-US" dirty="0"/>
              <a:t> </a:t>
            </a:r>
            <a:r>
              <a:rPr lang="en-US" dirty="0" err="1"/>
              <a:t>secara</a:t>
            </a:r>
            <a:r>
              <a:rPr lang="en-US" dirty="0"/>
              <a:t> </a:t>
            </a:r>
            <a:r>
              <a:rPr lang="en-US" dirty="0" err="1"/>
              <a:t>budaya</a:t>
            </a:r>
            <a:r>
              <a:rPr lang="en-US" dirty="0"/>
              <a:t> </a:t>
            </a:r>
            <a:r>
              <a:rPr lang="en-US" dirty="0" err="1"/>
              <a:t>tidak</a:t>
            </a:r>
            <a:r>
              <a:rPr lang="en-US" dirty="0"/>
              <a:t> </a:t>
            </a:r>
            <a:r>
              <a:rPr lang="en-US" dirty="0" err="1"/>
              <a:t>sendirinya</a:t>
            </a:r>
            <a:r>
              <a:rPr lang="en-US" dirty="0"/>
              <a:t> </a:t>
            </a:r>
            <a:r>
              <a:rPr lang="en-US" dirty="0" err="1"/>
              <a:t>mengindikasikan</a:t>
            </a:r>
            <a:r>
              <a:rPr lang="en-US" dirty="0"/>
              <a:t> OCD, </a:t>
            </a:r>
            <a:r>
              <a:rPr lang="en-US" dirty="0" err="1"/>
              <a:t>kecuali</a:t>
            </a:r>
            <a:r>
              <a:rPr lang="en-US" dirty="0"/>
              <a:t> </a:t>
            </a:r>
            <a:r>
              <a:rPr lang="en-US" dirty="0" err="1"/>
              <a:t>jika</a:t>
            </a:r>
            <a:r>
              <a:rPr lang="en-US" dirty="0"/>
              <a:t> </a:t>
            </a:r>
            <a:r>
              <a:rPr lang="en-US" dirty="0" err="1"/>
              <a:t>melebihi</a:t>
            </a:r>
            <a:r>
              <a:rPr lang="en-US" dirty="0"/>
              <a:t> </a:t>
            </a:r>
            <a:r>
              <a:rPr lang="en-US" dirty="0" err="1"/>
              <a:t>norma</a:t>
            </a:r>
            <a:r>
              <a:rPr lang="en-US" dirty="0"/>
              <a:t> </a:t>
            </a:r>
            <a:r>
              <a:rPr lang="en-US" dirty="0" err="1"/>
              <a:t>budaya</a:t>
            </a:r>
            <a:r>
              <a:rPr lang="en-US" dirty="0"/>
              <a:t>, </a:t>
            </a:r>
            <a:r>
              <a:rPr lang="en-US" dirty="0" err="1"/>
              <a:t>terjadi</a:t>
            </a:r>
            <a:r>
              <a:rPr lang="en-US" dirty="0"/>
              <a:t> </a:t>
            </a:r>
            <a:r>
              <a:rPr lang="en-US" dirty="0" err="1"/>
              <a:t>pada</a:t>
            </a:r>
            <a:r>
              <a:rPr lang="en-US" dirty="0"/>
              <a:t> </a:t>
            </a:r>
            <a:r>
              <a:rPr lang="en-US" dirty="0" err="1"/>
              <a:t>waktu</a:t>
            </a:r>
            <a:r>
              <a:rPr lang="en-US" dirty="0"/>
              <a:t> </a:t>
            </a:r>
            <a:r>
              <a:rPr lang="en-US" dirty="0" err="1"/>
              <a:t>dan</a:t>
            </a:r>
            <a:r>
              <a:rPr lang="en-US" dirty="0"/>
              <a:t> </a:t>
            </a:r>
            <a:r>
              <a:rPr lang="en-US" dirty="0" err="1"/>
              <a:t>tempat</a:t>
            </a:r>
            <a:r>
              <a:rPr lang="en-US" dirty="0"/>
              <a:t> yang </a:t>
            </a:r>
            <a:r>
              <a:rPr lang="en-US" dirty="0" err="1"/>
              <a:t>dinilai</a:t>
            </a:r>
            <a:r>
              <a:rPr lang="en-US" dirty="0"/>
              <a:t> </a:t>
            </a:r>
            <a:r>
              <a:rPr lang="en-US" dirty="0" err="1"/>
              <a:t>tidak</a:t>
            </a:r>
            <a:r>
              <a:rPr lang="en-US" dirty="0"/>
              <a:t> </a:t>
            </a:r>
            <a:r>
              <a:rPr lang="en-US" dirty="0" err="1"/>
              <a:t>pantas</a:t>
            </a:r>
            <a:r>
              <a:rPr lang="en-US" dirty="0"/>
              <a:t> </a:t>
            </a:r>
            <a:r>
              <a:rPr lang="en-US" dirty="0" err="1"/>
              <a:t>oleh</a:t>
            </a:r>
            <a:r>
              <a:rPr lang="en-US" dirty="0"/>
              <a:t> orang lain </a:t>
            </a:r>
            <a:r>
              <a:rPr lang="en-US" dirty="0" err="1"/>
              <a:t>dari</a:t>
            </a:r>
            <a:r>
              <a:rPr lang="en-US" dirty="0"/>
              <a:t> </a:t>
            </a:r>
            <a:r>
              <a:rPr lang="en-US" dirty="0" err="1"/>
              <a:t>budaya</a:t>
            </a:r>
            <a:r>
              <a:rPr lang="en-US" dirty="0"/>
              <a:t> yang </a:t>
            </a:r>
            <a:r>
              <a:rPr lang="en-US" dirty="0" err="1"/>
              <a:t>sama</a:t>
            </a:r>
            <a:r>
              <a:rPr lang="en-US" dirty="0"/>
              <a:t>. </a:t>
            </a:r>
            <a:r>
              <a:rPr lang="en-US" dirty="0" err="1"/>
              <a:t>Walaupun</a:t>
            </a:r>
            <a:r>
              <a:rPr lang="en-US" dirty="0"/>
              <a:t> factor </a:t>
            </a:r>
            <a:r>
              <a:rPr lang="en-US" dirty="0" err="1"/>
              <a:t>budaya</a:t>
            </a:r>
            <a:r>
              <a:rPr lang="en-US" dirty="0"/>
              <a:t> </a:t>
            </a:r>
            <a:r>
              <a:rPr lang="en-US" dirty="0" err="1"/>
              <a:t>tidak</a:t>
            </a:r>
            <a:r>
              <a:rPr lang="en-US" dirty="0"/>
              <a:t> </a:t>
            </a:r>
            <a:r>
              <a:rPr lang="en-US" dirty="0" err="1"/>
              <a:t>ngarah</a:t>
            </a:r>
            <a:r>
              <a:rPr lang="en-US" dirty="0"/>
              <a:t> </a:t>
            </a:r>
            <a:r>
              <a:rPr lang="en-US" dirty="0" err="1"/>
              <a:t>ke</a:t>
            </a:r>
            <a:r>
              <a:rPr lang="en-US" dirty="0"/>
              <a:t> OCD, </a:t>
            </a:r>
            <a:r>
              <a:rPr lang="en-US" dirty="0" err="1"/>
              <a:t>kepercayaan</a:t>
            </a:r>
            <a:r>
              <a:rPr lang="en-US" dirty="0"/>
              <a:t> agama </a:t>
            </a:r>
            <a:r>
              <a:rPr lang="en-US" dirty="0" err="1"/>
              <a:t>dan</a:t>
            </a:r>
            <a:r>
              <a:rPr lang="en-US" dirty="0"/>
              <a:t> </a:t>
            </a:r>
            <a:r>
              <a:rPr lang="en-US" dirty="0" err="1"/>
              <a:t>budaya</a:t>
            </a:r>
            <a:r>
              <a:rPr lang="en-US" dirty="0"/>
              <a:t> </a:t>
            </a:r>
            <a:r>
              <a:rPr lang="en-US" dirty="0" err="1"/>
              <a:t>dapat</a:t>
            </a:r>
            <a:r>
              <a:rPr lang="en-US" dirty="0"/>
              <a:t> </a:t>
            </a:r>
            <a:r>
              <a:rPr lang="en-US" dirty="0" err="1"/>
              <a:t>mempengaruhi</a:t>
            </a:r>
            <a:r>
              <a:rPr lang="en-US" dirty="0"/>
              <a:t> </a:t>
            </a:r>
            <a:r>
              <a:rPr lang="en-US" dirty="0" err="1"/>
              <a:t>obsesi</a:t>
            </a:r>
            <a:r>
              <a:rPr lang="en-US" dirty="0"/>
              <a:t> </a:t>
            </a:r>
            <a:r>
              <a:rPr lang="en-US" dirty="0" err="1"/>
              <a:t>dan</a:t>
            </a:r>
            <a:r>
              <a:rPr lang="en-US" dirty="0"/>
              <a:t> </a:t>
            </a:r>
            <a:r>
              <a:rPr lang="en-US" dirty="0" err="1" smtClean="0"/>
              <a:t>kompulsi</a:t>
            </a:r>
            <a:r>
              <a:rPr lang="en-US" dirty="0" smtClean="0"/>
              <a:t>.</a:t>
            </a:r>
          </a:p>
          <a:p>
            <a:pPr algn="just"/>
            <a:r>
              <a:rPr lang="en-US" dirty="0" smtClean="0"/>
              <a:t>OCD </a:t>
            </a:r>
            <a:r>
              <a:rPr lang="en-US" dirty="0" err="1"/>
              <a:t>pada</a:t>
            </a:r>
            <a:r>
              <a:rPr lang="en-US" dirty="0"/>
              <a:t> </a:t>
            </a:r>
            <a:r>
              <a:rPr lang="en-US" dirty="0" err="1"/>
              <a:t>anak-anak</a:t>
            </a:r>
            <a:r>
              <a:rPr lang="en-US" dirty="0"/>
              <a:t> </a:t>
            </a:r>
            <a:r>
              <a:rPr lang="en-US" dirty="0" err="1"/>
              <a:t>pada</a:t>
            </a:r>
            <a:r>
              <a:rPr lang="en-US" dirty="0"/>
              <a:t> </a:t>
            </a:r>
            <a:r>
              <a:rPr lang="en-US" dirty="0" err="1"/>
              <a:t>umumnya</a:t>
            </a:r>
            <a:r>
              <a:rPr lang="en-US" dirty="0"/>
              <a:t> </a:t>
            </a:r>
            <a:r>
              <a:rPr lang="en-US" dirty="0" err="1"/>
              <a:t>serupa</a:t>
            </a:r>
            <a:r>
              <a:rPr lang="en-US" dirty="0"/>
              <a:t> </a:t>
            </a:r>
            <a:r>
              <a:rPr lang="en-US" dirty="0" err="1"/>
              <a:t>dengan</a:t>
            </a:r>
            <a:r>
              <a:rPr lang="en-US" dirty="0"/>
              <a:t> yang </a:t>
            </a:r>
            <a:r>
              <a:rPr lang="en-US" dirty="0" err="1"/>
              <a:t>terjadi</a:t>
            </a:r>
            <a:r>
              <a:rPr lang="en-US" dirty="0"/>
              <a:t> </a:t>
            </a:r>
            <a:r>
              <a:rPr lang="en-US" dirty="0" err="1"/>
              <a:t>pada</a:t>
            </a:r>
            <a:r>
              <a:rPr lang="en-US" dirty="0"/>
              <a:t> orang </a:t>
            </a:r>
            <a:r>
              <a:rPr lang="en-US" dirty="0" err="1"/>
              <a:t>dewasa</a:t>
            </a:r>
            <a:r>
              <a:rPr lang="en-US" dirty="0"/>
              <a:t>. </a:t>
            </a:r>
            <a:r>
              <a:rPr lang="en-US" dirty="0" err="1"/>
              <a:t>Seperti</a:t>
            </a:r>
            <a:r>
              <a:rPr lang="en-US" dirty="0"/>
              <a:t> orang </a:t>
            </a:r>
            <a:r>
              <a:rPr lang="en-US" dirty="0" err="1"/>
              <a:t>dewasa</a:t>
            </a:r>
            <a:r>
              <a:rPr lang="en-US" dirty="0"/>
              <a:t>, </a:t>
            </a:r>
            <a:r>
              <a:rPr lang="en-US" dirty="0" err="1"/>
              <a:t>anak-anak</a:t>
            </a:r>
            <a:r>
              <a:rPr lang="en-US" dirty="0"/>
              <a:t> </a:t>
            </a:r>
            <a:r>
              <a:rPr lang="en-US" dirty="0" err="1"/>
              <a:t>lebih</a:t>
            </a:r>
            <a:r>
              <a:rPr lang="en-US" dirty="0"/>
              <a:t> </a:t>
            </a:r>
            <a:r>
              <a:rPr lang="en-US" dirty="0" err="1"/>
              <a:t>rentan</a:t>
            </a:r>
            <a:r>
              <a:rPr lang="en-US" dirty="0"/>
              <a:t> </a:t>
            </a:r>
            <a:r>
              <a:rPr lang="en-US" dirty="0" err="1"/>
              <a:t>untuk</a:t>
            </a:r>
            <a:r>
              <a:rPr lang="en-US" dirty="0"/>
              <a:t> </a:t>
            </a:r>
            <a:r>
              <a:rPr lang="en-US" dirty="0" err="1"/>
              <a:t>terlibat</a:t>
            </a:r>
            <a:r>
              <a:rPr lang="en-US" dirty="0"/>
              <a:t> </a:t>
            </a:r>
            <a:r>
              <a:rPr lang="en-US" dirty="0" err="1"/>
              <a:t>dalam</a:t>
            </a:r>
            <a:r>
              <a:rPr lang="en-US" dirty="0"/>
              <a:t> </a:t>
            </a:r>
            <a:r>
              <a:rPr lang="en-US" dirty="0" err="1"/>
              <a:t>fitual</a:t>
            </a:r>
            <a:r>
              <a:rPr lang="en-US" dirty="0"/>
              <a:t> di </a:t>
            </a:r>
            <a:r>
              <a:rPr lang="en-US" dirty="0" err="1"/>
              <a:t>rumah</a:t>
            </a:r>
            <a:r>
              <a:rPr lang="en-US" dirty="0"/>
              <a:t> </a:t>
            </a:r>
            <a:r>
              <a:rPr lang="en-US" dirty="0" err="1"/>
              <a:t>daripada</a:t>
            </a:r>
            <a:r>
              <a:rPr lang="en-US" dirty="0"/>
              <a:t> di </a:t>
            </a:r>
            <a:r>
              <a:rPr lang="en-US" dirty="0" err="1"/>
              <a:t>depan</a:t>
            </a:r>
            <a:r>
              <a:rPr lang="en-US" dirty="0"/>
              <a:t> </a:t>
            </a:r>
            <a:r>
              <a:rPr lang="en-US" dirty="0" err="1"/>
              <a:t>teman</a:t>
            </a:r>
            <a:r>
              <a:rPr lang="en-US" dirty="0"/>
              <a:t> </a:t>
            </a:r>
            <a:r>
              <a:rPr lang="en-US" dirty="0" err="1"/>
              <a:t>sebaya</a:t>
            </a:r>
            <a:r>
              <a:rPr lang="en-US" dirty="0"/>
              <a:t>, guru, </a:t>
            </a:r>
            <a:r>
              <a:rPr lang="en-US" dirty="0" err="1"/>
              <a:t>atau</a:t>
            </a:r>
            <a:r>
              <a:rPr lang="en-US" dirty="0"/>
              <a:t> orang </a:t>
            </a:r>
            <a:r>
              <a:rPr lang="en-US" dirty="0" err="1"/>
              <a:t>asing</a:t>
            </a:r>
            <a:r>
              <a:rPr lang="en-US" dirty="0"/>
              <a:t>. </a:t>
            </a:r>
            <a:endParaRPr lang="en-US" dirty="0" smtClean="0"/>
          </a:p>
          <a:p>
            <a:pPr algn="just"/>
            <a:r>
              <a:rPr lang="en-US" dirty="0" err="1" smtClean="0"/>
              <a:t>Pada</a:t>
            </a:r>
            <a:r>
              <a:rPr lang="en-US" dirty="0" smtClean="0"/>
              <a:t> </a:t>
            </a:r>
            <a:r>
              <a:rPr lang="en-US" dirty="0"/>
              <a:t>orang </a:t>
            </a:r>
            <a:r>
              <a:rPr lang="en-US" dirty="0" err="1"/>
              <a:t>dewasa</a:t>
            </a:r>
            <a:r>
              <a:rPr lang="en-US" dirty="0"/>
              <a:t>, </a:t>
            </a:r>
            <a:r>
              <a:rPr lang="en-US" dirty="0" err="1"/>
              <a:t>kelainan</a:t>
            </a:r>
            <a:r>
              <a:rPr lang="en-US" dirty="0"/>
              <a:t> </a:t>
            </a:r>
            <a:r>
              <a:rPr lang="en-US" dirty="0" err="1"/>
              <a:t>ini</a:t>
            </a:r>
            <a:r>
              <a:rPr lang="en-US" dirty="0"/>
              <a:t> </a:t>
            </a:r>
            <a:r>
              <a:rPr lang="en-US" dirty="0" err="1"/>
              <a:t>sama-sama</a:t>
            </a:r>
            <a:r>
              <a:rPr lang="en-US" dirty="0"/>
              <a:t> </a:t>
            </a:r>
            <a:r>
              <a:rPr lang="en-US" dirty="0" err="1"/>
              <a:t>umum</a:t>
            </a:r>
            <a:r>
              <a:rPr lang="en-US" dirty="0"/>
              <a:t> </a:t>
            </a:r>
            <a:r>
              <a:rPr lang="en-US" dirty="0" err="1"/>
              <a:t>pada</a:t>
            </a:r>
            <a:r>
              <a:rPr lang="en-US" dirty="0"/>
              <a:t> </a:t>
            </a:r>
            <a:r>
              <a:rPr lang="en-US" dirty="0" err="1"/>
              <a:t>pria</a:t>
            </a:r>
            <a:r>
              <a:rPr lang="en-US" dirty="0"/>
              <a:t> </a:t>
            </a:r>
            <a:r>
              <a:rPr lang="en-US" dirty="0" err="1"/>
              <a:t>dan</a:t>
            </a:r>
            <a:r>
              <a:rPr lang="en-US" dirty="0"/>
              <a:t> </a:t>
            </a:r>
            <a:r>
              <a:rPr lang="en-US" dirty="0" err="1"/>
              <a:t>wanita</a:t>
            </a:r>
            <a:r>
              <a:rPr lang="en-US" dirty="0"/>
              <a:t>.  </a:t>
            </a:r>
            <a:r>
              <a:rPr lang="en-US" dirty="0" err="1"/>
              <a:t>Namun</a:t>
            </a:r>
            <a:r>
              <a:rPr lang="en-US" dirty="0"/>
              <a:t>, </a:t>
            </a:r>
            <a:r>
              <a:rPr lang="en-US" dirty="0" err="1"/>
              <a:t>pada</a:t>
            </a:r>
            <a:r>
              <a:rPr lang="en-US" dirty="0"/>
              <a:t> OCD onset masa </a:t>
            </a:r>
            <a:r>
              <a:rPr lang="en-US" dirty="0" err="1"/>
              <a:t>kanak-kanak</a:t>
            </a:r>
            <a:r>
              <a:rPr lang="en-US" dirty="0"/>
              <a:t>, </a:t>
            </a:r>
            <a:r>
              <a:rPr lang="en-US" dirty="0" err="1"/>
              <a:t>gangguan</a:t>
            </a:r>
            <a:r>
              <a:rPr lang="en-US" dirty="0"/>
              <a:t> </a:t>
            </a:r>
            <a:r>
              <a:rPr lang="en-US" dirty="0" err="1"/>
              <a:t>ini</a:t>
            </a:r>
            <a:r>
              <a:rPr lang="en-US" dirty="0"/>
              <a:t> </a:t>
            </a:r>
            <a:r>
              <a:rPr lang="en-US" dirty="0" err="1"/>
              <a:t>lebih</a:t>
            </a:r>
            <a:r>
              <a:rPr lang="en-US" dirty="0"/>
              <a:t> </a:t>
            </a:r>
            <a:r>
              <a:rPr lang="en-US" dirty="0" err="1"/>
              <a:t>sering</a:t>
            </a:r>
            <a:r>
              <a:rPr lang="en-US" dirty="0"/>
              <a:t> </a:t>
            </a:r>
            <a:r>
              <a:rPr lang="en-US" dirty="0" err="1"/>
              <a:t>terjadi</a:t>
            </a:r>
            <a:r>
              <a:rPr lang="en-US" dirty="0"/>
              <a:t> </a:t>
            </a:r>
            <a:r>
              <a:rPr lang="en-US" dirty="0" err="1"/>
              <a:t>pada</a:t>
            </a:r>
            <a:r>
              <a:rPr lang="en-US" dirty="0"/>
              <a:t> </a:t>
            </a:r>
            <a:r>
              <a:rPr lang="en-US" dirty="0" err="1"/>
              <a:t>anak</a:t>
            </a:r>
            <a:r>
              <a:rPr lang="en-US" dirty="0"/>
              <a:t> </a:t>
            </a:r>
            <a:r>
              <a:rPr lang="en-US" dirty="0" err="1"/>
              <a:t>laki-laki</a:t>
            </a:r>
            <a:r>
              <a:rPr lang="en-US" dirty="0"/>
              <a:t> </a:t>
            </a:r>
            <a:r>
              <a:rPr lang="en-US" dirty="0" err="1"/>
              <a:t>daripada</a:t>
            </a:r>
            <a:r>
              <a:rPr lang="en-US" dirty="0"/>
              <a:t> </a:t>
            </a:r>
            <a:r>
              <a:rPr lang="en-US" dirty="0" err="1"/>
              <a:t>perempuan</a:t>
            </a:r>
            <a:r>
              <a:rPr lang="en-US" dirty="0"/>
              <a:t>.</a:t>
            </a:r>
          </a:p>
        </p:txBody>
      </p:sp>
      <p:sp>
        <p:nvSpPr>
          <p:cNvPr id="4" name="Content Placeholder 3"/>
          <p:cNvSpPr>
            <a:spLocks noGrp="1"/>
          </p:cNvSpPr>
          <p:nvPr>
            <p:ph sz="quarter" idx="4"/>
          </p:nvPr>
        </p:nvSpPr>
        <p:spPr>
          <a:xfrm>
            <a:off x="6338316" y="3006090"/>
            <a:ext cx="4369308" cy="880110"/>
          </a:xfrm>
        </p:spPr>
        <p:txBody>
          <a:bodyPr>
            <a:normAutofit fontScale="92500"/>
          </a:bodyPr>
          <a:lstStyle/>
          <a:p>
            <a:pPr algn="just"/>
            <a:r>
              <a:rPr lang="en-US" dirty="0"/>
              <a:t>OCD </a:t>
            </a:r>
            <a:r>
              <a:rPr lang="en-US" dirty="0" err="1"/>
              <a:t>terjadi</a:t>
            </a:r>
            <a:r>
              <a:rPr lang="en-US" dirty="0"/>
              <a:t> </a:t>
            </a:r>
            <a:r>
              <a:rPr lang="en-US" dirty="0" err="1"/>
              <a:t>diseluruh</a:t>
            </a:r>
            <a:r>
              <a:rPr lang="en-US" dirty="0"/>
              <a:t> </a:t>
            </a:r>
            <a:r>
              <a:rPr lang="en-US" dirty="0" err="1"/>
              <a:t>dunia</a:t>
            </a:r>
            <a:r>
              <a:rPr lang="en-US" dirty="0"/>
              <a:t>. </a:t>
            </a:r>
            <a:r>
              <a:rPr lang="en-US" dirty="0" err="1"/>
              <a:t>Faktor</a:t>
            </a:r>
            <a:r>
              <a:rPr lang="en-US" dirty="0"/>
              <a:t> </a:t>
            </a:r>
            <a:r>
              <a:rPr lang="en-US" dirty="0" err="1"/>
              <a:t>kesamaan</a:t>
            </a:r>
            <a:r>
              <a:rPr lang="en-US" dirty="0"/>
              <a:t> </a:t>
            </a:r>
            <a:r>
              <a:rPr lang="en-US" dirty="0" err="1"/>
              <a:t>budaya</a:t>
            </a:r>
            <a:r>
              <a:rPr lang="en-US" dirty="0"/>
              <a:t>, gender, </a:t>
            </a:r>
            <a:r>
              <a:rPr lang="en-US" dirty="0" err="1"/>
              <a:t>usia</a:t>
            </a:r>
            <a:r>
              <a:rPr lang="en-US" dirty="0"/>
              <a:t> </a:t>
            </a:r>
            <a:r>
              <a:rPr lang="en-US" dirty="0" err="1"/>
              <a:t>saat</a:t>
            </a:r>
            <a:r>
              <a:rPr lang="en-US" dirty="0"/>
              <a:t> onset </a:t>
            </a:r>
            <a:r>
              <a:rPr lang="en-US" dirty="0" err="1"/>
              <a:t>dan</a:t>
            </a:r>
            <a:r>
              <a:rPr lang="en-US" dirty="0"/>
              <a:t> </a:t>
            </a:r>
            <a:r>
              <a:rPr lang="en-US" dirty="0" err="1"/>
              <a:t>komorbiditas</a:t>
            </a:r>
            <a:r>
              <a:rPr lang="en-US" dirty="0"/>
              <a:t> OCD. </a:t>
            </a:r>
          </a:p>
        </p:txBody>
      </p:sp>
      <p:sp>
        <p:nvSpPr>
          <p:cNvPr id="5" name="Text Placeholder 4"/>
          <p:cNvSpPr>
            <a:spLocks noGrp="1"/>
          </p:cNvSpPr>
          <p:nvPr>
            <p:ph type="body" sz="quarter" idx="4294967295"/>
          </p:nvPr>
        </p:nvSpPr>
        <p:spPr>
          <a:xfrm>
            <a:off x="6338316" y="2313433"/>
            <a:ext cx="4270248" cy="576071"/>
          </a:xfrm>
          <a:prstGeom prst="rect">
            <a:avLst/>
          </a:prstGeom>
        </p:spPr>
        <p:txBody>
          <a:bodyPr>
            <a:normAutofit fontScale="92500" lnSpcReduction="10000"/>
          </a:bodyPr>
          <a:lstStyle/>
          <a:p>
            <a:r>
              <a:rPr lang="en-US" b="1" dirty="0"/>
              <a:t>Culture-Related Diagnostic </a:t>
            </a:r>
            <a:r>
              <a:rPr lang="en-US" b="1" dirty="0" smtClean="0"/>
              <a:t>issues (</a:t>
            </a:r>
            <a:r>
              <a:rPr lang="en-US" b="1" dirty="0" err="1" smtClean="0"/>
              <a:t>dsm</a:t>
            </a:r>
            <a:r>
              <a:rPr lang="en-US" b="1" dirty="0" smtClean="0"/>
              <a:t> 5-OCD) </a:t>
            </a:r>
            <a:endParaRPr lang="en-US" dirty="0"/>
          </a:p>
        </p:txBody>
      </p:sp>
      <p:sp>
        <p:nvSpPr>
          <p:cNvPr id="6" name="Title 5"/>
          <p:cNvSpPr>
            <a:spLocks noGrp="1"/>
          </p:cNvSpPr>
          <p:nvPr>
            <p:ph type="title"/>
          </p:nvPr>
        </p:nvSpPr>
        <p:spPr/>
        <p:txBody>
          <a:bodyPr/>
          <a:lstStyle/>
          <a:p>
            <a:r>
              <a:rPr lang="en-US" b="1" dirty="0"/>
              <a:t>Specific Culture, Age and Gender Features </a:t>
            </a:r>
            <a:endParaRPr lang="en-US" dirty="0"/>
          </a:p>
        </p:txBody>
      </p:sp>
      <p:sp>
        <p:nvSpPr>
          <p:cNvPr id="8" name="TextBox 7"/>
          <p:cNvSpPr txBox="1"/>
          <p:nvPr/>
        </p:nvSpPr>
        <p:spPr>
          <a:xfrm>
            <a:off x="6506718" y="3886200"/>
            <a:ext cx="4032504" cy="646331"/>
          </a:xfrm>
          <a:prstGeom prst="rect">
            <a:avLst/>
          </a:prstGeom>
          <a:noFill/>
        </p:spPr>
        <p:txBody>
          <a:bodyPr wrap="square" rtlCol="0">
            <a:spAutoFit/>
          </a:bodyPr>
          <a:lstStyle/>
          <a:p>
            <a:pPr algn="just"/>
            <a:r>
              <a:rPr lang="en-US" b="1" dirty="0" smtClean="0">
                <a:solidFill>
                  <a:schemeClr val="accent2">
                    <a:lumMod val="75000"/>
                  </a:schemeClr>
                </a:solidFill>
              </a:rPr>
              <a:t>GENDER-RELATED ISSUES (DSM 5-OCD)</a:t>
            </a:r>
            <a:endParaRPr lang="en-US" b="1" dirty="0">
              <a:solidFill>
                <a:schemeClr val="accent2">
                  <a:lumMod val="75000"/>
                </a:schemeClr>
              </a:solidFill>
            </a:endParaRPr>
          </a:p>
        </p:txBody>
      </p:sp>
      <p:sp>
        <p:nvSpPr>
          <p:cNvPr id="9" name="TextBox 8"/>
          <p:cNvSpPr txBox="1"/>
          <p:nvPr/>
        </p:nvSpPr>
        <p:spPr>
          <a:xfrm>
            <a:off x="6483096" y="4532531"/>
            <a:ext cx="4434840" cy="1477328"/>
          </a:xfrm>
          <a:prstGeom prst="rect">
            <a:avLst/>
          </a:prstGeom>
          <a:noFill/>
        </p:spPr>
        <p:txBody>
          <a:bodyPr wrap="square" rtlCol="0">
            <a:spAutoFit/>
          </a:bodyPr>
          <a:lstStyle/>
          <a:p>
            <a:pPr algn="just"/>
            <a:r>
              <a:rPr lang="en-US" dirty="0" err="1"/>
              <a:t>Laki-laki</a:t>
            </a:r>
            <a:r>
              <a:rPr lang="en-US" dirty="0"/>
              <a:t> </a:t>
            </a:r>
            <a:r>
              <a:rPr lang="en-US" dirty="0" err="1"/>
              <a:t>memiliki</a:t>
            </a:r>
            <a:r>
              <a:rPr lang="en-US" dirty="0"/>
              <a:t> </a:t>
            </a:r>
            <a:r>
              <a:rPr lang="en-US" dirty="0" err="1"/>
              <a:t>usia</a:t>
            </a:r>
            <a:r>
              <a:rPr lang="en-US" dirty="0"/>
              <a:t> </a:t>
            </a:r>
            <a:r>
              <a:rPr lang="en-US" dirty="0" err="1"/>
              <a:t>lebih</a:t>
            </a:r>
            <a:r>
              <a:rPr lang="en-US" dirty="0"/>
              <a:t> </a:t>
            </a:r>
            <a:r>
              <a:rPr lang="en-US" dirty="0" err="1"/>
              <a:t>dini</a:t>
            </a:r>
            <a:r>
              <a:rPr lang="en-US" dirty="0"/>
              <a:t> </a:t>
            </a:r>
            <a:r>
              <a:rPr lang="en-US" dirty="0" err="1"/>
              <a:t>pada</a:t>
            </a:r>
            <a:r>
              <a:rPr lang="en-US" dirty="0"/>
              <a:t> </a:t>
            </a:r>
            <a:r>
              <a:rPr lang="en-US" dirty="0" err="1"/>
              <a:t>awal</a:t>
            </a:r>
            <a:r>
              <a:rPr lang="en-US" dirty="0"/>
              <a:t> OCD </a:t>
            </a:r>
            <a:r>
              <a:rPr lang="en-US" dirty="0" err="1"/>
              <a:t>daripada</a:t>
            </a:r>
            <a:r>
              <a:rPr lang="en-US" dirty="0"/>
              <a:t> </a:t>
            </a:r>
            <a:r>
              <a:rPr lang="en-US" dirty="0" err="1"/>
              <a:t>perempuan</a:t>
            </a:r>
            <a:r>
              <a:rPr lang="en-US" dirty="0"/>
              <a:t> </a:t>
            </a:r>
            <a:r>
              <a:rPr lang="en-US" dirty="0" err="1"/>
              <a:t>dan</a:t>
            </a:r>
            <a:r>
              <a:rPr lang="en-US" dirty="0"/>
              <a:t> </a:t>
            </a:r>
            <a:r>
              <a:rPr lang="en-US" dirty="0" err="1"/>
              <a:t>lebih</a:t>
            </a:r>
            <a:r>
              <a:rPr lang="en-US" dirty="0"/>
              <a:t> </a:t>
            </a:r>
            <a:r>
              <a:rPr lang="en-US" dirty="0" err="1"/>
              <a:t>cenderung</a:t>
            </a:r>
            <a:r>
              <a:rPr lang="en-US" dirty="0"/>
              <a:t> </a:t>
            </a:r>
            <a:r>
              <a:rPr lang="en-US" dirty="0" err="1"/>
              <a:t>memiliki</a:t>
            </a:r>
            <a:r>
              <a:rPr lang="en-US" dirty="0"/>
              <a:t> </a:t>
            </a:r>
            <a:r>
              <a:rPr lang="en-US" dirty="0" err="1"/>
              <a:t>gangguan</a:t>
            </a:r>
            <a:r>
              <a:rPr lang="en-US" dirty="0"/>
              <a:t> </a:t>
            </a:r>
            <a:r>
              <a:rPr lang="en-US" dirty="0" err="1"/>
              <a:t>komorbiditas</a:t>
            </a:r>
            <a:r>
              <a:rPr lang="en-US" dirty="0"/>
              <a:t>. </a:t>
            </a:r>
            <a:r>
              <a:rPr lang="en-US" dirty="0" err="1"/>
              <a:t>Terdapat</a:t>
            </a:r>
            <a:r>
              <a:rPr lang="en-US" dirty="0"/>
              <a:t> </a:t>
            </a:r>
            <a:r>
              <a:rPr lang="en-US" dirty="0" err="1"/>
              <a:t>perbedaan</a:t>
            </a:r>
            <a:r>
              <a:rPr lang="en-US" dirty="0"/>
              <a:t> gender </a:t>
            </a:r>
            <a:r>
              <a:rPr lang="en-US" dirty="0" err="1"/>
              <a:t>dalam</a:t>
            </a:r>
            <a:r>
              <a:rPr lang="en-US" dirty="0"/>
              <a:t> </a:t>
            </a:r>
            <a:r>
              <a:rPr lang="en-US" dirty="0" err="1"/>
              <a:t>pola</a:t>
            </a:r>
            <a:r>
              <a:rPr lang="en-US" dirty="0"/>
              <a:t> </a:t>
            </a:r>
            <a:r>
              <a:rPr lang="en-US" dirty="0" err="1" smtClean="0"/>
              <a:t>dimensi</a:t>
            </a:r>
            <a:r>
              <a:rPr lang="en-US" dirty="0" smtClean="0"/>
              <a:t>. </a:t>
            </a:r>
            <a:endParaRPr lang="en-US" dirty="0"/>
          </a:p>
        </p:txBody>
      </p:sp>
    </p:spTree>
    <p:extLst>
      <p:ext uri="{BB962C8B-B14F-4D97-AF65-F5344CB8AC3E}">
        <p14:creationId xmlns:p14="http://schemas.microsoft.com/office/powerpoint/2010/main" val="1245149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DSM 4</a:t>
            </a:r>
            <a:endParaRPr lang="en-US" dirty="0"/>
          </a:p>
        </p:txBody>
      </p:sp>
      <p:sp>
        <p:nvSpPr>
          <p:cNvPr id="3" name="Content Placeholder 2"/>
          <p:cNvSpPr>
            <a:spLocks noGrp="1"/>
          </p:cNvSpPr>
          <p:nvPr>
            <p:ph sz="half" idx="2"/>
          </p:nvPr>
        </p:nvSpPr>
        <p:spPr/>
        <p:txBody>
          <a:bodyPr>
            <a:normAutofit fontScale="92500"/>
          </a:bodyPr>
          <a:lstStyle/>
          <a:p>
            <a:pPr algn="just"/>
            <a:r>
              <a:rPr lang="en-US" dirty="0" err="1"/>
              <a:t>Studi</a:t>
            </a:r>
            <a:r>
              <a:rPr lang="en-US" dirty="0"/>
              <a:t> </a:t>
            </a:r>
            <a:r>
              <a:rPr lang="en-US" dirty="0" err="1"/>
              <a:t>komunitas</a:t>
            </a:r>
            <a:r>
              <a:rPr lang="en-US" dirty="0"/>
              <a:t> </a:t>
            </a:r>
            <a:r>
              <a:rPr lang="en-US" dirty="0" err="1"/>
              <a:t>memperkirakan</a:t>
            </a:r>
            <a:r>
              <a:rPr lang="en-US" dirty="0"/>
              <a:t> </a:t>
            </a:r>
            <a:r>
              <a:rPr lang="en-US" dirty="0" err="1"/>
              <a:t>prevalensi</a:t>
            </a:r>
            <a:r>
              <a:rPr lang="en-US" dirty="0"/>
              <a:t> </a:t>
            </a:r>
            <a:r>
              <a:rPr lang="en-US" dirty="0" err="1"/>
              <a:t>seumur</a:t>
            </a:r>
            <a:r>
              <a:rPr lang="en-US" dirty="0"/>
              <a:t> </a:t>
            </a:r>
            <a:r>
              <a:rPr lang="en-US" dirty="0" err="1"/>
              <a:t>hidup</a:t>
            </a:r>
            <a:r>
              <a:rPr lang="en-US" dirty="0"/>
              <a:t> 2,5% </a:t>
            </a:r>
            <a:r>
              <a:rPr lang="en-US" dirty="0" err="1"/>
              <a:t>dan</a:t>
            </a:r>
            <a:r>
              <a:rPr lang="en-US" dirty="0"/>
              <a:t> </a:t>
            </a:r>
            <a:r>
              <a:rPr lang="en-US" dirty="0" err="1"/>
              <a:t>prevalensi</a:t>
            </a:r>
            <a:r>
              <a:rPr lang="en-US" dirty="0"/>
              <a:t> 1 </a:t>
            </a:r>
            <a:r>
              <a:rPr lang="en-US" dirty="0" err="1"/>
              <a:t>tahun</a:t>
            </a:r>
            <a:r>
              <a:rPr lang="en-US" dirty="0"/>
              <a:t> 0,5% -2,1% </a:t>
            </a:r>
            <a:r>
              <a:rPr lang="en-US" dirty="0" err="1"/>
              <a:t>pada</a:t>
            </a:r>
            <a:r>
              <a:rPr lang="en-US" dirty="0"/>
              <a:t> orang </a:t>
            </a:r>
            <a:r>
              <a:rPr lang="en-US" dirty="0" err="1"/>
              <a:t>dewasa</a:t>
            </a:r>
            <a:r>
              <a:rPr lang="en-US" dirty="0"/>
              <a:t>. </a:t>
            </a:r>
            <a:endParaRPr lang="en-US" dirty="0" smtClean="0"/>
          </a:p>
          <a:p>
            <a:pPr algn="just"/>
            <a:r>
              <a:rPr lang="en-US" dirty="0" err="1" smtClean="0"/>
              <a:t>Studi</a:t>
            </a:r>
            <a:r>
              <a:rPr lang="en-US" dirty="0" smtClean="0"/>
              <a:t> </a:t>
            </a:r>
            <a:r>
              <a:rPr lang="en-US" dirty="0" err="1"/>
              <a:t>komunitas</a:t>
            </a:r>
            <a:r>
              <a:rPr lang="en-US" dirty="0"/>
              <a:t> </a:t>
            </a:r>
            <a:r>
              <a:rPr lang="en-US" dirty="0" err="1"/>
              <a:t>anak-anak</a:t>
            </a:r>
            <a:r>
              <a:rPr lang="en-US" dirty="0"/>
              <a:t> </a:t>
            </a:r>
            <a:r>
              <a:rPr lang="en-US" dirty="0" err="1"/>
              <a:t>dan</a:t>
            </a:r>
            <a:r>
              <a:rPr lang="en-US" dirty="0"/>
              <a:t> </a:t>
            </a:r>
            <a:r>
              <a:rPr lang="en-US" dirty="0" err="1"/>
              <a:t>remaja</a:t>
            </a:r>
            <a:r>
              <a:rPr lang="en-US" dirty="0"/>
              <a:t> </a:t>
            </a:r>
            <a:r>
              <a:rPr lang="en-US" dirty="0" err="1"/>
              <a:t>memperkirakan</a:t>
            </a:r>
            <a:r>
              <a:rPr lang="en-US" dirty="0"/>
              <a:t> </a:t>
            </a:r>
            <a:r>
              <a:rPr lang="en-US" dirty="0" err="1"/>
              <a:t>prevalensi</a:t>
            </a:r>
            <a:r>
              <a:rPr lang="en-US" dirty="0"/>
              <a:t> </a:t>
            </a:r>
            <a:r>
              <a:rPr lang="en-US" dirty="0" err="1"/>
              <a:t>seumur</a:t>
            </a:r>
            <a:r>
              <a:rPr lang="en-US" dirty="0"/>
              <a:t> </a:t>
            </a:r>
            <a:r>
              <a:rPr lang="en-US" dirty="0" err="1"/>
              <a:t>hidup</a:t>
            </a:r>
            <a:r>
              <a:rPr lang="en-US" dirty="0"/>
              <a:t> 1% -2,3% </a:t>
            </a:r>
            <a:r>
              <a:rPr lang="en-US" dirty="0" err="1"/>
              <a:t>dan</a:t>
            </a:r>
            <a:r>
              <a:rPr lang="en-US" dirty="0"/>
              <a:t> </a:t>
            </a:r>
            <a:r>
              <a:rPr lang="en-US" dirty="0" err="1"/>
              <a:t>prevalensi</a:t>
            </a:r>
            <a:r>
              <a:rPr lang="en-US" dirty="0"/>
              <a:t> 1 </a:t>
            </a:r>
            <a:r>
              <a:rPr lang="en-US" dirty="0" err="1"/>
              <a:t>tahun</a:t>
            </a:r>
            <a:r>
              <a:rPr lang="en-US" dirty="0"/>
              <a:t> 0,7%. </a:t>
            </a:r>
            <a:r>
              <a:rPr lang="en-US" dirty="0" err="1"/>
              <a:t>Penelitian</a:t>
            </a:r>
            <a:r>
              <a:rPr lang="en-US" dirty="0"/>
              <a:t> </a:t>
            </a:r>
            <a:r>
              <a:rPr lang="en-US" dirty="0" err="1"/>
              <a:t>menunjukkan</a:t>
            </a:r>
            <a:r>
              <a:rPr lang="en-US" dirty="0"/>
              <a:t> </a:t>
            </a:r>
            <a:r>
              <a:rPr lang="en-US" dirty="0" err="1"/>
              <a:t>bahwa</a:t>
            </a:r>
            <a:r>
              <a:rPr lang="en-US" dirty="0"/>
              <a:t> </a:t>
            </a:r>
            <a:r>
              <a:rPr lang="en-US" dirty="0" err="1"/>
              <a:t>tingkat</a:t>
            </a:r>
            <a:r>
              <a:rPr lang="en-US" dirty="0"/>
              <a:t> </a:t>
            </a:r>
            <a:r>
              <a:rPr lang="en-US" dirty="0" err="1"/>
              <a:t>prevalensi</a:t>
            </a:r>
            <a:r>
              <a:rPr lang="en-US" dirty="0"/>
              <a:t> OCD </a:t>
            </a:r>
            <a:r>
              <a:rPr lang="en-US" dirty="0" err="1"/>
              <a:t>serupa</a:t>
            </a:r>
            <a:r>
              <a:rPr lang="en-US" dirty="0"/>
              <a:t> di </a:t>
            </a:r>
            <a:r>
              <a:rPr lang="en-US" dirty="0" err="1"/>
              <a:t>banyak</a:t>
            </a:r>
            <a:r>
              <a:rPr lang="en-US" dirty="0"/>
              <a:t> </a:t>
            </a:r>
            <a:r>
              <a:rPr lang="en-US" dirty="0" err="1"/>
              <a:t>budaya</a:t>
            </a:r>
            <a:r>
              <a:rPr lang="en-US" dirty="0"/>
              <a:t> </a:t>
            </a:r>
            <a:r>
              <a:rPr lang="en-US" dirty="0" err="1"/>
              <a:t>berbeda</a:t>
            </a:r>
            <a:r>
              <a:rPr lang="en-US" dirty="0"/>
              <a:t> di </a:t>
            </a:r>
            <a:r>
              <a:rPr lang="en-US" dirty="0" err="1"/>
              <a:t>seluruh</a:t>
            </a:r>
            <a:r>
              <a:rPr lang="en-US" dirty="0"/>
              <a:t> </a:t>
            </a:r>
            <a:r>
              <a:rPr lang="en-US" dirty="0" err="1"/>
              <a:t>dunia</a:t>
            </a:r>
            <a:r>
              <a:rPr lang="en-US" dirty="0"/>
              <a:t>.</a:t>
            </a:r>
          </a:p>
          <a:p>
            <a:endParaRPr lang="en-US" dirty="0"/>
          </a:p>
        </p:txBody>
      </p:sp>
      <p:sp>
        <p:nvSpPr>
          <p:cNvPr id="4" name="Content Placeholder 3"/>
          <p:cNvSpPr>
            <a:spLocks noGrp="1"/>
          </p:cNvSpPr>
          <p:nvPr>
            <p:ph sz="quarter" idx="4"/>
          </p:nvPr>
        </p:nvSpPr>
        <p:spPr/>
        <p:txBody>
          <a:bodyPr/>
          <a:lstStyle/>
          <a:p>
            <a:pPr algn="just"/>
            <a:r>
              <a:rPr lang="en-US" dirty="0" err="1"/>
              <a:t>Prevalensi</a:t>
            </a:r>
            <a:r>
              <a:rPr lang="en-US" dirty="0"/>
              <a:t> OCD </a:t>
            </a:r>
            <a:r>
              <a:rPr lang="en-US" dirty="0" err="1"/>
              <a:t>selama</a:t>
            </a:r>
            <a:r>
              <a:rPr lang="en-US" dirty="0"/>
              <a:t> 12 </a:t>
            </a:r>
            <a:r>
              <a:rPr lang="en-US" dirty="0" err="1"/>
              <a:t>bulan</a:t>
            </a:r>
            <a:r>
              <a:rPr lang="en-US" dirty="0"/>
              <a:t> di Amerika </a:t>
            </a:r>
            <a:r>
              <a:rPr lang="en-US" dirty="0" err="1"/>
              <a:t>Serikat</a:t>
            </a:r>
            <a:r>
              <a:rPr lang="en-US" dirty="0"/>
              <a:t> </a:t>
            </a:r>
            <a:r>
              <a:rPr lang="en-US" dirty="0" err="1"/>
              <a:t>adalah</a:t>
            </a:r>
            <a:r>
              <a:rPr lang="en-US" dirty="0"/>
              <a:t> 1,2%, </a:t>
            </a:r>
            <a:r>
              <a:rPr lang="en-US" dirty="0" err="1"/>
              <a:t>dengan</a:t>
            </a:r>
            <a:r>
              <a:rPr lang="en-US" dirty="0"/>
              <a:t> </a:t>
            </a:r>
            <a:r>
              <a:rPr lang="en-US" dirty="0" err="1"/>
              <a:t>prevalensi</a:t>
            </a:r>
            <a:r>
              <a:rPr lang="en-US" dirty="0"/>
              <a:t> </a:t>
            </a:r>
            <a:r>
              <a:rPr lang="en-US" dirty="0" err="1"/>
              <a:t>serupa</a:t>
            </a:r>
            <a:r>
              <a:rPr lang="en-US" dirty="0"/>
              <a:t> </a:t>
            </a:r>
            <a:r>
              <a:rPr lang="en-US" dirty="0" err="1"/>
              <a:t>secara</a:t>
            </a:r>
            <a:r>
              <a:rPr lang="en-US" dirty="0"/>
              <a:t> </a:t>
            </a:r>
            <a:r>
              <a:rPr lang="en-US" dirty="0" err="1"/>
              <a:t>internasional</a:t>
            </a:r>
            <a:r>
              <a:rPr lang="en-US" dirty="0"/>
              <a:t> (1,1% -1,8%). </a:t>
            </a:r>
            <a:r>
              <a:rPr lang="en-US" dirty="0" err="1"/>
              <a:t>Wanita</a:t>
            </a:r>
            <a:r>
              <a:rPr lang="en-US" dirty="0"/>
              <a:t> </a:t>
            </a:r>
            <a:r>
              <a:rPr lang="en-US" dirty="0" err="1"/>
              <a:t>dipengaruhi</a:t>
            </a:r>
            <a:r>
              <a:rPr lang="en-US" dirty="0"/>
              <a:t> </a:t>
            </a:r>
            <a:r>
              <a:rPr lang="en-US" dirty="0" err="1"/>
              <a:t>pada</a:t>
            </a:r>
            <a:r>
              <a:rPr lang="en-US" dirty="0"/>
              <a:t> </a:t>
            </a:r>
            <a:r>
              <a:rPr lang="en-US" dirty="0" err="1"/>
              <a:t>tingkat</a:t>
            </a:r>
            <a:r>
              <a:rPr lang="en-US" dirty="0"/>
              <a:t> yang </a:t>
            </a:r>
            <a:r>
              <a:rPr lang="en-US" dirty="0" err="1"/>
              <a:t>lebih</a:t>
            </a:r>
            <a:r>
              <a:rPr lang="en-US" dirty="0"/>
              <a:t> </a:t>
            </a:r>
            <a:r>
              <a:rPr lang="en-US" dirty="0" err="1"/>
              <a:t>tinggi</a:t>
            </a:r>
            <a:r>
              <a:rPr lang="en-US" dirty="0"/>
              <a:t> </a:t>
            </a:r>
            <a:r>
              <a:rPr lang="en-US" dirty="0" err="1"/>
              <a:t>daripada</a:t>
            </a:r>
            <a:r>
              <a:rPr lang="en-US" dirty="0"/>
              <a:t> </a:t>
            </a:r>
            <a:r>
              <a:rPr lang="en-US" dirty="0" err="1"/>
              <a:t>laki-laki</a:t>
            </a:r>
            <a:r>
              <a:rPr lang="en-US" dirty="0"/>
              <a:t> di masa </a:t>
            </a:r>
            <a:r>
              <a:rPr lang="en-US" dirty="0" err="1"/>
              <a:t>dewasa</a:t>
            </a:r>
            <a:r>
              <a:rPr lang="en-US" dirty="0"/>
              <a:t>, </a:t>
            </a:r>
            <a:r>
              <a:rPr lang="en-US" dirty="0" err="1"/>
              <a:t>meskipun</a:t>
            </a:r>
            <a:r>
              <a:rPr lang="en-US" dirty="0"/>
              <a:t> </a:t>
            </a:r>
            <a:r>
              <a:rPr lang="en-US" dirty="0" err="1"/>
              <a:t>laki-laki</a:t>
            </a:r>
            <a:r>
              <a:rPr lang="en-US" dirty="0"/>
              <a:t> </a:t>
            </a:r>
            <a:r>
              <a:rPr lang="en-US" dirty="0" err="1"/>
              <a:t>lebih</a:t>
            </a:r>
            <a:r>
              <a:rPr lang="en-US" dirty="0"/>
              <a:t> </a:t>
            </a:r>
            <a:r>
              <a:rPr lang="en-US" dirty="0" err="1"/>
              <a:t>sering</a:t>
            </a:r>
            <a:r>
              <a:rPr lang="en-US" dirty="0"/>
              <a:t> </a:t>
            </a:r>
            <a:r>
              <a:rPr lang="en-US" dirty="0" err="1"/>
              <a:t>terpengaruh</a:t>
            </a:r>
            <a:r>
              <a:rPr lang="en-US" dirty="0"/>
              <a:t> </a:t>
            </a:r>
            <a:r>
              <a:rPr lang="en-US" dirty="0" err="1"/>
              <a:t>pada</a:t>
            </a:r>
            <a:r>
              <a:rPr lang="en-US" dirty="0"/>
              <a:t> masa </a:t>
            </a:r>
            <a:r>
              <a:rPr lang="en-US" dirty="0" err="1"/>
              <a:t>kanak-kanak</a:t>
            </a:r>
            <a:r>
              <a:rPr lang="en-US" dirty="0"/>
              <a:t>.</a:t>
            </a:r>
          </a:p>
          <a:p>
            <a:pPr marL="0" indent="0">
              <a:buNone/>
            </a:pPr>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err="1" smtClean="0"/>
              <a:t>Dsm</a:t>
            </a:r>
            <a:r>
              <a:rPr lang="en-US" dirty="0" smtClean="0"/>
              <a:t> 5</a:t>
            </a:r>
            <a:endParaRPr lang="en-US" dirty="0"/>
          </a:p>
        </p:txBody>
      </p:sp>
      <p:sp>
        <p:nvSpPr>
          <p:cNvPr id="6" name="Title 5"/>
          <p:cNvSpPr>
            <a:spLocks noGrp="1"/>
          </p:cNvSpPr>
          <p:nvPr>
            <p:ph type="title"/>
          </p:nvPr>
        </p:nvSpPr>
        <p:spPr/>
        <p:txBody>
          <a:bodyPr/>
          <a:lstStyle/>
          <a:p>
            <a:r>
              <a:rPr lang="en-US" dirty="0" smtClean="0"/>
              <a:t>PREVALANCE</a:t>
            </a:r>
            <a:endParaRPr lang="en-US" dirty="0"/>
          </a:p>
        </p:txBody>
      </p:sp>
    </p:spTree>
    <p:extLst>
      <p:ext uri="{BB962C8B-B14F-4D97-AF65-F5344CB8AC3E}">
        <p14:creationId xmlns:p14="http://schemas.microsoft.com/office/powerpoint/2010/main" val="329261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2210937"/>
            <a:ext cx="11477767" cy="2893325"/>
          </a:xfrm>
        </p:spPr>
        <p:txBody>
          <a:bodyPr numCol="2">
            <a:noAutofit/>
          </a:bodyPr>
          <a:lstStyle/>
          <a:p>
            <a:pPr>
              <a:buAutoNum type="alphaUcPeriod"/>
            </a:pPr>
            <a:r>
              <a:rPr lang="id-ID" sz="1300" dirty="0" smtClean="0"/>
              <a:t>Ketakutan </a:t>
            </a:r>
            <a:r>
              <a:rPr lang="id-ID" sz="1300" dirty="0"/>
              <a:t>yang nyata dan terus-menerus terhadap satu atau lebih situasi sosial atau kinerja di mana orang tersebut terpapar pada orang asing atau kemungkinan pengawasan oleh orang lain. Individu takut bahwa ia akan bertindak dengan cara (atau menunjukkan gejala kecemasan) yang akan membuat malu atau memalukan. Catatan: Pada anak-anak, harus ada bukti kapasitas untuk hubungan sosial yang sesuai usia dengan orang yang akrab dan kecemasan harus terjadi dalam pengaturan teman sebaya, tidak hanya dalam interaksi dengan orang </a:t>
            </a:r>
            <a:r>
              <a:rPr lang="id-ID" sz="1300" dirty="0" smtClean="0"/>
              <a:t>dewasa.</a:t>
            </a:r>
          </a:p>
          <a:p>
            <a:pPr>
              <a:buAutoNum type="alphaUcPeriod"/>
            </a:pPr>
            <a:r>
              <a:rPr lang="id-ID" sz="1300" dirty="0" smtClean="0"/>
              <a:t>Mengekspos </a:t>
            </a:r>
            <a:r>
              <a:rPr lang="id-ID" sz="1300" dirty="0"/>
              <a:t>situasi sosial yang ditakuti hampir selalu memicu kecemasan, yang dapat berbentuk ikatan situasi atau sekutu yang cenderung menjadi Panic Attack. Catatan: Pada anak-anak, kecemasan dapat diekspresikan dengan menangis, mengamuk, membeku, atau menyusut dari situasi sosial dengan orang yang tidak </a:t>
            </a:r>
            <a:r>
              <a:rPr lang="id-ID" sz="1300" dirty="0" smtClean="0"/>
              <a:t>dikenal.</a:t>
            </a:r>
          </a:p>
          <a:p>
            <a:pPr>
              <a:buAutoNum type="alphaUcPeriod"/>
            </a:pPr>
            <a:r>
              <a:rPr lang="id-ID" sz="1300" dirty="0" smtClean="0"/>
              <a:t>Orang </a:t>
            </a:r>
            <a:r>
              <a:rPr lang="id-ID" sz="1300" dirty="0"/>
              <a:t>tersebut mengakui bahwa ketakutan itu berlebihan atau tidak masuk akal. Catatan: Pada anak-anak, fitur ini mungkin tidak </a:t>
            </a:r>
            <a:r>
              <a:rPr lang="id-ID" sz="1300" dirty="0" smtClean="0"/>
              <a:t>ada.</a:t>
            </a:r>
          </a:p>
          <a:p>
            <a:pPr>
              <a:buAutoNum type="alphaUcPeriod"/>
            </a:pPr>
            <a:r>
              <a:rPr lang="id-ID" sz="1300" dirty="0" smtClean="0"/>
              <a:t>Situasi </a:t>
            </a:r>
            <a:r>
              <a:rPr lang="id-ID" sz="1300" dirty="0"/>
              <a:t>sosial yang ditakuti atau situasi kinerja dihindari atau ditanggung dengan kecemasan atau tekanan yang </a:t>
            </a:r>
            <a:r>
              <a:rPr lang="id-ID" sz="1300" dirty="0" smtClean="0"/>
              <a:t>hebat.</a:t>
            </a:r>
          </a:p>
          <a:p>
            <a:pPr>
              <a:buAutoNum type="alphaUcPeriod"/>
            </a:pPr>
            <a:r>
              <a:rPr lang="id-ID" sz="1300" dirty="0" smtClean="0"/>
              <a:t>Penghindaran</a:t>
            </a:r>
            <a:r>
              <a:rPr lang="id-ID" sz="1300" dirty="0"/>
              <a:t>, cemas anti cipation, atau kesusahan dalam ketakutan situasi sosial atau kinerja (s) mengganggu secara signifikan dengan rutin normal seseorang, fungsi kerja (akademik), atau kegiatan sosial atau relokasi nships, atau ada kesusahan ditandai memiliki </a:t>
            </a:r>
            <a:r>
              <a:rPr lang="id-ID" sz="1300" dirty="0" smtClean="0"/>
              <a:t>fobia.</a:t>
            </a:r>
          </a:p>
          <a:p>
            <a:pPr>
              <a:buAutoNum type="alphaUcPeriod"/>
            </a:pPr>
            <a:r>
              <a:rPr lang="id-ID" sz="1300" dirty="0" smtClean="0"/>
              <a:t>Dalam </a:t>
            </a:r>
            <a:r>
              <a:rPr lang="id-ID" sz="1300" dirty="0"/>
              <a:t>indvidu inde unde r usia 1B tahun, durasinya setidaknya 6 </a:t>
            </a:r>
            <a:r>
              <a:rPr lang="id-ID" sz="1300" dirty="0" smtClean="0"/>
              <a:t>bulan.</a:t>
            </a:r>
          </a:p>
          <a:p>
            <a:pPr>
              <a:buAutoNum type="alphaUcPeriod"/>
            </a:pPr>
            <a:r>
              <a:rPr lang="id-ID" sz="1300" dirty="0" smtClean="0"/>
              <a:t>Fitur </a:t>
            </a:r>
            <a:r>
              <a:rPr lang="id-ID" sz="1300" dirty="0"/>
              <a:t>atau penghindaran bukan karena efek fisiologis langsung dari suatu zat (misalnya, obat pelecehan, obat-obatan) atau kondisi medis umum dan tidak diperhitungkan dengan lebih baik oleh gangguan mental lain (misalnya, Gangguan Kepanikan dengan atau Tanpa Agorafobia, Pemisahan, Gangguan Tubuh, Gangguan Dysmorph Tubuh, Gangguan Perkembangan Pervasif, atau Gangguan Kepribadian Skizofrenia</a:t>
            </a:r>
            <a:r>
              <a:rPr lang="id-ID" sz="1300" dirty="0" smtClean="0"/>
              <a:t>).</a:t>
            </a:r>
          </a:p>
          <a:p>
            <a:pPr>
              <a:buAutoNum type="alphaUcPeriod"/>
            </a:pPr>
            <a:r>
              <a:rPr lang="id-ID" sz="1300" dirty="0" smtClean="0"/>
              <a:t>Jika </a:t>
            </a:r>
            <a:r>
              <a:rPr lang="id-ID" sz="1300" dirty="0"/>
              <a:t>suatu kondisi medis umum atau kelainan mental lain hadir, ketakutan pada Crite rion A tidak ada hubungannya dengan itu, mis., Fe bukan karena Gagap, gemetar pada penyakit Parkinson, atau menunjukkan perilaku makan abnormal pada Anorexia Nervosa atau Bulimia Nervosa.</a:t>
            </a:r>
          </a:p>
        </p:txBody>
      </p:sp>
      <p:sp>
        <p:nvSpPr>
          <p:cNvPr id="4" name="Title 1"/>
          <p:cNvSpPr>
            <a:spLocks noGrp="1"/>
          </p:cNvSpPr>
          <p:nvPr>
            <p:ph type="title"/>
          </p:nvPr>
        </p:nvSpPr>
        <p:spPr>
          <a:xfrm>
            <a:off x="715371" y="752084"/>
            <a:ext cx="5576248" cy="706964"/>
          </a:xfrm>
        </p:spPr>
        <p:txBody>
          <a:bodyPr/>
          <a:lstStyle/>
          <a:p>
            <a:r>
              <a:rPr lang="id-ID" b="1" dirty="0" smtClean="0">
                <a:effectLst>
                  <a:outerShdw blurRad="38100" dist="38100" dir="2700000" algn="tl">
                    <a:srgbClr val="000000">
                      <a:alpha val="43137"/>
                    </a:srgbClr>
                  </a:outerShdw>
                </a:effectLst>
              </a:rPr>
              <a:t>Social Anxity Dissorder</a:t>
            </a:r>
            <a:endParaRPr lang="id-ID" b="1" dirty="0">
              <a:effectLst>
                <a:outerShdw blurRad="38100" dist="38100" dir="2700000" algn="tl">
                  <a:srgbClr val="000000">
                    <a:alpha val="43137"/>
                  </a:srgbClr>
                </a:outerShdw>
              </a:effectLst>
            </a:endParaRPr>
          </a:p>
        </p:txBody>
      </p:sp>
      <p:sp>
        <p:nvSpPr>
          <p:cNvPr id="5" name="Rectangle 4"/>
          <p:cNvSpPr/>
          <p:nvPr/>
        </p:nvSpPr>
        <p:spPr>
          <a:xfrm>
            <a:off x="715371" y="1389547"/>
            <a:ext cx="5207757" cy="461665"/>
          </a:xfrm>
          <a:prstGeom prst="rect">
            <a:avLst/>
          </a:prstGeom>
        </p:spPr>
        <p:txBody>
          <a:bodyPr wrap="square">
            <a:spAutoFit/>
          </a:bodyPr>
          <a:lstStyle/>
          <a:p>
            <a:pPr algn="just"/>
            <a:r>
              <a:rPr lang="id-ID" sz="2400" b="1" dirty="0" smtClean="0">
                <a:solidFill>
                  <a:schemeClr val="bg1"/>
                </a:solidFill>
              </a:rPr>
              <a:t>Kriteria Fobia Spesifik DSM IV</a:t>
            </a:r>
            <a:endParaRPr lang="id-ID" sz="2400" dirty="0">
              <a:solidFill>
                <a:schemeClr val="bg1"/>
              </a:solidFill>
            </a:endParaRPr>
          </a:p>
        </p:txBody>
      </p:sp>
    </p:spTree>
    <p:extLst>
      <p:ext uri="{BB962C8B-B14F-4D97-AF65-F5344CB8AC3E}">
        <p14:creationId xmlns:p14="http://schemas.microsoft.com/office/powerpoint/2010/main" val="41130060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Couse (</a:t>
            </a:r>
            <a:r>
              <a:rPr lang="en-US" dirty="0" err="1" smtClean="0"/>
              <a:t>dsm</a:t>
            </a:r>
            <a:r>
              <a:rPr lang="en-US" dirty="0" smtClean="0"/>
              <a:t> 4)</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err="1"/>
              <a:t>Meskipun</a:t>
            </a:r>
            <a:r>
              <a:rPr lang="en-US" dirty="0"/>
              <a:t> OCD </a:t>
            </a:r>
            <a:r>
              <a:rPr lang="en-US" dirty="0" err="1"/>
              <a:t>biasanya</a:t>
            </a:r>
            <a:r>
              <a:rPr lang="en-US" dirty="0"/>
              <a:t> </a:t>
            </a:r>
            <a:r>
              <a:rPr lang="en-US" dirty="0" err="1"/>
              <a:t>dimulai</a:t>
            </a:r>
            <a:r>
              <a:rPr lang="en-US" dirty="0"/>
              <a:t> </a:t>
            </a:r>
            <a:r>
              <a:rPr lang="en-US" dirty="0" err="1"/>
              <a:t>pada</a:t>
            </a:r>
            <a:r>
              <a:rPr lang="en-US" dirty="0"/>
              <a:t> masa </a:t>
            </a:r>
            <a:r>
              <a:rPr lang="en-US" dirty="0" err="1"/>
              <a:t>remaja</a:t>
            </a:r>
            <a:r>
              <a:rPr lang="en-US" dirty="0"/>
              <a:t> </a:t>
            </a:r>
            <a:r>
              <a:rPr lang="en-US" dirty="0" err="1"/>
              <a:t>atau</a:t>
            </a:r>
            <a:r>
              <a:rPr lang="en-US" dirty="0"/>
              <a:t> </a:t>
            </a:r>
            <a:r>
              <a:rPr lang="en-US" dirty="0" err="1"/>
              <a:t>awal</a:t>
            </a:r>
            <a:r>
              <a:rPr lang="en-US" dirty="0"/>
              <a:t> masa </a:t>
            </a:r>
            <a:r>
              <a:rPr lang="en-US" dirty="0" err="1"/>
              <a:t>dewasa</a:t>
            </a:r>
            <a:r>
              <a:rPr lang="en-US" dirty="0"/>
              <a:t>, </a:t>
            </a:r>
            <a:r>
              <a:rPr lang="en-US" dirty="0" err="1"/>
              <a:t>ini</a:t>
            </a:r>
            <a:r>
              <a:rPr lang="en-US" dirty="0"/>
              <a:t> </a:t>
            </a:r>
            <a:r>
              <a:rPr lang="en-US" dirty="0" err="1"/>
              <a:t>bisa</a:t>
            </a:r>
            <a:r>
              <a:rPr lang="en-US" dirty="0"/>
              <a:t> </a:t>
            </a:r>
            <a:r>
              <a:rPr lang="en-US" dirty="0" err="1"/>
              <a:t>saja</a:t>
            </a:r>
            <a:r>
              <a:rPr lang="en-US" dirty="0"/>
              <a:t> </a:t>
            </a:r>
            <a:r>
              <a:rPr lang="en-US" dirty="0" err="1"/>
              <a:t>terjadi</a:t>
            </a:r>
            <a:r>
              <a:rPr lang="en-US" dirty="0"/>
              <a:t> </a:t>
            </a:r>
            <a:r>
              <a:rPr lang="en-US" dirty="0" err="1"/>
              <a:t>pada</a:t>
            </a:r>
            <a:r>
              <a:rPr lang="en-US" dirty="0"/>
              <a:t> masa </a:t>
            </a:r>
            <a:r>
              <a:rPr lang="en-US" dirty="0" err="1"/>
              <a:t>kanak-kanak</a:t>
            </a:r>
            <a:r>
              <a:rPr lang="en-US" dirty="0"/>
              <a:t>.  </a:t>
            </a:r>
            <a:endParaRPr lang="en-US" dirty="0" smtClean="0"/>
          </a:p>
          <a:p>
            <a:r>
              <a:rPr lang="en-US" dirty="0" err="1" smtClean="0"/>
              <a:t>Usia</a:t>
            </a:r>
            <a:r>
              <a:rPr lang="en-US" dirty="0" smtClean="0"/>
              <a:t> </a:t>
            </a:r>
            <a:r>
              <a:rPr lang="en-US" dirty="0"/>
              <a:t>onset </a:t>
            </a:r>
            <a:r>
              <a:rPr lang="en-US" dirty="0" err="1"/>
              <a:t>pria</a:t>
            </a:r>
            <a:r>
              <a:rPr lang="en-US" dirty="0"/>
              <a:t> </a:t>
            </a:r>
            <a:r>
              <a:rPr lang="en-US" dirty="0" err="1"/>
              <a:t>lebih</a:t>
            </a:r>
            <a:r>
              <a:rPr lang="en-US" dirty="0"/>
              <a:t> </a:t>
            </a:r>
            <a:r>
              <a:rPr lang="en-US" dirty="0" err="1"/>
              <a:t>daripada</a:t>
            </a:r>
            <a:r>
              <a:rPr lang="en-US" dirty="0"/>
              <a:t> </a:t>
            </a:r>
            <a:r>
              <a:rPr lang="en-US" dirty="0" err="1"/>
              <a:t>awal</a:t>
            </a:r>
            <a:r>
              <a:rPr lang="en-US" dirty="0"/>
              <a:t> </a:t>
            </a:r>
            <a:r>
              <a:rPr lang="en-US" dirty="0" err="1"/>
              <a:t>wanita</a:t>
            </a:r>
            <a:r>
              <a:rPr lang="en-US" dirty="0"/>
              <a:t>. </a:t>
            </a:r>
            <a:r>
              <a:rPr lang="en-US" dirty="0" err="1"/>
              <a:t>Pria</a:t>
            </a:r>
            <a:r>
              <a:rPr lang="en-US" dirty="0"/>
              <a:t> 6 </a:t>
            </a:r>
            <a:r>
              <a:rPr lang="en-US" dirty="0" err="1"/>
              <a:t>dan</a:t>
            </a:r>
            <a:r>
              <a:rPr lang="en-US" dirty="0"/>
              <a:t> 15 </a:t>
            </a:r>
            <a:r>
              <a:rPr lang="en-US" dirty="0" err="1"/>
              <a:t>tahun</a:t>
            </a:r>
            <a:r>
              <a:rPr lang="en-US" dirty="0"/>
              <a:t>, </a:t>
            </a:r>
            <a:r>
              <a:rPr lang="en-US" dirty="0" err="1"/>
              <a:t>wanita</a:t>
            </a:r>
            <a:r>
              <a:rPr lang="en-US" dirty="0"/>
              <a:t> 20 </a:t>
            </a:r>
            <a:r>
              <a:rPr lang="en-US" dirty="0" err="1"/>
              <a:t>dan</a:t>
            </a:r>
            <a:r>
              <a:rPr lang="en-US" dirty="0"/>
              <a:t> 29 </a:t>
            </a:r>
            <a:r>
              <a:rPr lang="en-US" dirty="0" err="1"/>
              <a:t>tahun</a:t>
            </a:r>
            <a:r>
              <a:rPr lang="en-US" dirty="0"/>
              <a:t>. </a:t>
            </a:r>
            <a:endParaRPr lang="en-US" dirty="0" smtClean="0"/>
          </a:p>
          <a:p>
            <a:r>
              <a:rPr lang="en-US" dirty="0" err="1" smtClean="0"/>
              <a:t>Mayoritas</a:t>
            </a:r>
            <a:r>
              <a:rPr lang="en-US" dirty="0" smtClean="0"/>
              <a:t> </a:t>
            </a:r>
            <a:r>
              <a:rPr lang="en-US" dirty="0" err="1"/>
              <a:t>individu</a:t>
            </a:r>
            <a:r>
              <a:rPr lang="en-US" dirty="0"/>
              <a:t> </a:t>
            </a:r>
            <a:r>
              <a:rPr lang="en-US" dirty="0" err="1"/>
              <a:t>memiliki</a:t>
            </a:r>
            <a:r>
              <a:rPr lang="en-US" dirty="0"/>
              <a:t> </a:t>
            </a:r>
            <a:r>
              <a:rPr lang="en-US" dirty="0" err="1"/>
              <a:t>perjalanan</a:t>
            </a:r>
            <a:r>
              <a:rPr lang="en-US" dirty="0"/>
              <a:t> </a:t>
            </a:r>
            <a:r>
              <a:rPr lang="en-US" dirty="0" err="1"/>
              <a:t>menipis</a:t>
            </a:r>
            <a:r>
              <a:rPr lang="en-US" dirty="0"/>
              <a:t> </a:t>
            </a:r>
            <a:r>
              <a:rPr lang="en-US" dirty="0" err="1"/>
              <a:t>dan</a:t>
            </a:r>
            <a:r>
              <a:rPr lang="en-US" dirty="0"/>
              <a:t> </a:t>
            </a:r>
            <a:r>
              <a:rPr lang="en-US" dirty="0" err="1"/>
              <a:t>menyusut</a:t>
            </a:r>
            <a:r>
              <a:rPr lang="en-US" dirty="0"/>
              <a:t>, </a:t>
            </a:r>
            <a:r>
              <a:rPr lang="en-US" dirty="0" err="1"/>
              <a:t>dan</a:t>
            </a:r>
            <a:r>
              <a:rPr lang="en-US" dirty="0"/>
              <a:t> </a:t>
            </a:r>
            <a:r>
              <a:rPr lang="en-US" dirty="0" err="1"/>
              <a:t>dapat</a:t>
            </a:r>
            <a:r>
              <a:rPr lang="en-US" dirty="0"/>
              <a:t> </a:t>
            </a:r>
            <a:r>
              <a:rPr lang="en-US" dirty="0" err="1"/>
              <a:t>memburuk</a:t>
            </a:r>
            <a:r>
              <a:rPr lang="en-US" dirty="0"/>
              <a:t> </a:t>
            </a:r>
            <a:r>
              <a:rPr lang="en-US" dirty="0" err="1"/>
              <a:t>jika</a:t>
            </a:r>
            <a:r>
              <a:rPr lang="en-US" dirty="0"/>
              <a:t> </a:t>
            </a:r>
            <a:r>
              <a:rPr lang="en-US" dirty="0" err="1"/>
              <a:t>terkait</a:t>
            </a:r>
            <a:r>
              <a:rPr lang="en-US" dirty="0"/>
              <a:t> </a:t>
            </a:r>
            <a:r>
              <a:rPr lang="en-US" dirty="0" err="1"/>
              <a:t>dengan</a:t>
            </a:r>
            <a:r>
              <a:rPr lang="en-US" dirty="0"/>
              <a:t> stress.  </a:t>
            </a:r>
            <a:r>
              <a:rPr lang="en-US" dirty="0" err="1"/>
              <a:t>Sekitar</a:t>
            </a:r>
            <a:r>
              <a:rPr lang="en-US" dirty="0"/>
              <a:t> 15% </a:t>
            </a:r>
            <a:r>
              <a:rPr lang="en-US" dirty="0" err="1"/>
              <a:t>menunjukkan</a:t>
            </a:r>
            <a:r>
              <a:rPr lang="en-US" dirty="0"/>
              <a:t> </a:t>
            </a:r>
            <a:r>
              <a:rPr lang="en-US" dirty="0" err="1"/>
              <a:t>penurunan</a:t>
            </a:r>
            <a:r>
              <a:rPr lang="en-US" dirty="0"/>
              <a:t> </a:t>
            </a:r>
            <a:r>
              <a:rPr lang="en-US" dirty="0" err="1"/>
              <a:t>progresif</a:t>
            </a:r>
            <a:r>
              <a:rPr lang="en-US" dirty="0"/>
              <a:t> </a:t>
            </a:r>
            <a:r>
              <a:rPr lang="en-US" dirty="0" err="1"/>
              <a:t>dalam</a:t>
            </a:r>
            <a:r>
              <a:rPr lang="en-US" dirty="0"/>
              <a:t> </a:t>
            </a:r>
            <a:r>
              <a:rPr lang="en-US" dirty="0" err="1"/>
              <a:t>fungsi</a:t>
            </a:r>
            <a:r>
              <a:rPr lang="en-US" dirty="0"/>
              <a:t> </a:t>
            </a:r>
            <a:r>
              <a:rPr lang="en-US" dirty="0" err="1"/>
              <a:t>kerja</a:t>
            </a:r>
            <a:r>
              <a:rPr lang="en-US" dirty="0"/>
              <a:t> </a:t>
            </a:r>
            <a:r>
              <a:rPr lang="en-US" dirty="0" err="1"/>
              <a:t>dan</a:t>
            </a:r>
            <a:r>
              <a:rPr lang="en-US" dirty="0"/>
              <a:t> </a:t>
            </a:r>
            <a:r>
              <a:rPr lang="en-US" dirty="0" err="1"/>
              <a:t>sosial</a:t>
            </a:r>
            <a:r>
              <a:rPr lang="en-US" dirty="0"/>
              <a:t>.  </a:t>
            </a:r>
          </a:p>
          <a:p>
            <a:endParaRPr lang="en-US" dirty="0"/>
          </a:p>
        </p:txBody>
      </p:sp>
      <p:sp>
        <p:nvSpPr>
          <p:cNvPr id="4" name="Content Placeholder 3"/>
          <p:cNvSpPr>
            <a:spLocks noGrp="1"/>
          </p:cNvSpPr>
          <p:nvPr>
            <p:ph sz="quarter" idx="4"/>
          </p:nvPr>
        </p:nvSpPr>
        <p:spPr>
          <a:xfrm>
            <a:off x="6338316" y="3143250"/>
            <a:ext cx="4643628" cy="3257550"/>
          </a:xfrm>
        </p:spPr>
        <p:txBody>
          <a:bodyPr>
            <a:normAutofit fontScale="70000" lnSpcReduction="20000"/>
          </a:bodyPr>
          <a:lstStyle/>
          <a:p>
            <a:pPr algn="just"/>
            <a:r>
              <a:rPr lang="en-US" dirty="0"/>
              <a:t>Di Amerika </a:t>
            </a:r>
            <a:r>
              <a:rPr lang="en-US" dirty="0" err="1"/>
              <a:t>Serikat</a:t>
            </a:r>
            <a:r>
              <a:rPr lang="en-US" dirty="0"/>
              <a:t>, </a:t>
            </a:r>
            <a:r>
              <a:rPr lang="en-US" dirty="0" err="1"/>
              <a:t>usia</a:t>
            </a:r>
            <a:r>
              <a:rPr lang="en-US" dirty="0"/>
              <a:t> rata-rata </a:t>
            </a:r>
            <a:r>
              <a:rPr lang="en-US" dirty="0" err="1"/>
              <a:t>saat</a:t>
            </a:r>
            <a:r>
              <a:rPr lang="en-US" dirty="0"/>
              <a:t> onset OCD </a:t>
            </a:r>
            <a:r>
              <a:rPr lang="en-US" dirty="0" err="1"/>
              <a:t>adalah</a:t>
            </a:r>
            <a:r>
              <a:rPr lang="en-US" dirty="0"/>
              <a:t> 19,5 </a:t>
            </a:r>
            <a:r>
              <a:rPr lang="en-US" dirty="0" err="1"/>
              <a:t>tahun</a:t>
            </a:r>
            <a:r>
              <a:rPr lang="en-US" dirty="0"/>
              <a:t>, </a:t>
            </a:r>
            <a:r>
              <a:rPr lang="en-US" dirty="0" err="1"/>
              <a:t>dan</a:t>
            </a:r>
            <a:r>
              <a:rPr lang="en-US" dirty="0"/>
              <a:t> 25% </a:t>
            </a:r>
            <a:r>
              <a:rPr lang="en-US" dirty="0" err="1"/>
              <a:t>kasus</a:t>
            </a:r>
            <a:r>
              <a:rPr lang="en-US" dirty="0"/>
              <a:t> </a:t>
            </a:r>
            <a:r>
              <a:rPr lang="en-US" dirty="0" err="1"/>
              <a:t>dimulai</a:t>
            </a:r>
            <a:r>
              <a:rPr lang="en-US" dirty="0"/>
              <a:t> </a:t>
            </a:r>
            <a:r>
              <a:rPr lang="en-US" dirty="0" err="1"/>
              <a:t>pada</a:t>
            </a:r>
            <a:r>
              <a:rPr lang="en-US" dirty="0"/>
              <a:t> </a:t>
            </a:r>
            <a:r>
              <a:rPr lang="en-US" dirty="0" err="1"/>
              <a:t>usia</a:t>
            </a:r>
            <a:r>
              <a:rPr lang="en-US" dirty="0"/>
              <a:t> 14 </a:t>
            </a:r>
            <a:r>
              <a:rPr lang="en-US" dirty="0" err="1"/>
              <a:t>tahun</a:t>
            </a:r>
            <a:r>
              <a:rPr lang="en-US" dirty="0"/>
              <a:t>. Onset </a:t>
            </a:r>
            <a:r>
              <a:rPr lang="en-US" dirty="0" err="1"/>
              <a:t>setelah</a:t>
            </a:r>
            <a:r>
              <a:rPr lang="en-US" dirty="0"/>
              <a:t> </a:t>
            </a:r>
            <a:r>
              <a:rPr lang="en-US" dirty="0" err="1"/>
              <a:t>usia</a:t>
            </a:r>
            <a:r>
              <a:rPr lang="en-US" dirty="0"/>
              <a:t> 35 </a:t>
            </a:r>
            <a:r>
              <a:rPr lang="en-US" dirty="0" err="1"/>
              <a:t>tahun</a:t>
            </a:r>
            <a:r>
              <a:rPr lang="en-US" dirty="0"/>
              <a:t> </a:t>
            </a:r>
            <a:r>
              <a:rPr lang="en-US" dirty="0" err="1"/>
              <a:t>tidak</a:t>
            </a:r>
            <a:r>
              <a:rPr lang="en-US" dirty="0"/>
              <a:t> </a:t>
            </a:r>
            <a:r>
              <a:rPr lang="en-US" dirty="0" err="1"/>
              <a:t>biasa</a:t>
            </a:r>
            <a:r>
              <a:rPr lang="en-US" dirty="0"/>
              <a:t> </a:t>
            </a:r>
            <a:r>
              <a:rPr lang="en-US" dirty="0" err="1"/>
              <a:t>tetapi</a:t>
            </a:r>
            <a:r>
              <a:rPr lang="en-US" dirty="0"/>
              <a:t> </a:t>
            </a:r>
            <a:r>
              <a:rPr lang="en-US" dirty="0" err="1"/>
              <a:t>terjadi</a:t>
            </a:r>
            <a:r>
              <a:rPr lang="en-US" dirty="0"/>
              <a:t>. </a:t>
            </a:r>
            <a:r>
              <a:rPr lang="en-US" dirty="0" err="1"/>
              <a:t>Laki-laki</a:t>
            </a:r>
            <a:r>
              <a:rPr lang="en-US" dirty="0"/>
              <a:t> </a:t>
            </a:r>
            <a:r>
              <a:rPr lang="en-US" dirty="0" err="1"/>
              <a:t>memiliki</a:t>
            </a:r>
            <a:r>
              <a:rPr lang="en-US" dirty="0"/>
              <a:t> </a:t>
            </a:r>
            <a:r>
              <a:rPr lang="en-US" dirty="0" err="1"/>
              <a:t>usia</a:t>
            </a:r>
            <a:r>
              <a:rPr lang="en-US" dirty="0"/>
              <a:t> </a:t>
            </a:r>
            <a:r>
              <a:rPr lang="en-US" dirty="0" err="1"/>
              <a:t>lebih</a:t>
            </a:r>
            <a:r>
              <a:rPr lang="en-US" dirty="0"/>
              <a:t> </a:t>
            </a:r>
            <a:r>
              <a:rPr lang="en-US" dirty="0" err="1"/>
              <a:t>awal</a:t>
            </a:r>
            <a:r>
              <a:rPr lang="en-US" dirty="0"/>
              <a:t> </a:t>
            </a:r>
            <a:r>
              <a:rPr lang="en-US" dirty="0" err="1"/>
              <a:t>saat</a:t>
            </a:r>
            <a:r>
              <a:rPr lang="en-US" dirty="0"/>
              <a:t> onset </a:t>
            </a:r>
            <a:r>
              <a:rPr lang="en-US" dirty="0" err="1"/>
              <a:t>daripada</a:t>
            </a:r>
            <a:r>
              <a:rPr lang="en-US" dirty="0"/>
              <a:t> </a:t>
            </a:r>
            <a:r>
              <a:rPr lang="en-US" dirty="0" err="1"/>
              <a:t>wanita</a:t>
            </a:r>
            <a:r>
              <a:rPr lang="en-US" dirty="0"/>
              <a:t>: </a:t>
            </a:r>
            <a:r>
              <a:rPr lang="en-US" dirty="0" err="1"/>
              <a:t>hampir</a:t>
            </a:r>
            <a:r>
              <a:rPr lang="en-US" dirty="0"/>
              <a:t> 25% </a:t>
            </a:r>
            <a:r>
              <a:rPr lang="en-US" dirty="0" err="1"/>
              <a:t>pria</a:t>
            </a:r>
            <a:r>
              <a:rPr lang="en-US" dirty="0"/>
              <a:t> </a:t>
            </a:r>
            <a:r>
              <a:rPr lang="en-US" dirty="0" err="1"/>
              <a:t>memiliki</a:t>
            </a:r>
            <a:r>
              <a:rPr lang="en-US" dirty="0"/>
              <a:t> onset </a:t>
            </a:r>
            <a:r>
              <a:rPr lang="en-US" dirty="0" err="1"/>
              <a:t>sebelum</a:t>
            </a:r>
            <a:r>
              <a:rPr lang="en-US" dirty="0"/>
              <a:t> </a:t>
            </a:r>
            <a:r>
              <a:rPr lang="en-US" dirty="0" err="1"/>
              <a:t>usia</a:t>
            </a:r>
            <a:r>
              <a:rPr lang="en-US" dirty="0"/>
              <a:t> 10 </a:t>
            </a:r>
            <a:r>
              <a:rPr lang="en-US" dirty="0" err="1"/>
              <a:t>tahun</a:t>
            </a:r>
            <a:r>
              <a:rPr lang="en-US" dirty="0"/>
              <a:t>. </a:t>
            </a:r>
            <a:r>
              <a:rPr lang="en-US" dirty="0" err="1" smtClean="0"/>
              <a:t>Timbulnya</a:t>
            </a:r>
            <a:r>
              <a:rPr lang="en-US" dirty="0" smtClean="0"/>
              <a:t> </a:t>
            </a:r>
            <a:r>
              <a:rPr lang="en-US" dirty="0" err="1"/>
              <a:t>gejala</a:t>
            </a:r>
            <a:r>
              <a:rPr lang="en-US" dirty="0"/>
              <a:t> </a:t>
            </a:r>
            <a:r>
              <a:rPr lang="en-US" dirty="0" err="1"/>
              <a:t>biasanya</a:t>
            </a:r>
            <a:r>
              <a:rPr lang="en-US" dirty="0"/>
              <a:t> </a:t>
            </a:r>
            <a:r>
              <a:rPr lang="en-US" dirty="0" err="1"/>
              <a:t>bertahap</a:t>
            </a:r>
            <a:r>
              <a:rPr lang="en-US" dirty="0" smtClean="0"/>
              <a:t>.</a:t>
            </a:r>
          </a:p>
          <a:p>
            <a:pPr algn="just"/>
            <a:r>
              <a:rPr lang="en-US" dirty="0" smtClean="0"/>
              <a:t> </a:t>
            </a:r>
            <a:r>
              <a:rPr lang="en-US" dirty="0" err="1"/>
              <a:t>Jika</a:t>
            </a:r>
            <a:r>
              <a:rPr lang="en-US" dirty="0"/>
              <a:t> OCD </a:t>
            </a:r>
            <a:r>
              <a:rPr lang="en-US" dirty="0" err="1"/>
              <a:t>tidak</a:t>
            </a:r>
            <a:r>
              <a:rPr lang="en-US" dirty="0"/>
              <a:t> </a:t>
            </a:r>
            <a:r>
              <a:rPr lang="en-US" dirty="0" err="1"/>
              <a:t>diobati</a:t>
            </a:r>
            <a:r>
              <a:rPr lang="en-US" dirty="0"/>
              <a:t>, </a:t>
            </a:r>
            <a:r>
              <a:rPr lang="en-US" dirty="0" err="1"/>
              <a:t>perjalanannya</a:t>
            </a:r>
            <a:r>
              <a:rPr lang="en-US" dirty="0"/>
              <a:t> </a:t>
            </a:r>
            <a:r>
              <a:rPr lang="en-US" dirty="0" err="1"/>
              <a:t>biasanya</a:t>
            </a:r>
            <a:r>
              <a:rPr lang="en-US" dirty="0"/>
              <a:t> </a:t>
            </a:r>
            <a:r>
              <a:rPr lang="en-US" dirty="0" err="1"/>
              <a:t>kronis</a:t>
            </a:r>
            <a:r>
              <a:rPr lang="en-US" dirty="0"/>
              <a:t>. </a:t>
            </a:r>
            <a:r>
              <a:rPr lang="en-US" dirty="0" err="1"/>
              <a:t>Beberapa</a:t>
            </a:r>
            <a:r>
              <a:rPr lang="en-US" dirty="0"/>
              <a:t> orang </a:t>
            </a:r>
            <a:r>
              <a:rPr lang="en-US" dirty="0" err="1"/>
              <a:t>mengalami</a:t>
            </a:r>
            <a:r>
              <a:rPr lang="en-US" dirty="0"/>
              <a:t> </a:t>
            </a:r>
            <a:r>
              <a:rPr lang="en-US" dirty="0" err="1"/>
              <a:t>perjalanan</a:t>
            </a:r>
            <a:r>
              <a:rPr lang="en-US" dirty="0"/>
              <a:t> episodic (</a:t>
            </a:r>
            <a:r>
              <a:rPr lang="en-US" dirty="0" err="1"/>
              <a:t>kadang</a:t>
            </a:r>
            <a:r>
              <a:rPr lang="en-US" dirty="0"/>
              <a:t> </a:t>
            </a:r>
            <a:r>
              <a:rPr lang="en-US" dirty="0" err="1"/>
              <a:t>timbul</a:t>
            </a:r>
            <a:r>
              <a:rPr lang="en-US" dirty="0"/>
              <a:t> </a:t>
            </a:r>
            <a:r>
              <a:rPr lang="en-US" dirty="0" err="1"/>
              <a:t>kadang</a:t>
            </a:r>
            <a:r>
              <a:rPr lang="en-US" dirty="0"/>
              <a:t> </a:t>
            </a:r>
            <a:r>
              <a:rPr lang="en-US" dirty="0" err="1"/>
              <a:t>hilang</a:t>
            </a:r>
            <a:r>
              <a:rPr lang="en-US" dirty="0"/>
              <a:t>), </a:t>
            </a:r>
            <a:r>
              <a:rPr lang="en-US" dirty="0" err="1"/>
              <a:t>dan</a:t>
            </a:r>
            <a:r>
              <a:rPr lang="en-US" dirty="0"/>
              <a:t> </a:t>
            </a:r>
            <a:r>
              <a:rPr lang="en-US" dirty="0" err="1"/>
              <a:t>sebagian</a:t>
            </a:r>
            <a:r>
              <a:rPr lang="en-US" dirty="0"/>
              <a:t> </a:t>
            </a:r>
            <a:r>
              <a:rPr lang="en-US" dirty="0" err="1"/>
              <a:t>kecil</a:t>
            </a:r>
            <a:r>
              <a:rPr lang="en-US" dirty="0"/>
              <a:t> </a:t>
            </a:r>
            <a:r>
              <a:rPr lang="en-US" dirty="0" err="1"/>
              <a:t>mengalami</a:t>
            </a:r>
            <a:r>
              <a:rPr lang="en-US" dirty="0"/>
              <a:t> </a:t>
            </a:r>
            <a:r>
              <a:rPr lang="en-US" dirty="0" err="1"/>
              <a:t>penurunan</a:t>
            </a:r>
            <a:r>
              <a:rPr lang="en-US" dirty="0"/>
              <a:t>. </a:t>
            </a:r>
            <a:endParaRPr lang="en-US" dirty="0" smtClean="0"/>
          </a:p>
          <a:p>
            <a:pPr algn="just"/>
            <a:r>
              <a:rPr lang="en-US" dirty="0" err="1" smtClean="0"/>
              <a:t>Tanpa</a:t>
            </a:r>
            <a:r>
              <a:rPr lang="en-US" dirty="0" smtClean="0"/>
              <a:t> </a:t>
            </a:r>
            <a:r>
              <a:rPr lang="en-US" dirty="0" err="1"/>
              <a:t>pengobatan</a:t>
            </a:r>
            <a:r>
              <a:rPr lang="en-US" dirty="0"/>
              <a:t>, </a:t>
            </a:r>
            <a:r>
              <a:rPr lang="en-US" dirty="0" err="1"/>
              <a:t>tingkat</a:t>
            </a:r>
            <a:r>
              <a:rPr lang="en-US" dirty="0"/>
              <a:t> </a:t>
            </a:r>
            <a:r>
              <a:rPr lang="en-US" dirty="0" err="1" smtClean="0"/>
              <a:t>pada</a:t>
            </a:r>
            <a:r>
              <a:rPr lang="en-US" dirty="0" smtClean="0"/>
              <a:t> </a:t>
            </a:r>
            <a:r>
              <a:rPr lang="en-US" dirty="0"/>
              <a:t>orang </a:t>
            </a:r>
            <a:r>
              <a:rPr lang="en-US" dirty="0" err="1"/>
              <a:t>dewasa</a:t>
            </a:r>
            <a:r>
              <a:rPr lang="en-US" dirty="0"/>
              <a:t> </a:t>
            </a:r>
            <a:r>
              <a:rPr lang="en-US" dirty="0" err="1"/>
              <a:t>rendah</a:t>
            </a:r>
            <a:r>
              <a:rPr lang="en-US" dirty="0"/>
              <a:t>. Onset di masa </a:t>
            </a:r>
            <a:r>
              <a:rPr lang="en-US" dirty="0" err="1"/>
              <a:t>kanak-kanak</a:t>
            </a:r>
            <a:r>
              <a:rPr lang="en-US" dirty="0"/>
              <a:t> </a:t>
            </a:r>
            <a:r>
              <a:rPr lang="en-US" dirty="0" err="1"/>
              <a:t>atau</a:t>
            </a:r>
            <a:r>
              <a:rPr lang="en-US" dirty="0"/>
              <a:t> </a:t>
            </a:r>
            <a:r>
              <a:rPr lang="en-US" dirty="0" err="1"/>
              <a:t>remaja</a:t>
            </a:r>
            <a:r>
              <a:rPr lang="en-US" dirty="0"/>
              <a:t> </a:t>
            </a:r>
            <a:r>
              <a:rPr lang="en-US" dirty="0" err="1"/>
              <a:t>dapat</a:t>
            </a:r>
            <a:r>
              <a:rPr lang="en-US" dirty="0"/>
              <a:t> </a:t>
            </a:r>
            <a:r>
              <a:rPr lang="en-US" dirty="0" err="1"/>
              <a:t>menyebabkan</a:t>
            </a:r>
            <a:r>
              <a:rPr lang="en-US" dirty="0"/>
              <a:t> OCD </a:t>
            </a:r>
            <a:r>
              <a:rPr lang="en-US" dirty="0" err="1"/>
              <a:t>seumur</a:t>
            </a:r>
            <a:r>
              <a:rPr lang="en-US" dirty="0"/>
              <a:t> </a:t>
            </a:r>
            <a:r>
              <a:rPr lang="en-US" dirty="0" err="1"/>
              <a:t>hidup</a:t>
            </a:r>
            <a:r>
              <a:rPr lang="en-US" dirty="0"/>
              <a:t>. </a:t>
            </a:r>
            <a:r>
              <a:rPr lang="en-US" dirty="0" err="1"/>
              <a:t>Namun</a:t>
            </a:r>
            <a:r>
              <a:rPr lang="en-US" dirty="0"/>
              <a:t>, 40% orang </a:t>
            </a:r>
            <a:r>
              <a:rPr lang="en-US" dirty="0" err="1"/>
              <a:t>dengan</a:t>
            </a:r>
            <a:r>
              <a:rPr lang="en-US" dirty="0"/>
              <a:t> onset OCD di masa </a:t>
            </a:r>
            <a:r>
              <a:rPr lang="en-US" dirty="0" err="1"/>
              <a:t>kanak-kanak</a:t>
            </a:r>
            <a:r>
              <a:rPr lang="en-US" dirty="0"/>
              <a:t> </a:t>
            </a:r>
            <a:r>
              <a:rPr lang="en-US" dirty="0" err="1"/>
              <a:t>atau</a:t>
            </a:r>
            <a:r>
              <a:rPr lang="en-US" dirty="0"/>
              <a:t> </a:t>
            </a:r>
            <a:r>
              <a:rPr lang="en-US" dirty="0" err="1"/>
              <a:t>remaja</a:t>
            </a:r>
            <a:r>
              <a:rPr lang="en-US" dirty="0"/>
              <a:t> </a:t>
            </a:r>
            <a:r>
              <a:rPr lang="en-US" dirty="0" err="1"/>
              <a:t>dapat</a:t>
            </a:r>
            <a:r>
              <a:rPr lang="en-US" dirty="0"/>
              <a:t> </a:t>
            </a:r>
            <a:r>
              <a:rPr lang="en-US" dirty="0" err="1"/>
              <a:t>mengalami</a:t>
            </a:r>
            <a:r>
              <a:rPr lang="en-US" dirty="0"/>
              <a:t> </a:t>
            </a:r>
            <a:r>
              <a:rPr lang="en-US" dirty="0" err="1"/>
              <a:t>remisi</a:t>
            </a:r>
            <a:r>
              <a:rPr lang="en-US" dirty="0"/>
              <a:t> </a:t>
            </a:r>
            <a:r>
              <a:rPr lang="en-US" dirty="0" err="1"/>
              <a:t>pada</a:t>
            </a:r>
            <a:r>
              <a:rPr lang="en-US" dirty="0"/>
              <a:t> </a:t>
            </a:r>
            <a:r>
              <a:rPr lang="en-US" dirty="0" err="1"/>
              <a:t>awal</a:t>
            </a:r>
            <a:r>
              <a:rPr lang="en-US" dirty="0"/>
              <a:t> masa </a:t>
            </a:r>
            <a:r>
              <a:rPr lang="en-US" dirty="0" err="1"/>
              <a:t>dewasa</a:t>
            </a:r>
            <a:r>
              <a:rPr lang="en-US" dirty="0"/>
              <a:t>. </a:t>
            </a:r>
            <a:r>
              <a:rPr lang="en-US" dirty="0" err="1"/>
              <a:t>Perjalanan</a:t>
            </a:r>
            <a:r>
              <a:rPr lang="en-US" dirty="0"/>
              <a:t> OCD </a:t>
            </a:r>
            <a:r>
              <a:rPr lang="en-US" dirty="0" err="1"/>
              <a:t>sering</a:t>
            </a:r>
            <a:r>
              <a:rPr lang="en-US" dirty="0"/>
              <a:t> </a:t>
            </a:r>
            <a:r>
              <a:rPr lang="en-US" dirty="0" err="1"/>
              <a:t>dipersulit</a:t>
            </a:r>
            <a:r>
              <a:rPr lang="en-US" dirty="0"/>
              <a:t> </a:t>
            </a:r>
            <a:r>
              <a:rPr lang="en-US" dirty="0" err="1"/>
              <a:t>oleh</a:t>
            </a:r>
            <a:r>
              <a:rPr lang="en-US" dirty="0"/>
              <a:t> </a:t>
            </a:r>
            <a:r>
              <a:rPr lang="en-US" dirty="0" err="1"/>
              <a:t>kejadian</a:t>
            </a:r>
            <a:r>
              <a:rPr lang="en-US" dirty="0"/>
              <a:t> </a:t>
            </a:r>
            <a:r>
              <a:rPr lang="en-US" dirty="0" err="1"/>
              <a:t>gangguan</a:t>
            </a:r>
            <a:r>
              <a:rPr lang="en-US" dirty="0"/>
              <a:t> lain. </a:t>
            </a:r>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smtClean="0"/>
              <a:t>Development and course (</a:t>
            </a:r>
            <a:r>
              <a:rPr lang="en-US" dirty="0" err="1" smtClean="0"/>
              <a:t>dsm</a:t>
            </a:r>
            <a:r>
              <a:rPr lang="en-US" dirty="0" smtClean="0"/>
              <a:t> 5)</a:t>
            </a:r>
            <a:endParaRPr lang="en-US" dirty="0"/>
          </a:p>
        </p:txBody>
      </p:sp>
      <p:sp>
        <p:nvSpPr>
          <p:cNvPr id="6" name="Title 5"/>
          <p:cNvSpPr>
            <a:spLocks noGrp="1"/>
          </p:cNvSpPr>
          <p:nvPr>
            <p:ph type="title"/>
          </p:nvPr>
        </p:nvSpPr>
        <p:spPr/>
        <p:txBody>
          <a:bodyPr/>
          <a:lstStyle/>
          <a:p>
            <a:r>
              <a:rPr lang="en-US" b="1" dirty="0"/>
              <a:t>COURSE &amp; DEVELOPMENT COURSE</a:t>
            </a:r>
            <a:endParaRPr lang="en-US" dirty="0"/>
          </a:p>
        </p:txBody>
      </p:sp>
    </p:spTree>
    <p:extLst>
      <p:ext uri="{BB962C8B-B14F-4D97-AF65-F5344CB8AC3E}">
        <p14:creationId xmlns:p14="http://schemas.microsoft.com/office/powerpoint/2010/main" val="5423872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Risk and Prognostic Factors </a:t>
            </a:r>
            <a:r>
              <a:rPr lang="en-US" b="1" dirty="0" smtClean="0"/>
              <a:t>(</a:t>
            </a:r>
            <a:r>
              <a:rPr lang="en-US" b="1" dirty="0" err="1" smtClean="0"/>
              <a:t>dsm</a:t>
            </a:r>
            <a:r>
              <a:rPr lang="en-US" b="1" dirty="0" smtClean="0"/>
              <a:t> 4)</a:t>
            </a:r>
            <a:endParaRPr lang="en-US" dirty="0"/>
          </a:p>
        </p:txBody>
      </p:sp>
      <p:sp>
        <p:nvSpPr>
          <p:cNvPr id="3" name="Content Placeholder 2"/>
          <p:cNvSpPr>
            <a:spLocks noGrp="1"/>
          </p:cNvSpPr>
          <p:nvPr>
            <p:ph sz="half" idx="2"/>
          </p:nvPr>
        </p:nvSpPr>
        <p:spPr/>
        <p:txBody>
          <a:bodyPr/>
          <a:lstStyle/>
          <a:p>
            <a:r>
              <a:rPr lang="en-US" dirty="0" err="1"/>
              <a:t>Pada</a:t>
            </a:r>
            <a:r>
              <a:rPr lang="en-US" dirty="0"/>
              <a:t> DSM 4 </a:t>
            </a:r>
            <a:r>
              <a:rPr lang="en-US" dirty="0" err="1"/>
              <a:t>belum</a:t>
            </a:r>
            <a:r>
              <a:rPr lang="en-US" dirty="0"/>
              <a:t> </a:t>
            </a:r>
            <a:r>
              <a:rPr lang="en-US" dirty="0" err="1"/>
              <a:t>terdapat</a:t>
            </a:r>
            <a:r>
              <a:rPr lang="en-US" dirty="0"/>
              <a:t> risk and prognostic factors.</a:t>
            </a:r>
          </a:p>
          <a:p>
            <a:pPr marL="0" indent="0">
              <a:buNone/>
            </a:pPr>
            <a:endParaRPr lang="en-US" dirty="0"/>
          </a:p>
        </p:txBody>
      </p:sp>
      <p:sp>
        <p:nvSpPr>
          <p:cNvPr id="4" name="Content Placeholder 3"/>
          <p:cNvSpPr>
            <a:spLocks noGrp="1"/>
          </p:cNvSpPr>
          <p:nvPr>
            <p:ph sz="quarter" idx="4"/>
          </p:nvPr>
        </p:nvSpPr>
        <p:spPr>
          <a:xfrm>
            <a:off x="5999988" y="3143250"/>
            <a:ext cx="5091684" cy="3531870"/>
          </a:xfrm>
        </p:spPr>
        <p:txBody>
          <a:bodyPr>
            <a:normAutofit fontScale="77500" lnSpcReduction="20000"/>
          </a:bodyPr>
          <a:lstStyle/>
          <a:p>
            <a:pPr algn="just"/>
            <a:r>
              <a:rPr lang="en-US" dirty="0" err="1"/>
              <a:t>Emosional</a:t>
            </a:r>
            <a:r>
              <a:rPr lang="en-US" dirty="0"/>
              <a:t>. </a:t>
            </a:r>
            <a:r>
              <a:rPr lang="en-US" dirty="0" err="1"/>
              <a:t>Gejala</a:t>
            </a:r>
            <a:r>
              <a:rPr lang="en-US" dirty="0"/>
              <a:t> </a:t>
            </a:r>
            <a:r>
              <a:rPr lang="en-US" dirty="0" err="1"/>
              <a:t>internalisasi</a:t>
            </a:r>
            <a:r>
              <a:rPr lang="en-US" dirty="0"/>
              <a:t> yang </a:t>
            </a:r>
            <a:r>
              <a:rPr lang="en-US" dirty="0" err="1"/>
              <a:t>lebih</a:t>
            </a:r>
            <a:r>
              <a:rPr lang="en-US" dirty="0"/>
              <a:t> </a:t>
            </a:r>
            <a:r>
              <a:rPr lang="en-US" dirty="0" err="1"/>
              <a:t>besar</a:t>
            </a:r>
            <a:r>
              <a:rPr lang="en-US" dirty="0"/>
              <a:t>, </a:t>
            </a:r>
            <a:r>
              <a:rPr lang="en-US" dirty="0" err="1"/>
              <a:t>emosi</a:t>
            </a:r>
            <a:r>
              <a:rPr lang="en-US" dirty="0"/>
              <a:t> </a:t>
            </a:r>
            <a:r>
              <a:rPr lang="en-US" dirty="0" err="1"/>
              <a:t>negatif</a:t>
            </a:r>
            <a:r>
              <a:rPr lang="en-US" dirty="0"/>
              <a:t> yang </a:t>
            </a:r>
            <a:r>
              <a:rPr lang="en-US" dirty="0" err="1"/>
              <a:t>lebih</a:t>
            </a:r>
            <a:r>
              <a:rPr lang="en-US" dirty="0"/>
              <a:t> </a:t>
            </a:r>
            <a:r>
              <a:rPr lang="en-US" dirty="0" err="1"/>
              <a:t>tinggi</a:t>
            </a:r>
            <a:r>
              <a:rPr lang="en-US" dirty="0"/>
              <a:t>, </a:t>
            </a:r>
            <a:r>
              <a:rPr lang="en-US" dirty="0" err="1"/>
              <a:t>dan</a:t>
            </a:r>
            <a:r>
              <a:rPr lang="en-US" dirty="0"/>
              <a:t> </a:t>
            </a:r>
            <a:r>
              <a:rPr lang="en-US" dirty="0" err="1"/>
              <a:t>penghambatan</a:t>
            </a:r>
            <a:r>
              <a:rPr lang="en-US" dirty="0"/>
              <a:t> </a:t>
            </a:r>
            <a:r>
              <a:rPr lang="en-US" dirty="0" err="1"/>
              <a:t>perilaku</a:t>
            </a:r>
            <a:r>
              <a:rPr lang="en-US" dirty="0"/>
              <a:t> di masa </a:t>
            </a:r>
            <a:r>
              <a:rPr lang="en-US" dirty="0" err="1"/>
              <a:t>kanak-kanak</a:t>
            </a:r>
            <a:r>
              <a:rPr lang="en-US" dirty="0"/>
              <a:t> </a:t>
            </a:r>
            <a:r>
              <a:rPr lang="en-US" dirty="0" err="1"/>
              <a:t>adalah</a:t>
            </a:r>
            <a:r>
              <a:rPr lang="en-US" dirty="0"/>
              <a:t> </a:t>
            </a:r>
            <a:r>
              <a:rPr lang="en-US" dirty="0" err="1"/>
              <a:t>faktor</a:t>
            </a:r>
            <a:r>
              <a:rPr lang="en-US" dirty="0"/>
              <a:t> </a:t>
            </a:r>
            <a:r>
              <a:rPr lang="en-US" dirty="0" err="1"/>
              <a:t>risiko</a:t>
            </a:r>
            <a:r>
              <a:rPr lang="en-US" dirty="0"/>
              <a:t> temperamental.</a:t>
            </a:r>
          </a:p>
          <a:p>
            <a:pPr algn="just"/>
            <a:r>
              <a:rPr lang="en-US" dirty="0" err="1"/>
              <a:t>Lingkungan</a:t>
            </a:r>
            <a:r>
              <a:rPr lang="en-US" dirty="0"/>
              <a:t>. </a:t>
            </a:r>
            <a:r>
              <a:rPr lang="en-US" dirty="0" err="1"/>
              <a:t>Kekerasan</a:t>
            </a:r>
            <a:r>
              <a:rPr lang="en-US" dirty="0"/>
              <a:t> </a:t>
            </a:r>
            <a:r>
              <a:rPr lang="en-US" dirty="0" err="1"/>
              <a:t>fisik</a:t>
            </a:r>
            <a:r>
              <a:rPr lang="en-US" dirty="0"/>
              <a:t> </a:t>
            </a:r>
            <a:r>
              <a:rPr lang="en-US" dirty="0" err="1"/>
              <a:t>dan</a:t>
            </a:r>
            <a:r>
              <a:rPr lang="en-US" dirty="0"/>
              <a:t> </a:t>
            </a:r>
            <a:r>
              <a:rPr lang="en-US" dirty="0" err="1"/>
              <a:t>seksual</a:t>
            </a:r>
            <a:r>
              <a:rPr lang="en-US" dirty="0"/>
              <a:t> di masa </a:t>
            </a:r>
            <a:r>
              <a:rPr lang="en-US" dirty="0" err="1"/>
              <a:t>kanak-kanak</a:t>
            </a:r>
            <a:r>
              <a:rPr lang="en-US" dirty="0"/>
              <a:t> </a:t>
            </a:r>
            <a:r>
              <a:rPr lang="en-US" dirty="0" err="1"/>
              <a:t>dan</a:t>
            </a:r>
            <a:r>
              <a:rPr lang="en-US" dirty="0"/>
              <a:t> </a:t>
            </a:r>
            <a:r>
              <a:rPr lang="en-US" dirty="0" err="1"/>
              <a:t>peristiwa</a:t>
            </a:r>
            <a:r>
              <a:rPr lang="en-US" dirty="0"/>
              <a:t> </a:t>
            </a:r>
            <a:r>
              <a:rPr lang="en-US" dirty="0" err="1"/>
              <a:t>stres</a:t>
            </a:r>
            <a:r>
              <a:rPr lang="en-US" dirty="0"/>
              <a:t> </a:t>
            </a:r>
            <a:r>
              <a:rPr lang="en-US" dirty="0" err="1"/>
              <a:t>atau</a:t>
            </a:r>
            <a:r>
              <a:rPr lang="en-US" dirty="0"/>
              <a:t> </a:t>
            </a:r>
            <a:r>
              <a:rPr lang="en-US" dirty="0" err="1"/>
              <a:t>traumatis</a:t>
            </a:r>
            <a:r>
              <a:rPr lang="en-US" dirty="0"/>
              <a:t> </a:t>
            </a:r>
            <a:r>
              <a:rPr lang="en-US" dirty="0" err="1"/>
              <a:t>lainnya</a:t>
            </a:r>
            <a:r>
              <a:rPr lang="en-US" dirty="0"/>
              <a:t> </a:t>
            </a:r>
            <a:r>
              <a:rPr lang="en-US" dirty="0" err="1"/>
              <a:t>telah</a:t>
            </a:r>
            <a:r>
              <a:rPr lang="en-US" dirty="0"/>
              <a:t> </a:t>
            </a:r>
            <a:r>
              <a:rPr lang="en-US" dirty="0" err="1"/>
              <a:t>dikaitkan</a:t>
            </a:r>
            <a:r>
              <a:rPr lang="en-US" dirty="0"/>
              <a:t> </a:t>
            </a:r>
            <a:r>
              <a:rPr lang="en-US" dirty="0" err="1"/>
              <a:t>dengan</a:t>
            </a:r>
            <a:r>
              <a:rPr lang="en-US" dirty="0"/>
              <a:t> </a:t>
            </a:r>
            <a:r>
              <a:rPr lang="en-US" dirty="0" err="1"/>
              <a:t>peningkatan</a:t>
            </a:r>
            <a:r>
              <a:rPr lang="en-US" dirty="0"/>
              <a:t> </a:t>
            </a:r>
            <a:r>
              <a:rPr lang="en-US" dirty="0" err="1"/>
              <a:t>risik</a:t>
            </a:r>
            <a:r>
              <a:rPr lang="en-US" dirty="0"/>
              <a:t> </a:t>
            </a:r>
            <a:r>
              <a:rPr lang="en-US" dirty="0" err="1"/>
              <a:t>pengembangan</a:t>
            </a:r>
            <a:r>
              <a:rPr lang="en-US" dirty="0"/>
              <a:t> OCD. </a:t>
            </a:r>
            <a:r>
              <a:rPr lang="en-US" dirty="0" err="1"/>
              <a:t>Beberapa</a:t>
            </a:r>
            <a:r>
              <a:rPr lang="en-US" dirty="0"/>
              <a:t> </a:t>
            </a:r>
            <a:r>
              <a:rPr lang="en-US" dirty="0" err="1"/>
              <a:t>anak</a:t>
            </a:r>
            <a:r>
              <a:rPr lang="en-US" dirty="0"/>
              <a:t> </a:t>
            </a:r>
            <a:r>
              <a:rPr lang="en-US" dirty="0" err="1"/>
              <a:t>mungkin</a:t>
            </a:r>
            <a:r>
              <a:rPr lang="en-US" dirty="0"/>
              <a:t> </a:t>
            </a:r>
            <a:r>
              <a:rPr lang="en-US" dirty="0" err="1"/>
              <a:t>mengalami</a:t>
            </a:r>
            <a:r>
              <a:rPr lang="en-US" dirty="0"/>
              <a:t> </a:t>
            </a:r>
            <a:r>
              <a:rPr lang="en-US" dirty="0" err="1"/>
              <a:t>permulaan</a:t>
            </a:r>
            <a:r>
              <a:rPr lang="en-US" dirty="0"/>
              <a:t> yang </a:t>
            </a:r>
            <a:r>
              <a:rPr lang="en-US" dirty="0" err="1"/>
              <a:t>tiba-tiba</a:t>
            </a:r>
            <a:r>
              <a:rPr lang="en-US" dirty="0"/>
              <a:t> </a:t>
            </a:r>
            <a:r>
              <a:rPr lang="en-US" dirty="0" err="1"/>
              <a:t>dari</a:t>
            </a:r>
            <a:r>
              <a:rPr lang="en-US" dirty="0"/>
              <a:t> </a:t>
            </a:r>
            <a:r>
              <a:rPr lang="en-US" dirty="0" err="1"/>
              <a:t>gejala</a:t>
            </a:r>
            <a:r>
              <a:rPr lang="en-US" dirty="0"/>
              <a:t> </a:t>
            </a:r>
            <a:r>
              <a:rPr lang="en-US" dirty="0" err="1"/>
              <a:t>obsesif-kompulsif</a:t>
            </a:r>
            <a:r>
              <a:rPr lang="en-US" dirty="0"/>
              <a:t>, yang </a:t>
            </a:r>
            <a:r>
              <a:rPr lang="en-US" dirty="0" err="1"/>
              <a:t>telah</a:t>
            </a:r>
            <a:r>
              <a:rPr lang="en-US" dirty="0"/>
              <a:t> </a:t>
            </a:r>
            <a:r>
              <a:rPr lang="en-US" dirty="0" err="1"/>
              <a:t>dikaitkan</a:t>
            </a:r>
            <a:r>
              <a:rPr lang="en-US" dirty="0"/>
              <a:t> </a:t>
            </a:r>
            <a:r>
              <a:rPr lang="en-US" dirty="0" err="1"/>
              <a:t>dengan</a:t>
            </a:r>
            <a:r>
              <a:rPr lang="en-US" dirty="0"/>
              <a:t> </a:t>
            </a:r>
            <a:r>
              <a:rPr lang="en-US" dirty="0" err="1"/>
              <a:t>berbagai</a:t>
            </a:r>
            <a:r>
              <a:rPr lang="en-US" dirty="0"/>
              <a:t> </a:t>
            </a:r>
            <a:r>
              <a:rPr lang="en-US" dirty="0" err="1"/>
              <a:t>faktor</a:t>
            </a:r>
            <a:r>
              <a:rPr lang="en-US" dirty="0"/>
              <a:t> </a:t>
            </a:r>
            <a:r>
              <a:rPr lang="en-US" dirty="0" err="1"/>
              <a:t>lingkungan</a:t>
            </a:r>
            <a:r>
              <a:rPr lang="en-US" dirty="0"/>
              <a:t>.</a:t>
            </a:r>
          </a:p>
          <a:p>
            <a:pPr algn="just"/>
            <a:r>
              <a:rPr lang="en-US" dirty="0" err="1"/>
              <a:t>Genetik</a:t>
            </a:r>
            <a:r>
              <a:rPr lang="en-US" dirty="0"/>
              <a:t> </a:t>
            </a:r>
            <a:r>
              <a:rPr lang="en-US" dirty="0" err="1"/>
              <a:t>dan</a:t>
            </a:r>
            <a:r>
              <a:rPr lang="en-US" dirty="0"/>
              <a:t> </a:t>
            </a:r>
            <a:r>
              <a:rPr lang="en-US" dirty="0" err="1"/>
              <a:t>fisiologis</a:t>
            </a:r>
            <a:r>
              <a:rPr lang="en-US" dirty="0"/>
              <a:t>. Orang </a:t>
            </a:r>
            <a:r>
              <a:rPr lang="en-US" dirty="0" err="1"/>
              <a:t>dewasa</a:t>
            </a:r>
            <a:r>
              <a:rPr lang="en-US" dirty="0"/>
              <a:t> yang </a:t>
            </a:r>
            <a:r>
              <a:rPr lang="en-US" dirty="0" err="1"/>
              <a:t>mengalami</a:t>
            </a:r>
            <a:r>
              <a:rPr lang="en-US" dirty="0"/>
              <a:t> OCD </a:t>
            </a:r>
            <a:r>
              <a:rPr lang="en-US" dirty="0" err="1"/>
              <a:t>akan</a:t>
            </a:r>
            <a:r>
              <a:rPr lang="en-US" dirty="0"/>
              <a:t> </a:t>
            </a:r>
            <a:r>
              <a:rPr lang="en-US" dirty="0" err="1"/>
              <a:t>mengalami</a:t>
            </a:r>
            <a:r>
              <a:rPr lang="en-US" dirty="0"/>
              <a:t> 2x </a:t>
            </a:r>
            <a:r>
              <a:rPr lang="en-US" dirty="0" err="1"/>
              <a:t>lipat</a:t>
            </a:r>
            <a:r>
              <a:rPr lang="en-US" dirty="0"/>
              <a:t> </a:t>
            </a:r>
            <a:r>
              <a:rPr lang="en-US" dirty="0" err="1"/>
              <a:t>gangguan</a:t>
            </a:r>
            <a:r>
              <a:rPr lang="en-US" dirty="0"/>
              <a:t> </a:t>
            </a:r>
            <a:r>
              <a:rPr lang="en-US" dirty="0" err="1"/>
              <a:t>dibanding</a:t>
            </a:r>
            <a:r>
              <a:rPr lang="en-US" dirty="0"/>
              <a:t> yang </a:t>
            </a:r>
            <a:r>
              <a:rPr lang="en-US" dirty="0" err="1"/>
              <a:t>tidak</a:t>
            </a:r>
            <a:r>
              <a:rPr lang="en-US" dirty="0"/>
              <a:t> </a:t>
            </a:r>
            <a:r>
              <a:rPr lang="en-US" dirty="0" err="1"/>
              <a:t>mengalami</a:t>
            </a:r>
            <a:r>
              <a:rPr lang="en-US" dirty="0"/>
              <a:t> OCD. </a:t>
            </a:r>
            <a:r>
              <a:rPr lang="en-US" dirty="0" err="1"/>
              <a:t>Namun</a:t>
            </a:r>
            <a:r>
              <a:rPr lang="en-US" dirty="0"/>
              <a:t>, </a:t>
            </a:r>
            <a:r>
              <a:rPr lang="en-US" dirty="0" err="1"/>
              <a:t>pada</a:t>
            </a:r>
            <a:r>
              <a:rPr lang="en-US" dirty="0"/>
              <a:t> masa </a:t>
            </a:r>
            <a:r>
              <a:rPr lang="en-US" dirty="0" err="1"/>
              <a:t>anak-anak</a:t>
            </a:r>
            <a:r>
              <a:rPr lang="en-US" dirty="0"/>
              <a:t> </a:t>
            </a:r>
            <a:r>
              <a:rPr lang="en-US" dirty="0" err="1"/>
              <a:t>atau</a:t>
            </a:r>
            <a:r>
              <a:rPr lang="en-US" dirty="0"/>
              <a:t> </a:t>
            </a:r>
            <a:r>
              <a:rPr lang="en-US" dirty="0" err="1"/>
              <a:t>remaja</a:t>
            </a:r>
            <a:r>
              <a:rPr lang="en-US" dirty="0"/>
              <a:t> </a:t>
            </a:r>
            <a:r>
              <a:rPr lang="en-US" dirty="0" err="1"/>
              <a:t>dapat</a:t>
            </a:r>
            <a:r>
              <a:rPr lang="en-US" dirty="0"/>
              <a:t> </a:t>
            </a:r>
            <a:r>
              <a:rPr lang="en-US" dirty="0" err="1"/>
              <a:t>meningkat</a:t>
            </a:r>
            <a:r>
              <a:rPr lang="en-US" dirty="0"/>
              <a:t> 10x </a:t>
            </a:r>
            <a:r>
              <a:rPr lang="en-US" dirty="0" err="1"/>
              <a:t>lipat</a:t>
            </a:r>
            <a:r>
              <a:rPr lang="en-US" dirty="0"/>
              <a:t>. </a:t>
            </a:r>
            <a:r>
              <a:rPr lang="en-US" dirty="0" err="1"/>
              <a:t>Penularan</a:t>
            </a:r>
            <a:r>
              <a:rPr lang="en-US" dirty="0"/>
              <a:t> familial </a:t>
            </a:r>
            <a:r>
              <a:rPr lang="en-US" dirty="0" err="1"/>
              <a:t>sebagian</a:t>
            </a:r>
            <a:r>
              <a:rPr lang="en-US" dirty="0"/>
              <a:t> </a:t>
            </a:r>
            <a:r>
              <a:rPr lang="en-US" dirty="0" err="1"/>
              <a:t>disebabkan</a:t>
            </a:r>
            <a:r>
              <a:rPr lang="en-US" dirty="0"/>
              <a:t> </a:t>
            </a:r>
            <a:r>
              <a:rPr lang="en-US" dirty="0" err="1"/>
              <a:t>oleh</a:t>
            </a:r>
            <a:r>
              <a:rPr lang="en-US" dirty="0"/>
              <a:t> factor genetic.</a:t>
            </a:r>
          </a:p>
          <a:p>
            <a:endParaRPr lang="en-US" dirty="0"/>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b="1" dirty="0"/>
              <a:t>Risk and Prognostic Factors </a:t>
            </a:r>
            <a:r>
              <a:rPr lang="en-US" b="1" dirty="0" smtClean="0"/>
              <a:t> (</a:t>
            </a:r>
            <a:r>
              <a:rPr lang="en-US" b="1" dirty="0" err="1" smtClean="0"/>
              <a:t>dsm</a:t>
            </a:r>
            <a:r>
              <a:rPr lang="en-US" b="1" dirty="0" smtClean="0"/>
              <a:t> 5)</a:t>
            </a:r>
            <a:endParaRPr lang="en-US" dirty="0"/>
          </a:p>
        </p:txBody>
      </p:sp>
      <p:sp>
        <p:nvSpPr>
          <p:cNvPr id="6" name="Title 5"/>
          <p:cNvSpPr>
            <a:spLocks noGrp="1"/>
          </p:cNvSpPr>
          <p:nvPr>
            <p:ph type="title"/>
          </p:nvPr>
        </p:nvSpPr>
        <p:spPr/>
        <p:txBody>
          <a:bodyPr/>
          <a:lstStyle/>
          <a:p>
            <a:r>
              <a:rPr lang="en-US" b="1" dirty="0"/>
              <a:t>Risk and Prognostic Factors </a:t>
            </a:r>
            <a:endParaRPr lang="en-US" dirty="0"/>
          </a:p>
        </p:txBody>
      </p:sp>
    </p:spTree>
    <p:extLst>
      <p:ext uri="{BB962C8B-B14F-4D97-AF65-F5344CB8AC3E}">
        <p14:creationId xmlns:p14="http://schemas.microsoft.com/office/powerpoint/2010/main" val="1170086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DIAGNOSE (DSM </a:t>
            </a:r>
            <a:r>
              <a:rPr lang="en-US" dirty="0" smtClean="0"/>
              <a:t>4)</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2">
                    <a:lumMod val="75000"/>
                  </a:schemeClr>
                </a:solidFill>
              </a:rPr>
              <a:t>Anxiety </a:t>
            </a:r>
            <a:r>
              <a:rPr lang="en-US" dirty="0" smtClean="0">
                <a:solidFill>
                  <a:schemeClr val="accent2">
                    <a:lumMod val="75000"/>
                  </a:schemeClr>
                </a:solidFill>
              </a:rPr>
              <a:t>disorder</a:t>
            </a:r>
            <a:r>
              <a:rPr lang="en-US" dirty="0" smtClean="0"/>
              <a:t>:. Anxiety </a:t>
            </a:r>
            <a:r>
              <a:rPr lang="en-US" dirty="0"/>
              <a:t>Disorder </a:t>
            </a:r>
            <a:r>
              <a:rPr lang="en-US" dirty="0" err="1"/>
              <a:t>bisa</a:t>
            </a:r>
            <a:r>
              <a:rPr lang="en-US" dirty="0"/>
              <a:t> </a:t>
            </a:r>
            <a:r>
              <a:rPr lang="en-US" dirty="0" err="1"/>
              <a:t>muncul</a:t>
            </a:r>
            <a:r>
              <a:rPr lang="en-US" dirty="0"/>
              <a:t> </a:t>
            </a:r>
            <a:r>
              <a:rPr lang="en-US" dirty="0" err="1"/>
              <a:t>ke</a:t>
            </a:r>
            <a:r>
              <a:rPr lang="en-US" dirty="0"/>
              <a:t> orang yang </a:t>
            </a:r>
            <a:r>
              <a:rPr lang="en-US" dirty="0" err="1"/>
              <a:t>mengidap</a:t>
            </a:r>
            <a:r>
              <a:rPr lang="en-US" dirty="0"/>
              <a:t> OCD </a:t>
            </a:r>
            <a:r>
              <a:rPr lang="en-US" dirty="0" err="1"/>
              <a:t>karena</a:t>
            </a:r>
            <a:r>
              <a:rPr lang="en-US" dirty="0"/>
              <a:t> </a:t>
            </a:r>
            <a:r>
              <a:rPr lang="en-US" dirty="0" err="1"/>
              <a:t>obat-obatan</a:t>
            </a:r>
            <a:r>
              <a:rPr lang="en-US" dirty="0"/>
              <a:t> </a:t>
            </a:r>
            <a:r>
              <a:rPr lang="en-US" dirty="0" err="1"/>
              <a:t>atau</a:t>
            </a:r>
            <a:r>
              <a:rPr lang="en-US" dirty="0"/>
              <a:t> </a:t>
            </a:r>
            <a:r>
              <a:rPr lang="en-US" dirty="0" err="1"/>
              <a:t>kondisi</a:t>
            </a:r>
            <a:r>
              <a:rPr lang="en-US" dirty="0"/>
              <a:t> </a:t>
            </a:r>
            <a:r>
              <a:rPr lang="en-US" dirty="0" err="1"/>
              <a:t>medis</a:t>
            </a:r>
            <a:r>
              <a:rPr lang="en-US" dirty="0"/>
              <a:t> </a:t>
            </a:r>
            <a:r>
              <a:rPr lang="en-US" dirty="0" err="1"/>
              <a:t>tertentu</a:t>
            </a:r>
            <a:r>
              <a:rPr lang="en-US" dirty="0"/>
              <a:t> Me-Triggered Anxiety Disorder.</a:t>
            </a:r>
          </a:p>
          <a:p>
            <a:r>
              <a:rPr lang="en-US" dirty="0"/>
              <a:t>OCD </a:t>
            </a:r>
            <a:r>
              <a:rPr lang="en-US" dirty="0" err="1"/>
              <a:t>tidak</a:t>
            </a:r>
            <a:r>
              <a:rPr lang="en-US" dirty="0"/>
              <a:t> </a:t>
            </a:r>
            <a:r>
              <a:rPr lang="en-US" dirty="0" err="1"/>
              <a:t>didiagnosis</a:t>
            </a:r>
            <a:r>
              <a:rPr lang="en-US" dirty="0"/>
              <a:t> </a:t>
            </a:r>
            <a:r>
              <a:rPr lang="en-US" dirty="0" err="1"/>
              <a:t>jika</a:t>
            </a:r>
            <a:r>
              <a:rPr lang="en-US" dirty="0"/>
              <a:t> </a:t>
            </a:r>
            <a:r>
              <a:rPr lang="en-US" dirty="0" err="1"/>
              <a:t>pikiran</a:t>
            </a:r>
            <a:r>
              <a:rPr lang="en-US" dirty="0"/>
              <a:t>, </a:t>
            </a:r>
            <a:r>
              <a:rPr lang="en-US" dirty="0" err="1"/>
              <a:t>impuls</a:t>
            </a:r>
            <a:r>
              <a:rPr lang="en-US" dirty="0"/>
              <a:t>, </a:t>
            </a:r>
            <a:r>
              <a:rPr lang="en-US" dirty="0" err="1"/>
              <a:t>gambar</a:t>
            </a:r>
            <a:r>
              <a:rPr lang="en-US" dirty="0"/>
              <a:t>, </a:t>
            </a:r>
            <a:r>
              <a:rPr lang="en-US" dirty="0" err="1"/>
              <a:t>atau</a:t>
            </a:r>
            <a:r>
              <a:rPr lang="en-US" dirty="0"/>
              <a:t> </a:t>
            </a:r>
            <a:r>
              <a:rPr lang="en-US" dirty="0" err="1"/>
              <a:t>perilaku</a:t>
            </a:r>
            <a:r>
              <a:rPr lang="en-US" dirty="0"/>
              <a:t> yang </a:t>
            </a:r>
            <a:r>
              <a:rPr lang="en-US" dirty="0" err="1"/>
              <a:t>berulang</a:t>
            </a:r>
            <a:r>
              <a:rPr lang="en-US" dirty="0"/>
              <a:t> </a:t>
            </a:r>
            <a:r>
              <a:rPr lang="en-US" dirty="0" err="1"/>
              <a:t>terjadi</a:t>
            </a:r>
            <a:r>
              <a:rPr lang="en-US" dirty="0"/>
              <a:t> </a:t>
            </a:r>
            <a:r>
              <a:rPr lang="en-US" dirty="0" err="1"/>
              <a:t>dan</a:t>
            </a:r>
            <a:r>
              <a:rPr lang="en-US" dirty="0"/>
              <a:t> </a:t>
            </a:r>
            <a:r>
              <a:rPr lang="en-US" dirty="0" err="1"/>
              <a:t>tidak</a:t>
            </a:r>
            <a:r>
              <a:rPr lang="en-US" dirty="0"/>
              <a:t> </a:t>
            </a:r>
            <a:r>
              <a:rPr lang="en-US" dirty="0" err="1"/>
              <a:t>berhubungan</a:t>
            </a:r>
            <a:r>
              <a:rPr lang="en-US" dirty="0"/>
              <a:t> </a:t>
            </a:r>
            <a:r>
              <a:rPr lang="en-US" dirty="0" err="1"/>
              <a:t>dengan</a:t>
            </a:r>
            <a:r>
              <a:rPr lang="en-US" dirty="0"/>
              <a:t> </a:t>
            </a:r>
            <a:r>
              <a:rPr lang="en-US" dirty="0" err="1"/>
              <a:t>gangguan</a:t>
            </a:r>
            <a:r>
              <a:rPr lang="en-US" dirty="0"/>
              <a:t> mental yang </a:t>
            </a:r>
            <a:r>
              <a:rPr lang="en-US" dirty="0" err="1"/>
              <a:t>lainnya</a:t>
            </a:r>
            <a:r>
              <a:rPr lang="en-US" dirty="0"/>
              <a:t>.</a:t>
            </a:r>
          </a:p>
          <a:p>
            <a:r>
              <a:rPr lang="en-US" dirty="0">
                <a:solidFill>
                  <a:schemeClr val="accent2">
                    <a:lumMod val="75000"/>
                  </a:schemeClr>
                </a:solidFill>
              </a:rPr>
              <a:t>Major depressive </a:t>
            </a:r>
            <a:r>
              <a:rPr lang="en-US" dirty="0" smtClean="0">
                <a:solidFill>
                  <a:schemeClr val="accent2">
                    <a:lumMod val="75000"/>
                  </a:schemeClr>
                </a:solidFill>
              </a:rPr>
              <a:t>disorder</a:t>
            </a:r>
            <a:r>
              <a:rPr lang="en-US" dirty="0" smtClean="0"/>
              <a:t>. </a:t>
            </a:r>
            <a:r>
              <a:rPr lang="en-US" dirty="0" err="1"/>
              <a:t>M</a:t>
            </a:r>
            <a:r>
              <a:rPr lang="en-US" dirty="0" err="1" smtClean="0"/>
              <a:t>erenung</a:t>
            </a:r>
            <a:r>
              <a:rPr lang="en-US" dirty="0" smtClean="0"/>
              <a:t> </a:t>
            </a:r>
            <a:r>
              <a:rPr lang="en-US" dirty="0" err="1"/>
              <a:t>terus-menerus</a:t>
            </a:r>
            <a:r>
              <a:rPr lang="en-US" dirty="0"/>
              <a:t>, </a:t>
            </a:r>
            <a:r>
              <a:rPr lang="en-US" dirty="0" err="1"/>
              <a:t>merasakan</a:t>
            </a:r>
            <a:r>
              <a:rPr lang="en-US" dirty="0"/>
              <a:t> </a:t>
            </a:r>
            <a:r>
              <a:rPr lang="en-US" dirty="0" err="1"/>
              <a:t>keadaan</a:t>
            </a:r>
            <a:r>
              <a:rPr lang="en-US" dirty="0"/>
              <a:t> </a:t>
            </a:r>
            <a:r>
              <a:rPr lang="en-US" dirty="0" err="1"/>
              <a:t>tidak</a:t>
            </a:r>
            <a:r>
              <a:rPr lang="en-US" dirty="0"/>
              <a:t> </a:t>
            </a:r>
            <a:r>
              <a:rPr lang="en-US" dirty="0" err="1"/>
              <a:t>menyenangkan</a:t>
            </a:r>
            <a:r>
              <a:rPr lang="en-US" dirty="0"/>
              <a:t> </a:t>
            </a:r>
            <a:r>
              <a:rPr lang="en-US" dirty="0" err="1"/>
              <a:t>tidak</a:t>
            </a:r>
            <a:r>
              <a:rPr lang="en-US" dirty="0"/>
              <a:t> </a:t>
            </a:r>
            <a:r>
              <a:rPr lang="en-US" dirty="0" err="1"/>
              <a:t>termasuk</a:t>
            </a:r>
            <a:r>
              <a:rPr lang="en-US" dirty="0"/>
              <a:t> OCD, </a:t>
            </a:r>
            <a:r>
              <a:rPr lang="en-US" dirty="0" err="1"/>
              <a:t>tetapi</a:t>
            </a:r>
            <a:r>
              <a:rPr lang="en-US" dirty="0"/>
              <a:t> </a:t>
            </a:r>
            <a:r>
              <a:rPr lang="en-US" dirty="0" err="1"/>
              <a:t>ke</a:t>
            </a:r>
            <a:r>
              <a:rPr lang="en-US" dirty="0"/>
              <a:t> major depressive disorder.</a:t>
            </a:r>
          </a:p>
          <a:p>
            <a:r>
              <a:rPr lang="en-US" dirty="0">
                <a:solidFill>
                  <a:schemeClr val="accent2">
                    <a:lumMod val="75000"/>
                  </a:schemeClr>
                </a:solidFill>
              </a:rPr>
              <a:t>Generalized Anxiety </a:t>
            </a:r>
            <a:r>
              <a:rPr lang="en-US" dirty="0" smtClean="0">
                <a:solidFill>
                  <a:schemeClr val="accent2">
                    <a:lumMod val="75000"/>
                  </a:schemeClr>
                </a:solidFill>
              </a:rPr>
              <a:t>Disorder</a:t>
            </a:r>
            <a:r>
              <a:rPr lang="en-US" dirty="0" smtClean="0"/>
              <a:t>. </a:t>
            </a:r>
            <a:r>
              <a:rPr lang="en-US" dirty="0" err="1" smtClean="0"/>
              <a:t>Kekhawatiran</a:t>
            </a:r>
            <a:r>
              <a:rPr lang="en-US" dirty="0" smtClean="0"/>
              <a:t> </a:t>
            </a:r>
            <a:r>
              <a:rPr lang="en-US" dirty="0"/>
              <a:t>yang </a:t>
            </a:r>
            <a:r>
              <a:rPr lang="en-US" dirty="0" err="1"/>
              <a:t>berlebihan</a:t>
            </a:r>
            <a:r>
              <a:rPr lang="en-US" dirty="0"/>
              <a:t> </a:t>
            </a:r>
            <a:r>
              <a:rPr lang="en-US" dirty="0" err="1"/>
              <a:t>terhadap</a:t>
            </a:r>
            <a:r>
              <a:rPr lang="en-US" dirty="0"/>
              <a:t> </a:t>
            </a:r>
            <a:r>
              <a:rPr lang="en-US" dirty="0" err="1"/>
              <a:t>semuanya</a:t>
            </a:r>
            <a:r>
              <a:rPr lang="en-US" dirty="0"/>
              <a:t>, </a:t>
            </a:r>
            <a:r>
              <a:rPr lang="en-US" dirty="0" err="1"/>
              <a:t>tetapi</a:t>
            </a:r>
            <a:r>
              <a:rPr lang="en-US" dirty="0"/>
              <a:t> </a:t>
            </a:r>
            <a:r>
              <a:rPr lang="en-US" dirty="0" err="1"/>
              <a:t>beda</a:t>
            </a:r>
            <a:r>
              <a:rPr lang="en-US" dirty="0"/>
              <a:t> </a:t>
            </a:r>
            <a:r>
              <a:rPr lang="en-US" dirty="0" err="1"/>
              <a:t>dari</a:t>
            </a:r>
            <a:r>
              <a:rPr lang="en-US" dirty="0"/>
              <a:t> OCD. </a:t>
            </a:r>
            <a:r>
              <a:rPr lang="en-US" dirty="0" err="1"/>
              <a:t>Kalau</a:t>
            </a:r>
            <a:r>
              <a:rPr lang="en-US" dirty="0"/>
              <a:t> OCD </a:t>
            </a:r>
            <a:r>
              <a:rPr lang="en-US" dirty="0" err="1"/>
              <a:t>khawatir</a:t>
            </a:r>
            <a:r>
              <a:rPr lang="en-US" dirty="0"/>
              <a:t> </a:t>
            </a:r>
            <a:r>
              <a:rPr lang="en-US" dirty="0" err="1"/>
              <a:t>terhadap</a:t>
            </a:r>
            <a:r>
              <a:rPr lang="en-US" dirty="0"/>
              <a:t> </a:t>
            </a:r>
            <a:r>
              <a:rPr lang="en-US" dirty="0" err="1"/>
              <a:t>dunia</a:t>
            </a:r>
            <a:r>
              <a:rPr lang="en-US" dirty="0"/>
              <a:t> </a:t>
            </a:r>
            <a:r>
              <a:rPr lang="en-US" dirty="0" err="1"/>
              <a:t>nyata</a:t>
            </a:r>
            <a:endParaRPr lang="en-US" dirty="0"/>
          </a:p>
          <a:p>
            <a:r>
              <a:rPr lang="en-US" dirty="0">
                <a:solidFill>
                  <a:schemeClr val="accent2">
                    <a:lumMod val="75000"/>
                  </a:schemeClr>
                </a:solidFill>
              </a:rPr>
              <a:t>Tics (in tic disorder) and stereotyped movements</a:t>
            </a:r>
          </a:p>
          <a:p>
            <a:r>
              <a:rPr lang="en-US" dirty="0">
                <a:solidFill>
                  <a:schemeClr val="accent2">
                    <a:lumMod val="75000"/>
                  </a:schemeClr>
                </a:solidFill>
              </a:rPr>
              <a:t>Obsessive-compulsive personality disorder</a:t>
            </a:r>
          </a:p>
          <a:p>
            <a:r>
              <a:rPr lang="en-US" dirty="0" smtClean="0">
                <a:solidFill>
                  <a:schemeClr val="accent2">
                    <a:lumMod val="75000"/>
                  </a:schemeClr>
                </a:solidFill>
              </a:rPr>
              <a:t>Phobia</a:t>
            </a:r>
            <a:r>
              <a:rPr lang="en-US" dirty="0" smtClean="0"/>
              <a:t>. </a:t>
            </a:r>
            <a:r>
              <a:rPr lang="en-US" dirty="0" err="1" smtClean="0"/>
              <a:t>Khawatir</a:t>
            </a:r>
            <a:r>
              <a:rPr lang="en-US" dirty="0" smtClean="0"/>
              <a:t> </a:t>
            </a:r>
            <a:r>
              <a:rPr lang="en-US" dirty="0" err="1"/>
              <a:t>terhadap</a:t>
            </a:r>
            <a:r>
              <a:rPr lang="en-US" dirty="0"/>
              <a:t> </a:t>
            </a:r>
            <a:r>
              <a:rPr lang="en-US" dirty="0" err="1"/>
              <a:t>suatu</a:t>
            </a:r>
            <a:r>
              <a:rPr lang="en-US" dirty="0"/>
              <a:t> </a:t>
            </a:r>
            <a:r>
              <a:rPr lang="en-US" dirty="0" err="1"/>
              <a:t>penyakit</a:t>
            </a:r>
            <a:r>
              <a:rPr lang="en-US" dirty="0"/>
              <a:t> </a:t>
            </a:r>
            <a:r>
              <a:rPr lang="en-US" dirty="0" err="1"/>
              <a:t>atau</a:t>
            </a:r>
            <a:r>
              <a:rPr lang="en-US" dirty="0"/>
              <a:t> </a:t>
            </a:r>
            <a:r>
              <a:rPr lang="en-US" dirty="0" err="1"/>
              <a:t>suatu</a:t>
            </a:r>
            <a:r>
              <a:rPr lang="en-US" dirty="0"/>
              <a:t> </a:t>
            </a:r>
            <a:r>
              <a:rPr lang="en-US" dirty="0" err="1"/>
              <a:t>objek</a:t>
            </a:r>
            <a:r>
              <a:rPr lang="en-US" dirty="0"/>
              <a:t>. </a:t>
            </a:r>
            <a:r>
              <a:rPr lang="en-US" dirty="0" err="1"/>
              <a:t>Kalau</a:t>
            </a:r>
            <a:r>
              <a:rPr lang="en-US" dirty="0"/>
              <a:t> OCD </a:t>
            </a:r>
            <a:r>
              <a:rPr lang="en-US" dirty="0" err="1"/>
              <a:t>khawatir</a:t>
            </a:r>
            <a:r>
              <a:rPr lang="en-US" dirty="0"/>
              <a:t> </a:t>
            </a:r>
            <a:r>
              <a:rPr lang="en-US" dirty="0" err="1"/>
              <a:t>terhadap</a:t>
            </a:r>
            <a:r>
              <a:rPr lang="en-US" dirty="0"/>
              <a:t> </a:t>
            </a:r>
            <a:r>
              <a:rPr lang="en-US" dirty="0" err="1"/>
              <a:t>dunia</a:t>
            </a:r>
            <a:r>
              <a:rPr lang="en-US" dirty="0"/>
              <a:t> </a:t>
            </a:r>
            <a:r>
              <a:rPr lang="en-US" dirty="0" err="1"/>
              <a:t>nyata</a:t>
            </a:r>
            <a:r>
              <a:rPr lang="en-US" dirty="0"/>
              <a:t>.</a:t>
            </a:r>
          </a:p>
          <a:p>
            <a:r>
              <a:rPr lang="en-US" dirty="0">
                <a:solidFill>
                  <a:schemeClr val="accent2">
                    <a:lumMod val="75000"/>
                  </a:schemeClr>
                </a:solidFill>
              </a:rPr>
              <a:t>Delusional </a:t>
            </a:r>
            <a:r>
              <a:rPr lang="en-US" dirty="0" smtClean="0">
                <a:solidFill>
                  <a:schemeClr val="accent2">
                    <a:lumMod val="75000"/>
                  </a:schemeClr>
                </a:solidFill>
              </a:rPr>
              <a:t>Disorder. </a:t>
            </a:r>
            <a:r>
              <a:rPr lang="en-US" dirty="0" err="1" smtClean="0"/>
              <a:t>Keyakinan</a:t>
            </a:r>
            <a:r>
              <a:rPr lang="en-US" dirty="0" smtClean="0"/>
              <a:t> </a:t>
            </a:r>
            <a:r>
              <a:rPr lang="en-US" dirty="0" err="1"/>
              <a:t>terhadap</a:t>
            </a:r>
            <a:r>
              <a:rPr lang="en-US" dirty="0"/>
              <a:t> </a:t>
            </a:r>
            <a:r>
              <a:rPr lang="en-US" dirty="0" err="1"/>
              <a:t>suatu</a:t>
            </a:r>
            <a:r>
              <a:rPr lang="en-US" dirty="0"/>
              <a:t> yang </a:t>
            </a:r>
            <a:r>
              <a:rPr lang="en-US" dirty="0" err="1"/>
              <a:t>tidak</a:t>
            </a:r>
            <a:r>
              <a:rPr lang="en-US" dirty="0"/>
              <a:t> </a:t>
            </a:r>
            <a:r>
              <a:rPr lang="en-US" dirty="0" err="1"/>
              <a:t>bisa</a:t>
            </a:r>
            <a:r>
              <a:rPr lang="en-US" dirty="0"/>
              <a:t> </a:t>
            </a:r>
            <a:r>
              <a:rPr lang="en-US" dirty="0" err="1"/>
              <a:t>dilakukan</a:t>
            </a:r>
            <a:r>
              <a:rPr lang="en-US" dirty="0"/>
              <a:t>, </a:t>
            </a:r>
            <a:r>
              <a:rPr lang="en-US" dirty="0" err="1"/>
              <a:t>tapi</a:t>
            </a:r>
            <a:r>
              <a:rPr lang="en-US" dirty="0"/>
              <a:t> </a:t>
            </a:r>
            <a:r>
              <a:rPr lang="en-US" dirty="0" err="1"/>
              <a:t>ia</a:t>
            </a:r>
            <a:r>
              <a:rPr lang="en-US" dirty="0"/>
              <a:t> </a:t>
            </a:r>
            <a:r>
              <a:rPr lang="en-US" dirty="0" err="1"/>
              <a:t>yakin</a:t>
            </a:r>
            <a:r>
              <a:rPr lang="en-US" dirty="0"/>
              <a:t> </a:t>
            </a:r>
            <a:r>
              <a:rPr lang="en-US" dirty="0" err="1"/>
              <a:t>bisa</a:t>
            </a:r>
            <a:r>
              <a:rPr lang="en-US" dirty="0"/>
              <a:t> </a:t>
            </a:r>
            <a:r>
              <a:rPr lang="en-US" dirty="0" err="1"/>
              <a:t>melakukannya</a:t>
            </a:r>
            <a:endParaRPr lang="en-US" dirty="0"/>
          </a:p>
        </p:txBody>
      </p:sp>
    </p:spTree>
    <p:extLst>
      <p:ext uri="{BB962C8B-B14F-4D97-AF65-F5344CB8AC3E}">
        <p14:creationId xmlns:p14="http://schemas.microsoft.com/office/powerpoint/2010/main" val="35704166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DIAGNOSE (DSM 5)</a:t>
            </a:r>
            <a:endParaRPr lang="en-US" dirty="0"/>
          </a:p>
        </p:txBody>
      </p:sp>
      <p:sp>
        <p:nvSpPr>
          <p:cNvPr id="3" name="Content Placeholder 2"/>
          <p:cNvSpPr>
            <a:spLocks noGrp="1"/>
          </p:cNvSpPr>
          <p:nvPr>
            <p:ph idx="1"/>
          </p:nvPr>
        </p:nvSpPr>
        <p:spPr>
          <a:xfrm>
            <a:off x="2231136" y="2510028"/>
            <a:ext cx="7729728" cy="4219956"/>
          </a:xfrm>
        </p:spPr>
        <p:txBody>
          <a:bodyPr>
            <a:normAutofit fontScale="77500" lnSpcReduction="20000"/>
          </a:bodyPr>
          <a:lstStyle/>
          <a:p>
            <a:pPr algn="just"/>
            <a:r>
              <a:rPr lang="en-US" dirty="0">
                <a:solidFill>
                  <a:schemeClr val="accent2">
                    <a:lumMod val="75000"/>
                  </a:schemeClr>
                </a:solidFill>
              </a:rPr>
              <a:t>Anxiety </a:t>
            </a:r>
            <a:r>
              <a:rPr lang="en-US" dirty="0" smtClean="0">
                <a:solidFill>
                  <a:schemeClr val="accent2">
                    <a:lumMod val="75000"/>
                  </a:schemeClr>
                </a:solidFill>
              </a:rPr>
              <a:t>Disorder</a:t>
            </a:r>
            <a:r>
              <a:rPr lang="en-US" dirty="0" smtClean="0"/>
              <a:t>. </a:t>
            </a:r>
            <a:r>
              <a:rPr lang="en-US" dirty="0" err="1"/>
              <a:t>Pikiran</a:t>
            </a:r>
            <a:r>
              <a:rPr lang="en-US" dirty="0"/>
              <a:t> </a:t>
            </a:r>
            <a:r>
              <a:rPr lang="en-US" dirty="0" err="1"/>
              <a:t>berulang</a:t>
            </a:r>
            <a:r>
              <a:rPr lang="en-US" dirty="0"/>
              <a:t>, </a:t>
            </a:r>
            <a:r>
              <a:rPr lang="en-US" dirty="0" err="1"/>
              <a:t>perilaku</a:t>
            </a:r>
            <a:r>
              <a:rPr lang="en-US" dirty="0"/>
              <a:t> </a:t>
            </a:r>
            <a:r>
              <a:rPr lang="en-US" dirty="0" err="1"/>
              <a:t>menghindar</a:t>
            </a:r>
            <a:r>
              <a:rPr lang="en-US" dirty="0"/>
              <a:t>, </a:t>
            </a:r>
            <a:r>
              <a:rPr lang="en-US" dirty="0" err="1"/>
              <a:t>dan</a:t>
            </a:r>
            <a:r>
              <a:rPr lang="en-US" dirty="0"/>
              <a:t> </a:t>
            </a:r>
            <a:r>
              <a:rPr lang="en-US" dirty="0" err="1"/>
              <a:t>permintaan</a:t>
            </a:r>
            <a:r>
              <a:rPr lang="en-US" dirty="0"/>
              <a:t> </a:t>
            </a:r>
            <a:r>
              <a:rPr lang="en-US" dirty="0" err="1"/>
              <a:t>berulang</a:t>
            </a:r>
            <a:r>
              <a:rPr lang="en-US" dirty="0"/>
              <a:t> juga </a:t>
            </a:r>
            <a:r>
              <a:rPr lang="en-US" dirty="0" err="1"/>
              <a:t>dapat</a:t>
            </a:r>
            <a:r>
              <a:rPr lang="en-US" dirty="0"/>
              <a:t> </a:t>
            </a:r>
            <a:r>
              <a:rPr lang="en-US" dirty="0" err="1"/>
              <a:t>terjadi</a:t>
            </a:r>
            <a:r>
              <a:rPr lang="en-US" dirty="0"/>
              <a:t> </a:t>
            </a:r>
            <a:r>
              <a:rPr lang="en-US" dirty="0" err="1"/>
              <a:t>pada</a:t>
            </a:r>
            <a:r>
              <a:rPr lang="en-US" dirty="0"/>
              <a:t> </a:t>
            </a:r>
            <a:r>
              <a:rPr lang="en-US" dirty="0" err="1"/>
              <a:t>gangguan</a:t>
            </a:r>
            <a:r>
              <a:rPr lang="en-US" dirty="0"/>
              <a:t> </a:t>
            </a:r>
            <a:r>
              <a:rPr lang="en-US" dirty="0" err="1"/>
              <a:t>kecemasan</a:t>
            </a:r>
            <a:r>
              <a:rPr lang="en-US" dirty="0"/>
              <a:t>. </a:t>
            </a:r>
            <a:r>
              <a:rPr lang="en-US" dirty="0" err="1"/>
              <a:t>Namun</a:t>
            </a:r>
            <a:r>
              <a:rPr lang="en-US" dirty="0"/>
              <a:t>, </a:t>
            </a:r>
            <a:r>
              <a:rPr lang="en-US" dirty="0" err="1"/>
              <a:t>kekhawatiran</a:t>
            </a:r>
            <a:r>
              <a:rPr lang="en-US" dirty="0"/>
              <a:t> </a:t>
            </a:r>
            <a:r>
              <a:rPr lang="en-US" dirty="0" err="1"/>
              <a:t>biasanya</a:t>
            </a:r>
            <a:r>
              <a:rPr lang="en-US" dirty="0"/>
              <a:t> </a:t>
            </a:r>
            <a:r>
              <a:rPr lang="en-US" dirty="0" err="1"/>
              <a:t>tentang</a:t>
            </a:r>
            <a:r>
              <a:rPr lang="en-US" dirty="0"/>
              <a:t> </a:t>
            </a:r>
            <a:r>
              <a:rPr lang="en-US" dirty="0" err="1"/>
              <a:t>masalah</a:t>
            </a:r>
            <a:r>
              <a:rPr lang="en-US" dirty="0"/>
              <a:t> </a:t>
            </a:r>
            <a:r>
              <a:rPr lang="en-US" dirty="0" err="1"/>
              <a:t>kehidupan</a:t>
            </a:r>
            <a:r>
              <a:rPr lang="en-US" dirty="0"/>
              <a:t> </a:t>
            </a:r>
            <a:r>
              <a:rPr lang="en-US" dirty="0" err="1"/>
              <a:t>nyata</a:t>
            </a:r>
            <a:r>
              <a:rPr lang="en-US" dirty="0"/>
              <a:t>, </a:t>
            </a:r>
            <a:r>
              <a:rPr lang="en-US" dirty="0" err="1"/>
              <a:t>sedangkan</a:t>
            </a:r>
            <a:r>
              <a:rPr lang="en-US" dirty="0"/>
              <a:t> </a:t>
            </a:r>
            <a:r>
              <a:rPr lang="en-US" dirty="0" err="1"/>
              <a:t>obsesi</a:t>
            </a:r>
            <a:r>
              <a:rPr lang="en-US" dirty="0"/>
              <a:t> OCD </a:t>
            </a:r>
            <a:r>
              <a:rPr lang="en-US" dirty="0" err="1"/>
              <a:t>biasanya</a:t>
            </a:r>
            <a:r>
              <a:rPr lang="en-US" dirty="0"/>
              <a:t> </a:t>
            </a:r>
            <a:r>
              <a:rPr lang="en-US" dirty="0" err="1"/>
              <a:t>tidak</a:t>
            </a:r>
            <a:r>
              <a:rPr lang="en-US" dirty="0"/>
              <a:t> </a:t>
            </a:r>
            <a:r>
              <a:rPr lang="en-US" dirty="0" err="1"/>
              <a:t>melibatkan</a:t>
            </a:r>
            <a:r>
              <a:rPr lang="en-US" dirty="0"/>
              <a:t> </a:t>
            </a:r>
            <a:r>
              <a:rPr lang="en-US" dirty="0" err="1"/>
              <a:t>masalah</a:t>
            </a:r>
            <a:r>
              <a:rPr lang="en-US" dirty="0"/>
              <a:t> </a:t>
            </a:r>
            <a:r>
              <a:rPr lang="en-US" dirty="0" err="1"/>
              <a:t>kehidupan</a:t>
            </a:r>
            <a:r>
              <a:rPr lang="en-US" dirty="0"/>
              <a:t> </a:t>
            </a:r>
            <a:r>
              <a:rPr lang="en-US" dirty="0" err="1"/>
              <a:t>nyata</a:t>
            </a:r>
            <a:r>
              <a:rPr lang="en-US" dirty="0"/>
              <a:t> </a:t>
            </a:r>
            <a:r>
              <a:rPr lang="en-US" dirty="0" err="1"/>
              <a:t>dan</a:t>
            </a:r>
            <a:r>
              <a:rPr lang="en-US" dirty="0"/>
              <a:t> </a:t>
            </a:r>
            <a:r>
              <a:rPr lang="en-US" dirty="0" err="1"/>
              <a:t>tidak</a:t>
            </a:r>
            <a:r>
              <a:rPr lang="en-US" dirty="0"/>
              <a:t> </a:t>
            </a:r>
            <a:r>
              <a:rPr lang="en-US" dirty="0" err="1" smtClean="0"/>
              <a:t>rasional</a:t>
            </a:r>
            <a:r>
              <a:rPr lang="en-US" dirty="0" smtClean="0"/>
              <a:t>. </a:t>
            </a:r>
          </a:p>
          <a:p>
            <a:pPr algn="just"/>
            <a:r>
              <a:rPr lang="en-US" dirty="0">
                <a:solidFill>
                  <a:schemeClr val="accent2">
                    <a:lumMod val="75000"/>
                  </a:schemeClr>
                </a:solidFill>
              </a:rPr>
              <a:t>Major depressive </a:t>
            </a:r>
            <a:r>
              <a:rPr lang="en-US" dirty="0" smtClean="0">
                <a:solidFill>
                  <a:schemeClr val="accent2">
                    <a:lumMod val="75000"/>
                  </a:schemeClr>
                </a:solidFill>
              </a:rPr>
              <a:t>disorder</a:t>
            </a:r>
            <a:r>
              <a:rPr lang="en-US" dirty="0" smtClean="0"/>
              <a:t>. </a:t>
            </a:r>
            <a:r>
              <a:rPr lang="en-US" dirty="0" err="1"/>
              <a:t>Pada</a:t>
            </a:r>
            <a:r>
              <a:rPr lang="en-US" dirty="0"/>
              <a:t> </a:t>
            </a:r>
            <a:r>
              <a:rPr lang="en-US" dirty="0" err="1"/>
              <a:t>depresi</a:t>
            </a:r>
            <a:r>
              <a:rPr lang="en-US" dirty="0"/>
              <a:t> mayor, anxiety </a:t>
            </a:r>
            <a:r>
              <a:rPr lang="en-US" dirty="0" err="1"/>
              <a:t>itu</a:t>
            </a:r>
            <a:r>
              <a:rPr lang="en-US" dirty="0"/>
              <a:t> </a:t>
            </a:r>
            <a:r>
              <a:rPr lang="en-US" dirty="0" err="1"/>
              <a:t>muncul</a:t>
            </a:r>
            <a:r>
              <a:rPr lang="en-US" dirty="0"/>
              <a:t> </a:t>
            </a:r>
            <a:r>
              <a:rPr lang="en-US" dirty="0" err="1"/>
              <a:t>dan</a:t>
            </a:r>
            <a:r>
              <a:rPr lang="en-US" dirty="0"/>
              <a:t> </a:t>
            </a:r>
            <a:r>
              <a:rPr lang="en-US" dirty="0" err="1"/>
              <a:t>Cuma</a:t>
            </a:r>
            <a:r>
              <a:rPr lang="en-US" dirty="0"/>
              <a:t> </a:t>
            </a:r>
            <a:r>
              <a:rPr lang="en-US" dirty="0" err="1"/>
              <a:t>mengganggu</a:t>
            </a:r>
            <a:r>
              <a:rPr lang="en-US" dirty="0"/>
              <a:t> mood </a:t>
            </a:r>
            <a:r>
              <a:rPr lang="en-US" dirty="0" err="1"/>
              <a:t>aja</a:t>
            </a:r>
            <a:r>
              <a:rPr lang="en-US" dirty="0"/>
              <a:t>. </a:t>
            </a:r>
            <a:r>
              <a:rPr lang="en-US" dirty="0" err="1"/>
              <a:t>Namun</a:t>
            </a:r>
            <a:r>
              <a:rPr lang="en-US" dirty="0"/>
              <a:t> kalua OCD </a:t>
            </a:r>
            <a:r>
              <a:rPr lang="en-US" dirty="0" err="1"/>
              <a:t>biasanya</a:t>
            </a:r>
            <a:r>
              <a:rPr lang="en-US" dirty="0"/>
              <a:t> </a:t>
            </a:r>
            <a:r>
              <a:rPr lang="en-US" dirty="0" err="1"/>
              <a:t>terjadi</a:t>
            </a:r>
            <a:r>
              <a:rPr lang="en-US" dirty="0"/>
              <a:t> </a:t>
            </a:r>
            <a:r>
              <a:rPr lang="en-US" dirty="0" err="1"/>
              <a:t>karena</a:t>
            </a:r>
            <a:r>
              <a:rPr lang="en-US" dirty="0"/>
              <a:t> </a:t>
            </a:r>
            <a:r>
              <a:rPr lang="en-US" dirty="0" err="1"/>
              <a:t>adanya</a:t>
            </a:r>
            <a:r>
              <a:rPr lang="en-US" dirty="0"/>
              <a:t> </a:t>
            </a:r>
            <a:r>
              <a:rPr lang="en-US" dirty="0" err="1"/>
              <a:t>dorongan</a:t>
            </a:r>
            <a:r>
              <a:rPr lang="en-US" dirty="0"/>
              <a:t> </a:t>
            </a:r>
            <a:r>
              <a:rPr lang="en-US" dirty="0" err="1"/>
              <a:t>atau</a:t>
            </a:r>
            <a:r>
              <a:rPr lang="en-US" dirty="0"/>
              <a:t> </a:t>
            </a:r>
            <a:r>
              <a:rPr lang="en-US" dirty="0" err="1"/>
              <a:t>pemicunya</a:t>
            </a:r>
            <a:r>
              <a:rPr lang="en-US" dirty="0"/>
              <a:t> (ex: </a:t>
            </a:r>
            <a:r>
              <a:rPr lang="en-US" dirty="0" err="1"/>
              <a:t>rak</a:t>
            </a:r>
            <a:r>
              <a:rPr lang="en-US" dirty="0"/>
              <a:t> </a:t>
            </a:r>
            <a:r>
              <a:rPr lang="en-US" dirty="0" err="1"/>
              <a:t>sepatu</a:t>
            </a:r>
            <a:r>
              <a:rPr lang="en-US" dirty="0"/>
              <a:t> </a:t>
            </a:r>
            <a:r>
              <a:rPr lang="en-US" dirty="0" err="1"/>
              <a:t>berantakan</a:t>
            </a:r>
            <a:r>
              <a:rPr lang="en-US" dirty="0"/>
              <a:t>, </a:t>
            </a:r>
            <a:r>
              <a:rPr lang="en-US" dirty="0" err="1"/>
              <a:t>baru</a:t>
            </a:r>
            <a:r>
              <a:rPr lang="en-US" dirty="0"/>
              <a:t> </a:t>
            </a:r>
            <a:r>
              <a:rPr lang="en-US" dirty="0" err="1"/>
              <a:t>dia</a:t>
            </a:r>
            <a:r>
              <a:rPr lang="en-US" dirty="0"/>
              <a:t> </a:t>
            </a:r>
            <a:r>
              <a:rPr lang="en-US" dirty="0" err="1"/>
              <a:t>muncul</a:t>
            </a:r>
            <a:r>
              <a:rPr lang="en-US" dirty="0"/>
              <a:t> anxiety)</a:t>
            </a:r>
          </a:p>
          <a:p>
            <a:pPr algn="just"/>
            <a:r>
              <a:rPr lang="en-US" dirty="0">
                <a:solidFill>
                  <a:schemeClr val="accent2">
                    <a:lumMod val="75000"/>
                  </a:schemeClr>
                </a:solidFill>
              </a:rPr>
              <a:t>Other obsessive-compulsive and </a:t>
            </a:r>
            <a:r>
              <a:rPr lang="en-US" dirty="0" smtClean="0">
                <a:solidFill>
                  <a:schemeClr val="accent2">
                    <a:lumMod val="75000"/>
                  </a:schemeClr>
                </a:solidFill>
              </a:rPr>
              <a:t>related</a:t>
            </a:r>
            <a:r>
              <a:rPr lang="en-US" dirty="0" smtClean="0"/>
              <a:t>. </a:t>
            </a:r>
            <a:r>
              <a:rPr lang="en-US" dirty="0" err="1"/>
              <a:t>Pada</a:t>
            </a:r>
            <a:r>
              <a:rPr lang="en-US" dirty="0"/>
              <a:t> </a:t>
            </a:r>
            <a:r>
              <a:rPr lang="en-US" dirty="0" err="1"/>
              <a:t>gangguan</a:t>
            </a:r>
            <a:r>
              <a:rPr lang="en-US" dirty="0"/>
              <a:t> dysmorphic </a:t>
            </a:r>
            <a:r>
              <a:rPr lang="en-US" dirty="0" err="1"/>
              <a:t>tubuh</a:t>
            </a:r>
            <a:r>
              <a:rPr lang="en-US" dirty="0"/>
              <a:t>, </a:t>
            </a:r>
            <a:r>
              <a:rPr lang="en-US" dirty="0" err="1"/>
              <a:t>obsesi</a:t>
            </a:r>
            <a:r>
              <a:rPr lang="en-US" dirty="0"/>
              <a:t> </a:t>
            </a:r>
            <a:r>
              <a:rPr lang="en-US" dirty="0" err="1"/>
              <a:t>dan</a:t>
            </a:r>
            <a:r>
              <a:rPr lang="en-US" dirty="0"/>
              <a:t> </a:t>
            </a:r>
            <a:r>
              <a:rPr lang="en-US" dirty="0" err="1"/>
              <a:t>kompulsi</a:t>
            </a:r>
            <a:r>
              <a:rPr lang="en-US" dirty="0"/>
              <a:t> </a:t>
            </a:r>
            <a:r>
              <a:rPr lang="en-US" dirty="0" err="1"/>
              <a:t>terbatas</a:t>
            </a:r>
            <a:r>
              <a:rPr lang="en-US" dirty="0"/>
              <a:t> </a:t>
            </a:r>
            <a:r>
              <a:rPr lang="en-US" dirty="0" err="1"/>
              <a:t>pada</a:t>
            </a:r>
            <a:r>
              <a:rPr lang="en-US" dirty="0"/>
              <a:t> </a:t>
            </a:r>
            <a:r>
              <a:rPr lang="en-US" dirty="0" err="1"/>
              <a:t>kekhawatiran</a:t>
            </a:r>
            <a:r>
              <a:rPr lang="en-US" dirty="0"/>
              <a:t> </a:t>
            </a:r>
            <a:r>
              <a:rPr lang="en-US" dirty="0" err="1"/>
              <a:t>tentang</a:t>
            </a:r>
            <a:r>
              <a:rPr lang="en-US" dirty="0"/>
              <a:t> </a:t>
            </a:r>
            <a:r>
              <a:rPr lang="en-US" dirty="0" err="1"/>
              <a:t>penampilan</a:t>
            </a:r>
            <a:r>
              <a:rPr lang="en-US" dirty="0"/>
              <a:t> </a:t>
            </a:r>
            <a:r>
              <a:rPr lang="en-US" dirty="0" err="1"/>
              <a:t>fisik</a:t>
            </a:r>
            <a:r>
              <a:rPr lang="en-US" dirty="0"/>
              <a:t>. </a:t>
            </a:r>
            <a:r>
              <a:rPr lang="en-US" dirty="0" err="1"/>
              <a:t>Misalnya</a:t>
            </a:r>
            <a:r>
              <a:rPr lang="en-US" dirty="0"/>
              <a:t> orang </a:t>
            </a:r>
            <a:r>
              <a:rPr lang="en-US" dirty="0" err="1"/>
              <a:t>punya</a:t>
            </a:r>
            <a:r>
              <a:rPr lang="en-US" dirty="0"/>
              <a:t> BDD (</a:t>
            </a:r>
            <a:r>
              <a:rPr lang="en-US" dirty="0" err="1"/>
              <a:t>gapede</a:t>
            </a:r>
            <a:r>
              <a:rPr lang="en-US" dirty="0"/>
              <a:t> </a:t>
            </a:r>
            <a:r>
              <a:rPr lang="en-US" dirty="0" err="1"/>
              <a:t>dan</a:t>
            </a:r>
            <a:r>
              <a:rPr lang="en-US" dirty="0"/>
              <a:t> </a:t>
            </a:r>
            <a:r>
              <a:rPr lang="en-US" dirty="0" err="1"/>
              <a:t>gapuas</a:t>
            </a:r>
            <a:r>
              <a:rPr lang="en-US" dirty="0"/>
              <a:t> </a:t>
            </a:r>
            <a:r>
              <a:rPr lang="en-US" dirty="0" err="1"/>
              <a:t>sama</a:t>
            </a:r>
            <a:r>
              <a:rPr lang="en-US" dirty="0"/>
              <a:t> </a:t>
            </a:r>
            <a:r>
              <a:rPr lang="en-US" dirty="0" err="1"/>
              <a:t>dirinya</a:t>
            </a:r>
            <a:r>
              <a:rPr lang="en-US" dirty="0"/>
              <a:t>) </a:t>
            </a:r>
            <a:r>
              <a:rPr lang="en-US" dirty="0" err="1"/>
              <a:t>sama</a:t>
            </a:r>
            <a:r>
              <a:rPr lang="en-US" dirty="0"/>
              <a:t> </a:t>
            </a:r>
            <a:r>
              <a:rPr lang="en-US" dirty="0" err="1"/>
              <a:t>rambut</a:t>
            </a:r>
            <a:r>
              <a:rPr lang="en-US" dirty="0"/>
              <a:t>. </a:t>
            </a:r>
            <a:r>
              <a:rPr lang="en-US" dirty="0" err="1"/>
              <a:t>Kompulsifnya</a:t>
            </a:r>
            <a:r>
              <a:rPr lang="en-US" dirty="0"/>
              <a:t> </a:t>
            </a:r>
            <a:r>
              <a:rPr lang="en-US" dirty="0" err="1"/>
              <a:t>itu</a:t>
            </a:r>
            <a:r>
              <a:rPr lang="en-US" dirty="0"/>
              <a:t> </a:t>
            </a:r>
            <a:r>
              <a:rPr lang="en-US" dirty="0" err="1"/>
              <a:t>dia</a:t>
            </a:r>
            <a:r>
              <a:rPr lang="en-US" dirty="0"/>
              <a:t> </a:t>
            </a:r>
            <a:r>
              <a:rPr lang="en-US" dirty="0" err="1"/>
              <a:t>bakal</a:t>
            </a:r>
            <a:r>
              <a:rPr lang="en-US" dirty="0"/>
              <a:t> </a:t>
            </a:r>
            <a:r>
              <a:rPr lang="en-US" dirty="0" err="1"/>
              <a:t>cabutin</a:t>
            </a:r>
            <a:r>
              <a:rPr lang="en-US" dirty="0"/>
              <a:t> </a:t>
            </a:r>
            <a:r>
              <a:rPr lang="en-US" dirty="0" err="1"/>
              <a:t>rambutnya</a:t>
            </a:r>
            <a:r>
              <a:rPr lang="en-US" dirty="0"/>
              <a:t> </a:t>
            </a:r>
            <a:r>
              <a:rPr lang="en-US" dirty="0" err="1"/>
              <a:t>atau</a:t>
            </a:r>
            <a:r>
              <a:rPr lang="en-US" dirty="0"/>
              <a:t> </a:t>
            </a:r>
            <a:r>
              <a:rPr lang="en-US" dirty="0" err="1"/>
              <a:t>rapihin</a:t>
            </a:r>
            <a:r>
              <a:rPr lang="en-US" dirty="0"/>
              <a:t> </a:t>
            </a:r>
            <a:r>
              <a:rPr lang="en-US" dirty="0" err="1"/>
              <a:t>rambutnya</a:t>
            </a:r>
            <a:r>
              <a:rPr lang="en-US" dirty="0"/>
              <a:t> </a:t>
            </a:r>
            <a:r>
              <a:rPr lang="en-US" dirty="0" err="1"/>
              <a:t>tujuannya</a:t>
            </a:r>
            <a:r>
              <a:rPr lang="en-US" dirty="0"/>
              <a:t> agar </a:t>
            </a:r>
            <a:r>
              <a:rPr lang="en-US" dirty="0" err="1"/>
              <a:t>dia</a:t>
            </a:r>
            <a:r>
              <a:rPr lang="en-US" dirty="0"/>
              <a:t> </a:t>
            </a:r>
            <a:r>
              <a:rPr lang="en-US" dirty="0" err="1"/>
              <a:t>tidak</a:t>
            </a:r>
            <a:r>
              <a:rPr lang="en-US" dirty="0"/>
              <a:t> </a:t>
            </a:r>
            <a:r>
              <a:rPr lang="en-US" dirty="0" err="1"/>
              <a:t>mikirin</a:t>
            </a:r>
            <a:r>
              <a:rPr lang="en-US" dirty="0"/>
              <a:t> </a:t>
            </a:r>
            <a:r>
              <a:rPr lang="en-US" dirty="0" err="1"/>
              <a:t>BDDnya</a:t>
            </a:r>
            <a:r>
              <a:rPr lang="en-US" dirty="0"/>
              <a:t>.</a:t>
            </a:r>
          </a:p>
          <a:p>
            <a:pPr algn="just"/>
            <a:r>
              <a:rPr lang="en-US" dirty="0">
                <a:solidFill>
                  <a:schemeClr val="accent2">
                    <a:lumMod val="75000"/>
                  </a:schemeClr>
                </a:solidFill>
              </a:rPr>
              <a:t>Eating </a:t>
            </a:r>
            <a:r>
              <a:rPr lang="en-US" dirty="0" smtClean="0">
                <a:solidFill>
                  <a:schemeClr val="accent2">
                    <a:lumMod val="75000"/>
                  </a:schemeClr>
                </a:solidFill>
              </a:rPr>
              <a:t>disorders</a:t>
            </a:r>
            <a:r>
              <a:rPr lang="en-US" dirty="0" smtClean="0"/>
              <a:t>. </a:t>
            </a:r>
            <a:r>
              <a:rPr lang="en-US" dirty="0"/>
              <a:t>OCD </a:t>
            </a:r>
            <a:r>
              <a:rPr lang="en-US" dirty="0" err="1"/>
              <a:t>dapat</a:t>
            </a:r>
            <a:r>
              <a:rPr lang="en-US" dirty="0"/>
              <a:t> </a:t>
            </a:r>
            <a:r>
              <a:rPr lang="en-US" dirty="0" err="1"/>
              <a:t>dibedakan</a:t>
            </a:r>
            <a:r>
              <a:rPr lang="en-US" dirty="0"/>
              <a:t> </a:t>
            </a:r>
            <a:r>
              <a:rPr lang="en-US" dirty="0" err="1"/>
              <a:t>dari</a:t>
            </a:r>
            <a:r>
              <a:rPr lang="en-US" dirty="0"/>
              <a:t> </a:t>
            </a:r>
            <a:r>
              <a:rPr lang="en-US" dirty="0" err="1"/>
              <a:t>anoreksia</a:t>
            </a:r>
            <a:r>
              <a:rPr lang="en-US" dirty="0"/>
              <a:t> nervosa </a:t>
            </a:r>
            <a:r>
              <a:rPr lang="en-US" dirty="0" err="1"/>
              <a:t>dalam</a:t>
            </a:r>
            <a:r>
              <a:rPr lang="en-US" dirty="0"/>
              <a:t> OCD </a:t>
            </a:r>
            <a:r>
              <a:rPr lang="en-US" dirty="0" err="1"/>
              <a:t>obsesi</a:t>
            </a:r>
            <a:r>
              <a:rPr lang="en-US" dirty="0"/>
              <a:t> </a:t>
            </a:r>
            <a:r>
              <a:rPr lang="en-US" dirty="0" err="1"/>
              <a:t>dan</a:t>
            </a:r>
            <a:r>
              <a:rPr lang="en-US" dirty="0"/>
              <a:t> </a:t>
            </a:r>
            <a:r>
              <a:rPr lang="en-US" dirty="0" err="1"/>
              <a:t>kompulsi</a:t>
            </a:r>
            <a:r>
              <a:rPr lang="en-US" dirty="0"/>
              <a:t> </a:t>
            </a:r>
            <a:r>
              <a:rPr lang="en-US" dirty="0" err="1"/>
              <a:t>tidak</a:t>
            </a:r>
            <a:r>
              <a:rPr lang="en-US" dirty="0"/>
              <a:t> </a:t>
            </a:r>
            <a:r>
              <a:rPr lang="en-US" dirty="0" err="1"/>
              <a:t>terbatas</a:t>
            </a:r>
            <a:r>
              <a:rPr lang="en-US" dirty="0"/>
              <a:t> </a:t>
            </a:r>
            <a:r>
              <a:rPr lang="en-US" dirty="0" err="1"/>
              <a:t>pada</a:t>
            </a:r>
            <a:r>
              <a:rPr lang="en-US" dirty="0"/>
              <a:t> </a:t>
            </a:r>
            <a:r>
              <a:rPr lang="en-US" dirty="0" err="1"/>
              <a:t>masalah</a:t>
            </a:r>
            <a:r>
              <a:rPr lang="en-US" dirty="0"/>
              <a:t> </a:t>
            </a:r>
            <a:r>
              <a:rPr lang="en-US" dirty="0" err="1"/>
              <a:t>berat</a:t>
            </a:r>
            <a:r>
              <a:rPr lang="en-US" dirty="0"/>
              <a:t> </a:t>
            </a:r>
            <a:r>
              <a:rPr lang="en-US" dirty="0" err="1"/>
              <a:t>badan</a:t>
            </a:r>
            <a:r>
              <a:rPr lang="en-US" dirty="0"/>
              <a:t> </a:t>
            </a:r>
            <a:r>
              <a:rPr lang="en-US" dirty="0" err="1"/>
              <a:t>dan</a:t>
            </a:r>
            <a:r>
              <a:rPr lang="en-US" dirty="0"/>
              <a:t> </a:t>
            </a:r>
            <a:r>
              <a:rPr lang="en-US" dirty="0" err="1"/>
              <a:t>makanan</a:t>
            </a:r>
            <a:r>
              <a:rPr lang="en-US" dirty="0"/>
              <a:t>.</a:t>
            </a:r>
          </a:p>
          <a:p>
            <a:pPr algn="just"/>
            <a:r>
              <a:rPr lang="en-US" dirty="0">
                <a:solidFill>
                  <a:schemeClr val="accent2">
                    <a:lumMod val="75000"/>
                  </a:schemeClr>
                </a:solidFill>
              </a:rPr>
              <a:t>Tics (in tic disorder) and stereotyped </a:t>
            </a:r>
            <a:r>
              <a:rPr lang="en-US" dirty="0" smtClean="0">
                <a:solidFill>
                  <a:schemeClr val="accent2">
                    <a:lumMod val="75000"/>
                  </a:schemeClr>
                </a:solidFill>
              </a:rPr>
              <a:t>movements</a:t>
            </a:r>
            <a:r>
              <a:rPr lang="en-US" dirty="0" smtClean="0"/>
              <a:t>. Tics </a:t>
            </a:r>
            <a:r>
              <a:rPr lang="en-US" dirty="0" err="1"/>
              <a:t>dan</a:t>
            </a:r>
            <a:r>
              <a:rPr lang="en-US" dirty="0"/>
              <a:t> </a:t>
            </a:r>
            <a:r>
              <a:rPr lang="en-US" dirty="0" err="1"/>
              <a:t>gerakan</a:t>
            </a:r>
            <a:r>
              <a:rPr lang="en-US" dirty="0"/>
              <a:t> </a:t>
            </a:r>
            <a:r>
              <a:rPr lang="en-US" dirty="0" err="1"/>
              <a:t>stereotip</a:t>
            </a:r>
            <a:r>
              <a:rPr lang="en-US" dirty="0"/>
              <a:t> </a:t>
            </a:r>
            <a:r>
              <a:rPr lang="en-US" dirty="0" err="1"/>
              <a:t>biasanya</a:t>
            </a:r>
            <a:r>
              <a:rPr lang="en-US" dirty="0"/>
              <a:t> </a:t>
            </a:r>
            <a:r>
              <a:rPr lang="en-US" dirty="0" err="1"/>
              <a:t>kurang</a:t>
            </a:r>
            <a:r>
              <a:rPr lang="en-US" dirty="0"/>
              <a:t> </a:t>
            </a:r>
            <a:r>
              <a:rPr lang="en-US" dirty="0" err="1"/>
              <a:t>kompleks</a:t>
            </a:r>
            <a:r>
              <a:rPr lang="en-US" dirty="0"/>
              <a:t> </a:t>
            </a:r>
            <a:r>
              <a:rPr lang="en-US" dirty="0" err="1"/>
              <a:t>daripada</a:t>
            </a:r>
            <a:r>
              <a:rPr lang="en-US" dirty="0"/>
              <a:t> </a:t>
            </a:r>
            <a:r>
              <a:rPr lang="en-US" dirty="0" err="1"/>
              <a:t>kompulsi</a:t>
            </a:r>
            <a:r>
              <a:rPr lang="en-US" dirty="0"/>
              <a:t> </a:t>
            </a:r>
            <a:r>
              <a:rPr lang="en-US" dirty="0" err="1"/>
              <a:t>dan</a:t>
            </a:r>
            <a:r>
              <a:rPr lang="en-US" dirty="0"/>
              <a:t> </a:t>
            </a:r>
            <a:r>
              <a:rPr lang="en-US" dirty="0" err="1"/>
              <a:t>tidak</a:t>
            </a:r>
            <a:r>
              <a:rPr lang="en-US" dirty="0"/>
              <a:t> </a:t>
            </a:r>
            <a:r>
              <a:rPr lang="en-US" dirty="0" err="1"/>
              <a:t>bertujuan</a:t>
            </a:r>
            <a:r>
              <a:rPr lang="en-US" dirty="0"/>
              <a:t> </a:t>
            </a:r>
            <a:r>
              <a:rPr lang="en-US" dirty="0" err="1"/>
              <a:t>menetralkan</a:t>
            </a:r>
            <a:r>
              <a:rPr lang="en-US" dirty="0"/>
              <a:t> </a:t>
            </a:r>
            <a:r>
              <a:rPr lang="en-US" dirty="0" err="1"/>
              <a:t>obsesi</a:t>
            </a:r>
            <a:r>
              <a:rPr lang="en-US" dirty="0"/>
              <a:t>. </a:t>
            </a:r>
            <a:r>
              <a:rPr lang="en-US" dirty="0" err="1"/>
              <a:t>Namun</a:t>
            </a:r>
            <a:r>
              <a:rPr lang="en-US" dirty="0"/>
              <a:t>, </a:t>
            </a:r>
            <a:r>
              <a:rPr lang="en-US" dirty="0" err="1"/>
              <a:t>membedakan</a:t>
            </a:r>
            <a:r>
              <a:rPr lang="en-US" dirty="0"/>
              <a:t> </a:t>
            </a:r>
            <a:r>
              <a:rPr lang="en-US" dirty="0" err="1"/>
              <a:t>antara</a:t>
            </a:r>
            <a:r>
              <a:rPr lang="en-US" dirty="0"/>
              <a:t> tics </a:t>
            </a:r>
            <a:r>
              <a:rPr lang="en-US" dirty="0" err="1"/>
              <a:t>kompleks</a:t>
            </a:r>
            <a:r>
              <a:rPr lang="en-US" dirty="0"/>
              <a:t> </a:t>
            </a:r>
            <a:r>
              <a:rPr lang="en-US" dirty="0" err="1"/>
              <a:t>dan</a:t>
            </a:r>
            <a:r>
              <a:rPr lang="en-US" dirty="0"/>
              <a:t> </a:t>
            </a:r>
            <a:r>
              <a:rPr lang="en-US" dirty="0" err="1"/>
              <a:t>kompulsi</a:t>
            </a:r>
            <a:r>
              <a:rPr lang="en-US" dirty="0"/>
              <a:t> </a:t>
            </a:r>
            <a:r>
              <a:rPr lang="en-US" dirty="0" err="1"/>
              <a:t>bisa</a:t>
            </a:r>
            <a:r>
              <a:rPr lang="en-US" dirty="0"/>
              <a:t> </a:t>
            </a:r>
            <a:r>
              <a:rPr lang="en-US" dirty="0" err="1"/>
              <a:t>sulit</a:t>
            </a:r>
            <a:r>
              <a:rPr lang="en-US" dirty="0"/>
              <a:t>. </a:t>
            </a:r>
            <a:r>
              <a:rPr lang="en-US" dirty="0" err="1"/>
              <a:t>Sedangkan</a:t>
            </a:r>
            <a:r>
              <a:rPr lang="en-US" dirty="0"/>
              <a:t> </a:t>
            </a:r>
            <a:r>
              <a:rPr lang="en-US" dirty="0" err="1"/>
              <a:t>kompulsi</a:t>
            </a:r>
            <a:r>
              <a:rPr lang="en-US" dirty="0"/>
              <a:t> </a:t>
            </a:r>
            <a:r>
              <a:rPr lang="en-US" dirty="0" err="1"/>
              <a:t>biasanya</a:t>
            </a:r>
            <a:r>
              <a:rPr lang="en-US" dirty="0"/>
              <a:t> </a:t>
            </a:r>
            <a:r>
              <a:rPr lang="en-US" dirty="0" err="1"/>
              <a:t>didahului</a:t>
            </a:r>
            <a:r>
              <a:rPr lang="en-US" dirty="0"/>
              <a:t> </a:t>
            </a:r>
            <a:r>
              <a:rPr lang="en-US" dirty="0" err="1"/>
              <a:t>oleh</a:t>
            </a:r>
            <a:r>
              <a:rPr lang="en-US" dirty="0"/>
              <a:t> </a:t>
            </a:r>
            <a:r>
              <a:rPr lang="en-US" dirty="0" err="1"/>
              <a:t>obsesi</a:t>
            </a:r>
            <a:r>
              <a:rPr lang="en-US" dirty="0"/>
              <a:t>, tics </a:t>
            </a:r>
            <a:r>
              <a:rPr lang="en-US" dirty="0" err="1"/>
              <a:t>sering</a:t>
            </a:r>
            <a:r>
              <a:rPr lang="en-US" dirty="0"/>
              <a:t> </a:t>
            </a:r>
            <a:r>
              <a:rPr lang="en-US" dirty="0" err="1"/>
              <a:t>didahului</a:t>
            </a:r>
            <a:r>
              <a:rPr lang="en-US" dirty="0"/>
              <a:t> </a:t>
            </a:r>
            <a:r>
              <a:rPr lang="en-US" dirty="0" err="1"/>
              <a:t>oleh</a:t>
            </a:r>
            <a:r>
              <a:rPr lang="en-US" dirty="0"/>
              <a:t> </a:t>
            </a:r>
            <a:r>
              <a:rPr lang="en-US" dirty="0" err="1"/>
              <a:t>dorongan</a:t>
            </a:r>
            <a:r>
              <a:rPr lang="en-US" dirty="0"/>
              <a:t> </a:t>
            </a:r>
            <a:r>
              <a:rPr lang="en-US" dirty="0" err="1"/>
              <a:t>indera</a:t>
            </a:r>
            <a:r>
              <a:rPr lang="en-US" dirty="0"/>
              <a:t>. </a:t>
            </a:r>
            <a:endParaRPr lang="en-US" dirty="0" smtClean="0"/>
          </a:p>
        </p:txBody>
      </p:sp>
    </p:spTree>
    <p:extLst>
      <p:ext uri="{BB962C8B-B14F-4D97-AF65-F5344CB8AC3E}">
        <p14:creationId xmlns:p14="http://schemas.microsoft.com/office/powerpoint/2010/main" val="1407194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DIAGNOSE (DSM 5)</a:t>
            </a:r>
          </a:p>
        </p:txBody>
      </p:sp>
      <p:sp>
        <p:nvSpPr>
          <p:cNvPr id="3" name="Content Placeholder 2"/>
          <p:cNvSpPr>
            <a:spLocks noGrp="1"/>
          </p:cNvSpPr>
          <p:nvPr>
            <p:ph idx="1"/>
          </p:nvPr>
        </p:nvSpPr>
        <p:spPr/>
        <p:txBody>
          <a:bodyPr>
            <a:normAutofit fontScale="92500" lnSpcReduction="20000"/>
          </a:bodyPr>
          <a:lstStyle/>
          <a:p>
            <a:pPr algn="just"/>
            <a:r>
              <a:rPr lang="en-US" dirty="0">
                <a:solidFill>
                  <a:schemeClr val="accent2">
                    <a:lumMod val="75000"/>
                  </a:schemeClr>
                </a:solidFill>
              </a:rPr>
              <a:t>Psychotic </a:t>
            </a:r>
            <a:r>
              <a:rPr lang="en-US" dirty="0" smtClean="0">
                <a:solidFill>
                  <a:schemeClr val="accent2">
                    <a:lumMod val="75000"/>
                  </a:schemeClr>
                </a:solidFill>
              </a:rPr>
              <a:t>disorders. </a:t>
            </a:r>
            <a:r>
              <a:rPr lang="en-US" dirty="0" err="1"/>
              <a:t>Beberapa</a:t>
            </a:r>
            <a:r>
              <a:rPr lang="en-US" dirty="0"/>
              <a:t> </a:t>
            </a:r>
            <a:r>
              <a:rPr lang="en-US" dirty="0" err="1"/>
              <a:t>individu</a:t>
            </a:r>
            <a:r>
              <a:rPr lang="en-US" dirty="0"/>
              <a:t> </a:t>
            </a:r>
            <a:r>
              <a:rPr lang="en-US" dirty="0" err="1"/>
              <a:t>dengan</a:t>
            </a:r>
            <a:r>
              <a:rPr lang="en-US" dirty="0"/>
              <a:t> OCD </a:t>
            </a:r>
            <a:r>
              <a:rPr lang="en-US" dirty="0" err="1"/>
              <a:t>memiliki</a:t>
            </a:r>
            <a:r>
              <a:rPr lang="en-US" dirty="0"/>
              <a:t> </a:t>
            </a:r>
            <a:r>
              <a:rPr lang="en-US" dirty="0" err="1"/>
              <a:t>wawasan</a:t>
            </a:r>
            <a:r>
              <a:rPr lang="en-US" dirty="0"/>
              <a:t> yang </a:t>
            </a:r>
            <a:r>
              <a:rPr lang="en-US" dirty="0" err="1"/>
              <a:t>buruk</a:t>
            </a:r>
            <a:r>
              <a:rPr lang="en-US" dirty="0"/>
              <a:t>. </a:t>
            </a:r>
            <a:r>
              <a:rPr lang="en-US" dirty="0" err="1"/>
              <a:t>Namun</a:t>
            </a:r>
            <a:r>
              <a:rPr lang="en-US" dirty="0"/>
              <a:t>, </a:t>
            </a:r>
            <a:r>
              <a:rPr lang="en-US" dirty="0" err="1"/>
              <a:t>mereka</a:t>
            </a:r>
            <a:r>
              <a:rPr lang="en-US" dirty="0"/>
              <a:t> </a:t>
            </a:r>
            <a:r>
              <a:rPr lang="en-US" dirty="0" err="1"/>
              <a:t>memiliki</a:t>
            </a:r>
            <a:r>
              <a:rPr lang="en-US" dirty="0"/>
              <a:t> </a:t>
            </a:r>
            <a:r>
              <a:rPr lang="en-US" dirty="0" err="1"/>
              <a:t>obsesi</a:t>
            </a:r>
            <a:r>
              <a:rPr lang="en-US" dirty="0"/>
              <a:t> </a:t>
            </a:r>
            <a:r>
              <a:rPr lang="en-US" dirty="0" err="1"/>
              <a:t>dan</a:t>
            </a:r>
            <a:r>
              <a:rPr lang="en-US" dirty="0"/>
              <a:t> </a:t>
            </a:r>
            <a:r>
              <a:rPr lang="en-US" dirty="0" err="1"/>
              <a:t>kompulsi</a:t>
            </a:r>
            <a:r>
              <a:rPr lang="en-US" dirty="0"/>
              <a:t> (</a:t>
            </a:r>
            <a:r>
              <a:rPr lang="en-US" dirty="0" err="1"/>
              <a:t>membedakan</a:t>
            </a:r>
            <a:r>
              <a:rPr lang="en-US" dirty="0"/>
              <a:t> </a:t>
            </a:r>
            <a:r>
              <a:rPr lang="en-US" dirty="0" err="1"/>
              <a:t>kondisi</a:t>
            </a:r>
            <a:r>
              <a:rPr lang="en-US" dirty="0"/>
              <a:t> </a:t>
            </a:r>
            <a:r>
              <a:rPr lang="en-US" dirty="0" err="1"/>
              <a:t>mereka</a:t>
            </a:r>
            <a:r>
              <a:rPr lang="en-US" dirty="0"/>
              <a:t> </a:t>
            </a:r>
            <a:r>
              <a:rPr lang="en-US" dirty="0" err="1"/>
              <a:t>dari</a:t>
            </a:r>
            <a:r>
              <a:rPr lang="en-US" dirty="0"/>
              <a:t> </a:t>
            </a:r>
            <a:r>
              <a:rPr lang="en-US" dirty="0" err="1"/>
              <a:t>gangguan</a:t>
            </a:r>
            <a:r>
              <a:rPr lang="en-US" dirty="0"/>
              <a:t> </a:t>
            </a:r>
            <a:r>
              <a:rPr lang="en-US" dirty="0" err="1"/>
              <a:t>delusi</a:t>
            </a:r>
            <a:r>
              <a:rPr lang="en-US" dirty="0"/>
              <a:t>).</a:t>
            </a:r>
          </a:p>
          <a:p>
            <a:pPr algn="just"/>
            <a:r>
              <a:rPr lang="en-US" dirty="0">
                <a:solidFill>
                  <a:schemeClr val="accent2">
                    <a:lumMod val="75000"/>
                  </a:schemeClr>
                </a:solidFill>
              </a:rPr>
              <a:t>Other compulsive-like </a:t>
            </a:r>
            <a:r>
              <a:rPr lang="en-US" dirty="0" smtClean="0">
                <a:solidFill>
                  <a:schemeClr val="accent2">
                    <a:lumMod val="75000"/>
                  </a:schemeClr>
                </a:solidFill>
              </a:rPr>
              <a:t>behaviors. </a:t>
            </a:r>
            <a:r>
              <a:rPr lang="en-US" dirty="0" err="1"/>
              <a:t>P</a:t>
            </a:r>
            <a:r>
              <a:rPr lang="en-US" dirty="0" err="1" smtClean="0"/>
              <a:t>erilaku</a:t>
            </a:r>
            <a:r>
              <a:rPr lang="en-US" dirty="0" smtClean="0"/>
              <a:t> </a:t>
            </a:r>
            <a:r>
              <a:rPr lang="en-US" dirty="0" err="1"/>
              <a:t>ini</a:t>
            </a:r>
            <a:r>
              <a:rPr lang="en-US" dirty="0"/>
              <a:t> </a:t>
            </a:r>
            <a:r>
              <a:rPr lang="en-US" dirty="0" err="1"/>
              <a:t>berbeda</a:t>
            </a:r>
            <a:r>
              <a:rPr lang="en-US" dirty="0"/>
              <a:t> </a:t>
            </a:r>
            <a:r>
              <a:rPr lang="en-US" dirty="0" err="1"/>
              <a:t>dari</a:t>
            </a:r>
            <a:r>
              <a:rPr lang="en-US" dirty="0"/>
              <a:t> </a:t>
            </a:r>
            <a:r>
              <a:rPr lang="en-US" dirty="0" err="1"/>
              <a:t>dorongan</a:t>
            </a:r>
            <a:r>
              <a:rPr lang="en-US" dirty="0"/>
              <a:t> </a:t>
            </a:r>
            <a:r>
              <a:rPr lang="en-US" dirty="0" err="1"/>
              <a:t>dari</a:t>
            </a:r>
            <a:r>
              <a:rPr lang="en-US" dirty="0"/>
              <a:t> OCD </a:t>
            </a:r>
            <a:r>
              <a:rPr lang="en-US" dirty="0" err="1"/>
              <a:t>dalam</a:t>
            </a:r>
            <a:r>
              <a:rPr lang="en-US" dirty="0"/>
              <a:t> </a:t>
            </a:r>
            <a:r>
              <a:rPr lang="en-US" dirty="0" err="1"/>
              <a:t>arti</a:t>
            </a:r>
            <a:r>
              <a:rPr lang="en-US" dirty="0"/>
              <a:t> </a:t>
            </a:r>
            <a:r>
              <a:rPr lang="en-US" dirty="0" err="1"/>
              <a:t>bahwa</a:t>
            </a:r>
            <a:r>
              <a:rPr lang="en-US" dirty="0"/>
              <a:t> orang </a:t>
            </a:r>
            <a:r>
              <a:rPr lang="en-US" dirty="0" err="1"/>
              <a:t>tersebut</a:t>
            </a:r>
            <a:r>
              <a:rPr lang="en-US" dirty="0"/>
              <a:t> </a:t>
            </a:r>
            <a:r>
              <a:rPr lang="en-US" dirty="0" err="1"/>
              <a:t>biasanya</a:t>
            </a:r>
            <a:r>
              <a:rPr lang="en-US" dirty="0"/>
              <a:t> </a:t>
            </a:r>
            <a:r>
              <a:rPr lang="en-US" dirty="0" err="1"/>
              <a:t>memperoleh</a:t>
            </a:r>
            <a:r>
              <a:rPr lang="en-US" dirty="0"/>
              <a:t> </a:t>
            </a:r>
            <a:r>
              <a:rPr lang="en-US" dirty="0" err="1"/>
              <a:t>kesenangan</a:t>
            </a:r>
            <a:r>
              <a:rPr lang="en-US" dirty="0"/>
              <a:t> </a:t>
            </a:r>
            <a:r>
              <a:rPr lang="en-US" dirty="0" err="1"/>
              <a:t>dari</a:t>
            </a:r>
            <a:r>
              <a:rPr lang="en-US" dirty="0"/>
              <a:t> </a:t>
            </a:r>
            <a:r>
              <a:rPr lang="en-US" dirty="0" err="1"/>
              <a:t>aktivitas</a:t>
            </a:r>
            <a:r>
              <a:rPr lang="en-US" dirty="0"/>
              <a:t> </a:t>
            </a:r>
            <a:r>
              <a:rPr lang="en-US" dirty="0" err="1"/>
              <a:t>dan</a:t>
            </a:r>
            <a:r>
              <a:rPr lang="en-US" dirty="0"/>
              <a:t> </a:t>
            </a:r>
            <a:r>
              <a:rPr lang="en-US" dirty="0" err="1"/>
              <a:t>mungkin</a:t>
            </a:r>
            <a:r>
              <a:rPr lang="en-US" dirty="0"/>
              <a:t> </a:t>
            </a:r>
            <a:r>
              <a:rPr lang="en-US" dirty="0" err="1"/>
              <a:t>ingin</a:t>
            </a:r>
            <a:r>
              <a:rPr lang="en-US" dirty="0"/>
              <a:t> </a:t>
            </a:r>
            <a:r>
              <a:rPr lang="en-US" dirty="0" err="1"/>
              <a:t>menolaknya</a:t>
            </a:r>
            <a:r>
              <a:rPr lang="en-US" dirty="0"/>
              <a:t> </a:t>
            </a:r>
            <a:r>
              <a:rPr lang="en-US" dirty="0" err="1"/>
              <a:t>hanya</a:t>
            </a:r>
            <a:r>
              <a:rPr lang="en-US" dirty="0"/>
              <a:t> </a:t>
            </a:r>
            <a:r>
              <a:rPr lang="en-US" dirty="0" err="1"/>
              <a:t>karena</a:t>
            </a:r>
            <a:r>
              <a:rPr lang="en-US" dirty="0"/>
              <a:t> </a:t>
            </a:r>
            <a:r>
              <a:rPr lang="en-US" dirty="0" err="1"/>
              <a:t>konsekuensinya</a:t>
            </a:r>
            <a:r>
              <a:rPr lang="en-US" dirty="0"/>
              <a:t> yang </a:t>
            </a:r>
            <a:r>
              <a:rPr lang="en-US" dirty="0" err="1"/>
              <a:t>merusak</a:t>
            </a:r>
            <a:r>
              <a:rPr lang="en-US" dirty="0"/>
              <a:t>.</a:t>
            </a:r>
            <a:endParaRPr lang="en-US" dirty="0" smtClean="0">
              <a:solidFill>
                <a:schemeClr val="accent2">
                  <a:lumMod val="75000"/>
                </a:schemeClr>
              </a:solidFill>
            </a:endParaRPr>
          </a:p>
          <a:p>
            <a:pPr algn="just"/>
            <a:r>
              <a:rPr lang="en-US" dirty="0">
                <a:solidFill>
                  <a:schemeClr val="accent2">
                    <a:lumMod val="75000"/>
                  </a:schemeClr>
                </a:solidFill>
              </a:rPr>
              <a:t>Obsessive-compulsive </a:t>
            </a:r>
            <a:r>
              <a:rPr lang="en-US" dirty="0" smtClean="0">
                <a:solidFill>
                  <a:schemeClr val="accent2">
                    <a:lumMod val="75000"/>
                  </a:schemeClr>
                </a:solidFill>
              </a:rPr>
              <a:t>personality. </a:t>
            </a:r>
            <a:r>
              <a:rPr lang="en-US" dirty="0" err="1" smtClean="0"/>
              <a:t>Meskipun</a:t>
            </a:r>
            <a:r>
              <a:rPr lang="en-US" dirty="0" smtClean="0"/>
              <a:t> </a:t>
            </a:r>
            <a:r>
              <a:rPr lang="en-US" dirty="0" err="1"/>
              <a:t>gangguan</a:t>
            </a:r>
            <a:r>
              <a:rPr lang="en-US" dirty="0"/>
              <a:t> </a:t>
            </a:r>
            <a:r>
              <a:rPr lang="en-US" dirty="0" err="1"/>
              <a:t>kepribadian</a:t>
            </a:r>
            <a:r>
              <a:rPr lang="en-US" dirty="0"/>
              <a:t> </a:t>
            </a:r>
            <a:r>
              <a:rPr lang="en-US" dirty="0" err="1"/>
              <a:t>obsesif-kompulsif</a:t>
            </a:r>
            <a:r>
              <a:rPr lang="en-US" dirty="0"/>
              <a:t> </a:t>
            </a:r>
            <a:r>
              <a:rPr lang="en-US" dirty="0" err="1"/>
              <a:t>dan</a:t>
            </a:r>
            <a:r>
              <a:rPr lang="en-US" dirty="0"/>
              <a:t> OCD </a:t>
            </a:r>
            <a:r>
              <a:rPr lang="en-US" dirty="0" err="1"/>
              <a:t>memiliki</a:t>
            </a:r>
            <a:r>
              <a:rPr lang="en-US" dirty="0"/>
              <a:t> </a:t>
            </a:r>
            <a:r>
              <a:rPr lang="en-US" dirty="0" err="1"/>
              <a:t>nama</a:t>
            </a:r>
            <a:r>
              <a:rPr lang="en-US" dirty="0"/>
              <a:t> yang </a:t>
            </a:r>
            <a:r>
              <a:rPr lang="en-US" dirty="0" err="1"/>
              <a:t>mirip</a:t>
            </a:r>
            <a:r>
              <a:rPr lang="en-US" dirty="0"/>
              <a:t>, </a:t>
            </a:r>
            <a:r>
              <a:rPr lang="en-US" dirty="0" err="1"/>
              <a:t>gangguan</a:t>
            </a:r>
            <a:r>
              <a:rPr lang="en-US" dirty="0"/>
              <a:t> </a:t>
            </a:r>
            <a:r>
              <a:rPr lang="en-US" dirty="0" err="1"/>
              <a:t>ini</a:t>
            </a:r>
            <a:r>
              <a:rPr lang="en-US" dirty="0"/>
              <a:t> </a:t>
            </a:r>
            <a:r>
              <a:rPr lang="en-US" dirty="0" err="1"/>
              <a:t>sangat</a:t>
            </a:r>
            <a:r>
              <a:rPr lang="en-US" dirty="0"/>
              <a:t> </a:t>
            </a:r>
            <a:r>
              <a:rPr lang="en-US" dirty="0" err="1"/>
              <a:t>berbeda</a:t>
            </a:r>
            <a:r>
              <a:rPr lang="en-US" dirty="0"/>
              <a:t>. </a:t>
            </a:r>
            <a:r>
              <a:rPr lang="en-US" dirty="0" err="1"/>
              <a:t>Gangguan</a:t>
            </a:r>
            <a:r>
              <a:rPr lang="en-US" dirty="0"/>
              <a:t> </a:t>
            </a:r>
            <a:r>
              <a:rPr lang="en-US" dirty="0" err="1"/>
              <a:t>kepribadian</a:t>
            </a:r>
            <a:r>
              <a:rPr lang="en-US" dirty="0"/>
              <a:t> </a:t>
            </a:r>
            <a:r>
              <a:rPr lang="en-US" dirty="0" err="1"/>
              <a:t>obsesif-kompulsif</a:t>
            </a:r>
            <a:r>
              <a:rPr lang="en-US" dirty="0"/>
              <a:t> </a:t>
            </a:r>
            <a:r>
              <a:rPr lang="en-US" dirty="0" err="1"/>
              <a:t>tidak</a:t>
            </a:r>
            <a:r>
              <a:rPr lang="en-US" dirty="0"/>
              <a:t> </a:t>
            </a:r>
            <a:r>
              <a:rPr lang="en-US" dirty="0" err="1"/>
              <a:t>ditandai</a:t>
            </a:r>
            <a:r>
              <a:rPr lang="en-US" dirty="0"/>
              <a:t> </a:t>
            </a:r>
            <a:r>
              <a:rPr lang="en-US" dirty="0" err="1"/>
              <a:t>oleh</a:t>
            </a:r>
            <a:r>
              <a:rPr lang="en-US" dirty="0"/>
              <a:t> </a:t>
            </a:r>
            <a:r>
              <a:rPr lang="en-US" dirty="0" err="1"/>
              <a:t>pikiran</a:t>
            </a:r>
            <a:r>
              <a:rPr lang="en-US" dirty="0"/>
              <a:t> </a:t>
            </a:r>
            <a:r>
              <a:rPr lang="en-US" dirty="0" err="1"/>
              <a:t>atau</a:t>
            </a:r>
            <a:r>
              <a:rPr lang="en-US" dirty="0"/>
              <a:t> </a:t>
            </a:r>
            <a:r>
              <a:rPr lang="en-US" dirty="0" err="1"/>
              <a:t>perilaku</a:t>
            </a:r>
            <a:r>
              <a:rPr lang="en-US" dirty="0"/>
              <a:t> </a:t>
            </a:r>
            <a:r>
              <a:rPr lang="en-US" dirty="0" err="1"/>
              <a:t>berulang</a:t>
            </a:r>
            <a:r>
              <a:rPr lang="en-US" dirty="0"/>
              <a:t> yang </a:t>
            </a:r>
            <a:r>
              <a:rPr lang="en-US" dirty="0" err="1"/>
              <a:t>dilakukan</a:t>
            </a:r>
            <a:r>
              <a:rPr lang="en-US" dirty="0"/>
              <a:t> </a:t>
            </a:r>
            <a:r>
              <a:rPr lang="en-US" dirty="0" err="1"/>
              <a:t>sebagai</a:t>
            </a:r>
            <a:r>
              <a:rPr lang="en-US" dirty="0"/>
              <a:t> </a:t>
            </a:r>
            <a:r>
              <a:rPr lang="en-US" dirty="0" err="1"/>
              <a:t>respons</a:t>
            </a:r>
            <a:r>
              <a:rPr lang="en-US" dirty="0"/>
              <a:t>. </a:t>
            </a:r>
            <a:r>
              <a:rPr lang="en-US" dirty="0" err="1"/>
              <a:t>Sedangkan</a:t>
            </a:r>
            <a:r>
              <a:rPr lang="en-US" dirty="0"/>
              <a:t> OCD </a:t>
            </a:r>
            <a:r>
              <a:rPr lang="en-US" dirty="0" err="1"/>
              <a:t>memiliki</a:t>
            </a:r>
            <a:r>
              <a:rPr lang="en-US" dirty="0"/>
              <a:t> </a:t>
            </a:r>
            <a:r>
              <a:rPr lang="en-US" dirty="0" err="1"/>
              <a:t>perfeksionisme</a:t>
            </a:r>
            <a:r>
              <a:rPr lang="en-US" dirty="0"/>
              <a:t> yang </a:t>
            </a:r>
            <a:r>
              <a:rPr lang="en-US" dirty="0" err="1"/>
              <a:t>berlebihan</a:t>
            </a:r>
            <a:r>
              <a:rPr lang="en-US" dirty="0"/>
              <a:t> </a:t>
            </a:r>
            <a:r>
              <a:rPr lang="en-US" dirty="0" err="1"/>
              <a:t>dan</a:t>
            </a:r>
            <a:r>
              <a:rPr lang="en-US" dirty="0"/>
              <a:t> control yang </a:t>
            </a:r>
            <a:r>
              <a:rPr lang="en-US" dirty="0" err="1"/>
              <a:t>kaku</a:t>
            </a:r>
            <a:r>
              <a:rPr lang="en-US" dirty="0"/>
              <a:t>. </a:t>
            </a:r>
            <a:r>
              <a:rPr lang="en-US" dirty="0" err="1"/>
              <a:t>Jika</a:t>
            </a:r>
            <a:r>
              <a:rPr lang="en-US" dirty="0"/>
              <a:t> </a:t>
            </a:r>
            <a:r>
              <a:rPr lang="en-US" dirty="0" err="1"/>
              <a:t>seseorang</a:t>
            </a:r>
            <a:r>
              <a:rPr lang="en-US" dirty="0"/>
              <a:t> </a:t>
            </a:r>
            <a:r>
              <a:rPr lang="en-US" dirty="0" err="1" smtClean="0"/>
              <a:t>memanifestasikan</a:t>
            </a:r>
            <a:r>
              <a:rPr lang="en-US" dirty="0"/>
              <a:t> </a:t>
            </a:r>
            <a:r>
              <a:rPr lang="en-US" dirty="0" err="1" smtClean="0"/>
              <a:t>gejala</a:t>
            </a:r>
            <a:r>
              <a:rPr lang="en-US" dirty="0" smtClean="0"/>
              <a:t> </a:t>
            </a:r>
            <a:r>
              <a:rPr lang="en-US" dirty="0"/>
              <a:t>OCD </a:t>
            </a:r>
            <a:r>
              <a:rPr lang="en-US" dirty="0" err="1"/>
              <a:t>dan</a:t>
            </a:r>
            <a:r>
              <a:rPr lang="en-US" dirty="0"/>
              <a:t> </a:t>
            </a:r>
            <a:r>
              <a:rPr lang="en-US" dirty="0" err="1"/>
              <a:t>gangguan</a:t>
            </a:r>
            <a:r>
              <a:rPr lang="en-US" dirty="0"/>
              <a:t> </a:t>
            </a:r>
            <a:r>
              <a:rPr lang="en-US" dirty="0" err="1"/>
              <a:t>kepribadian</a:t>
            </a:r>
            <a:r>
              <a:rPr lang="en-US" dirty="0"/>
              <a:t> </a:t>
            </a:r>
            <a:r>
              <a:rPr lang="en-US" dirty="0" err="1"/>
              <a:t>obsesif-kompulsif</a:t>
            </a:r>
            <a:r>
              <a:rPr lang="en-US" dirty="0"/>
              <a:t>, </a:t>
            </a:r>
            <a:r>
              <a:rPr lang="en-US" dirty="0" err="1"/>
              <a:t>kedua</a:t>
            </a:r>
            <a:r>
              <a:rPr lang="en-US" dirty="0"/>
              <a:t> diagnosis </a:t>
            </a:r>
            <a:r>
              <a:rPr lang="en-US" dirty="0" err="1"/>
              <a:t>dapat</a:t>
            </a:r>
            <a:r>
              <a:rPr lang="en-US" dirty="0"/>
              <a:t> </a:t>
            </a:r>
            <a:r>
              <a:rPr lang="en-US" dirty="0" err="1"/>
              <a:t>diberikan</a:t>
            </a:r>
            <a:r>
              <a:rPr lang="en-US" dirty="0"/>
              <a:t>.</a:t>
            </a:r>
          </a:p>
          <a:p>
            <a:endParaRPr lang="en-US" dirty="0"/>
          </a:p>
        </p:txBody>
      </p:sp>
    </p:spTree>
    <p:extLst>
      <p:ext uri="{BB962C8B-B14F-4D97-AF65-F5344CB8AC3E}">
        <p14:creationId xmlns:p14="http://schemas.microsoft.com/office/powerpoint/2010/main" val="3121768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DSM 4</a:t>
            </a:r>
            <a:endParaRPr lang="en-US" dirty="0"/>
          </a:p>
        </p:txBody>
      </p:sp>
      <p:sp>
        <p:nvSpPr>
          <p:cNvPr id="3" name="Content Placeholder 2"/>
          <p:cNvSpPr>
            <a:spLocks noGrp="1"/>
          </p:cNvSpPr>
          <p:nvPr>
            <p:ph sz="half" idx="2"/>
          </p:nvPr>
        </p:nvSpPr>
        <p:spPr/>
        <p:txBody>
          <a:bodyPr/>
          <a:lstStyle/>
          <a:p>
            <a:r>
              <a:rPr lang="en-US" dirty="0" err="1"/>
              <a:t>Pada</a:t>
            </a:r>
            <a:r>
              <a:rPr lang="en-US" dirty="0"/>
              <a:t> DSM 4 </a:t>
            </a:r>
            <a:r>
              <a:rPr lang="en-US" dirty="0" err="1"/>
              <a:t>belum</a:t>
            </a:r>
            <a:r>
              <a:rPr lang="en-US" dirty="0"/>
              <a:t> </a:t>
            </a:r>
            <a:r>
              <a:rPr lang="en-US" dirty="0" err="1"/>
              <a:t>menjelaskan</a:t>
            </a:r>
            <a:r>
              <a:rPr lang="en-US" dirty="0"/>
              <a:t> </a:t>
            </a:r>
            <a:r>
              <a:rPr lang="en-US" dirty="0" err="1"/>
              <a:t>tentang</a:t>
            </a:r>
            <a:r>
              <a:rPr lang="en-US" dirty="0"/>
              <a:t> comorbidity</a:t>
            </a:r>
            <a:r>
              <a:rPr lang="en-US" dirty="0" smtClean="0"/>
              <a:t>.</a:t>
            </a:r>
            <a:endParaRPr lang="en-US" dirty="0"/>
          </a:p>
        </p:txBody>
      </p:sp>
      <p:sp>
        <p:nvSpPr>
          <p:cNvPr id="4" name="Content Placeholder 3"/>
          <p:cNvSpPr>
            <a:spLocks noGrp="1"/>
          </p:cNvSpPr>
          <p:nvPr>
            <p:ph sz="quarter" idx="4"/>
          </p:nvPr>
        </p:nvSpPr>
        <p:spPr>
          <a:xfrm>
            <a:off x="6096000" y="3143250"/>
            <a:ext cx="5064252" cy="3394710"/>
          </a:xfrm>
        </p:spPr>
        <p:txBody>
          <a:bodyPr>
            <a:normAutofit fontScale="85000" lnSpcReduction="10000"/>
          </a:bodyPr>
          <a:lstStyle/>
          <a:p>
            <a:pPr algn="just"/>
            <a:r>
              <a:rPr lang="en-US" dirty="0" err="1"/>
              <a:t>Individu</a:t>
            </a:r>
            <a:r>
              <a:rPr lang="en-US" dirty="0"/>
              <a:t> </a:t>
            </a:r>
            <a:r>
              <a:rPr lang="en-US" dirty="0" err="1"/>
              <a:t>dengan</a:t>
            </a:r>
            <a:r>
              <a:rPr lang="en-US" dirty="0"/>
              <a:t> OCD </a:t>
            </a:r>
            <a:r>
              <a:rPr lang="en-US" dirty="0" err="1"/>
              <a:t>sering</a:t>
            </a:r>
            <a:r>
              <a:rPr lang="en-US" dirty="0"/>
              <a:t> </a:t>
            </a:r>
            <a:r>
              <a:rPr lang="en-US" dirty="0" err="1"/>
              <a:t>memiliki</a:t>
            </a:r>
            <a:r>
              <a:rPr lang="en-US" dirty="0"/>
              <a:t> </a:t>
            </a:r>
            <a:r>
              <a:rPr lang="en-US" dirty="0" err="1"/>
              <a:t>psikopatologi</a:t>
            </a:r>
            <a:r>
              <a:rPr lang="en-US" dirty="0"/>
              <a:t> </a:t>
            </a:r>
            <a:r>
              <a:rPr lang="en-US" dirty="0" err="1"/>
              <a:t>lainnya</a:t>
            </a:r>
            <a:r>
              <a:rPr lang="en-US" dirty="0"/>
              <a:t>. </a:t>
            </a:r>
            <a:r>
              <a:rPr lang="en-US" dirty="0" err="1"/>
              <a:t>Banyak</a:t>
            </a:r>
            <a:r>
              <a:rPr lang="en-US" dirty="0"/>
              <a:t> orang </a:t>
            </a:r>
            <a:r>
              <a:rPr lang="en-US" dirty="0" err="1"/>
              <a:t>dewasa</a:t>
            </a:r>
            <a:r>
              <a:rPr lang="en-US" dirty="0"/>
              <a:t> </a:t>
            </a:r>
            <a:r>
              <a:rPr lang="en-US" dirty="0" err="1"/>
              <a:t>dengan</a:t>
            </a:r>
            <a:r>
              <a:rPr lang="en-US" dirty="0"/>
              <a:t> </a:t>
            </a:r>
            <a:r>
              <a:rPr lang="en-US" dirty="0" err="1"/>
              <a:t>gangguan</a:t>
            </a:r>
            <a:r>
              <a:rPr lang="en-US" dirty="0"/>
              <a:t> </a:t>
            </a:r>
            <a:r>
              <a:rPr lang="en-US" dirty="0" err="1"/>
              <a:t>ini</a:t>
            </a:r>
            <a:r>
              <a:rPr lang="en-US" dirty="0"/>
              <a:t> </a:t>
            </a:r>
            <a:r>
              <a:rPr lang="en-US" dirty="0" err="1"/>
              <a:t>memiliki</a:t>
            </a:r>
            <a:r>
              <a:rPr lang="en-US" dirty="0"/>
              <a:t> diagnosis </a:t>
            </a:r>
            <a:r>
              <a:rPr lang="en-US" dirty="0" err="1"/>
              <a:t>gangguan</a:t>
            </a:r>
            <a:r>
              <a:rPr lang="en-US" dirty="0"/>
              <a:t> </a:t>
            </a:r>
            <a:r>
              <a:rPr lang="en-US" dirty="0" err="1"/>
              <a:t>kecemasan</a:t>
            </a:r>
            <a:r>
              <a:rPr lang="en-US" dirty="0"/>
              <a:t> </a:t>
            </a:r>
            <a:r>
              <a:rPr lang="en-US" dirty="0" err="1"/>
              <a:t>seumur</a:t>
            </a:r>
            <a:r>
              <a:rPr lang="en-US" dirty="0"/>
              <a:t> </a:t>
            </a:r>
            <a:r>
              <a:rPr lang="en-US" dirty="0" err="1"/>
              <a:t>hidup</a:t>
            </a:r>
            <a:r>
              <a:rPr lang="en-US" dirty="0"/>
              <a:t> </a:t>
            </a:r>
            <a:r>
              <a:rPr lang="en-US" dirty="0" err="1" smtClean="0"/>
              <a:t>atau</a:t>
            </a:r>
            <a:r>
              <a:rPr lang="en-US" dirty="0" smtClean="0"/>
              <a:t> </a:t>
            </a:r>
            <a:r>
              <a:rPr lang="en-US" dirty="0" err="1"/>
              <a:t>gangguan</a:t>
            </a:r>
            <a:r>
              <a:rPr lang="en-US" dirty="0"/>
              <a:t> </a:t>
            </a:r>
            <a:r>
              <a:rPr lang="en-US" dirty="0" err="1"/>
              <a:t>depresi</a:t>
            </a:r>
            <a:r>
              <a:rPr lang="en-US" dirty="0"/>
              <a:t> </a:t>
            </a:r>
            <a:r>
              <a:rPr lang="en-US" dirty="0" err="1"/>
              <a:t>atau</a:t>
            </a:r>
            <a:r>
              <a:rPr lang="en-US" dirty="0"/>
              <a:t> </a:t>
            </a:r>
            <a:r>
              <a:rPr lang="en-US" dirty="0" smtClean="0"/>
              <a:t>bipolar. </a:t>
            </a:r>
          </a:p>
          <a:p>
            <a:pPr algn="just"/>
            <a:r>
              <a:rPr lang="en-US" dirty="0" err="1" smtClean="0"/>
              <a:t>Hingga</a:t>
            </a:r>
            <a:r>
              <a:rPr lang="en-US" dirty="0" smtClean="0"/>
              <a:t> </a:t>
            </a:r>
            <a:r>
              <a:rPr lang="en-US" dirty="0"/>
              <a:t>30% orang </a:t>
            </a:r>
            <a:r>
              <a:rPr lang="en-US" dirty="0" err="1"/>
              <a:t>dengan</a:t>
            </a:r>
            <a:r>
              <a:rPr lang="en-US" dirty="0"/>
              <a:t> OCD juga </a:t>
            </a:r>
            <a:r>
              <a:rPr lang="en-US" dirty="0" err="1"/>
              <a:t>memiliki</a:t>
            </a:r>
            <a:r>
              <a:rPr lang="en-US" dirty="0"/>
              <a:t> </a:t>
            </a:r>
            <a:r>
              <a:rPr lang="en-US" dirty="0" err="1"/>
              <a:t>kelainan</a:t>
            </a:r>
            <a:r>
              <a:rPr lang="en-US" dirty="0"/>
              <a:t> tic </a:t>
            </a:r>
            <a:r>
              <a:rPr lang="en-US" dirty="0" err="1"/>
              <a:t>seumur</a:t>
            </a:r>
            <a:r>
              <a:rPr lang="en-US" dirty="0"/>
              <a:t> </a:t>
            </a:r>
            <a:r>
              <a:rPr lang="en-US" dirty="0" err="1"/>
              <a:t>hidup</a:t>
            </a:r>
            <a:r>
              <a:rPr lang="en-US" dirty="0"/>
              <a:t>. </a:t>
            </a:r>
            <a:r>
              <a:rPr lang="en-US" dirty="0" err="1" smtClean="0"/>
              <a:t>Komorbiditas</a:t>
            </a:r>
            <a:r>
              <a:rPr lang="en-US" dirty="0" smtClean="0"/>
              <a:t> </a:t>
            </a:r>
            <a:r>
              <a:rPr lang="en-US" dirty="0"/>
              <a:t>paling </a:t>
            </a:r>
            <a:r>
              <a:rPr lang="en-US" dirty="0" err="1"/>
              <a:t>sering</a:t>
            </a:r>
            <a:r>
              <a:rPr lang="en-US" dirty="0"/>
              <a:t> </a:t>
            </a:r>
            <a:r>
              <a:rPr lang="en-US" dirty="0" err="1"/>
              <a:t>terjadi</a:t>
            </a:r>
            <a:r>
              <a:rPr lang="en-US" dirty="0"/>
              <a:t> </a:t>
            </a:r>
            <a:r>
              <a:rPr lang="en-US" dirty="0" err="1"/>
              <a:t>pada</a:t>
            </a:r>
            <a:r>
              <a:rPr lang="en-US" dirty="0"/>
              <a:t> </a:t>
            </a:r>
            <a:r>
              <a:rPr lang="en-US" dirty="0" err="1"/>
              <a:t>pria</a:t>
            </a:r>
            <a:r>
              <a:rPr lang="en-US" dirty="0"/>
              <a:t> </a:t>
            </a:r>
            <a:r>
              <a:rPr lang="en-US" dirty="0" err="1"/>
              <a:t>dengan</a:t>
            </a:r>
            <a:r>
              <a:rPr lang="en-US" dirty="0"/>
              <a:t> onset OCD </a:t>
            </a:r>
            <a:r>
              <a:rPr lang="en-US" dirty="0" err="1"/>
              <a:t>pada</a:t>
            </a:r>
            <a:r>
              <a:rPr lang="en-US" dirty="0"/>
              <a:t> masa </a:t>
            </a:r>
            <a:r>
              <a:rPr lang="en-US" dirty="0" err="1"/>
              <a:t>kanak-kanak</a:t>
            </a:r>
            <a:r>
              <a:rPr lang="en-US" dirty="0"/>
              <a:t>. </a:t>
            </a:r>
            <a:endParaRPr lang="en-US" dirty="0" smtClean="0"/>
          </a:p>
          <a:p>
            <a:pPr algn="just"/>
            <a:r>
              <a:rPr lang="en-US" dirty="0" err="1" smtClean="0"/>
              <a:t>Ketika</a:t>
            </a:r>
            <a:r>
              <a:rPr lang="en-US" dirty="0" smtClean="0"/>
              <a:t> </a:t>
            </a:r>
            <a:r>
              <a:rPr lang="en-US" dirty="0" err="1"/>
              <a:t>salah</a:t>
            </a:r>
            <a:r>
              <a:rPr lang="en-US" dirty="0"/>
              <a:t> </a:t>
            </a:r>
            <a:r>
              <a:rPr lang="en-US" dirty="0" err="1"/>
              <a:t>satu</a:t>
            </a:r>
            <a:r>
              <a:rPr lang="en-US" dirty="0"/>
              <a:t> </a:t>
            </a:r>
            <a:r>
              <a:rPr lang="en-US" dirty="0" err="1"/>
              <a:t>gangguan</a:t>
            </a:r>
            <a:r>
              <a:rPr lang="en-US" dirty="0"/>
              <a:t> lain </a:t>
            </a:r>
            <a:r>
              <a:rPr lang="en-US" dirty="0" err="1"/>
              <a:t>didiagnosis</a:t>
            </a:r>
            <a:r>
              <a:rPr lang="en-US" dirty="0"/>
              <a:t>, </a:t>
            </a:r>
            <a:r>
              <a:rPr lang="en-US" dirty="0" err="1"/>
              <a:t>individu</a:t>
            </a:r>
            <a:r>
              <a:rPr lang="en-US" dirty="0"/>
              <a:t> </a:t>
            </a:r>
            <a:r>
              <a:rPr lang="en-US" dirty="0" err="1"/>
              <a:t>tersebut</a:t>
            </a:r>
            <a:r>
              <a:rPr lang="en-US" dirty="0"/>
              <a:t> </a:t>
            </a:r>
            <a:r>
              <a:rPr lang="en-US" dirty="0" err="1"/>
              <a:t>harus</a:t>
            </a:r>
            <a:r>
              <a:rPr lang="en-US" dirty="0"/>
              <a:t> </a:t>
            </a:r>
            <a:r>
              <a:rPr lang="en-US" dirty="0" err="1"/>
              <a:t>dicek</a:t>
            </a:r>
            <a:r>
              <a:rPr lang="en-US" dirty="0"/>
              <a:t> OCD juga. </a:t>
            </a:r>
            <a:r>
              <a:rPr lang="en-US" dirty="0" err="1"/>
              <a:t>Misalnya</a:t>
            </a:r>
            <a:r>
              <a:rPr lang="en-US" dirty="0"/>
              <a:t>, </a:t>
            </a:r>
            <a:r>
              <a:rPr lang="en-US" dirty="0" err="1"/>
              <a:t>pada</a:t>
            </a:r>
            <a:r>
              <a:rPr lang="en-US" dirty="0"/>
              <a:t> </a:t>
            </a:r>
            <a:r>
              <a:rPr lang="en-US" dirty="0" err="1"/>
              <a:t>individu</a:t>
            </a:r>
            <a:r>
              <a:rPr lang="en-US" dirty="0"/>
              <a:t> </a:t>
            </a:r>
            <a:r>
              <a:rPr lang="en-US" dirty="0" err="1"/>
              <a:t>dengan</a:t>
            </a:r>
            <a:r>
              <a:rPr lang="en-US" dirty="0"/>
              <a:t> </a:t>
            </a:r>
            <a:r>
              <a:rPr lang="en-US" dirty="0" err="1"/>
              <a:t>skizofrenia</a:t>
            </a:r>
            <a:r>
              <a:rPr lang="en-US" dirty="0"/>
              <a:t> </a:t>
            </a:r>
            <a:r>
              <a:rPr lang="en-US" dirty="0" err="1"/>
              <a:t>atau</a:t>
            </a:r>
            <a:r>
              <a:rPr lang="en-US" dirty="0"/>
              <a:t> </a:t>
            </a:r>
            <a:r>
              <a:rPr lang="en-US" dirty="0" err="1"/>
              <a:t>gangguan</a:t>
            </a:r>
            <a:r>
              <a:rPr lang="en-US" dirty="0"/>
              <a:t> </a:t>
            </a:r>
            <a:r>
              <a:rPr lang="en-US" dirty="0" err="1"/>
              <a:t>skizoafektif</a:t>
            </a:r>
            <a:r>
              <a:rPr lang="en-US" dirty="0"/>
              <a:t>, </a:t>
            </a:r>
            <a:r>
              <a:rPr lang="en-US" dirty="0" err="1"/>
              <a:t>prevalensi</a:t>
            </a:r>
            <a:r>
              <a:rPr lang="en-US" dirty="0"/>
              <a:t> OCD </a:t>
            </a:r>
            <a:r>
              <a:rPr lang="en-US" dirty="0" err="1"/>
              <a:t>adalah</a:t>
            </a:r>
            <a:r>
              <a:rPr lang="en-US" dirty="0"/>
              <a:t> </a:t>
            </a:r>
            <a:r>
              <a:rPr lang="en-US" dirty="0" err="1"/>
              <a:t>sekitar</a:t>
            </a:r>
            <a:r>
              <a:rPr lang="en-US" dirty="0"/>
              <a:t> 12%.</a:t>
            </a:r>
          </a:p>
        </p:txBody>
      </p:sp>
      <p:sp>
        <p:nvSpPr>
          <p:cNvPr id="5" name="Text Placeholder 4"/>
          <p:cNvSpPr>
            <a:spLocks noGrp="1"/>
          </p:cNvSpPr>
          <p:nvPr>
            <p:ph type="body" sz="quarter" idx="4294967295"/>
          </p:nvPr>
        </p:nvSpPr>
        <p:spPr>
          <a:xfrm>
            <a:off x="6338316" y="2313433"/>
            <a:ext cx="4270248" cy="704087"/>
          </a:xfrm>
          <a:prstGeom prst="rect">
            <a:avLst/>
          </a:prstGeom>
        </p:spPr>
        <p:txBody>
          <a:bodyPr/>
          <a:lstStyle/>
          <a:p>
            <a:r>
              <a:rPr lang="en-US" dirty="0" smtClean="0"/>
              <a:t>DSM 5</a:t>
            </a:r>
            <a:endParaRPr lang="en-US" dirty="0"/>
          </a:p>
        </p:txBody>
      </p:sp>
      <p:sp>
        <p:nvSpPr>
          <p:cNvPr id="6" name="Title 5"/>
          <p:cNvSpPr>
            <a:spLocks noGrp="1"/>
          </p:cNvSpPr>
          <p:nvPr>
            <p:ph type="title"/>
          </p:nvPr>
        </p:nvSpPr>
        <p:spPr/>
        <p:txBody>
          <a:bodyPr/>
          <a:lstStyle/>
          <a:p>
            <a:r>
              <a:rPr lang="en-US" b="1" dirty="0" smtClean="0"/>
              <a:t>COMORBIDITY</a:t>
            </a:r>
            <a:endParaRPr lang="en-US" b="1" dirty="0"/>
          </a:p>
        </p:txBody>
      </p:sp>
    </p:spTree>
    <p:extLst>
      <p:ext uri="{BB962C8B-B14F-4D97-AF65-F5344CB8AC3E}">
        <p14:creationId xmlns:p14="http://schemas.microsoft.com/office/powerpoint/2010/main" val="16694303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p:txBody>
          <a:bodyPr>
            <a:normAutofit fontScale="92500" lnSpcReduction="10000"/>
          </a:bodyPr>
          <a:lstStyle/>
          <a:p>
            <a:pPr lvl="0"/>
            <a:r>
              <a:rPr lang="id-ID" dirty="0"/>
              <a:t>Psikoanalisis: Individu penderita OCD diminta untuk menghadapi hal-hal yang benar-benar ditakutinya. Tetapi treatment ini tidak cukup efektif untuk penderita OCD</a:t>
            </a:r>
            <a:endParaRPr lang="en-US" dirty="0"/>
          </a:p>
          <a:p>
            <a:pPr lvl="0"/>
            <a:r>
              <a:rPr lang="id-ID" dirty="0"/>
              <a:t>Exposure dan Response Prevention : Dikenal sebagai Flooding. Jadi individu dihadapkan ke suatu kondisi yang dia tidak suka (Ex: memegang sepatu kotor, biasanya langsung cuci tangan. Tetapi ini dia ditahan untuk tidak melakukan hal yang biasanya dia lakuin) akibatnya dari hal itu bisa mengurangi hal yang biasanya dia lakuin</a:t>
            </a:r>
            <a:endParaRPr lang="en-US" dirty="0"/>
          </a:p>
          <a:p>
            <a:pPr lvl="0"/>
            <a:r>
              <a:rPr lang="id-ID" dirty="0"/>
              <a:t>Rational Emotive Behavior Therapy : Didorong untuk menguji ketakutan mereka bahwa hal yang buruk akan terjadi jika mereka tidak menampilkan perilaku kompulsi</a:t>
            </a:r>
            <a:endParaRPr lang="en-US" dirty="0"/>
          </a:p>
          <a:p>
            <a:pPr lvl="0"/>
            <a:r>
              <a:rPr lang="id-ID" dirty="0"/>
              <a:t>Biologis: Obat-obatan yang meningkatkan Serotonin</a:t>
            </a:r>
            <a:endParaRPr lang="en-US" dirty="0"/>
          </a:p>
          <a:p>
            <a:pPr marL="0" indent="0">
              <a:buNone/>
            </a:pPr>
            <a:endParaRPr lang="en-US" dirty="0"/>
          </a:p>
        </p:txBody>
      </p:sp>
    </p:spTree>
    <p:extLst>
      <p:ext uri="{BB962C8B-B14F-4D97-AF65-F5344CB8AC3E}">
        <p14:creationId xmlns:p14="http://schemas.microsoft.com/office/powerpoint/2010/main" val="8988749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1B454-7E85-42F6-873D-3CC6FAC56AF4}"/>
              </a:ext>
            </a:extLst>
          </p:cNvPr>
          <p:cNvSpPr>
            <a:spLocks noGrp="1"/>
          </p:cNvSpPr>
          <p:nvPr>
            <p:ph type="title"/>
          </p:nvPr>
        </p:nvSpPr>
        <p:spPr/>
        <p:txBody>
          <a:bodyPr/>
          <a:lstStyle/>
          <a:p>
            <a:pPr algn="ctr"/>
            <a:r>
              <a:rPr lang="id-ID" b="1" dirty="0"/>
              <a:t>Commonalities across </a:t>
            </a:r>
            <a:r>
              <a:rPr lang="en-US" b="1" dirty="0"/>
              <a:t/>
            </a:r>
            <a:br>
              <a:rPr lang="en-US" b="1" dirty="0"/>
            </a:br>
            <a:r>
              <a:rPr lang="id-ID" b="1" dirty="0"/>
              <a:t>Psychological Treatments </a:t>
            </a:r>
            <a:endParaRPr lang="en-ID" dirty="0"/>
          </a:p>
        </p:txBody>
      </p:sp>
      <p:sp>
        <p:nvSpPr>
          <p:cNvPr id="3" name="Content Placeholder 2">
            <a:extLst>
              <a:ext uri="{FF2B5EF4-FFF2-40B4-BE49-F238E27FC236}">
                <a16:creationId xmlns:a16="http://schemas.microsoft.com/office/drawing/2014/main" xmlns="" id="{18CEB4C8-EADA-4443-B8EC-DAEC1FBB3A03}"/>
              </a:ext>
            </a:extLst>
          </p:cNvPr>
          <p:cNvSpPr>
            <a:spLocks noGrp="1"/>
          </p:cNvSpPr>
          <p:nvPr>
            <p:ph sz="half" idx="1"/>
          </p:nvPr>
        </p:nvSpPr>
        <p:spPr/>
        <p:txBody>
          <a:bodyPr>
            <a:normAutofit fontScale="92500" lnSpcReduction="20000"/>
          </a:bodyPr>
          <a:lstStyle/>
          <a:p>
            <a:pPr lvl="0"/>
            <a:r>
              <a:rPr lang="id-ID" b="1" dirty="0"/>
              <a:t>Desentisisasi Sistematik (DS) adalah </a:t>
            </a:r>
            <a:r>
              <a:rPr lang="id-ID" dirty="0"/>
              <a:t>treatement yang dilakukan pertama kali oleh Joseph Wolpe tahun 1958. Treatment ini diajarkan relaksasi lalu memberikan keterampilan untuk bersantai sambil menjalani exposure tersebut. </a:t>
            </a:r>
            <a:r>
              <a:rPr lang="id-ID" b="1" dirty="0"/>
              <a:t>Exposure </a:t>
            </a:r>
            <a:r>
              <a:rPr lang="en-US" dirty="0" err="1"/>
              <a:t>memberikan</a:t>
            </a:r>
            <a:r>
              <a:rPr lang="id-ID" dirty="0"/>
              <a:t> dari hal yang paling tidak ditakuti hingga yang sangat amat ditakuti. </a:t>
            </a:r>
            <a:endParaRPr lang="en-ID" dirty="0"/>
          </a:p>
          <a:p>
            <a:r>
              <a:rPr lang="id-ID" b="1" dirty="0"/>
              <a:t>DS ini melibatkan 2 komponen</a:t>
            </a:r>
            <a:endParaRPr lang="en-ID" dirty="0"/>
          </a:p>
          <a:p>
            <a:pPr lvl="0"/>
            <a:r>
              <a:rPr lang="id-ID" dirty="0"/>
              <a:t>Relaksasi otot dalam</a:t>
            </a:r>
            <a:endParaRPr lang="en-ID" dirty="0"/>
          </a:p>
          <a:p>
            <a:pPr lvl="0"/>
            <a:r>
              <a:rPr lang="id-ID" dirty="0"/>
              <a:t>Exposure bertahap ke daftar situasi yang menimbulkan kecemasan paling rendah dan ke situasi yang paling menakutkan.</a:t>
            </a:r>
            <a:endParaRPr lang="en-ID" dirty="0"/>
          </a:p>
          <a:p>
            <a:endParaRPr lang="en-ID" dirty="0"/>
          </a:p>
        </p:txBody>
      </p:sp>
      <p:sp>
        <p:nvSpPr>
          <p:cNvPr id="4" name="Content Placeholder 3">
            <a:extLst>
              <a:ext uri="{FF2B5EF4-FFF2-40B4-BE49-F238E27FC236}">
                <a16:creationId xmlns:a16="http://schemas.microsoft.com/office/drawing/2014/main" xmlns="" id="{41976FB3-8ECC-47B9-970A-5FD407EE470C}"/>
              </a:ext>
            </a:extLst>
          </p:cNvPr>
          <p:cNvSpPr>
            <a:spLocks noGrp="1"/>
          </p:cNvSpPr>
          <p:nvPr>
            <p:ph sz="half" idx="2"/>
          </p:nvPr>
        </p:nvSpPr>
        <p:spPr/>
        <p:txBody>
          <a:bodyPr>
            <a:normAutofit fontScale="92500" lnSpcReduction="20000"/>
          </a:bodyPr>
          <a:lstStyle/>
          <a:p>
            <a:pPr lvl="0"/>
            <a:r>
              <a:rPr lang="id-ID" b="1" dirty="0"/>
              <a:t>CBT (Cognitive Beh</a:t>
            </a:r>
            <a:r>
              <a:rPr lang="en-US" b="1" dirty="0"/>
              <a:t>a</a:t>
            </a:r>
            <a:r>
              <a:rPr lang="id-ID" b="1" dirty="0"/>
              <a:t>viour Therapy) adalah</a:t>
            </a:r>
            <a:r>
              <a:rPr lang="id-ID" dirty="0"/>
              <a:t> treatment yang juga efektif untuk Anxiety Disorder. Treatment ini bisa bertahan 6 bulan untuk menghilangkan Anxiety Disorder. Perbedaan dengan DS adalah: </a:t>
            </a:r>
            <a:endParaRPr lang="en-ID" dirty="0"/>
          </a:p>
          <a:p>
            <a:pPr lvl="0"/>
            <a:r>
              <a:rPr lang="id-ID" dirty="0"/>
              <a:t>Jika DS ditakuti satu hal, yaitu fokus pada satu hal tersebut tetapi kalau CBT juga melihat dengan objek yang mirip dengan objek yang ditakuti. </a:t>
            </a:r>
            <a:endParaRPr lang="en-ID" dirty="0"/>
          </a:p>
          <a:p>
            <a:r>
              <a:rPr lang="id-ID" dirty="0"/>
              <a:t>Exposure harus dilakukan dengan berbagai konteks</a:t>
            </a:r>
            <a:endParaRPr lang="en-ID" dirty="0"/>
          </a:p>
        </p:txBody>
      </p:sp>
    </p:spTree>
    <p:extLst>
      <p:ext uri="{BB962C8B-B14F-4D97-AF65-F5344CB8AC3E}">
        <p14:creationId xmlns:p14="http://schemas.microsoft.com/office/powerpoint/2010/main" val="1475159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1290</TotalTime>
  <Words>10919</Words>
  <Application>Microsoft Office PowerPoint</Application>
  <PresentationFormat>Widescreen</PresentationFormat>
  <Paragraphs>704</Paragraphs>
  <Slides>97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Century Gothic</vt:lpstr>
      <vt:lpstr>Times New Roman</vt:lpstr>
      <vt:lpstr>Wingdings</vt:lpstr>
      <vt:lpstr>Wingdings 3</vt:lpstr>
      <vt:lpstr>Ion Boardroom</vt:lpstr>
      <vt:lpstr>Anxity Dissorder (Gangguan Kecemasan)</vt:lpstr>
      <vt:lpstr>PowerPoint Presentation</vt:lpstr>
      <vt:lpstr>Gangguan Kecemasan</vt:lpstr>
      <vt:lpstr>Spesific Phobia</vt:lpstr>
      <vt:lpstr>PowerPoint Presentation</vt:lpstr>
      <vt:lpstr>Spesific Phobia</vt:lpstr>
      <vt:lpstr>Spesific Phobia</vt:lpstr>
      <vt:lpstr>PowerPoint Presentation</vt:lpstr>
      <vt:lpstr>Social Anxity Dissorder</vt:lpstr>
      <vt:lpstr>Social Anxity Dissorder</vt:lpstr>
      <vt:lpstr>Faktor Penyebab Phobia</vt:lpstr>
      <vt:lpstr>https://www.youtube.com/watch?v=9hBfnXACsOI</vt:lpstr>
      <vt:lpstr>Treatment</vt:lpstr>
      <vt:lpstr>Panic Disorder</vt:lpstr>
      <vt:lpstr>Diagnostic Features</vt:lpstr>
      <vt:lpstr>Development and Course</vt:lpstr>
      <vt:lpstr>PowerPoint Presentation</vt:lpstr>
      <vt:lpstr>Prevalence </vt:lpstr>
      <vt:lpstr>Differential Diagnosis</vt:lpstr>
      <vt:lpstr>Specific Culture and Gender Features </vt:lpstr>
      <vt:lpstr>Diagnostic Criteria</vt:lpstr>
      <vt:lpstr>Diagnostic Criteria - Panic Disorder DSM V</vt:lpstr>
      <vt:lpstr>Risk and Prognostic Factors</vt:lpstr>
      <vt:lpstr>Culture Related Diagnostic Issues</vt:lpstr>
      <vt:lpstr>Suicide Risk</vt:lpstr>
      <vt:lpstr>Comorbidity</vt:lpstr>
      <vt:lpstr>Agoraphobia</vt:lpstr>
      <vt:lpstr>Features and Criteria Agoraphobia DSM IV-TR</vt:lpstr>
      <vt:lpstr>Agoraphobia without History of Panic Disorder </vt:lpstr>
      <vt:lpstr>Diagnostic Features</vt:lpstr>
      <vt:lpstr>SPECIFIC CULTURE AND GENDER FEATURES DSM IV-TR</vt:lpstr>
      <vt:lpstr>Prevalence DSM IV-TR</vt:lpstr>
      <vt:lpstr>Course DSM IV-TR</vt:lpstr>
      <vt:lpstr>Differential Diagnosis</vt:lpstr>
      <vt:lpstr>DIAGNOSTIC CRITERIA FOR AGORAPHOBIA WITHOUT HISTORY OF PANIC DISORDER</vt:lpstr>
      <vt:lpstr>Diagnostic Criteria Agoraphobia DSM V</vt:lpstr>
      <vt:lpstr>Diagnostic Features Agoraphobia DSM V</vt:lpstr>
      <vt:lpstr>ASSOCIATED FEATURES SUPPORTING DIAGNOSIS</vt:lpstr>
      <vt:lpstr>Prevalence </vt:lpstr>
      <vt:lpstr>Development and Course Agoraphobia DSM V</vt:lpstr>
      <vt:lpstr>PowerPoint Presentation</vt:lpstr>
      <vt:lpstr>PowerPoint Presentation</vt:lpstr>
      <vt:lpstr>Comorbidity </vt:lpstr>
      <vt:lpstr>Panic Attack DSM IV –TR &amp; Panic Attack Specifier DSM V</vt:lpstr>
      <vt:lpstr>CRITERIA PANIC ATTACK DSM IV-TR</vt:lpstr>
      <vt:lpstr>DIAGNOSTIC CRITERIA PANIC ATTACK SPECIFIER </vt:lpstr>
      <vt:lpstr>FEATURES DSM IV-TR &amp; DSM V</vt:lpstr>
      <vt:lpstr>ACUTE STRESS DISORDER</vt:lpstr>
      <vt:lpstr>Features Diagnostic</vt:lpstr>
      <vt:lpstr>Development and Course</vt:lpstr>
      <vt:lpstr>Prevalence</vt:lpstr>
      <vt:lpstr>Specific Culture Features</vt:lpstr>
      <vt:lpstr>Faktor Risiko dan Prognostik DSM V</vt:lpstr>
      <vt:lpstr>Kriteria ASD DSM IV</vt:lpstr>
      <vt:lpstr>Kriteria ASD DSM V</vt:lpstr>
      <vt:lpstr>Differential Diagnose</vt:lpstr>
      <vt:lpstr>POST TRAUMATIC  STRESS DISORDER</vt:lpstr>
      <vt:lpstr>Features Diagnostic</vt:lpstr>
      <vt:lpstr>Specifiers </vt:lpstr>
      <vt:lpstr>Prevalence</vt:lpstr>
      <vt:lpstr>Development and Course</vt:lpstr>
      <vt:lpstr>Resiko dan Faktor Prognostik DSM V</vt:lpstr>
      <vt:lpstr>Differential Diagnostic</vt:lpstr>
      <vt:lpstr>Kriteria DSM IV</vt:lpstr>
      <vt:lpstr>Kriteria DSM V (Untuk 6 tahun ke atas)</vt:lpstr>
      <vt:lpstr>Kriteria DSM V (6 tahun ke bawah)</vt:lpstr>
      <vt:lpstr>Akibat-akibat PTSD:</vt:lpstr>
      <vt:lpstr>Treatment untuk PTSD dan ASD</vt:lpstr>
      <vt:lpstr>PowerPoint Presentation</vt:lpstr>
      <vt:lpstr>Generalized Anxiety Disorder </vt:lpstr>
      <vt:lpstr>CRITERIA</vt:lpstr>
      <vt:lpstr>Diagnostic Features </vt:lpstr>
      <vt:lpstr>Associated Features and Disorders &amp; Associated Features Supporting Diagnosis </vt:lpstr>
      <vt:lpstr>Specific Culture, Age and Gender Features</vt:lpstr>
      <vt:lpstr>prevalance</vt:lpstr>
      <vt:lpstr>COURSE &amp; DEVELOPMENT COURSE</vt:lpstr>
      <vt:lpstr>Risk and Prognostic Factors </vt:lpstr>
      <vt:lpstr>Differential Diagnose (dsm 4 &amp; 5)</vt:lpstr>
      <vt:lpstr>Differential Diagnose (dsm 4 &amp; 5)</vt:lpstr>
      <vt:lpstr>COMORBIDITY</vt:lpstr>
      <vt:lpstr>TREATMENT</vt:lpstr>
      <vt:lpstr>Obsessive–compulsive disorder </vt:lpstr>
      <vt:lpstr>CRITERIA (dsm 4 &amp; 5)</vt:lpstr>
      <vt:lpstr>CRITERIA (dsm 4 &amp; 5)</vt:lpstr>
      <vt:lpstr>SPECIFIC</vt:lpstr>
      <vt:lpstr>Diagnostic Features </vt:lpstr>
      <vt:lpstr>Associated Features and Disorders (dsm 4) &amp; Associated Features Supporting Diagnosis (dsm 5)</vt:lpstr>
      <vt:lpstr>Specific Culture, Age and Gender Features </vt:lpstr>
      <vt:lpstr>PREVALANCE</vt:lpstr>
      <vt:lpstr>COURSE &amp; DEVELOPMENT COURSE</vt:lpstr>
      <vt:lpstr>Risk and Prognostic Factors </vt:lpstr>
      <vt:lpstr>DIFFERENTIAL DIAGNOSE (DSM 4)</vt:lpstr>
      <vt:lpstr>DIFFERENTIAL DIAGNOSE (DSM 5)</vt:lpstr>
      <vt:lpstr>DIFFERENTIAL DIAGNOSE (DSM 5)</vt:lpstr>
      <vt:lpstr>COMORBIDITY</vt:lpstr>
      <vt:lpstr>TREATMENT</vt:lpstr>
      <vt:lpstr>Commonalities across  Psychological Treatments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Anxity Dissorder (Gangguan Kecemasan)</dc:title>
  <dc:creator>Erisca</dc:creator>
  <cp:lastModifiedBy>Erisca</cp:lastModifiedBy>
  <cp:revision>59</cp:revision>
  <dcterms:created xsi:type="dcterms:W3CDTF">2020-02-15T15:04:56Z</dcterms:created>
  <dcterms:modified xsi:type="dcterms:W3CDTF">2020-02-18T20:55:33Z</dcterms:modified>
</cp:coreProperties>
</file>