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3872A-C474-4DB5-96B3-C82319C69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F01BDC-BB53-4DDD-9F27-265C32491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86732-1A0D-40D8-948B-EA60D0F4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05786-47D1-4FA5-806A-189F4474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B1616-0934-4E71-81E8-32B5DEF9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085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C8C26-3F2D-412C-A2A1-F072596BA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EAE349-F9E5-4202-BF38-4629592BD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0B4D2-36AA-4FB7-8DDD-825A7EC6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C7D7E-B1B3-4833-B11E-2E30378F1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5B4E-22CC-4971-A189-D439EFD3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916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FB6B-F602-451D-844F-63EE6C424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48FAF-1093-494A-B855-65326CDC2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47174-4778-47ED-90B8-A3F8E4D50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63F0F-5B7E-442A-A6D0-1C8B7987E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10EA7-BF41-4237-82DA-6BFCA1468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378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CF3F8-134F-4289-B5A0-2DB029737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A2385-694E-416B-9A3D-D368DAD49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950F2-03F8-451D-A00B-CE35BF3F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F48A0-F482-49B6-BFEF-7542A0B4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A3BDC-C33D-4FEF-9EBB-98B189D19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287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98F1-8031-4305-8F81-F20AD1408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08AAE-3B11-4F39-A7A5-293547C42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28659-A820-4F3F-A3F8-8C2DF7888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3422D-16E0-4C30-8640-1033D0FB1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09CF2-78A8-4989-A321-B5FB17B4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724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24DEC-20E2-400B-BBA2-116491756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E7BEF-ADF3-4EEA-842E-486CA3622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A5A78-89B9-4CE4-B717-F959F3341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A6477-773F-4104-AC59-E4B017A4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9C48D-44EF-4C23-BF15-0C1DA98E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7DE03-61CB-4E6C-BB83-8E48D514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6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EAA85-8602-4E55-B932-15DEEC65E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527F2-6BC4-46AD-A774-09BACBAB0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FAA87-4364-4BDA-8E14-CED0DEE6F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2BA47-29D6-4636-9C06-96D5FC78E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C6368-C579-4FD5-9F2B-D0CB931D01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18623-7A47-4477-905F-2C1007DF9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FEBFBB-6379-4BFF-969A-89E0230ED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3A801C-6033-41ED-8FA4-7796A64BB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681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08AD-5138-460C-A7A6-99AE5CE23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2417DD-42AE-46C6-BD43-4807009D0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7767E0-55DF-40CF-9762-D1B33080D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EE0FB8-0FF6-425B-BE60-3F24EC52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538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B8F899-3CAB-428D-8333-371A970E1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4601E6-BE1E-48DE-A3BE-EB743221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41F48-4122-4544-B030-FE22A9EF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309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4917F-6292-48EE-AFCF-8DFB52CF7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94FB2-013F-42E7-8DCA-29C684F66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3A491-5E57-407B-8E39-D54493E98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54465-0793-4193-953D-552AC42B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4E75F-B528-47EA-915D-8ED4679CA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D67BF-048F-4385-A4C9-E5ECBB06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9605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C9F1D-8844-4ED4-AF25-FB9473884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BBEF95-BA60-48FC-948A-C2C4FA027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15A1F-08AB-4046-8F9E-829250616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A3EE6-D719-4E2B-AC8A-B013A57D4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C8DA2-EC75-490B-881A-E451BED7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89C35-E11E-4183-80A2-94D71E7F3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536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28A0E-C023-449A-9CFD-42C0424FC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05B09-DC0D-4B08-A124-D2BA5655F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E03A1-CCBC-46D6-AE2D-4BBB2CF5D2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C268F-E7FC-4669-AEE1-D87CB8DE082B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46341-8836-4809-AA54-16D6A2ECA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2AA48-83C5-4A2E-AE42-F7604054E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04D2A-F322-4E7D-AFF6-00235F2B8F1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339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p.org.ph/includes/view/default/uploads/code_of_ethics_pdf.pdf" TargetMode="External"/><Relationship Id="rId2" Type="http://schemas.openxmlformats.org/officeDocument/2006/relationships/hyperlink" Target="http://www.apa.org/science/programs/testing/fair-testing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71829" y="150877"/>
            <a:ext cx="8842375" cy="6556375"/>
            <a:chOff x="147828" y="150876"/>
            <a:chExt cx="8842375" cy="6556375"/>
          </a:xfrm>
        </p:grpSpPr>
        <p:sp>
          <p:nvSpPr>
            <p:cNvPr id="3" name="object 3"/>
            <p:cNvSpPr/>
            <p:nvPr/>
          </p:nvSpPr>
          <p:spPr>
            <a:xfrm>
              <a:off x="149352" y="6388608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371"/>
                  </a:lnTo>
                  <a:lnTo>
                    <a:pt x="8833104" y="309371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2400" y="155448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9143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" y="1277112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9144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67200" y="955547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83"/>
                  </a:lnTo>
                  <a:lnTo>
                    <a:pt x="575564" y="164757"/>
                  </a:lnTo>
                  <a:lnTo>
                    <a:pt x="550760" y="124815"/>
                  </a:lnTo>
                  <a:lnTo>
                    <a:pt x="520293" y="89306"/>
                  </a:lnTo>
                  <a:lnTo>
                    <a:pt x="484771" y="58826"/>
                  </a:lnTo>
                  <a:lnTo>
                    <a:pt x="444842" y="34036"/>
                  </a:lnTo>
                  <a:lnTo>
                    <a:pt x="401116" y="15544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15" y="58839"/>
                  </a:lnTo>
                  <a:lnTo>
                    <a:pt x="89293" y="89306"/>
                  </a:lnTo>
                  <a:lnTo>
                    <a:pt x="58826" y="124828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44" y="401129"/>
                  </a:lnTo>
                  <a:lnTo>
                    <a:pt x="34023" y="444855"/>
                  </a:lnTo>
                  <a:lnTo>
                    <a:pt x="58826" y="484797"/>
                  </a:lnTo>
                  <a:lnTo>
                    <a:pt x="89293" y="520306"/>
                  </a:lnTo>
                  <a:lnTo>
                    <a:pt x="124815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37304" y="1026667"/>
              <a:ext cx="471170" cy="469900"/>
            </a:xfrm>
            <a:custGeom>
              <a:avLst/>
              <a:gdLst/>
              <a:ahLst/>
              <a:cxnLst/>
              <a:rect l="l" t="t" r="r" b="b"/>
              <a:pathLst>
                <a:path w="471170" h="469900">
                  <a:moveTo>
                    <a:pt x="258191" y="0"/>
                  </a:moveTo>
                  <a:lnTo>
                    <a:pt x="234187" y="0"/>
                  </a:lnTo>
                  <a:lnTo>
                    <a:pt x="210058" y="1270"/>
                  </a:lnTo>
                  <a:lnTo>
                    <a:pt x="164211" y="10160"/>
                  </a:lnTo>
                  <a:lnTo>
                    <a:pt x="122300" y="29210"/>
                  </a:lnTo>
                  <a:lnTo>
                    <a:pt x="84836" y="54610"/>
                  </a:lnTo>
                  <a:lnTo>
                    <a:pt x="52959" y="86360"/>
                  </a:lnTo>
                  <a:lnTo>
                    <a:pt x="27940" y="124460"/>
                  </a:lnTo>
                  <a:lnTo>
                    <a:pt x="10160" y="166370"/>
                  </a:lnTo>
                  <a:lnTo>
                    <a:pt x="1016" y="212089"/>
                  </a:lnTo>
                  <a:lnTo>
                    <a:pt x="0" y="236220"/>
                  </a:lnTo>
                  <a:lnTo>
                    <a:pt x="1397" y="260350"/>
                  </a:lnTo>
                  <a:lnTo>
                    <a:pt x="11049" y="306070"/>
                  </a:lnTo>
                  <a:lnTo>
                    <a:pt x="29083" y="347979"/>
                  </a:lnTo>
                  <a:lnTo>
                    <a:pt x="54610" y="386079"/>
                  </a:lnTo>
                  <a:lnTo>
                    <a:pt x="86613" y="417829"/>
                  </a:lnTo>
                  <a:lnTo>
                    <a:pt x="124333" y="443229"/>
                  </a:lnTo>
                  <a:lnTo>
                    <a:pt x="166750" y="461010"/>
                  </a:lnTo>
                  <a:lnTo>
                    <a:pt x="212725" y="469900"/>
                  </a:lnTo>
                  <a:lnTo>
                    <a:pt x="236728" y="469900"/>
                  </a:lnTo>
                  <a:lnTo>
                    <a:pt x="260858" y="468629"/>
                  </a:lnTo>
                  <a:lnTo>
                    <a:pt x="284099" y="466089"/>
                  </a:lnTo>
                  <a:lnTo>
                    <a:pt x="306705" y="459739"/>
                  </a:lnTo>
                  <a:lnTo>
                    <a:pt x="324696" y="453389"/>
                  </a:lnTo>
                  <a:lnTo>
                    <a:pt x="213487" y="453389"/>
                  </a:lnTo>
                  <a:lnTo>
                    <a:pt x="191770" y="449579"/>
                  </a:lnTo>
                  <a:lnTo>
                    <a:pt x="150749" y="436879"/>
                  </a:lnTo>
                  <a:lnTo>
                    <a:pt x="113537" y="416560"/>
                  </a:lnTo>
                  <a:lnTo>
                    <a:pt x="81153" y="389889"/>
                  </a:lnTo>
                  <a:lnTo>
                    <a:pt x="54356" y="358139"/>
                  </a:lnTo>
                  <a:lnTo>
                    <a:pt x="34162" y="321310"/>
                  </a:lnTo>
                  <a:lnTo>
                    <a:pt x="21336" y="279400"/>
                  </a:lnTo>
                  <a:lnTo>
                    <a:pt x="16827" y="236220"/>
                  </a:lnTo>
                  <a:lnTo>
                    <a:pt x="16823" y="233679"/>
                  </a:lnTo>
                  <a:lnTo>
                    <a:pt x="17780" y="213360"/>
                  </a:lnTo>
                  <a:lnTo>
                    <a:pt x="26416" y="170179"/>
                  </a:lnTo>
                  <a:lnTo>
                    <a:pt x="43053" y="130810"/>
                  </a:lnTo>
                  <a:lnTo>
                    <a:pt x="66421" y="96520"/>
                  </a:lnTo>
                  <a:lnTo>
                    <a:pt x="96138" y="66039"/>
                  </a:lnTo>
                  <a:lnTo>
                    <a:pt x="130937" y="43179"/>
                  </a:lnTo>
                  <a:lnTo>
                    <a:pt x="170053" y="26670"/>
                  </a:lnTo>
                  <a:lnTo>
                    <a:pt x="212598" y="17779"/>
                  </a:lnTo>
                  <a:lnTo>
                    <a:pt x="235076" y="16510"/>
                  </a:lnTo>
                  <a:lnTo>
                    <a:pt x="322495" y="16510"/>
                  </a:lnTo>
                  <a:lnTo>
                    <a:pt x="304292" y="10160"/>
                  </a:lnTo>
                  <a:lnTo>
                    <a:pt x="281686" y="3810"/>
                  </a:lnTo>
                  <a:lnTo>
                    <a:pt x="258191" y="0"/>
                  </a:lnTo>
                  <a:close/>
                </a:path>
                <a:path w="471170" h="469900">
                  <a:moveTo>
                    <a:pt x="322495" y="16510"/>
                  </a:moveTo>
                  <a:lnTo>
                    <a:pt x="235076" y="16510"/>
                  </a:lnTo>
                  <a:lnTo>
                    <a:pt x="257429" y="17779"/>
                  </a:lnTo>
                  <a:lnTo>
                    <a:pt x="279146" y="20320"/>
                  </a:lnTo>
                  <a:lnTo>
                    <a:pt x="320294" y="33020"/>
                  </a:lnTo>
                  <a:lnTo>
                    <a:pt x="357378" y="53339"/>
                  </a:lnTo>
                  <a:lnTo>
                    <a:pt x="389890" y="80010"/>
                  </a:lnTo>
                  <a:lnTo>
                    <a:pt x="416560" y="113029"/>
                  </a:lnTo>
                  <a:lnTo>
                    <a:pt x="436880" y="149860"/>
                  </a:lnTo>
                  <a:lnTo>
                    <a:pt x="449580" y="190500"/>
                  </a:lnTo>
                  <a:lnTo>
                    <a:pt x="454088" y="233679"/>
                  </a:lnTo>
                  <a:lnTo>
                    <a:pt x="454092" y="236220"/>
                  </a:lnTo>
                  <a:lnTo>
                    <a:pt x="453136" y="256539"/>
                  </a:lnTo>
                  <a:lnTo>
                    <a:pt x="444500" y="299720"/>
                  </a:lnTo>
                  <a:lnTo>
                    <a:pt x="427990" y="339089"/>
                  </a:lnTo>
                  <a:lnTo>
                    <a:pt x="404495" y="373379"/>
                  </a:lnTo>
                  <a:lnTo>
                    <a:pt x="374904" y="403860"/>
                  </a:lnTo>
                  <a:lnTo>
                    <a:pt x="340106" y="426720"/>
                  </a:lnTo>
                  <a:lnTo>
                    <a:pt x="300863" y="444500"/>
                  </a:lnTo>
                  <a:lnTo>
                    <a:pt x="258318" y="452120"/>
                  </a:lnTo>
                  <a:lnTo>
                    <a:pt x="235838" y="453389"/>
                  </a:lnTo>
                  <a:lnTo>
                    <a:pt x="324696" y="453389"/>
                  </a:lnTo>
                  <a:lnTo>
                    <a:pt x="368173" y="429260"/>
                  </a:lnTo>
                  <a:lnTo>
                    <a:pt x="402844" y="400050"/>
                  </a:lnTo>
                  <a:lnTo>
                    <a:pt x="431292" y="365760"/>
                  </a:lnTo>
                  <a:lnTo>
                    <a:pt x="452882" y="325120"/>
                  </a:lnTo>
                  <a:lnTo>
                    <a:pt x="466344" y="281939"/>
                  </a:lnTo>
                  <a:lnTo>
                    <a:pt x="470916" y="233679"/>
                  </a:lnTo>
                  <a:lnTo>
                    <a:pt x="469519" y="209550"/>
                  </a:lnTo>
                  <a:lnTo>
                    <a:pt x="459994" y="163829"/>
                  </a:lnTo>
                  <a:lnTo>
                    <a:pt x="441960" y="121920"/>
                  </a:lnTo>
                  <a:lnTo>
                    <a:pt x="416433" y="85089"/>
                  </a:lnTo>
                  <a:lnTo>
                    <a:pt x="384301" y="52070"/>
                  </a:lnTo>
                  <a:lnTo>
                    <a:pt x="346710" y="27939"/>
                  </a:lnTo>
                  <a:lnTo>
                    <a:pt x="326136" y="17779"/>
                  </a:lnTo>
                  <a:lnTo>
                    <a:pt x="322495" y="16510"/>
                  </a:lnTo>
                  <a:close/>
                </a:path>
                <a:path w="471170" h="469900">
                  <a:moveTo>
                    <a:pt x="235838" y="33020"/>
                  </a:moveTo>
                  <a:lnTo>
                    <a:pt x="195199" y="36829"/>
                  </a:lnTo>
                  <a:lnTo>
                    <a:pt x="157225" y="49529"/>
                  </a:lnTo>
                  <a:lnTo>
                    <a:pt x="122936" y="67310"/>
                  </a:lnTo>
                  <a:lnTo>
                    <a:pt x="92963" y="92710"/>
                  </a:lnTo>
                  <a:lnTo>
                    <a:pt x="68199" y="121920"/>
                  </a:lnTo>
                  <a:lnTo>
                    <a:pt x="49530" y="156210"/>
                  </a:lnTo>
                  <a:lnTo>
                    <a:pt x="37719" y="194310"/>
                  </a:lnTo>
                  <a:lnTo>
                    <a:pt x="33591" y="233679"/>
                  </a:lnTo>
                  <a:lnTo>
                    <a:pt x="33583" y="236220"/>
                  </a:lnTo>
                  <a:lnTo>
                    <a:pt x="34417" y="255270"/>
                  </a:lnTo>
                  <a:lnTo>
                    <a:pt x="42418" y="294639"/>
                  </a:lnTo>
                  <a:lnTo>
                    <a:pt x="57785" y="331470"/>
                  </a:lnTo>
                  <a:lnTo>
                    <a:pt x="79375" y="363220"/>
                  </a:lnTo>
                  <a:lnTo>
                    <a:pt x="106680" y="391160"/>
                  </a:lnTo>
                  <a:lnTo>
                    <a:pt x="138937" y="412750"/>
                  </a:lnTo>
                  <a:lnTo>
                    <a:pt x="175006" y="427989"/>
                  </a:lnTo>
                  <a:lnTo>
                    <a:pt x="214375" y="435610"/>
                  </a:lnTo>
                  <a:lnTo>
                    <a:pt x="235076" y="436879"/>
                  </a:lnTo>
                  <a:lnTo>
                    <a:pt x="255650" y="435610"/>
                  </a:lnTo>
                  <a:lnTo>
                    <a:pt x="275717" y="433070"/>
                  </a:lnTo>
                  <a:lnTo>
                    <a:pt x="295148" y="427989"/>
                  </a:lnTo>
                  <a:lnTo>
                    <a:pt x="313690" y="421639"/>
                  </a:lnTo>
                  <a:lnTo>
                    <a:pt x="316211" y="420370"/>
                  </a:lnTo>
                  <a:lnTo>
                    <a:pt x="234187" y="420370"/>
                  </a:lnTo>
                  <a:lnTo>
                    <a:pt x="215137" y="419100"/>
                  </a:lnTo>
                  <a:lnTo>
                    <a:pt x="162306" y="405129"/>
                  </a:lnTo>
                  <a:lnTo>
                    <a:pt x="116712" y="377189"/>
                  </a:lnTo>
                  <a:lnTo>
                    <a:pt x="81153" y="337820"/>
                  </a:lnTo>
                  <a:lnTo>
                    <a:pt x="58166" y="289560"/>
                  </a:lnTo>
                  <a:lnTo>
                    <a:pt x="50292" y="233679"/>
                  </a:lnTo>
                  <a:lnTo>
                    <a:pt x="51308" y="214629"/>
                  </a:lnTo>
                  <a:lnTo>
                    <a:pt x="65278" y="162560"/>
                  </a:lnTo>
                  <a:lnTo>
                    <a:pt x="93345" y="116839"/>
                  </a:lnTo>
                  <a:lnTo>
                    <a:pt x="132969" y="81279"/>
                  </a:lnTo>
                  <a:lnTo>
                    <a:pt x="181737" y="57150"/>
                  </a:lnTo>
                  <a:lnTo>
                    <a:pt x="236728" y="49529"/>
                  </a:lnTo>
                  <a:lnTo>
                    <a:pt x="314451" y="49529"/>
                  </a:lnTo>
                  <a:lnTo>
                    <a:pt x="295910" y="41910"/>
                  </a:lnTo>
                  <a:lnTo>
                    <a:pt x="276606" y="36829"/>
                  </a:lnTo>
                  <a:lnTo>
                    <a:pt x="256540" y="34289"/>
                  </a:lnTo>
                  <a:lnTo>
                    <a:pt x="235838" y="33020"/>
                  </a:lnTo>
                  <a:close/>
                </a:path>
                <a:path w="471170" h="469900">
                  <a:moveTo>
                    <a:pt x="314451" y="49529"/>
                  </a:moveTo>
                  <a:lnTo>
                    <a:pt x="236728" y="49529"/>
                  </a:lnTo>
                  <a:lnTo>
                    <a:pt x="255778" y="50800"/>
                  </a:lnTo>
                  <a:lnTo>
                    <a:pt x="273938" y="53339"/>
                  </a:lnTo>
                  <a:lnTo>
                    <a:pt x="324866" y="72389"/>
                  </a:lnTo>
                  <a:lnTo>
                    <a:pt x="367284" y="105410"/>
                  </a:lnTo>
                  <a:lnTo>
                    <a:pt x="398907" y="148589"/>
                  </a:lnTo>
                  <a:lnTo>
                    <a:pt x="417068" y="199389"/>
                  </a:lnTo>
                  <a:lnTo>
                    <a:pt x="420624" y="236220"/>
                  </a:lnTo>
                  <a:lnTo>
                    <a:pt x="419608" y="255270"/>
                  </a:lnTo>
                  <a:lnTo>
                    <a:pt x="405638" y="308610"/>
                  </a:lnTo>
                  <a:lnTo>
                    <a:pt x="377571" y="354329"/>
                  </a:lnTo>
                  <a:lnTo>
                    <a:pt x="338074" y="389889"/>
                  </a:lnTo>
                  <a:lnTo>
                    <a:pt x="289433" y="412750"/>
                  </a:lnTo>
                  <a:lnTo>
                    <a:pt x="234187" y="420370"/>
                  </a:lnTo>
                  <a:lnTo>
                    <a:pt x="316211" y="420370"/>
                  </a:lnTo>
                  <a:lnTo>
                    <a:pt x="363600" y="391160"/>
                  </a:lnTo>
                  <a:lnTo>
                    <a:pt x="391033" y="364489"/>
                  </a:lnTo>
                  <a:lnTo>
                    <a:pt x="412876" y="331470"/>
                  </a:lnTo>
                  <a:lnTo>
                    <a:pt x="428244" y="295910"/>
                  </a:lnTo>
                  <a:lnTo>
                    <a:pt x="436372" y="256539"/>
                  </a:lnTo>
                  <a:lnTo>
                    <a:pt x="437332" y="233679"/>
                  </a:lnTo>
                  <a:lnTo>
                    <a:pt x="436499" y="214629"/>
                  </a:lnTo>
                  <a:lnTo>
                    <a:pt x="428498" y="175260"/>
                  </a:lnTo>
                  <a:lnTo>
                    <a:pt x="413258" y="139700"/>
                  </a:lnTo>
                  <a:lnTo>
                    <a:pt x="391541" y="106679"/>
                  </a:lnTo>
                  <a:lnTo>
                    <a:pt x="364236" y="80010"/>
                  </a:lnTo>
                  <a:lnTo>
                    <a:pt x="332105" y="57150"/>
                  </a:lnTo>
                  <a:lnTo>
                    <a:pt x="314451" y="49529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380738" y="412750"/>
            <a:ext cx="3424554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ETHICAL</a:t>
            </a:r>
            <a:r>
              <a:rPr sz="3300" spc="-65" dirty="0">
                <a:latin typeface="Georgia"/>
                <a:cs typeface="Georgia"/>
              </a:rPr>
              <a:t> </a:t>
            </a:r>
            <a:r>
              <a:rPr sz="3300" spc="-10" dirty="0">
                <a:latin typeface="Georgia"/>
                <a:cs typeface="Georgia"/>
              </a:rPr>
              <a:t>ISSUES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4740" y="1615898"/>
            <a:ext cx="6861175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spcBef>
                <a:spcPts val="105"/>
              </a:spcBef>
              <a:buFont typeface="Arial"/>
              <a:buChar char="•"/>
              <a:tabLst>
                <a:tab pos="299720" algn="l"/>
              </a:tabLst>
            </a:pPr>
            <a:r>
              <a:rPr sz="3200" dirty="0">
                <a:latin typeface="Georgia"/>
                <a:cs typeface="Georgia"/>
              </a:rPr>
              <a:t>Professional</a:t>
            </a:r>
            <a:r>
              <a:rPr sz="3200" spc="-2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relationship</a:t>
            </a:r>
            <a:endParaRPr sz="3200">
              <a:latin typeface="Georgia"/>
              <a:cs typeface="Georgia"/>
            </a:endParaRPr>
          </a:p>
          <a:p>
            <a:pPr marL="299085" indent="-287020">
              <a:buFont typeface="Arial"/>
              <a:buChar char="•"/>
              <a:tabLst>
                <a:tab pos="299720" algn="l"/>
              </a:tabLst>
            </a:pPr>
            <a:r>
              <a:rPr sz="3200" dirty="0">
                <a:latin typeface="Georgia"/>
                <a:cs typeface="Georgia"/>
              </a:rPr>
              <a:t>Invasion </a:t>
            </a:r>
            <a:r>
              <a:rPr sz="3200" spc="-5" dirty="0">
                <a:latin typeface="Georgia"/>
                <a:cs typeface="Georgia"/>
              </a:rPr>
              <a:t>of</a:t>
            </a:r>
            <a:r>
              <a:rPr sz="3200" spc="-40" dirty="0"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privacy</a:t>
            </a:r>
            <a:endParaRPr sz="3200">
              <a:latin typeface="Georgia"/>
              <a:cs typeface="Georgia"/>
            </a:endParaRPr>
          </a:p>
          <a:p>
            <a:pPr marL="299085" indent="-287020">
              <a:buFont typeface="Arial"/>
              <a:buChar char="•"/>
              <a:tabLst>
                <a:tab pos="299720" algn="l"/>
              </a:tabLst>
            </a:pPr>
            <a:r>
              <a:rPr sz="3200" dirty="0">
                <a:latin typeface="Georgia"/>
                <a:cs typeface="Georgia"/>
              </a:rPr>
              <a:t>Inviolacy</a:t>
            </a:r>
            <a:endParaRPr sz="3200">
              <a:latin typeface="Georgia"/>
              <a:cs typeface="Georgia"/>
            </a:endParaRPr>
          </a:p>
          <a:p>
            <a:pPr marL="299085" indent="-287020">
              <a:buFont typeface="Arial"/>
              <a:buChar char="•"/>
              <a:tabLst>
                <a:tab pos="299720" algn="l"/>
              </a:tabLst>
            </a:pPr>
            <a:r>
              <a:rPr sz="3200" dirty="0">
                <a:latin typeface="Georgia"/>
                <a:cs typeface="Georgia"/>
              </a:rPr>
              <a:t>Labeling </a:t>
            </a:r>
            <a:r>
              <a:rPr sz="3200" spc="5" dirty="0">
                <a:latin typeface="Georgia"/>
                <a:cs typeface="Georgia"/>
              </a:rPr>
              <a:t>and </a:t>
            </a:r>
            <a:r>
              <a:rPr sz="3200" spc="-5" dirty="0">
                <a:latin typeface="Georgia"/>
                <a:cs typeface="Georgia"/>
              </a:rPr>
              <a:t>restriction </a:t>
            </a:r>
            <a:r>
              <a:rPr sz="3200" dirty="0">
                <a:latin typeface="Georgia"/>
                <a:cs typeface="Georgia"/>
              </a:rPr>
              <a:t>of</a:t>
            </a:r>
            <a:r>
              <a:rPr sz="3200" spc="-70" dirty="0"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freedom</a:t>
            </a:r>
            <a:endParaRPr sz="3200">
              <a:latin typeface="Georgia"/>
              <a:cs typeface="Georgia"/>
            </a:endParaRPr>
          </a:p>
          <a:p>
            <a:pPr marL="299085" indent="-287020">
              <a:spcBef>
                <a:spcPts val="5"/>
              </a:spcBef>
              <a:buFont typeface="Arial"/>
              <a:buChar char="•"/>
              <a:tabLst>
                <a:tab pos="299720" algn="l"/>
              </a:tabLst>
            </a:pPr>
            <a:r>
              <a:rPr sz="3200" spc="-5" dirty="0">
                <a:latin typeface="Georgia"/>
                <a:cs typeface="Georgia"/>
              </a:rPr>
              <a:t>Competency</a:t>
            </a:r>
            <a:endParaRPr sz="3200">
              <a:latin typeface="Georgia"/>
              <a:cs typeface="Georgia"/>
            </a:endParaRPr>
          </a:p>
          <a:p>
            <a:pPr marL="299085" indent="-287020">
              <a:buFont typeface="Arial"/>
              <a:buChar char="•"/>
              <a:tabLst>
                <a:tab pos="299720" algn="l"/>
              </a:tabLst>
            </a:pPr>
            <a:r>
              <a:rPr sz="3200" dirty="0">
                <a:latin typeface="Georgia"/>
                <a:cs typeface="Georgia"/>
              </a:rPr>
              <a:t>Interpretation and </a:t>
            </a:r>
            <a:r>
              <a:rPr sz="3200" spc="-5" dirty="0">
                <a:latin typeface="Georgia"/>
                <a:cs typeface="Georgia"/>
              </a:rPr>
              <a:t>use of test</a:t>
            </a:r>
            <a:r>
              <a:rPr sz="3200" spc="-7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results</a:t>
            </a:r>
            <a:endParaRPr sz="3200">
              <a:latin typeface="Georgia"/>
              <a:cs typeface="Georgia"/>
            </a:endParaRPr>
          </a:p>
          <a:p>
            <a:pPr marL="299085" indent="-287020">
              <a:buFont typeface="Arial"/>
              <a:buChar char="•"/>
              <a:tabLst>
                <a:tab pos="299720" algn="l"/>
              </a:tabLst>
            </a:pPr>
            <a:r>
              <a:rPr sz="3200" spc="-5" dirty="0">
                <a:latin typeface="Georgia"/>
                <a:cs typeface="Georgia"/>
              </a:rPr>
              <a:t>Communicating test</a:t>
            </a:r>
            <a:r>
              <a:rPr sz="3200" spc="-5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results</a:t>
            </a:r>
            <a:endParaRPr sz="3200">
              <a:latin typeface="Georgia"/>
              <a:cs typeface="Georgia"/>
            </a:endParaRPr>
          </a:p>
          <a:p>
            <a:pPr marL="299085" marR="720090" indent="-287020">
              <a:buFont typeface="Arial"/>
              <a:buChar char="•"/>
              <a:tabLst>
                <a:tab pos="299720" algn="l"/>
              </a:tabLst>
            </a:pPr>
            <a:r>
              <a:rPr sz="3200" spc="-5" dirty="0">
                <a:latin typeface="Georgia"/>
                <a:cs typeface="Georgia"/>
              </a:rPr>
              <a:t>Maintenance of test security </a:t>
            </a:r>
            <a:r>
              <a:rPr sz="3200" dirty="0">
                <a:latin typeface="Georgia"/>
                <a:cs typeface="Georgia"/>
              </a:rPr>
              <a:t>and  assessment</a:t>
            </a:r>
            <a:r>
              <a:rPr sz="3200" spc="1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information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5833"/>
            <a:ext cx="10515600" cy="204414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767839" marR="5080" indent="-1632585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Georgia"/>
                <a:cs typeface="Georgia"/>
              </a:rPr>
              <a:t>PRINCIPLE </a:t>
            </a:r>
            <a:r>
              <a:rPr b="0" dirty="0">
                <a:latin typeface="Georgia"/>
                <a:cs typeface="Georgia"/>
              </a:rPr>
              <a:t>II – </a:t>
            </a:r>
            <a:r>
              <a:rPr spc="-5" dirty="0">
                <a:latin typeface="Georgia"/>
                <a:cs typeface="Georgia"/>
              </a:rPr>
              <a:t>Competent Caring for the </a:t>
            </a:r>
            <a:r>
              <a:rPr spc="5" dirty="0">
                <a:latin typeface="Georgia"/>
                <a:cs typeface="Georgia"/>
              </a:rPr>
              <a:t>Well-  </a:t>
            </a:r>
            <a:r>
              <a:rPr spc="-5" dirty="0">
                <a:latin typeface="Georgia"/>
                <a:cs typeface="Georgia"/>
              </a:rPr>
              <a:t>being of </a:t>
            </a:r>
            <a:r>
              <a:rPr spc="-10" dirty="0">
                <a:latin typeface="Georgia"/>
                <a:cs typeface="Georgia"/>
              </a:rPr>
              <a:t>Persons </a:t>
            </a:r>
            <a:r>
              <a:rPr b="0" dirty="0">
                <a:latin typeface="Georgia"/>
                <a:cs typeface="Georgia"/>
              </a:rPr>
              <a:t>and</a:t>
            </a:r>
            <a:r>
              <a:rPr spc="-5" dirty="0">
                <a:latin typeface="Georgia"/>
                <a:cs typeface="Georgia"/>
              </a:rPr>
              <a:t> Peoples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4491" y="1482597"/>
            <a:ext cx="8332470" cy="4443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ts val="2485"/>
              </a:lnSpc>
              <a:spcBef>
                <a:spcPts val="105"/>
              </a:spcBef>
              <a:buClr>
                <a:srgbClr val="D16248"/>
              </a:buClr>
              <a:buSzPct val="84782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300" spc="-5" dirty="0">
                <a:latin typeface="Arial Narrow"/>
                <a:cs typeface="Arial Narrow"/>
              </a:rPr>
              <a:t>a) active </a:t>
            </a:r>
            <a:r>
              <a:rPr sz="2300" dirty="0">
                <a:latin typeface="Arial Narrow"/>
                <a:cs typeface="Arial Narrow"/>
              </a:rPr>
              <a:t>concern </a:t>
            </a:r>
            <a:r>
              <a:rPr sz="2300" spc="-5" dirty="0">
                <a:latin typeface="Arial Narrow"/>
                <a:cs typeface="Arial Narrow"/>
              </a:rPr>
              <a:t>for the </a:t>
            </a:r>
            <a:r>
              <a:rPr sz="2300" dirty="0">
                <a:latin typeface="Arial Narrow"/>
                <a:cs typeface="Arial Narrow"/>
              </a:rPr>
              <a:t>well-being </a:t>
            </a:r>
            <a:r>
              <a:rPr sz="2300" spc="-5" dirty="0">
                <a:latin typeface="Arial Narrow"/>
                <a:cs typeface="Arial Narrow"/>
              </a:rPr>
              <a:t>of individuals, families, groups,</a:t>
            </a:r>
            <a:r>
              <a:rPr sz="2300" spc="-90" dirty="0">
                <a:latin typeface="Arial Narrow"/>
                <a:cs typeface="Arial Narrow"/>
              </a:rPr>
              <a:t> </a:t>
            </a:r>
            <a:r>
              <a:rPr sz="2300" dirty="0">
                <a:latin typeface="Arial Narrow"/>
                <a:cs typeface="Arial Narrow"/>
              </a:rPr>
              <a:t>and</a:t>
            </a:r>
            <a:endParaRPr sz="2300">
              <a:latin typeface="Arial Narrow"/>
              <a:cs typeface="Arial Narrow"/>
            </a:endParaRPr>
          </a:p>
          <a:p>
            <a:pPr marL="287020">
              <a:lnSpc>
                <a:spcPts val="2485"/>
              </a:lnSpc>
            </a:pPr>
            <a:r>
              <a:rPr sz="2300" spc="-5" dirty="0">
                <a:latin typeface="Arial Narrow"/>
                <a:cs typeface="Arial Narrow"/>
              </a:rPr>
              <a:t>communities;</a:t>
            </a:r>
            <a:endParaRPr sz="2300">
              <a:latin typeface="Arial Narrow"/>
              <a:cs typeface="Arial Narrow"/>
            </a:endParaRPr>
          </a:p>
          <a:p>
            <a:pPr marL="287020" marR="1242060" indent="-274320">
              <a:lnSpc>
                <a:spcPts val="2210"/>
              </a:lnSpc>
              <a:spcBef>
                <a:spcPts val="535"/>
              </a:spcBef>
              <a:buClr>
                <a:srgbClr val="D16248"/>
              </a:buClr>
              <a:buSzPct val="84782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300" dirty="0">
                <a:latin typeface="Arial Narrow"/>
                <a:cs typeface="Arial Narrow"/>
              </a:rPr>
              <a:t>b) </a:t>
            </a:r>
            <a:r>
              <a:rPr sz="2300" spc="-5" dirty="0">
                <a:latin typeface="Arial Narrow"/>
                <a:cs typeface="Arial Narrow"/>
              </a:rPr>
              <a:t>taking </a:t>
            </a:r>
            <a:r>
              <a:rPr sz="2300" dirty="0">
                <a:latin typeface="Arial Narrow"/>
                <a:cs typeface="Arial Narrow"/>
              </a:rPr>
              <a:t>care </a:t>
            </a:r>
            <a:r>
              <a:rPr sz="2300" spc="-5" dirty="0">
                <a:latin typeface="Arial Narrow"/>
                <a:cs typeface="Arial Narrow"/>
              </a:rPr>
              <a:t>to do no </a:t>
            </a:r>
            <a:r>
              <a:rPr sz="2300" dirty="0">
                <a:latin typeface="Arial Narrow"/>
                <a:cs typeface="Arial Narrow"/>
              </a:rPr>
              <a:t>harm </a:t>
            </a:r>
            <a:r>
              <a:rPr sz="2300" spc="-5" dirty="0">
                <a:latin typeface="Arial Narrow"/>
                <a:cs typeface="Arial Narrow"/>
              </a:rPr>
              <a:t>to individuals, families, groups, </a:t>
            </a:r>
            <a:r>
              <a:rPr sz="2300" dirty="0">
                <a:latin typeface="Arial Narrow"/>
                <a:cs typeface="Arial Narrow"/>
              </a:rPr>
              <a:t>and  </a:t>
            </a:r>
            <a:r>
              <a:rPr sz="2300" spc="-5" dirty="0">
                <a:latin typeface="Arial Narrow"/>
                <a:cs typeface="Arial Narrow"/>
              </a:rPr>
              <a:t>communities;</a:t>
            </a:r>
            <a:endParaRPr sz="2300">
              <a:latin typeface="Arial Narrow"/>
              <a:cs typeface="Arial Narrow"/>
            </a:endParaRPr>
          </a:p>
          <a:p>
            <a:pPr marL="287020" marR="889635" indent="-274320">
              <a:lnSpc>
                <a:spcPct val="80000"/>
              </a:lnSpc>
              <a:spcBef>
                <a:spcPts val="565"/>
              </a:spcBef>
              <a:buClr>
                <a:srgbClr val="D16248"/>
              </a:buClr>
              <a:buSzPct val="84782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300" dirty="0">
                <a:latin typeface="Arial Narrow"/>
                <a:cs typeface="Arial Narrow"/>
              </a:rPr>
              <a:t>c) </a:t>
            </a:r>
            <a:r>
              <a:rPr sz="2300" spc="-5" dirty="0">
                <a:latin typeface="Arial Narrow"/>
                <a:cs typeface="Arial Narrow"/>
              </a:rPr>
              <a:t>maximizing benefits </a:t>
            </a:r>
            <a:r>
              <a:rPr sz="2300" dirty="0">
                <a:latin typeface="Arial Narrow"/>
                <a:cs typeface="Arial Narrow"/>
              </a:rPr>
              <a:t>and </a:t>
            </a:r>
            <a:r>
              <a:rPr sz="2300" spc="-5" dirty="0">
                <a:latin typeface="Arial Narrow"/>
                <a:cs typeface="Arial Narrow"/>
              </a:rPr>
              <a:t>minimizing potential </a:t>
            </a:r>
            <a:r>
              <a:rPr sz="2300" dirty="0">
                <a:latin typeface="Arial Narrow"/>
                <a:cs typeface="Arial Narrow"/>
              </a:rPr>
              <a:t>harm </a:t>
            </a:r>
            <a:r>
              <a:rPr sz="2300" spc="-5" dirty="0">
                <a:latin typeface="Arial Narrow"/>
                <a:cs typeface="Arial Narrow"/>
              </a:rPr>
              <a:t>to individuals,  families, groups, </a:t>
            </a:r>
            <a:r>
              <a:rPr sz="2300" dirty="0">
                <a:latin typeface="Arial Narrow"/>
                <a:cs typeface="Arial Narrow"/>
              </a:rPr>
              <a:t>and</a:t>
            </a:r>
            <a:r>
              <a:rPr sz="2300" spc="-40" dirty="0">
                <a:latin typeface="Arial Narrow"/>
                <a:cs typeface="Arial Narrow"/>
              </a:rPr>
              <a:t> </a:t>
            </a:r>
            <a:r>
              <a:rPr sz="2300" spc="-5" dirty="0">
                <a:latin typeface="Arial Narrow"/>
                <a:cs typeface="Arial Narrow"/>
              </a:rPr>
              <a:t>communities;</a:t>
            </a:r>
            <a:endParaRPr sz="2300">
              <a:latin typeface="Arial Narrow"/>
              <a:cs typeface="Arial Narrow"/>
            </a:endParaRPr>
          </a:p>
          <a:p>
            <a:pPr marL="287020" indent="-274320">
              <a:lnSpc>
                <a:spcPts val="2485"/>
              </a:lnSpc>
              <a:buClr>
                <a:srgbClr val="D16248"/>
              </a:buClr>
              <a:buSzPct val="84782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300" dirty="0">
                <a:latin typeface="Arial Narrow"/>
                <a:cs typeface="Arial Narrow"/>
              </a:rPr>
              <a:t>d) </a:t>
            </a:r>
            <a:r>
              <a:rPr sz="2300" spc="-5" dirty="0">
                <a:latin typeface="Arial Narrow"/>
                <a:cs typeface="Arial Narrow"/>
              </a:rPr>
              <a:t>correcting or offsetting </a:t>
            </a:r>
            <a:r>
              <a:rPr sz="2300" dirty="0">
                <a:latin typeface="Arial Narrow"/>
                <a:cs typeface="Arial Narrow"/>
              </a:rPr>
              <a:t>harmful </a:t>
            </a:r>
            <a:r>
              <a:rPr sz="2300" spc="-5" dirty="0">
                <a:latin typeface="Arial Narrow"/>
                <a:cs typeface="Arial Narrow"/>
              </a:rPr>
              <a:t>effects </a:t>
            </a:r>
            <a:r>
              <a:rPr sz="2300" dirty="0">
                <a:latin typeface="Arial Narrow"/>
                <a:cs typeface="Arial Narrow"/>
              </a:rPr>
              <a:t>that have </a:t>
            </a:r>
            <a:r>
              <a:rPr sz="2300" spc="-5" dirty="0">
                <a:latin typeface="Arial Narrow"/>
                <a:cs typeface="Arial Narrow"/>
              </a:rPr>
              <a:t>occurred </a:t>
            </a:r>
            <a:r>
              <a:rPr sz="2300" dirty="0">
                <a:latin typeface="Arial Narrow"/>
                <a:cs typeface="Arial Narrow"/>
              </a:rPr>
              <a:t>as a </a:t>
            </a:r>
            <a:r>
              <a:rPr sz="2300" spc="-5" dirty="0">
                <a:latin typeface="Arial Narrow"/>
                <a:cs typeface="Arial Narrow"/>
              </a:rPr>
              <a:t>result</a:t>
            </a:r>
            <a:r>
              <a:rPr sz="2300" spc="-190" dirty="0">
                <a:latin typeface="Arial Narrow"/>
                <a:cs typeface="Arial Narrow"/>
              </a:rPr>
              <a:t> </a:t>
            </a:r>
            <a:r>
              <a:rPr sz="2300" spc="-5" dirty="0">
                <a:latin typeface="Arial Narrow"/>
                <a:cs typeface="Arial Narrow"/>
              </a:rPr>
              <a:t>of</a:t>
            </a:r>
            <a:endParaRPr sz="2300">
              <a:latin typeface="Arial Narrow"/>
              <a:cs typeface="Arial Narrow"/>
            </a:endParaRPr>
          </a:p>
          <a:p>
            <a:pPr marL="287020">
              <a:lnSpc>
                <a:spcPts val="2485"/>
              </a:lnSpc>
            </a:pPr>
            <a:r>
              <a:rPr sz="2300" spc="-5" dirty="0">
                <a:latin typeface="Arial Narrow"/>
                <a:cs typeface="Arial Narrow"/>
              </a:rPr>
              <a:t>their</a:t>
            </a:r>
            <a:r>
              <a:rPr sz="2300" spc="-15" dirty="0">
                <a:latin typeface="Arial Narrow"/>
                <a:cs typeface="Arial Narrow"/>
              </a:rPr>
              <a:t> </a:t>
            </a:r>
            <a:r>
              <a:rPr sz="2300" dirty="0">
                <a:latin typeface="Arial Narrow"/>
                <a:cs typeface="Arial Narrow"/>
              </a:rPr>
              <a:t>activities;</a:t>
            </a:r>
            <a:endParaRPr sz="2300">
              <a:latin typeface="Arial Narrow"/>
              <a:cs typeface="Arial Narrow"/>
            </a:endParaRPr>
          </a:p>
          <a:p>
            <a:pPr marL="353695" indent="-341630">
              <a:buClr>
                <a:srgbClr val="D16248"/>
              </a:buClr>
              <a:buSzPct val="84782"/>
              <a:buFont typeface="Wingdings 2"/>
              <a:buChar char=""/>
              <a:tabLst>
                <a:tab pos="353695" algn="l"/>
                <a:tab pos="354330" algn="l"/>
              </a:tabLst>
            </a:pPr>
            <a:r>
              <a:rPr sz="2300" dirty="0">
                <a:latin typeface="Arial Narrow"/>
                <a:cs typeface="Arial Narrow"/>
              </a:rPr>
              <a:t>e) developing and maintaining</a:t>
            </a:r>
            <a:r>
              <a:rPr sz="2300" spc="-75" dirty="0">
                <a:latin typeface="Arial Narrow"/>
                <a:cs typeface="Arial Narrow"/>
              </a:rPr>
              <a:t> </a:t>
            </a:r>
            <a:r>
              <a:rPr sz="2300" spc="-5" dirty="0">
                <a:latin typeface="Arial Narrow"/>
                <a:cs typeface="Arial Narrow"/>
              </a:rPr>
              <a:t>competence;</a:t>
            </a:r>
            <a:endParaRPr sz="2300">
              <a:latin typeface="Arial Narrow"/>
              <a:cs typeface="Arial Narrow"/>
            </a:endParaRPr>
          </a:p>
          <a:p>
            <a:pPr marL="287020" marR="241935" indent="-274320">
              <a:lnSpc>
                <a:spcPts val="2210"/>
              </a:lnSpc>
              <a:spcBef>
                <a:spcPts val="535"/>
              </a:spcBef>
              <a:buClr>
                <a:srgbClr val="D16248"/>
              </a:buClr>
              <a:buSzPct val="84782"/>
              <a:buFont typeface="Wingdings 2"/>
              <a:buChar char=""/>
              <a:tabLst>
                <a:tab pos="353695" algn="l"/>
                <a:tab pos="354330" algn="l"/>
              </a:tabLst>
            </a:pPr>
            <a:r>
              <a:rPr dirty="0"/>
              <a:t>	</a:t>
            </a:r>
            <a:r>
              <a:rPr sz="2300" spc="-5" dirty="0">
                <a:latin typeface="Arial Narrow"/>
                <a:cs typeface="Arial Narrow"/>
              </a:rPr>
              <a:t>f) self-knowledge </a:t>
            </a:r>
            <a:r>
              <a:rPr sz="2300" dirty="0">
                <a:latin typeface="Arial Narrow"/>
                <a:cs typeface="Arial Narrow"/>
              </a:rPr>
              <a:t>regarding how </a:t>
            </a:r>
            <a:r>
              <a:rPr sz="2300" spc="-5" dirty="0">
                <a:latin typeface="Arial Narrow"/>
                <a:cs typeface="Arial Narrow"/>
              </a:rPr>
              <a:t>their </a:t>
            </a:r>
            <a:r>
              <a:rPr sz="2300" dirty="0">
                <a:latin typeface="Arial Narrow"/>
                <a:cs typeface="Arial Narrow"/>
              </a:rPr>
              <a:t>own values, </a:t>
            </a:r>
            <a:r>
              <a:rPr sz="2300" spc="-5" dirty="0">
                <a:latin typeface="Arial Narrow"/>
                <a:cs typeface="Arial Narrow"/>
              </a:rPr>
              <a:t>attitudes, </a:t>
            </a:r>
            <a:r>
              <a:rPr sz="2300" dirty="0">
                <a:latin typeface="Arial Narrow"/>
                <a:cs typeface="Arial Narrow"/>
              </a:rPr>
              <a:t>experiences,  and social </a:t>
            </a:r>
            <a:r>
              <a:rPr sz="2300" spc="-5" dirty="0">
                <a:latin typeface="Arial Narrow"/>
                <a:cs typeface="Arial Narrow"/>
              </a:rPr>
              <a:t>contexts </a:t>
            </a:r>
            <a:r>
              <a:rPr sz="2300" dirty="0">
                <a:latin typeface="Arial Narrow"/>
                <a:cs typeface="Arial Narrow"/>
              </a:rPr>
              <a:t>influence </a:t>
            </a:r>
            <a:r>
              <a:rPr sz="2300" spc="-5" dirty="0">
                <a:latin typeface="Arial Narrow"/>
                <a:cs typeface="Arial Narrow"/>
              </a:rPr>
              <a:t>their </a:t>
            </a:r>
            <a:r>
              <a:rPr sz="2300" dirty="0">
                <a:latin typeface="Arial Narrow"/>
                <a:cs typeface="Arial Narrow"/>
              </a:rPr>
              <a:t>actions, </a:t>
            </a:r>
            <a:r>
              <a:rPr sz="2300" spc="-5" dirty="0">
                <a:latin typeface="Arial Narrow"/>
                <a:cs typeface="Arial Narrow"/>
              </a:rPr>
              <a:t>interpretations, choices, </a:t>
            </a:r>
            <a:r>
              <a:rPr sz="2300" dirty="0">
                <a:latin typeface="Arial Narrow"/>
                <a:cs typeface="Arial Narrow"/>
              </a:rPr>
              <a:t>and  recommendations;</a:t>
            </a:r>
            <a:endParaRPr sz="2300">
              <a:latin typeface="Arial Narrow"/>
              <a:cs typeface="Arial Narrow"/>
            </a:endParaRPr>
          </a:p>
          <a:p>
            <a:pPr marL="287020" marR="5080" indent="-274320">
              <a:lnSpc>
                <a:spcPct val="80000"/>
              </a:lnSpc>
              <a:spcBef>
                <a:spcPts val="565"/>
              </a:spcBef>
              <a:buClr>
                <a:srgbClr val="D16248"/>
              </a:buClr>
              <a:buSzPct val="84782"/>
              <a:buFont typeface="Wingdings 2"/>
              <a:buChar char=""/>
              <a:tabLst>
                <a:tab pos="353695" algn="l"/>
                <a:tab pos="354330" algn="l"/>
              </a:tabLst>
            </a:pPr>
            <a:r>
              <a:rPr dirty="0"/>
              <a:t>	</a:t>
            </a:r>
            <a:r>
              <a:rPr sz="2300" spc="-5" dirty="0">
                <a:latin typeface="Arial Narrow"/>
                <a:cs typeface="Arial Narrow"/>
              </a:rPr>
              <a:t>g) </a:t>
            </a:r>
            <a:r>
              <a:rPr sz="2300" dirty="0">
                <a:latin typeface="Arial Narrow"/>
                <a:cs typeface="Arial Narrow"/>
              </a:rPr>
              <a:t>respect </a:t>
            </a:r>
            <a:r>
              <a:rPr sz="2300" spc="-5" dirty="0">
                <a:latin typeface="Arial Narrow"/>
                <a:cs typeface="Arial Narrow"/>
              </a:rPr>
              <a:t>for the ability of individuals, families, groups, </a:t>
            </a:r>
            <a:r>
              <a:rPr sz="2300" dirty="0">
                <a:latin typeface="Arial Narrow"/>
                <a:cs typeface="Arial Narrow"/>
              </a:rPr>
              <a:t>and </a:t>
            </a:r>
            <a:r>
              <a:rPr sz="2300" spc="-5" dirty="0">
                <a:latin typeface="Arial Narrow"/>
                <a:cs typeface="Arial Narrow"/>
              </a:rPr>
              <a:t>communities to  make decisions for themselves </a:t>
            </a:r>
            <a:r>
              <a:rPr sz="2300" dirty="0">
                <a:latin typeface="Arial Narrow"/>
                <a:cs typeface="Arial Narrow"/>
              </a:rPr>
              <a:t>and </a:t>
            </a:r>
            <a:r>
              <a:rPr sz="2300" spc="-5" dirty="0">
                <a:latin typeface="Arial Narrow"/>
                <a:cs typeface="Arial Narrow"/>
              </a:rPr>
              <a:t>to </a:t>
            </a:r>
            <a:r>
              <a:rPr sz="2300" dirty="0">
                <a:latin typeface="Arial Narrow"/>
                <a:cs typeface="Arial Narrow"/>
              </a:rPr>
              <a:t>care </a:t>
            </a:r>
            <a:r>
              <a:rPr sz="2300" spc="-5" dirty="0">
                <a:latin typeface="Arial Narrow"/>
                <a:cs typeface="Arial Narrow"/>
              </a:rPr>
              <a:t>for themselves </a:t>
            </a:r>
            <a:r>
              <a:rPr sz="2300" dirty="0">
                <a:latin typeface="Arial Narrow"/>
                <a:cs typeface="Arial Narrow"/>
              </a:rPr>
              <a:t>and each</a:t>
            </a:r>
            <a:r>
              <a:rPr sz="2300" spc="-145" dirty="0">
                <a:latin typeface="Arial Narrow"/>
                <a:cs typeface="Arial Narrow"/>
              </a:rPr>
              <a:t> </a:t>
            </a:r>
            <a:r>
              <a:rPr sz="2300" spc="-20" dirty="0">
                <a:latin typeface="Arial Narrow"/>
                <a:cs typeface="Arial Narrow"/>
              </a:rPr>
              <a:t>other.</a:t>
            </a:r>
            <a:endParaRPr sz="23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0174" y="412750"/>
            <a:ext cx="484695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latin typeface="Georgia"/>
                <a:cs typeface="Georgia"/>
              </a:rPr>
              <a:t>PRINCIPLE III -</a:t>
            </a:r>
            <a:r>
              <a:rPr sz="3300" spc="-85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Integrity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2" y="1469708"/>
            <a:ext cx="8081009" cy="455358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7020" indent="-274320">
              <a:spcBef>
                <a:spcPts val="7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Arial Narrow"/>
                <a:cs typeface="Arial Narrow"/>
              </a:rPr>
              <a:t>a) </a:t>
            </a:r>
            <a:r>
              <a:rPr sz="2700" spc="-25" dirty="0">
                <a:latin typeface="Arial Narrow"/>
                <a:cs typeface="Arial Narrow"/>
              </a:rPr>
              <a:t>honesty, </a:t>
            </a:r>
            <a:r>
              <a:rPr sz="2700" dirty="0">
                <a:latin typeface="Arial Narrow"/>
                <a:cs typeface="Arial Narrow"/>
              </a:rPr>
              <a:t>and </a:t>
            </a:r>
            <a:r>
              <a:rPr sz="2700" spc="-5" dirty="0">
                <a:latin typeface="Arial Narrow"/>
                <a:cs typeface="Arial Narrow"/>
              </a:rPr>
              <a:t>truthful, open </a:t>
            </a:r>
            <a:r>
              <a:rPr sz="2700" dirty="0">
                <a:latin typeface="Arial Narrow"/>
                <a:cs typeface="Arial Narrow"/>
              </a:rPr>
              <a:t>and </a:t>
            </a:r>
            <a:r>
              <a:rPr sz="2700" spc="-5" dirty="0">
                <a:latin typeface="Arial Narrow"/>
                <a:cs typeface="Arial Narrow"/>
              </a:rPr>
              <a:t>accurate</a:t>
            </a:r>
            <a:r>
              <a:rPr sz="2700" spc="70" dirty="0">
                <a:latin typeface="Arial Narrow"/>
                <a:cs typeface="Arial Narrow"/>
              </a:rPr>
              <a:t> </a:t>
            </a:r>
            <a:r>
              <a:rPr sz="2700" spc="-5" dirty="0">
                <a:latin typeface="Arial Narrow"/>
                <a:cs typeface="Arial Narrow"/>
              </a:rPr>
              <a:t>communications;</a:t>
            </a:r>
            <a:endParaRPr sz="2700">
              <a:latin typeface="Arial Narrow"/>
              <a:cs typeface="Arial Narrow"/>
            </a:endParaRPr>
          </a:p>
          <a:p>
            <a:pPr marL="287020" marR="435609" indent="-274320">
              <a:spcBef>
                <a:spcPts val="65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Arial Narrow"/>
                <a:cs typeface="Arial Narrow"/>
              </a:rPr>
              <a:t>b) </a:t>
            </a:r>
            <a:r>
              <a:rPr sz="2700" spc="-5" dirty="0">
                <a:latin typeface="Arial Narrow"/>
                <a:cs typeface="Arial Narrow"/>
              </a:rPr>
              <a:t>avoiding incomplete disclosure of information unless  complete disclosure is culturally </a:t>
            </a:r>
            <a:r>
              <a:rPr sz="2700" dirty="0">
                <a:latin typeface="Arial Narrow"/>
                <a:cs typeface="Arial Narrow"/>
              </a:rPr>
              <a:t>inappropriate, </a:t>
            </a:r>
            <a:r>
              <a:rPr sz="2700" spc="-5" dirty="0">
                <a:latin typeface="Arial Narrow"/>
                <a:cs typeface="Arial Narrow"/>
              </a:rPr>
              <a:t>or violates  </a:t>
            </a:r>
            <a:r>
              <a:rPr sz="2700" spc="-15" dirty="0">
                <a:latin typeface="Arial Narrow"/>
                <a:cs typeface="Arial Narrow"/>
              </a:rPr>
              <a:t>confidentiality, </a:t>
            </a:r>
            <a:r>
              <a:rPr sz="2700" spc="-5" dirty="0">
                <a:latin typeface="Arial Narrow"/>
                <a:cs typeface="Arial Narrow"/>
              </a:rPr>
              <a:t>or carries the potential to do serious </a:t>
            </a:r>
            <a:r>
              <a:rPr sz="2700" dirty="0">
                <a:latin typeface="Arial Narrow"/>
                <a:cs typeface="Arial Narrow"/>
              </a:rPr>
              <a:t>harm </a:t>
            </a:r>
            <a:r>
              <a:rPr sz="2700" spc="-5" dirty="0">
                <a:latin typeface="Arial Narrow"/>
                <a:cs typeface="Arial Narrow"/>
              </a:rPr>
              <a:t>to  individuals, families, groups, or</a:t>
            </a:r>
            <a:r>
              <a:rPr sz="2700" spc="10" dirty="0">
                <a:latin typeface="Arial Narrow"/>
                <a:cs typeface="Arial Narrow"/>
              </a:rPr>
              <a:t> </a:t>
            </a:r>
            <a:r>
              <a:rPr sz="2700" spc="-5" dirty="0">
                <a:latin typeface="Arial Narrow"/>
                <a:cs typeface="Arial Narrow"/>
              </a:rPr>
              <a:t>communities;</a:t>
            </a:r>
            <a:endParaRPr sz="2700">
              <a:latin typeface="Arial Narrow"/>
              <a:cs typeface="Arial Narrow"/>
            </a:endParaRPr>
          </a:p>
          <a:p>
            <a:pPr marL="287020" indent="-274320"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Arial Narrow"/>
                <a:cs typeface="Arial Narrow"/>
              </a:rPr>
              <a:t>c) maximizing impartiality </a:t>
            </a:r>
            <a:r>
              <a:rPr sz="2700" dirty="0">
                <a:latin typeface="Arial Narrow"/>
                <a:cs typeface="Arial Narrow"/>
              </a:rPr>
              <a:t>and </a:t>
            </a:r>
            <a:r>
              <a:rPr sz="2700" spc="-5" dirty="0">
                <a:latin typeface="Arial Narrow"/>
                <a:cs typeface="Arial Narrow"/>
              </a:rPr>
              <a:t>minimizing</a:t>
            </a:r>
            <a:r>
              <a:rPr sz="2700" spc="15" dirty="0">
                <a:latin typeface="Arial Narrow"/>
                <a:cs typeface="Arial Narrow"/>
              </a:rPr>
              <a:t> </a:t>
            </a:r>
            <a:r>
              <a:rPr sz="2700" spc="-5" dirty="0">
                <a:latin typeface="Arial Narrow"/>
                <a:cs typeface="Arial Narrow"/>
              </a:rPr>
              <a:t>biases;</a:t>
            </a:r>
            <a:endParaRPr sz="2700">
              <a:latin typeface="Arial Narrow"/>
              <a:cs typeface="Arial Narrow"/>
            </a:endParaRPr>
          </a:p>
          <a:p>
            <a:pPr marL="287020" marR="5080" indent="-274320">
              <a:spcBef>
                <a:spcPts val="64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Arial Narrow"/>
                <a:cs typeface="Arial Narrow"/>
              </a:rPr>
              <a:t>d) not </a:t>
            </a:r>
            <a:r>
              <a:rPr sz="2700" spc="-5" dirty="0">
                <a:latin typeface="Arial Narrow"/>
                <a:cs typeface="Arial Narrow"/>
              </a:rPr>
              <a:t>exploiting persons or peoples for </a:t>
            </a:r>
            <a:r>
              <a:rPr sz="2700" dirty="0">
                <a:latin typeface="Arial Narrow"/>
                <a:cs typeface="Arial Narrow"/>
              </a:rPr>
              <a:t>personal, </a:t>
            </a:r>
            <a:r>
              <a:rPr sz="2700" spc="-5" dirty="0">
                <a:latin typeface="Arial Narrow"/>
                <a:cs typeface="Arial Narrow"/>
              </a:rPr>
              <a:t>professional,  or financial</a:t>
            </a:r>
            <a:r>
              <a:rPr sz="2700" dirty="0">
                <a:latin typeface="Arial Narrow"/>
                <a:cs typeface="Arial Narrow"/>
              </a:rPr>
              <a:t> </a:t>
            </a:r>
            <a:r>
              <a:rPr sz="2700" spc="-5" dirty="0">
                <a:latin typeface="Arial Narrow"/>
                <a:cs typeface="Arial Narrow"/>
              </a:rPr>
              <a:t>gain;</a:t>
            </a:r>
            <a:endParaRPr sz="2700">
              <a:latin typeface="Arial Narrow"/>
              <a:cs typeface="Arial Narrow"/>
            </a:endParaRPr>
          </a:p>
          <a:p>
            <a:pPr marL="287020" marR="162560" indent="-274320"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Arial Narrow"/>
                <a:cs typeface="Arial Narrow"/>
              </a:rPr>
              <a:t>e) </a:t>
            </a:r>
            <a:r>
              <a:rPr sz="2700" spc="-5" dirty="0">
                <a:latin typeface="Arial Narrow"/>
                <a:cs typeface="Arial Narrow"/>
              </a:rPr>
              <a:t>avoiding conflicts of interest </a:t>
            </a:r>
            <a:r>
              <a:rPr sz="2700" dirty="0">
                <a:latin typeface="Arial Narrow"/>
                <a:cs typeface="Arial Narrow"/>
              </a:rPr>
              <a:t>and </a:t>
            </a:r>
            <a:r>
              <a:rPr sz="2700" spc="-5" dirty="0">
                <a:latin typeface="Arial Narrow"/>
                <a:cs typeface="Arial Narrow"/>
              </a:rPr>
              <a:t>declaring them </a:t>
            </a:r>
            <a:r>
              <a:rPr sz="2700" dirty="0">
                <a:latin typeface="Arial Narrow"/>
                <a:cs typeface="Arial Narrow"/>
              </a:rPr>
              <a:t>when </a:t>
            </a:r>
            <a:r>
              <a:rPr sz="2700" spc="-5" dirty="0">
                <a:latin typeface="Arial Narrow"/>
                <a:cs typeface="Arial Narrow"/>
              </a:rPr>
              <a:t>they  cannot be avoided or are inappropriate to</a:t>
            </a:r>
            <a:r>
              <a:rPr sz="2700" spc="65" dirty="0">
                <a:latin typeface="Arial Narrow"/>
                <a:cs typeface="Arial Narrow"/>
              </a:rPr>
              <a:t> </a:t>
            </a:r>
            <a:r>
              <a:rPr sz="2700" spc="-5" dirty="0">
                <a:latin typeface="Arial Narrow"/>
                <a:cs typeface="Arial Narrow"/>
              </a:rPr>
              <a:t>avoid.</a:t>
            </a:r>
            <a:endParaRPr sz="27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8703" y="-656528"/>
            <a:ext cx="7447915" cy="272125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520825" marR="5080" indent="-150876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Georgia"/>
                <a:cs typeface="Georgia"/>
              </a:rPr>
              <a:t>PRINCIPLE </a:t>
            </a:r>
            <a:r>
              <a:rPr b="0" dirty="0">
                <a:latin typeface="Georgia"/>
                <a:cs typeface="Georgia"/>
              </a:rPr>
              <a:t>IV – </a:t>
            </a:r>
            <a:r>
              <a:rPr spc="-5" dirty="0">
                <a:latin typeface="Georgia"/>
                <a:cs typeface="Georgia"/>
              </a:rPr>
              <a:t>Professional </a:t>
            </a:r>
            <a:r>
              <a:rPr b="0" dirty="0">
                <a:latin typeface="Georgia"/>
                <a:cs typeface="Georgia"/>
              </a:rPr>
              <a:t>and </a:t>
            </a:r>
            <a:r>
              <a:rPr spc="-5" dirty="0">
                <a:latin typeface="Georgia"/>
                <a:cs typeface="Georgia"/>
              </a:rPr>
              <a:t>Scientific  </a:t>
            </a:r>
            <a:r>
              <a:rPr b="0" dirty="0">
                <a:latin typeface="Georgia"/>
                <a:cs typeface="Georgia"/>
              </a:rPr>
              <a:t>Responsibilities </a:t>
            </a:r>
            <a:r>
              <a:rPr spc="-5" dirty="0">
                <a:latin typeface="Georgia"/>
                <a:cs typeface="Georgia"/>
              </a:rPr>
              <a:t>to</a:t>
            </a:r>
            <a:r>
              <a:rPr spc="-15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Society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4492" y="1554226"/>
            <a:ext cx="8444865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685" marR="5080" indent="-273685" algn="r">
              <a:spcBef>
                <a:spcPts val="95"/>
              </a:spcBef>
              <a:buClr>
                <a:srgbClr val="D16248"/>
              </a:buClr>
              <a:buSzPct val="84090"/>
              <a:buFont typeface="Wingdings 2"/>
              <a:buChar char=""/>
              <a:tabLst>
                <a:tab pos="273685" algn="l"/>
                <a:tab pos="274320" algn="l"/>
              </a:tabLst>
            </a:pPr>
            <a:r>
              <a:rPr sz="2200" spc="-5" dirty="0">
                <a:latin typeface="Arial Narrow"/>
                <a:cs typeface="Arial Narrow"/>
              </a:rPr>
              <a:t>a) the </a:t>
            </a:r>
            <a:r>
              <a:rPr sz="2200" spc="-15" dirty="0">
                <a:latin typeface="Arial Narrow"/>
                <a:cs typeface="Arial Narrow"/>
              </a:rPr>
              <a:t>discipline’s </a:t>
            </a:r>
            <a:r>
              <a:rPr sz="2200" spc="-10" dirty="0">
                <a:latin typeface="Arial Narrow"/>
                <a:cs typeface="Arial Narrow"/>
              </a:rPr>
              <a:t>responsibility </a:t>
            </a:r>
            <a:r>
              <a:rPr sz="2200" spc="-5" dirty="0">
                <a:latin typeface="Arial Narrow"/>
                <a:cs typeface="Arial Narrow"/>
              </a:rPr>
              <a:t>to </a:t>
            </a:r>
            <a:r>
              <a:rPr sz="2200" spc="-10" dirty="0">
                <a:latin typeface="Arial Narrow"/>
                <a:cs typeface="Arial Narrow"/>
              </a:rPr>
              <a:t>increase scientific and professional</a:t>
            </a:r>
            <a:r>
              <a:rPr sz="2200" spc="210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knowledge</a:t>
            </a:r>
            <a:endParaRPr sz="2200">
              <a:latin typeface="Arial Narrow"/>
              <a:cs typeface="Arial Narrow"/>
            </a:endParaRPr>
          </a:p>
          <a:p>
            <a:pPr marR="36830" algn="r"/>
            <a:r>
              <a:rPr sz="2200" spc="-5" dirty="0">
                <a:latin typeface="Arial Narrow"/>
                <a:cs typeface="Arial Narrow"/>
              </a:rPr>
              <a:t>in ways </a:t>
            </a:r>
            <a:r>
              <a:rPr sz="2200" spc="-10" dirty="0">
                <a:latin typeface="Arial Narrow"/>
                <a:cs typeface="Arial Narrow"/>
              </a:rPr>
              <a:t>that allow </a:t>
            </a:r>
            <a:r>
              <a:rPr sz="2200" spc="-5" dirty="0">
                <a:latin typeface="Arial Narrow"/>
                <a:cs typeface="Arial Narrow"/>
              </a:rPr>
              <a:t>the </a:t>
            </a:r>
            <a:r>
              <a:rPr sz="2200" spc="-10" dirty="0">
                <a:latin typeface="Arial Narrow"/>
                <a:cs typeface="Arial Narrow"/>
              </a:rPr>
              <a:t>promotion </a:t>
            </a:r>
            <a:r>
              <a:rPr sz="2200" spc="-5" dirty="0">
                <a:latin typeface="Arial Narrow"/>
                <a:cs typeface="Arial Narrow"/>
              </a:rPr>
              <a:t>of the </a:t>
            </a:r>
            <a:r>
              <a:rPr sz="2200" spc="-10" dirty="0">
                <a:latin typeface="Arial Narrow"/>
                <a:cs typeface="Arial Narrow"/>
              </a:rPr>
              <a:t>well-being </a:t>
            </a:r>
            <a:r>
              <a:rPr sz="2200" spc="-5" dirty="0">
                <a:latin typeface="Arial Narrow"/>
                <a:cs typeface="Arial Narrow"/>
              </a:rPr>
              <a:t>of </a:t>
            </a:r>
            <a:r>
              <a:rPr sz="2200" spc="-10" dirty="0">
                <a:latin typeface="Arial Narrow"/>
                <a:cs typeface="Arial Narrow"/>
              </a:rPr>
              <a:t>society and all </a:t>
            </a:r>
            <a:r>
              <a:rPr sz="2200" spc="-5" dirty="0">
                <a:latin typeface="Arial Narrow"/>
                <a:cs typeface="Arial Narrow"/>
              </a:rPr>
              <a:t>its</a:t>
            </a:r>
            <a:r>
              <a:rPr sz="2200" spc="140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members;</a:t>
            </a:r>
            <a:endParaRPr sz="2200">
              <a:latin typeface="Arial Narrow"/>
              <a:cs typeface="Arial Narrow"/>
            </a:endParaRPr>
          </a:p>
          <a:p>
            <a:pPr marL="287020" marR="386080" indent="-274320">
              <a:spcBef>
                <a:spcPts val="530"/>
              </a:spcBef>
              <a:buClr>
                <a:srgbClr val="D16248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10" dirty="0">
                <a:latin typeface="Arial Narrow"/>
                <a:cs typeface="Arial Narrow"/>
              </a:rPr>
              <a:t>b) </a:t>
            </a:r>
            <a:r>
              <a:rPr sz="2200" spc="-5" dirty="0">
                <a:latin typeface="Arial Narrow"/>
                <a:cs typeface="Arial Narrow"/>
              </a:rPr>
              <a:t>the </a:t>
            </a:r>
            <a:r>
              <a:rPr sz="2200" spc="-15" dirty="0">
                <a:latin typeface="Arial Narrow"/>
                <a:cs typeface="Arial Narrow"/>
              </a:rPr>
              <a:t>discipline’s </a:t>
            </a:r>
            <a:r>
              <a:rPr sz="2200" spc="-10" dirty="0">
                <a:latin typeface="Arial Narrow"/>
                <a:cs typeface="Arial Narrow"/>
              </a:rPr>
              <a:t>responsibility </a:t>
            </a:r>
            <a:r>
              <a:rPr sz="2200" spc="-5" dirty="0">
                <a:latin typeface="Arial Narrow"/>
                <a:cs typeface="Arial Narrow"/>
              </a:rPr>
              <a:t>to </a:t>
            </a:r>
            <a:r>
              <a:rPr sz="2200" spc="-10" dirty="0">
                <a:latin typeface="Arial Narrow"/>
                <a:cs typeface="Arial Narrow"/>
              </a:rPr>
              <a:t>use psychological knowledge </a:t>
            </a:r>
            <a:r>
              <a:rPr sz="2200" spc="-5" dirty="0">
                <a:latin typeface="Arial Narrow"/>
                <a:cs typeface="Arial Narrow"/>
              </a:rPr>
              <a:t>for </a:t>
            </a:r>
            <a:r>
              <a:rPr sz="2200" spc="-10" dirty="0">
                <a:latin typeface="Arial Narrow"/>
                <a:cs typeface="Arial Narrow"/>
              </a:rPr>
              <a:t>beneficial  purposes and </a:t>
            </a:r>
            <a:r>
              <a:rPr sz="2200" spc="-5" dirty="0">
                <a:latin typeface="Arial Narrow"/>
                <a:cs typeface="Arial Narrow"/>
              </a:rPr>
              <a:t>to </a:t>
            </a:r>
            <a:r>
              <a:rPr sz="2200" spc="-10" dirty="0">
                <a:latin typeface="Arial Narrow"/>
                <a:cs typeface="Arial Narrow"/>
              </a:rPr>
              <a:t>protect such knowledge from being misused, used  </a:t>
            </a:r>
            <a:r>
              <a:rPr sz="2200" spc="-20" dirty="0">
                <a:latin typeface="Arial Narrow"/>
                <a:cs typeface="Arial Narrow"/>
              </a:rPr>
              <a:t>incompetently, </a:t>
            </a:r>
            <a:r>
              <a:rPr sz="2200" spc="-5" dirty="0">
                <a:latin typeface="Arial Narrow"/>
                <a:cs typeface="Arial Narrow"/>
              </a:rPr>
              <a:t>or </a:t>
            </a:r>
            <a:r>
              <a:rPr sz="2200" spc="-10" dirty="0">
                <a:latin typeface="Arial Narrow"/>
                <a:cs typeface="Arial Narrow"/>
              </a:rPr>
              <a:t>made</a:t>
            </a:r>
            <a:r>
              <a:rPr sz="2200" spc="25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useless;</a:t>
            </a:r>
            <a:endParaRPr sz="2200">
              <a:latin typeface="Arial Narrow"/>
              <a:cs typeface="Arial Narrow"/>
            </a:endParaRPr>
          </a:p>
          <a:p>
            <a:pPr marL="287020" indent="-274320">
              <a:spcBef>
                <a:spcPts val="530"/>
              </a:spcBef>
              <a:buClr>
                <a:srgbClr val="D16248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 Narrow"/>
                <a:cs typeface="Arial Narrow"/>
              </a:rPr>
              <a:t>c) the </a:t>
            </a:r>
            <a:r>
              <a:rPr sz="2200" spc="-15" dirty="0">
                <a:latin typeface="Arial Narrow"/>
                <a:cs typeface="Arial Narrow"/>
              </a:rPr>
              <a:t>discipline’s </a:t>
            </a:r>
            <a:r>
              <a:rPr sz="2200" spc="-10" dirty="0">
                <a:latin typeface="Arial Narrow"/>
                <a:cs typeface="Arial Narrow"/>
              </a:rPr>
              <a:t>responsibility </a:t>
            </a:r>
            <a:r>
              <a:rPr sz="2200" spc="-5" dirty="0">
                <a:latin typeface="Arial Narrow"/>
                <a:cs typeface="Arial Narrow"/>
              </a:rPr>
              <a:t>to </a:t>
            </a:r>
            <a:r>
              <a:rPr sz="2200" spc="-10" dirty="0">
                <a:latin typeface="Arial Narrow"/>
                <a:cs typeface="Arial Narrow"/>
              </a:rPr>
              <a:t>conduct </a:t>
            </a:r>
            <a:r>
              <a:rPr sz="2200" spc="-5" dirty="0">
                <a:latin typeface="Arial Narrow"/>
                <a:cs typeface="Arial Narrow"/>
              </a:rPr>
              <a:t>its </a:t>
            </a:r>
            <a:r>
              <a:rPr sz="2200" spc="-10" dirty="0">
                <a:latin typeface="Arial Narrow"/>
                <a:cs typeface="Arial Narrow"/>
              </a:rPr>
              <a:t>affairs </a:t>
            </a:r>
            <a:r>
              <a:rPr sz="2200" spc="-5" dirty="0">
                <a:latin typeface="Arial Narrow"/>
                <a:cs typeface="Arial Narrow"/>
              </a:rPr>
              <a:t>in ways </a:t>
            </a:r>
            <a:r>
              <a:rPr sz="2200" spc="-10" dirty="0">
                <a:latin typeface="Arial Narrow"/>
                <a:cs typeface="Arial Narrow"/>
              </a:rPr>
              <a:t>that </a:t>
            </a:r>
            <a:r>
              <a:rPr sz="2200" spc="-5" dirty="0">
                <a:latin typeface="Arial Narrow"/>
                <a:cs typeface="Arial Narrow"/>
              </a:rPr>
              <a:t>are </a:t>
            </a:r>
            <a:r>
              <a:rPr sz="2200" spc="-10" dirty="0">
                <a:latin typeface="Arial Narrow"/>
                <a:cs typeface="Arial Narrow"/>
              </a:rPr>
              <a:t>ethical</a:t>
            </a:r>
            <a:r>
              <a:rPr sz="2200" spc="140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and</a:t>
            </a:r>
            <a:endParaRPr sz="2200">
              <a:latin typeface="Arial Narrow"/>
              <a:cs typeface="Arial Narrow"/>
            </a:endParaRPr>
          </a:p>
          <a:p>
            <a:pPr marL="287020"/>
            <a:r>
              <a:rPr sz="2200" spc="-10" dirty="0">
                <a:latin typeface="Arial Narrow"/>
                <a:cs typeface="Arial Narrow"/>
              </a:rPr>
              <a:t>consistent with </a:t>
            </a:r>
            <a:r>
              <a:rPr sz="2200" spc="-5" dirty="0">
                <a:latin typeface="Arial Narrow"/>
                <a:cs typeface="Arial Narrow"/>
              </a:rPr>
              <a:t>the </a:t>
            </a:r>
            <a:r>
              <a:rPr sz="2200" spc="-10" dirty="0">
                <a:latin typeface="Arial Narrow"/>
                <a:cs typeface="Arial Narrow"/>
              </a:rPr>
              <a:t>promotion </a:t>
            </a:r>
            <a:r>
              <a:rPr sz="2200" spc="-5" dirty="0">
                <a:latin typeface="Arial Narrow"/>
                <a:cs typeface="Arial Narrow"/>
              </a:rPr>
              <a:t>of the </a:t>
            </a:r>
            <a:r>
              <a:rPr sz="2200" spc="-10" dirty="0">
                <a:latin typeface="Arial Narrow"/>
                <a:cs typeface="Arial Narrow"/>
              </a:rPr>
              <a:t>well-being </a:t>
            </a:r>
            <a:r>
              <a:rPr sz="2200" spc="-5" dirty="0">
                <a:latin typeface="Arial Narrow"/>
                <a:cs typeface="Arial Narrow"/>
              </a:rPr>
              <a:t>of </a:t>
            </a:r>
            <a:r>
              <a:rPr sz="2200" spc="-10" dirty="0">
                <a:latin typeface="Arial Narrow"/>
                <a:cs typeface="Arial Narrow"/>
              </a:rPr>
              <a:t>society and all </a:t>
            </a:r>
            <a:r>
              <a:rPr sz="2200" spc="-5" dirty="0">
                <a:latin typeface="Arial Narrow"/>
                <a:cs typeface="Arial Narrow"/>
              </a:rPr>
              <a:t>its</a:t>
            </a:r>
            <a:r>
              <a:rPr sz="2200" spc="135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members;</a:t>
            </a:r>
            <a:endParaRPr sz="2200">
              <a:latin typeface="Arial Narrow"/>
              <a:cs typeface="Arial Narrow"/>
            </a:endParaRPr>
          </a:p>
          <a:p>
            <a:pPr marL="287020" marR="675640" indent="-274320">
              <a:spcBef>
                <a:spcPts val="530"/>
              </a:spcBef>
              <a:buClr>
                <a:srgbClr val="D16248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10" dirty="0">
                <a:latin typeface="Arial Narrow"/>
                <a:cs typeface="Arial Narrow"/>
              </a:rPr>
              <a:t>d) </a:t>
            </a:r>
            <a:r>
              <a:rPr sz="2200" spc="-5" dirty="0">
                <a:latin typeface="Arial Narrow"/>
                <a:cs typeface="Arial Narrow"/>
              </a:rPr>
              <a:t>the </a:t>
            </a:r>
            <a:r>
              <a:rPr sz="2200" spc="-15" dirty="0">
                <a:latin typeface="Arial Narrow"/>
                <a:cs typeface="Arial Narrow"/>
              </a:rPr>
              <a:t>discipline’s </a:t>
            </a:r>
            <a:r>
              <a:rPr sz="2200" spc="-10" dirty="0">
                <a:latin typeface="Arial Narrow"/>
                <a:cs typeface="Arial Narrow"/>
              </a:rPr>
              <a:t>responsibility </a:t>
            </a:r>
            <a:r>
              <a:rPr sz="2200" spc="-5" dirty="0">
                <a:latin typeface="Arial Narrow"/>
                <a:cs typeface="Arial Narrow"/>
              </a:rPr>
              <a:t>to </a:t>
            </a:r>
            <a:r>
              <a:rPr sz="2200" spc="-10" dirty="0">
                <a:latin typeface="Arial Narrow"/>
                <a:cs typeface="Arial Narrow"/>
              </a:rPr>
              <a:t>promote </a:t>
            </a:r>
            <a:r>
              <a:rPr sz="2200" spc="-5" dirty="0">
                <a:latin typeface="Arial Narrow"/>
                <a:cs typeface="Arial Narrow"/>
              </a:rPr>
              <a:t>the </a:t>
            </a:r>
            <a:r>
              <a:rPr sz="2200" spc="-10" dirty="0">
                <a:latin typeface="Arial Narrow"/>
                <a:cs typeface="Arial Narrow"/>
              </a:rPr>
              <a:t>highest ethical ideals </a:t>
            </a:r>
            <a:r>
              <a:rPr sz="2200" spc="-5" dirty="0">
                <a:latin typeface="Arial Narrow"/>
                <a:cs typeface="Arial Narrow"/>
              </a:rPr>
              <a:t>in the  </a:t>
            </a:r>
            <a:r>
              <a:rPr sz="2200" spc="-10" dirty="0">
                <a:latin typeface="Arial Narrow"/>
                <a:cs typeface="Arial Narrow"/>
              </a:rPr>
              <a:t>scientific, professional and educational activities </a:t>
            </a:r>
            <a:r>
              <a:rPr sz="2200" spc="-5" dirty="0">
                <a:latin typeface="Arial Narrow"/>
                <a:cs typeface="Arial Narrow"/>
              </a:rPr>
              <a:t>of its</a:t>
            </a:r>
            <a:r>
              <a:rPr sz="2200" spc="80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members;</a:t>
            </a:r>
            <a:endParaRPr sz="2200">
              <a:latin typeface="Arial Narrow"/>
              <a:cs typeface="Arial Narrow"/>
            </a:endParaRPr>
          </a:p>
          <a:p>
            <a:pPr marL="350520" indent="-338455">
              <a:spcBef>
                <a:spcPts val="525"/>
              </a:spcBef>
              <a:buClr>
                <a:srgbClr val="D16248"/>
              </a:buClr>
              <a:buSzPct val="84090"/>
              <a:buFont typeface="Wingdings 2"/>
              <a:buChar char=""/>
              <a:tabLst>
                <a:tab pos="350520" algn="l"/>
                <a:tab pos="351155" algn="l"/>
              </a:tabLst>
            </a:pPr>
            <a:r>
              <a:rPr sz="2200" spc="-5" dirty="0">
                <a:latin typeface="Arial Narrow"/>
                <a:cs typeface="Arial Narrow"/>
              </a:rPr>
              <a:t>e) the </a:t>
            </a:r>
            <a:r>
              <a:rPr sz="2200" spc="-15" dirty="0">
                <a:latin typeface="Arial Narrow"/>
                <a:cs typeface="Arial Narrow"/>
              </a:rPr>
              <a:t>discipline’s </a:t>
            </a:r>
            <a:r>
              <a:rPr sz="2200" spc="-10" dirty="0">
                <a:latin typeface="Arial Narrow"/>
                <a:cs typeface="Arial Narrow"/>
              </a:rPr>
              <a:t>responsibility </a:t>
            </a:r>
            <a:r>
              <a:rPr sz="2200" spc="-5" dirty="0">
                <a:latin typeface="Arial Narrow"/>
                <a:cs typeface="Arial Narrow"/>
              </a:rPr>
              <a:t>to </a:t>
            </a:r>
            <a:r>
              <a:rPr sz="2200" spc="-10" dirty="0">
                <a:latin typeface="Arial Narrow"/>
                <a:cs typeface="Arial Narrow"/>
              </a:rPr>
              <a:t>adequately train its members </a:t>
            </a:r>
            <a:r>
              <a:rPr sz="2200" spc="-5" dirty="0">
                <a:latin typeface="Arial Narrow"/>
                <a:cs typeface="Arial Narrow"/>
              </a:rPr>
              <a:t>in </a:t>
            </a:r>
            <a:r>
              <a:rPr sz="2200" spc="-10" dirty="0">
                <a:latin typeface="Arial Narrow"/>
                <a:cs typeface="Arial Narrow"/>
              </a:rPr>
              <a:t>their</a:t>
            </a:r>
            <a:r>
              <a:rPr sz="2200" spc="175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ethical</a:t>
            </a:r>
            <a:endParaRPr sz="2200">
              <a:latin typeface="Arial Narrow"/>
              <a:cs typeface="Arial Narrow"/>
            </a:endParaRPr>
          </a:p>
          <a:p>
            <a:pPr marL="287020">
              <a:spcBef>
                <a:spcPts val="5"/>
              </a:spcBef>
            </a:pPr>
            <a:r>
              <a:rPr sz="2200" spc="-10" dirty="0">
                <a:latin typeface="Arial Narrow"/>
                <a:cs typeface="Arial Narrow"/>
              </a:rPr>
              <a:t>responsibilities and required</a:t>
            </a:r>
            <a:r>
              <a:rPr sz="2200" spc="60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competencies;</a:t>
            </a:r>
            <a:endParaRPr sz="2200">
              <a:latin typeface="Arial Narrow"/>
              <a:cs typeface="Arial Narrow"/>
            </a:endParaRPr>
          </a:p>
          <a:p>
            <a:pPr marL="287020" marR="236220" indent="-274320">
              <a:spcBef>
                <a:spcPts val="525"/>
              </a:spcBef>
              <a:buClr>
                <a:srgbClr val="D16248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 Narrow"/>
                <a:cs typeface="Arial Narrow"/>
              </a:rPr>
              <a:t>f) the </a:t>
            </a:r>
            <a:r>
              <a:rPr sz="2200" spc="-15" dirty="0">
                <a:latin typeface="Arial Narrow"/>
                <a:cs typeface="Arial Narrow"/>
              </a:rPr>
              <a:t>discipline’s </a:t>
            </a:r>
            <a:r>
              <a:rPr sz="2200" spc="-10" dirty="0">
                <a:latin typeface="Arial Narrow"/>
                <a:cs typeface="Arial Narrow"/>
              </a:rPr>
              <a:t>responsibility </a:t>
            </a:r>
            <a:r>
              <a:rPr sz="2200" spc="-5" dirty="0">
                <a:latin typeface="Arial Narrow"/>
                <a:cs typeface="Arial Narrow"/>
              </a:rPr>
              <a:t>to </a:t>
            </a:r>
            <a:r>
              <a:rPr sz="2200" spc="-10" dirty="0">
                <a:latin typeface="Arial Narrow"/>
                <a:cs typeface="Arial Narrow"/>
              </a:rPr>
              <a:t>develop </a:t>
            </a:r>
            <a:r>
              <a:rPr sz="2200" spc="-5" dirty="0">
                <a:latin typeface="Arial Narrow"/>
                <a:cs typeface="Arial Narrow"/>
              </a:rPr>
              <a:t>its </a:t>
            </a:r>
            <a:r>
              <a:rPr sz="2200" spc="-10" dirty="0">
                <a:latin typeface="Arial Narrow"/>
                <a:cs typeface="Arial Narrow"/>
              </a:rPr>
              <a:t>ethical awareness and </a:t>
            </a:r>
            <a:r>
              <a:rPr sz="2200" spc="-20" dirty="0">
                <a:latin typeface="Arial Narrow"/>
                <a:cs typeface="Arial Narrow"/>
              </a:rPr>
              <a:t>sensitivity,  </a:t>
            </a:r>
            <a:r>
              <a:rPr sz="2200" spc="-10" dirty="0">
                <a:latin typeface="Arial Narrow"/>
                <a:cs typeface="Arial Narrow"/>
              </a:rPr>
              <a:t>and </a:t>
            </a:r>
            <a:r>
              <a:rPr sz="2200" spc="-5" dirty="0">
                <a:latin typeface="Arial Narrow"/>
                <a:cs typeface="Arial Narrow"/>
              </a:rPr>
              <a:t>to be as </a:t>
            </a:r>
            <a:r>
              <a:rPr sz="2200" spc="-10" dirty="0">
                <a:latin typeface="Arial Narrow"/>
                <a:cs typeface="Arial Narrow"/>
              </a:rPr>
              <a:t>self-correcting </a:t>
            </a:r>
            <a:r>
              <a:rPr sz="2200" spc="-5" dirty="0">
                <a:latin typeface="Arial Narrow"/>
                <a:cs typeface="Arial Narrow"/>
              </a:rPr>
              <a:t>as</a:t>
            </a:r>
            <a:r>
              <a:rPr sz="2200" spc="10" dirty="0">
                <a:latin typeface="Arial Narrow"/>
                <a:cs typeface="Arial Narrow"/>
              </a:rPr>
              <a:t> </a:t>
            </a:r>
            <a:r>
              <a:rPr sz="2200" spc="-10" dirty="0">
                <a:latin typeface="Arial Narrow"/>
                <a:cs typeface="Arial Narrow"/>
              </a:rPr>
              <a:t>possible.</a:t>
            </a:r>
            <a:endParaRPr sz="2200">
              <a:latin typeface="Arial Narrow"/>
              <a:cs typeface="Arial Narrow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072629" y="6015229"/>
            <a:ext cx="544195" cy="544195"/>
            <a:chOff x="6548628" y="6015228"/>
            <a:chExt cx="544195" cy="544195"/>
          </a:xfrm>
        </p:grpSpPr>
        <p:sp>
          <p:nvSpPr>
            <p:cNvPr id="5" name="object 5"/>
            <p:cNvSpPr/>
            <p:nvPr/>
          </p:nvSpPr>
          <p:spPr>
            <a:xfrm>
              <a:off x="6553962" y="6020562"/>
              <a:ext cx="533400" cy="533400"/>
            </a:xfrm>
            <a:custGeom>
              <a:avLst/>
              <a:gdLst/>
              <a:ahLst/>
              <a:cxnLst/>
              <a:rect l="l" t="t" r="r" b="b"/>
              <a:pathLst>
                <a:path w="533400" h="533400">
                  <a:moveTo>
                    <a:pt x="266700" y="0"/>
                  </a:moveTo>
                  <a:lnTo>
                    <a:pt x="218753" y="4296"/>
                  </a:lnTo>
                  <a:lnTo>
                    <a:pt x="173629" y="16685"/>
                  </a:lnTo>
                  <a:lnTo>
                    <a:pt x="132080" y="36412"/>
                  </a:lnTo>
                  <a:lnTo>
                    <a:pt x="94858" y="62724"/>
                  </a:lnTo>
                  <a:lnTo>
                    <a:pt x="62716" y="94868"/>
                  </a:lnTo>
                  <a:lnTo>
                    <a:pt x="36406" y="132091"/>
                  </a:lnTo>
                  <a:lnTo>
                    <a:pt x="16682" y="173639"/>
                  </a:lnTo>
                  <a:lnTo>
                    <a:pt x="4296" y="218760"/>
                  </a:lnTo>
                  <a:lnTo>
                    <a:pt x="0" y="266700"/>
                  </a:lnTo>
                  <a:lnTo>
                    <a:pt x="4296" y="314639"/>
                  </a:lnTo>
                  <a:lnTo>
                    <a:pt x="16682" y="359760"/>
                  </a:lnTo>
                  <a:lnTo>
                    <a:pt x="36406" y="401308"/>
                  </a:lnTo>
                  <a:lnTo>
                    <a:pt x="62716" y="438531"/>
                  </a:lnTo>
                  <a:lnTo>
                    <a:pt x="94858" y="470675"/>
                  </a:lnTo>
                  <a:lnTo>
                    <a:pt x="132080" y="496987"/>
                  </a:lnTo>
                  <a:lnTo>
                    <a:pt x="173629" y="516714"/>
                  </a:lnTo>
                  <a:lnTo>
                    <a:pt x="218753" y="529103"/>
                  </a:lnTo>
                  <a:lnTo>
                    <a:pt x="266700" y="533400"/>
                  </a:lnTo>
                  <a:lnTo>
                    <a:pt x="314646" y="529103"/>
                  </a:lnTo>
                  <a:lnTo>
                    <a:pt x="359770" y="516714"/>
                  </a:lnTo>
                  <a:lnTo>
                    <a:pt x="401320" y="496987"/>
                  </a:lnTo>
                  <a:lnTo>
                    <a:pt x="438541" y="470675"/>
                  </a:lnTo>
                  <a:lnTo>
                    <a:pt x="470683" y="438531"/>
                  </a:lnTo>
                  <a:lnTo>
                    <a:pt x="496993" y="401308"/>
                  </a:lnTo>
                  <a:lnTo>
                    <a:pt x="516717" y="359760"/>
                  </a:lnTo>
                  <a:lnTo>
                    <a:pt x="529103" y="314639"/>
                  </a:lnTo>
                  <a:lnTo>
                    <a:pt x="533400" y="266700"/>
                  </a:lnTo>
                  <a:lnTo>
                    <a:pt x="529103" y="218760"/>
                  </a:lnTo>
                  <a:lnTo>
                    <a:pt x="516717" y="173639"/>
                  </a:lnTo>
                  <a:lnTo>
                    <a:pt x="496993" y="132091"/>
                  </a:lnTo>
                  <a:lnTo>
                    <a:pt x="470683" y="94868"/>
                  </a:lnTo>
                  <a:lnTo>
                    <a:pt x="438541" y="62724"/>
                  </a:lnTo>
                  <a:lnTo>
                    <a:pt x="401320" y="36412"/>
                  </a:lnTo>
                  <a:lnTo>
                    <a:pt x="359770" y="16685"/>
                  </a:lnTo>
                  <a:lnTo>
                    <a:pt x="314646" y="4296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02044" y="6174384"/>
              <a:ext cx="237235" cy="6623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53962" y="6020562"/>
              <a:ext cx="533400" cy="533400"/>
            </a:xfrm>
            <a:custGeom>
              <a:avLst/>
              <a:gdLst/>
              <a:ahLst/>
              <a:cxnLst/>
              <a:rect l="l" t="t" r="r" b="b"/>
              <a:pathLst>
                <a:path w="533400" h="533400">
                  <a:moveTo>
                    <a:pt x="122174" y="383006"/>
                  </a:moveTo>
                  <a:lnTo>
                    <a:pt x="170359" y="410586"/>
                  </a:lnTo>
                  <a:lnTo>
                    <a:pt x="218524" y="427134"/>
                  </a:lnTo>
                  <a:lnTo>
                    <a:pt x="266668" y="432650"/>
                  </a:lnTo>
                  <a:lnTo>
                    <a:pt x="314790" y="427134"/>
                  </a:lnTo>
                  <a:lnTo>
                    <a:pt x="362891" y="410586"/>
                  </a:lnTo>
                  <a:lnTo>
                    <a:pt x="410972" y="383006"/>
                  </a:lnTo>
                </a:path>
                <a:path w="533400" h="533400">
                  <a:moveTo>
                    <a:pt x="0" y="266700"/>
                  </a:moveTo>
                  <a:lnTo>
                    <a:pt x="4296" y="218760"/>
                  </a:lnTo>
                  <a:lnTo>
                    <a:pt x="16682" y="173639"/>
                  </a:lnTo>
                  <a:lnTo>
                    <a:pt x="36406" y="132091"/>
                  </a:lnTo>
                  <a:lnTo>
                    <a:pt x="62716" y="94868"/>
                  </a:lnTo>
                  <a:lnTo>
                    <a:pt x="94858" y="62724"/>
                  </a:lnTo>
                  <a:lnTo>
                    <a:pt x="132080" y="36412"/>
                  </a:lnTo>
                  <a:lnTo>
                    <a:pt x="173629" y="16685"/>
                  </a:lnTo>
                  <a:lnTo>
                    <a:pt x="218753" y="4296"/>
                  </a:lnTo>
                  <a:lnTo>
                    <a:pt x="266700" y="0"/>
                  </a:lnTo>
                  <a:lnTo>
                    <a:pt x="314646" y="4296"/>
                  </a:lnTo>
                  <a:lnTo>
                    <a:pt x="359770" y="16685"/>
                  </a:lnTo>
                  <a:lnTo>
                    <a:pt x="401320" y="36412"/>
                  </a:lnTo>
                  <a:lnTo>
                    <a:pt x="438541" y="62724"/>
                  </a:lnTo>
                  <a:lnTo>
                    <a:pt x="470683" y="94868"/>
                  </a:lnTo>
                  <a:lnTo>
                    <a:pt x="496993" y="132091"/>
                  </a:lnTo>
                  <a:lnTo>
                    <a:pt x="516717" y="173639"/>
                  </a:lnTo>
                  <a:lnTo>
                    <a:pt x="529103" y="218760"/>
                  </a:lnTo>
                  <a:lnTo>
                    <a:pt x="533400" y="266700"/>
                  </a:lnTo>
                  <a:lnTo>
                    <a:pt x="529103" y="314639"/>
                  </a:lnTo>
                  <a:lnTo>
                    <a:pt x="516717" y="359760"/>
                  </a:lnTo>
                  <a:lnTo>
                    <a:pt x="496993" y="401308"/>
                  </a:lnTo>
                  <a:lnTo>
                    <a:pt x="470683" y="438531"/>
                  </a:lnTo>
                  <a:lnTo>
                    <a:pt x="438541" y="470675"/>
                  </a:lnTo>
                  <a:lnTo>
                    <a:pt x="401320" y="496987"/>
                  </a:lnTo>
                  <a:lnTo>
                    <a:pt x="359770" y="516714"/>
                  </a:lnTo>
                  <a:lnTo>
                    <a:pt x="314646" y="529103"/>
                  </a:lnTo>
                  <a:lnTo>
                    <a:pt x="266700" y="533400"/>
                  </a:lnTo>
                  <a:lnTo>
                    <a:pt x="218753" y="529103"/>
                  </a:lnTo>
                  <a:lnTo>
                    <a:pt x="173629" y="516714"/>
                  </a:lnTo>
                  <a:lnTo>
                    <a:pt x="132080" y="496987"/>
                  </a:lnTo>
                  <a:lnTo>
                    <a:pt x="94858" y="470675"/>
                  </a:lnTo>
                  <a:lnTo>
                    <a:pt x="62716" y="438531"/>
                  </a:lnTo>
                  <a:lnTo>
                    <a:pt x="36406" y="401308"/>
                  </a:lnTo>
                  <a:lnTo>
                    <a:pt x="16682" y="359760"/>
                  </a:lnTo>
                  <a:lnTo>
                    <a:pt x="4296" y="314639"/>
                  </a:lnTo>
                  <a:lnTo>
                    <a:pt x="0" y="266700"/>
                  </a:lnTo>
                  <a:close/>
                </a:path>
              </a:pathLst>
            </a:custGeom>
            <a:ln w="10668">
              <a:solidFill>
                <a:srgbClr val="9946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6462" y="412750"/>
            <a:ext cx="633158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Informed Consent </a:t>
            </a:r>
            <a:r>
              <a:rPr sz="3300" dirty="0">
                <a:latin typeface="Georgia"/>
                <a:cs typeface="Georgia"/>
              </a:rPr>
              <a:t>in</a:t>
            </a:r>
            <a:r>
              <a:rPr sz="3300" spc="-50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Assessments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2" y="1551179"/>
            <a:ext cx="8260715" cy="42871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27940" indent="-274320">
              <a:spcBef>
                <a:spcPts val="95"/>
              </a:spcBef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10" dirty="0">
                <a:latin typeface="Georgia"/>
                <a:cs typeface="Georgia"/>
              </a:rPr>
              <a:t>Obtain </a:t>
            </a:r>
            <a:r>
              <a:rPr sz="2500" spc="-5" dirty="0">
                <a:latin typeface="Georgia"/>
                <a:cs typeface="Georgia"/>
              </a:rPr>
              <a:t>informed </a:t>
            </a:r>
            <a:r>
              <a:rPr sz="2500" spc="-10" dirty="0">
                <a:latin typeface="Georgia"/>
                <a:cs typeface="Georgia"/>
              </a:rPr>
              <a:t>consent </a:t>
            </a:r>
            <a:r>
              <a:rPr sz="2500" spc="-5" dirty="0">
                <a:latin typeface="Georgia"/>
                <a:cs typeface="Georgia"/>
              </a:rPr>
              <a:t>for assessments, evaluations </a:t>
            </a:r>
            <a:r>
              <a:rPr sz="2500" spc="-10" dirty="0">
                <a:latin typeface="Georgia"/>
                <a:cs typeface="Georgia"/>
              </a:rPr>
              <a:t>or  diagnostic services, EXCEPT</a:t>
            </a:r>
            <a:r>
              <a:rPr sz="2500" spc="6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when:</a:t>
            </a:r>
            <a:endParaRPr sz="2500">
              <a:latin typeface="Georgia"/>
              <a:cs typeface="Georgia"/>
            </a:endParaRPr>
          </a:p>
          <a:p>
            <a:pPr marL="1099185" marR="847090" lvl="1">
              <a:lnSpc>
                <a:spcPct val="120000"/>
              </a:lnSpc>
              <a:spcBef>
                <a:spcPts val="5"/>
              </a:spcBef>
              <a:buAutoNum type="arabicParenBoth"/>
              <a:tabLst>
                <a:tab pos="1532890" algn="l"/>
              </a:tabLst>
            </a:pP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testing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is mandated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by law or governmental  regulations;</a:t>
            </a:r>
            <a:endParaRPr sz="240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buClr>
                <a:srgbClr val="006FC0"/>
              </a:buClr>
              <a:buFont typeface="Georgia"/>
              <a:buAutoNum type="arabicParenBoth"/>
            </a:pPr>
            <a:endParaRPr sz="3550">
              <a:latin typeface="Georgia"/>
              <a:cs typeface="Georgia"/>
            </a:endParaRPr>
          </a:p>
          <a:p>
            <a:pPr marL="1570355" lvl="1" indent="-471170">
              <a:buAutoNum type="arabicParenBoth"/>
              <a:tabLst>
                <a:tab pos="1570355" algn="l"/>
              </a:tabLst>
            </a:pP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informed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consent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is implied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because</a:t>
            </a:r>
            <a:r>
              <a:rPr sz="2400" spc="-6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testing</a:t>
            </a:r>
            <a:endParaRPr sz="2400">
              <a:latin typeface="Georgia"/>
              <a:cs typeface="Georgia"/>
            </a:endParaRPr>
          </a:p>
          <a:p>
            <a:pPr marL="1099185" marR="5080">
              <a:lnSpc>
                <a:spcPct val="110000"/>
              </a:lnSpc>
              <a:spcBef>
                <a:spcPts val="290"/>
              </a:spcBef>
            </a:pP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is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conducted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as a routine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educational, institutional or  organizational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activity (e.g., </a:t>
            </a:r>
            <a:r>
              <a:rPr sz="2400" spc="-10" dirty="0">
                <a:solidFill>
                  <a:srgbClr val="006FC0"/>
                </a:solidFill>
                <a:latin typeface="Georgia"/>
                <a:cs typeface="Georgia"/>
              </a:rPr>
              <a:t>when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participants  voluntarily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agree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to assessment when applying for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a</a:t>
            </a:r>
            <a:endParaRPr sz="2400">
              <a:latin typeface="Georgia"/>
              <a:cs typeface="Georgia"/>
            </a:endParaRPr>
          </a:p>
          <a:p>
            <a:pPr marL="1099185">
              <a:spcBef>
                <a:spcPts val="580"/>
              </a:spcBef>
            </a:pP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job);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346" y="1551179"/>
            <a:ext cx="6747509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(3)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one purpose of the testing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is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to evaluate  decisional capacity. Informed consent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includes an 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explanation of the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nature and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purpose of the  assessment, fees,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involvement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of third parties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and 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limits of confidentiality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and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sufficient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opportunity 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for </a:t>
            </a:r>
            <a:r>
              <a:rPr sz="2400" spc="-10" dirty="0">
                <a:solidFill>
                  <a:srgbClr val="006FC0"/>
                </a:solidFill>
                <a:latin typeface="Georgia"/>
                <a:cs typeface="Georgia"/>
              </a:rPr>
              <a:t>the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client/patient to ask questions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and receive 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answers.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7191" y="1591386"/>
            <a:ext cx="685800" cy="390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04491" y="1549349"/>
            <a:ext cx="7959090" cy="2578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42900">
              <a:spcBef>
                <a:spcPts val="100"/>
              </a:spcBef>
            </a:pPr>
            <a:r>
              <a:rPr sz="2700" spc="-5" dirty="0">
                <a:latin typeface="Georgia"/>
                <a:cs typeface="Georgia"/>
              </a:rPr>
              <a:t>Psychologists inform persons with questionable  capacity to consent or for whom testing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mandated  by law or governmental </a:t>
            </a:r>
            <a:r>
              <a:rPr sz="2700" dirty="0">
                <a:latin typeface="Georgia"/>
                <a:cs typeface="Georgia"/>
              </a:rPr>
              <a:t>regulations </a:t>
            </a:r>
            <a:r>
              <a:rPr sz="2700" spc="-5" dirty="0">
                <a:latin typeface="Georgia"/>
                <a:cs typeface="Georgia"/>
              </a:rPr>
              <a:t>about the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nature</a:t>
            </a:r>
            <a:endParaRPr sz="2700">
              <a:latin typeface="Georgia"/>
              <a:cs typeface="Georgia"/>
            </a:endParaRPr>
          </a:p>
          <a:p>
            <a:pPr marL="12700" marR="83820">
              <a:spcBef>
                <a:spcPts val="650"/>
              </a:spcBef>
            </a:pP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purpose of the proposed assessment services,  using language that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reasonably understandable to  the person being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assessed.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3955" y="412750"/>
            <a:ext cx="377761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latin typeface="Georgia"/>
                <a:cs typeface="Georgia"/>
              </a:rPr>
              <a:t>Release </a:t>
            </a:r>
            <a:r>
              <a:rPr sz="3300" spc="-5" dirty="0">
                <a:latin typeface="Georgia"/>
                <a:cs typeface="Georgia"/>
              </a:rPr>
              <a:t>of </a:t>
            </a:r>
            <a:r>
              <a:rPr sz="3300" dirty="0">
                <a:latin typeface="Georgia"/>
                <a:cs typeface="Georgia"/>
              </a:rPr>
              <a:t>Test</a:t>
            </a:r>
            <a:r>
              <a:rPr sz="3300" spc="-80" dirty="0">
                <a:latin typeface="Georgia"/>
                <a:cs typeface="Georgia"/>
              </a:rPr>
              <a:t> </a:t>
            </a:r>
            <a:r>
              <a:rPr sz="3300" spc="-5" dirty="0">
                <a:latin typeface="Georgia"/>
                <a:cs typeface="Georgia"/>
              </a:rPr>
              <a:t>Data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2" y="1549349"/>
            <a:ext cx="8067675" cy="290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Test </a:t>
            </a:r>
            <a:r>
              <a:rPr sz="2700" spc="-5" dirty="0">
                <a:latin typeface="Georgia"/>
                <a:cs typeface="Georgia"/>
              </a:rPr>
              <a:t>data </a:t>
            </a:r>
            <a:r>
              <a:rPr sz="2700" dirty="0">
                <a:latin typeface="Georgia"/>
                <a:cs typeface="Georgia"/>
              </a:rPr>
              <a:t>refers </a:t>
            </a:r>
            <a:r>
              <a:rPr sz="2700" spc="-5" dirty="0">
                <a:latin typeface="Georgia"/>
                <a:cs typeface="Georgia"/>
              </a:rPr>
              <a:t>to raw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scaled scores,  client/patient </a:t>
            </a:r>
            <a:r>
              <a:rPr sz="2700" dirty="0">
                <a:latin typeface="Georgia"/>
                <a:cs typeface="Georgia"/>
              </a:rPr>
              <a:t>responses </a:t>
            </a:r>
            <a:r>
              <a:rPr sz="2700" spc="-5" dirty="0">
                <a:latin typeface="Georgia"/>
                <a:cs typeface="Georgia"/>
              </a:rPr>
              <a:t>to test </a:t>
            </a:r>
            <a:r>
              <a:rPr sz="2700" dirty="0">
                <a:latin typeface="Georgia"/>
                <a:cs typeface="Georgia"/>
              </a:rPr>
              <a:t>questions </a:t>
            </a:r>
            <a:r>
              <a:rPr sz="2700" spc="-5" dirty="0">
                <a:latin typeface="Georgia"/>
                <a:cs typeface="Georgia"/>
              </a:rPr>
              <a:t>or stimuli 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psychologists' </a:t>
            </a:r>
            <a:r>
              <a:rPr sz="2700" dirty="0">
                <a:latin typeface="Georgia"/>
                <a:cs typeface="Georgia"/>
              </a:rPr>
              <a:t>notes and recordings</a:t>
            </a:r>
            <a:r>
              <a:rPr sz="2700" spc="-14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concerning  client/patient statements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behavior during </a:t>
            </a:r>
            <a:r>
              <a:rPr sz="2700" dirty="0">
                <a:latin typeface="Georgia"/>
                <a:cs typeface="Georgia"/>
              </a:rPr>
              <a:t>an  </a:t>
            </a:r>
            <a:r>
              <a:rPr sz="2700" spc="-5" dirty="0">
                <a:latin typeface="Georgia"/>
                <a:cs typeface="Georgia"/>
              </a:rPr>
              <a:t>examination. Those portions of test materials that  include client/patient </a:t>
            </a:r>
            <a:r>
              <a:rPr sz="2700" dirty="0">
                <a:latin typeface="Georgia"/>
                <a:cs typeface="Georgia"/>
              </a:rPr>
              <a:t>responses are </a:t>
            </a:r>
            <a:r>
              <a:rPr sz="2700" spc="-5" dirty="0">
                <a:latin typeface="Georgia"/>
                <a:cs typeface="Georgia"/>
              </a:rPr>
              <a:t>included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 definition of test</a:t>
            </a:r>
            <a:r>
              <a:rPr sz="270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data.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491" y="1466977"/>
            <a:ext cx="8211184" cy="4553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92430">
              <a:lnSpc>
                <a:spcPct val="11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Pursuant to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client/patient </a:t>
            </a:r>
            <a:r>
              <a:rPr sz="2700" dirty="0">
                <a:latin typeface="Georgia"/>
                <a:cs typeface="Georgia"/>
              </a:rPr>
              <a:t>release, </a:t>
            </a:r>
            <a:r>
              <a:rPr sz="2700" spc="-5" dirty="0">
                <a:latin typeface="Georgia"/>
                <a:cs typeface="Georgia"/>
              </a:rPr>
              <a:t>psychologists  provide test data to the client/patient or other  persons identified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release.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40"/>
              </a:spcBef>
              <a:buClr>
                <a:srgbClr val="D16248"/>
              </a:buClr>
              <a:buFont typeface="Wingdings 2"/>
              <a:buChar char=""/>
            </a:pPr>
            <a:endParaRPr sz="3100">
              <a:latin typeface="Georgia"/>
              <a:cs typeface="Georgia"/>
            </a:endParaRPr>
          </a:p>
          <a:p>
            <a:pPr marL="12700" marR="5080">
              <a:lnSpc>
                <a:spcPct val="110000"/>
              </a:lnSpc>
              <a:spcBef>
                <a:spcPts val="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Psychologists may refrain from releasing test data to  protect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client/patient or others from </a:t>
            </a:r>
            <a:r>
              <a:rPr sz="2700" spc="-10" dirty="0">
                <a:latin typeface="Georgia"/>
                <a:cs typeface="Georgia"/>
              </a:rPr>
              <a:t>substantial  </a:t>
            </a:r>
            <a:r>
              <a:rPr sz="2700" spc="-5" dirty="0">
                <a:latin typeface="Georgia"/>
                <a:cs typeface="Georgia"/>
              </a:rPr>
              <a:t>harm or misuse or misrepresentation of the data or  the test, recognizing that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many </a:t>
            </a:r>
            <a:r>
              <a:rPr sz="2700" dirty="0">
                <a:latin typeface="Georgia"/>
                <a:cs typeface="Georgia"/>
              </a:rPr>
              <a:t>instances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release</a:t>
            </a:r>
            <a:endParaRPr sz="2700">
              <a:latin typeface="Georgia"/>
              <a:cs typeface="Georgia"/>
            </a:endParaRPr>
          </a:p>
          <a:p>
            <a:pPr marL="12700" marR="2237740">
              <a:lnSpc>
                <a:spcPct val="110000"/>
              </a:lnSpc>
            </a:pPr>
            <a:r>
              <a:rPr sz="2700" spc="-5" dirty="0">
                <a:latin typeface="Georgia"/>
                <a:cs typeface="Georgia"/>
              </a:rPr>
              <a:t>of confidential information under these  circumstances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regulated by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law.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4492" y="1549349"/>
            <a:ext cx="8343265" cy="126111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000000"/>
                </a:solidFill>
                <a:latin typeface="Georgia"/>
                <a:cs typeface="Georgia"/>
              </a:rPr>
              <a:t>In </a:t>
            </a:r>
            <a:r>
              <a:rPr sz="2700" spc="-5" dirty="0">
                <a:solidFill>
                  <a:srgbClr val="000000"/>
                </a:solidFill>
                <a:latin typeface="Georgia"/>
                <a:cs typeface="Georgia"/>
              </a:rPr>
              <a:t>the absence of </a:t>
            </a:r>
            <a:r>
              <a:rPr sz="2700" dirty="0">
                <a:solidFill>
                  <a:srgbClr val="000000"/>
                </a:solidFill>
                <a:latin typeface="Georgia"/>
                <a:cs typeface="Georgia"/>
              </a:rPr>
              <a:t>a </a:t>
            </a:r>
            <a:r>
              <a:rPr sz="2700" spc="-5" dirty="0">
                <a:solidFill>
                  <a:srgbClr val="000000"/>
                </a:solidFill>
                <a:latin typeface="Georgia"/>
                <a:cs typeface="Georgia"/>
              </a:rPr>
              <a:t>client/patient </a:t>
            </a:r>
            <a:r>
              <a:rPr sz="2700" dirty="0">
                <a:solidFill>
                  <a:srgbClr val="000000"/>
                </a:solidFill>
                <a:latin typeface="Georgia"/>
                <a:cs typeface="Georgia"/>
              </a:rPr>
              <a:t>release, </a:t>
            </a:r>
            <a:r>
              <a:rPr sz="2700" spc="-5" dirty="0">
                <a:solidFill>
                  <a:srgbClr val="000000"/>
                </a:solidFill>
                <a:latin typeface="Georgia"/>
                <a:cs typeface="Georgia"/>
              </a:rPr>
              <a:t>psychologists  provide test data only </a:t>
            </a:r>
            <a:r>
              <a:rPr sz="2700" dirty="0">
                <a:solidFill>
                  <a:srgbClr val="000000"/>
                </a:solidFill>
                <a:latin typeface="Georgia"/>
                <a:cs typeface="Georgia"/>
              </a:rPr>
              <a:t>as required </a:t>
            </a:r>
            <a:r>
              <a:rPr sz="2700" spc="-5" dirty="0">
                <a:solidFill>
                  <a:srgbClr val="000000"/>
                </a:solidFill>
                <a:latin typeface="Georgia"/>
                <a:cs typeface="Georgia"/>
              </a:rPr>
              <a:t>by law or court  </a:t>
            </a:r>
            <a:r>
              <a:rPr sz="2700" spc="-10" dirty="0">
                <a:solidFill>
                  <a:srgbClr val="000000"/>
                </a:solidFill>
                <a:latin typeface="Georgia"/>
                <a:cs typeface="Georgia"/>
              </a:rPr>
              <a:t>order.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492" y="1549349"/>
            <a:ext cx="817562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10" dirty="0">
                <a:latin typeface="Georgia"/>
                <a:cs typeface="Georgia"/>
              </a:rPr>
              <a:t>Should </a:t>
            </a:r>
            <a:r>
              <a:rPr sz="2700" spc="-5" dirty="0">
                <a:latin typeface="Georgia"/>
                <a:cs typeface="Georgia"/>
              </a:rPr>
              <a:t>take </a:t>
            </a:r>
            <a:r>
              <a:rPr sz="2700" dirty="0">
                <a:latin typeface="Georgia"/>
                <a:cs typeface="Georgia"/>
              </a:rPr>
              <a:t>into </a:t>
            </a:r>
            <a:r>
              <a:rPr sz="2700" spc="-10" dirty="0">
                <a:latin typeface="Georgia"/>
                <a:cs typeface="Georgia"/>
              </a:rPr>
              <a:t>account </a:t>
            </a:r>
            <a:r>
              <a:rPr sz="2700" spc="-5" dirty="0">
                <a:latin typeface="Georgia"/>
                <a:cs typeface="Georgia"/>
              </a:rPr>
              <a:t>the purpose of the  assessment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well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the various test factors, </a:t>
            </a:r>
            <a:r>
              <a:rPr sz="2700" dirty="0">
                <a:latin typeface="Georgia"/>
                <a:cs typeface="Georgia"/>
              </a:rPr>
              <a:t>test-  </a:t>
            </a:r>
            <a:r>
              <a:rPr sz="2700" spc="-5" dirty="0">
                <a:latin typeface="Georgia"/>
                <a:cs typeface="Georgia"/>
              </a:rPr>
              <a:t>taking abilities and other characteristics of the  person being assessed, such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10" dirty="0">
                <a:latin typeface="Georgia"/>
                <a:cs typeface="Georgia"/>
              </a:rPr>
              <a:t>situational, </a:t>
            </a:r>
            <a:r>
              <a:rPr sz="2700" spc="-5" dirty="0">
                <a:latin typeface="Georgia"/>
                <a:cs typeface="Georgia"/>
              </a:rPr>
              <a:t>personal,  linguistic and </a:t>
            </a:r>
            <a:r>
              <a:rPr sz="2700" spc="-10" dirty="0">
                <a:latin typeface="Georgia"/>
                <a:cs typeface="Georgia"/>
              </a:rPr>
              <a:t>cultural </a:t>
            </a:r>
            <a:r>
              <a:rPr sz="2700" spc="-5" dirty="0">
                <a:latin typeface="Georgia"/>
                <a:cs typeface="Georgia"/>
              </a:rPr>
              <a:t>differences, that </a:t>
            </a:r>
            <a:r>
              <a:rPr sz="2700" dirty="0">
                <a:latin typeface="Georgia"/>
                <a:cs typeface="Georgia"/>
              </a:rPr>
              <a:t>might </a:t>
            </a:r>
            <a:r>
              <a:rPr sz="2700" spc="-5" dirty="0">
                <a:latin typeface="Georgia"/>
                <a:cs typeface="Georgia"/>
              </a:rPr>
              <a:t>affect  psychologists‘ </a:t>
            </a:r>
            <a:r>
              <a:rPr sz="2700" dirty="0">
                <a:latin typeface="Georgia"/>
                <a:cs typeface="Georgia"/>
              </a:rPr>
              <a:t>judgments </a:t>
            </a:r>
            <a:r>
              <a:rPr sz="2700" spc="-5" dirty="0">
                <a:latin typeface="Georgia"/>
                <a:cs typeface="Georgia"/>
              </a:rPr>
              <a:t>or </a:t>
            </a:r>
            <a:r>
              <a:rPr sz="2700" dirty="0">
                <a:latin typeface="Georgia"/>
                <a:cs typeface="Georgia"/>
              </a:rPr>
              <a:t>reduce </a:t>
            </a:r>
            <a:r>
              <a:rPr sz="2700" spc="-5" dirty="0">
                <a:latin typeface="Georgia"/>
                <a:cs typeface="Georgia"/>
              </a:rPr>
              <a:t>the accuracy of  their </a:t>
            </a:r>
            <a:r>
              <a:rPr sz="2700" dirty="0">
                <a:latin typeface="Georgia"/>
                <a:cs typeface="Georgia"/>
              </a:rPr>
              <a:t>interpretations. They indicate any </a:t>
            </a:r>
            <a:r>
              <a:rPr sz="2700" spc="-5" dirty="0">
                <a:latin typeface="Georgia"/>
                <a:cs typeface="Georgia"/>
              </a:rPr>
              <a:t>significant  limitations of their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interpretations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70304" y="153924"/>
            <a:ext cx="8844280" cy="6556375"/>
            <a:chOff x="146304" y="153923"/>
            <a:chExt cx="8844280" cy="6556375"/>
          </a:xfrm>
        </p:grpSpPr>
        <p:sp>
          <p:nvSpPr>
            <p:cNvPr id="3" name="object 3"/>
            <p:cNvSpPr/>
            <p:nvPr/>
          </p:nvSpPr>
          <p:spPr>
            <a:xfrm>
              <a:off x="146304" y="6391656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8833104" y="30937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2400" y="158495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9143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173631" y="1156157"/>
            <a:ext cx="7920355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 algn="ctr">
              <a:spcBef>
                <a:spcPts val="100"/>
              </a:spcBef>
            </a:pPr>
            <a:r>
              <a:rPr sz="4800" i="1" dirty="0">
                <a:latin typeface="Georgia"/>
                <a:cs typeface="Georgia"/>
              </a:rPr>
              <a:t>The </a:t>
            </a:r>
            <a:r>
              <a:rPr sz="4800" i="1" spc="-5" dirty="0">
                <a:solidFill>
                  <a:srgbClr val="FF0000"/>
                </a:solidFill>
                <a:latin typeface="Georgia"/>
                <a:cs typeface="Georgia"/>
              </a:rPr>
              <a:t>main difference </a:t>
            </a:r>
            <a:r>
              <a:rPr sz="4800" i="1" dirty="0">
                <a:latin typeface="Georgia"/>
                <a:cs typeface="Georgia"/>
              </a:rPr>
              <a:t>between  a </a:t>
            </a:r>
            <a:r>
              <a:rPr sz="4800" i="1" spc="-5" dirty="0">
                <a:latin typeface="Georgia"/>
                <a:cs typeface="Georgia"/>
              </a:rPr>
              <a:t>professional </a:t>
            </a:r>
            <a:r>
              <a:rPr sz="4800" i="1" dirty="0">
                <a:latin typeface="Georgia"/>
                <a:cs typeface="Georgia"/>
              </a:rPr>
              <a:t>and a  non0professional </a:t>
            </a:r>
            <a:r>
              <a:rPr sz="4800" i="1" spc="-5" dirty="0">
                <a:latin typeface="Georgia"/>
                <a:cs typeface="Georgia"/>
              </a:rPr>
              <a:t>is that  </a:t>
            </a:r>
            <a:r>
              <a:rPr sz="4800" i="1" spc="-5" dirty="0">
                <a:solidFill>
                  <a:srgbClr val="006FC0"/>
                </a:solidFill>
                <a:latin typeface="Georgia"/>
                <a:cs typeface="Georgia"/>
              </a:rPr>
              <a:t>professionals take personal  responsibility </a:t>
            </a:r>
            <a:r>
              <a:rPr sz="4800" i="1" dirty="0">
                <a:solidFill>
                  <a:srgbClr val="006FC0"/>
                </a:solidFill>
                <a:latin typeface="Georgia"/>
                <a:cs typeface="Georgia"/>
              </a:rPr>
              <a:t>for </a:t>
            </a:r>
            <a:r>
              <a:rPr sz="4800" i="1" spc="-5" dirty="0">
                <a:solidFill>
                  <a:srgbClr val="006FC0"/>
                </a:solidFill>
                <a:latin typeface="Georgia"/>
                <a:cs typeface="Georgia"/>
              </a:rPr>
              <a:t>their</a:t>
            </a:r>
            <a:r>
              <a:rPr sz="4800" i="1" spc="-6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4800" i="1" spc="5" dirty="0">
                <a:solidFill>
                  <a:srgbClr val="006FC0"/>
                </a:solidFill>
                <a:latin typeface="Georgia"/>
                <a:cs typeface="Georgia"/>
              </a:rPr>
              <a:t>work</a:t>
            </a:r>
            <a:r>
              <a:rPr sz="4800" i="1" spc="5" dirty="0">
                <a:latin typeface="Georgia"/>
                <a:cs typeface="Georgia"/>
              </a:rPr>
              <a:t>.</a:t>
            </a:r>
            <a:endParaRPr sz="4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8307" y="412750"/>
            <a:ext cx="768159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Assessment </a:t>
            </a:r>
            <a:r>
              <a:rPr sz="3300" dirty="0"/>
              <a:t>by </a:t>
            </a:r>
            <a:r>
              <a:rPr sz="3300" spc="-5" dirty="0"/>
              <a:t>Unqualified</a:t>
            </a:r>
            <a:r>
              <a:rPr sz="3300" spc="-130" dirty="0"/>
              <a:t> </a:t>
            </a:r>
            <a:r>
              <a:rPr sz="3300" spc="-5" dirty="0"/>
              <a:t>Persons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1904491" y="1466660"/>
            <a:ext cx="6780530" cy="2496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Psychologists do </a:t>
            </a:r>
            <a:r>
              <a:rPr sz="2700" dirty="0">
                <a:latin typeface="Georgia"/>
                <a:cs typeface="Georgia"/>
              </a:rPr>
              <a:t>not </a:t>
            </a:r>
            <a:r>
              <a:rPr sz="2700" spc="-5" dirty="0">
                <a:latin typeface="Georgia"/>
                <a:cs typeface="Georgia"/>
              </a:rPr>
              <a:t>promote the use of  psychological assessment techniques by  unqualified persons, except when such </a:t>
            </a:r>
            <a:r>
              <a:rPr sz="2700" spc="-10" dirty="0">
                <a:latin typeface="Georgia"/>
                <a:cs typeface="Georgia"/>
              </a:rPr>
              <a:t>use </a:t>
            </a:r>
            <a:r>
              <a:rPr sz="2700" dirty="0">
                <a:latin typeface="Georgia"/>
                <a:cs typeface="Georgia"/>
              </a:rPr>
              <a:t>is  </a:t>
            </a:r>
            <a:r>
              <a:rPr sz="2700" spc="-10" dirty="0">
                <a:latin typeface="Georgia"/>
                <a:cs typeface="Georgia"/>
              </a:rPr>
              <a:t>conducted </a:t>
            </a:r>
            <a:r>
              <a:rPr sz="2700" spc="-5" dirty="0">
                <a:latin typeface="Georgia"/>
                <a:cs typeface="Georgia"/>
              </a:rPr>
              <a:t>for training purposes with  </a:t>
            </a:r>
            <a:r>
              <a:rPr sz="2700" dirty="0">
                <a:latin typeface="Georgia"/>
                <a:cs typeface="Georgia"/>
              </a:rPr>
              <a:t>appropriate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supervision.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940"/>
            <a:ext cx="1051560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3484879" marR="5080" indent="-2529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Obsolete Tests and Outdated Test  </a:t>
            </a:r>
            <a:r>
              <a:rPr spc="-10" dirty="0"/>
              <a:t>Results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4491" y="1466659"/>
            <a:ext cx="6824980" cy="4471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2390">
              <a:lnSpc>
                <a:spcPct val="120000"/>
              </a:lnSpc>
              <a:spcBef>
                <a:spcPts val="10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Psychologists do </a:t>
            </a:r>
            <a:r>
              <a:rPr sz="2700" dirty="0">
                <a:latin typeface="Georgia"/>
                <a:cs typeface="Georgia"/>
              </a:rPr>
              <a:t>not </a:t>
            </a:r>
            <a:r>
              <a:rPr sz="2700" spc="-10" dirty="0">
                <a:latin typeface="Georgia"/>
                <a:cs typeface="Georgia"/>
              </a:rPr>
              <a:t>base </a:t>
            </a:r>
            <a:r>
              <a:rPr sz="2700" spc="-5" dirty="0">
                <a:latin typeface="Georgia"/>
                <a:cs typeface="Georgia"/>
              </a:rPr>
              <a:t>their assessment  or </a:t>
            </a:r>
            <a:r>
              <a:rPr sz="2700" dirty="0">
                <a:latin typeface="Georgia"/>
                <a:cs typeface="Georgia"/>
              </a:rPr>
              <a:t>intervention </a:t>
            </a:r>
            <a:r>
              <a:rPr sz="2700" spc="-5" dirty="0">
                <a:latin typeface="Georgia"/>
                <a:cs typeface="Georgia"/>
              </a:rPr>
              <a:t>decisions or  recommendations on </a:t>
            </a:r>
            <a:r>
              <a:rPr sz="2700" spc="-10" dirty="0">
                <a:latin typeface="Georgia"/>
                <a:cs typeface="Georgia"/>
              </a:rPr>
              <a:t>data </a:t>
            </a:r>
            <a:r>
              <a:rPr sz="2700" spc="-5" dirty="0">
                <a:latin typeface="Georgia"/>
                <a:cs typeface="Georgia"/>
              </a:rPr>
              <a:t>or test results  that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outdated for the current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purpose.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25"/>
              </a:spcBef>
              <a:buClr>
                <a:srgbClr val="D16248"/>
              </a:buClr>
              <a:buFont typeface="Wingdings 2"/>
              <a:buChar char=""/>
            </a:pPr>
            <a:endParaRPr sz="3400">
              <a:latin typeface="Georgia"/>
              <a:cs typeface="Georgia"/>
            </a:endParaRPr>
          </a:p>
          <a:p>
            <a:pPr marL="12700" marR="5080">
              <a:lnSpc>
                <a:spcPct val="120000"/>
              </a:lnSpc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Psychologists do </a:t>
            </a:r>
            <a:r>
              <a:rPr sz="2700" dirty="0">
                <a:latin typeface="Georgia"/>
                <a:cs typeface="Georgia"/>
              </a:rPr>
              <a:t>not </a:t>
            </a:r>
            <a:r>
              <a:rPr sz="2700" spc="-5" dirty="0">
                <a:latin typeface="Georgia"/>
                <a:cs typeface="Georgia"/>
              </a:rPr>
              <a:t>base such decisions or  recommendations on tests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measures  that are </a:t>
            </a:r>
            <a:r>
              <a:rPr sz="2700" spc="-10" dirty="0">
                <a:latin typeface="Georgia"/>
                <a:cs typeface="Georgia"/>
              </a:rPr>
              <a:t>obsolete </a:t>
            </a:r>
            <a:r>
              <a:rPr sz="2700" dirty="0">
                <a:latin typeface="Georgia"/>
                <a:cs typeface="Georgia"/>
              </a:rPr>
              <a:t>and not </a:t>
            </a:r>
            <a:r>
              <a:rPr sz="2700" spc="-5" dirty="0">
                <a:latin typeface="Georgia"/>
                <a:cs typeface="Georgia"/>
              </a:rPr>
              <a:t>useful </a:t>
            </a:r>
            <a:r>
              <a:rPr sz="2700" spc="-10" dirty="0">
                <a:latin typeface="Georgia"/>
                <a:cs typeface="Georgia"/>
              </a:rPr>
              <a:t>for </a:t>
            </a:r>
            <a:r>
              <a:rPr sz="2700" spc="-5" dirty="0">
                <a:latin typeface="Georgia"/>
                <a:cs typeface="Georgia"/>
              </a:rPr>
              <a:t>the  current purpose.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682940"/>
            <a:ext cx="10515600" cy="68993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3395979" marR="5080" indent="-228536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Test </a:t>
            </a:r>
            <a:r>
              <a:rPr spc="-10" dirty="0"/>
              <a:t>Scoring </a:t>
            </a:r>
            <a:r>
              <a:rPr spc="-5" dirty="0"/>
              <a:t>and Interpretation  </a:t>
            </a:r>
            <a:r>
              <a:rPr dirty="0"/>
              <a:t>Services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4491" y="1474711"/>
            <a:ext cx="7148830" cy="4636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60655">
              <a:lnSpc>
                <a:spcPct val="110000"/>
              </a:lnSpc>
              <a:spcBef>
                <a:spcPts val="95"/>
              </a:spcBef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Psychologists </a:t>
            </a:r>
            <a:r>
              <a:rPr sz="2500" spc="-10" dirty="0">
                <a:latin typeface="Georgia"/>
                <a:cs typeface="Georgia"/>
              </a:rPr>
              <a:t>who </a:t>
            </a:r>
            <a:r>
              <a:rPr sz="2500" spc="-5" dirty="0">
                <a:latin typeface="Georgia"/>
                <a:cs typeface="Georgia"/>
              </a:rPr>
              <a:t>offer assessment or </a:t>
            </a:r>
            <a:r>
              <a:rPr sz="2500" spc="-10" dirty="0">
                <a:latin typeface="Georgia"/>
                <a:cs typeface="Georgia"/>
              </a:rPr>
              <a:t>scoring  services </a:t>
            </a:r>
            <a:r>
              <a:rPr sz="2500" spc="-5" dirty="0">
                <a:latin typeface="Georgia"/>
                <a:cs typeface="Georgia"/>
              </a:rPr>
              <a:t>to other professionals accurately </a:t>
            </a:r>
            <a:r>
              <a:rPr sz="2500" spc="-10" dirty="0">
                <a:latin typeface="Georgia"/>
                <a:cs typeface="Georgia"/>
              </a:rPr>
              <a:t>describe  the purpose, </a:t>
            </a:r>
            <a:r>
              <a:rPr sz="2500" spc="-5" dirty="0">
                <a:latin typeface="Georgia"/>
                <a:cs typeface="Georgia"/>
              </a:rPr>
              <a:t>norms, validity, reliability and  applications of </a:t>
            </a:r>
            <a:r>
              <a:rPr sz="2500" spc="-10" dirty="0">
                <a:latin typeface="Georgia"/>
                <a:cs typeface="Georgia"/>
              </a:rPr>
              <a:t>the procedures </a:t>
            </a:r>
            <a:r>
              <a:rPr sz="2500" spc="-5" dirty="0">
                <a:latin typeface="Georgia"/>
                <a:cs typeface="Georgia"/>
              </a:rPr>
              <a:t>and any </a:t>
            </a:r>
            <a:r>
              <a:rPr sz="2500" spc="-10" dirty="0">
                <a:latin typeface="Georgia"/>
                <a:cs typeface="Georgia"/>
              </a:rPr>
              <a:t>special  </a:t>
            </a:r>
            <a:r>
              <a:rPr sz="2500" spc="-5" dirty="0">
                <a:latin typeface="Georgia"/>
                <a:cs typeface="Georgia"/>
              </a:rPr>
              <a:t>qualifications applicable to their</a:t>
            </a:r>
            <a:r>
              <a:rPr sz="2500" spc="30" dirty="0">
                <a:latin typeface="Georgia"/>
                <a:cs typeface="Georgia"/>
              </a:rPr>
              <a:t> </a:t>
            </a:r>
            <a:r>
              <a:rPr sz="2500" spc="5" dirty="0">
                <a:latin typeface="Georgia"/>
                <a:cs typeface="Georgia"/>
              </a:rPr>
              <a:t>use.</a:t>
            </a:r>
            <a:endParaRPr sz="2500">
              <a:latin typeface="Georgia"/>
              <a:cs typeface="Georgia"/>
            </a:endParaRPr>
          </a:p>
          <a:p>
            <a:pPr>
              <a:spcBef>
                <a:spcPts val="10"/>
              </a:spcBef>
              <a:buClr>
                <a:srgbClr val="D16248"/>
              </a:buClr>
              <a:buFont typeface="Wingdings 2"/>
              <a:buChar char=""/>
            </a:pPr>
            <a:endParaRPr sz="2900">
              <a:latin typeface="Georgia"/>
              <a:cs typeface="Georgia"/>
            </a:endParaRPr>
          </a:p>
          <a:p>
            <a:pPr marL="12700" marR="5080">
              <a:lnSpc>
                <a:spcPct val="110000"/>
              </a:lnSpc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Psychologists select </a:t>
            </a:r>
            <a:r>
              <a:rPr sz="2500" spc="-10" dirty="0">
                <a:latin typeface="Georgia"/>
                <a:cs typeface="Georgia"/>
              </a:rPr>
              <a:t>scoring </a:t>
            </a:r>
            <a:r>
              <a:rPr sz="2500" spc="-5" dirty="0">
                <a:latin typeface="Georgia"/>
                <a:cs typeface="Georgia"/>
              </a:rPr>
              <a:t>and interpretation  services (including automated services) on </a:t>
            </a:r>
            <a:r>
              <a:rPr sz="2500" spc="-10" dirty="0">
                <a:latin typeface="Georgia"/>
                <a:cs typeface="Georgia"/>
              </a:rPr>
              <a:t>the  </a:t>
            </a:r>
            <a:r>
              <a:rPr sz="2500" spc="-5" dirty="0">
                <a:latin typeface="Georgia"/>
                <a:cs typeface="Georgia"/>
              </a:rPr>
              <a:t>basis </a:t>
            </a:r>
            <a:r>
              <a:rPr sz="2500" spc="-10" dirty="0">
                <a:latin typeface="Georgia"/>
                <a:cs typeface="Georgia"/>
              </a:rPr>
              <a:t>of evidence </a:t>
            </a:r>
            <a:r>
              <a:rPr sz="2500" spc="-5" dirty="0">
                <a:latin typeface="Georgia"/>
                <a:cs typeface="Georgia"/>
              </a:rPr>
              <a:t>of the validity of the </a:t>
            </a:r>
            <a:r>
              <a:rPr sz="2500" spc="-10" dirty="0">
                <a:latin typeface="Georgia"/>
                <a:cs typeface="Georgia"/>
              </a:rPr>
              <a:t>program </a:t>
            </a:r>
            <a:r>
              <a:rPr sz="2500" spc="-5" dirty="0">
                <a:latin typeface="Georgia"/>
                <a:cs typeface="Georgia"/>
              </a:rPr>
              <a:t>and  </a:t>
            </a:r>
            <a:r>
              <a:rPr sz="2500" spc="-10" dirty="0">
                <a:latin typeface="Georgia"/>
                <a:cs typeface="Georgia"/>
              </a:rPr>
              <a:t>procedures </a:t>
            </a:r>
            <a:r>
              <a:rPr sz="2500" spc="-5" dirty="0">
                <a:latin typeface="Georgia"/>
                <a:cs typeface="Georgia"/>
              </a:rPr>
              <a:t>as well as on </a:t>
            </a:r>
            <a:r>
              <a:rPr sz="2500" spc="-10" dirty="0">
                <a:latin typeface="Georgia"/>
                <a:cs typeface="Georgia"/>
              </a:rPr>
              <a:t>other appropriate  considerations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491" y="1466660"/>
            <a:ext cx="6788150" cy="2496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Psychologists </a:t>
            </a:r>
            <a:r>
              <a:rPr sz="2700" dirty="0">
                <a:latin typeface="Georgia"/>
                <a:cs typeface="Georgia"/>
              </a:rPr>
              <a:t>retain responsibility </a:t>
            </a:r>
            <a:r>
              <a:rPr sz="2700" spc="-5" dirty="0">
                <a:latin typeface="Georgia"/>
                <a:cs typeface="Georgia"/>
              </a:rPr>
              <a:t>for the  </a:t>
            </a:r>
            <a:r>
              <a:rPr sz="2700" dirty="0">
                <a:latin typeface="Georgia"/>
                <a:cs typeface="Georgia"/>
              </a:rPr>
              <a:t>appropriate application, interpretation and  </a:t>
            </a:r>
            <a:r>
              <a:rPr sz="2700" spc="-5" dirty="0">
                <a:latin typeface="Georgia"/>
                <a:cs typeface="Georgia"/>
              </a:rPr>
              <a:t>use of assessment </a:t>
            </a:r>
            <a:r>
              <a:rPr sz="2700" dirty="0">
                <a:latin typeface="Georgia"/>
                <a:cs typeface="Georgia"/>
              </a:rPr>
              <a:t>instruments, </a:t>
            </a:r>
            <a:r>
              <a:rPr sz="2700" spc="-5" dirty="0">
                <a:latin typeface="Georgia"/>
                <a:cs typeface="Georgia"/>
              </a:rPr>
              <a:t>whether</a:t>
            </a:r>
            <a:r>
              <a:rPr sz="2700" spc="-1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they  </a:t>
            </a:r>
            <a:r>
              <a:rPr sz="2700" spc="-10" dirty="0">
                <a:latin typeface="Georgia"/>
                <a:cs typeface="Georgia"/>
              </a:rPr>
              <a:t>score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interpret such tests themselves or  use </a:t>
            </a:r>
            <a:r>
              <a:rPr sz="2700" spc="-10" dirty="0">
                <a:latin typeface="Georgia"/>
                <a:cs typeface="Georgia"/>
              </a:rPr>
              <a:t>automated </a:t>
            </a:r>
            <a:r>
              <a:rPr sz="2700" spc="-5" dirty="0">
                <a:latin typeface="Georgia"/>
                <a:cs typeface="Georgia"/>
              </a:rPr>
              <a:t>or other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services.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4413" y="412750"/>
            <a:ext cx="5572760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Maintaining Test</a:t>
            </a:r>
            <a:r>
              <a:rPr sz="3300" spc="-100" dirty="0"/>
              <a:t> </a:t>
            </a:r>
            <a:r>
              <a:rPr sz="3300" spc="-5" dirty="0"/>
              <a:t>Security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1904492" y="1466659"/>
            <a:ext cx="7870825" cy="4471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187450" algn="just">
              <a:lnSpc>
                <a:spcPct val="120000"/>
              </a:lnSpc>
              <a:spcBef>
                <a:spcPts val="10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term test materials </a:t>
            </a:r>
            <a:r>
              <a:rPr sz="2700" dirty="0">
                <a:latin typeface="Georgia"/>
                <a:cs typeface="Georgia"/>
              </a:rPr>
              <a:t>refers </a:t>
            </a:r>
            <a:r>
              <a:rPr sz="2700" spc="-5" dirty="0">
                <a:latin typeface="Georgia"/>
                <a:cs typeface="Georgia"/>
              </a:rPr>
              <a:t>to manuals,  </a:t>
            </a:r>
            <a:r>
              <a:rPr sz="2700" dirty="0">
                <a:latin typeface="Georgia"/>
                <a:cs typeface="Georgia"/>
              </a:rPr>
              <a:t>instruments, </a:t>
            </a:r>
            <a:r>
              <a:rPr sz="2700" spc="-5" dirty="0">
                <a:latin typeface="Georgia"/>
                <a:cs typeface="Georgia"/>
              </a:rPr>
              <a:t>protocols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test </a:t>
            </a:r>
            <a:r>
              <a:rPr sz="2700" dirty="0">
                <a:latin typeface="Georgia"/>
                <a:cs typeface="Georgia"/>
              </a:rPr>
              <a:t>questions</a:t>
            </a:r>
            <a:r>
              <a:rPr sz="2700" spc="-1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or  stimuli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does not include test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data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25"/>
              </a:spcBef>
              <a:buClr>
                <a:srgbClr val="D16248"/>
              </a:buClr>
              <a:buFont typeface="Wingdings 2"/>
              <a:buChar char=""/>
            </a:pPr>
            <a:endParaRPr sz="3400">
              <a:latin typeface="Georgia"/>
              <a:cs typeface="Georgia"/>
            </a:endParaRPr>
          </a:p>
          <a:p>
            <a:pPr marL="12700" marR="5080">
              <a:lnSpc>
                <a:spcPct val="120000"/>
              </a:lnSpc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Psychologists </a:t>
            </a:r>
            <a:r>
              <a:rPr sz="2700" dirty="0">
                <a:latin typeface="Georgia"/>
                <a:cs typeface="Georgia"/>
              </a:rPr>
              <a:t>make </a:t>
            </a:r>
            <a:r>
              <a:rPr sz="2700" spc="-5" dirty="0">
                <a:latin typeface="Georgia"/>
                <a:cs typeface="Georgia"/>
              </a:rPr>
              <a:t>reasonable efforts to </a:t>
            </a:r>
            <a:r>
              <a:rPr sz="2700" dirty="0">
                <a:latin typeface="Georgia"/>
                <a:cs typeface="Georgia"/>
              </a:rPr>
              <a:t>maintain 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dirty="0">
                <a:latin typeface="Georgia"/>
                <a:cs typeface="Georgia"/>
              </a:rPr>
              <a:t>integrity and </a:t>
            </a:r>
            <a:r>
              <a:rPr sz="2700" spc="-5" dirty="0">
                <a:latin typeface="Georgia"/>
                <a:cs typeface="Georgia"/>
              </a:rPr>
              <a:t>security of test materials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and</a:t>
            </a:r>
            <a:endParaRPr sz="2700">
              <a:latin typeface="Georgia"/>
              <a:cs typeface="Georgia"/>
            </a:endParaRPr>
          </a:p>
          <a:p>
            <a:pPr marL="12700" marR="368935">
              <a:lnSpc>
                <a:spcPct val="120000"/>
              </a:lnSpc>
            </a:pPr>
            <a:r>
              <a:rPr sz="2700" spc="-5" dirty="0">
                <a:latin typeface="Georgia"/>
                <a:cs typeface="Georgia"/>
              </a:rPr>
              <a:t>other assessment techniques consistent with law 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contractual obligations, and </a:t>
            </a:r>
            <a:r>
              <a:rPr sz="2700" dirty="0">
                <a:latin typeface="Georgia"/>
                <a:cs typeface="Georgia"/>
              </a:rPr>
              <a:t>in a </a:t>
            </a:r>
            <a:r>
              <a:rPr sz="2700" spc="-5" dirty="0">
                <a:latin typeface="Georgia"/>
                <a:cs typeface="Georgia"/>
              </a:rPr>
              <a:t>manner that  </a:t>
            </a:r>
            <a:r>
              <a:rPr sz="2700" dirty="0">
                <a:latin typeface="Georgia"/>
                <a:cs typeface="Georgia"/>
              </a:rPr>
              <a:t>permits adherence </a:t>
            </a:r>
            <a:r>
              <a:rPr sz="2700" spc="-5" dirty="0">
                <a:latin typeface="Georgia"/>
                <a:cs typeface="Georgia"/>
              </a:rPr>
              <a:t>to this Ethics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Code.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0218" y="412750"/>
            <a:ext cx="566356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RIGHTS </a:t>
            </a:r>
            <a:r>
              <a:rPr sz="3300" dirty="0"/>
              <a:t>OF</a:t>
            </a:r>
            <a:r>
              <a:rPr sz="3300" spc="-50" dirty="0"/>
              <a:t> </a:t>
            </a:r>
            <a:r>
              <a:rPr sz="3300" spc="-10" dirty="0"/>
              <a:t>TESTTAKERS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1904492" y="1478367"/>
            <a:ext cx="8292465" cy="429412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7020" indent="-274320">
              <a:spcBef>
                <a:spcPts val="385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b="1" dirty="0">
                <a:latin typeface="Georgia"/>
                <a:cs typeface="Georgia"/>
              </a:rPr>
              <a:t>Informed</a:t>
            </a:r>
            <a:r>
              <a:rPr sz="2400" b="1" spc="-10" dirty="0">
                <a:latin typeface="Georgia"/>
                <a:cs typeface="Georgia"/>
              </a:rPr>
              <a:t> </a:t>
            </a:r>
            <a:r>
              <a:rPr sz="2400" b="1" spc="-5" dirty="0">
                <a:latin typeface="Georgia"/>
                <a:cs typeface="Georgia"/>
              </a:rPr>
              <a:t>consent</a:t>
            </a:r>
            <a:endParaRPr sz="2400">
              <a:latin typeface="Georgia"/>
              <a:cs typeface="Georgia"/>
            </a:endParaRPr>
          </a:p>
          <a:p>
            <a:pPr marL="1270000" lvl="1" indent="-457834">
              <a:spcBef>
                <a:spcPts val="285"/>
              </a:spcBef>
              <a:buClr>
                <a:srgbClr val="D16248"/>
              </a:buClr>
              <a:buSzPct val="85416"/>
              <a:buFont typeface="Wingdings"/>
              <a:buChar char=""/>
              <a:tabLst>
                <a:tab pos="1270000" algn="l"/>
                <a:tab pos="1270635" algn="l"/>
              </a:tabLst>
            </a:pP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The right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to know </a:t>
            </a:r>
            <a:r>
              <a:rPr sz="2400" spc="-10" dirty="0">
                <a:solidFill>
                  <a:srgbClr val="006FC0"/>
                </a:solidFill>
                <a:latin typeface="Georgia"/>
                <a:cs typeface="Georgia"/>
              </a:rPr>
              <a:t>why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they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are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being</a:t>
            </a:r>
            <a:r>
              <a:rPr sz="2400" spc="3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evaluated.</a:t>
            </a:r>
            <a:endParaRPr sz="2400">
              <a:latin typeface="Georgia"/>
              <a:cs typeface="Georgia"/>
            </a:endParaRPr>
          </a:p>
          <a:p>
            <a:pPr marL="1270000" lvl="1" indent="-457834">
              <a:spcBef>
                <a:spcPts val="295"/>
              </a:spcBef>
              <a:buClr>
                <a:srgbClr val="D16248"/>
              </a:buClr>
              <a:buSzPct val="85416"/>
              <a:buFont typeface="Wingdings"/>
              <a:buChar char=""/>
              <a:tabLst>
                <a:tab pos="1270000" algn="l"/>
                <a:tab pos="1270635" algn="l"/>
              </a:tabLst>
            </a:pP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How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the test data will be</a:t>
            </a:r>
            <a:r>
              <a:rPr sz="2400" spc="-2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Georgia"/>
                <a:cs typeface="Georgia"/>
              </a:rPr>
              <a:t>used.</a:t>
            </a:r>
            <a:endParaRPr sz="2400">
              <a:latin typeface="Georgia"/>
              <a:cs typeface="Georgia"/>
            </a:endParaRPr>
          </a:p>
          <a:p>
            <a:pPr marL="1270000" lvl="1" indent="-457834">
              <a:spcBef>
                <a:spcPts val="285"/>
              </a:spcBef>
              <a:buClr>
                <a:srgbClr val="D16248"/>
              </a:buClr>
              <a:buSzPct val="85416"/>
              <a:buFont typeface="Wingdings"/>
              <a:buChar char=""/>
              <a:tabLst>
                <a:tab pos="1270000" algn="l"/>
                <a:tab pos="1270635" algn="l"/>
              </a:tabLst>
            </a:pP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What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(if any) information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will be </a:t>
            </a: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released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to</a:t>
            </a:r>
            <a:r>
              <a:rPr sz="2400" spc="-7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Georgia"/>
                <a:cs typeface="Georgia"/>
              </a:rPr>
              <a:t>whom?</a:t>
            </a:r>
            <a:endParaRPr sz="2400">
              <a:latin typeface="Georgia"/>
              <a:cs typeface="Georgia"/>
            </a:endParaRPr>
          </a:p>
          <a:p>
            <a:pPr marL="1270000" lvl="1" indent="-457834">
              <a:spcBef>
                <a:spcPts val="290"/>
              </a:spcBef>
              <a:buClr>
                <a:srgbClr val="D16248"/>
              </a:buClr>
              <a:buSzPct val="85416"/>
              <a:buFont typeface="Wingdings"/>
              <a:buChar char=""/>
              <a:tabLst>
                <a:tab pos="1270000" algn="l"/>
                <a:tab pos="1270635" algn="l"/>
              </a:tabLst>
            </a:pPr>
            <a:r>
              <a:rPr sz="2400" dirty="0">
                <a:solidFill>
                  <a:srgbClr val="006FC0"/>
                </a:solidFill>
                <a:latin typeface="Georgia"/>
                <a:cs typeface="Georgia"/>
              </a:rPr>
              <a:t>In a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language the testtaker can</a:t>
            </a:r>
            <a:r>
              <a:rPr sz="2400" spc="-1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Georgia"/>
                <a:cs typeface="Georgia"/>
              </a:rPr>
              <a:t>understand.</a:t>
            </a:r>
            <a:endParaRPr sz="240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buClr>
                <a:srgbClr val="D16248"/>
              </a:buClr>
              <a:buFont typeface="Wingdings"/>
              <a:buChar char=""/>
            </a:pPr>
            <a:endParaRPr sz="2750">
              <a:latin typeface="Georgia"/>
              <a:cs typeface="Georgia"/>
            </a:endParaRPr>
          </a:p>
          <a:p>
            <a:pPr marL="287020" marR="888365" indent="-274320">
              <a:lnSpc>
                <a:spcPts val="2590"/>
              </a:lnSpc>
              <a:buClr>
                <a:srgbClr val="D16248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b="1" spc="-5" dirty="0">
                <a:latin typeface="Georgia"/>
                <a:cs typeface="Georgia"/>
              </a:rPr>
              <a:t>Generally, the client/subject must voluntarily  </a:t>
            </a:r>
            <a:r>
              <a:rPr sz="2400" b="1" spc="-10" dirty="0">
                <a:latin typeface="Georgia"/>
                <a:cs typeface="Georgia"/>
              </a:rPr>
              <a:t>consent.</a:t>
            </a:r>
            <a:endParaRPr sz="2400">
              <a:latin typeface="Georgia"/>
              <a:cs typeface="Georgia"/>
            </a:endParaRPr>
          </a:p>
          <a:p>
            <a:pPr>
              <a:spcBef>
                <a:spcPts val="10"/>
              </a:spcBef>
              <a:buClr>
                <a:srgbClr val="D16248"/>
              </a:buClr>
              <a:buFont typeface="Wingdings 2"/>
              <a:buChar char=""/>
            </a:pPr>
            <a:endParaRPr sz="3000">
              <a:latin typeface="Georgia"/>
              <a:cs typeface="Georgia"/>
            </a:endParaRPr>
          </a:p>
          <a:p>
            <a:pPr marL="364490" indent="-352425">
              <a:lnSpc>
                <a:spcPts val="2735"/>
              </a:lnSpc>
              <a:buClr>
                <a:srgbClr val="D16248"/>
              </a:buClr>
              <a:buSzPct val="85416"/>
              <a:buFont typeface="Wingdings 2"/>
              <a:buChar char=""/>
              <a:tabLst>
                <a:tab pos="364490" algn="l"/>
                <a:tab pos="365125" algn="l"/>
              </a:tabLst>
            </a:pPr>
            <a:r>
              <a:rPr sz="2400" b="1" spc="-5" dirty="0">
                <a:latin typeface="Georgia"/>
                <a:cs typeface="Georgia"/>
              </a:rPr>
              <a:t>Psychologist </a:t>
            </a:r>
            <a:r>
              <a:rPr sz="2400" b="1" dirty="0">
                <a:latin typeface="Georgia"/>
                <a:cs typeface="Georgia"/>
              </a:rPr>
              <a:t>must inform </a:t>
            </a:r>
            <a:r>
              <a:rPr sz="2400" b="1" spc="-5" dirty="0">
                <a:latin typeface="Georgia"/>
                <a:cs typeface="Georgia"/>
              </a:rPr>
              <a:t>client about nature</a:t>
            </a:r>
            <a:r>
              <a:rPr sz="2400" b="1" spc="-35" dirty="0">
                <a:latin typeface="Georgia"/>
                <a:cs typeface="Georgia"/>
              </a:rPr>
              <a:t> </a:t>
            </a:r>
            <a:r>
              <a:rPr sz="2400" b="1" dirty="0">
                <a:latin typeface="Georgia"/>
                <a:cs typeface="Georgia"/>
              </a:rPr>
              <a:t>and</a:t>
            </a:r>
            <a:endParaRPr sz="2400">
              <a:latin typeface="Georgia"/>
              <a:cs typeface="Georgia"/>
            </a:endParaRPr>
          </a:p>
          <a:p>
            <a:pPr marL="287020">
              <a:lnSpc>
                <a:spcPts val="2735"/>
              </a:lnSpc>
            </a:pPr>
            <a:r>
              <a:rPr sz="2400" b="1" dirty="0">
                <a:latin typeface="Georgia"/>
                <a:cs typeface="Georgia"/>
              </a:rPr>
              <a:t>purpose </a:t>
            </a:r>
            <a:r>
              <a:rPr sz="2400" b="1" spc="-5" dirty="0">
                <a:latin typeface="Georgia"/>
                <a:cs typeface="Georgia"/>
              </a:rPr>
              <a:t>of </a:t>
            </a:r>
            <a:r>
              <a:rPr sz="2400" b="1" dirty="0">
                <a:latin typeface="Georgia"/>
                <a:cs typeface="Georgia"/>
              </a:rPr>
              <a:t>assessment in understandable</a:t>
            </a:r>
            <a:r>
              <a:rPr sz="2400" b="1" spc="-130" dirty="0">
                <a:latin typeface="Georgia"/>
                <a:cs typeface="Georgia"/>
              </a:rPr>
              <a:t> </a:t>
            </a:r>
            <a:r>
              <a:rPr sz="2400" b="1" spc="-10" dirty="0">
                <a:latin typeface="Georgia"/>
                <a:cs typeface="Georgia"/>
              </a:rPr>
              <a:t>language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4790" y="412750"/>
            <a:ext cx="565594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Informed consent </a:t>
            </a:r>
            <a:r>
              <a:rPr sz="3300" dirty="0">
                <a:latin typeface="Georgia"/>
                <a:cs typeface="Georgia"/>
              </a:rPr>
              <a:t>-</a:t>
            </a:r>
            <a:r>
              <a:rPr sz="3300" spc="-25" dirty="0">
                <a:latin typeface="Georgia"/>
                <a:cs typeface="Georgia"/>
              </a:rPr>
              <a:t> </a:t>
            </a:r>
            <a:r>
              <a:rPr sz="3300" spc="-5" dirty="0">
                <a:latin typeface="Georgia"/>
                <a:cs typeface="Georgia"/>
              </a:rPr>
              <a:t>exceptions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2" y="1466660"/>
            <a:ext cx="8199755" cy="3286797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7020" indent="-274320">
              <a:spcBef>
                <a:spcPts val="7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Sometimes, </a:t>
            </a:r>
            <a:r>
              <a:rPr sz="2700" dirty="0">
                <a:latin typeface="Georgia"/>
                <a:cs typeface="Georgia"/>
              </a:rPr>
              <a:t>it is </a:t>
            </a:r>
            <a:r>
              <a:rPr sz="2700" spc="-5" dirty="0">
                <a:latin typeface="Georgia"/>
                <a:cs typeface="Georgia"/>
              </a:rPr>
              <a:t>acceptable to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test</a:t>
            </a:r>
            <a:endParaRPr sz="2700">
              <a:latin typeface="Georgia"/>
              <a:cs typeface="Georgia"/>
            </a:endParaRPr>
          </a:p>
          <a:p>
            <a:pPr marL="12700" marR="5080">
              <a:spcBef>
                <a:spcPts val="655"/>
              </a:spcBef>
            </a:pPr>
            <a:r>
              <a:rPr sz="2700" spc="-5" dirty="0">
                <a:latin typeface="Georgia"/>
                <a:cs typeface="Georgia"/>
              </a:rPr>
              <a:t>without getting </a:t>
            </a:r>
            <a:r>
              <a:rPr sz="2700" spc="-10" dirty="0">
                <a:latin typeface="Georgia"/>
                <a:cs typeface="Georgia"/>
              </a:rPr>
              <a:t>consent </a:t>
            </a:r>
            <a:r>
              <a:rPr sz="2700" dirty="0">
                <a:latin typeface="Georgia"/>
                <a:cs typeface="Georgia"/>
              </a:rPr>
              <a:t>– </a:t>
            </a:r>
            <a:r>
              <a:rPr sz="2700" spc="-5" dirty="0">
                <a:latin typeface="Georgia"/>
                <a:cs typeface="Georgia"/>
              </a:rPr>
              <a:t>e.g., you have given </a:t>
            </a:r>
            <a:r>
              <a:rPr sz="2700" dirty="0">
                <a:latin typeface="Georgia"/>
                <a:cs typeface="Georgia"/>
              </a:rPr>
              <a:t>implied  </a:t>
            </a:r>
            <a:r>
              <a:rPr sz="2700" spc="-5" dirty="0">
                <a:latin typeface="Georgia"/>
                <a:cs typeface="Georgia"/>
              </a:rPr>
              <a:t>consent to be tested by registering </a:t>
            </a:r>
            <a:r>
              <a:rPr sz="2700" dirty="0">
                <a:latin typeface="Georgia"/>
                <a:cs typeface="Georgia"/>
              </a:rPr>
              <a:t>in a </a:t>
            </a:r>
            <a:r>
              <a:rPr sz="2700" spc="-5" dirty="0">
                <a:latin typeface="Georgia"/>
                <a:cs typeface="Georgia"/>
              </a:rPr>
              <a:t>specific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course.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45"/>
              </a:spcBef>
            </a:pPr>
            <a:endParaRPr sz="3950">
              <a:latin typeface="Georgia"/>
              <a:cs typeface="Georgia"/>
            </a:endParaRPr>
          </a:p>
          <a:p>
            <a:pPr marL="287020" marR="245110" indent="-274320"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Sometimes </a:t>
            </a:r>
            <a:r>
              <a:rPr sz="2700" dirty="0">
                <a:latin typeface="Georgia"/>
                <a:cs typeface="Georgia"/>
              </a:rPr>
              <a:t>it is </a:t>
            </a:r>
            <a:r>
              <a:rPr sz="2700" i="1" spc="-5" dirty="0">
                <a:latin typeface="Georgia"/>
                <a:cs typeface="Georgia"/>
              </a:rPr>
              <a:t>necessary </a:t>
            </a:r>
            <a:r>
              <a:rPr sz="2700" spc="-5" dirty="0">
                <a:latin typeface="Georgia"/>
                <a:cs typeface="Georgia"/>
              </a:rPr>
              <a:t>to test without getting  consent, even when consent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explicitly </a:t>
            </a:r>
            <a:r>
              <a:rPr sz="2700" dirty="0">
                <a:latin typeface="Georgia"/>
                <a:cs typeface="Georgia"/>
              </a:rPr>
              <a:t>refused </a:t>
            </a:r>
            <a:r>
              <a:rPr sz="2700" spc="-5" dirty="0">
                <a:latin typeface="Georgia"/>
                <a:cs typeface="Georgia"/>
              </a:rPr>
              <a:t>by  person to be tested </a:t>
            </a:r>
            <a:r>
              <a:rPr sz="2700" dirty="0">
                <a:latin typeface="Georgia"/>
                <a:cs typeface="Georgia"/>
              </a:rPr>
              <a:t>– e.g., </a:t>
            </a:r>
            <a:r>
              <a:rPr sz="2700" spc="-5" dirty="0">
                <a:latin typeface="Georgia"/>
                <a:cs typeface="Georgia"/>
              </a:rPr>
              <a:t>when mandated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bylaw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5808" y="412750"/>
            <a:ext cx="4575810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latin typeface="Georgia"/>
                <a:cs typeface="Georgia"/>
              </a:rPr>
              <a:t>Least </a:t>
            </a:r>
            <a:r>
              <a:rPr sz="3300" spc="-5" dirty="0">
                <a:latin typeface="Georgia"/>
                <a:cs typeface="Georgia"/>
              </a:rPr>
              <a:t>Stigmatizing</a:t>
            </a:r>
            <a:r>
              <a:rPr sz="3300" spc="-100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Label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1" y="1546302"/>
            <a:ext cx="8172450" cy="3691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602615" indent="-274320">
              <a:spcBef>
                <a:spcPts val="105"/>
              </a:spcBef>
              <a:buClr>
                <a:srgbClr val="D16248"/>
              </a:buClr>
              <a:buSzPct val="84375"/>
              <a:buFont typeface="Wingdings 2"/>
              <a:buChar char=""/>
              <a:tabLst>
                <a:tab pos="287020" algn="l"/>
              </a:tabLst>
            </a:pPr>
            <a:r>
              <a:rPr sz="3200" dirty="0">
                <a:latin typeface="Georgia"/>
                <a:cs typeface="Georgia"/>
              </a:rPr>
              <a:t>If </a:t>
            </a:r>
            <a:r>
              <a:rPr sz="3200" spc="-5" dirty="0">
                <a:latin typeface="Georgia"/>
                <a:cs typeface="Georgia"/>
              </a:rPr>
              <a:t>categories </a:t>
            </a:r>
            <a:r>
              <a:rPr sz="3200" dirty="0">
                <a:latin typeface="Georgia"/>
                <a:cs typeface="Georgia"/>
              </a:rPr>
              <a:t>are </a:t>
            </a:r>
            <a:r>
              <a:rPr sz="3200" spc="-5" dirty="0">
                <a:latin typeface="Georgia"/>
                <a:cs typeface="Georgia"/>
              </a:rPr>
              <a:t>used, must </a:t>
            </a:r>
            <a:r>
              <a:rPr sz="3200" dirty="0">
                <a:latin typeface="Georgia"/>
                <a:cs typeface="Georgia"/>
              </a:rPr>
              <a:t>be </a:t>
            </a:r>
            <a:r>
              <a:rPr sz="3200" spc="-5" dirty="0">
                <a:latin typeface="Georgia"/>
                <a:cs typeface="Georgia"/>
              </a:rPr>
              <a:t>described  precisely.</a:t>
            </a:r>
            <a:endParaRPr sz="3200">
              <a:latin typeface="Georgia"/>
              <a:cs typeface="Georgia"/>
            </a:endParaRPr>
          </a:p>
          <a:p>
            <a:pPr>
              <a:spcBef>
                <a:spcPts val="40"/>
              </a:spcBef>
              <a:buClr>
                <a:srgbClr val="D16248"/>
              </a:buClr>
              <a:buFont typeface="Wingdings 2"/>
              <a:buChar char=""/>
            </a:pPr>
            <a:endParaRPr sz="4700">
              <a:latin typeface="Georgia"/>
              <a:cs typeface="Georgia"/>
            </a:endParaRPr>
          </a:p>
          <a:p>
            <a:pPr marL="287020" marR="5080" indent="-274320">
              <a:buClr>
                <a:srgbClr val="D16248"/>
              </a:buClr>
              <a:buSzPct val="84375"/>
              <a:buFont typeface="Wingdings 2"/>
              <a:buChar char=""/>
              <a:tabLst>
                <a:tab pos="287020" algn="l"/>
              </a:tabLst>
            </a:pPr>
            <a:r>
              <a:rPr sz="3200" spc="-5" dirty="0">
                <a:latin typeface="Georgia"/>
                <a:cs typeface="Georgia"/>
              </a:rPr>
              <a:t>Sometimes diagnosis </a:t>
            </a:r>
            <a:r>
              <a:rPr sz="3200" dirty="0">
                <a:latin typeface="Georgia"/>
                <a:cs typeface="Georgia"/>
              </a:rPr>
              <a:t>is related to </a:t>
            </a:r>
            <a:r>
              <a:rPr sz="3200" spc="-5" dirty="0">
                <a:latin typeface="Georgia"/>
                <a:cs typeface="Georgia"/>
              </a:rPr>
              <a:t>treatment  </a:t>
            </a:r>
            <a:r>
              <a:rPr sz="3200" dirty="0">
                <a:latin typeface="Georgia"/>
                <a:cs typeface="Georgia"/>
              </a:rPr>
              <a:t>and </a:t>
            </a:r>
            <a:r>
              <a:rPr sz="3200" spc="-5" dirty="0">
                <a:latin typeface="Georgia"/>
                <a:cs typeface="Georgia"/>
              </a:rPr>
              <a:t>even </a:t>
            </a:r>
            <a:r>
              <a:rPr sz="3200" dirty="0">
                <a:latin typeface="Georgia"/>
                <a:cs typeface="Georgia"/>
              </a:rPr>
              <a:t>if </a:t>
            </a:r>
            <a:r>
              <a:rPr sz="3200" spc="-5" dirty="0">
                <a:latin typeface="Georgia"/>
                <a:cs typeface="Georgia"/>
              </a:rPr>
              <a:t>counselor </a:t>
            </a:r>
            <a:r>
              <a:rPr sz="3200" dirty="0">
                <a:latin typeface="Georgia"/>
                <a:cs typeface="Georgia"/>
              </a:rPr>
              <a:t>is </a:t>
            </a:r>
            <a:r>
              <a:rPr sz="3200" spc="-5" dirty="0">
                <a:latin typeface="Georgia"/>
                <a:cs typeface="Georgia"/>
              </a:rPr>
              <a:t>trying to be helpful,  </a:t>
            </a:r>
            <a:r>
              <a:rPr sz="3200" dirty="0">
                <a:latin typeface="Georgia"/>
                <a:cs typeface="Georgia"/>
              </a:rPr>
              <a:t>it </a:t>
            </a:r>
            <a:r>
              <a:rPr sz="3200" spc="-5" dirty="0">
                <a:latin typeface="Georgia"/>
                <a:cs typeface="Georgia"/>
              </a:rPr>
              <a:t>is both illegal </a:t>
            </a:r>
            <a:r>
              <a:rPr sz="3200" dirty="0">
                <a:latin typeface="Georgia"/>
                <a:cs typeface="Georgia"/>
              </a:rPr>
              <a:t>and </a:t>
            </a:r>
            <a:r>
              <a:rPr sz="3200" spc="-5" dirty="0">
                <a:latin typeface="Georgia"/>
                <a:cs typeface="Georgia"/>
              </a:rPr>
              <a:t>unethical to change </a:t>
            </a:r>
            <a:r>
              <a:rPr sz="3200" dirty="0">
                <a:latin typeface="Georgia"/>
                <a:cs typeface="Georgia"/>
              </a:rPr>
              <a:t>a  </a:t>
            </a:r>
            <a:r>
              <a:rPr sz="3200" spc="-5" dirty="0">
                <a:latin typeface="Georgia"/>
                <a:cs typeface="Georgia"/>
              </a:rPr>
              <a:t>diagnosis.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63262" y="412750"/>
            <a:ext cx="266001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DEBRIEFING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2" y="1463001"/>
            <a:ext cx="7427595" cy="4426212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spcBef>
                <a:spcPts val="775"/>
              </a:spcBef>
            </a:pPr>
            <a:r>
              <a:rPr sz="2800" b="1" spc="-10" dirty="0">
                <a:latin typeface="Georgia"/>
                <a:cs typeface="Georgia"/>
              </a:rPr>
              <a:t>Post-administration debriefing</a:t>
            </a:r>
            <a:r>
              <a:rPr sz="2800" b="1" spc="11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should</a:t>
            </a:r>
            <a:r>
              <a:rPr sz="2800" spc="-5" dirty="0">
                <a:latin typeface="Georgia"/>
                <a:cs typeface="Georgia"/>
              </a:rPr>
              <a:t>:</a:t>
            </a:r>
            <a:endParaRPr sz="2800">
              <a:latin typeface="Georgia"/>
              <a:cs typeface="Georgia"/>
            </a:endParaRPr>
          </a:p>
          <a:p>
            <a:pPr marL="287020" indent="-274320">
              <a:spcBef>
                <a:spcPts val="675"/>
              </a:spcBef>
              <a:buClr>
                <a:srgbClr val="D16248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Georgia"/>
                <a:cs typeface="Georgia"/>
              </a:rPr>
              <a:t>Restate </a:t>
            </a:r>
            <a:r>
              <a:rPr sz="2800" spc="-10" dirty="0">
                <a:latin typeface="Georgia"/>
                <a:cs typeface="Georgia"/>
              </a:rPr>
              <a:t>purpose </a:t>
            </a:r>
            <a:r>
              <a:rPr sz="2800" spc="-5" dirty="0">
                <a:latin typeface="Georgia"/>
                <a:cs typeface="Georgia"/>
              </a:rPr>
              <a:t>of</a:t>
            </a:r>
            <a:r>
              <a:rPr sz="2800" spc="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testing.</a:t>
            </a:r>
            <a:endParaRPr sz="2800">
              <a:latin typeface="Georgia"/>
              <a:cs typeface="Georgia"/>
            </a:endParaRPr>
          </a:p>
          <a:p>
            <a:pPr marL="287020" marR="83820" indent="-274320">
              <a:spcBef>
                <a:spcPts val="675"/>
              </a:spcBef>
              <a:buClr>
                <a:srgbClr val="D16248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10" dirty="0">
                <a:latin typeface="Georgia"/>
                <a:cs typeface="Georgia"/>
              </a:rPr>
              <a:t>Explain </a:t>
            </a:r>
            <a:r>
              <a:rPr sz="2800" spc="-5" dirty="0">
                <a:latin typeface="Georgia"/>
                <a:cs typeface="Georgia"/>
              </a:rPr>
              <a:t>how </a:t>
            </a:r>
            <a:r>
              <a:rPr sz="2800" spc="-10" dirty="0">
                <a:latin typeface="Georgia"/>
                <a:cs typeface="Georgia"/>
              </a:rPr>
              <a:t>the results will </a:t>
            </a:r>
            <a:r>
              <a:rPr sz="2800" spc="-5" dirty="0">
                <a:latin typeface="Georgia"/>
                <a:cs typeface="Georgia"/>
              </a:rPr>
              <a:t>be </a:t>
            </a:r>
            <a:r>
              <a:rPr sz="2800" spc="-10" dirty="0">
                <a:latin typeface="Georgia"/>
                <a:cs typeface="Georgia"/>
              </a:rPr>
              <a:t>used </a:t>
            </a:r>
            <a:r>
              <a:rPr sz="2800" spc="-5" dirty="0">
                <a:latin typeface="Georgia"/>
                <a:cs typeface="Georgia"/>
              </a:rPr>
              <a:t>(usually,  </a:t>
            </a:r>
            <a:r>
              <a:rPr sz="2800" spc="-10" dirty="0">
                <a:latin typeface="Georgia"/>
                <a:cs typeface="Georgia"/>
              </a:rPr>
              <a:t>emphasize that the </a:t>
            </a:r>
            <a:r>
              <a:rPr sz="2800" spc="-5" dirty="0">
                <a:latin typeface="Georgia"/>
                <a:cs typeface="Georgia"/>
              </a:rPr>
              <a:t>interest is in </a:t>
            </a:r>
            <a:r>
              <a:rPr sz="2800" spc="-10" dirty="0">
                <a:latin typeface="Georgia"/>
                <a:cs typeface="Georgia"/>
              </a:rPr>
              <a:t>the group  findings).</a:t>
            </a:r>
            <a:endParaRPr sz="2800">
              <a:latin typeface="Georgia"/>
              <a:cs typeface="Georgia"/>
            </a:endParaRPr>
          </a:p>
          <a:p>
            <a:pPr marL="287020" marR="1296670" indent="-274320">
              <a:spcBef>
                <a:spcPts val="675"/>
              </a:spcBef>
              <a:buClr>
                <a:srgbClr val="D16248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10" dirty="0">
                <a:latin typeface="Georgia"/>
                <a:cs typeface="Georgia"/>
              </a:rPr>
              <a:t>Reiterate that </a:t>
            </a:r>
            <a:r>
              <a:rPr sz="2800" spc="-5" dirty="0">
                <a:latin typeface="Georgia"/>
                <a:cs typeface="Georgia"/>
              </a:rPr>
              <a:t>findings </a:t>
            </a:r>
            <a:r>
              <a:rPr sz="2800" spc="-10" dirty="0">
                <a:latin typeface="Georgia"/>
                <a:cs typeface="Georgia"/>
              </a:rPr>
              <a:t>will </a:t>
            </a:r>
            <a:r>
              <a:rPr sz="2800" spc="-5" dirty="0">
                <a:latin typeface="Georgia"/>
                <a:cs typeface="Georgia"/>
              </a:rPr>
              <a:t>be </a:t>
            </a:r>
            <a:r>
              <a:rPr sz="2800" spc="-10" dirty="0">
                <a:latin typeface="Georgia"/>
                <a:cs typeface="Georgia"/>
              </a:rPr>
              <a:t>treated  </a:t>
            </a:r>
            <a:r>
              <a:rPr sz="2800" spc="-5" dirty="0">
                <a:latin typeface="Georgia"/>
                <a:cs typeface="Georgia"/>
              </a:rPr>
              <a:t>confidentially.</a:t>
            </a:r>
            <a:endParaRPr sz="2800">
              <a:latin typeface="Georgia"/>
              <a:cs typeface="Georgia"/>
            </a:endParaRPr>
          </a:p>
          <a:p>
            <a:pPr marL="287020" indent="-274320">
              <a:spcBef>
                <a:spcPts val="670"/>
              </a:spcBef>
              <a:buClr>
                <a:srgbClr val="D16248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Georgia"/>
                <a:cs typeface="Georgia"/>
              </a:rPr>
              <a:t>Answer all of the respondents </a:t>
            </a:r>
            <a:r>
              <a:rPr sz="2800" spc="-10" dirty="0">
                <a:latin typeface="Georgia"/>
                <a:cs typeface="Georgia"/>
              </a:rPr>
              <a:t>questions</a:t>
            </a:r>
            <a:r>
              <a:rPr sz="2800" spc="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fully.</a:t>
            </a:r>
            <a:endParaRPr sz="2800">
              <a:latin typeface="Georgia"/>
              <a:cs typeface="Georgia"/>
            </a:endParaRPr>
          </a:p>
          <a:p>
            <a:pPr marL="287020" indent="-274320">
              <a:spcBef>
                <a:spcPts val="675"/>
              </a:spcBef>
              <a:buClr>
                <a:srgbClr val="D16248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Georgia"/>
                <a:cs typeface="Georgia"/>
              </a:rPr>
              <a:t>Thank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-5" dirty="0">
                <a:latin typeface="Georgia"/>
                <a:cs typeface="Georgia"/>
              </a:rPr>
              <a:t> examinee.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610" y="412750"/>
            <a:ext cx="786574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Factors Not Under the </a:t>
            </a:r>
            <a:r>
              <a:rPr sz="3300" dirty="0">
                <a:latin typeface="Georgia"/>
                <a:cs typeface="Georgia"/>
              </a:rPr>
              <a:t>Examiner’s</a:t>
            </a:r>
            <a:r>
              <a:rPr sz="3300" spc="-30" dirty="0">
                <a:latin typeface="Georgia"/>
                <a:cs typeface="Georgia"/>
              </a:rPr>
              <a:t> </a:t>
            </a:r>
            <a:r>
              <a:rPr sz="3300" spc="-5" dirty="0">
                <a:latin typeface="Georgia"/>
                <a:cs typeface="Georgia"/>
              </a:rPr>
              <a:t>Control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2" y="1466660"/>
            <a:ext cx="5649595" cy="200215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7020" indent="-274320">
              <a:spcBef>
                <a:spcPts val="7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1. </a:t>
            </a:r>
            <a:r>
              <a:rPr sz="2700" spc="-5" dirty="0">
                <a:latin typeface="Georgia"/>
                <a:cs typeface="Georgia"/>
              </a:rPr>
              <a:t>How fatigued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test taker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is.</a:t>
            </a:r>
            <a:endParaRPr sz="2700">
              <a:latin typeface="Georgia"/>
              <a:cs typeface="Georgia"/>
            </a:endParaRPr>
          </a:p>
          <a:p>
            <a:pPr marL="287020" indent="-274320">
              <a:spcBef>
                <a:spcPts val="65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2. </a:t>
            </a:r>
            <a:r>
              <a:rPr sz="2700" spc="-5" dirty="0">
                <a:latin typeface="Georgia"/>
                <a:cs typeface="Georgia"/>
              </a:rPr>
              <a:t>Motivation level of the test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taker.</a:t>
            </a:r>
            <a:endParaRPr sz="2700">
              <a:latin typeface="Georgia"/>
              <a:cs typeface="Georgia"/>
            </a:endParaRPr>
          </a:p>
          <a:p>
            <a:pPr marL="287020" indent="-274320">
              <a:spcBef>
                <a:spcPts val="64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3. </a:t>
            </a:r>
            <a:r>
              <a:rPr sz="2700" spc="-5" dirty="0">
                <a:latin typeface="Georgia"/>
                <a:cs typeface="Georgia"/>
              </a:rPr>
              <a:t>Physical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Discomfort</a:t>
            </a:r>
            <a:endParaRPr sz="2700">
              <a:latin typeface="Georgia"/>
              <a:cs typeface="Georgia"/>
            </a:endParaRPr>
          </a:p>
          <a:p>
            <a:pPr marL="287020" indent="-274320"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4. Test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Anxiety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9757" y="412750"/>
            <a:ext cx="5405120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Sources for Ethical</a:t>
            </a:r>
            <a:r>
              <a:rPr sz="3300" spc="-50" dirty="0">
                <a:latin typeface="Georgia"/>
                <a:cs typeface="Georgia"/>
              </a:rPr>
              <a:t> </a:t>
            </a:r>
            <a:r>
              <a:rPr sz="3300" spc="-5" dirty="0">
                <a:latin typeface="Georgia"/>
                <a:cs typeface="Georgia"/>
              </a:rPr>
              <a:t>Decisions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3204" y="4937759"/>
            <a:ext cx="8655050" cy="12700"/>
          </a:xfrm>
          <a:custGeom>
            <a:avLst/>
            <a:gdLst/>
            <a:ahLst/>
            <a:cxnLst/>
            <a:rect l="l" t="t" r="r" b="b"/>
            <a:pathLst>
              <a:path w="8655050" h="12700">
                <a:moveTo>
                  <a:pt x="0" y="0"/>
                </a:moveTo>
                <a:lnTo>
                  <a:pt x="8654795" y="0"/>
                </a:lnTo>
                <a:lnTo>
                  <a:pt x="8654795" y="12191"/>
                </a:lnTo>
                <a:lnTo>
                  <a:pt x="0" y="12191"/>
                </a:lnTo>
                <a:lnTo>
                  <a:pt x="0" y="0"/>
                </a:lnTo>
                <a:close/>
              </a:path>
            </a:pathLst>
          </a:custGeom>
          <a:solidFill>
            <a:srgbClr val="00A2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04491" y="1549349"/>
            <a:ext cx="8845550" cy="37802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748665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APA </a:t>
            </a:r>
            <a:r>
              <a:rPr sz="2700" spc="-5" dirty="0">
                <a:latin typeface="Georgia"/>
                <a:cs typeface="Georgia"/>
              </a:rPr>
              <a:t>Ethical </a:t>
            </a:r>
            <a:r>
              <a:rPr sz="2700" dirty="0">
                <a:latin typeface="Georgia"/>
                <a:cs typeface="Georgia"/>
              </a:rPr>
              <a:t>Principles </a:t>
            </a:r>
            <a:r>
              <a:rPr sz="2700" spc="-5" dirty="0">
                <a:latin typeface="Georgia"/>
                <a:cs typeface="Georgia"/>
              </a:rPr>
              <a:t>of Psychologists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Code of  Conduct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950">
              <a:latin typeface="Georgia"/>
              <a:cs typeface="Georgia"/>
            </a:endParaRPr>
          </a:p>
          <a:p>
            <a:pPr marL="287020" indent="-274320"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Code of Fair Testing Practices </a:t>
            </a:r>
            <a:r>
              <a:rPr sz="2700" dirty="0">
                <a:latin typeface="Georgia"/>
                <a:cs typeface="Georgia"/>
              </a:rPr>
              <a:t>in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Education</a:t>
            </a:r>
            <a:endParaRPr sz="2700">
              <a:latin typeface="Georgia"/>
              <a:cs typeface="Georgia"/>
            </a:endParaRPr>
          </a:p>
          <a:p>
            <a:pPr marL="12700">
              <a:spcBef>
                <a:spcPts val="500"/>
              </a:spcBef>
            </a:pPr>
            <a:r>
              <a:rPr sz="2000" i="1" dirty="0">
                <a:solidFill>
                  <a:srgbClr val="006FC0"/>
                </a:solidFill>
                <a:latin typeface="Georgia"/>
                <a:cs typeface="Georgia"/>
              </a:rPr>
              <a:t>(</a:t>
            </a:r>
            <a:r>
              <a:rPr sz="2000" i="1" u="sng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Georgia"/>
                <a:cs typeface="Georgia"/>
                <a:hlinkClick r:id="rId2"/>
              </a:rPr>
              <a:t>http://www.apa.org/science/programs/testing/fair-testing.pdf</a:t>
            </a:r>
            <a:r>
              <a:rPr sz="2000" i="1" dirty="0">
                <a:solidFill>
                  <a:srgbClr val="006FC0"/>
                </a:solidFill>
                <a:latin typeface="Georgia"/>
                <a:cs typeface="Georgia"/>
              </a:rPr>
              <a:t>)</a:t>
            </a:r>
            <a:endParaRPr sz="2000">
              <a:latin typeface="Georgia"/>
              <a:cs typeface="Georgia"/>
            </a:endParaRPr>
          </a:p>
          <a:p>
            <a:pPr>
              <a:spcBef>
                <a:spcPts val="25"/>
              </a:spcBef>
            </a:pPr>
            <a:endParaRPr sz="2850">
              <a:latin typeface="Georgia"/>
              <a:cs typeface="Georgia"/>
            </a:endParaRPr>
          </a:p>
          <a:p>
            <a:pPr marL="12700" marR="5080">
              <a:lnSpc>
                <a:spcPct val="107700"/>
              </a:lnSpc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Code of Ethics for </a:t>
            </a:r>
            <a:r>
              <a:rPr sz="2700" dirty="0">
                <a:latin typeface="Georgia"/>
                <a:cs typeface="Georgia"/>
              </a:rPr>
              <a:t>Philippine </a:t>
            </a:r>
            <a:r>
              <a:rPr sz="2700" spc="-5" dirty="0">
                <a:latin typeface="Georgia"/>
                <a:cs typeface="Georgia"/>
              </a:rPr>
              <a:t>Psychologists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  <a:hlinkClick r:id="rId3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Georgia"/>
                <a:cs typeface="Georgia"/>
                <a:hlinkClick r:id="rId3"/>
              </a:rPr>
              <a:t>(</a:t>
            </a:r>
            <a:r>
              <a:rPr sz="2000" i="1" spc="-5" dirty="0">
                <a:solidFill>
                  <a:srgbClr val="00A2D5"/>
                </a:solidFill>
                <a:latin typeface="Georgia"/>
                <a:cs typeface="Georgia"/>
                <a:hlinkClick r:id="rId3"/>
              </a:rPr>
              <a:t>http://www.pap.org.ph/includes/view/default/uploads/code_of_ethics_pd </a:t>
            </a:r>
            <a:r>
              <a:rPr sz="2000" i="1" u="sng" spc="-5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Georgia"/>
                <a:cs typeface="Georgia"/>
                <a:hlinkClick r:id="rId3"/>
              </a:rPr>
              <a:t> </a:t>
            </a:r>
            <a:r>
              <a:rPr sz="2000" i="1" u="sng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Georgia"/>
                <a:cs typeface="Georgia"/>
                <a:hlinkClick r:id="rId3"/>
              </a:rPr>
              <a:t>f.pdf</a:t>
            </a:r>
            <a:r>
              <a:rPr sz="2000" i="1" dirty="0">
                <a:solidFill>
                  <a:srgbClr val="006FC0"/>
                </a:solidFill>
                <a:latin typeface="Georgia"/>
                <a:cs typeface="Georgia"/>
                <a:hlinkClick r:id="rId3"/>
              </a:rPr>
              <a:t>)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3789" y="412750"/>
            <a:ext cx="641540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Ethnic </a:t>
            </a:r>
            <a:r>
              <a:rPr sz="3300" dirty="0"/>
              <a:t>and </a:t>
            </a:r>
            <a:r>
              <a:rPr sz="3300" spc="-5" dirty="0"/>
              <a:t>Cultural</a:t>
            </a:r>
            <a:r>
              <a:rPr sz="3300" spc="-95" dirty="0"/>
              <a:t> </a:t>
            </a:r>
            <a:r>
              <a:rPr sz="3300" spc="-5" dirty="0"/>
              <a:t>Variables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1904491" y="1546302"/>
            <a:ext cx="8282940" cy="35984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4722"/>
              <a:buFont typeface="Wingdings 2"/>
              <a:buChar char=""/>
              <a:tabLst>
                <a:tab pos="287020" algn="l"/>
              </a:tabLst>
            </a:pPr>
            <a:r>
              <a:rPr sz="3600" spc="-5" dirty="0">
                <a:latin typeface="Georgia"/>
                <a:cs typeface="Georgia"/>
              </a:rPr>
              <a:t>Knowledge of </a:t>
            </a:r>
            <a:r>
              <a:rPr sz="3600" dirty="0">
                <a:latin typeface="Georgia"/>
                <a:cs typeface="Georgia"/>
              </a:rPr>
              <a:t>attitudes </a:t>
            </a:r>
            <a:r>
              <a:rPr sz="3600" spc="-5" dirty="0">
                <a:latin typeface="Georgia"/>
                <a:cs typeface="Georgia"/>
              </a:rPr>
              <a:t>of </a:t>
            </a:r>
            <a:r>
              <a:rPr sz="3600" dirty="0">
                <a:latin typeface="Georgia"/>
                <a:cs typeface="Georgia"/>
              </a:rPr>
              <a:t>various  </a:t>
            </a:r>
            <a:r>
              <a:rPr sz="3600" spc="-5" dirty="0">
                <a:latin typeface="Georgia"/>
                <a:cs typeface="Georgia"/>
              </a:rPr>
              <a:t>racial, ethnic, or cultural groups toward  testing.</a:t>
            </a:r>
            <a:endParaRPr sz="3600">
              <a:latin typeface="Georgia"/>
              <a:cs typeface="Georgia"/>
            </a:endParaRPr>
          </a:p>
          <a:p>
            <a:pPr>
              <a:spcBef>
                <a:spcPts val="30"/>
              </a:spcBef>
              <a:buClr>
                <a:srgbClr val="D16248"/>
              </a:buClr>
              <a:buFont typeface="Wingdings 2"/>
              <a:buChar char=""/>
            </a:pPr>
            <a:endParaRPr sz="5300">
              <a:latin typeface="Georgia"/>
              <a:cs typeface="Georgia"/>
            </a:endParaRPr>
          </a:p>
          <a:p>
            <a:pPr marL="287020" marR="2028189" indent="-274320">
              <a:buClr>
                <a:srgbClr val="D16248"/>
              </a:buClr>
              <a:buSzPct val="84722"/>
              <a:buFont typeface="Wingdings 2"/>
              <a:buChar char=""/>
              <a:tabLst>
                <a:tab pos="287020" algn="l"/>
              </a:tabLst>
            </a:pPr>
            <a:r>
              <a:rPr sz="3600" dirty="0">
                <a:latin typeface="Georgia"/>
                <a:cs typeface="Georgia"/>
              </a:rPr>
              <a:t>Ability </a:t>
            </a:r>
            <a:r>
              <a:rPr sz="3600" spc="-5" dirty="0">
                <a:latin typeface="Georgia"/>
                <a:cs typeface="Georgia"/>
              </a:rPr>
              <a:t>to determine</a:t>
            </a:r>
            <a:r>
              <a:rPr sz="3600" spc="-145" dirty="0">
                <a:latin typeface="Georgia"/>
                <a:cs typeface="Georgia"/>
              </a:rPr>
              <a:t> </a:t>
            </a:r>
            <a:r>
              <a:rPr sz="3600" spc="-5" dirty="0">
                <a:latin typeface="Georgia"/>
                <a:cs typeface="Georgia"/>
              </a:rPr>
              <a:t>language  proficiency.</a:t>
            </a:r>
            <a:endParaRPr sz="3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492" y="1466659"/>
            <a:ext cx="6868159" cy="4471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00330">
              <a:lnSpc>
                <a:spcPct val="120000"/>
              </a:lnSpc>
              <a:spcBef>
                <a:spcPts val="10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Ability </a:t>
            </a:r>
            <a:r>
              <a:rPr sz="2700" spc="-5" dirty="0">
                <a:latin typeface="Georgia"/>
                <a:cs typeface="Georgia"/>
              </a:rPr>
              <a:t>to determine the potential effects of  different test settings on different racial,  ethnic, or </a:t>
            </a:r>
            <a:r>
              <a:rPr sz="2700" spc="-10" dirty="0">
                <a:latin typeface="Georgia"/>
                <a:cs typeface="Georgia"/>
              </a:rPr>
              <a:t>cultural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groups.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25"/>
              </a:spcBef>
              <a:buClr>
                <a:srgbClr val="D16248"/>
              </a:buClr>
              <a:buFont typeface="Wingdings 2"/>
              <a:buChar char=""/>
            </a:pPr>
            <a:endParaRPr sz="3400">
              <a:latin typeface="Georgia"/>
              <a:cs typeface="Georgia"/>
            </a:endParaRPr>
          </a:p>
          <a:p>
            <a:pPr marL="12700" marR="5080">
              <a:lnSpc>
                <a:spcPct val="120000"/>
              </a:lnSpc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Knowledge of specific biases that have been  demonstrated for </a:t>
            </a:r>
            <a:r>
              <a:rPr sz="2700" spc="-10" dirty="0">
                <a:latin typeface="Georgia"/>
                <a:cs typeface="Georgia"/>
              </a:rPr>
              <a:t>particular </a:t>
            </a:r>
            <a:r>
              <a:rPr sz="2700" spc="-5" dirty="0">
                <a:latin typeface="Georgia"/>
                <a:cs typeface="Georgia"/>
              </a:rPr>
              <a:t>tests for  individuals or </a:t>
            </a:r>
            <a:r>
              <a:rPr sz="2700" spc="-10" dirty="0">
                <a:latin typeface="Georgia"/>
                <a:cs typeface="Georgia"/>
              </a:rPr>
              <a:t>groups </a:t>
            </a:r>
            <a:r>
              <a:rPr sz="2700" spc="-5" dirty="0">
                <a:latin typeface="Georgia"/>
                <a:cs typeface="Georgia"/>
              </a:rPr>
              <a:t>of individuals from  </a:t>
            </a:r>
            <a:r>
              <a:rPr sz="2700" spc="-10" dirty="0">
                <a:latin typeface="Georgia"/>
                <a:cs typeface="Georgia"/>
              </a:rPr>
              <a:t>particular </a:t>
            </a:r>
            <a:r>
              <a:rPr sz="2700" spc="-5" dirty="0">
                <a:latin typeface="Georgia"/>
                <a:cs typeface="Georgia"/>
              </a:rPr>
              <a:t>racial, ethnic, or </a:t>
            </a:r>
            <a:r>
              <a:rPr sz="2700" spc="-10" dirty="0">
                <a:latin typeface="Georgia"/>
                <a:cs typeface="Georgia"/>
              </a:rPr>
              <a:t>cultural </a:t>
            </a:r>
            <a:r>
              <a:rPr sz="2700" spc="-5" dirty="0">
                <a:latin typeface="Georgia"/>
                <a:cs typeface="Georgia"/>
              </a:rPr>
              <a:t>minority  groups.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1385" y="412750"/>
            <a:ext cx="5257800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Test Use </a:t>
            </a:r>
            <a:r>
              <a:rPr sz="3300" dirty="0"/>
              <a:t>&amp; </a:t>
            </a:r>
            <a:r>
              <a:rPr sz="3300" spc="-10" dirty="0"/>
              <a:t>Test</a:t>
            </a:r>
            <a:r>
              <a:rPr sz="3300" spc="-75" dirty="0"/>
              <a:t> </a:t>
            </a:r>
            <a:r>
              <a:rPr sz="3300" spc="-5" dirty="0"/>
              <a:t>Fairness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1904491" y="1549349"/>
            <a:ext cx="8141334" cy="46166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954405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dirty="0">
                <a:latin typeface="Georgia"/>
                <a:cs typeface="Georgia"/>
              </a:rPr>
              <a:t>A </a:t>
            </a:r>
            <a:r>
              <a:rPr sz="2700" b="1" spc="-5" dirty="0">
                <a:latin typeface="Georgia"/>
                <a:cs typeface="Georgia"/>
              </a:rPr>
              <a:t>test </a:t>
            </a:r>
            <a:r>
              <a:rPr sz="2700" b="1" dirty="0">
                <a:latin typeface="Georgia"/>
                <a:cs typeface="Georgia"/>
              </a:rPr>
              <a:t>is </a:t>
            </a:r>
            <a:r>
              <a:rPr sz="2700" b="1" spc="-5" dirty="0">
                <a:latin typeface="Georgia"/>
                <a:cs typeface="Georgia"/>
              </a:rPr>
              <a:t>most likely to </a:t>
            </a:r>
            <a:r>
              <a:rPr sz="2700" b="1" dirty="0">
                <a:latin typeface="Georgia"/>
                <a:cs typeface="Georgia"/>
              </a:rPr>
              <a:t>be </a:t>
            </a:r>
            <a:r>
              <a:rPr sz="2700" b="1" spc="-5" dirty="0">
                <a:latin typeface="Georgia"/>
                <a:cs typeface="Georgia"/>
              </a:rPr>
              <a:t>seen </a:t>
            </a:r>
            <a:r>
              <a:rPr sz="2700" b="1" dirty="0">
                <a:latin typeface="Georgia"/>
                <a:cs typeface="Georgia"/>
              </a:rPr>
              <a:t>as </a:t>
            </a:r>
            <a:r>
              <a:rPr sz="2700" b="1" spc="-5" dirty="0">
                <a:latin typeface="Georgia"/>
                <a:cs typeface="Georgia"/>
              </a:rPr>
              <a:t>unfair  when:</a:t>
            </a:r>
            <a:endParaRPr sz="2700">
              <a:latin typeface="Georgia"/>
              <a:cs typeface="Georgia"/>
            </a:endParaRPr>
          </a:p>
          <a:p>
            <a:pPr marL="1249045" lvl="1" indent="-322580">
              <a:spcBef>
                <a:spcPts val="650"/>
              </a:spcBef>
              <a:buAutoNum type="arabicPeriod"/>
              <a:tabLst>
                <a:tab pos="1249680" algn="l"/>
              </a:tabLst>
            </a:pPr>
            <a:r>
              <a:rPr sz="2700" dirty="0">
                <a:latin typeface="Georgia"/>
                <a:cs typeface="Georgia"/>
              </a:rPr>
              <a:t>It is </a:t>
            </a:r>
            <a:r>
              <a:rPr sz="2700" spc="-5" dirty="0">
                <a:latin typeface="Georgia"/>
                <a:cs typeface="Georgia"/>
              </a:rPr>
              <a:t>the sole basis for the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decision.</a:t>
            </a:r>
            <a:endParaRPr sz="2700">
              <a:latin typeface="Georgia"/>
              <a:cs typeface="Georgia"/>
            </a:endParaRPr>
          </a:p>
          <a:p>
            <a:pPr marL="1339850" marR="54610" lvl="1" indent="-413384">
              <a:spcBef>
                <a:spcPts val="650"/>
              </a:spcBef>
              <a:buAutoNum type="arabicPeriod"/>
              <a:tabLst>
                <a:tab pos="1294765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consequences of doing poorly on the test 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harsh.</a:t>
            </a:r>
            <a:endParaRPr sz="2700">
              <a:latin typeface="Georgia"/>
              <a:cs typeface="Georgia"/>
            </a:endParaRPr>
          </a:p>
          <a:p>
            <a:pPr marL="287020" marR="1847850" indent="-274320">
              <a:spcBef>
                <a:spcPts val="65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Ways to reduce </a:t>
            </a:r>
            <a:r>
              <a:rPr sz="2700" b="1" dirty="0">
                <a:latin typeface="Georgia"/>
                <a:cs typeface="Georgia"/>
              </a:rPr>
              <a:t>concerns over </a:t>
            </a:r>
            <a:r>
              <a:rPr sz="2700" b="1" spc="-5" dirty="0">
                <a:latin typeface="Georgia"/>
                <a:cs typeface="Georgia"/>
              </a:rPr>
              <a:t>test  unfairness:</a:t>
            </a:r>
            <a:endParaRPr sz="2700">
              <a:latin typeface="Georgia"/>
              <a:cs typeface="Georgia"/>
            </a:endParaRPr>
          </a:p>
          <a:p>
            <a:pPr marL="1248410" lvl="1" indent="-321945">
              <a:spcBef>
                <a:spcPts val="650"/>
              </a:spcBef>
              <a:buAutoNum type="arabicPeriod"/>
              <a:tabLst>
                <a:tab pos="1249045" algn="l"/>
              </a:tabLst>
            </a:pPr>
            <a:r>
              <a:rPr sz="2700" spc="-5" dirty="0">
                <a:latin typeface="Georgia"/>
                <a:cs typeface="Georgia"/>
              </a:rPr>
              <a:t>Multiple assessment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procedures</a:t>
            </a:r>
            <a:endParaRPr sz="2700">
              <a:latin typeface="Georgia"/>
              <a:cs typeface="Georgia"/>
            </a:endParaRPr>
          </a:p>
          <a:p>
            <a:pPr marL="927100" marR="5080" lvl="1">
              <a:spcBef>
                <a:spcPts val="650"/>
              </a:spcBef>
              <a:buAutoNum type="arabicPeriod"/>
              <a:tabLst>
                <a:tab pos="1294765" algn="l"/>
              </a:tabLst>
            </a:pPr>
            <a:r>
              <a:rPr sz="2700" spc="-5" dirty="0">
                <a:latin typeface="Georgia"/>
                <a:cs typeface="Georgia"/>
              </a:rPr>
              <a:t>Use more </a:t>
            </a:r>
            <a:r>
              <a:rPr sz="2700" dirty="0">
                <a:latin typeface="Georgia"/>
                <a:cs typeface="Georgia"/>
              </a:rPr>
              <a:t>intensive </a:t>
            </a:r>
            <a:r>
              <a:rPr sz="2700" spc="-5" dirty="0">
                <a:latin typeface="Georgia"/>
                <a:cs typeface="Georgia"/>
              </a:rPr>
              <a:t>screening procedures for  those likely to be treated unfairly by </a:t>
            </a:r>
            <a:r>
              <a:rPr sz="2700" dirty="0">
                <a:latin typeface="Georgia"/>
                <a:cs typeface="Georgia"/>
              </a:rPr>
              <a:t>a given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test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4390" y="412750"/>
            <a:ext cx="289750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Test</a:t>
            </a:r>
            <a:r>
              <a:rPr sz="3300" spc="-85" dirty="0"/>
              <a:t> </a:t>
            </a:r>
            <a:r>
              <a:rPr sz="3300" dirty="0"/>
              <a:t>Fairness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1904491" y="1508505"/>
            <a:ext cx="8357870" cy="48717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87020" marR="347345" indent="-274320">
              <a:lnSpc>
                <a:spcPts val="2920"/>
              </a:lnSpc>
              <a:spcBef>
                <a:spcPts val="459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People </a:t>
            </a:r>
            <a:r>
              <a:rPr sz="2700" spc="-5" dirty="0">
                <a:latin typeface="Georgia"/>
                <a:cs typeface="Georgia"/>
              </a:rPr>
              <a:t>with different values often disagree over the  fairness of some testing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practices.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5"/>
              </a:spcBef>
              <a:buClr>
                <a:srgbClr val="D16248"/>
              </a:buClr>
              <a:buFont typeface="Wingdings 2"/>
              <a:buChar char=""/>
            </a:pPr>
            <a:endParaRPr sz="2450">
              <a:latin typeface="Georgia"/>
              <a:cs typeface="Georgia"/>
            </a:endParaRPr>
          </a:p>
          <a:p>
            <a:pPr marL="287020" indent="-274320"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Factors that </a:t>
            </a:r>
            <a:r>
              <a:rPr sz="2700" dirty="0">
                <a:latin typeface="Georgia"/>
                <a:cs typeface="Georgia"/>
              </a:rPr>
              <a:t>affect </a:t>
            </a:r>
            <a:r>
              <a:rPr sz="2700" spc="-5" dirty="0">
                <a:latin typeface="Georgia"/>
                <a:cs typeface="Georgia"/>
              </a:rPr>
              <a:t>testing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fairness:</a:t>
            </a:r>
            <a:endParaRPr sz="2700">
              <a:latin typeface="Georgia"/>
              <a:cs typeface="Georgia"/>
            </a:endParaRPr>
          </a:p>
          <a:p>
            <a:pPr marL="927100" marR="5080" lvl="1">
              <a:lnSpc>
                <a:spcPts val="2920"/>
              </a:lnSpc>
              <a:spcBef>
                <a:spcPts val="690"/>
              </a:spcBef>
              <a:buAutoNum type="arabicPeriod"/>
              <a:tabLst>
                <a:tab pos="1249045" algn="l"/>
              </a:tabLst>
            </a:pPr>
            <a:r>
              <a:rPr sz="2700" spc="-10" dirty="0">
                <a:latin typeface="Georgia"/>
                <a:cs typeface="Georgia"/>
              </a:rPr>
              <a:t>Obstacles </a:t>
            </a:r>
            <a:r>
              <a:rPr sz="2700" spc="-5" dirty="0">
                <a:latin typeface="Georgia"/>
                <a:cs typeface="Georgia"/>
              </a:rPr>
              <a:t>that prevent people from performing  well</a:t>
            </a:r>
            <a:endParaRPr sz="2700">
              <a:latin typeface="Georgia"/>
              <a:cs typeface="Georgia"/>
            </a:endParaRPr>
          </a:p>
          <a:p>
            <a:pPr marL="927100" marR="547370" lvl="1">
              <a:lnSpc>
                <a:spcPts val="2920"/>
              </a:lnSpc>
              <a:spcBef>
                <a:spcPts val="640"/>
              </a:spcBef>
              <a:buAutoNum type="arabicPeriod"/>
              <a:tabLst>
                <a:tab pos="1294765" algn="l"/>
              </a:tabLst>
            </a:pPr>
            <a:r>
              <a:rPr sz="2700" dirty="0">
                <a:latin typeface="Georgia"/>
                <a:cs typeface="Georgia"/>
              </a:rPr>
              <a:t>Test may </a:t>
            </a:r>
            <a:r>
              <a:rPr sz="2700" spc="-5" dirty="0">
                <a:latin typeface="Georgia"/>
                <a:cs typeface="Georgia"/>
              </a:rPr>
              <a:t>provide unfair </a:t>
            </a:r>
            <a:r>
              <a:rPr sz="2700" dirty="0">
                <a:latin typeface="Georgia"/>
                <a:cs typeface="Georgia"/>
              </a:rPr>
              <a:t>advantage to</a:t>
            </a:r>
            <a:r>
              <a:rPr sz="2700" spc="-1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some  </a:t>
            </a:r>
            <a:r>
              <a:rPr sz="2700" spc="-5" dirty="0">
                <a:latin typeface="Georgia"/>
                <a:cs typeface="Georgia"/>
              </a:rPr>
              <a:t>people</a:t>
            </a:r>
            <a:endParaRPr sz="2700">
              <a:latin typeface="Georgia"/>
              <a:cs typeface="Georgia"/>
            </a:endParaRPr>
          </a:p>
          <a:p>
            <a:pPr marL="927100" marR="594995" lvl="1">
              <a:lnSpc>
                <a:spcPts val="2920"/>
              </a:lnSpc>
              <a:spcBef>
                <a:spcPts val="640"/>
              </a:spcBef>
              <a:buAutoNum type="arabicPeriod"/>
              <a:tabLst>
                <a:tab pos="1292225" algn="l"/>
              </a:tabLst>
            </a:pPr>
            <a:r>
              <a:rPr sz="2700" spc="-5" dirty="0">
                <a:latin typeface="Georgia"/>
                <a:cs typeface="Georgia"/>
              </a:rPr>
              <a:t>Some tests are </a:t>
            </a:r>
            <a:r>
              <a:rPr sz="2700" dirty="0">
                <a:latin typeface="Georgia"/>
                <a:cs typeface="Georgia"/>
              </a:rPr>
              <a:t>not valid and </a:t>
            </a:r>
            <a:r>
              <a:rPr sz="2700" spc="-5" dirty="0">
                <a:latin typeface="Georgia"/>
                <a:cs typeface="Georgia"/>
              </a:rPr>
              <a:t>used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10" dirty="0">
                <a:latin typeface="Georgia"/>
                <a:cs typeface="Georgia"/>
              </a:rPr>
              <a:t>wrong  </a:t>
            </a:r>
            <a:r>
              <a:rPr sz="2700" spc="-5" dirty="0">
                <a:latin typeface="Georgia"/>
                <a:cs typeface="Georgia"/>
              </a:rPr>
              <a:t>situations</a:t>
            </a:r>
            <a:endParaRPr sz="2700">
              <a:latin typeface="Georgia"/>
              <a:cs typeface="Georgia"/>
            </a:endParaRPr>
          </a:p>
          <a:p>
            <a:pPr marL="927100" marR="855344" lvl="1">
              <a:lnSpc>
                <a:spcPts val="2920"/>
              </a:lnSpc>
              <a:spcBef>
                <a:spcPts val="645"/>
              </a:spcBef>
              <a:buAutoNum type="arabicPeriod"/>
              <a:tabLst>
                <a:tab pos="1296670" algn="l"/>
              </a:tabLst>
            </a:pPr>
            <a:r>
              <a:rPr sz="2700" spc="-5" dirty="0">
                <a:latin typeface="Georgia"/>
                <a:cs typeface="Georgia"/>
              </a:rPr>
              <a:t>Some tests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10" dirty="0">
                <a:latin typeface="Georgia"/>
                <a:cs typeface="Georgia"/>
              </a:rPr>
              <a:t>used </a:t>
            </a:r>
            <a:r>
              <a:rPr sz="2700" spc="-5" dirty="0">
                <a:latin typeface="Georgia"/>
                <a:cs typeface="Georgia"/>
              </a:rPr>
              <a:t>for purposes that</a:t>
            </a:r>
            <a:r>
              <a:rPr sz="2700" spc="-1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are  inherently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objectionable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9448" y="141731"/>
            <a:ext cx="8833485" cy="2139950"/>
          </a:xfrm>
          <a:custGeom>
            <a:avLst/>
            <a:gdLst/>
            <a:ahLst/>
            <a:cxnLst/>
            <a:rect l="l" t="t" r="r" b="b"/>
            <a:pathLst>
              <a:path w="8833485" h="2139950">
                <a:moveTo>
                  <a:pt x="8833104" y="0"/>
                </a:moveTo>
                <a:lnTo>
                  <a:pt x="0" y="0"/>
                </a:lnTo>
                <a:lnTo>
                  <a:pt x="0" y="2139696"/>
                </a:lnTo>
                <a:lnTo>
                  <a:pt x="8833104" y="2139696"/>
                </a:lnTo>
                <a:lnTo>
                  <a:pt x="8833104" y="0"/>
                </a:lnTo>
                <a:close/>
              </a:path>
            </a:pathLst>
          </a:custGeom>
          <a:solidFill>
            <a:srgbClr val="D1624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70304" y="147829"/>
            <a:ext cx="8844280" cy="6556375"/>
            <a:chOff x="146304" y="147828"/>
            <a:chExt cx="8844280" cy="6556375"/>
          </a:xfrm>
        </p:grpSpPr>
        <p:sp>
          <p:nvSpPr>
            <p:cNvPr id="4" name="object 4"/>
            <p:cNvSpPr/>
            <p:nvPr/>
          </p:nvSpPr>
          <p:spPr>
            <a:xfrm>
              <a:off x="146304" y="6391656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8833104" y="309372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" y="152400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9143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00" y="2438400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2192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67200" y="2115311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83"/>
                  </a:lnTo>
                  <a:lnTo>
                    <a:pt x="575564" y="164757"/>
                  </a:lnTo>
                  <a:lnTo>
                    <a:pt x="550760" y="124815"/>
                  </a:lnTo>
                  <a:lnTo>
                    <a:pt x="520293" y="89306"/>
                  </a:lnTo>
                  <a:lnTo>
                    <a:pt x="484771" y="58826"/>
                  </a:lnTo>
                  <a:lnTo>
                    <a:pt x="444842" y="34036"/>
                  </a:lnTo>
                  <a:lnTo>
                    <a:pt x="401116" y="15544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15" y="58839"/>
                  </a:lnTo>
                  <a:lnTo>
                    <a:pt x="89293" y="89306"/>
                  </a:lnTo>
                  <a:lnTo>
                    <a:pt x="58826" y="124828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44" y="401129"/>
                  </a:lnTo>
                  <a:lnTo>
                    <a:pt x="34023" y="444855"/>
                  </a:lnTo>
                  <a:lnTo>
                    <a:pt x="58826" y="484784"/>
                  </a:lnTo>
                  <a:lnTo>
                    <a:pt x="89293" y="520306"/>
                  </a:lnTo>
                  <a:lnTo>
                    <a:pt x="124815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337304" y="2186432"/>
              <a:ext cx="471170" cy="469900"/>
            </a:xfrm>
            <a:custGeom>
              <a:avLst/>
              <a:gdLst/>
              <a:ahLst/>
              <a:cxnLst/>
              <a:rect l="l" t="t" r="r" b="b"/>
              <a:pathLst>
                <a:path w="471170" h="469900">
                  <a:moveTo>
                    <a:pt x="258191" y="0"/>
                  </a:moveTo>
                  <a:lnTo>
                    <a:pt x="234187" y="0"/>
                  </a:lnTo>
                  <a:lnTo>
                    <a:pt x="210058" y="1270"/>
                  </a:lnTo>
                  <a:lnTo>
                    <a:pt x="164211" y="10160"/>
                  </a:lnTo>
                  <a:lnTo>
                    <a:pt x="122300" y="29210"/>
                  </a:lnTo>
                  <a:lnTo>
                    <a:pt x="84836" y="54610"/>
                  </a:lnTo>
                  <a:lnTo>
                    <a:pt x="52959" y="86360"/>
                  </a:lnTo>
                  <a:lnTo>
                    <a:pt x="27940" y="124460"/>
                  </a:lnTo>
                  <a:lnTo>
                    <a:pt x="10160" y="166370"/>
                  </a:lnTo>
                  <a:lnTo>
                    <a:pt x="1016" y="212089"/>
                  </a:lnTo>
                  <a:lnTo>
                    <a:pt x="0" y="236220"/>
                  </a:lnTo>
                  <a:lnTo>
                    <a:pt x="1397" y="260350"/>
                  </a:lnTo>
                  <a:lnTo>
                    <a:pt x="11049" y="306070"/>
                  </a:lnTo>
                  <a:lnTo>
                    <a:pt x="29083" y="347979"/>
                  </a:lnTo>
                  <a:lnTo>
                    <a:pt x="54610" y="386079"/>
                  </a:lnTo>
                  <a:lnTo>
                    <a:pt x="86613" y="417829"/>
                  </a:lnTo>
                  <a:lnTo>
                    <a:pt x="124333" y="443229"/>
                  </a:lnTo>
                  <a:lnTo>
                    <a:pt x="166750" y="459739"/>
                  </a:lnTo>
                  <a:lnTo>
                    <a:pt x="212725" y="469900"/>
                  </a:lnTo>
                  <a:lnTo>
                    <a:pt x="236728" y="469900"/>
                  </a:lnTo>
                  <a:lnTo>
                    <a:pt x="260858" y="468629"/>
                  </a:lnTo>
                  <a:lnTo>
                    <a:pt x="284099" y="464820"/>
                  </a:lnTo>
                  <a:lnTo>
                    <a:pt x="306705" y="459739"/>
                  </a:lnTo>
                  <a:lnTo>
                    <a:pt x="324696" y="453389"/>
                  </a:lnTo>
                  <a:lnTo>
                    <a:pt x="235838" y="453389"/>
                  </a:lnTo>
                  <a:lnTo>
                    <a:pt x="213487" y="452120"/>
                  </a:lnTo>
                  <a:lnTo>
                    <a:pt x="170942" y="444500"/>
                  </a:lnTo>
                  <a:lnTo>
                    <a:pt x="131572" y="427989"/>
                  </a:lnTo>
                  <a:lnTo>
                    <a:pt x="96647" y="403860"/>
                  </a:lnTo>
                  <a:lnTo>
                    <a:pt x="66929" y="374650"/>
                  </a:lnTo>
                  <a:lnTo>
                    <a:pt x="43434" y="339089"/>
                  </a:lnTo>
                  <a:lnTo>
                    <a:pt x="26670" y="300989"/>
                  </a:lnTo>
                  <a:lnTo>
                    <a:pt x="17907" y="257810"/>
                  </a:lnTo>
                  <a:lnTo>
                    <a:pt x="16823" y="233679"/>
                  </a:lnTo>
                  <a:lnTo>
                    <a:pt x="17780" y="213360"/>
                  </a:lnTo>
                  <a:lnTo>
                    <a:pt x="26416" y="170179"/>
                  </a:lnTo>
                  <a:lnTo>
                    <a:pt x="43053" y="130810"/>
                  </a:lnTo>
                  <a:lnTo>
                    <a:pt x="66421" y="96520"/>
                  </a:lnTo>
                  <a:lnTo>
                    <a:pt x="96138" y="66039"/>
                  </a:lnTo>
                  <a:lnTo>
                    <a:pt x="130937" y="43179"/>
                  </a:lnTo>
                  <a:lnTo>
                    <a:pt x="170053" y="26670"/>
                  </a:lnTo>
                  <a:lnTo>
                    <a:pt x="212598" y="17779"/>
                  </a:lnTo>
                  <a:lnTo>
                    <a:pt x="235076" y="16510"/>
                  </a:lnTo>
                  <a:lnTo>
                    <a:pt x="322495" y="16510"/>
                  </a:lnTo>
                  <a:lnTo>
                    <a:pt x="304292" y="10160"/>
                  </a:lnTo>
                  <a:lnTo>
                    <a:pt x="281686" y="3810"/>
                  </a:lnTo>
                  <a:lnTo>
                    <a:pt x="258191" y="0"/>
                  </a:lnTo>
                  <a:close/>
                </a:path>
                <a:path w="471170" h="469900">
                  <a:moveTo>
                    <a:pt x="322495" y="16510"/>
                  </a:moveTo>
                  <a:lnTo>
                    <a:pt x="235076" y="16510"/>
                  </a:lnTo>
                  <a:lnTo>
                    <a:pt x="257429" y="17779"/>
                  </a:lnTo>
                  <a:lnTo>
                    <a:pt x="279146" y="20320"/>
                  </a:lnTo>
                  <a:lnTo>
                    <a:pt x="320294" y="33020"/>
                  </a:lnTo>
                  <a:lnTo>
                    <a:pt x="357378" y="53339"/>
                  </a:lnTo>
                  <a:lnTo>
                    <a:pt x="389890" y="80010"/>
                  </a:lnTo>
                  <a:lnTo>
                    <a:pt x="416560" y="113029"/>
                  </a:lnTo>
                  <a:lnTo>
                    <a:pt x="436880" y="149860"/>
                  </a:lnTo>
                  <a:lnTo>
                    <a:pt x="449580" y="190500"/>
                  </a:lnTo>
                  <a:lnTo>
                    <a:pt x="454088" y="233679"/>
                  </a:lnTo>
                  <a:lnTo>
                    <a:pt x="454092" y="236220"/>
                  </a:lnTo>
                  <a:lnTo>
                    <a:pt x="453136" y="256539"/>
                  </a:lnTo>
                  <a:lnTo>
                    <a:pt x="444500" y="299720"/>
                  </a:lnTo>
                  <a:lnTo>
                    <a:pt x="427990" y="339089"/>
                  </a:lnTo>
                  <a:lnTo>
                    <a:pt x="404495" y="373379"/>
                  </a:lnTo>
                  <a:lnTo>
                    <a:pt x="374904" y="403860"/>
                  </a:lnTo>
                  <a:lnTo>
                    <a:pt x="340106" y="426720"/>
                  </a:lnTo>
                  <a:lnTo>
                    <a:pt x="300863" y="443229"/>
                  </a:lnTo>
                  <a:lnTo>
                    <a:pt x="258318" y="452120"/>
                  </a:lnTo>
                  <a:lnTo>
                    <a:pt x="235838" y="453389"/>
                  </a:lnTo>
                  <a:lnTo>
                    <a:pt x="324696" y="453389"/>
                  </a:lnTo>
                  <a:lnTo>
                    <a:pt x="368173" y="429260"/>
                  </a:lnTo>
                  <a:lnTo>
                    <a:pt x="402844" y="400050"/>
                  </a:lnTo>
                  <a:lnTo>
                    <a:pt x="431292" y="365760"/>
                  </a:lnTo>
                  <a:lnTo>
                    <a:pt x="452882" y="325120"/>
                  </a:lnTo>
                  <a:lnTo>
                    <a:pt x="466344" y="280670"/>
                  </a:lnTo>
                  <a:lnTo>
                    <a:pt x="470916" y="233679"/>
                  </a:lnTo>
                  <a:lnTo>
                    <a:pt x="469519" y="209550"/>
                  </a:lnTo>
                  <a:lnTo>
                    <a:pt x="459994" y="163829"/>
                  </a:lnTo>
                  <a:lnTo>
                    <a:pt x="441960" y="121920"/>
                  </a:lnTo>
                  <a:lnTo>
                    <a:pt x="416433" y="83820"/>
                  </a:lnTo>
                  <a:lnTo>
                    <a:pt x="384301" y="52070"/>
                  </a:lnTo>
                  <a:lnTo>
                    <a:pt x="346710" y="27939"/>
                  </a:lnTo>
                  <a:lnTo>
                    <a:pt x="326136" y="17779"/>
                  </a:lnTo>
                  <a:lnTo>
                    <a:pt x="322495" y="16510"/>
                  </a:lnTo>
                  <a:close/>
                </a:path>
                <a:path w="471170" h="469900">
                  <a:moveTo>
                    <a:pt x="235838" y="33020"/>
                  </a:moveTo>
                  <a:lnTo>
                    <a:pt x="195199" y="36829"/>
                  </a:lnTo>
                  <a:lnTo>
                    <a:pt x="157225" y="48260"/>
                  </a:lnTo>
                  <a:lnTo>
                    <a:pt x="122936" y="67310"/>
                  </a:lnTo>
                  <a:lnTo>
                    <a:pt x="92963" y="91439"/>
                  </a:lnTo>
                  <a:lnTo>
                    <a:pt x="68199" y="121920"/>
                  </a:lnTo>
                  <a:lnTo>
                    <a:pt x="49530" y="156210"/>
                  </a:lnTo>
                  <a:lnTo>
                    <a:pt x="37719" y="194310"/>
                  </a:lnTo>
                  <a:lnTo>
                    <a:pt x="33587" y="233679"/>
                  </a:lnTo>
                  <a:lnTo>
                    <a:pt x="33583" y="236220"/>
                  </a:lnTo>
                  <a:lnTo>
                    <a:pt x="34417" y="255270"/>
                  </a:lnTo>
                  <a:lnTo>
                    <a:pt x="42418" y="294639"/>
                  </a:lnTo>
                  <a:lnTo>
                    <a:pt x="57785" y="331470"/>
                  </a:lnTo>
                  <a:lnTo>
                    <a:pt x="79375" y="363220"/>
                  </a:lnTo>
                  <a:lnTo>
                    <a:pt x="106680" y="391160"/>
                  </a:lnTo>
                  <a:lnTo>
                    <a:pt x="138937" y="412750"/>
                  </a:lnTo>
                  <a:lnTo>
                    <a:pt x="175006" y="427989"/>
                  </a:lnTo>
                  <a:lnTo>
                    <a:pt x="214375" y="435610"/>
                  </a:lnTo>
                  <a:lnTo>
                    <a:pt x="235076" y="436879"/>
                  </a:lnTo>
                  <a:lnTo>
                    <a:pt x="255650" y="435610"/>
                  </a:lnTo>
                  <a:lnTo>
                    <a:pt x="275717" y="433070"/>
                  </a:lnTo>
                  <a:lnTo>
                    <a:pt x="295148" y="427989"/>
                  </a:lnTo>
                  <a:lnTo>
                    <a:pt x="313690" y="421639"/>
                  </a:lnTo>
                  <a:lnTo>
                    <a:pt x="316211" y="420370"/>
                  </a:lnTo>
                  <a:lnTo>
                    <a:pt x="234187" y="420370"/>
                  </a:lnTo>
                  <a:lnTo>
                    <a:pt x="215137" y="419100"/>
                  </a:lnTo>
                  <a:lnTo>
                    <a:pt x="162306" y="405129"/>
                  </a:lnTo>
                  <a:lnTo>
                    <a:pt x="116712" y="377189"/>
                  </a:lnTo>
                  <a:lnTo>
                    <a:pt x="81153" y="337820"/>
                  </a:lnTo>
                  <a:lnTo>
                    <a:pt x="58166" y="288289"/>
                  </a:lnTo>
                  <a:lnTo>
                    <a:pt x="50292" y="233679"/>
                  </a:lnTo>
                  <a:lnTo>
                    <a:pt x="51308" y="214629"/>
                  </a:lnTo>
                  <a:lnTo>
                    <a:pt x="65278" y="161289"/>
                  </a:lnTo>
                  <a:lnTo>
                    <a:pt x="93345" y="116839"/>
                  </a:lnTo>
                  <a:lnTo>
                    <a:pt x="132969" y="81279"/>
                  </a:lnTo>
                  <a:lnTo>
                    <a:pt x="181737" y="57150"/>
                  </a:lnTo>
                  <a:lnTo>
                    <a:pt x="236728" y="49529"/>
                  </a:lnTo>
                  <a:lnTo>
                    <a:pt x="314451" y="49529"/>
                  </a:lnTo>
                  <a:lnTo>
                    <a:pt x="295910" y="41910"/>
                  </a:lnTo>
                  <a:lnTo>
                    <a:pt x="276606" y="36829"/>
                  </a:lnTo>
                  <a:lnTo>
                    <a:pt x="256540" y="34289"/>
                  </a:lnTo>
                  <a:lnTo>
                    <a:pt x="235838" y="33020"/>
                  </a:lnTo>
                  <a:close/>
                </a:path>
                <a:path w="471170" h="469900">
                  <a:moveTo>
                    <a:pt x="314451" y="49529"/>
                  </a:moveTo>
                  <a:lnTo>
                    <a:pt x="236728" y="49529"/>
                  </a:lnTo>
                  <a:lnTo>
                    <a:pt x="255778" y="50800"/>
                  </a:lnTo>
                  <a:lnTo>
                    <a:pt x="273938" y="53339"/>
                  </a:lnTo>
                  <a:lnTo>
                    <a:pt x="324866" y="72389"/>
                  </a:lnTo>
                  <a:lnTo>
                    <a:pt x="367284" y="105410"/>
                  </a:lnTo>
                  <a:lnTo>
                    <a:pt x="398907" y="147320"/>
                  </a:lnTo>
                  <a:lnTo>
                    <a:pt x="417068" y="199389"/>
                  </a:lnTo>
                  <a:lnTo>
                    <a:pt x="420624" y="236220"/>
                  </a:lnTo>
                  <a:lnTo>
                    <a:pt x="419608" y="255270"/>
                  </a:lnTo>
                  <a:lnTo>
                    <a:pt x="405638" y="308610"/>
                  </a:lnTo>
                  <a:lnTo>
                    <a:pt x="377571" y="354329"/>
                  </a:lnTo>
                  <a:lnTo>
                    <a:pt x="338074" y="389889"/>
                  </a:lnTo>
                  <a:lnTo>
                    <a:pt x="289433" y="412750"/>
                  </a:lnTo>
                  <a:lnTo>
                    <a:pt x="234187" y="420370"/>
                  </a:lnTo>
                  <a:lnTo>
                    <a:pt x="316211" y="420370"/>
                  </a:lnTo>
                  <a:lnTo>
                    <a:pt x="363600" y="391160"/>
                  </a:lnTo>
                  <a:lnTo>
                    <a:pt x="391033" y="363220"/>
                  </a:lnTo>
                  <a:lnTo>
                    <a:pt x="412876" y="331470"/>
                  </a:lnTo>
                  <a:lnTo>
                    <a:pt x="428244" y="295910"/>
                  </a:lnTo>
                  <a:lnTo>
                    <a:pt x="436372" y="256539"/>
                  </a:lnTo>
                  <a:lnTo>
                    <a:pt x="437332" y="233679"/>
                  </a:lnTo>
                  <a:lnTo>
                    <a:pt x="436499" y="214629"/>
                  </a:lnTo>
                  <a:lnTo>
                    <a:pt x="428498" y="175260"/>
                  </a:lnTo>
                  <a:lnTo>
                    <a:pt x="413258" y="139700"/>
                  </a:lnTo>
                  <a:lnTo>
                    <a:pt x="391541" y="106679"/>
                  </a:lnTo>
                  <a:lnTo>
                    <a:pt x="364236" y="80010"/>
                  </a:lnTo>
                  <a:lnTo>
                    <a:pt x="332105" y="57150"/>
                  </a:lnTo>
                  <a:lnTo>
                    <a:pt x="314451" y="49529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532990" y="702310"/>
            <a:ext cx="7205345" cy="130619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48895" marR="5080" indent="-36830">
              <a:lnSpc>
                <a:spcPct val="100000"/>
              </a:lnSpc>
              <a:spcBef>
                <a:spcPts val="100"/>
              </a:spcBef>
              <a:tabLst>
                <a:tab pos="3545204" algn="l"/>
              </a:tabLst>
            </a:pPr>
            <a:r>
              <a:rPr sz="4200" dirty="0">
                <a:solidFill>
                  <a:srgbClr val="FFFFFF"/>
                </a:solidFill>
                <a:latin typeface="Georgia"/>
                <a:cs typeface="Georgia"/>
              </a:rPr>
              <a:t>Ethical Issues in </a:t>
            </a:r>
            <a:r>
              <a:rPr sz="4200" spc="-5" dirty="0">
                <a:solidFill>
                  <a:srgbClr val="FFFFFF"/>
                </a:solidFill>
                <a:latin typeface="Georgia"/>
                <a:cs typeface="Georgia"/>
              </a:rPr>
              <a:t>Psychological  </a:t>
            </a:r>
            <a:r>
              <a:rPr sz="4200" dirty="0">
                <a:solidFill>
                  <a:srgbClr val="FFFFFF"/>
                </a:solidFill>
                <a:latin typeface="Georgia"/>
                <a:cs typeface="Georgia"/>
              </a:rPr>
              <a:t>Assessment</a:t>
            </a:r>
            <a:r>
              <a:rPr sz="42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4200" dirty="0">
                <a:solidFill>
                  <a:srgbClr val="FFFFFF"/>
                </a:solidFill>
                <a:latin typeface="Georgia"/>
                <a:cs typeface="Georgia"/>
              </a:rPr>
              <a:t>in	</a:t>
            </a:r>
            <a:r>
              <a:rPr sz="4200" spc="-5" dirty="0">
                <a:solidFill>
                  <a:srgbClr val="FFFFFF"/>
                </a:solidFill>
                <a:latin typeface="Georgia"/>
                <a:cs typeface="Georgia"/>
              </a:rPr>
              <a:t>School</a:t>
            </a:r>
            <a:r>
              <a:rPr sz="42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4200" spc="-5" dirty="0">
                <a:solidFill>
                  <a:srgbClr val="FFFFFF"/>
                </a:solidFill>
                <a:latin typeface="Georgia"/>
                <a:cs typeface="Georgia"/>
              </a:rPr>
              <a:t>Settings</a:t>
            </a:r>
            <a:endParaRPr sz="4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44387"/>
            <a:ext cx="10515600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835150" marR="5080" indent="-58102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Most Frequent </a:t>
            </a:r>
            <a:r>
              <a:rPr spc="-10" dirty="0"/>
              <a:t>Ethical </a:t>
            </a:r>
            <a:r>
              <a:rPr spc="-5" dirty="0"/>
              <a:t>Issues  Psychologists </a:t>
            </a:r>
            <a:r>
              <a:rPr spc="-10" dirty="0"/>
              <a:t>Confront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4491" y="1551178"/>
            <a:ext cx="8155940" cy="45364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500" spc="-5" dirty="0">
                <a:latin typeface="Georgia"/>
                <a:cs typeface="Georgia"/>
              </a:rPr>
              <a:t>1.) Process of parental consent and</a:t>
            </a:r>
            <a:r>
              <a:rPr sz="2500" spc="45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involvement.</a:t>
            </a:r>
            <a:endParaRPr sz="2500">
              <a:latin typeface="Georgia"/>
              <a:cs typeface="Georgia"/>
            </a:endParaRPr>
          </a:p>
          <a:p>
            <a:pPr marL="12700" marR="5080">
              <a:lnSpc>
                <a:spcPct val="240000"/>
              </a:lnSpc>
              <a:buAutoNum type="arabicParenR" startAt="2"/>
              <a:tabLst>
                <a:tab pos="386080" algn="l"/>
              </a:tabLst>
            </a:pPr>
            <a:r>
              <a:rPr sz="2500" spc="-5" dirty="0">
                <a:latin typeface="Georgia"/>
                <a:cs typeface="Georgia"/>
              </a:rPr>
              <a:t>Obligation to select nonbiased test instruments and </a:t>
            </a:r>
            <a:r>
              <a:rPr sz="2500" spc="-10" dirty="0">
                <a:latin typeface="Georgia"/>
                <a:cs typeface="Georgia"/>
              </a:rPr>
              <a:t>use  </a:t>
            </a:r>
            <a:r>
              <a:rPr sz="2500" spc="-5" dirty="0">
                <a:latin typeface="Georgia"/>
                <a:cs typeface="Georgia"/>
              </a:rPr>
              <a:t>them in a way that is not racially or culturally</a:t>
            </a:r>
            <a:r>
              <a:rPr sz="2500" spc="-10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biased.</a:t>
            </a:r>
            <a:endParaRPr sz="25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AutoNum type="arabicParenR" startAt="2"/>
            </a:pPr>
            <a:endParaRPr sz="3700">
              <a:latin typeface="Georgia"/>
              <a:cs typeface="Georgia"/>
            </a:endParaRPr>
          </a:p>
          <a:p>
            <a:pPr marL="12700" marR="885190">
              <a:buAutoNum type="arabicParenR" startAt="2"/>
              <a:tabLst>
                <a:tab pos="383540" algn="l"/>
              </a:tabLst>
            </a:pPr>
            <a:r>
              <a:rPr sz="2500" spc="-10" dirty="0">
                <a:latin typeface="Georgia"/>
                <a:cs typeface="Georgia"/>
              </a:rPr>
              <a:t>Appropriate </a:t>
            </a:r>
            <a:r>
              <a:rPr sz="2500" spc="-5" dirty="0">
                <a:latin typeface="Georgia"/>
                <a:cs typeface="Georgia"/>
              </a:rPr>
              <a:t>administration and interpretation </a:t>
            </a:r>
            <a:r>
              <a:rPr sz="2500" spc="-10" dirty="0">
                <a:latin typeface="Georgia"/>
                <a:cs typeface="Georgia"/>
              </a:rPr>
              <a:t>of  projective </a:t>
            </a:r>
            <a:r>
              <a:rPr sz="2500" spc="-5" dirty="0">
                <a:latin typeface="Georgia"/>
                <a:cs typeface="Georgia"/>
              </a:rPr>
              <a:t>tests in </a:t>
            </a:r>
            <a:r>
              <a:rPr sz="2500" spc="-10" dirty="0">
                <a:latin typeface="Georgia"/>
                <a:cs typeface="Georgia"/>
              </a:rPr>
              <a:t>school</a:t>
            </a:r>
            <a:r>
              <a:rPr sz="2500" spc="30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settings.</a:t>
            </a:r>
            <a:endParaRPr sz="25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AutoNum type="arabicParenR" startAt="2"/>
            </a:pPr>
            <a:endParaRPr sz="3700">
              <a:latin typeface="Georgia"/>
              <a:cs typeface="Georgia"/>
            </a:endParaRPr>
          </a:p>
          <a:p>
            <a:pPr marL="386715" indent="-374650">
              <a:buAutoNum type="arabicParenR" startAt="2"/>
              <a:tabLst>
                <a:tab pos="387350" algn="l"/>
              </a:tabLst>
            </a:pPr>
            <a:r>
              <a:rPr sz="2500" spc="-10" dirty="0">
                <a:latin typeface="Georgia"/>
                <a:cs typeface="Georgia"/>
              </a:rPr>
              <a:t>Use </a:t>
            </a:r>
            <a:r>
              <a:rPr sz="2500" spc="-5" dirty="0">
                <a:latin typeface="Georgia"/>
                <a:cs typeface="Georgia"/>
              </a:rPr>
              <a:t>of computerized </a:t>
            </a:r>
            <a:r>
              <a:rPr sz="2500" spc="-10" dirty="0">
                <a:latin typeface="Georgia"/>
                <a:cs typeface="Georgia"/>
              </a:rPr>
              <a:t>psychological</a:t>
            </a:r>
            <a:r>
              <a:rPr sz="2500" spc="55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assessment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0678" y="412750"/>
            <a:ext cx="592518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latin typeface="Georgia"/>
                <a:cs typeface="Georgia"/>
              </a:rPr>
              <a:t>N </a:t>
            </a:r>
            <a:r>
              <a:rPr sz="3300" spc="-5" dirty="0">
                <a:latin typeface="Georgia"/>
                <a:cs typeface="Georgia"/>
              </a:rPr>
              <a:t>ondiscriminatory</a:t>
            </a:r>
            <a:r>
              <a:rPr sz="3300" spc="-55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Assessment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1" y="1551179"/>
            <a:ext cx="8308340" cy="5003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393065" indent="-274320">
              <a:spcBef>
                <a:spcPts val="95"/>
              </a:spcBef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Psychologists are </a:t>
            </a:r>
            <a:r>
              <a:rPr sz="2500" spc="-10" dirty="0">
                <a:latin typeface="Georgia"/>
                <a:cs typeface="Georgia"/>
              </a:rPr>
              <a:t>obligated </a:t>
            </a:r>
            <a:r>
              <a:rPr sz="2500" spc="-5" dirty="0">
                <a:latin typeface="Georgia"/>
                <a:cs typeface="Georgia"/>
              </a:rPr>
              <a:t>to be culturally sensitive in  administering tests to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pupils.</a:t>
            </a:r>
            <a:endParaRPr sz="2500">
              <a:latin typeface="Georgia"/>
              <a:cs typeface="Georgia"/>
            </a:endParaRPr>
          </a:p>
          <a:p>
            <a:pPr>
              <a:spcBef>
                <a:spcPts val="55"/>
              </a:spcBef>
              <a:buClr>
                <a:srgbClr val="D16248"/>
              </a:buClr>
              <a:buFont typeface="Wingdings 2"/>
              <a:buChar char=""/>
            </a:pPr>
            <a:endParaRPr sz="3650">
              <a:latin typeface="Georgia"/>
              <a:cs typeface="Georgia"/>
            </a:endParaRPr>
          </a:p>
          <a:p>
            <a:pPr marL="287020" marR="266065" indent="-274320"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Impact of assessing pupils </a:t>
            </a:r>
            <a:r>
              <a:rPr sz="2500" spc="-10" dirty="0">
                <a:latin typeface="Georgia"/>
                <a:cs typeface="Georgia"/>
              </a:rPr>
              <a:t>without </a:t>
            </a:r>
            <a:r>
              <a:rPr sz="2500" spc="-5" dirty="0">
                <a:latin typeface="Georgia"/>
                <a:cs typeface="Georgia"/>
              </a:rPr>
              <a:t>utilizing their native  language.</a:t>
            </a:r>
            <a:endParaRPr sz="2500">
              <a:latin typeface="Georgia"/>
              <a:cs typeface="Georgia"/>
            </a:endParaRPr>
          </a:p>
          <a:p>
            <a:pPr>
              <a:spcBef>
                <a:spcPts val="55"/>
              </a:spcBef>
              <a:buClr>
                <a:srgbClr val="D16248"/>
              </a:buClr>
              <a:buFont typeface="Wingdings 2"/>
              <a:buChar char=""/>
            </a:pPr>
            <a:endParaRPr sz="3650">
              <a:latin typeface="Georgia"/>
              <a:cs typeface="Georgia"/>
            </a:endParaRPr>
          </a:p>
          <a:p>
            <a:pPr marL="287020" indent="-274320"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Impact of discrepancies caused by</a:t>
            </a:r>
            <a:r>
              <a:rPr sz="2500" spc="45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translators.</a:t>
            </a:r>
            <a:endParaRPr sz="2500">
              <a:latin typeface="Georgia"/>
              <a:cs typeface="Georgia"/>
            </a:endParaRPr>
          </a:p>
          <a:p>
            <a:pPr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650">
              <a:latin typeface="Georgia"/>
              <a:cs typeface="Georgia"/>
            </a:endParaRPr>
          </a:p>
          <a:p>
            <a:pPr marL="287020" indent="-274320">
              <a:spcBef>
                <a:spcPts val="5"/>
              </a:spcBef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Ensure pupil’s ability to </a:t>
            </a:r>
            <a:r>
              <a:rPr sz="2500" spc="-10" dirty="0">
                <a:latin typeface="Georgia"/>
                <a:cs typeface="Georgia"/>
              </a:rPr>
              <a:t>read </a:t>
            </a:r>
            <a:r>
              <a:rPr sz="2500" spc="-5" dirty="0">
                <a:latin typeface="Georgia"/>
                <a:cs typeface="Georgia"/>
              </a:rPr>
              <a:t>prior to test</a:t>
            </a:r>
            <a:r>
              <a:rPr sz="2500" spc="75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administration.</a:t>
            </a:r>
            <a:endParaRPr sz="2500">
              <a:latin typeface="Georgia"/>
              <a:cs typeface="Georgia"/>
            </a:endParaRPr>
          </a:p>
          <a:p>
            <a:pPr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650">
              <a:latin typeface="Georgia"/>
              <a:cs typeface="Georgia"/>
            </a:endParaRPr>
          </a:p>
          <a:p>
            <a:pPr marL="287020" indent="-274320">
              <a:spcBef>
                <a:spcPts val="5"/>
              </a:spcBef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Is ‘language’ </a:t>
            </a:r>
            <a:r>
              <a:rPr sz="2500" spc="-10" dirty="0">
                <a:latin typeface="Georgia"/>
                <a:cs typeface="Georgia"/>
              </a:rPr>
              <a:t>the </a:t>
            </a:r>
            <a:r>
              <a:rPr sz="2500" spc="-5" dirty="0">
                <a:latin typeface="Georgia"/>
                <a:cs typeface="Georgia"/>
              </a:rPr>
              <a:t>root of </a:t>
            </a:r>
            <a:r>
              <a:rPr sz="2500" spc="-10" dirty="0">
                <a:latin typeface="Georgia"/>
                <a:cs typeface="Georgia"/>
              </a:rPr>
              <a:t>the </a:t>
            </a:r>
            <a:r>
              <a:rPr sz="2500" spc="-5" dirty="0">
                <a:latin typeface="Georgia"/>
                <a:cs typeface="Georgia"/>
              </a:rPr>
              <a:t>pupil’s academic</a:t>
            </a:r>
            <a:r>
              <a:rPr sz="2500" spc="55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problems?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9890" y="412750"/>
            <a:ext cx="6725284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Computerized </a:t>
            </a:r>
            <a:r>
              <a:rPr sz="3300" dirty="0">
                <a:latin typeface="Georgia"/>
                <a:cs typeface="Georgia"/>
              </a:rPr>
              <a:t>Psychological</a:t>
            </a:r>
            <a:r>
              <a:rPr sz="3300" spc="-70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Testing</a:t>
            </a:r>
            <a:endParaRPr sz="330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31846" y="2579242"/>
            <a:ext cx="685800" cy="2200910"/>
            <a:chOff x="1307846" y="2579242"/>
            <a:chExt cx="685800" cy="2200910"/>
          </a:xfrm>
        </p:grpSpPr>
        <p:sp>
          <p:nvSpPr>
            <p:cNvPr id="4" name="object 4"/>
            <p:cNvSpPr/>
            <p:nvPr/>
          </p:nvSpPr>
          <p:spPr>
            <a:xfrm>
              <a:off x="1307846" y="2579242"/>
              <a:ext cx="685800" cy="39014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07846" y="3484194"/>
              <a:ext cx="685800" cy="3904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07846" y="4390008"/>
              <a:ext cx="685800" cy="3901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904491" y="1549349"/>
            <a:ext cx="8009890" cy="37215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Ethical issues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spc="-10" dirty="0">
                <a:latin typeface="Georgia"/>
                <a:cs typeface="Georgia"/>
              </a:rPr>
              <a:t>use </a:t>
            </a:r>
            <a:r>
              <a:rPr sz="2700" spc="-5" dirty="0">
                <a:latin typeface="Georgia"/>
                <a:cs typeface="Georgia"/>
              </a:rPr>
              <a:t>of computerized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testing: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50"/>
              </a:spcBef>
            </a:pPr>
            <a:endParaRPr sz="3950">
              <a:latin typeface="Georgia"/>
              <a:cs typeface="Georgia"/>
            </a:endParaRPr>
          </a:p>
          <a:p>
            <a:pPr marL="927100" marR="1303655" indent="424815"/>
            <a:r>
              <a:rPr sz="2700" spc="-5" dirty="0">
                <a:latin typeface="Georgia"/>
                <a:cs typeface="Georgia"/>
              </a:rPr>
              <a:t>accountability for the psychological  assessment.</a:t>
            </a:r>
            <a:endParaRPr sz="2700">
              <a:latin typeface="Georgia"/>
              <a:cs typeface="Georgia"/>
            </a:endParaRPr>
          </a:p>
          <a:p>
            <a:pPr marL="927100" marR="40640" indent="424815">
              <a:spcBef>
                <a:spcPts val="650"/>
              </a:spcBef>
            </a:pPr>
            <a:r>
              <a:rPr sz="2700" spc="-5" dirty="0">
                <a:latin typeface="Georgia"/>
                <a:cs typeface="Georgia"/>
              </a:rPr>
              <a:t>appropriate application, </a:t>
            </a:r>
            <a:r>
              <a:rPr sz="2700" dirty="0">
                <a:latin typeface="Georgia"/>
                <a:cs typeface="Georgia"/>
              </a:rPr>
              <a:t>interpretation,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  </a:t>
            </a:r>
            <a:r>
              <a:rPr sz="2700" spc="-5" dirty="0">
                <a:latin typeface="Georgia"/>
                <a:cs typeface="Georgia"/>
              </a:rPr>
              <a:t>use of assessment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instruments.</a:t>
            </a:r>
            <a:endParaRPr sz="2700">
              <a:latin typeface="Georgia"/>
              <a:cs typeface="Georgia"/>
            </a:endParaRPr>
          </a:p>
          <a:p>
            <a:pPr marL="927100" marR="5080" indent="424815">
              <a:spcBef>
                <a:spcPts val="650"/>
              </a:spcBef>
            </a:pPr>
            <a:r>
              <a:rPr sz="2700" spc="-5" dirty="0">
                <a:latin typeface="Georgia"/>
                <a:cs typeface="Georgia"/>
              </a:rPr>
              <a:t>disparity between automated </a:t>
            </a:r>
            <a:r>
              <a:rPr sz="2700" dirty="0">
                <a:latin typeface="Georgia"/>
                <a:cs typeface="Georgia"/>
              </a:rPr>
              <a:t>report and </a:t>
            </a:r>
            <a:r>
              <a:rPr sz="2700" spc="-5" dirty="0">
                <a:latin typeface="Georgia"/>
                <a:cs typeface="Georgia"/>
              </a:rPr>
              <a:t>the  psychologist’s clinical impression of the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client.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1307846" y="2990723"/>
              <a:ext cx="685800" cy="39014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07846" y="4390009"/>
              <a:ext cx="685800" cy="3901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904492" y="1549349"/>
            <a:ext cx="8328659" cy="41626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Questions regarding the </a:t>
            </a:r>
            <a:r>
              <a:rPr sz="2700" b="1" dirty="0">
                <a:latin typeface="Georgia"/>
                <a:cs typeface="Georgia"/>
              </a:rPr>
              <a:t>validity of </a:t>
            </a:r>
            <a:r>
              <a:rPr sz="2700" b="1" spc="-5" dirty="0">
                <a:latin typeface="Georgia"/>
                <a:cs typeface="Georgia"/>
              </a:rPr>
              <a:t>computer-  assisted</a:t>
            </a:r>
            <a:r>
              <a:rPr sz="2700" b="1" spc="10" dirty="0">
                <a:latin typeface="Georgia"/>
                <a:cs typeface="Georgia"/>
              </a:rPr>
              <a:t> </a:t>
            </a:r>
            <a:r>
              <a:rPr sz="2700" b="1" spc="-5" dirty="0">
                <a:latin typeface="Georgia"/>
                <a:cs typeface="Georgia"/>
              </a:rPr>
              <a:t>assessment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50"/>
              </a:spcBef>
            </a:pPr>
            <a:endParaRPr sz="3950">
              <a:latin typeface="Georgia"/>
              <a:cs typeface="Georgia"/>
            </a:endParaRPr>
          </a:p>
          <a:p>
            <a:pPr marL="12700" marR="292100" indent="1339850"/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lack of demonstrated validity for the printed 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interpretations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they</a:t>
            </a:r>
            <a:r>
              <a:rPr sz="2700" spc="-5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generate.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50"/>
              </a:spcBef>
            </a:pPr>
            <a:endParaRPr sz="3950">
              <a:latin typeface="Georgia"/>
              <a:cs typeface="Georgia"/>
            </a:endParaRPr>
          </a:p>
          <a:p>
            <a:pPr marL="12700" marR="460375" indent="1339850"/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test developer </a:t>
            </a:r>
            <a:r>
              <a:rPr sz="2700" spc="-10" dirty="0">
                <a:solidFill>
                  <a:srgbClr val="006FC0"/>
                </a:solidFill>
                <a:latin typeface="Georgia"/>
                <a:cs typeface="Georgia"/>
              </a:rPr>
              <a:t>should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establish validity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and 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reliability of the test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and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resulting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interpretations  </a:t>
            </a:r>
            <a:r>
              <a:rPr sz="2700" spc="-10" dirty="0">
                <a:solidFill>
                  <a:srgbClr val="006FC0"/>
                </a:solidFill>
                <a:latin typeface="Georgia"/>
                <a:cs typeface="Georgia"/>
              </a:rPr>
              <a:t>should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be done with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a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professional</a:t>
            </a:r>
            <a:r>
              <a:rPr sz="2700" spc="-15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review.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492" y="1549350"/>
            <a:ext cx="7921625" cy="259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school psychologist </a:t>
            </a:r>
            <a:r>
              <a:rPr sz="2700" spc="-10" dirty="0">
                <a:latin typeface="Georgia"/>
                <a:cs typeface="Georgia"/>
              </a:rPr>
              <a:t>should </a:t>
            </a:r>
            <a:r>
              <a:rPr sz="2700" dirty="0">
                <a:latin typeface="Georgia"/>
                <a:cs typeface="Georgia"/>
              </a:rPr>
              <a:t>review and </a:t>
            </a:r>
            <a:r>
              <a:rPr sz="2700" spc="-5" dirty="0">
                <a:latin typeface="Georgia"/>
                <a:cs typeface="Georgia"/>
              </a:rPr>
              <a:t>edit the  narrative report done by the computer, so that </a:t>
            </a:r>
            <a:r>
              <a:rPr sz="2700" dirty="0">
                <a:latin typeface="Georgia"/>
                <a:cs typeface="Georgia"/>
              </a:rPr>
              <a:t>it is  </a:t>
            </a:r>
            <a:r>
              <a:rPr sz="2700" spc="-5" dirty="0">
                <a:latin typeface="Georgia"/>
                <a:cs typeface="Georgia"/>
              </a:rPr>
              <a:t>specific to the individual who was tested. </a:t>
            </a:r>
            <a:r>
              <a:rPr sz="2700" dirty="0">
                <a:latin typeface="Georgia"/>
                <a:cs typeface="Georgia"/>
              </a:rPr>
              <a:t>Test  </a:t>
            </a:r>
            <a:r>
              <a:rPr sz="2700" spc="-5" dirty="0">
                <a:latin typeface="Georgia"/>
                <a:cs typeface="Georgia"/>
              </a:rPr>
              <a:t>administration </a:t>
            </a:r>
            <a:r>
              <a:rPr sz="2700" dirty="0">
                <a:latin typeface="Georgia"/>
                <a:cs typeface="Georgia"/>
              </a:rPr>
              <a:t>procedures and </a:t>
            </a:r>
            <a:r>
              <a:rPr sz="2700" spc="-5" dirty="0">
                <a:latin typeface="Georgia"/>
                <a:cs typeface="Georgia"/>
              </a:rPr>
              <a:t>supervision of  assistants.</a:t>
            </a:r>
            <a:endParaRPr sz="2700">
              <a:latin typeface="Georgia"/>
              <a:cs typeface="Georgia"/>
            </a:endParaRPr>
          </a:p>
          <a:p>
            <a:pPr marL="561340" lvl="1" indent="-274320">
              <a:spcBef>
                <a:spcPts val="675"/>
              </a:spcBef>
              <a:buClr>
                <a:srgbClr val="CCB400"/>
              </a:buClr>
              <a:buSzPct val="69642"/>
              <a:buFont typeface="Wingdings"/>
              <a:buChar char=""/>
              <a:tabLst>
                <a:tab pos="561340" algn="l"/>
              </a:tabLst>
            </a:pPr>
            <a:r>
              <a:rPr sz="2800" spc="-10" dirty="0">
                <a:solidFill>
                  <a:srgbClr val="636B85"/>
                </a:solidFill>
                <a:latin typeface="Georgia"/>
                <a:cs typeface="Georgia"/>
              </a:rPr>
              <a:t>familiarity with the </a:t>
            </a:r>
            <a:r>
              <a:rPr sz="2800" spc="-5" dirty="0">
                <a:solidFill>
                  <a:srgbClr val="636B85"/>
                </a:solidFill>
                <a:latin typeface="Georgia"/>
                <a:cs typeface="Georgia"/>
              </a:rPr>
              <a:t>instruments to be</a:t>
            </a:r>
            <a:r>
              <a:rPr sz="2800" spc="11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636B85"/>
                </a:solidFill>
                <a:latin typeface="Georgia"/>
                <a:cs typeface="Georgia"/>
              </a:rPr>
              <a:t>used.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491" y="1549349"/>
            <a:ext cx="8180070" cy="45781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1574165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Given the widespread use of tests, there </a:t>
            </a:r>
            <a:r>
              <a:rPr sz="2700" dirty="0">
                <a:latin typeface="Georgia"/>
                <a:cs typeface="Georgia"/>
              </a:rPr>
              <a:t>is  </a:t>
            </a:r>
            <a:r>
              <a:rPr sz="2700" spc="-10" dirty="0">
                <a:latin typeface="Georgia"/>
                <a:cs typeface="Georgia"/>
              </a:rPr>
              <a:t>considerable </a:t>
            </a:r>
            <a:r>
              <a:rPr sz="2700" spc="-5" dirty="0">
                <a:latin typeface="Georgia"/>
                <a:cs typeface="Georgia"/>
              </a:rPr>
              <a:t>potential for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abuse.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950">
              <a:latin typeface="Georgia"/>
              <a:cs typeface="Georgia"/>
            </a:endParaRPr>
          </a:p>
          <a:p>
            <a:pPr marL="287020" marR="5080" indent="-274320" algn="just"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good deal of attention has therefore been devoted  to the development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enforcement of professional 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legal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standards.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950">
              <a:latin typeface="Georgia"/>
              <a:cs typeface="Georgia"/>
            </a:endParaRPr>
          </a:p>
          <a:p>
            <a:pPr marL="287020" marR="182880" indent="-274320"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American Psychological Association (APA) has  taken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leading role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development of  professional standards for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testing.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1307846" y="3319602"/>
              <a:ext cx="685800" cy="3904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07846" y="4719269"/>
              <a:ext cx="685800" cy="3904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904492" y="1549349"/>
            <a:ext cx="8208645" cy="4462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287020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Computer programs are </a:t>
            </a:r>
            <a:r>
              <a:rPr sz="2700" dirty="0">
                <a:latin typeface="Georgia"/>
                <a:cs typeface="Georgia"/>
              </a:rPr>
              <a:t>not a </a:t>
            </a:r>
            <a:r>
              <a:rPr sz="2700" spc="-5" dirty="0">
                <a:latin typeface="Georgia"/>
                <a:cs typeface="Georgia"/>
              </a:rPr>
              <a:t>substitute for  supervision </a:t>
            </a:r>
            <a:r>
              <a:rPr sz="2700" spc="-10" dirty="0">
                <a:latin typeface="Georgia"/>
                <a:cs typeface="Georgia"/>
              </a:rPr>
              <a:t>because </a:t>
            </a:r>
            <a:r>
              <a:rPr sz="2700" spc="-5" dirty="0">
                <a:latin typeface="Georgia"/>
                <a:cs typeface="Georgia"/>
              </a:rPr>
              <a:t>they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not designed to teach  testing skills to the individual who uses these  programs.</a:t>
            </a:r>
            <a:endParaRPr sz="2700">
              <a:latin typeface="Georgia"/>
              <a:cs typeface="Georgia"/>
            </a:endParaRPr>
          </a:p>
          <a:p>
            <a:pPr marL="927100" marR="95250" indent="424815">
              <a:spcBef>
                <a:spcPts val="650"/>
              </a:spcBef>
            </a:pP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must be used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in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conjunction with the clinical 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judgment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of well-trained</a:t>
            </a:r>
            <a:r>
              <a:rPr sz="2700" spc="-20" dirty="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sz="2700" spc="-10" dirty="0">
                <a:solidFill>
                  <a:srgbClr val="006FC0"/>
                </a:solidFill>
                <a:latin typeface="Georgia"/>
                <a:cs typeface="Georgia"/>
              </a:rPr>
              <a:t>professionals</a:t>
            </a:r>
            <a:endParaRPr sz="2700">
              <a:latin typeface="Georgia"/>
              <a:cs typeface="Georgia"/>
            </a:endParaRPr>
          </a:p>
          <a:p>
            <a:pPr>
              <a:spcBef>
                <a:spcPts val="50"/>
              </a:spcBef>
            </a:pPr>
            <a:endParaRPr sz="3950">
              <a:latin typeface="Georgia"/>
              <a:cs typeface="Georgia"/>
            </a:endParaRPr>
          </a:p>
          <a:p>
            <a:pPr marL="927100" marR="5080" indent="424815" algn="just"/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psychologists are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responsible in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determining  whether the test results are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valid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for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a </a:t>
            </a:r>
            <a:r>
              <a:rPr sz="2700" spc="-5" dirty="0">
                <a:solidFill>
                  <a:srgbClr val="006FC0"/>
                </a:solidFill>
                <a:latin typeface="Georgia"/>
                <a:cs typeface="Georgia"/>
              </a:rPr>
              <a:t>particular  </a:t>
            </a:r>
            <a:r>
              <a:rPr sz="2700" dirty="0">
                <a:solidFill>
                  <a:srgbClr val="006FC0"/>
                </a:solidFill>
                <a:latin typeface="Georgia"/>
                <a:cs typeface="Georgia"/>
              </a:rPr>
              <a:t>individual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1" y="152400"/>
            <a:ext cx="8833485" cy="304800"/>
          </a:xfrm>
          <a:custGeom>
            <a:avLst/>
            <a:gdLst/>
            <a:ahLst/>
            <a:cxnLst/>
            <a:rect l="l" t="t" r="r" b="b"/>
            <a:pathLst>
              <a:path w="8833485" h="304800">
                <a:moveTo>
                  <a:pt x="8833104" y="0"/>
                </a:moveTo>
                <a:lnTo>
                  <a:pt x="0" y="0"/>
                </a:lnTo>
                <a:lnTo>
                  <a:pt x="0" y="304800"/>
                </a:lnTo>
                <a:lnTo>
                  <a:pt x="8833104" y="304800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71829" y="147829"/>
            <a:ext cx="8842375" cy="6556375"/>
            <a:chOff x="147828" y="147828"/>
            <a:chExt cx="8842375" cy="6556375"/>
          </a:xfrm>
        </p:grpSpPr>
        <p:sp>
          <p:nvSpPr>
            <p:cNvPr id="4" name="object 4"/>
            <p:cNvSpPr/>
            <p:nvPr/>
          </p:nvSpPr>
          <p:spPr>
            <a:xfrm>
              <a:off x="152400" y="609600"/>
              <a:ext cx="2743200" cy="5779135"/>
            </a:xfrm>
            <a:custGeom>
              <a:avLst/>
              <a:gdLst/>
              <a:ahLst/>
              <a:cxnLst/>
              <a:rect l="l" t="t" r="r" b="b"/>
              <a:pathLst>
                <a:path w="2743200" h="5779135">
                  <a:moveTo>
                    <a:pt x="0" y="5779008"/>
                  </a:moveTo>
                  <a:lnTo>
                    <a:pt x="2743200" y="5779008"/>
                  </a:lnTo>
                  <a:lnTo>
                    <a:pt x="2743200" y="0"/>
                  </a:lnTo>
                  <a:lnTo>
                    <a:pt x="0" y="0"/>
                  </a:lnTo>
                  <a:lnTo>
                    <a:pt x="0" y="5779008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" y="152400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9143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00" y="533400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2192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95400" y="2285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95"/>
                  </a:lnTo>
                  <a:lnTo>
                    <a:pt x="575564" y="164757"/>
                  </a:lnTo>
                  <a:lnTo>
                    <a:pt x="550773" y="124828"/>
                  </a:lnTo>
                  <a:lnTo>
                    <a:pt x="520293" y="89306"/>
                  </a:lnTo>
                  <a:lnTo>
                    <a:pt x="484784" y="58839"/>
                  </a:lnTo>
                  <a:lnTo>
                    <a:pt x="444842" y="34036"/>
                  </a:lnTo>
                  <a:lnTo>
                    <a:pt x="401116" y="15557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83" y="15544"/>
                  </a:lnTo>
                  <a:lnTo>
                    <a:pt x="164744" y="34036"/>
                  </a:lnTo>
                  <a:lnTo>
                    <a:pt x="124815" y="58826"/>
                  </a:lnTo>
                  <a:lnTo>
                    <a:pt x="89293" y="89306"/>
                  </a:lnTo>
                  <a:lnTo>
                    <a:pt x="58826" y="124815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32" y="401129"/>
                  </a:lnTo>
                  <a:lnTo>
                    <a:pt x="34023" y="444855"/>
                  </a:lnTo>
                  <a:lnTo>
                    <a:pt x="58813" y="484784"/>
                  </a:lnTo>
                  <a:lnTo>
                    <a:pt x="89293" y="520306"/>
                  </a:lnTo>
                  <a:lnTo>
                    <a:pt x="124802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5503" y="299720"/>
              <a:ext cx="471170" cy="469900"/>
            </a:xfrm>
            <a:custGeom>
              <a:avLst/>
              <a:gdLst/>
              <a:ahLst/>
              <a:cxnLst/>
              <a:rect l="l" t="t" r="r" b="b"/>
              <a:pathLst>
                <a:path w="471169" h="469900">
                  <a:moveTo>
                    <a:pt x="258190" y="0"/>
                  </a:moveTo>
                  <a:lnTo>
                    <a:pt x="234187" y="0"/>
                  </a:lnTo>
                  <a:lnTo>
                    <a:pt x="210058" y="1270"/>
                  </a:lnTo>
                  <a:lnTo>
                    <a:pt x="164211" y="10159"/>
                  </a:lnTo>
                  <a:lnTo>
                    <a:pt x="122301" y="29209"/>
                  </a:lnTo>
                  <a:lnTo>
                    <a:pt x="84836" y="54609"/>
                  </a:lnTo>
                  <a:lnTo>
                    <a:pt x="52959" y="86360"/>
                  </a:lnTo>
                  <a:lnTo>
                    <a:pt x="27940" y="124460"/>
                  </a:lnTo>
                  <a:lnTo>
                    <a:pt x="10159" y="166370"/>
                  </a:lnTo>
                  <a:lnTo>
                    <a:pt x="1015" y="212089"/>
                  </a:lnTo>
                  <a:lnTo>
                    <a:pt x="0" y="236220"/>
                  </a:lnTo>
                  <a:lnTo>
                    <a:pt x="1396" y="260350"/>
                  </a:lnTo>
                  <a:lnTo>
                    <a:pt x="11049" y="306070"/>
                  </a:lnTo>
                  <a:lnTo>
                    <a:pt x="29083" y="347979"/>
                  </a:lnTo>
                  <a:lnTo>
                    <a:pt x="54609" y="386079"/>
                  </a:lnTo>
                  <a:lnTo>
                    <a:pt x="86614" y="417829"/>
                  </a:lnTo>
                  <a:lnTo>
                    <a:pt x="124333" y="443229"/>
                  </a:lnTo>
                  <a:lnTo>
                    <a:pt x="166751" y="459739"/>
                  </a:lnTo>
                  <a:lnTo>
                    <a:pt x="212725" y="469900"/>
                  </a:lnTo>
                  <a:lnTo>
                    <a:pt x="236728" y="469900"/>
                  </a:lnTo>
                  <a:lnTo>
                    <a:pt x="260858" y="468629"/>
                  </a:lnTo>
                  <a:lnTo>
                    <a:pt x="284098" y="464820"/>
                  </a:lnTo>
                  <a:lnTo>
                    <a:pt x="306704" y="459739"/>
                  </a:lnTo>
                  <a:lnTo>
                    <a:pt x="324696" y="453389"/>
                  </a:lnTo>
                  <a:lnTo>
                    <a:pt x="235839" y="453389"/>
                  </a:lnTo>
                  <a:lnTo>
                    <a:pt x="213487" y="452120"/>
                  </a:lnTo>
                  <a:lnTo>
                    <a:pt x="170942" y="444500"/>
                  </a:lnTo>
                  <a:lnTo>
                    <a:pt x="131572" y="427989"/>
                  </a:lnTo>
                  <a:lnTo>
                    <a:pt x="96647" y="403860"/>
                  </a:lnTo>
                  <a:lnTo>
                    <a:pt x="66929" y="374650"/>
                  </a:lnTo>
                  <a:lnTo>
                    <a:pt x="43434" y="339089"/>
                  </a:lnTo>
                  <a:lnTo>
                    <a:pt x="26670" y="300989"/>
                  </a:lnTo>
                  <a:lnTo>
                    <a:pt x="17907" y="257810"/>
                  </a:lnTo>
                  <a:lnTo>
                    <a:pt x="16823" y="233679"/>
                  </a:lnTo>
                  <a:lnTo>
                    <a:pt x="17780" y="213360"/>
                  </a:lnTo>
                  <a:lnTo>
                    <a:pt x="26415" y="170179"/>
                  </a:lnTo>
                  <a:lnTo>
                    <a:pt x="43053" y="130810"/>
                  </a:lnTo>
                  <a:lnTo>
                    <a:pt x="66421" y="96520"/>
                  </a:lnTo>
                  <a:lnTo>
                    <a:pt x="96139" y="66039"/>
                  </a:lnTo>
                  <a:lnTo>
                    <a:pt x="130937" y="43179"/>
                  </a:lnTo>
                  <a:lnTo>
                    <a:pt x="170053" y="26670"/>
                  </a:lnTo>
                  <a:lnTo>
                    <a:pt x="212598" y="17779"/>
                  </a:lnTo>
                  <a:lnTo>
                    <a:pt x="235077" y="16509"/>
                  </a:lnTo>
                  <a:lnTo>
                    <a:pt x="322495" y="16509"/>
                  </a:lnTo>
                  <a:lnTo>
                    <a:pt x="304291" y="10159"/>
                  </a:lnTo>
                  <a:lnTo>
                    <a:pt x="281685" y="3809"/>
                  </a:lnTo>
                  <a:lnTo>
                    <a:pt x="258190" y="0"/>
                  </a:lnTo>
                  <a:close/>
                </a:path>
                <a:path w="471169" h="469900">
                  <a:moveTo>
                    <a:pt x="322495" y="16509"/>
                  </a:moveTo>
                  <a:lnTo>
                    <a:pt x="235077" y="16509"/>
                  </a:lnTo>
                  <a:lnTo>
                    <a:pt x="257429" y="17779"/>
                  </a:lnTo>
                  <a:lnTo>
                    <a:pt x="279146" y="20320"/>
                  </a:lnTo>
                  <a:lnTo>
                    <a:pt x="320294" y="33020"/>
                  </a:lnTo>
                  <a:lnTo>
                    <a:pt x="357378" y="53340"/>
                  </a:lnTo>
                  <a:lnTo>
                    <a:pt x="389890" y="80010"/>
                  </a:lnTo>
                  <a:lnTo>
                    <a:pt x="416559" y="113029"/>
                  </a:lnTo>
                  <a:lnTo>
                    <a:pt x="436879" y="149860"/>
                  </a:lnTo>
                  <a:lnTo>
                    <a:pt x="449579" y="190500"/>
                  </a:lnTo>
                  <a:lnTo>
                    <a:pt x="454088" y="233679"/>
                  </a:lnTo>
                  <a:lnTo>
                    <a:pt x="454092" y="236220"/>
                  </a:lnTo>
                  <a:lnTo>
                    <a:pt x="453135" y="256539"/>
                  </a:lnTo>
                  <a:lnTo>
                    <a:pt x="444500" y="299720"/>
                  </a:lnTo>
                  <a:lnTo>
                    <a:pt x="427990" y="339089"/>
                  </a:lnTo>
                  <a:lnTo>
                    <a:pt x="404495" y="373379"/>
                  </a:lnTo>
                  <a:lnTo>
                    <a:pt x="374903" y="403860"/>
                  </a:lnTo>
                  <a:lnTo>
                    <a:pt x="340106" y="426720"/>
                  </a:lnTo>
                  <a:lnTo>
                    <a:pt x="300863" y="443229"/>
                  </a:lnTo>
                  <a:lnTo>
                    <a:pt x="258318" y="452120"/>
                  </a:lnTo>
                  <a:lnTo>
                    <a:pt x="235839" y="453389"/>
                  </a:lnTo>
                  <a:lnTo>
                    <a:pt x="324696" y="453389"/>
                  </a:lnTo>
                  <a:lnTo>
                    <a:pt x="368172" y="429260"/>
                  </a:lnTo>
                  <a:lnTo>
                    <a:pt x="402844" y="400050"/>
                  </a:lnTo>
                  <a:lnTo>
                    <a:pt x="431291" y="365760"/>
                  </a:lnTo>
                  <a:lnTo>
                    <a:pt x="452882" y="325120"/>
                  </a:lnTo>
                  <a:lnTo>
                    <a:pt x="466344" y="280670"/>
                  </a:lnTo>
                  <a:lnTo>
                    <a:pt x="470916" y="233679"/>
                  </a:lnTo>
                  <a:lnTo>
                    <a:pt x="469519" y="209550"/>
                  </a:lnTo>
                  <a:lnTo>
                    <a:pt x="459994" y="163829"/>
                  </a:lnTo>
                  <a:lnTo>
                    <a:pt x="441959" y="121920"/>
                  </a:lnTo>
                  <a:lnTo>
                    <a:pt x="416433" y="83820"/>
                  </a:lnTo>
                  <a:lnTo>
                    <a:pt x="384302" y="52070"/>
                  </a:lnTo>
                  <a:lnTo>
                    <a:pt x="346709" y="27940"/>
                  </a:lnTo>
                  <a:lnTo>
                    <a:pt x="326135" y="17779"/>
                  </a:lnTo>
                  <a:lnTo>
                    <a:pt x="322495" y="16509"/>
                  </a:lnTo>
                  <a:close/>
                </a:path>
                <a:path w="471169" h="469900">
                  <a:moveTo>
                    <a:pt x="235839" y="33020"/>
                  </a:moveTo>
                  <a:lnTo>
                    <a:pt x="195199" y="36829"/>
                  </a:lnTo>
                  <a:lnTo>
                    <a:pt x="157226" y="48259"/>
                  </a:lnTo>
                  <a:lnTo>
                    <a:pt x="122936" y="67310"/>
                  </a:lnTo>
                  <a:lnTo>
                    <a:pt x="92964" y="91439"/>
                  </a:lnTo>
                  <a:lnTo>
                    <a:pt x="68199" y="121920"/>
                  </a:lnTo>
                  <a:lnTo>
                    <a:pt x="49530" y="156210"/>
                  </a:lnTo>
                  <a:lnTo>
                    <a:pt x="37718" y="194310"/>
                  </a:lnTo>
                  <a:lnTo>
                    <a:pt x="33587" y="233679"/>
                  </a:lnTo>
                  <a:lnTo>
                    <a:pt x="33583" y="236220"/>
                  </a:lnTo>
                  <a:lnTo>
                    <a:pt x="34417" y="255270"/>
                  </a:lnTo>
                  <a:lnTo>
                    <a:pt x="42418" y="294639"/>
                  </a:lnTo>
                  <a:lnTo>
                    <a:pt x="57784" y="331470"/>
                  </a:lnTo>
                  <a:lnTo>
                    <a:pt x="79375" y="363220"/>
                  </a:lnTo>
                  <a:lnTo>
                    <a:pt x="106680" y="391160"/>
                  </a:lnTo>
                  <a:lnTo>
                    <a:pt x="138937" y="412750"/>
                  </a:lnTo>
                  <a:lnTo>
                    <a:pt x="175006" y="427989"/>
                  </a:lnTo>
                  <a:lnTo>
                    <a:pt x="214376" y="435610"/>
                  </a:lnTo>
                  <a:lnTo>
                    <a:pt x="235077" y="436879"/>
                  </a:lnTo>
                  <a:lnTo>
                    <a:pt x="255651" y="435610"/>
                  </a:lnTo>
                  <a:lnTo>
                    <a:pt x="275716" y="433070"/>
                  </a:lnTo>
                  <a:lnTo>
                    <a:pt x="295147" y="427989"/>
                  </a:lnTo>
                  <a:lnTo>
                    <a:pt x="313690" y="421639"/>
                  </a:lnTo>
                  <a:lnTo>
                    <a:pt x="316211" y="420370"/>
                  </a:lnTo>
                  <a:lnTo>
                    <a:pt x="234187" y="420370"/>
                  </a:lnTo>
                  <a:lnTo>
                    <a:pt x="215137" y="419100"/>
                  </a:lnTo>
                  <a:lnTo>
                    <a:pt x="162306" y="405129"/>
                  </a:lnTo>
                  <a:lnTo>
                    <a:pt x="116712" y="377189"/>
                  </a:lnTo>
                  <a:lnTo>
                    <a:pt x="81153" y="337820"/>
                  </a:lnTo>
                  <a:lnTo>
                    <a:pt x="58165" y="288289"/>
                  </a:lnTo>
                  <a:lnTo>
                    <a:pt x="50292" y="233679"/>
                  </a:lnTo>
                  <a:lnTo>
                    <a:pt x="51308" y="214629"/>
                  </a:lnTo>
                  <a:lnTo>
                    <a:pt x="65278" y="161289"/>
                  </a:lnTo>
                  <a:lnTo>
                    <a:pt x="93345" y="116839"/>
                  </a:lnTo>
                  <a:lnTo>
                    <a:pt x="132969" y="81279"/>
                  </a:lnTo>
                  <a:lnTo>
                    <a:pt x="181737" y="57150"/>
                  </a:lnTo>
                  <a:lnTo>
                    <a:pt x="236728" y="49529"/>
                  </a:lnTo>
                  <a:lnTo>
                    <a:pt x="314452" y="49529"/>
                  </a:lnTo>
                  <a:lnTo>
                    <a:pt x="295909" y="41909"/>
                  </a:lnTo>
                  <a:lnTo>
                    <a:pt x="276606" y="36829"/>
                  </a:lnTo>
                  <a:lnTo>
                    <a:pt x="256540" y="34290"/>
                  </a:lnTo>
                  <a:lnTo>
                    <a:pt x="235839" y="33020"/>
                  </a:lnTo>
                  <a:close/>
                </a:path>
                <a:path w="471169" h="469900">
                  <a:moveTo>
                    <a:pt x="314452" y="49529"/>
                  </a:moveTo>
                  <a:lnTo>
                    <a:pt x="236728" y="49529"/>
                  </a:lnTo>
                  <a:lnTo>
                    <a:pt x="255778" y="50800"/>
                  </a:lnTo>
                  <a:lnTo>
                    <a:pt x="273939" y="53340"/>
                  </a:lnTo>
                  <a:lnTo>
                    <a:pt x="324866" y="72389"/>
                  </a:lnTo>
                  <a:lnTo>
                    <a:pt x="367284" y="105410"/>
                  </a:lnTo>
                  <a:lnTo>
                    <a:pt x="398907" y="147320"/>
                  </a:lnTo>
                  <a:lnTo>
                    <a:pt x="417068" y="199389"/>
                  </a:lnTo>
                  <a:lnTo>
                    <a:pt x="420623" y="236220"/>
                  </a:lnTo>
                  <a:lnTo>
                    <a:pt x="419608" y="255270"/>
                  </a:lnTo>
                  <a:lnTo>
                    <a:pt x="405638" y="308610"/>
                  </a:lnTo>
                  <a:lnTo>
                    <a:pt x="377571" y="354329"/>
                  </a:lnTo>
                  <a:lnTo>
                    <a:pt x="338073" y="389889"/>
                  </a:lnTo>
                  <a:lnTo>
                    <a:pt x="289433" y="412750"/>
                  </a:lnTo>
                  <a:lnTo>
                    <a:pt x="234187" y="420370"/>
                  </a:lnTo>
                  <a:lnTo>
                    <a:pt x="316211" y="420370"/>
                  </a:lnTo>
                  <a:lnTo>
                    <a:pt x="363601" y="391160"/>
                  </a:lnTo>
                  <a:lnTo>
                    <a:pt x="391033" y="363220"/>
                  </a:lnTo>
                  <a:lnTo>
                    <a:pt x="412877" y="331470"/>
                  </a:lnTo>
                  <a:lnTo>
                    <a:pt x="428244" y="295910"/>
                  </a:lnTo>
                  <a:lnTo>
                    <a:pt x="436372" y="256539"/>
                  </a:lnTo>
                  <a:lnTo>
                    <a:pt x="437332" y="233679"/>
                  </a:lnTo>
                  <a:lnTo>
                    <a:pt x="436498" y="214629"/>
                  </a:lnTo>
                  <a:lnTo>
                    <a:pt x="428497" y="175260"/>
                  </a:lnTo>
                  <a:lnTo>
                    <a:pt x="413258" y="139700"/>
                  </a:lnTo>
                  <a:lnTo>
                    <a:pt x="391541" y="106679"/>
                  </a:lnTo>
                  <a:lnTo>
                    <a:pt x="364235" y="80010"/>
                  </a:lnTo>
                  <a:lnTo>
                    <a:pt x="332104" y="57150"/>
                  </a:lnTo>
                  <a:lnTo>
                    <a:pt x="314452" y="49529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9352" y="6388607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371"/>
                  </a:lnTo>
                  <a:lnTo>
                    <a:pt x="8833104" y="309371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983740" y="1168654"/>
            <a:ext cx="1376680" cy="69596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</a:rPr>
              <a:t>CODE</a:t>
            </a:r>
            <a:r>
              <a:rPr sz="2200" spc="-65" dirty="0">
                <a:solidFill>
                  <a:srgbClr val="FFFFFF"/>
                </a:solidFill>
              </a:rPr>
              <a:t> </a:t>
            </a:r>
            <a:r>
              <a:rPr sz="2200" spc="-5" dirty="0">
                <a:solidFill>
                  <a:srgbClr val="FFFFFF"/>
                </a:solidFill>
              </a:rPr>
              <a:t>OF  </a:t>
            </a:r>
            <a:r>
              <a:rPr sz="2200" spc="-10" dirty="0">
                <a:solidFill>
                  <a:srgbClr val="FFFFFF"/>
                </a:solidFill>
              </a:rPr>
              <a:t>ETHICS</a:t>
            </a:r>
            <a:endParaRPr sz="2200"/>
          </a:p>
        </p:txBody>
      </p:sp>
      <p:sp>
        <p:nvSpPr>
          <p:cNvPr id="11" name="object 11"/>
          <p:cNvSpPr txBox="1"/>
          <p:nvPr/>
        </p:nvSpPr>
        <p:spPr>
          <a:xfrm>
            <a:off x="4727575" y="667258"/>
            <a:ext cx="5476240" cy="488188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5080" indent="-274320">
              <a:lnSpc>
                <a:spcPct val="90000"/>
              </a:lnSpc>
              <a:spcBef>
                <a:spcPts val="42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PAP </a:t>
            </a:r>
            <a:r>
              <a:rPr sz="2700" spc="-10" dirty="0">
                <a:latin typeface="Georgia"/>
                <a:cs typeface="Georgia"/>
              </a:rPr>
              <a:t>shall </a:t>
            </a:r>
            <a:r>
              <a:rPr sz="2700" spc="-5" dirty="0">
                <a:latin typeface="Georgia"/>
                <a:cs typeface="Georgia"/>
              </a:rPr>
              <a:t>take steps to ensure  that all </a:t>
            </a:r>
            <a:r>
              <a:rPr sz="2700" dirty="0">
                <a:latin typeface="Georgia"/>
                <a:cs typeface="Georgia"/>
              </a:rPr>
              <a:t>members </a:t>
            </a:r>
            <a:r>
              <a:rPr sz="2700" spc="-5" dirty="0">
                <a:latin typeface="Georgia"/>
                <a:cs typeface="Georgia"/>
              </a:rPr>
              <a:t>of the </a:t>
            </a:r>
            <a:r>
              <a:rPr sz="2700" dirty="0">
                <a:latin typeface="Georgia"/>
                <a:cs typeface="Georgia"/>
              </a:rPr>
              <a:t>PAP and  </a:t>
            </a:r>
            <a:r>
              <a:rPr sz="2700" spc="-5" dirty="0">
                <a:latin typeface="Georgia"/>
                <a:cs typeface="Georgia"/>
              </a:rPr>
              <a:t>the larger </a:t>
            </a:r>
            <a:r>
              <a:rPr sz="2700" spc="-10" dirty="0">
                <a:latin typeface="Georgia"/>
                <a:cs typeface="Georgia"/>
              </a:rPr>
              <a:t>community </a:t>
            </a:r>
            <a:r>
              <a:rPr sz="2700" spc="-5" dirty="0">
                <a:latin typeface="Georgia"/>
                <a:cs typeface="Georgia"/>
              </a:rPr>
              <a:t>of  </a:t>
            </a:r>
            <a:r>
              <a:rPr sz="2700" dirty="0">
                <a:latin typeface="Georgia"/>
                <a:cs typeface="Georgia"/>
              </a:rPr>
              <a:t>Philippine </a:t>
            </a:r>
            <a:r>
              <a:rPr sz="2700" spc="-5" dirty="0">
                <a:latin typeface="Georgia"/>
                <a:cs typeface="Georgia"/>
              </a:rPr>
              <a:t>psychologists will  </a:t>
            </a:r>
            <a:r>
              <a:rPr sz="2700" dirty="0">
                <a:latin typeface="Georgia"/>
                <a:cs typeface="Georgia"/>
              </a:rPr>
              <a:t>know, </a:t>
            </a:r>
            <a:r>
              <a:rPr sz="2700" spc="-5" dirty="0">
                <a:latin typeface="Georgia"/>
                <a:cs typeface="Georgia"/>
              </a:rPr>
              <a:t>understand,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be  properly guided by this Code. </a:t>
            </a:r>
            <a:r>
              <a:rPr sz="2700" dirty="0">
                <a:latin typeface="Georgia"/>
                <a:cs typeface="Georgia"/>
              </a:rPr>
              <a:t>As  </a:t>
            </a:r>
            <a:r>
              <a:rPr sz="2700" spc="-5" dirty="0">
                <a:latin typeface="Georgia"/>
                <a:cs typeface="Georgia"/>
              </a:rPr>
              <a:t>such the </a:t>
            </a:r>
            <a:r>
              <a:rPr sz="2700" dirty="0">
                <a:latin typeface="Georgia"/>
                <a:cs typeface="Georgia"/>
              </a:rPr>
              <a:t>PAP </a:t>
            </a:r>
            <a:r>
              <a:rPr sz="2700" spc="-5" dirty="0">
                <a:latin typeface="Georgia"/>
                <a:cs typeface="Georgia"/>
              </a:rPr>
              <a:t>will </a:t>
            </a:r>
            <a:r>
              <a:rPr sz="2700" spc="-10" dirty="0">
                <a:latin typeface="Georgia"/>
                <a:cs typeface="Georgia"/>
              </a:rPr>
              <a:t>encourage  </a:t>
            </a:r>
            <a:r>
              <a:rPr sz="2700" spc="-5" dirty="0">
                <a:latin typeface="Georgia"/>
                <a:cs typeface="Georgia"/>
              </a:rPr>
              <a:t>continuous discussions on the  Code </a:t>
            </a:r>
            <a:r>
              <a:rPr sz="2700" dirty="0">
                <a:latin typeface="Georgia"/>
                <a:cs typeface="Georgia"/>
              </a:rPr>
              <a:t>and any </a:t>
            </a:r>
            <a:r>
              <a:rPr sz="2700" spc="-5" dirty="0">
                <a:latin typeface="Georgia"/>
                <a:cs typeface="Georgia"/>
              </a:rPr>
              <a:t>of </a:t>
            </a:r>
            <a:r>
              <a:rPr sz="2700" dirty="0">
                <a:latin typeface="Georgia"/>
                <a:cs typeface="Georgia"/>
              </a:rPr>
              <a:t>its </a:t>
            </a:r>
            <a:r>
              <a:rPr sz="2700" spc="-5" dirty="0">
                <a:latin typeface="Georgia"/>
                <a:cs typeface="Georgia"/>
              </a:rPr>
              <a:t>specific  provisions, with the goal </a:t>
            </a:r>
            <a:r>
              <a:rPr sz="2700" spc="-10" dirty="0">
                <a:latin typeface="Georgia"/>
                <a:cs typeface="Georgia"/>
              </a:rPr>
              <a:t>of  </a:t>
            </a:r>
            <a:r>
              <a:rPr sz="2700" dirty="0">
                <a:latin typeface="Georgia"/>
                <a:cs typeface="Georgia"/>
              </a:rPr>
              <a:t>making </a:t>
            </a:r>
            <a:r>
              <a:rPr sz="2700" spc="-5" dirty="0">
                <a:latin typeface="Georgia"/>
                <a:cs typeface="Georgia"/>
              </a:rPr>
              <a:t>the Code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priority  concern for all </a:t>
            </a:r>
            <a:r>
              <a:rPr sz="2700" dirty="0">
                <a:latin typeface="Georgia"/>
                <a:cs typeface="Georgia"/>
              </a:rPr>
              <a:t>Philippine  </a:t>
            </a:r>
            <a:r>
              <a:rPr sz="2700" spc="-5" dirty="0">
                <a:latin typeface="Georgia"/>
                <a:cs typeface="Georgia"/>
              </a:rPr>
              <a:t>psychologists.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1" y="152400"/>
            <a:ext cx="8833485" cy="304800"/>
          </a:xfrm>
          <a:custGeom>
            <a:avLst/>
            <a:gdLst/>
            <a:ahLst/>
            <a:cxnLst/>
            <a:rect l="l" t="t" r="r" b="b"/>
            <a:pathLst>
              <a:path w="8833485" h="304800">
                <a:moveTo>
                  <a:pt x="8833104" y="0"/>
                </a:moveTo>
                <a:lnTo>
                  <a:pt x="0" y="0"/>
                </a:lnTo>
                <a:lnTo>
                  <a:pt x="0" y="304800"/>
                </a:lnTo>
                <a:lnTo>
                  <a:pt x="8833104" y="304800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671829" y="147829"/>
            <a:ext cx="8842375" cy="6556375"/>
            <a:chOff x="147828" y="147828"/>
            <a:chExt cx="8842375" cy="6556375"/>
          </a:xfrm>
        </p:grpSpPr>
        <p:sp>
          <p:nvSpPr>
            <p:cNvPr id="4" name="object 4"/>
            <p:cNvSpPr/>
            <p:nvPr/>
          </p:nvSpPr>
          <p:spPr>
            <a:xfrm>
              <a:off x="152400" y="609600"/>
              <a:ext cx="2743200" cy="5779135"/>
            </a:xfrm>
            <a:custGeom>
              <a:avLst/>
              <a:gdLst/>
              <a:ahLst/>
              <a:cxnLst/>
              <a:rect l="l" t="t" r="r" b="b"/>
              <a:pathLst>
                <a:path w="2743200" h="5779135">
                  <a:moveTo>
                    <a:pt x="0" y="5779008"/>
                  </a:moveTo>
                  <a:lnTo>
                    <a:pt x="2743200" y="5779008"/>
                  </a:lnTo>
                  <a:lnTo>
                    <a:pt x="2743200" y="0"/>
                  </a:lnTo>
                  <a:lnTo>
                    <a:pt x="0" y="0"/>
                  </a:lnTo>
                  <a:lnTo>
                    <a:pt x="0" y="5779008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2400" y="152400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9143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400" y="533400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2192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95400" y="228599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95"/>
                  </a:lnTo>
                  <a:lnTo>
                    <a:pt x="575564" y="164757"/>
                  </a:lnTo>
                  <a:lnTo>
                    <a:pt x="550773" y="124828"/>
                  </a:lnTo>
                  <a:lnTo>
                    <a:pt x="520293" y="89306"/>
                  </a:lnTo>
                  <a:lnTo>
                    <a:pt x="484784" y="58839"/>
                  </a:lnTo>
                  <a:lnTo>
                    <a:pt x="444842" y="34036"/>
                  </a:lnTo>
                  <a:lnTo>
                    <a:pt x="401116" y="15557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83" y="15544"/>
                  </a:lnTo>
                  <a:lnTo>
                    <a:pt x="164744" y="34036"/>
                  </a:lnTo>
                  <a:lnTo>
                    <a:pt x="124815" y="58826"/>
                  </a:lnTo>
                  <a:lnTo>
                    <a:pt x="89293" y="89306"/>
                  </a:lnTo>
                  <a:lnTo>
                    <a:pt x="58826" y="124815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32" y="401129"/>
                  </a:lnTo>
                  <a:lnTo>
                    <a:pt x="34023" y="444855"/>
                  </a:lnTo>
                  <a:lnTo>
                    <a:pt x="58813" y="484784"/>
                  </a:lnTo>
                  <a:lnTo>
                    <a:pt x="89293" y="520306"/>
                  </a:lnTo>
                  <a:lnTo>
                    <a:pt x="124802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65503" y="299720"/>
              <a:ext cx="471170" cy="469900"/>
            </a:xfrm>
            <a:custGeom>
              <a:avLst/>
              <a:gdLst/>
              <a:ahLst/>
              <a:cxnLst/>
              <a:rect l="l" t="t" r="r" b="b"/>
              <a:pathLst>
                <a:path w="471169" h="469900">
                  <a:moveTo>
                    <a:pt x="258190" y="0"/>
                  </a:moveTo>
                  <a:lnTo>
                    <a:pt x="234187" y="0"/>
                  </a:lnTo>
                  <a:lnTo>
                    <a:pt x="210058" y="1270"/>
                  </a:lnTo>
                  <a:lnTo>
                    <a:pt x="164211" y="10159"/>
                  </a:lnTo>
                  <a:lnTo>
                    <a:pt x="122301" y="29209"/>
                  </a:lnTo>
                  <a:lnTo>
                    <a:pt x="84836" y="54609"/>
                  </a:lnTo>
                  <a:lnTo>
                    <a:pt x="52959" y="86360"/>
                  </a:lnTo>
                  <a:lnTo>
                    <a:pt x="27940" y="124460"/>
                  </a:lnTo>
                  <a:lnTo>
                    <a:pt x="10159" y="166370"/>
                  </a:lnTo>
                  <a:lnTo>
                    <a:pt x="1015" y="212089"/>
                  </a:lnTo>
                  <a:lnTo>
                    <a:pt x="0" y="236220"/>
                  </a:lnTo>
                  <a:lnTo>
                    <a:pt x="1396" y="260350"/>
                  </a:lnTo>
                  <a:lnTo>
                    <a:pt x="11049" y="306070"/>
                  </a:lnTo>
                  <a:lnTo>
                    <a:pt x="29083" y="347979"/>
                  </a:lnTo>
                  <a:lnTo>
                    <a:pt x="54609" y="386079"/>
                  </a:lnTo>
                  <a:lnTo>
                    <a:pt x="86614" y="417829"/>
                  </a:lnTo>
                  <a:lnTo>
                    <a:pt x="124333" y="443229"/>
                  </a:lnTo>
                  <a:lnTo>
                    <a:pt x="166751" y="459739"/>
                  </a:lnTo>
                  <a:lnTo>
                    <a:pt x="212725" y="469900"/>
                  </a:lnTo>
                  <a:lnTo>
                    <a:pt x="236728" y="469900"/>
                  </a:lnTo>
                  <a:lnTo>
                    <a:pt x="260858" y="468629"/>
                  </a:lnTo>
                  <a:lnTo>
                    <a:pt x="284098" y="464820"/>
                  </a:lnTo>
                  <a:lnTo>
                    <a:pt x="306704" y="459739"/>
                  </a:lnTo>
                  <a:lnTo>
                    <a:pt x="324696" y="453389"/>
                  </a:lnTo>
                  <a:lnTo>
                    <a:pt x="235839" y="453389"/>
                  </a:lnTo>
                  <a:lnTo>
                    <a:pt x="213487" y="452120"/>
                  </a:lnTo>
                  <a:lnTo>
                    <a:pt x="170942" y="444500"/>
                  </a:lnTo>
                  <a:lnTo>
                    <a:pt x="131572" y="427989"/>
                  </a:lnTo>
                  <a:lnTo>
                    <a:pt x="96647" y="403860"/>
                  </a:lnTo>
                  <a:lnTo>
                    <a:pt x="66929" y="374650"/>
                  </a:lnTo>
                  <a:lnTo>
                    <a:pt x="43434" y="339089"/>
                  </a:lnTo>
                  <a:lnTo>
                    <a:pt x="26670" y="300989"/>
                  </a:lnTo>
                  <a:lnTo>
                    <a:pt x="17907" y="257810"/>
                  </a:lnTo>
                  <a:lnTo>
                    <a:pt x="16823" y="233679"/>
                  </a:lnTo>
                  <a:lnTo>
                    <a:pt x="17780" y="213360"/>
                  </a:lnTo>
                  <a:lnTo>
                    <a:pt x="26415" y="170179"/>
                  </a:lnTo>
                  <a:lnTo>
                    <a:pt x="43053" y="130810"/>
                  </a:lnTo>
                  <a:lnTo>
                    <a:pt x="66421" y="96520"/>
                  </a:lnTo>
                  <a:lnTo>
                    <a:pt x="96139" y="66039"/>
                  </a:lnTo>
                  <a:lnTo>
                    <a:pt x="130937" y="43179"/>
                  </a:lnTo>
                  <a:lnTo>
                    <a:pt x="170053" y="26670"/>
                  </a:lnTo>
                  <a:lnTo>
                    <a:pt x="212598" y="17779"/>
                  </a:lnTo>
                  <a:lnTo>
                    <a:pt x="235077" y="16509"/>
                  </a:lnTo>
                  <a:lnTo>
                    <a:pt x="322495" y="16509"/>
                  </a:lnTo>
                  <a:lnTo>
                    <a:pt x="304291" y="10159"/>
                  </a:lnTo>
                  <a:lnTo>
                    <a:pt x="281685" y="3809"/>
                  </a:lnTo>
                  <a:lnTo>
                    <a:pt x="258190" y="0"/>
                  </a:lnTo>
                  <a:close/>
                </a:path>
                <a:path w="471169" h="469900">
                  <a:moveTo>
                    <a:pt x="322495" y="16509"/>
                  </a:moveTo>
                  <a:lnTo>
                    <a:pt x="235077" y="16509"/>
                  </a:lnTo>
                  <a:lnTo>
                    <a:pt x="257429" y="17779"/>
                  </a:lnTo>
                  <a:lnTo>
                    <a:pt x="279146" y="20320"/>
                  </a:lnTo>
                  <a:lnTo>
                    <a:pt x="320294" y="33020"/>
                  </a:lnTo>
                  <a:lnTo>
                    <a:pt x="357378" y="53340"/>
                  </a:lnTo>
                  <a:lnTo>
                    <a:pt x="389890" y="80010"/>
                  </a:lnTo>
                  <a:lnTo>
                    <a:pt x="416559" y="113029"/>
                  </a:lnTo>
                  <a:lnTo>
                    <a:pt x="436879" y="149860"/>
                  </a:lnTo>
                  <a:lnTo>
                    <a:pt x="449579" y="190500"/>
                  </a:lnTo>
                  <a:lnTo>
                    <a:pt x="454088" y="233679"/>
                  </a:lnTo>
                  <a:lnTo>
                    <a:pt x="454092" y="236220"/>
                  </a:lnTo>
                  <a:lnTo>
                    <a:pt x="453135" y="256539"/>
                  </a:lnTo>
                  <a:lnTo>
                    <a:pt x="444500" y="299720"/>
                  </a:lnTo>
                  <a:lnTo>
                    <a:pt x="427990" y="339089"/>
                  </a:lnTo>
                  <a:lnTo>
                    <a:pt x="404495" y="373379"/>
                  </a:lnTo>
                  <a:lnTo>
                    <a:pt x="374903" y="403860"/>
                  </a:lnTo>
                  <a:lnTo>
                    <a:pt x="340106" y="426720"/>
                  </a:lnTo>
                  <a:lnTo>
                    <a:pt x="300863" y="443229"/>
                  </a:lnTo>
                  <a:lnTo>
                    <a:pt x="258318" y="452120"/>
                  </a:lnTo>
                  <a:lnTo>
                    <a:pt x="235839" y="453389"/>
                  </a:lnTo>
                  <a:lnTo>
                    <a:pt x="324696" y="453389"/>
                  </a:lnTo>
                  <a:lnTo>
                    <a:pt x="368172" y="429260"/>
                  </a:lnTo>
                  <a:lnTo>
                    <a:pt x="402844" y="400050"/>
                  </a:lnTo>
                  <a:lnTo>
                    <a:pt x="431291" y="365760"/>
                  </a:lnTo>
                  <a:lnTo>
                    <a:pt x="452882" y="325120"/>
                  </a:lnTo>
                  <a:lnTo>
                    <a:pt x="466344" y="280670"/>
                  </a:lnTo>
                  <a:lnTo>
                    <a:pt x="470916" y="233679"/>
                  </a:lnTo>
                  <a:lnTo>
                    <a:pt x="469519" y="209550"/>
                  </a:lnTo>
                  <a:lnTo>
                    <a:pt x="459994" y="163829"/>
                  </a:lnTo>
                  <a:lnTo>
                    <a:pt x="441959" y="121920"/>
                  </a:lnTo>
                  <a:lnTo>
                    <a:pt x="416433" y="83820"/>
                  </a:lnTo>
                  <a:lnTo>
                    <a:pt x="384302" y="52070"/>
                  </a:lnTo>
                  <a:lnTo>
                    <a:pt x="346709" y="27940"/>
                  </a:lnTo>
                  <a:lnTo>
                    <a:pt x="326135" y="17779"/>
                  </a:lnTo>
                  <a:lnTo>
                    <a:pt x="322495" y="16509"/>
                  </a:lnTo>
                  <a:close/>
                </a:path>
                <a:path w="471169" h="469900">
                  <a:moveTo>
                    <a:pt x="235839" y="33020"/>
                  </a:moveTo>
                  <a:lnTo>
                    <a:pt x="195199" y="36829"/>
                  </a:lnTo>
                  <a:lnTo>
                    <a:pt x="157226" y="48259"/>
                  </a:lnTo>
                  <a:lnTo>
                    <a:pt x="122936" y="67310"/>
                  </a:lnTo>
                  <a:lnTo>
                    <a:pt x="92964" y="91439"/>
                  </a:lnTo>
                  <a:lnTo>
                    <a:pt x="68199" y="121920"/>
                  </a:lnTo>
                  <a:lnTo>
                    <a:pt x="49530" y="156210"/>
                  </a:lnTo>
                  <a:lnTo>
                    <a:pt x="37718" y="194310"/>
                  </a:lnTo>
                  <a:lnTo>
                    <a:pt x="33587" y="233679"/>
                  </a:lnTo>
                  <a:lnTo>
                    <a:pt x="33583" y="236220"/>
                  </a:lnTo>
                  <a:lnTo>
                    <a:pt x="34417" y="255270"/>
                  </a:lnTo>
                  <a:lnTo>
                    <a:pt x="42418" y="294639"/>
                  </a:lnTo>
                  <a:lnTo>
                    <a:pt x="57784" y="331470"/>
                  </a:lnTo>
                  <a:lnTo>
                    <a:pt x="79375" y="363220"/>
                  </a:lnTo>
                  <a:lnTo>
                    <a:pt x="106680" y="391160"/>
                  </a:lnTo>
                  <a:lnTo>
                    <a:pt x="138937" y="412750"/>
                  </a:lnTo>
                  <a:lnTo>
                    <a:pt x="175006" y="427989"/>
                  </a:lnTo>
                  <a:lnTo>
                    <a:pt x="214376" y="435610"/>
                  </a:lnTo>
                  <a:lnTo>
                    <a:pt x="235077" y="436879"/>
                  </a:lnTo>
                  <a:lnTo>
                    <a:pt x="255651" y="435610"/>
                  </a:lnTo>
                  <a:lnTo>
                    <a:pt x="275716" y="433070"/>
                  </a:lnTo>
                  <a:lnTo>
                    <a:pt x="295147" y="427989"/>
                  </a:lnTo>
                  <a:lnTo>
                    <a:pt x="313690" y="421639"/>
                  </a:lnTo>
                  <a:lnTo>
                    <a:pt x="316211" y="420370"/>
                  </a:lnTo>
                  <a:lnTo>
                    <a:pt x="234187" y="420370"/>
                  </a:lnTo>
                  <a:lnTo>
                    <a:pt x="215137" y="419100"/>
                  </a:lnTo>
                  <a:lnTo>
                    <a:pt x="162306" y="405129"/>
                  </a:lnTo>
                  <a:lnTo>
                    <a:pt x="116712" y="377189"/>
                  </a:lnTo>
                  <a:lnTo>
                    <a:pt x="81153" y="337820"/>
                  </a:lnTo>
                  <a:lnTo>
                    <a:pt x="58165" y="288289"/>
                  </a:lnTo>
                  <a:lnTo>
                    <a:pt x="50292" y="233679"/>
                  </a:lnTo>
                  <a:lnTo>
                    <a:pt x="51308" y="214629"/>
                  </a:lnTo>
                  <a:lnTo>
                    <a:pt x="65278" y="161289"/>
                  </a:lnTo>
                  <a:lnTo>
                    <a:pt x="93345" y="116839"/>
                  </a:lnTo>
                  <a:lnTo>
                    <a:pt x="132969" y="81279"/>
                  </a:lnTo>
                  <a:lnTo>
                    <a:pt x="181737" y="57150"/>
                  </a:lnTo>
                  <a:lnTo>
                    <a:pt x="236728" y="49529"/>
                  </a:lnTo>
                  <a:lnTo>
                    <a:pt x="314452" y="49529"/>
                  </a:lnTo>
                  <a:lnTo>
                    <a:pt x="295909" y="41909"/>
                  </a:lnTo>
                  <a:lnTo>
                    <a:pt x="276606" y="36829"/>
                  </a:lnTo>
                  <a:lnTo>
                    <a:pt x="256540" y="34290"/>
                  </a:lnTo>
                  <a:lnTo>
                    <a:pt x="235839" y="33020"/>
                  </a:lnTo>
                  <a:close/>
                </a:path>
                <a:path w="471169" h="469900">
                  <a:moveTo>
                    <a:pt x="314452" y="49529"/>
                  </a:moveTo>
                  <a:lnTo>
                    <a:pt x="236728" y="49529"/>
                  </a:lnTo>
                  <a:lnTo>
                    <a:pt x="255778" y="50800"/>
                  </a:lnTo>
                  <a:lnTo>
                    <a:pt x="273939" y="53340"/>
                  </a:lnTo>
                  <a:lnTo>
                    <a:pt x="324866" y="72389"/>
                  </a:lnTo>
                  <a:lnTo>
                    <a:pt x="367284" y="105410"/>
                  </a:lnTo>
                  <a:lnTo>
                    <a:pt x="398907" y="147320"/>
                  </a:lnTo>
                  <a:lnTo>
                    <a:pt x="417068" y="199389"/>
                  </a:lnTo>
                  <a:lnTo>
                    <a:pt x="420623" y="236220"/>
                  </a:lnTo>
                  <a:lnTo>
                    <a:pt x="419608" y="255270"/>
                  </a:lnTo>
                  <a:lnTo>
                    <a:pt x="405638" y="308610"/>
                  </a:lnTo>
                  <a:lnTo>
                    <a:pt x="377571" y="354329"/>
                  </a:lnTo>
                  <a:lnTo>
                    <a:pt x="338073" y="389889"/>
                  </a:lnTo>
                  <a:lnTo>
                    <a:pt x="289433" y="412750"/>
                  </a:lnTo>
                  <a:lnTo>
                    <a:pt x="234187" y="420370"/>
                  </a:lnTo>
                  <a:lnTo>
                    <a:pt x="316211" y="420370"/>
                  </a:lnTo>
                  <a:lnTo>
                    <a:pt x="363601" y="391160"/>
                  </a:lnTo>
                  <a:lnTo>
                    <a:pt x="391033" y="363220"/>
                  </a:lnTo>
                  <a:lnTo>
                    <a:pt x="412877" y="331470"/>
                  </a:lnTo>
                  <a:lnTo>
                    <a:pt x="428244" y="295910"/>
                  </a:lnTo>
                  <a:lnTo>
                    <a:pt x="436372" y="256539"/>
                  </a:lnTo>
                  <a:lnTo>
                    <a:pt x="437332" y="233679"/>
                  </a:lnTo>
                  <a:lnTo>
                    <a:pt x="436498" y="214629"/>
                  </a:lnTo>
                  <a:lnTo>
                    <a:pt x="428497" y="175260"/>
                  </a:lnTo>
                  <a:lnTo>
                    <a:pt x="413258" y="139700"/>
                  </a:lnTo>
                  <a:lnTo>
                    <a:pt x="391541" y="106679"/>
                  </a:lnTo>
                  <a:lnTo>
                    <a:pt x="364235" y="80010"/>
                  </a:lnTo>
                  <a:lnTo>
                    <a:pt x="332104" y="57150"/>
                  </a:lnTo>
                  <a:lnTo>
                    <a:pt x="314452" y="49529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9352" y="6388607"/>
              <a:ext cx="8833485" cy="309880"/>
            </a:xfrm>
            <a:custGeom>
              <a:avLst/>
              <a:gdLst/>
              <a:ahLst/>
              <a:cxnLst/>
              <a:rect l="l" t="t" r="r" b="b"/>
              <a:pathLst>
                <a:path w="8833485" h="309879">
                  <a:moveTo>
                    <a:pt x="8833104" y="0"/>
                  </a:moveTo>
                  <a:lnTo>
                    <a:pt x="0" y="0"/>
                  </a:lnTo>
                  <a:lnTo>
                    <a:pt x="0" y="309371"/>
                  </a:lnTo>
                  <a:lnTo>
                    <a:pt x="8833104" y="309371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727576" y="633730"/>
            <a:ext cx="5475605" cy="49790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87020" marR="5080" indent="-274320">
              <a:lnSpc>
                <a:spcPct val="80000"/>
              </a:lnSpc>
              <a:spcBef>
                <a:spcPts val="695"/>
              </a:spcBef>
              <a:buClr>
                <a:srgbClr val="D16248"/>
              </a:buClr>
              <a:buSzPct val="84000"/>
              <a:buFont typeface="Wingdings 2"/>
              <a:buChar char=""/>
              <a:tabLst>
                <a:tab pos="287020" algn="l"/>
              </a:tabLst>
            </a:pPr>
            <a:r>
              <a:rPr sz="2500" spc="-5" dirty="0">
                <a:latin typeface="Georgia"/>
                <a:cs typeface="Georgia"/>
              </a:rPr>
              <a:t>Finally, any </a:t>
            </a:r>
            <a:r>
              <a:rPr sz="2500" spc="-10" dirty="0">
                <a:latin typeface="Georgia"/>
                <a:cs typeface="Georgia"/>
              </a:rPr>
              <a:t>person who has </a:t>
            </a:r>
            <a:r>
              <a:rPr sz="2500" spc="-5" dirty="0">
                <a:latin typeface="Georgia"/>
                <a:cs typeface="Georgia"/>
              </a:rPr>
              <a:t>a </a:t>
            </a:r>
            <a:r>
              <a:rPr sz="2500" spc="-10" dirty="0">
                <a:latin typeface="Georgia"/>
                <a:cs typeface="Georgia"/>
              </a:rPr>
              <a:t>strong  basis </a:t>
            </a:r>
            <a:r>
              <a:rPr sz="2500" spc="-5" dirty="0">
                <a:latin typeface="Georgia"/>
                <a:cs typeface="Georgia"/>
              </a:rPr>
              <a:t>for asserting </a:t>
            </a:r>
            <a:r>
              <a:rPr sz="2500" spc="-10" dirty="0">
                <a:latin typeface="Georgia"/>
                <a:cs typeface="Georgia"/>
              </a:rPr>
              <a:t>that </a:t>
            </a:r>
            <a:r>
              <a:rPr sz="2500" spc="-5" dirty="0">
                <a:latin typeface="Georgia"/>
                <a:cs typeface="Georgia"/>
              </a:rPr>
              <a:t>a member </a:t>
            </a:r>
            <a:r>
              <a:rPr sz="2500" spc="-10" dirty="0">
                <a:latin typeface="Georgia"/>
                <a:cs typeface="Georgia"/>
              </a:rPr>
              <a:t>of  the </a:t>
            </a:r>
            <a:r>
              <a:rPr sz="2500" spc="-5" dirty="0">
                <a:latin typeface="Georgia"/>
                <a:cs typeface="Georgia"/>
              </a:rPr>
              <a:t>PAP, especially a Certified  Psychology </a:t>
            </a:r>
            <a:r>
              <a:rPr sz="2500" spc="-10" dirty="0">
                <a:latin typeface="Georgia"/>
                <a:cs typeface="Georgia"/>
              </a:rPr>
              <a:t>Specialist </a:t>
            </a:r>
            <a:r>
              <a:rPr sz="2500" spc="-5" dirty="0">
                <a:latin typeface="Georgia"/>
                <a:cs typeface="Georgia"/>
              </a:rPr>
              <a:t>of </a:t>
            </a:r>
            <a:r>
              <a:rPr sz="2500" spc="-10" dirty="0">
                <a:latin typeface="Georgia"/>
                <a:cs typeface="Georgia"/>
              </a:rPr>
              <a:t>the </a:t>
            </a:r>
            <a:r>
              <a:rPr sz="2500" spc="-5" dirty="0">
                <a:latin typeface="Georgia"/>
                <a:cs typeface="Georgia"/>
              </a:rPr>
              <a:t>PAP, </a:t>
            </a:r>
            <a:r>
              <a:rPr sz="2500" spc="-10" dirty="0">
                <a:latin typeface="Georgia"/>
                <a:cs typeface="Georgia"/>
              </a:rPr>
              <a:t>has  </a:t>
            </a:r>
            <a:r>
              <a:rPr sz="2500" spc="-5" dirty="0">
                <a:latin typeface="Georgia"/>
                <a:cs typeface="Georgia"/>
              </a:rPr>
              <a:t>violated any </a:t>
            </a:r>
            <a:r>
              <a:rPr sz="2500" spc="-10" dirty="0">
                <a:latin typeface="Georgia"/>
                <a:cs typeface="Georgia"/>
              </a:rPr>
              <a:t>provision </a:t>
            </a:r>
            <a:r>
              <a:rPr sz="2500" spc="-5" dirty="0">
                <a:latin typeface="Georgia"/>
                <a:cs typeface="Georgia"/>
              </a:rPr>
              <a:t>of this </a:t>
            </a:r>
            <a:r>
              <a:rPr sz="2500" spc="-10" dirty="0">
                <a:latin typeface="Georgia"/>
                <a:cs typeface="Georgia"/>
              </a:rPr>
              <a:t>Code  </a:t>
            </a:r>
            <a:r>
              <a:rPr sz="2500" spc="-5" dirty="0">
                <a:latin typeface="Georgia"/>
                <a:cs typeface="Georgia"/>
              </a:rPr>
              <a:t>should inform </a:t>
            </a:r>
            <a:r>
              <a:rPr sz="2500" spc="-10" dirty="0">
                <a:latin typeface="Georgia"/>
                <a:cs typeface="Georgia"/>
              </a:rPr>
              <a:t>the </a:t>
            </a:r>
            <a:r>
              <a:rPr sz="2500" spc="-5" dirty="0">
                <a:latin typeface="Georgia"/>
                <a:cs typeface="Georgia"/>
              </a:rPr>
              <a:t>PAP in </a:t>
            </a:r>
            <a:r>
              <a:rPr sz="2500" spc="-10" dirty="0">
                <a:latin typeface="Georgia"/>
                <a:cs typeface="Georgia"/>
              </a:rPr>
              <a:t>writing,  </a:t>
            </a:r>
            <a:r>
              <a:rPr sz="2500" spc="-5" dirty="0">
                <a:latin typeface="Georgia"/>
                <a:cs typeface="Georgia"/>
              </a:rPr>
              <a:t>and </a:t>
            </a:r>
            <a:r>
              <a:rPr sz="2500" spc="-10" dirty="0">
                <a:latin typeface="Georgia"/>
                <a:cs typeface="Georgia"/>
              </a:rPr>
              <a:t>provide supporting </a:t>
            </a:r>
            <a:r>
              <a:rPr sz="2500" spc="-5" dirty="0">
                <a:latin typeface="Georgia"/>
                <a:cs typeface="Georgia"/>
              </a:rPr>
              <a:t>evidence </a:t>
            </a:r>
            <a:r>
              <a:rPr sz="2500" spc="-10" dirty="0">
                <a:latin typeface="Georgia"/>
                <a:cs typeface="Georgia"/>
              </a:rPr>
              <a:t>for  the </a:t>
            </a:r>
            <a:r>
              <a:rPr sz="2500" spc="-5" dirty="0">
                <a:latin typeface="Georgia"/>
                <a:cs typeface="Georgia"/>
              </a:rPr>
              <a:t>assertion. This information  should </a:t>
            </a:r>
            <a:r>
              <a:rPr sz="2500" spc="-10" dirty="0">
                <a:latin typeface="Georgia"/>
                <a:cs typeface="Georgia"/>
              </a:rPr>
              <a:t>be </a:t>
            </a:r>
            <a:r>
              <a:rPr sz="2500" spc="-5" dirty="0">
                <a:latin typeface="Georgia"/>
                <a:cs typeface="Georgia"/>
              </a:rPr>
              <a:t>addressed to </a:t>
            </a:r>
            <a:r>
              <a:rPr sz="2500" spc="-10" dirty="0">
                <a:latin typeface="Georgia"/>
                <a:cs typeface="Georgia"/>
              </a:rPr>
              <a:t>the </a:t>
            </a:r>
            <a:r>
              <a:rPr sz="2500" spc="-5" dirty="0">
                <a:latin typeface="Georgia"/>
                <a:cs typeface="Georgia"/>
              </a:rPr>
              <a:t>PAP  President and Board of </a:t>
            </a:r>
            <a:r>
              <a:rPr sz="2500" spc="-10" dirty="0">
                <a:latin typeface="Georgia"/>
                <a:cs typeface="Georgia"/>
              </a:rPr>
              <a:t>Directors  </a:t>
            </a:r>
            <a:r>
              <a:rPr sz="2500" spc="-5" dirty="0">
                <a:latin typeface="Georgia"/>
                <a:cs typeface="Georgia"/>
              </a:rPr>
              <a:t>(ATTN: Scientific and Professional  </a:t>
            </a:r>
            <a:r>
              <a:rPr sz="2500" spc="-10" dirty="0">
                <a:latin typeface="Georgia"/>
                <a:cs typeface="Georgia"/>
              </a:rPr>
              <a:t>Ethics Committee). Upon </a:t>
            </a:r>
            <a:r>
              <a:rPr sz="2500" spc="-5" dirty="0">
                <a:latin typeface="Georgia"/>
                <a:cs typeface="Georgia"/>
              </a:rPr>
              <a:t>receipt </a:t>
            </a:r>
            <a:r>
              <a:rPr sz="2500" spc="-10" dirty="0">
                <a:latin typeface="Georgia"/>
                <a:cs typeface="Georgia"/>
              </a:rPr>
              <a:t>of  such </a:t>
            </a:r>
            <a:r>
              <a:rPr sz="2500" spc="-5" dirty="0">
                <a:latin typeface="Georgia"/>
                <a:cs typeface="Georgia"/>
              </a:rPr>
              <a:t>information, </a:t>
            </a:r>
            <a:r>
              <a:rPr sz="2500" spc="-10" dirty="0">
                <a:latin typeface="Georgia"/>
                <a:cs typeface="Georgia"/>
              </a:rPr>
              <a:t>the </a:t>
            </a:r>
            <a:r>
              <a:rPr sz="2500" spc="-5" dirty="0">
                <a:latin typeface="Georgia"/>
                <a:cs typeface="Georgia"/>
              </a:rPr>
              <a:t>PAP shall </a:t>
            </a:r>
            <a:r>
              <a:rPr sz="2500" spc="-10" dirty="0">
                <a:latin typeface="Georgia"/>
                <a:cs typeface="Georgia"/>
              </a:rPr>
              <a:t>take  </a:t>
            </a:r>
            <a:r>
              <a:rPr sz="2500" spc="-5" dirty="0">
                <a:latin typeface="Georgia"/>
                <a:cs typeface="Georgia"/>
              </a:rPr>
              <a:t>steps to investigate, make  appropriate actions, and place  </a:t>
            </a:r>
            <a:r>
              <a:rPr sz="2500" spc="-10" dirty="0">
                <a:latin typeface="Georgia"/>
                <a:cs typeface="Georgia"/>
              </a:rPr>
              <a:t>proper sanctions, </a:t>
            </a:r>
            <a:r>
              <a:rPr sz="2500" spc="-5" dirty="0">
                <a:latin typeface="Georgia"/>
                <a:cs typeface="Georgia"/>
              </a:rPr>
              <a:t>if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necessary.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4750" y="412750"/>
            <a:ext cx="6297295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DECLARATION OF</a:t>
            </a:r>
            <a:r>
              <a:rPr sz="3300" spc="-65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PRINCIPLES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4492" y="1549349"/>
            <a:ext cx="827722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Psychologists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dirty="0">
                <a:latin typeface="Georgia"/>
                <a:cs typeface="Georgia"/>
              </a:rPr>
              <a:t>Philippines </a:t>
            </a:r>
            <a:r>
              <a:rPr sz="2700" spc="-5" dirty="0">
                <a:latin typeface="Georgia"/>
                <a:cs typeface="Georgia"/>
              </a:rPr>
              <a:t>adhere to the  following Universal Declaration of Ethical </a:t>
            </a:r>
            <a:r>
              <a:rPr sz="2700" dirty="0">
                <a:latin typeface="Georgia"/>
                <a:cs typeface="Georgia"/>
              </a:rPr>
              <a:t>Principles  </a:t>
            </a:r>
            <a:r>
              <a:rPr sz="2700" spc="-5" dirty="0">
                <a:latin typeface="Georgia"/>
                <a:cs typeface="Georgia"/>
              </a:rPr>
              <a:t>for Psychologists that was </a:t>
            </a:r>
            <a:r>
              <a:rPr sz="2700" dirty="0">
                <a:latin typeface="Georgia"/>
                <a:cs typeface="Georgia"/>
              </a:rPr>
              <a:t>adopted </a:t>
            </a:r>
            <a:r>
              <a:rPr sz="2700" spc="-5" dirty="0">
                <a:latin typeface="Georgia"/>
                <a:cs typeface="Georgia"/>
              </a:rPr>
              <a:t>unanimously by  the General Assembly of the International Union of  Psychological Science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Berlin on July </a:t>
            </a:r>
            <a:r>
              <a:rPr sz="2700" dirty="0">
                <a:latin typeface="Georgia"/>
                <a:cs typeface="Georgia"/>
              </a:rPr>
              <a:t>22, 2008 and  </a:t>
            </a:r>
            <a:r>
              <a:rPr sz="2700" spc="-5" dirty="0">
                <a:latin typeface="Georgia"/>
                <a:cs typeface="Georgia"/>
              </a:rPr>
              <a:t>by the Board of Directors of the International  Association of Applied Psychology </a:t>
            </a:r>
            <a:r>
              <a:rPr sz="2700" dirty="0">
                <a:latin typeface="Georgia"/>
                <a:cs typeface="Georgia"/>
              </a:rPr>
              <a:t>in Berlin </a:t>
            </a:r>
            <a:r>
              <a:rPr sz="2700" spc="-5" dirty="0">
                <a:latin typeface="Georgia"/>
                <a:cs typeface="Georgia"/>
              </a:rPr>
              <a:t>on July  </a:t>
            </a:r>
            <a:r>
              <a:rPr sz="2700" dirty="0">
                <a:latin typeface="Georgia"/>
                <a:cs typeface="Georgia"/>
              </a:rPr>
              <a:t>26,</a:t>
            </a:r>
            <a:r>
              <a:rPr sz="2700" spc="-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2008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4491" y="1508505"/>
            <a:ext cx="8306434" cy="41414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7020" marR="68580" indent="-274320">
              <a:lnSpc>
                <a:spcPct val="90000"/>
              </a:lnSpc>
              <a:spcBef>
                <a:spcPts val="42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objectives of the Universal Declaration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to  provide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moral framework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generic set of ethical  principles for psychology organizations</a:t>
            </a:r>
            <a:r>
              <a:rPr sz="2700" spc="-10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worldwide:</a:t>
            </a:r>
            <a:endParaRPr sz="2700">
              <a:latin typeface="Georgia"/>
              <a:cs typeface="Georgia"/>
            </a:endParaRPr>
          </a:p>
          <a:p>
            <a:pPr marL="287020" marR="5080" lvl="1">
              <a:lnSpc>
                <a:spcPts val="2920"/>
              </a:lnSpc>
              <a:spcBef>
                <a:spcPts val="40"/>
              </a:spcBef>
              <a:buAutoNum type="alphaLcParenBoth"/>
              <a:tabLst>
                <a:tab pos="798830" algn="l"/>
              </a:tabLst>
            </a:pPr>
            <a:r>
              <a:rPr sz="2700" dirty="0">
                <a:latin typeface="Georgia"/>
                <a:cs typeface="Georgia"/>
              </a:rPr>
              <a:t>to </a:t>
            </a:r>
            <a:r>
              <a:rPr sz="2700" spc="-5" dirty="0">
                <a:latin typeface="Georgia"/>
                <a:cs typeface="Georgia"/>
              </a:rPr>
              <a:t>evaluate the ethical and moral </a:t>
            </a:r>
            <a:r>
              <a:rPr sz="2700" dirty="0">
                <a:latin typeface="Georgia"/>
                <a:cs typeface="Georgia"/>
              </a:rPr>
              <a:t>relevance </a:t>
            </a:r>
            <a:r>
              <a:rPr sz="2700" spc="-5" dirty="0">
                <a:latin typeface="Georgia"/>
                <a:cs typeface="Georgia"/>
              </a:rPr>
              <a:t>of  their codes </a:t>
            </a:r>
            <a:r>
              <a:rPr sz="2700" spc="-10" dirty="0">
                <a:latin typeface="Georgia"/>
                <a:cs typeface="Georgia"/>
              </a:rPr>
              <a:t>of </a:t>
            </a:r>
            <a:r>
              <a:rPr sz="2700" spc="-5" dirty="0">
                <a:latin typeface="Georgia"/>
                <a:cs typeface="Georgia"/>
              </a:rPr>
              <a:t>ethics; </a:t>
            </a:r>
            <a:r>
              <a:rPr sz="2700" spc="-10" dirty="0">
                <a:latin typeface="Georgia"/>
                <a:cs typeface="Georgia"/>
              </a:rPr>
              <a:t>(b) </a:t>
            </a:r>
            <a:r>
              <a:rPr sz="2700" dirty="0">
                <a:latin typeface="Georgia"/>
                <a:cs typeface="Georgia"/>
              </a:rPr>
              <a:t>to </a:t>
            </a:r>
            <a:r>
              <a:rPr sz="2700" spc="-10" dirty="0">
                <a:latin typeface="Georgia"/>
                <a:cs typeface="Georgia"/>
              </a:rPr>
              <a:t>use </a:t>
            </a:r>
            <a:r>
              <a:rPr sz="2700" dirty="0">
                <a:latin typeface="Georgia"/>
                <a:cs typeface="Georgia"/>
              </a:rPr>
              <a:t>as a </a:t>
            </a:r>
            <a:r>
              <a:rPr sz="2700" spc="-5" dirty="0">
                <a:latin typeface="Georgia"/>
                <a:cs typeface="Georgia"/>
              </a:rPr>
              <a:t>template to guide  the development or evolution </a:t>
            </a:r>
            <a:r>
              <a:rPr sz="2700" spc="-10" dirty="0">
                <a:latin typeface="Georgia"/>
                <a:cs typeface="Georgia"/>
              </a:rPr>
              <a:t>of </a:t>
            </a:r>
            <a:r>
              <a:rPr sz="2700" spc="-5" dirty="0">
                <a:latin typeface="Georgia"/>
                <a:cs typeface="Georgia"/>
              </a:rPr>
              <a:t>their codes of</a:t>
            </a:r>
            <a:r>
              <a:rPr sz="2700" spc="-12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ethics;</a:t>
            </a:r>
            <a:endParaRPr sz="2700">
              <a:latin typeface="Georgia"/>
              <a:cs typeface="Georgia"/>
            </a:endParaRPr>
          </a:p>
          <a:p>
            <a:pPr marL="287020">
              <a:lnSpc>
                <a:spcPts val="2705"/>
              </a:lnSpc>
            </a:pPr>
            <a:r>
              <a:rPr sz="2700" dirty="0">
                <a:latin typeface="Georgia"/>
                <a:cs typeface="Georgia"/>
              </a:rPr>
              <a:t>(c) </a:t>
            </a:r>
            <a:r>
              <a:rPr sz="2700" spc="-5" dirty="0">
                <a:latin typeface="Georgia"/>
                <a:cs typeface="Georgia"/>
              </a:rPr>
              <a:t>to encourage global thinking </a:t>
            </a:r>
            <a:r>
              <a:rPr sz="2700" spc="-10" dirty="0">
                <a:latin typeface="Georgia"/>
                <a:cs typeface="Georgia"/>
              </a:rPr>
              <a:t>about </a:t>
            </a:r>
            <a:r>
              <a:rPr sz="2700" spc="-5" dirty="0">
                <a:latin typeface="Georgia"/>
                <a:cs typeface="Georgia"/>
              </a:rPr>
              <a:t>ethics,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while</a:t>
            </a:r>
            <a:endParaRPr sz="2700">
              <a:latin typeface="Georgia"/>
              <a:cs typeface="Georgia"/>
            </a:endParaRPr>
          </a:p>
          <a:p>
            <a:pPr marL="287020" marR="597535">
              <a:lnSpc>
                <a:spcPct val="90000"/>
              </a:lnSpc>
              <a:spcBef>
                <a:spcPts val="160"/>
              </a:spcBef>
            </a:pPr>
            <a:r>
              <a:rPr sz="2700" spc="-5" dirty="0">
                <a:latin typeface="Georgia"/>
                <a:cs typeface="Georgia"/>
              </a:rPr>
              <a:t>also </a:t>
            </a:r>
            <a:r>
              <a:rPr sz="2700" spc="-10" dirty="0">
                <a:latin typeface="Georgia"/>
                <a:cs typeface="Georgia"/>
              </a:rPr>
              <a:t>encouraging </a:t>
            </a:r>
            <a:r>
              <a:rPr sz="2700" dirty="0">
                <a:latin typeface="Georgia"/>
                <a:cs typeface="Georgia"/>
              </a:rPr>
              <a:t>action </a:t>
            </a:r>
            <a:r>
              <a:rPr sz="2700" spc="-5" dirty="0">
                <a:latin typeface="Georgia"/>
                <a:cs typeface="Georgia"/>
              </a:rPr>
              <a:t>that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sensitive </a:t>
            </a:r>
            <a:r>
              <a:rPr sz="2700" dirty="0">
                <a:latin typeface="Georgia"/>
                <a:cs typeface="Georgia"/>
              </a:rPr>
              <a:t>and  responsive </a:t>
            </a:r>
            <a:r>
              <a:rPr sz="2700" spc="-5" dirty="0">
                <a:latin typeface="Georgia"/>
                <a:cs typeface="Georgia"/>
              </a:rPr>
              <a:t>to local </a:t>
            </a:r>
            <a:r>
              <a:rPr sz="2700" dirty="0">
                <a:latin typeface="Georgia"/>
                <a:cs typeface="Georgia"/>
              </a:rPr>
              <a:t>needs and </a:t>
            </a:r>
            <a:r>
              <a:rPr sz="2700" spc="-5" dirty="0">
                <a:latin typeface="Georgia"/>
                <a:cs typeface="Georgia"/>
              </a:rPr>
              <a:t>values; </a:t>
            </a:r>
            <a:r>
              <a:rPr sz="2700" dirty="0">
                <a:latin typeface="Georgia"/>
                <a:cs typeface="Georgia"/>
              </a:rPr>
              <a:t>and (d) </a:t>
            </a:r>
            <a:r>
              <a:rPr sz="2700" spc="-5" dirty="0">
                <a:latin typeface="Georgia"/>
                <a:cs typeface="Georgia"/>
              </a:rPr>
              <a:t>to  speak with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collective </a:t>
            </a:r>
            <a:r>
              <a:rPr sz="2700" dirty="0">
                <a:latin typeface="Georgia"/>
                <a:cs typeface="Georgia"/>
              </a:rPr>
              <a:t>voice </a:t>
            </a:r>
            <a:r>
              <a:rPr sz="2700" spc="-5" dirty="0">
                <a:latin typeface="Georgia"/>
                <a:cs typeface="Georgia"/>
              </a:rPr>
              <a:t>on matters of ethical  concern.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44387"/>
            <a:ext cx="10515600" cy="136704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2487930" marR="5080" indent="-1776095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Georgia"/>
                <a:cs typeface="Georgia"/>
              </a:rPr>
              <a:t>PRINCIPLE </a:t>
            </a:r>
            <a:r>
              <a:rPr b="0" dirty="0">
                <a:latin typeface="Georgia"/>
                <a:cs typeface="Georgia"/>
              </a:rPr>
              <a:t>I – Respect </a:t>
            </a:r>
            <a:r>
              <a:rPr spc="-5" dirty="0">
                <a:latin typeface="Georgia"/>
                <a:cs typeface="Georgia"/>
              </a:rPr>
              <a:t>for the Dignity of  Persons </a:t>
            </a:r>
            <a:r>
              <a:rPr b="0" dirty="0">
                <a:latin typeface="Georgia"/>
                <a:cs typeface="Georgia"/>
              </a:rPr>
              <a:t>and </a:t>
            </a:r>
            <a:r>
              <a:rPr spc="-5" dirty="0">
                <a:latin typeface="Georgia"/>
                <a:cs typeface="Georgia"/>
              </a:rPr>
              <a:t>Peoples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4491" y="1479169"/>
            <a:ext cx="8274050" cy="49802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>
              <a:spcBef>
                <a:spcPts val="675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 Narrow"/>
                <a:cs typeface="Arial Narrow"/>
              </a:rPr>
              <a:t>a) </a:t>
            </a:r>
            <a:r>
              <a:rPr sz="2400" dirty="0">
                <a:latin typeface="Arial Narrow"/>
                <a:cs typeface="Arial Narrow"/>
              </a:rPr>
              <a:t>respect </a:t>
            </a:r>
            <a:r>
              <a:rPr sz="2400" spc="-5" dirty="0">
                <a:latin typeface="Arial Narrow"/>
                <a:cs typeface="Arial Narrow"/>
              </a:rPr>
              <a:t>for </a:t>
            </a:r>
            <a:r>
              <a:rPr sz="2400" dirty="0">
                <a:latin typeface="Arial Narrow"/>
                <a:cs typeface="Arial Narrow"/>
              </a:rPr>
              <a:t>the </a:t>
            </a:r>
            <a:r>
              <a:rPr sz="2400" spc="-5" dirty="0">
                <a:latin typeface="Arial Narrow"/>
                <a:cs typeface="Arial Narrow"/>
              </a:rPr>
              <a:t>unique </a:t>
            </a:r>
            <a:r>
              <a:rPr sz="2400" dirty="0">
                <a:latin typeface="Arial Narrow"/>
                <a:cs typeface="Arial Narrow"/>
              </a:rPr>
              <a:t>worth </a:t>
            </a:r>
            <a:r>
              <a:rPr sz="2400" spc="-5" dirty="0">
                <a:latin typeface="Arial Narrow"/>
                <a:cs typeface="Arial Narrow"/>
              </a:rPr>
              <a:t>and inherent </a:t>
            </a:r>
            <a:r>
              <a:rPr sz="2400" spc="-10" dirty="0">
                <a:latin typeface="Arial Narrow"/>
                <a:cs typeface="Arial Narrow"/>
              </a:rPr>
              <a:t>dignity </a:t>
            </a:r>
            <a:r>
              <a:rPr sz="2400" spc="-5" dirty="0">
                <a:latin typeface="Arial Narrow"/>
                <a:cs typeface="Arial Narrow"/>
              </a:rPr>
              <a:t>of all human</a:t>
            </a:r>
            <a:r>
              <a:rPr sz="2400" spc="185" dirty="0">
                <a:latin typeface="Arial Narrow"/>
                <a:cs typeface="Arial Narrow"/>
              </a:rPr>
              <a:t> </a:t>
            </a:r>
            <a:r>
              <a:rPr sz="2400" dirty="0">
                <a:latin typeface="Arial Narrow"/>
                <a:cs typeface="Arial Narrow"/>
              </a:rPr>
              <a:t>beings;</a:t>
            </a:r>
            <a:endParaRPr sz="2400">
              <a:latin typeface="Arial Narrow"/>
              <a:cs typeface="Arial Narrow"/>
            </a:endParaRPr>
          </a:p>
          <a:p>
            <a:pPr marL="287020" indent="-274320">
              <a:spcBef>
                <a:spcPts val="580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 Narrow"/>
                <a:cs typeface="Arial Narrow"/>
              </a:rPr>
              <a:t>b) </a:t>
            </a:r>
            <a:r>
              <a:rPr sz="2400" dirty="0">
                <a:latin typeface="Arial Narrow"/>
                <a:cs typeface="Arial Narrow"/>
              </a:rPr>
              <a:t>respect </a:t>
            </a:r>
            <a:r>
              <a:rPr sz="2400" spc="-5" dirty="0">
                <a:latin typeface="Arial Narrow"/>
                <a:cs typeface="Arial Narrow"/>
              </a:rPr>
              <a:t>for </a:t>
            </a:r>
            <a:r>
              <a:rPr sz="2400" dirty="0">
                <a:latin typeface="Arial Narrow"/>
                <a:cs typeface="Arial Narrow"/>
              </a:rPr>
              <a:t>the </a:t>
            </a:r>
            <a:r>
              <a:rPr sz="2400" spc="-5" dirty="0">
                <a:latin typeface="Arial Narrow"/>
                <a:cs typeface="Arial Narrow"/>
              </a:rPr>
              <a:t>diversity among persons and</a:t>
            </a:r>
            <a:r>
              <a:rPr sz="2400" spc="114" dirty="0">
                <a:latin typeface="Arial Narrow"/>
                <a:cs typeface="Arial Narrow"/>
              </a:rPr>
              <a:t> </a:t>
            </a:r>
            <a:r>
              <a:rPr sz="2400" spc="-10" dirty="0">
                <a:latin typeface="Arial Narrow"/>
                <a:cs typeface="Arial Narrow"/>
              </a:rPr>
              <a:t>peoples;</a:t>
            </a:r>
            <a:endParaRPr sz="2400">
              <a:latin typeface="Arial Narrow"/>
              <a:cs typeface="Arial Narrow"/>
            </a:endParaRPr>
          </a:p>
          <a:p>
            <a:pPr marL="287020" marR="36830" indent="-274320">
              <a:spcBef>
                <a:spcPts val="575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 Narrow"/>
                <a:cs typeface="Arial Narrow"/>
              </a:rPr>
              <a:t>c) </a:t>
            </a:r>
            <a:r>
              <a:rPr sz="2400" dirty="0">
                <a:latin typeface="Arial Narrow"/>
                <a:cs typeface="Arial Narrow"/>
              </a:rPr>
              <a:t>respect </a:t>
            </a:r>
            <a:r>
              <a:rPr sz="2400" spc="-5" dirty="0">
                <a:latin typeface="Arial Narrow"/>
                <a:cs typeface="Arial Narrow"/>
              </a:rPr>
              <a:t>for the customs and </a:t>
            </a:r>
            <a:r>
              <a:rPr sz="2400" spc="-10" dirty="0">
                <a:latin typeface="Arial Narrow"/>
                <a:cs typeface="Arial Narrow"/>
              </a:rPr>
              <a:t>beliefs </a:t>
            </a:r>
            <a:r>
              <a:rPr sz="2400" spc="-5" dirty="0">
                <a:latin typeface="Arial Narrow"/>
                <a:cs typeface="Arial Narrow"/>
              </a:rPr>
              <a:t>of cultures, to be limited only  when </a:t>
            </a:r>
            <a:r>
              <a:rPr sz="2400" dirty="0">
                <a:latin typeface="Arial Narrow"/>
                <a:cs typeface="Arial Narrow"/>
              </a:rPr>
              <a:t>a </a:t>
            </a:r>
            <a:r>
              <a:rPr sz="2400" spc="-5" dirty="0">
                <a:latin typeface="Arial Narrow"/>
                <a:cs typeface="Arial Narrow"/>
              </a:rPr>
              <a:t>custom or </a:t>
            </a:r>
            <a:r>
              <a:rPr sz="2400" dirty="0">
                <a:latin typeface="Arial Narrow"/>
                <a:cs typeface="Arial Narrow"/>
              </a:rPr>
              <a:t>a </a:t>
            </a:r>
            <a:r>
              <a:rPr sz="2400" spc="-10" dirty="0">
                <a:latin typeface="Arial Narrow"/>
                <a:cs typeface="Arial Narrow"/>
              </a:rPr>
              <a:t>belief </a:t>
            </a:r>
            <a:r>
              <a:rPr sz="2400" spc="-5" dirty="0">
                <a:latin typeface="Arial Narrow"/>
                <a:cs typeface="Arial Narrow"/>
              </a:rPr>
              <a:t>seriously contravenes the </a:t>
            </a:r>
            <a:r>
              <a:rPr sz="2400" spc="-10" dirty="0">
                <a:latin typeface="Arial Narrow"/>
                <a:cs typeface="Arial Narrow"/>
              </a:rPr>
              <a:t>principle </a:t>
            </a:r>
            <a:r>
              <a:rPr sz="2400" spc="-5" dirty="0">
                <a:latin typeface="Arial Narrow"/>
                <a:cs typeface="Arial Narrow"/>
              </a:rPr>
              <a:t>of </a:t>
            </a:r>
            <a:r>
              <a:rPr sz="2400" dirty="0">
                <a:latin typeface="Arial Narrow"/>
                <a:cs typeface="Arial Narrow"/>
              </a:rPr>
              <a:t>respect  </a:t>
            </a:r>
            <a:r>
              <a:rPr sz="2400" spc="-5" dirty="0">
                <a:latin typeface="Arial Narrow"/>
                <a:cs typeface="Arial Narrow"/>
              </a:rPr>
              <a:t>for the </a:t>
            </a:r>
            <a:r>
              <a:rPr sz="2400" spc="-10" dirty="0">
                <a:latin typeface="Arial Narrow"/>
                <a:cs typeface="Arial Narrow"/>
              </a:rPr>
              <a:t>dignity </a:t>
            </a:r>
            <a:r>
              <a:rPr sz="2400" spc="-5" dirty="0">
                <a:latin typeface="Arial Narrow"/>
                <a:cs typeface="Arial Narrow"/>
              </a:rPr>
              <a:t>of persons or </a:t>
            </a:r>
            <a:r>
              <a:rPr sz="2400" spc="-10" dirty="0">
                <a:latin typeface="Arial Narrow"/>
                <a:cs typeface="Arial Narrow"/>
              </a:rPr>
              <a:t>peoples </a:t>
            </a:r>
            <a:r>
              <a:rPr sz="2400" spc="-5" dirty="0">
                <a:latin typeface="Arial Narrow"/>
                <a:cs typeface="Arial Narrow"/>
              </a:rPr>
              <a:t>or causes serious harm to their  well-being;</a:t>
            </a:r>
            <a:endParaRPr sz="2400">
              <a:latin typeface="Arial Narrow"/>
              <a:cs typeface="Arial Narrow"/>
            </a:endParaRPr>
          </a:p>
          <a:p>
            <a:pPr marL="287020" marR="606425" indent="-274320">
              <a:spcBef>
                <a:spcPts val="580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 Narrow"/>
                <a:cs typeface="Arial Narrow"/>
              </a:rPr>
              <a:t>d) free and informed consent, as culturally defined and relevant for  </a:t>
            </a:r>
            <a:r>
              <a:rPr sz="2400" spc="-10" dirty="0">
                <a:latin typeface="Arial Narrow"/>
                <a:cs typeface="Arial Narrow"/>
              </a:rPr>
              <a:t>individuals, </a:t>
            </a:r>
            <a:r>
              <a:rPr sz="2400" spc="-5" dirty="0">
                <a:latin typeface="Arial Narrow"/>
                <a:cs typeface="Arial Narrow"/>
              </a:rPr>
              <a:t>families, groups, and</a:t>
            </a:r>
            <a:r>
              <a:rPr sz="2400" spc="135" dirty="0">
                <a:latin typeface="Arial Narrow"/>
                <a:cs typeface="Arial Narrow"/>
              </a:rPr>
              <a:t> </a:t>
            </a:r>
            <a:r>
              <a:rPr sz="2400" spc="-5" dirty="0">
                <a:latin typeface="Arial Narrow"/>
                <a:cs typeface="Arial Narrow"/>
              </a:rPr>
              <a:t>communities;</a:t>
            </a:r>
            <a:endParaRPr sz="2400">
              <a:latin typeface="Arial Narrow"/>
              <a:cs typeface="Arial Narrow"/>
            </a:endParaRPr>
          </a:p>
          <a:p>
            <a:pPr marL="356870" indent="-344805">
              <a:spcBef>
                <a:spcPts val="575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356870" algn="l"/>
                <a:tab pos="357505" algn="l"/>
              </a:tabLst>
            </a:pPr>
            <a:r>
              <a:rPr sz="2400" spc="-5" dirty="0">
                <a:latin typeface="Arial Narrow"/>
                <a:cs typeface="Arial Narrow"/>
              </a:rPr>
              <a:t>e) privacy for </a:t>
            </a:r>
            <a:r>
              <a:rPr sz="2400" spc="-10" dirty="0">
                <a:latin typeface="Arial Narrow"/>
                <a:cs typeface="Arial Narrow"/>
              </a:rPr>
              <a:t>individuals, </a:t>
            </a:r>
            <a:r>
              <a:rPr sz="2400" spc="-5" dirty="0">
                <a:latin typeface="Arial Narrow"/>
                <a:cs typeface="Arial Narrow"/>
              </a:rPr>
              <a:t>families, groups, and</a:t>
            </a:r>
            <a:r>
              <a:rPr sz="2400" spc="175" dirty="0">
                <a:latin typeface="Arial Narrow"/>
                <a:cs typeface="Arial Narrow"/>
              </a:rPr>
              <a:t> </a:t>
            </a:r>
            <a:r>
              <a:rPr sz="2400" spc="-5" dirty="0">
                <a:latin typeface="Arial Narrow"/>
                <a:cs typeface="Arial Narrow"/>
              </a:rPr>
              <a:t>communities;</a:t>
            </a:r>
            <a:endParaRPr sz="2400">
              <a:latin typeface="Arial Narrow"/>
              <a:cs typeface="Arial Narrow"/>
            </a:endParaRPr>
          </a:p>
          <a:p>
            <a:pPr marL="287020" marR="107950" indent="-274320">
              <a:spcBef>
                <a:spcPts val="580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Arial Narrow"/>
                <a:cs typeface="Arial Narrow"/>
              </a:rPr>
              <a:t>f) </a:t>
            </a:r>
            <a:r>
              <a:rPr sz="2400" spc="-5" dirty="0">
                <a:latin typeface="Arial Narrow"/>
                <a:cs typeface="Arial Narrow"/>
              </a:rPr>
              <a:t>protection of confidentiality of personal information, as </a:t>
            </a:r>
            <a:r>
              <a:rPr sz="2400" spc="-10" dirty="0">
                <a:latin typeface="Arial Narrow"/>
                <a:cs typeface="Arial Narrow"/>
              </a:rPr>
              <a:t>culturally  </a:t>
            </a:r>
            <a:r>
              <a:rPr sz="2400" spc="-5" dirty="0">
                <a:latin typeface="Arial Narrow"/>
                <a:cs typeface="Arial Narrow"/>
              </a:rPr>
              <a:t>defined and relevant for </a:t>
            </a:r>
            <a:r>
              <a:rPr sz="2400" spc="-10" dirty="0">
                <a:latin typeface="Arial Narrow"/>
                <a:cs typeface="Arial Narrow"/>
              </a:rPr>
              <a:t>individuals, </a:t>
            </a:r>
            <a:r>
              <a:rPr sz="2400" spc="-5" dirty="0">
                <a:latin typeface="Arial Narrow"/>
                <a:cs typeface="Arial Narrow"/>
              </a:rPr>
              <a:t>families, groups, and</a:t>
            </a:r>
            <a:r>
              <a:rPr sz="2400" spc="229" dirty="0">
                <a:latin typeface="Arial Narrow"/>
                <a:cs typeface="Arial Narrow"/>
              </a:rPr>
              <a:t> </a:t>
            </a:r>
            <a:r>
              <a:rPr sz="2400" spc="-5" dirty="0">
                <a:latin typeface="Arial Narrow"/>
                <a:cs typeface="Arial Narrow"/>
              </a:rPr>
              <a:t>communities;</a:t>
            </a:r>
            <a:endParaRPr sz="2400">
              <a:latin typeface="Arial Narrow"/>
              <a:cs typeface="Arial Narrow"/>
            </a:endParaRPr>
          </a:p>
          <a:p>
            <a:pPr marL="287020" indent="-274320">
              <a:spcBef>
                <a:spcPts val="575"/>
              </a:spcBef>
              <a:buClr>
                <a:srgbClr val="D16248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 Narrow"/>
                <a:cs typeface="Arial Narrow"/>
              </a:rPr>
              <a:t>g) fairness and justice in the treatment of persons and</a:t>
            </a:r>
            <a:r>
              <a:rPr sz="2400" spc="165" dirty="0">
                <a:latin typeface="Arial Narrow"/>
                <a:cs typeface="Arial Narrow"/>
              </a:rPr>
              <a:t> </a:t>
            </a:r>
            <a:r>
              <a:rPr sz="2400" spc="-10" dirty="0">
                <a:latin typeface="Arial Narrow"/>
                <a:cs typeface="Arial Narrow"/>
              </a:rPr>
              <a:t>peoples.</a:t>
            </a:r>
            <a:endParaRPr sz="2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2405</Words>
  <Application>Microsoft Office PowerPoint</Application>
  <PresentationFormat>Widescreen</PresentationFormat>
  <Paragraphs>188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Arial Narrow</vt:lpstr>
      <vt:lpstr>Calibri</vt:lpstr>
      <vt:lpstr>Calibri Light</vt:lpstr>
      <vt:lpstr>Georgia</vt:lpstr>
      <vt:lpstr>Wingdings</vt:lpstr>
      <vt:lpstr>Wingdings 2</vt:lpstr>
      <vt:lpstr>Office Theme</vt:lpstr>
      <vt:lpstr>ETHICAL ISSUES</vt:lpstr>
      <vt:lpstr>PowerPoint Presentation</vt:lpstr>
      <vt:lpstr>Sources for Ethical Decisions</vt:lpstr>
      <vt:lpstr>PowerPoint Presentation</vt:lpstr>
      <vt:lpstr>CODE OF  ETHICS</vt:lpstr>
      <vt:lpstr>PowerPoint Presentation</vt:lpstr>
      <vt:lpstr>DECLARATION OF PRINCIPLES</vt:lpstr>
      <vt:lpstr>PowerPoint Presentation</vt:lpstr>
      <vt:lpstr>PRINCIPLE I – Respect for the Dignity of  Persons and Peoples</vt:lpstr>
      <vt:lpstr>PRINCIPLE II – Competent Caring for the Well-  being of Persons and Peoples</vt:lpstr>
      <vt:lpstr>PRINCIPLE III - Integrity</vt:lpstr>
      <vt:lpstr>PRINCIPLE IV – Professional and Scientific  Responsibilities to Society</vt:lpstr>
      <vt:lpstr>Informed Consent in Assessments</vt:lpstr>
      <vt:lpstr>PowerPoint Presentation</vt:lpstr>
      <vt:lpstr>PowerPoint Presentation</vt:lpstr>
      <vt:lpstr>Release of Test Data</vt:lpstr>
      <vt:lpstr>PowerPoint Presentation</vt:lpstr>
      <vt:lpstr>In the absence of a client/patient release, psychologists  provide test data only as required by law or court  order.</vt:lpstr>
      <vt:lpstr>PowerPoint Presentation</vt:lpstr>
      <vt:lpstr>Assessment by Unqualified Persons</vt:lpstr>
      <vt:lpstr>Obsolete Tests and Outdated Test  Results</vt:lpstr>
      <vt:lpstr>Test Scoring and Interpretation  Services</vt:lpstr>
      <vt:lpstr>PowerPoint Presentation</vt:lpstr>
      <vt:lpstr>Maintaining Test Security</vt:lpstr>
      <vt:lpstr>RIGHTS OF TESTTAKERS</vt:lpstr>
      <vt:lpstr>Informed consent - exceptions</vt:lpstr>
      <vt:lpstr>Least Stigmatizing Label</vt:lpstr>
      <vt:lpstr>DEBRIEFING</vt:lpstr>
      <vt:lpstr>Factors Not Under the Examiner’s Control</vt:lpstr>
      <vt:lpstr>Ethnic and Cultural Variables</vt:lpstr>
      <vt:lpstr>PowerPoint Presentation</vt:lpstr>
      <vt:lpstr>Test Use &amp; Test Fairness</vt:lpstr>
      <vt:lpstr>Test Fairness</vt:lpstr>
      <vt:lpstr>Ethical Issues in Psychological  Assessment in School Settings</vt:lpstr>
      <vt:lpstr>Most Frequent Ethical Issues  Psychologists Confront</vt:lpstr>
      <vt:lpstr>N ondiscriminatory Assessment</vt:lpstr>
      <vt:lpstr>Computerized Psychological Testing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ISSUES</dc:title>
  <dc:creator>clara clara</dc:creator>
  <cp:lastModifiedBy>clara clara</cp:lastModifiedBy>
  <cp:revision>1</cp:revision>
  <dcterms:created xsi:type="dcterms:W3CDTF">2020-06-22T02:49:18Z</dcterms:created>
  <dcterms:modified xsi:type="dcterms:W3CDTF">2020-06-22T02:49:47Z</dcterms:modified>
</cp:coreProperties>
</file>