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46" r:id="rId2"/>
    <p:sldId id="447" r:id="rId3"/>
    <p:sldId id="448" r:id="rId4"/>
    <p:sldId id="449" r:id="rId5"/>
    <p:sldId id="450" r:id="rId6"/>
    <p:sldId id="451" r:id="rId7"/>
    <p:sldId id="452" r:id="rId8"/>
    <p:sldId id="453" r:id="rId9"/>
    <p:sldId id="454" r:id="rId10"/>
    <p:sldId id="455" r:id="rId11"/>
    <p:sldId id="456" r:id="rId12"/>
    <p:sldId id="457" r:id="rId13"/>
    <p:sldId id="458" r:id="rId14"/>
    <p:sldId id="459" r:id="rId15"/>
    <p:sldId id="460" r:id="rId16"/>
    <p:sldId id="461" r:id="rId17"/>
    <p:sldId id="462" r:id="rId18"/>
    <p:sldId id="463" r:id="rId19"/>
    <p:sldId id="464" r:id="rId20"/>
    <p:sldId id="465" r:id="rId21"/>
    <p:sldId id="466" r:id="rId22"/>
    <p:sldId id="467" r:id="rId23"/>
    <p:sldId id="468" r:id="rId24"/>
    <p:sldId id="469" r:id="rId25"/>
    <p:sldId id="470" r:id="rId26"/>
    <p:sldId id="471" r:id="rId27"/>
    <p:sldId id="472" r:id="rId28"/>
    <p:sldId id="473" r:id="rId29"/>
    <p:sldId id="474" r:id="rId30"/>
    <p:sldId id="475" r:id="rId31"/>
    <p:sldId id="4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40151-102A-44B9-936D-A5A2190715FC}" type="datetimeFigureOut">
              <a:rPr lang="en-ID" smtClean="0"/>
              <a:t>22/06/2020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0CE40-BFA3-4ABC-B17D-95433032F04C}" type="slidenum">
              <a:rPr lang="en-ID" smtClean="0"/>
              <a:t>‹#›</a:t>
            </a:fld>
            <a:endParaRPr lang="en-ID"/>
          </a:p>
        </p:txBody>
      </p:sp>
    </p:spTree>
    <p:extLst>
      <p:ext uri="{BB962C8B-B14F-4D97-AF65-F5344CB8AC3E}">
        <p14:creationId xmlns:p14="http://schemas.microsoft.com/office/powerpoint/2010/main" val="31635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p19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3" name="Google Shape;2463;p19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1"/>
        <p:cNvGrpSpPr/>
        <p:nvPr/>
      </p:nvGrpSpPr>
      <p:grpSpPr>
        <a:xfrm>
          <a:off x="0" y="0"/>
          <a:ext cx="0" cy="0"/>
          <a:chOff x="0" y="0"/>
          <a:chExt cx="0" cy="0"/>
        </a:xfrm>
      </p:grpSpPr>
      <p:sp>
        <p:nvSpPr>
          <p:cNvPr id="2612" name="Google Shape;2612;p20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3" name="Google Shape;2613;p20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0"/>
        <p:cNvGrpSpPr/>
        <p:nvPr/>
      </p:nvGrpSpPr>
      <p:grpSpPr>
        <a:xfrm>
          <a:off x="0" y="0"/>
          <a:ext cx="0" cy="0"/>
          <a:chOff x="0" y="0"/>
          <a:chExt cx="0" cy="0"/>
        </a:xfrm>
      </p:grpSpPr>
      <p:sp>
        <p:nvSpPr>
          <p:cNvPr id="2631" name="Google Shape;2631;p20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2" name="Google Shape;2632;p20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9"/>
        <p:cNvGrpSpPr/>
        <p:nvPr/>
      </p:nvGrpSpPr>
      <p:grpSpPr>
        <a:xfrm>
          <a:off x="0" y="0"/>
          <a:ext cx="0" cy="0"/>
          <a:chOff x="0" y="0"/>
          <a:chExt cx="0" cy="0"/>
        </a:xfrm>
      </p:grpSpPr>
      <p:sp>
        <p:nvSpPr>
          <p:cNvPr id="2650" name="Google Shape;2650;p20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1" name="Google Shape;2651;p20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8"/>
        <p:cNvGrpSpPr/>
        <p:nvPr/>
      </p:nvGrpSpPr>
      <p:grpSpPr>
        <a:xfrm>
          <a:off x="0" y="0"/>
          <a:ext cx="0" cy="0"/>
          <a:chOff x="0" y="0"/>
          <a:chExt cx="0" cy="0"/>
        </a:xfrm>
      </p:grpSpPr>
      <p:sp>
        <p:nvSpPr>
          <p:cNvPr id="2669" name="Google Shape;2669;p20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0" name="Google Shape;2670;p20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6"/>
        <p:cNvGrpSpPr/>
        <p:nvPr/>
      </p:nvGrpSpPr>
      <p:grpSpPr>
        <a:xfrm>
          <a:off x="0" y="0"/>
          <a:ext cx="0" cy="0"/>
          <a:chOff x="0" y="0"/>
          <a:chExt cx="0" cy="0"/>
        </a:xfrm>
      </p:grpSpPr>
      <p:sp>
        <p:nvSpPr>
          <p:cNvPr id="2677" name="Google Shape;2677;p20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8" name="Google Shape;2678;p20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7"/>
        <p:cNvGrpSpPr/>
        <p:nvPr/>
      </p:nvGrpSpPr>
      <p:grpSpPr>
        <a:xfrm>
          <a:off x="0" y="0"/>
          <a:ext cx="0" cy="0"/>
          <a:chOff x="0" y="0"/>
          <a:chExt cx="0" cy="0"/>
        </a:xfrm>
      </p:grpSpPr>
      <p:sp>
        <p:nvSpPr>
          <p:cNvPr id="2698" name="Google Shape;2698;p20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9" name="Google Shape;2699;p20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7"/>
        <p:cNvGrpSpPr/>
        <p:nvPr/>
      </p:nvGrpSpPr>
      <p:grpSpPr>
        <a:xfrm>
          <a:off x="0" y="0"/>
          <a:ext cx="0" cy="0"/>
          <a:chOff x="0" y="0"/>
          <a:chExt cx="0" cy="0"/>
        </a:xfrm>
      </p:grpSpPr>
      <p:sp>
        <p:nvSpPr>
          <p:cNvPr id="2718" name="Google Shape;2718;p20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9" name="Google Shape;2719;p20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6"/>
        <p:cNvGrpSpPr/>
        <p:nvPr/>
      </p:nvGrpSpPr>
      <p:grpSpPr>
        <a:xfrm>
          <a:off x="0" y="0"/>
          <a:ext cx="0" cy="0"/>
          <a:chOff x="0" y="0"/>
          <a:chExt cx="0" cy="0"/>
        </a:xfrm>
      </p:grpSpPr>
      <p:sp>
        <p:nvSpPr>
          <p:cNvPr id="2737" name="Google Shape;2737;p20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8" name="Google Shape;2738;p20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5"/>
        <p:cNvGrpSpPr/>
        <p:nvPr/>
      </p:nvGrpSpPr>
      <p:grpSpPr>
        <a:xfrm>
          <a:off x="0" y="0"/>
          <a:ext cx="0" cy="0"/>
          <a:chOff x="0" y="0"/>
          <a:chExt cx="0" cy="0"/>
        </a:xfrm>
      </p:grpSpPr>
      <p:sp>
        <p:nvSpPr>
          <p:cNvPr id="2756" name="Google Shape;2756;p20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7" name="Google Shape;2757;p20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
        <p:cNvGrpSpPr/>
        <p:nvPr/>
      </p:nvGrpSpPr>
      <p:grpSpPr>
        <a:xfrm>
          <a:off x="0" y="0"/>
          <a:ext cx="0" cy="0"/>
          <a:chOff x="0" y="0"/>
          <a:chExt cx="0" cy="0"/>
        </a:xfrm>
      </p:grpSpPr>
      <p:sp>
        <p:nvSpPr>
          <p:cNvPr id="2776" name="Google Shape;2776;p20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7" name="Google Shape;2777;p20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p19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3" name="Google Shape;2473;p19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4"/>
        <p:cNvGrpSpPr/>
        <p:nvPr/>
      </p:nvGrpSpPr>
      <p:grpSpPr>
        <a:xfrm>
          <a:off x="0" y="0"/>
          <a:ext cx="0" cy="0"/>
          <a:chOff x="0" y="0"/>
          <a:chExt cx="0" cy="0"/>
        </a:xfrm>
      </p:grpSpPr>
      <p:sp>
        <p:nvSpPr>
          <p:cNvPr id="2795" name="Google Shape;2795;p21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6" name="Google Shape;2796;p21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5"/>
        <p:cNvGrpSpPr/>
        <p:nvPr/>
      </p:nvGrpSpPr>
      <p:grpSpPr>
        <a:xfrm>
          <a:off x="0" y="0"/>
          <a:ext cx="0" cy="0"/>
          <a:chOff x="0" y="0"/>
          <a:chExt cx="0" cy="0"/>
        </a:xfrm>
      </p:grpSpPr>
      <p:sp>
        <p:nvSpPr>
          <p:cNvPr id="2816" name="Google Shape;2816;p21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7" name="Google Shape;2817;p21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4"/>
        <p:cNvGrpSpPr/>
        <p:nvPr/>
      </p:nvGrpSpPr>
      <p:grpSpPr>
        <a:xfrm>
          <a:off x="0" y="0"/>
          <a:ext cx="0" cy="0"/>
          <a:chOff x="0" y="0"/>
          <a:chExt cx="0" cy="0"/>
        </a:xfrm>
      </p:grpSpPr>
      <p:sp>
        <p:nvSpPr>
          <p:cNvPr id="2835" name="Google Shape;2835;p21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6" name="Google Shape;2836;p21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p21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6" name="Google Shape;2856;p21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4"/>
        <p:cNvGrpSpPr/>
        <p:nvPr/>
      </p:nvGrpSpPr>
      <p:grpSpPr>
        <a:xfrm>
          <a:off x="0" y="0"/>
          <a:ext cx="0" cy="0"/>
          <a:chOff x="0" y="0"/>
          <a:chExt cx="0" cy="0"/>
        </a:xfrm>
      </p:grpSpPr>
      <p:sp>
        <p:nvSpPr>
          <p:cNvPr id="2875" name="Google Shape;2875;p21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6" name="Google Shape;2876;p21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3"/>
        <p:cNvGrpSpPr/>
        <p:nvPr/>
      </p:nvGrpSpPr>
      <p:grpSpPr>
        <a:xfrm>
          <a:off x="0" y="0"/>
          <a:ext cx="0" cy="0"/>
          <a:chOff x="0" y="0"/>
          <a:chExt cx="0" cy="0"/>
        </a:xfrm>
      </p:grpSpPr>
      <p:sp>
        <p:nvSpPr>
          <p:cNvPr id="2884" name="Google Shape;2884;p21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5" name="Google Shape;2885;p21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3"/>
        <p:cNvGrpSpPr/>
        <p:nvPr/>
      </p:nvGrpSpPr>
      <p:grpSpPr>
        <a:xfrm>
          <a:off x="0" y="0"/>
          <a:ext cx="0" cy="0"/>
          <a:chOff x="0" y="0"/>
          <a:chExt cx="0" cy="0"/>
        </a:xfrm>
      </p:grpSpPr>
      <p:sp>
        <p:nvSpPr>
          <p:cNvPr id="2904" name="Google Shape;2904;p21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5" name="Google Shape;2905;p21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p21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25" name="Google Shape;2925;p21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3"/>
        <p:cNvGrpSpPr/>
        <p:nvPr/>
      </p:nvGrpSpPr>
      <p:grpSpPr>
        <a:xfrm>
          <a:off x="0" y="0"/>
          <a:ext cx="0" cy="0"/>
          <a:chOff x="0" y="0"/>
          <a:chExt cx="0" cy="0"/>
        </a:xfrm>
      </p:grpSpPr>
      <p:sp>
        <p:nvSpPr>
          <p:cNvPr id="2944" name="Google Shape;2944;p21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5" name="Google Shape;2945;p21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6"/>
        <p:cNvGrpSpPr/>
        <p:nvPr/>
      </p:nvGrpSpPr>
      <p:grpSpPr>
        <a:xfrm>
          <a:off x="0" y="0"/>
          <a:ext cx="0" cy="0"/>
          <a:chOff x="0" y="0"/>
          <a:chExt cx="0" cy="0"/>
        </a:xfrm>
      </p:grpSpPr>
      <p:sp>
        <p:nvSpPr>
          <p:cNvPr id="2967" name="Google Shape;2967;p21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8" name="Google Shape;2968;p21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0"/>
        <p:cNvGrpSpPr/>
        <p:nvPr/>
      </p:nvGrpSpPr>
      <p:grpSpPr>
        <a:xfrm>
          <a:off x="0" y="0"/>
          <a:ext cx="0" cy="0"/>
          <a:chOff x="0" y="0"/>
          <a:chExt cx="0" cy="0"/>
        </a:xfrm>
      </p:grpSpPr>
      <p:sp>
        <p:nvSpPr>
          <p:cNvPr id="2491" name="Google Shape;2491;p19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2" name="Google Shape;2492;p19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6"/>
        <p:cNvGrpSpPr/>
        <p:nvPr/>
      </p:nvGrpSpPr>
      <p:grpSpPr>
        <a:xfrm>
          <a:off x="0" y="0"/>
          <a:ext cx="0" cy="0"/>
          <a:chOff x="0" y="0"/>
          <a:chExt cx="0" cy="0"/>
        </a:xfrm>
      </p:grpSpPr>
      <p:sp>
        <p:nvSpPr>
          <p:cNvPr id="2987" name="Google Shape;2987;p22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8" name="Google Shape;2988;p22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p22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8" name="Google Shape;3008;p22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9"/>
        <p:cNvGrpSpPr/>
        <p:nvPr/>
      </p:nvGrpSpPr>
      <p:grpSpPr>
        <a:xfrm>
          <a:off x="0" y="0"/>
          <a:ext cx="0" cy="0"/>
          <a:chOff x="0" y="0"/>
          <a:chExt cx="0" cy="0"/>
        </a:xfrm>
      </p:grpSpPr>
      <p:sp>
        <p:nvSpPr>
          <p:cNvPr id="2500" name="Google Shape;2500;p19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1" name="Google Shape;2501;p19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p19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3" name="Google Shape;2523;p19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1"/>
        <p:cNvGrpSpPr/>
        <p:nvPr/>
      </p:nvGrpSpPr>
      <p:grpSpPr>
        <a:xfrm>
          <a:off x="0" y="0"/>
          <a:ext cx="0" cy="0"/>
          <a:chOff x="0" y="0"/>
          <a:chExt cx="0" cy="0"/>
        </a:xfrm>
      </p:grpSpPr>
      <p:sp>
        <p:nvSpPr>
          <p:cNvPr id="2542" name="Google Shape;2542;p19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3" name="Google Shape;2543;p19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1"/>
        <p:cNvGrpSpPr/>
        <p:nvPr/>
      </p:nvGrpSpPr>
      <p:grpSpPr>
        <a:xfrm>
          <a:off x="0" y="0"/>
          <a:ext cx="0" cy="0"/>
          <a:chOff x="0" y="0"/>
          <a:chExt cx="0" cy="0"/>
        </a:xfrm>
      </p:grpSpPr>
      <p:sp>
        <p:nvSpPr>
          <p:cNvPr id="2562" name="Google Shape;2562;p19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3" name="Google Shape;2563;p19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3"/>
        <p:cNvGrpSpPr/>
        <p:nvPr/>
      </p:nvGrpSpPr>
      <p:grpSpPr>
        <a:xfrm>
          <a:off x="0" y="0"/>
          <a:ext cx="0" cy="0"/>
          <a:chOff x="0" y="0"/>
          <a:chExt cx="0" cy="0"/>
        </a:xfrm>
      </p:grpSpPr>
      <p:sp>
        <p:nvSpPr>
          <p:cNvPr id="2584" name="Google Shape;2584;p19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5" name="Google Shape;2585;p19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p19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4" name="Google Shape;2604;p19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62D6-83B0-47B0-BEA1-0D09C5B48A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F9320D8E-F83D-48D9-89F6-2ABB74D5A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28C58D59-B2EF-445F-B898-BDDD15395FF4}"/>
              </a:ext>
            </a:extLst>
          </p:cNvPr>
          <p:cNvSpPr>
            <a:spLocks noGrp="1"/>
          </p:cNvSpPr>
          <p:nvPr>
            <p:ph type="dt" sz="half" idx="10"/>
          </p:nvPr>
        </p:nvSpPr>
        <p:spPr/>
        <p:txBody>
          <a:bodyPr/>
          <a:lstStyle/>
          <a:p>
            <a:fld id="{073BA00B-00B5-45FC-BF88-54CB8EBF79AF}" type="datetimeFigureOut">
              <a:rPr lang="en-ID" smtClean="0"/>
              <a:t>22/06/2020</a:t>
            </a:fld>
            <a:endParaRPr lang="en-ID"/>
          </a:p>
        </p:txBody>
      </p:sp>
      <p:sp>
        <p:nvSpPr>
          <p:cNvPr id="5" name="Footer Placeholder 4">
            <a:extLst>
              <a:ext uri="{FF2B5EF4-FFF2-40B4-BE49-F238E27FC236}">
                <a16:creationId xmlns:a16="http://schemas.microsoft.com/office/drawing/2014/main" id="{8AC6507C-9D50-4303-BA20-71D0BA46E70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553CD1C-33C1-4230-ACE3-153955A0D607}"/>
              </a:ext>
            </a:extLst>
          </p:cNvPr>
          <p:cNvSpPr>
            <a:spLocks noGrp="1"/>
          </p:cNvSpPr>
          <p:nvPr>
            <p:ph type="sldNum" sz="quarter" idx="12"/>
          </p:nvPr>
        </p:nvSpPr>
        <p:spPr/>
        <p:txBody>
          <a:bodyPr/>
          <a:lstStyle/>
          <a:p>
            <a:fld id="{24924949-7171-438D-9B8E-E954A83C7251}" type="slidenum">
              <a:rPr lang="en-ID" smtClean="0"/>
              <a:t>‹#›</a:t>
            </a:fld>
            <a:endParaRPr lang="en-ID"/>
          </a:p>
        </p:txBody>
      </p:sp>
    </p:spTree>
    <p:extLst>
      <p:ext uri="{BB962C8B-B14F-4D97-AF65-F5344CB8AC3E}">
        <p14:creationId xmlns:p14="http://schemas.microsoft.com/office/powerpoint/2010/main" val="118238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102B-FD9B-42EB-9EC0-E22E45E3BC51}"/>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1D1BF44-5B08-4E54-B800-797176087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FFF6D52-531F-4997-BC97-3233E929C610}"/>
              </a:ext>
            </a:extLst>
          </p:cNvPr>
          <p:cNvSpPr>
            <a:spLocks noGrp="1"/>
          </p:cNvSpPr>
          <p:nvPr>
            <p:ph type="dt" sz="half" idx="10"/>
          </p:nvPr>
        </p:nvSpPr>
        <p:spPr/>
        <p:txBody>
          <a:bodyPr/>
          <a:lstStyle/>
          <a:p>
            <a:fld id="{073BA00B-00B5-45FC-BF88-54CB8EBF79AF}" type="datetimeFigureOut">
              <a:rPr lang="en-ID" smtClean="0"/>
              <a:t>22/06/2020</a:t>
            </a:fld>
            <a:endParaRPr lang="en-ID"/>
          </a:p>
        </p:txBody>
      </p:sp>
      <p:sp>
        <p:nvSpPr>
          <p:cNvPr id="5" name="Footer Placeholder 4">
            <a:extLst>
              <a:ext uri="{FF2B5EF4-FFF2-40B4-BE49-F238E27FC236}">
                <a16:creationId xmlns:a16="http://schemas.microsoft.com/office/drawing/2014/main" id="{CC325FB5-7A8C-4CAD-86E1-F8BDC4C663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EB0A1FA-B0AE-4F87-AB2B-32DEF8BE5F72}"/>
              </a:ext>
            </a:extLst>
          </p:cNvPr>
          <p:cNvSpPr>
            <a:spLocks noGrp="1"/>
          </p:cNvSpPr>
          <p:nvPr>
            <p:ph type="sldNum" sz="quarter" idx="12"/>
          </p:nvPr>
        </p:nvSpPr>
        <p:spPr/>
        <p:txBody>
          <a:bodyPr/>
          <a:lstStyle/>
          <a:p>
            <a:fld id="{24924949-7171-438D-9B8E-E954A83C7251}" type="slidenum">
              <a:rPr lang="en-ID" smtClean="0"/>
              <a:t>‹#›</a:t>
            </a:fld>
            <a:endParaRPr lang="en-ID"/>
          </a:p>
        </p:txBody>
      </p:sp>
    </p:spTree>
    <p:extLst>
      <p:ext uri="{BB962C8B-B14F-4D97-AF65-F5344CB8AC3E}">
        <p14:creationId xmlns:p14="http://schemas.microsoft.com/office/powerpoint/2010/main" val="13727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4A5343-8720-48FA-905C-602898BEA3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57B2350-F056-4CF7-90E6-28D5C9D896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A4A7885-7F6A-49E7-AE6B-6439742BB0DF}"/>
              </a:ext>
            </a:extLst>
          </p:cNvPr>
          <p:cNvSpPr>
            <a:spLocks noGrp="1"/>
          </p:cNvSpPr>
          <p:nvPr>
            <p:ph type="dt" sz="half" idx="10"/>
          </p:nvPr>
        </p:nvSpPr>
        <p:spPr/>
        <p:txBody>
          <a:bodyPr/>
          <a:lstStyle/>
          <a:p>
            <a:fld id="{073BA00B-00B5-45FC-BF88-54CB8EBF79AF}" type="datetimeFigureOut">
              <a:rPr lang="en-ID" smtClean="0"/>
              <a:t>22/06/2020</a:t>
            </a:fld>
            <a:endParaRPr lang="en-ID"/>
          </a:p>
        </p:txBody>
      </p:sp>
      <p:sp>
        <p:nvSpPr>
          <p:cNvPr id="5" name="Footer Placeholder 4">
            <a:extLst>
              <a:ext uri="{FF2B5EF4-FFF2-40B4-BE49-F238E27FC236}">
                <a16:creationId xmlns:a16="http://schemas.microsoft.com/office/drawing/2014/main" id="{D3063C12-65E6-4F65-BFD9-C16FFA2E4D9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BCE4C7F-F40C-4B91-B0A0-700B6FA38683}"/>
              </a:ext>
            </a:extLst>
          </p:cNvPr>
          <p:cNvSpPr>
            <a:spLocks noGrp="1"/>
          </p:cNvSpPr>
          <p:nvPr>
            <p:ph type="sldNum" sz="quarter" idx="12"/>
          </p:nvPr>
        </p:nvSpPr>
        <p:spPr/>
        <p:txBody>
          <a:bodyPr/>
          <a:lstStyle/>
          <a:p>
            <a:fld id="{24924949-7171-438D-9B8E-E954A83C7251}" type="slidenum">
              <a:rPr lang="en-ID" smtClean="0"/>
              <a:t>‹#›</a:t>
            </a:fld>
            <a:endParaRPr lang="en-ID"/>
          </a:p>
        </p:txBody>
      </p:sp>
    </p:spTree>
    <p:extLst>
      <p:ext uri="{BB962C8B-B14F-4D97-AF65-F5344CB8AC3E}">
        <p14:creationId xmlns:p14="http://schemas.microsoft.com/office/powerpoint/2010/main" val="385437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D661-A079-478C-BB8C-73545FE0CA91}"/>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EEDB066D-88AF-4538-85EE-4F8E926980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6B6A2DA-94E4-45D5-9EBE-AD80EF27C73D}"/>
              </a:ext>
            </a:extLst>
          </p:cNvPr>
          <p:cNvSpPr>
            <a:spLocks noGrp="1"/>
          </p:cNvSpPr>
          <p:nvPr>
            <p:ph type="dt" sz="half" idx="10"/>
          </p:nvPr>
        </p:nvSpPr>
        <p:spPr/>
        <p:txBody>
          <a:bodyPr/>
          <a:lstStyle/>
          <a:p>
            <a:fld id="{073BA00B-00B5-45FC-BF88-54CB8EBF79AF}" type="datetimeFigureOut">
              <a:rPr lang="en-ID" smtClean="0"/>
              <a:t>22/06/2020</a:t>
            </a:fld>
            <a:endParaRPr lang="en-ID"/>
          </a:p>
        </p:txBody>
      </p:sp>
      <p:sp>
        <p:nvSpPr>
          <p:cNvPr id="5" name="Footer Placeholder 4">
            <a:extLst>
              <a:ext uri="{FF2B5EF4-FFF2-40B4-BE49-F238E27FC236}">
                <a16:creationId xmlns:a16="http://schemas.microsoft.com/office/drawing/2014/main" id="{5F259C8A-D15D-415E-A2CB-98F9D33A88F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8B34676-F264-4696-B413-2407ECCE55B6}"/>
              </a:ext>
            </a:extLst>
          </p:cNvPr>
          <p:cNvSpPr>
            <a:spLocks noGrp="1"/>
          </p:cNvSpPr>
          <p:nvPr>
            <p:ph type="sldNum" sz="quarter" idx="12"/>
          </p:nvPr>
        </p:nvSpPr>
        <p:spPr/>
        <p:txBody>
          <a:bodyPr/>
          <a:lstStyle/>
          <a:p>
            <a:fld id="{24924949-7171-438D-9B8E-E954A83C7251}" type="slidenum">
              <a:rPr lang="en-ID" smtClean="0"/>
              <a:t>‹#›</a:t>
            </a:fld>
            <a:endParaRPr lang="en-ID"/>
          </a:p>
        </p:txBody>
      </p:sp>
    </p:spTree>
    <p:extLst>
      <p:ext uri="{BB962C8B-B14F-4D97-AF65-F5344CB8AC3E}">
        <p14:creationId xmlns:p14="http://schemas.microsoft.com/office/powerpoint/2010/main" val="162138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1A8D-EA59-4A69-A698-A27C471B08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3DD1A2DE-D5B7-446D-8CE2-CAD51F0B4F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D53D87-F4DD-427B-A02C-75687199BCFF}"/>
              </a:ext>
            </a:extLst>
          </p:cNvPr>
          <p:cNvSpPr>
            <a:spLocks noGrp="1"/>
          </p:cNvSpPr>
          <p:nvPr>
            <p:ph type="dt" sz="half" idx="10"/>
          </p:nvPr>
        </p:nvSpPr>
        <p:spPr/>
        <p:txBody>
          <a:bodyPr/>
          <a:lstStyle/>
          <a:p>
            <a:fld id="{073BA00B-00B5-45FC-BF88-54CB8EBF79AF}" type="datetimeFigureOut">
              <a:rPr lang="en-ID" smtClean="0"/>
              <a:t>22/06/2020</a:t>
            </a:fld>
            <a:endParaRPr lang="en-ID"/>
          </a:p>
        </p:txBody>
      </p:sp>
      <p:sp>
        <p:nvSpPr>
          <p:cNvPr id="5" name="Footer Placeholder 4">
            <a:extLst>
              <a:ext uri="{FF2B5EF4-FFF2-40B4-BE49-F238E27FC236}">
                <a16:creationId xmlns:a16="http://schemas.microsoft.com/office/drawing/2014/main" id="{181B2B87-0D50-4209-A8C9-AE81B26B102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2592180-59BE-4C51-A8CE-5909150C6026}"/>
              </a:ext>
            </a:extLst>
          </p:cNvPr>
          <p:cNvSpPr>
            <a:spLocks noGrp="1"/>
          </p:cNvSpPr>
          <p:nvPr>
            <p:ph type="sldNum" sz="quarter" idx="12"/>
          </p:nvPr>
        </p:nvSpPr>
        <p:spPr/>
        <p:txBody>
          <a:bodyPr/>
          <a:lstStyle/>
          <a:p>
            <a:fld id="{24924949-7171-438D-9B8E-E954A83C7251}" type="slidenum">
              <a:rPr lang="en-ID" smtClean="0"/>
              <a:t>‹#›</a:t>
            </a:fld>
            <a:endParaRPr lang="en-ID"/>
          </a:p>
        </p:txBody>
      </p:sp>
    </p:spTree>
    <p:extLst>
      <p:ext uri="{BB962C8B-B14F-4D97-AF65-F5344CB8AC3E}">
        <p14:creationId xmlns:p14="http://schemas.microsoft.com/office/powerpoint/2010/main" val="29912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1700-0FA8-4699-B6FF-DEAE21173FF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7705983-6BEA-4B33-932B-F51BD7347A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5E445B05-3F53-4697-89BB-A7376B57B4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64F4CF2D-E845-4E3C-B0A4-0CCE5A72DAB1}"/>
              </a:ext>
            </a:extLst>
          </p:cNvPr>
          <p:cNvSpPr>
            <a:spLocks noGrp="1"/>
          </p:cNvSpPr>
          <p:nvPr>
            <p:ph type="dt" sz="half" idx="10"/>
          </p:nvPr>
        </p:nvSpPr>
        <p:spPr/>
        <p:txBody>
          <a:bodyPr/>
          <a:lstStyle/>
          <a:p>
            <a:fld id="{073BA00B-00B5-45FC-BF88-54CB8EBF79AF}" type="datetimeFigureOut">
              <a:rPr lang="en-ID" smtClean="0"/>
              <a:t>22/06/2020</a:t>
            </a:fld>
            <a:endParaRPr lang="en-ID"/>
          </a:p>
        </p:txBody>
      </p:sp>
      <p:sp>
        <p:nvSpPr>
          <p:cNvPr id="6" name="Footer Placeholder 5">
            <a:extLst>
              <a:ext uri="{FF2B5EF4-FFF2-40B4-BE49-F238E27FC236}">
                <a16:creationId xmlns:a16="http://schemas.microsoft.com/office/drawing/2014/main" id="{E2F7A909-57BF-49C8-AC2A-7D8040A7000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4DCD32D-F954-49C7-A2D2-E41DB4494312}"/>
              </a:ext>
            </a:extLst>
          </p:cNvPr>
          <p:cNvSpPr>
            <a:spLocks noGrp="1"/>
          </p:cNvSpPr>
          <p:nvPr>
            <p:ph type="sldNum" sz="quarter" idx="12"/>
          </p:nvPr>
        </p:nvSpPr>
        <p:spPr/>
        <p:txBody>
          <a:bodyPr/>
          <a:lstStyle/>
          <a:p>
            <a:fld id="{24924949-7171-438D-9B8E-E954A83C7251}" type="slidenum">
              <a:rPr lang="en-ID" smtClean="0"/>
              <a:t>‹#›</a:t>
            </a:fld>
            <a:endParaRPr lang="en-ID"/>
          </a:p>
        </p:txBody>
      </p:sp>
    </p:spTree>
    <p:extLst>
      <p:ext uri="{BB962C8B-B14F-4D97-AF65-F5344CB8AC3E}">
        <p14:creationId xmlns:p14="http://schemas.microsoft.com/office/powerpoint/2010/main" val="192353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BFA4-7C50-443B-A172-206CDAE18EA2}"/>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FF655A1-FECA-487F-88E5-AD327E546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8FB191-3848-4573-A0A4-5A15983186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9B593139-20E0-414B-9C7A-2E2BEDD85E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0ADF-26B3-40AF-8253-010F0DF54E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D73891AC-6CE0-48EA-9685-6B6230F23B6A}"/>
              </a:ext>
            </a:extLst>
          </p:cNvPr>
          <p:cNvSpPr>
            <a:spLocks noGrp="1"/>
          </p:cNvSpPr>
          <p:nvPr>
            <p:ph type="dt" sz="half" idx="10"/>
          </p:nvPr>
        </p:nvSpPr>
        <p:spPr/>
        <p:txBody>
          <a:bodyPr/>
          <a:lstStyle/>
          <a:p>
            <a:fld id="{073BA00B-00B5-45FC-BF88-54CB8EBF79AF}" type="datetimeFigureOut">
              <a:rPr lang="en-ID" smtClean="0"/>
              <a:t>22/06/2020</a:t>
            </a:fld>
            <a:endParaRPr lang="en-ID"/>
          </a:p>
        </p:txBody>
      </p:sp>
      <p:sp>
        <p:nvSpPr>
          <p:cNvPr id="8" name="Footer Placeholder 7">
            <a:extLst>
              <a:ext uri="{FF2B5EF4-FFF2-40B4-BE49-F238E27FC236}">
                <a16:creationId xmlns:a16="http://schemas.microsoft.com/office/drawing/2014/main" id="{1EA18318-AB5D-4B6D-8025-DFA3CD7FFF4D}"/>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1D0CA1D9-19EF-4677-9341-D8E6C9D3CB61}"/>
              </a:ext>
            </a:extLst>
          </p:cNvPr>
          <p:cNvSpPr>
            <a:spLocks noGrp="1"/>
          </p:cNvSpPr>
          <p:nvPr>
            <p:ph type="sldNum" sz="quarter" idx="12"/>
          </p:nvPr>
        </p:nvSpPr>
        <p:spPr/>
        <p:txBody>
          <a:bodyPr/>
          <a:lstStyle/>
          <a:p>
            <a:fld id="{24924949-7171-438D-9B8E-E954A83C7251}" type="slidenum">
              <a:rPr lang="en-ID" smtClean="0"/>
              <a:t>‹#›</a:t>
            </a:fld>
            <a:endParaRPr lang="en-ID"/>
          </a:p>
        </p:txBody>
      </p:sp>
    </p:spTree>
    <p:extLst>
      <p:ext uri="{BB962C8B-B14F-4D97-AF65-F5344CB8AC3E}">
        <p14:creationId xmlns:p14="http://schemas.microsoft.com/office/powerpoint/2010/main" val="31529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2F88-E069-4849-9820-F409D86225A6}"/>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152A77CA-D953-484E-858D-AEACE4A9E9A4}"/>
              </a:ext>
            </a:extLst>
          </p:cNvPr>
          <p:cNvSpPr>
            <a:spLocks noGrp="1"/>
          </p:cNvSpPr>
          <p:nvPr>
            <p:ph type="dt" sz="half" idx="10"/>
          </p:nvPr>
        </p:nvSpPr>
        <p:spPr/>
        <p:txBody>
          <a:bodyPr/>
          <a:lstStyle/>
          <a:p>
            <a:fld id="{073BA00B-00B5-45FC-BF88-54CB8EBF79AF}" type="datetimeFigureOut">
              <a:rPr lang="en-ID" smtClean="0"/>
              <a:t>22/06/2020</a:t>
            </a:fld>
            <a:endParaRPr lang="en-ID"/>
          </a:p>
        </p:txBody>
      </p:sp>
      <p:sp>
        <p:nvSpPr>
          <p:cNvPr id="4" name="Footer Placeholder 3">
            <a:extLst>
              <a:ext uri="{FF2B5EF4-FFF2-40B4-BE49-F238E27FC236}">
                <a16:creationId xmlns:a16="http://schemas.microsoft.com/office/drawing/2014/main" id="{CFCF9DDF-2291-4A8F-ADD4-613FCCC1F378}"/>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58A9067-CFCD-41AE-847B-6BEAE74D4196}"/>
              </a:ext>
            </a:extLst>
          </p:cNvPr>
          <p:cNvSpPr>
            <a:spLocks noGrp="1"/>
          </p:cNvSpPr>
          <p:nvPr>
            <p:ph type="sldNum" sz="quarter" idx="12"/>
          </p:nvPr>
        </p:nvSpPr>
        <p:spPr/>
        <p:txBody>
          <a:bodyPr/>
          <a:lstStyle/>
          <a:p>
            <a:fld id="{24924949-7171-438D-9B8E-E954A83C7251}" type="slidenum">
              <a:rPr lang="en-ID" smtClean="0"/>
              <a:t>‹#›</a:t>
            </a:fld>
            <a:endParaRPr lang="en-ID"/>
          </a:p>
        </p:txBody>
      </p:sp>
    </p:spTree>
    <p:extLst>
      <p:ext uri="{BB962C8B-B14F-4D97-AF65-F5344CB8AC3E}">
        <p14:creationId xmlns:p14="http://schemas.microsoft.com/office/powerpoint/2010/main" val="202518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647141-11A6-4554-8776-348661C9E65E}"/>
              </a:ext>
            </a:extLst>
          </p:cNvPr>
          <p:cNvSpPr>
            <a:spLocks noGrp="1"/>
          </p:cNvSpPr>
          <p:nvPr>
            <p:ph type="dt" sz="half" idx="10"/>
          </p:nvPr>
        </p:nvSpPr>
        <p:spPr/>
        <p:txBody>
          <a:bodyPr/>
          <a:lstStyle/>
          <a:p>
            <a:fld id="{073BA00B-00B5-45FC-BF88-54CB8EBF79AF}" type="datetimeFigureOut">
              <a:rPr lang="en-ID" smtClean="0"/>
              <a:t>22/06/2020</a:t>
            </a:fld>
            <a:endParaRPr lang="en-ID"/>
          </a:p>
        </p:txBody>
      </p:sp>
      <p:sp>
        <p:nvSpPr>
          <p:cNvPr id="3" name="Footer Placeholder 2">
            <a:extLst>
              <a:ext uri="{FF2B5EF4-FFF2-40B4-BE49-F238E27FC236}">
                <a16:creationId xmlns:a16="http://schemas.microsoft.com/office/drawing/2014/main" id="{6486AB8E-530E-4155-AE7E-026DC29BAF5B}"/>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266E52CC-AECC-42F2-B807-1BEED6EE0E85}"/>
              </a:ext>
            </a:extLst>
          </p:cNvPr>
          <p:cNvSpPr>
            <a:spLocks noGrp="1"/>
          </p:cNvSpPr>
          <p:nvPr>
            <p:ph type="sldNum" sz="quarter" idx="12"/>
          </p:nvPr>
        </p:nvSpPr>
        <p:spPr/>
        <p:txBody>
          <a:bodyPr/>
          <a:lstStyle/>
          <a:p>
            <a:fld id="{24924949-7171-438D-9B8E-E954A83C7251}" type="slidenum">
              <a:rPr lang="en-ID" smtClean="0"/>
              <a:t>‹#›</a:t>
            </a:fld>
            <a:endParaRPr lang="en-ID"/>
          </a:p>
        </p:txBody>
      </p:sp>
    </p:spTree>
    <p:extLst>
      <p:ext uri="{BB962C8B-B14F-4D97-AF65-F5344CB8AC3E}">
        <p14:creationId xmlns:p14="http://schemas.microsoft.com/office/powerpoint/2010/main" val="355130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2977-FC3C-44AD-8E3F-5E14CB1D8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DBF3AAE3-F0A8-46AE-BC98-D75281D7E2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ED12450E-4A12-4E7A-AFE2-2A1EC92E2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1A85D-673C-4ECF-A2ED-02D1B81A61B0}"/>
              </a:ext>
            </a:extLst>
          </p:cNvPr>
          <p:cNvSpPr>
            <a:spLocks noGrp="1"/>
          </p:cNvSpPr>
          <p:nvPr>
            <p:ph type="dt" sz="half" idx="10"/>
          </p:nvPr>
        </p:nvSpPr>
        <p:spPr/>
        <p:txBody>
          <a:bodyPr/>
          <a:lstStyle/>
          <a:p>
            <a:fld id="{073BA00B-00B5-45FC-BF88-54CB8EBF79AF}" type="datetimeFigureOut">
              <a:rPr lang="en-ID" smtClean="0"/>
              <a:t>22/06/2020</a:t>
            </a:fld>
            <a:endParaRPr lang="en-ID"/>
          </a:p>
        </p:txBody>
      </p:sp>
      <p:sp>
        <p:nvSpPr>
          <p:cNvPr id="6" name="Footer Placeholder 5">
            <a:extLst>
              <a:ext uri="{FF2B5EF4-FFF2-40B4-BE49-F238E27FC236}">
                <a16:creationId xmlns:a16="http://schemas.microsoft.com/office/drawing/2014/main" id="{62E23449-0D15-4D83-A999-5F9DDD8AFAD2}"/>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81EE984-1B37-44ED-93C3-D2D4F64B70E3}"/>
              </a:ext>
            </a:extLst>
          </p:cNvPr>
          <p:cNvSpPr>
            <a:spLocks noGrp="1"/>
          </p:cNvSpPr>
          <p:nvPr>
            <p:ph type="sldNum" sz="quarter" idx="12"/>
          </p:nvPr>
        </p:nvSpPr>
        <p:spPr/>
        <p:txBody>
          <a:bodyPr/>
          <a:lstStyle/>
          <a:p>
            <a:fld id="{24924949-7171-438D-9B8E-E954A83C7251}" type="slidenum">
              <a:rPr lang="en-ID" smtClean="0"/>
              <a:t>‹#›</a:t>
            </a:fld>
            <a:endParaRPr lang="en-ID"/>
          </a:p>
        </p:txBody>
      </p:sp>
    </p:spTree>
    <p:extLst>
      <p:ext uri="{BB962C8B-B14F-4D97-AF65-F5344CB8AC3E}">
        <p14:creationId xmlns:p14="http://schemas.microsoft.com/office/powerpoint/2010/main" val="6628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EA00-B8DB-4330-A969-6D97267CA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1DD3EC80-6022-481D-B9FC-66DE5B8376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5868DE5F-5097-4813-8053-5BC2C88E3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7D5B34-73D6-425D-AF19-9EC0AD1AEE83}"/>
              </a:ext>
            </a:extLst>
          </p:cNvPr>
          <p:cNvSpPr>
            <a:spLocks noGrp="1"/>
          </p:cNvSpPr>
          <p:nvPr>
            <p:ph type="dt" sz="half" idx="10"/>
          </p:nvPr>
        </p:nvSpPr>
        <p:spPr/>
        <p:txBody>
          <a:bodyPr/>
          <a:lstStyle/>
          <a:p>
            <a:fld id="{073BA00B-00B5-45FC-BF88-54CB8EBF79AF}" type="datetimeFigureOut">
              <a:rPr lang="en-ID" smtClean="0"/>
              <a:t>22/06/2020</a:t>
            </a:fld>
            <a:endParaRPr lang="en-ID"/>
          </a:p>
        </p:txBody>
      </p:sp>
      <p:sp>
        <p:nvSpPr>
          <p:cNvPr id="6" name="Footer Placeholder 5">
            <a:extLst>
              <a:ext uri="{FF2B5EF4-FFF2-40B4-BE49-F238E27FC236}">
                <a16:creationId xmlns:a16="http://schemas.microsoft.com/office/drawing/2014/main" id="{B50C40E3-496C-484C-AE69-42DD673946C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362BBD3-6C25-4D85-92BD-5D22E099DF37}"/>
              </a:ext>
            </a:extLst>
          </p:cNvPr>
          <p:cNvSpPr>
            <a:spLocks noGrp="1"/>
          </p:cNvSpPr>
          <p:nvPr>
            <p:ph type="sldNum" sz="quarter" idx="12"/>
          </p:nvPr>
        </p:nvSpPr>
        <p:spPr/>
        <p:txBody>
          <a:bodyPr/>
          <a:lstStyle/>
          <a:p>
            <a:fld id="{24924949-7171-438D-9B8E-E954A83C7251}" type="slidenum">
              <a:rPr lang="en-ID" smtClean="0"/>
              <a:t>‹#›</a:t>
            </a:fld>
            <a:endParaRPr lang="en-ID"/>
          </a:p>
        </p:txBody>
      </p:sp>
    </p:spTree>
    <p:extLst>
      <p:ext uri="{BB962C8B-B14F-4D97-AF65-F5344CB8AC3E}">
        <p14:creationId xmlns:p14="http://schemas.microsoft.com/office/powerpoint/2010/main" val="259360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DC6A4-E7D5-4E3C-B04C-38AC24393C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CE85D3D4-7B75-45BD-A809-A70ED77F0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EB072A1-B8F0-4CCC-BED8-5F810C7020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BA00B-00B5-45FC-BF88-54CB8EBF79AF}" type="datetimeFigureOut">
              <a:rPr lang="en-ID" smtClean="0"/>
              <a:t>22/06/2020</a:t>
            </a:fld>
            <a:endParaRPr lang="en-ID"/>
          </a:p>
        </p:txBody>
      </p:sp>
      <p:sp>
        <p:nvSpPr>
          <p:cNvPr id="5" name="Footer Placeholder 4">
            <a:extLst>
              <a:ext uri="{FF2B5EF4-FFF2-40B4-BE49-F238E27FC236}">
                <a16:creationId xmlns:a16="http://schemas.microsoft.com/office/drawing/2014/main" id="{9D368BE3-C475-4A6A-8DC5-BD9A0BEC2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DFC86CA1-5C5B-435A-BD0B-DD15B56CBF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24949-7171-438D-9B8E-E954A83C7251}" type="slidenum">
              <a:rPr lang="en-ID" smtClean="0"/>
              <a:t>‹#›</a:t>
            </a:fld>
            <a:endParaRPr lang="en-ID"/>
          </a:p>
        </p:txBody>
      </p:sp>
    </p:spTree>
    <p:extLst>
      <p:ext uri="{BB962C8B-B14F-4D97-AF65-F5344CB8AC3E}">
        <p14:creationId xmlns:p14="http://schemas.microsoft.com/office/powerpoint/2010/main" val="857462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64"/>
        <p:cNvGrpSpPr/>
        <p:nvPr/>
      </p:nvGrpSpPr>
      <p:grpSpPr>
        <a:xfrm>
          <a:off x="0" y="0"/>
          <a:ext cx="0" cy="0"/>
          <a:chOff x="0" y="0"/>
          <a:chExt cx="0" cy="0"/>
        </a:xfrm>
      </p:grpSpPr>
      <p:sp>
        <p:nvSpPr>
          <p:cNvPr id="2465" name="Google Shape;2465;p203"/>
          <p:cNvSpPr/>
          <p:nvPr/>
        </p:nvSpPr>
        <p:spPr>
          <a:xfrm>
            <a:off x="-7410" y="0"/>
            <a:ext cx="12198330" cy="687265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66" name="Google Shape;2466;p203"/>
          <p:cNvSpPr/>
          <p:nvPr/>
        </p:nvSpPr>
        <p:spPr>
          <a:xfrm>
            <a:off x="1673986" y="1186535"/>
            <a:ext cx="8843645" cy="716280"/>
          </a:xfrm>
          <a:custGeom>
            <a:avLst/>
            <a:gdLst/>
            <a:ahLst/>
            <a:cxnLst/>
            <a:rect l="l" t="t" r="r" b="b"/>
            <a:pathLst>
              <a:path w="8843645" h="716280" extrusionOk="0">
                <a:moveTo>
                  <a:pt x="0" y="716178"/>
                </a:moveTo>
                <a:lnTo>
                  <a:pt x="8843645" y="716178"/>
                </a:lnTo>
                <a:lnTo>
                  <a:pt x="8843645" y="0"/>
                </a:lnTo>
                <a:lnTo>
                  <a:pt x="0" y="0"/>
                </a:lnTo>
                <a:lnTo>
                  <a:pt x="0" y="716178"/>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67" name="Google Shape;2467;p203"/>
          <p:cNvSpPr/>
          <p:nvPr/>
        </p:nvSpPr>
        <p:spPr>
          <a:xfrm>
            <a:off x="5892419" y="5313298"/>
            <a:ext cx="407670" cy="351155"/>
          </a:xfrm>
          <a:custGeom>
            <a:avLst/>
            <a:gdLst/>
            <a:ahLst/>
            <a:cxnLst/>
            <a:rect l="l" t="t" r="r" b="b"/>
            <a:pathLst>
              <a:path w="407670" h="351154" extrusionOk="0">
                <a:moveTo>
                  <a:pt x="407161" y="0"/>
                </a:moveTo>
                <a:lnTo>
                  <a:pt x="0" y="0"/>
                </a:lnTo>
                <a:lnTo>
                  <a:pt x="203580" y="351116"/>
                </a:lnTo>
                <a:lnTo>
                  <a:pt x="407161"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68" name="Google Shape;2468;p203"/>
          <p:cNvSpPr/>
          <p:nvPr/>
        </p:nvSpPr>
        <p:spPr>
          <a:xfrm>
            <a:off x="1669288" y="1991105"/>
            <a:ext cx="8846185" cy="3322320"/>
          </a:xfrm>
          <a:custGeom>
            <a:avLst/>
            <a:gdLst/>
            <a:ahLst/>
            <a:cxnLst/>
            <a:rect l="l" t="t" r="r" b="b"/>
            <a:pathLst>
              <a:path w="8846185" h="3322320" extrusionOk="0">
                <a:moveTo>
                  <a:pt x="0" y="3322192"/>
                </a:moveTo>
                <a:lnTo>
                  <a:pt x="8845677" y="3322192"/>
                </a:lnTo>
                <a:lnTo>
                  <a:pt x="8845677" y="0"/>
                </a:lnTo>
                <a:lnTo>
                  <a:pt x="0" y="0"/>
                </a:lnTo>
                <a:lnTo>
                  <a:pt x="0" y="3322192"/>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69" name="Google Shape;2469;p203"/>
          <p:cNvSpPr txBox="1">
            <a:spLocks noGrp="1"/>
          </p:cNvSpPr>
          <p:nvPr>
            <p:ph type="title"/>
          </p:nvPr>
        </p:nvSpPr>
        <p:spPr>
          <a:xfrm>
            <a:off x="2027682" y="1221403"/>
            <a:ext cx="8162925" cy="936154"/>
          </a:xfrm>
          <a:prstGeom prst="rect">
            <a:avLst/>
          </a:prstGeom>
          <a:noFill/>
          <a:ln>
            <a:noFill/>
          </a:ln>
        </p:spPr>
        <p:txBody>
          <a:bodyPr spcFirstLastPara="1" wrap="square" lIns="0" tIns="12700" rIns="0" bIns="0" anchor="ctr" anchorCtr="0">
            <a:noAutofit/>
          </a:bodyPr>
          <a:lstStyle/>
          <a:p>
            <a:pPr marL="12700" lvl="0" indent="0" algn="l" rtl="0">
              <a:lnSpc>
                <a:spcPct val="100000"/>
              </a:lnSpc>
              <a:spcBef>
                <a:spcPts val="0"/>
              </a:spcBef>
              <a:spcAft>
                <a:spcPts val="0"/>
              </a:spcAft>
              <a:buClr>
                <a:srgbClr val="FFFDFF"/>
              </a:buClr>
              <a:buSzPts val="6000"/>
              <a:buFont typeface="Arial"/>
              <a:buNone/>
            </a:pPr>
            <a:r>
              <a:rPr lang="en-US" sz="6000" b="1">
                <a:solidFill>
                  <a:srgbClr val="FFFDFF"/>
                </a:solidFill>
                <a:latin typeface="Arial"/>
                <a:ea typeface="Arial"/>
                <a:cs typeface="Arial"/>
                <a:sym typeface="Arial"/>
              </a:rPr>
              <a:t>TES UNTUK TUJUAN</a:t>
            </a:r>
            <a:endParaRPr sz="6000">
              <a:latin typeface="Arial"/>
              <a:ea typeface="Arial"/>
              <a:cs typeface="Arial"/>
              <a:sym typeface="Arial"/>
            </a:endParaRPr>
          </a:p>
        </p:txBody>
      </p:sp>
      <p:sp>
        <p:nvSpPr>
          <p:cNvPr id="2470" name="Google Shape;2470;p203"/>
          <p:cNvSpPr txBox="1"/>
          <p:nvPr/>
        </p:nvSpPr>
        <p:spPr>
          <a:xfrm>
            <a:off x="2186822" y="2289081"/>
            <a:ext cx="7809865" cy="1693412"/>
          </a:xfrm>
          <a:prstGeom prst="rect">
            <a:avLst/>
          </a:prstGeom>
          <a:noFill/>
          <a:ln>
            <a:noFill/>
          </a:ln>
        </p:spPr>
        <p:txBody>
          <a:bodyPr spcFirstLastPara="1" wrap="square" lIns="0" tIns="213975" rIns="0" bIns="0" anchor="t" anchorCtr="0">
            <a:noAutofit/>
          </a:bodyPr>
          <a:lstStyle/>
          <a:p>
            <a:pPr marL="12700" marR="5080" lvl="0" indent="3005455" algn="l" rtl="0">
              <a:lnSpc>
                <a:spcPct val="80000"/>
              </a:lnSpc>
              <a:spcBef>
                <a:spcPts val="0"/>
              </a:spcBef>
              <a:spcAft>
                <a:spcPts val="0"/>
              </a:spcAft>
              <a:buClr>
                <a:srgbClr val="000000"/>
              </a:buClr>
              <a:buSzPts val="6000"/>
              <a:buFont typeface="Arial"/>
              <a:buNone/>
            </a:pPr>
            <a:r>
              <a:rPr lang="en-US" sz="6000" b="1" i="0" u="none" strike="noStrike" cap="none">
                <a:solidFill>
                  <a:srgbClr val="FFFDFF"/>
                </a:solidFill>
                <a:latin typeface="Arial"/>
                <a:ea typeface="Arial"/>
                <a:cs typeface="Arial"/>
                <a:sym typeface="Arial"/>
              </a:rPr>
              <a:t>DAN  POPULASI KHUSUS</a:t>
            </a:r>
            <a:endParaRPr sz="60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4"/>
        <p:cNvGrpSpPr/>
        <p:nvPr/>
      </p:nvGrpSpPr>
      <p:grpSpPr>
        <a:xfrm>
          <a:off x="0" y="0"/>
          <a:ext cx="0" cy="0"/>
          <a:chOff x="0" y="0"/>
          <a:chExt cx="0" cy="0"/>
        </a:xfrm>
      </p:grpSpPr>
      <p:sp>
        <p:nvSpPr>
          <p:cNvPr id="2615" name="Google Shape;2615;p212"/>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16" name="Google Shape;2616;p212"/>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17" name="Google Shape;2617;p212"/>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18" name="Google Shape;2618;p212"/>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19" name="Google Shape;2619;p212"/>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20" name="Google Shape;2620;p212"/>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21" name="Google Shape;2621;p212"/>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22" name="Google Shape;2622;p212"/>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23" name="Google Shape;2623;p212"/>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24" name="Google Shape;2624;p212"/>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25" name="Google Shape;2625;p212"/>
          <p:cNvSpPr/>
          <p:nvPr/>
        </p:nvSpPr>
        <p:spPr>
          <a:xfrm>
            <a:off x="800138" y="1699641"/>
            <a:ext cx="3674745" cy="502920"/>
          </a:xfrm>
          <a:custGeom>
            <a:avLst/>
            <a:gdLst/>
            <a:ahLst/>
            <a:cxnLst/>
            <a:rect l="l" t="t" r="r" b="b"/>
            <a:pathLst>
              <a:path w="3674745" h="502919" extrusionOk="0">
                <a:moveTo>
                  <a:pt x="0" y="502920"/>
                </a:moveTo>
                <a:lnTo>
                  <a:pt x="3674491" y="502920"/>
                </a:lnTo>
                <a:lnTo>
                  <a:pt x="3674491" y="0"/>
                </a:lnTo>
                <a:lnTo>
                  <a:pt x="0" y="0"/>
                </a:lnTo>
                <a:lnTo>
                  <a:pt x="0" y="50292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26" name="Google Shape;2626;p212"/>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27" name="Google Shape;2627;p212"/>
          <p:cNvSpPr txBox="1"/>
          <p:nvPr/>
        </p:nvSpPr>
        <p:spPr>
          <a:xfrm>
            <a:off x="806335" y="2275713"/>
            <a:ext cx="3668395" cy="2624455"/>
          </a:xfrm>
          <a:prstGeom prst="rect">
            <a:avLst/>
          </a:prstGeom>
          <a:solidFill>
            <a:srgbClr val="F81B01"/>
          </a:solidFill>
          <a:ln>
            <a:noFill/>
          </a:ln>
        </p:spPr>
        <p:txBody>
          <a:bodyPr spcFirstLastPara="1" wrap="square" lIns="0" tIns="226050" rIns="0" bIns="0" anchor="t" anchorCtr="0">
            <a:noAutofit/>
          </a:bodyPr>
          <a:lstStyle/>
          <a:p>
            <a:pPr marL="356870" marR="331470" lvl="0" indent="-2540" algn="ctr" rtl="0">
              <a:lnSpc>
                <a:spcPct val="85000"/>
              </a:lnSpc>
              <a:spcBef>
                <a:spcPts val="0"/>
              </a:spcBef>
              <a:spcAft>
                <a:spcPts val="0"/>
              </a:spcAft>
              <a:buClr>
                <a:srgbClr val="000000"/>
              </a:buClr>
              <a:buSzPts val="3600"/>
              <a:buFont typeface="Arial"/>
              <a:buNone/>
            </a:pPr>
            <a:r>
              <a:rPr lang="en-US" sz="3600" b="0" i="0" u="none" strike="noStrike" cap="none">
                <a:solidFill>
                  <a:srgbClr val="FFFDFF"/>
                </a:solidFill>
                <a:latin typeface="Arial"/>
                <a:ea typeface="Arial"/>
                <a:cs typeface="Arial"/>
                <a:sym typeface="Arial"/>
              </a:rPr>
              <a:t>Developmental  Indicators for  the Assessment  of Learning-4  (DIAL-4)</a:t>
            </a:r>
            <a:endParaRPr sz="3600" b="0" i="0" u="none" strike="noStrike" cap="none">
              <a:solidFill>
                <a:schemeClr val="dk1"/>
              </a:solidFill>
              <a:latin typeface="Arial"/>
              <a:ea typeface="Arial"/>
              <a:cs typeface="Arial"/>
              <a:sym typeface="Arial"/>
            </a:endParaRPr>
          </a:p>
        </p:txBody>
      </p:sp>
      <p:sp>
        <p:nvSpPr>
          <p:cNvPr id="2628" name="Google Shape;2628;p212"/>
          <p:cNvSpPr txBox="1"/>
          <p:nvPr/>
        </p:nvSpPr>
        <p:spPr>
          <a:xfrm>
            <a:off x="5189346" y="560574"/>
            <a:ext cx="6057265" cy="1926589"/>
          </a:xfrm>
          <a:prstGeom prst="rect">
            <a:avLst/>
          </a:prstGeom>
          <a:noFill/>
          <a:ln>
            <a:noFill/>
          </a:ln>
        </p:spPr>
        <p:txBody>
          <a:bodyPr spcFirstLastPara="1" wrap="square" lIns="0" tIns="67300"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Tes individual untuk </a:t>
            </a:r>
            <a:r>
              <a:rPr lang="en-US" sz="1800" b="0" i="1" u="none" strike="noStrike" cap="none">
                <a:solidFill>
                  <a:schemeClr val="dk1"/>
                </a:solidFill>
                <a:latin typeface="Arial"/>
                <a:ea typeface="Arial"/>
                <a:cs typeface="Arial"/>
                <a:sym typeface="Arial"/>
              </a:rPr>
              <a:t>screening </a:t>
            </a:r>
            <a:r>
              <a:rPr lang="en-US" sz="1800" b="0" i="0" u="none" strike="noStrike" cap="none">
                <a:solidFill>
                  <a:schemeClr val="dk1"/>
                </a:solidFill>
                <a:latin typeface="Arial"/>
                <a:ea typeface="Arial"/>
                <a:cs typeface="Arial"/>
                <a:sym typeface="Arial"/>
              </a:rPr>
              <a:t>masalah tumbuh kembang</a:t>
            </a:r>
            <a:endParaRPr sz="1800" b="0" i="0" u="none" strike="noStrike" cap="none">
              <a:solidFill>
                <a:schemeClr val="dk1"/>
              </a:solidFill>
              <a:latin typeface="Arial"/>
              <a:ea typeface="Arial"/>
              <a:cs typeface="Arial"/>
              <a:sym typeface="Arial"/>
            </a:endParaRPr>
          </a:p>
          <a:p>
            <a:pPr marL="241300" marR="0" lvl="0" indent="0" algn="l" rtl="0">
              <a:lnSpc>
                <a:spcPct val="100000"/>
              </a:lnSpc>
              <a:spcBef>
                <a:spcPts val="434"/>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secara cepat dan efisien</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3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2:6 – 5:11 tahun</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4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5 area : motorik (kasar &amp; halus), konsep dasar, bahasa,</a:t>
            </a:r>
            <a:endParaRPr sz="1800" b="0" i="0" u="none" strike="noStrike" cap="none">
              <a:solidFill>
                <a:schemeClr val="dk1"/>
              </a:solidFill>
              <a:latin typeface="Arial"/>
              <a:ea typeface="Arial"/>
              <a:cs typeface="Arial"/>
              <a:sym typeface="Arial"/>
            </a:endParaRPr>
          </a:p>
          <a:p>
            <a:pPr marL="241300" marR="0" lvl="0" indent="0" algn="l" rtl="0">
              <a:lnSpc>
                <a:spcPct val="100000"/>
              </a:lnSpc>
              <a:spcBef>
                <a:spcPts val="434"/>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mengurus diri sendiri, dan sosial-emosional</a:t>
            </a:r>
            <a:endParaRPr sz="1800" b="0" i="0" u="none" strike="noStrike" cap="none">
              <a:solidFill>
                <a:schemeClr val="dk1"/>
              </a:solidFill>
              <a:latin typeface="Arial"/>
              <a:ea typeface="Arial"/>
              <a:cs typeface="Arial"/>
              <a:sym typeface="Arial"/>
            </a:endParaRPr>
          </a:p>
        </p:txBody>
      </p:sp>
      <p:sp>
        <p:nvSpPr>
          <p:cNvPr id="2629" name="Google Shape;2629;p212"/>
          <p:cNvSpPr txBox="1"/>
          <p:nvPr/>
        </p:nvSpPr>
        <p:spPr>
          <a:xfrm>
            <a:off x="5189346" y="3043808"/>
            <a:ext cx="6070600" cy="3243580"/>
          </a:xfrm>
          <a:prstGeom prst="rect">
            <a:avLst/>
          </a:prstGeom>
          <a:noFill/>
          <a:ln>
            <a:noFill/>
          </a:ln>
        </p:spPr>
        <p:txBody>
          <a:bodyPr spcFirstLastPara="1" wrap="square" lIns="0" tIns="12700" rIns="0" bIns="0" anchor="t" anchorCtr="0">
            <a:noAutofit/>
          </a:bodyPr>
          <a:lstStyle/>
          <a:p>
            <a:pPr marL="241300" marR="5080" lvl="0" indent="-228600" algn="l"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Kriteria skoring : sebagian diskret, sebagian subjektif  pemeriksa </a:t>
            </a:r>
            <a:r>
              <a:rPr lang="en-US" sz="1800" b="0" i="0" u="none" strike="noStrike" cap="none">
                <a:solidFill>
                  <a:schemeClr val="dk1"/>
                </a:solidFill>
                <a:latin typeface="Noto Sans Symbols"/>
                <a:ea typeface="Noto Sans Symbols"/>
                <a:cs typeface="Noto Sans Symbols"/>
                <a:sym typeface="Noto Sans Symbols"/>
              </a:rPr>
              <a:t>⭢</a:t>
            </a:r>
            <a:r>
              <a:rPr lang="en-US" sz="1800" b="0" i="0" u="none" strike="noStrike" cap="none">
                <a:solidFill>
                  <a:schemeClr val="dk1"/>
                </a:solidFill>
                <a:latin typeface="Times New Roman"/>
                <a:ea typeface="Times New Roman"/>
                <a:cs typeface="Times New Roman"/>
                <a:sym typeface="Times New Roman"/>
              </a:rPr>
              <a:t> </a:t>
            </a:r>
            <a:r>
              <a:rPr lang="en-US" sz="1800" b="0" i="0" u="none" strike="noStrike" cap="none">
                <a:solidFill>
                  <a:schemeClr val="dk1"/>
                </a:solidFill>
                <a:latin typeface="Arial"/>
                <a:ea typeface="Arial"/>
                <a:cs typeface="Arial"/>
                <a:sym typeface="Arial"/>
              </a:rPr>
              <a:t>memungkinkan melihat perbedaan persepsi  orang tua dan pemeriksa terhadap kemampuan anak dan  bisa jadi bahan diskusi</a:t>
            </a:r>
            <a:endParaRPr sz="1800" b="0" i="0" u="none" strike="noStrike" cap="none">
              <a:solidFill>
                <a:schemeClr val="dk1"/>
              </a:solidFill>
              <a:latin typeface="Arial"/>
              <a:ea typeface="Arial"/>
              <a:cs typeface="Arial"/>
              <a:sym typeface="Arial"/>
            </a:endParaRPr>
          </a:p>
          <a:p>
            <a:pPr marL="241300" marR="792480" lvl="0" indent="-228600" algn="l" rtl="0">
              <a:lnSpc>
                <a:spcPct val="120000"/>
              </a:lnSpc>
              <a:spcBef>
                <a:spcPts val="1005"/>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Punya “</a:t>
            </a:r>
            <a:r>
              <a:rPr lang="en-US" sz="1800" b="0" i="1" u="none" strike="noStrike" cap="none">
                <a:solidFill>
                  <a:schemeClr val="dk1"/>
                </a:solidFill>
                <a:latin typeface="Arial"/>
                <a:ea typeface="Arial"/>
                <a:cs typeface="Arial"/>
                <a:sym typeface="Arial"/>
              </a:rPr>
              <a:t>cut-off score</a:t>
            </a:r>
            <a:r>
              <a:rPr lang="en-US" sz="1800" b="0" i="0" u="none" strike="noStrike" cap="none">
                <a:solidFill>
                  <a:schemeClr val="dk1"/>
                </a:solidFill>
                <a:latin typeface="Arial"/>
                <a:ea typeface="Arial"/>
                <a:cs typeface="Arial"/>
                <a:sym typeface="Arial"/>
              </a:rPr>
              <a:t>” yang memungkinkan  menggolongkan hasil kemampuan anak ke dalam  kelompok “</a:t>
            </a:r>
            <a:r>
              <a:rPr lang="en-US" sz="1800" b="0" i="1" u="none" strike="noStrike" cap="none">
                <a:solidFill>
                  <a:schemeClr val="dk1"/>
                </a:solidFill>
                <a:latin typeface="Arial"/>
                <a:ea typeface="Arial"/>
                <a:cs typeface="Arial"/>
                <a:sym typeface="Arial"/>
              </a:rPr>
              <a:t>potential delay</a:t>
            </a:r>
            <a:r>
              <a:rPr lang="en-US" sz="1800" b="0" i="0" u="none" strike="noStrike" cap="none">
                <a:solidFill>
                  <a:schemeClr val="dk1"/>
                </a:solidFill>
                <a:latin typeface="Arial"/>
                <a:ea typeface="Arial"/>
                <a:cs typeface="Arial"/>
                <a:sym typeface="Arial"/>
              </a:rPr>
              <a:t>” atau “</a:t>
            </a:r>
            <a:r>
              <a:rPr lang="en-US" sz="1800" b="0" i="1" u="none" strike="noStrike" cap="none">
                <a:solidFill>
                  <a:schemeClr val="dk1"/>
                </a:solidFill>
                <a:latin typeface="Arial"/>
                <a:ea typeface="Arial"/>
                <a:cs typeface="Arial"/>
                <a:sym typeface="Arial"/>
              </a:rPr>
              <a:t>okay</a:t>
            </a: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p>
            <a:pPr marL="241300" marR="335915" lvl="0" indent="-228600" algn="l" rtl="0">
              <a:lnSpc>
                <a:spcPct val="120000"/>
              </a:lnSpc>
              <a:spcBef>
                <a:spcPts val="100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Riset untuk DIAL-4 belum banyak, meskipun demikian  indeks psikometri DIAL-3 termasuk baik</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3"/>
        <p:cNvGrpSpPr/>
        <p:nvPr/>
      </p:nvGrpSpPr>
      <p:grpSpPr>
        <a:xfrm>
          <a:off x="0" y="0"/>
          <a:ext cx="0" cy="0"/>
          <a:chOff x="0" y="0"/>
          <a:chExt cx="0" cy="0"/>
        </a:xfrm>
      </p:grpSpPr>
      <p:sp>
        <p:nvSpPr>
          <p:cNvPr id="2634" name="Google Shape;2634;p213"/>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35" name="Google Shape;2635;p213"/>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36" name="Google Shape;2636;p213"/>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37" name="Google Shape;2637;p213"/>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38" name="Google Shape;2638;p213"/>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39" name="Google Shape;2639;p213"/>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40" name="Google Shape;2640;p213"/>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41" name="Google Shape;2641;p213"/>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42" name="Google Shape;2642;p213"/>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43" name="Google Shape;2643;p213"/>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44" name="Google Shape;2644;p213"/>
          <p:cNvSpPr/>
          <p:nvPr/>
        </p:nvSpPr>
        <p:spPr>
          <a:xfrm>
            <a:off x="800138" y="1699641"/>
            <a:ext cx="3674745" cy="502920"/>
          </a:xfrm>
          <a:custGeom>
            <a:avLst/>
            <a:gdLst/>
            <a:ahLst/>
            <a:cxnLst/>
            <a:rect l="l" t="t" r="r" b="b"/>
            <a:pathLst>
              <a:path w="3674745" h="502919" extrusionOk="0">
                <a:moveTo>
                  <a:pt x="0" y="502920"/>
                </a:moveTo>
                <a:lnTo>
                  <a:pt x="3674491" y="502920"/>
                </a:lnTo>
                <a:lnTo>
                  <a:pt x="3674491" y="0"/>
                </a:lnTo>
                <a:lnTo>
                  <a:pt x="0" y="0"/>
                </a:lnTo>
                <a:lnTo>
                  <a:pt x="0" y="50292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45" name="Google Shape;2645;p213"/>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46" name="Google Shape;2646;p213"/>
          <p:cNvSpPr txBox="1"/>
          <p:nvPr/>
        </p:nvSpPr>
        <p:spPr>
          <a:xfrm>
            <a:off x="806335" y="2275713"/>
            <a:ext cx="3668395" cy="2624455"/>
          </a:xfrm>
          <a:prstGeom prst="rect">
            <a:avLst/>
          </a:pr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Times New Roman"/>
              <a:ea typeface="Times New Roman"/>
              <a:cs typeface="Times New Roman"/>
              <a:sym typeface="Times New Roman"/>
            </a:endParaRPr>
          </a:p>
          <a:p>
            <a:pPr marL="1096010" marR="0" lvl="0" indent="0" algn="l" rtl="0">
              <a:lnSpc>
                <a:spcPct val="100000"/>
              </a:lnSpc>
              <a:spcBef>
                <a:spcPts val="2165"/>
              </a:spcBef>
              <a:spcAft>
                <a:spcPts val="0"/>
              </a:spcAft>
              <a:buClr>
                <a:srgbClr val="000000"/>
              </a:buClr>
              <a:buSzPts val="3200"/>
              <a:buFont typeface="Arial"/>
              <a:buNone/>
            </a:pPr>
            <a:r>
              <a:rPr lang="en-US" sz="3200" b="0" i="0" u="none" strike="noStrike" cap="none">
                <a:solidFill>
                  <a:srgbClr val="FFFDFF"/>
                </a:solidFill>
                <a:latin typeface="Arial"/>
                <a:ea typeface="Arial"/>
                <a:cs typeface="Arial"/>
                <a:sym typeface="Arial"/>
              </a:rPr>
              <a:t>Denver II</a:t>
            </a:r>
            <a:endParaRPr sz="3200" b="0" i="0" u="none" strike="noStrike" cap="none">
              <a:solidFill>
                <a:schemeClr val="dk1"/>
              </a:solidFill>
              <a:latin typeface="Arial"/>
              <a:ea typeface="Arial"/>
              <a:cs typeface="Arial"/>
              <a:sym typeface="Arial"/>
            </a:endParaRPr>
          </a:p>
        </p:txBody>
      </p:sp>
      <p:sp>
        <p:nvSpPr>
          <p:cNvPr id="2647" name="Google Shape;2647;p213"/>
          <p:cNvSpPr txBox="1"/>
          <p:nvPr/>
        </p:nvSpPr>
        <p:spPr>
          <a:xfrm>
            <a:off x="5189346" y="693546"/>
            <a:ext cx="5777230" cy="2711450"/>
          </a:xfrm>
          <a:prstGeom prst="rect">
            <a:avLst/>
          </a:prstGeom>
          <a:noFill/>
          <a:ln>
            <a:noFill/>
          </a:ln>
        </p:spPr>
        <p:txBody>
          <a:bodyPr spcFirstLastPara="1" wrap="square" lIns="0" tIns="12700" rIns="0" bIns="0" anchor="t" anchorCtr="0">
            <a:noAutofit/>
          </a:bodyPr>
          <a:lstStyle/>
          <a:p>
            <a:pPr marL="241300" marR="92710" lvl="0" indent="-228600" algn="l"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Versi terbaru dari </a:t>
            </a:r>
            <a:r>
              <a:rPr lang="en-US" sz="1800" b="1" i="0" u="none" strike="noStrike" cap="none">
                <a:solidFill>
                  <a:schemeClr val="dk1"/>
                </a:solidFill>
                <a:latin typeface="Arial"/>
                <a:ea typeface="Arial"/>
                <a:cs typeface="Arial"/>
                <a:sym typeface="Arial"/>
              </a:rPr>
              <a:t>Denver Developmental Screening  Test Revised</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25"/>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1-6 tahun</a:t>
            </a:r>
            <a:endParaRPr sz="1800" b="0" i="0" u="none" strike="noStrike" cap="none">
              <a:solidFill>
                <a:schemeClr val="dk1"/>
              </a:solidFill>
              <a:latin typeface="Arial"/>
              <a:ea typeface="Arial"/>
              <a:cs typeface="Arial"/>
              <a:sym typeface="Arial"/>
            </a:endParaRPr>
          </a:p>
          <a:p>
            <a:pPr marL="228600" marR="358140" lvl="0" indent="-228600" algn="r" rtl="0">
              <a:lnSpc>
                <a:spcPct val="100000"/>
              </a:lnSpc>
              <a:spcBef>
                <a:spcPts val="1445"/>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125 item yang melihat 4 area : personal-social, fine</a:t>
            </a:r>
            <a:endParaRPr sz="1800" b="0" i="0" u="none" strike="noStrike" cap="none">
              <a:solidFill>
                <a:schemeClr val="dk1"/>
              </a:solidFill>
              <a:latin typeface="Arial"/>
              <a:ea typeface="Arial"/>
              <a:cs typeface="Arial"/>
              <a:sym typeface="Arial"/>
            </a:endParaRPr>
          </a:p>
          <a:p>
            <a:pPr marL="0" marR="322580" lvl="0" indent="0" algn="r" rtl="0">
              <a:lnSpc>
                <a:spcPct val="100000"/>
              </a:lnSpc>
              <a:spcBef>
                <a:spcPts val="43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motor-adaptive, language, gross motor (± 20 menit)</a:t>
            </a:r>
            <a:endParaRPr sz="1800" b="0" i="0" u="none" strike="noStrike" cap="none">
              <a:solidFill>
                <a:schemeClr val="dk1"/>
              </a:solidFill>
              <a:latin typeface="Arial"/>
              <a:ea typeface="Arial"/>
              <a:cs typeface="Arial"/>
              <a:sym typeface="Arial"/>
            </a:endParaRPr>
          </a:p>
          <a:p>
            <a:pPr marL="241300" marR="5080" lvl="0" indent="-228600" algn="l" rtl="0">
              <a:lnSpc>
                <a:spcPct val="120000"/>
              </a:lnSpc>
              <a:spcBef>
                <a:spcPts val="994"/>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Item disusun berdasarkan usia kronologis dan ditandai  Pass/Fail</a:t>
            </a:r>
            <a:endParaRPr sz="1800" b="0" i="0" u="none" strike="noStrike" cap="none">
              <a:solidFill>
                <a:schemeClr val="dk1"/>
              </a:solidFill>
              <a:latin typeface="Arial"/>
              <a:ea typeface="Arial"/>
              <a:cs typeface="Arial"/>
              <a:sym typeface="Arial"/>
            </a:endParaRPr>
          </a:p>
        </p:txBody>
      </p:sp>
      <p:sp>
        <p:nvSpPr>
          <p:cNvPr id="2648" name="Google Shape;2648;p213"/>
          <p:cNvSpPr txBox="1"/>
          <p:nvPr/>
        </p:nvSpPr>
        <p:spPr>
          <a:xfrm>
            <a:off x="5189346" y="3963161"/>
            <a:ext cx="6006465" cy="1798320"/>
          </a:xfrm>
          <a:prstGeom prst="rect">
            <a:avLst/>
          </a:prstGeom>
          <a:noFill/>
          <a:ln>
            <a:noFill/>
          </a:ln>
        </p:spPr>
        <p:txBody>
          <a:bodyPr spcFirstLastPara="1" wrap="square" lIns="0" tIns="12700" rIns="0" bIns="0" anchor="t" anchorCtr="0">
            <a:noAutofit/>
          </a:bodyPr>
          <a:lstStyle/>
          <a:p>
            <a:pPr marL="241300" marR="5080" lvl="0" indent="-228600" algn="just"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Tidak menghasilkan IQ, melainkan menggolongkan  sebagai </a:t>
            </a:r>
            <a:r>
              <a:rPr lang="en-US" sz="1800" b="0" i="1" u="sng" strike="noStrike" cap="none">
                <a:solidFill>
                  <a:schemeClr val="dk1"/>
                </a:solidFill>
                <a:latin typeface="Arial"/>
                <a:ea typeface="Arial"/>
                <a:cs typeface="Arial"/>
                <a:sym typeface="Arial"/>
              </a:rPr>
              <a:t>normal</a:t>
            </a:r>
            <a:r>
              <a:rPr lang="en-US" sz="1800" b="0" i="0" u="none" strike="noStrike" cap="none">
                <a:solidFill>
                  <a:schemeClr val="dk1"/>
                </a:solidFill>
                <a:latin typeface="Arial"/>
                <a:ea typeface="Arial"/>
                <a:cs typeface="Arial"/>
                <a:sym typeface="Arial"/>
              </a:rPr>
              <a:t>, </a:t>
            </a:r>
            <a:r>
              <a:rPr lang="en-US" sz="1800" b="0" i="1" u="sng" strike="noStrike" cap="none">
                <a:solidFill>
                  <a:schemeClr val="dk1"/>
                </a:solidFill>
                <a:latin typeface="Arial"/>
                <a:ea typeface="Arial"/>
                <a:cs typeface="Arial"/>
                <a:sym typeface="Arial"/>
              </a:rPr>
              <a:t>questionable</a:t>
            </a:r>
            <a:r>
              <a:rPr lang="en-US" sz="1800" b="0" i="0" u="none" strike="noStrike" cap="none">
                <a:solidFill>
                  <a:schemeClr val="dk1"/>
                </a:solidFill>
                <a:latin typeface="Arial"/>
                <a:ea typeface="Arial"/>
                <a:cs typeface="Arial"/>
                <a:sym typeface="Arial"/>
              </a:rPr>
              <a:t>, </a:t>
            </a:r>
            <a:r>
              <a:rPr lang="en-US" sz="1800" b="0" i="1" u="sng" strike="noStrike" cap="none">
                <a:solidFill>
                  <a:schemeClr val="dk1"/>
                </a:solidFill>
                <a:latin typeface="Arial"/>
                <a:ea typeface="Arial"/>
                <a:cs typeface="Arial"/>
                <a:sym typeface="Arial"/>
              </a:rPr>
              <a:t>abnormal</a:t>
            </a:r>
            <a:r>
              <a:rPr lang="en-US" sz="1800" b="0" i="1"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atau </a:t>
            </a:r>
            <a:r>
              <a:rPr lang="en-US" sz="1800" b="0" i="1" u="sng" strike="noStrike" cap="none">
                <a:solidFill>
                  <a:schemeClr val="dk1"/>
                </a:solidFill>
                <a:latin typeface="Arial"/>
                <a:ea typeface="Arial"/>
                <a:cs typeface="Arial"/>
                <a:sym typeface="Arial"/>
              </a:rPr>
              <a:t>untestable</a:t>
            </a:r>
            <a:endParaRPr sz="1800" b="0" i="0" u="none" strike="noStrike" cap="none">
              <a:solidFill>
                <a:schemeClr val="dk1"/>
              </a:solidFill>
              <a:latin typeface="Arial"/>
              <a:ea typeface="Arial"/>
              <a:cs typeface="Arial"/>
              <a:sym typeface="Arial"/>
            </a:endParaRPr>
          </a:p>
          <a:p>
            <a:pPr marL="241300" marR="308610" lvl="0" indent="-228600" algn="just" rtl="0">
              <a:lnSpc>
                <a:spcPct val="120000"/>
              </a:lnSpc>
              <a:spcBef>
                <a:spcPts val="994"/>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Penilaian (secara klinis) terhadap kondisi anak dibuat  oleh pemeriksa, sehingga meskipun reliabilitas alat ini  terbukti baik validasinya masih terus berlangsung</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2"/>
        <p:cNvGrpSpPr/>
        <p:nvPr/>
      </p:nvGrpSpPr>
      <p:grpSpPr>
        <a:xfrm>
          <a:off x="0" y="0"/>
          <a:ext cx="0" cy="0"/>
          <a:chOff x="0" y="0"/>
          <a:chExt cx="0" cy="0"/>
        </a:xfrm>
      </p:grpSpPr>
      <p:sp>
        <p:nvSpPr>
          <p:cNvPr id="2653" name="Google Shape;2653;p214"/>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54" name="Google Shape;2654;p214"/>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55" name="Google Shape;2655;p214"/>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56" name="Google Shape;2656;p214"/>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57" name="Google Shape;2657;p214"/>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58" name="Google Shape;2658;p214"/>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59" name="Google Shape;2659;p214"/>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60" name="Google Shape;2660;p214"/>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61" name="Google Shape;2661;p214"/>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62" name="Google Shape;2662;p214"/>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63" name="Google Shape;2663;p214"/>
          <p:cNvSpPr/>
          <p:nvPr/>
        </p:nvSpPr>
        <p:spPr>
          <a:xfrm>
            <a:off x="800138" y="1699641"/>
            <a:ext cx="3674745" cy="502920"/>
          </a:xfrm>
          <a:custGeom>
            <a:avLst/>
            <a:gdLst/>
            <a:ahLst/>
            <a:cxnLst/>
            <a:rect l="l" t="t" r="r" b="b"/>
            <a:pathLst>
              <a:path w="3674745" h="502919" extrusionOk="0">
                <a:moveTo>
                  <a:pt x="0" y="502920"/>
                </a:moveTo>
                <a:lnTo>
                  <a:pt x="3674491" y="502920"/>
                </a:lnTo>
                <a:lnTo>
                  <a:pt x="3674491" y="0"/>
                </a:lnTo>
                <a:lnTo>
                  <a:pt x="0" y="0"/>
                </a:lnTo>
                <a:lnTo>
                  <a:pt x="0" y="50292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64" name="Google Shape;2664;p214"/>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65" name="Google Shape;2665;p214"/>
          <p:cNvSpPr txBox="1"/>
          <p:nvPr/>
        </p:nvSpPr>
        <p:spPr>
          <a:xfrm>
            <a:off x="806335" y="2275713"/>
            <a:ext cx="3668395" cy="2624455"/>
          </a:xfrm>
          <a:prstGeom prst="rect">
            <a:avLst/>
          </a:prstGeom>
          <a:solidFill>
            <a:srgbClr val="F81B01"/>
          </a:solidFill>
          <a:ln>
            <a:noFill/>
          </a:ln>
        </p:spPr>
        <p:txBody>
          <a:bodyPr spcFirstLastPara="1" wrap="square" lIns="0" tIns="266700" rIns="0" bIns="0" anchor="t" anchorCtr="0">
            <a:noAutofit/>
          </a:bodyPr>
          <a:lstStyle/>
          <a:p>
            <a:pPr marL="501650" marR="474980" lvl="0" indent="-634" algn="ctr" rtl="0">
              <a:lnSpc>
                <a:spcPct val="85000"/>
              </a:lnSpc>
              <a:spcBef>
                <a:spcPts val="0"/>
              </a:spcBef>
              <a:spcAft>
                <a:spcPts val="0"/>
              </a:spcAft>
              <a:buClr>
                <a:srgbClr val="000000"/>
              </a:buClr>
              <a:buSzPts val="3200"/>
              <a:buFont typeface="Arial"/>
              <a:buNone/>
            </a:pPr>
            <a:r>
              <a:rPr lang="en-US" sz="3200" b="0" i="0" u="none" strike="noStrike" cap="none">
                <a:solidFill>
                  <a:srgbClr val="FFFDFF"/>
                </a:solidFill>
                <a:latin typeface="Arial"/>
                <a:ea typeface="Arial"/>
                <a:cs typeface="Arial"/>
                <a:sym typeface="Arial"/>
              </a:rPr>
              <a:t>The Home  Observation for  Measurement of  the Environment  (HOME)</a:t>
            </a:r>
            <a:endParaRPr sz="3200" b="0" i="0" u="none" strike="noStrike" cap="none">
              <a:solidFill>
                <a:schemeClr val="dk1"/>
              </a:solidFill>
              <a:latin typeface="Arial"/>
              <a:ea typeface="Arial"/>
              <a:cs typeface="Arial"/>
              <a:sym typeface="Arial"/>
            </a:endParaRPr>
          </a:p>
        </p:txBody>
      </p:sp>
      <p:sp>
        <p:nvSpPr>
          <p:cNvPr id="2666" name="Google Shape;2666;p214"/>
          <p:cNvSpPr txBox="1"/>
          <p:nvPr/>
        </p:nvSpPr>
        <p:spPr>
          <a:xfrm>
            <a:off x="5189346" y="655698"/>
            <a:ext cx="5624195" cy="1013460"/>
          </a:xfrm>
          <a:prstGeom prst="rect">
            <a:avLst/>
          </a:prstGeom>
          <a:noFill/>
          <a:ln>
            <a:noFill/>
          </a:ln>
        </p:spPr>
        <p:txBody>
          <a:bodyPr spcFirstLastPara="1" wrap="square" lIns="0" tIns="12050" rIns="0" bIns="0" anchor="t" anchorCtr="0">
            <a:noAutofit/>
          </a:bodyPr>
          <a:lstStyle/>
          <a:p>
            <a:pPr marL="241300" marR="5080" lvl="0" indent="-228600" algn="l" rtl="0">
              <a:lnSpc>
                <a:spcPct val="1201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Berbasis observasi di rumah dan wawancara dengan  pengasuh utama </a:t>
            </a:r>
            <a:r>
              <a:rPr lang="en-US" sz="1800" b="0" i="0" u="none" strike="noStrike" cap="none">
                <a:solidFill>
                  <a:schemeClr val="dk1"/>
                </a:solidFill>
                <a:latin typeface="Noto Sans Symbols"/>
                <a:ea typeface="Noto Sans Symbols"/>
                <a:cs typeface="Noto Sans Symbols"/>
                <a:sym typeface="Noto Sans Symbols"/>
              </a:rPr>
              <a:t>⭢</a:t>
            </a:r>
            <a:r>
              <a:rPr lang="en-US" sz="1800" b="0" i="0" u="none" strike="noStrike" cap="none">
                <a:solidFill>
                  <a:schemeClr val="dk1"/>
                </a:solidFill>
                <a:latin typeface="Times New Roman"/>
                <a:ea typeface="Times New Roman"/>
                <a:cs typeface="Times New Roman"/>
                <a:sym typeface="Times New Roman"/>
              </a:rPr>
              <a:t> </a:t>
            </a:r>
            <a:r>
              <a:rPr lang="en-US" sz="1800" b="0" i="0" u="none" strike="noStrike" cap="none">
                <a:solidFill>
                  <a:schemeClr val="dk1"/>
                </a:solidFill>
                <a:latin typeface="Arial"/>
                <a:ea typeface="Arial"/>
                <a:cs typeface="Arial"/>
                <a:sym typeface="Arial"/>
              </a:rPr>
              <a:t>semi terstruktur dan cenderung  santai (± 1 jam)</a:t>
            </a:r>
            <a:endParaRPr sz="1800" b="0" i="0" u="none" strike="noStrike" cap="none">
              <a:solidFill>
                <a:schemeClr val="dk1"/>
              </a:solidFill>
              <a:latin typeface="Arial"/>
              <a:ea typeface="Arial"/>
              <a:cs typeface="Arial"/>
              <a:sym typeface="Arial"/>
            </a:endParaRPr>
          </a:p>
        </p:txBody>
      </p:sp>
      <p:sp>
        <p:nvSpPr>
          <p:cNvPr id="2667" name="Google Shape;2667;p214"/>
          <p:cNvSpPr txBox="1"/>
          <p:nvPr/>
        </p:nvSpPr>
        <p:spPr>
          <a:xfrm>
            <a:off x="5189346" y="2227579"/>
            <a:ext cx="5880100" cy="3571240"/>
          </a:xfrm>
          <a:prstGeom prst="rect">
            <a:avLst/>
          </a:prstGeom>
          <a:noFill/>
          <a:ln>
            <a:noFill/>
          </a:ln>
        </p:spPr>
        <p:txBody>
          <a:bodyPr spcFirstLastPara="1" wrap="square" lIns="0" tIns="12700" rIns="0" bIns="0" anchor="t" anchorCtr="0">
            <a:noAutofit/>
          </a:bodyPr>
          <a:lstStyle/>
          <a:p>
            <a:pPr marL="241300" marR="5080" lvl="0" indent="-228600" algn="l"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Tiga versi : </a:t>
            </a:r>
            <a:r>
              <a:rPr lang="en-US" sz="1800" b="1" i="0" u="none" strike="noStrike" cap="none">
                <a:solidFill>
                  <a:schemeClr val="dk1"/>
                </a:solidFill>
                <a:latin typeface="Arial"/>
                <a:ea typeface="Arial"/>
                <a:cs typeface="Arial"/>
                <a:sym typeface="Arial"/>
              </a:rPr>
              <a:t>Infant and Toddler (0-3 tahun)</a:t>
            </a:r>
            <a:r>
              <a:rPr lang="en-US" sz="1800" b="0" i="0" u="none" strike="noStrike" cap="none">
                <a:solidFill>
                  <a:schemeClr val="dk1"/>
                </a:solidFill>
                <a:latin typeface="Arial"/>
                <a:ea typeface="Arial"/>
                <a:cs typeface="Arial"/>
                <a:sym typeface="Arial"/>
              </a:rPr>
              <a:t>, Early  Childhood (3-6 tahun), &amp; Middle Childhood (6-10 tahun)</a:t>
            </a:r>
            <a:endParaRPr sz="1800" b="0" i="0" u="none" strike="noStrike" cap="none">
              <a:solidFill>
                <a:schemeClr val="dk1"/>
              </a:solidFill>
              <a:latin typeface="Arial"/>
              <a:ea typeface="Arial"/>
              <a:cs typeface="Arial"/>
              <a:sym typeface="Arial"/>
            </a:endParaRPr>
          </a:p>
          <a:p>
            <a:pPr marL="241300" marR="19685" lvl="0" indent="-228600" algn="l" rtl="0">
              <a:lnSpc>
                <a:spcPct val="120000"/>
              </a:lnSpc>
              <a:spcBef>
                <a:spcPts val="994"/>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45 item yang tersusun dalam 6 subskala : responsivitas  emosional dan verbal orang tua, penerimaan terhadap  perilaku anak, pengelolaan lingkungan, penyediaan  media bermain yang sesuai, keterlibatan orang tua  dengan anak, dan ragam stimulasi</a:t>
            </a:r>
            <a:endParaRPr sz="1800" b="0" i="0" u="none" strike="noStrike" cap="none">
              <a:solidFill>
                <a:schemeClr val="dk1"/>
              </a:solidFill>
              <a:latin typeface="Arial"/>
              <a:ea typeface="Arial"/>
              <a:cs typeface="Arial"/>
              <a:sym typeface="Arial"/>
            </a:endParaRPr>
          </a:p>
          <a:p>
            <a:pPr marL="241300" marR="78105" lvl="0" indent="-228600" algn="l" rtl="0">
              <a:lnSpc>
                <a:spcPct val="120100"/>
              </a:lnSpc>
              <a:spcBef>
                <a:spcPts val="995"/>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Tujuan : mengukur kualitas dan kuantitas stimulasi dan  dukungan untuk perkembangan kognitif, sosial dan  emosional yang diberikan di rumah</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1"/>
        <p:cNvGrpSpPr/>
        <p:nvPr/>
      </p:nvGrpSpPr>
      <p:grpSpPr>
        <a:xfrm>
          <a:off x="0" y="0"/>
          <a:ext cx="0" cy="0"/>
          <a:chOff x="0" y="0"/>
          <a:chExt cx="0" cy="0"/>
        </a:xfrm>
      </p:grpSpPr>
      <p:sp>
        <p:nvSpPr>
          <p:cNvPr id="2672" name="Google Shape;2672;p215"/>
          <p:cNvSpPr/>
          <p:nvPr/>
        </p:nvSpPr>
        <p:spPr>
          <a:xfrm>
            <a:off x="0" y="685800"/>
            <a:ext cx="12198330" cy="687265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73" name="Google Shape;2673;p215"/>
          <p:cNvSpPr/>
          <p:nvPr/>
        </p:nvSpPr>
        <p:spPr>
          <a:xfrm>
            <a:off x="3259582" y="685800"/>
            <a:ext cx="5657850" cy="1217015"/>
          </a:xfrm>
          <a:custGeom>
            <a:avLst/>
            <a:gdLst/>
            <a:ahLst/>
            <a:cxnLst/>
            <a:rect l="l" t="t" r="r" b="b"/>
            <a:pathLst>
              <a:path w="5657850" h="716280" extrusionOk="0">
                <a:moveTo>
                  <a:pt x="0" y="716178"/>
                </a:moveTo>
                <a:lnTo>
                  <a:pt x="5657850" y="716178"/>
                </a:lnTo>
                <a:lnTo>
                  <a:pt x="5657850" y="0"/>
                </a:lnTo>
                <a:lnTo>
                  <a:pt x="0" y="0"/>
                </a:lnTo>
                <a:lnTo>
                  <a:pt x="0" y="716178"/>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74" name="Google Shape;2674;p215"/>
          <p:cNvSpPr txBox="1"/>
          <p:nvPr/>
        </p:nvSpPr>
        <p:spPr>
          <a:xfrm>
            <a:off x="4188269" y="837945"/>
            <a:ext cx="3800475" cy="1153160"/>
          </a:xfrm>
          <a:prstGeom prst="rect">
            <a:avLst/>
          </a:prstGeom>
          <a:noFill/>
          <a:ln>
            <a:noFill/>
          </a:ln>
        </p:spPr>
        <p:txBody>
          <a:bodyPr spcFirstLastPara="1" wrap="square" lIns="0" tIns="106025" rIns="0" bIns="0" anchor="t" anchorCtr="0">
            <a:noAutofit/>
          </a:bodyPr>
          <a:lstStyle/>
          <a:p>
            <a:pPr marL="349250" marR="5080" lvl="0" indent="-337185" algn="l" rtl="0">
              <a:lnSpc>
                <a:spcPct val="101975"/>
              </a:lnSpc>
              <a:spcBef>
                <a:spcPts val="0"/>
              </a:spcBef>
              <a:spcAft>
                <a:spcPts val="0"/>
              </a:spcAft>
              <a:buClr>
                <a:srgbClr val="000000"/>
              </a:buClr>
              <a:buSzPts val="4000"/>
              <a:buFont typeface="Arial"/>
              <a:buNone/>
            </a:pPr>
            <a:r>
              <a:rPr lang="en-US" sz="4000" b="0" i="0" u="none" strike="noStrike" cap="none">
                <a:solidFill>
                  <a:srgbClr val="FFFDFF"/>
                </a:solidFill>
                <a:latin typeface="Arial"/>
                <a:ea typeface="Arial"/>
                <a:cs typeface="Arial"/>
                <a:sym typeface="Arial"/>
              </a:rPr>
              <a:t>General Individual  Ability Tests for</a:t>
            </a:r>
            <a:endParaRPr sz="4000" b="0" i="0" u="none" strike="noStrike" cap="none">
              <a:solidFill>
                <a:schemeClr val="dk1"/>
              </a:solidFill>
              <a:latin typeface="Arial"/>
              <a:ea typeface="Arial"/>
              <a:cs typeface="Arial"/>
              <a:sym typeface="Arial"/>
            </a:endParaRPr>
          </a:p>
        </p:txBody>
      </p:sp>
      <p:sp>
        <p:nvSpPr>
          <p:cNvPr id="2675" name="Google Shape;2675;p215"/>
          <p:cNvSpPr txBox="1"/>
          <p:nvPr/>
        </p:nvSpPr>
        <p:spPr>
          <a:xfrm>
            <a:off x="3125757" y="3111805"/>
            <a:ext cx="7484700" cy="1148400"/>
          </a:xfrm>
          <a:prstGeom prst="rect">
            <a:avLst/>
          </a:prstGeom>
          <a:solidFill>
            <a:srgbClr val="F81B01"/>
          </a:solidFill>
          <a:ln>
            <a:noFill/>
          </a:ln>
        </p:spPr>
        <p:txBody>
          <a:bodyPr spcFirstLastPara="1" wrap="square" lIns="0" tIns="204450" rIns="0" bIns="0" anchor="t" anchorCtr="0">
            <a:noAutofit/>
          </a:bodyPr>
          <a:lstStyle/>
          <a:p>
            <a:pPr marL="1071245" marR="1052830" lvl="0" indent="0" algn="ctr" rtl="0">
              <a:lnSpc>
                <a:spcPct val="85000"/>
              </a:lnSpc>
              <a:spcBef>
                <a:spcPts val="0"/>
              </a:spcBef>
              <a:spcAft>
                <a:spcPts val="0"/>
              </a:spcAft>
              <a:buClr>
                <a:srgbClr val="000000"/>
              </a:buClr>
              <a:buSzPts val="3600"/>
              <a:buFont typeface="Arial"/>
              <a:buNone/>
            </a:pPr>
            <a:r>
              <a:rPr lang="en-US" sz="3600" b="1" i="0" u="none" strike="noStrike" cap="none">
                <a:solidFill>
                  <a:srgbClr val="FFFDFF"/>
                </a:solidFill>
                <a:latin typeface="Arial"/>
                <a:ea typeface="Arial"/>
                <a:cs typeface="Arial"/>
                <a:sym typeface="Arial"/>
              </a:rPr>
              <a:t>HANDICAPPED  </a:t>
            </a:r>
            <a:r>
              <a:rPr lang="en-US" sz="3600" b="0" i="0" u="none" strike="noStrike" cap="none">
                <a:solidFill>
                  <a:srgbClr val="FFFDFF"/>
                </a:solidFill>
                <a:latin typeface="Arial"/>
                <a:ea typeface="Arial"/>
                <a:cs typeface="Arial"/>
                <a:sym typeface="Arial"/>
              </a:rPr>
              <a:t>and </a:t>
            </a:r>
            <a:r>
              <a:rPr lang="en-US" sz="3600" b="1" i="0" u="none" strike="noStrike" cap="none">
                <a:solidFill>
                  <a:srgbClr val="FFFDFF"/>
                </a:solidFill>
                <a:latin typeface="Arial"/>
                <a:ea typeface="Arial"/>
                <a:cs typeface="Arial"/>
                <a:sym typeface="Arial"/>
              </a:rPr>
              <a:t>SPECIAL  POPULATIONS</a:t>
            </a:r>
            <a:endParaRPr sz="36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9"/>
        <p:cNvGrpSpPr/>
        <p:nvPr/>
      </p:nvGrpSpPr>
      <p:grpSpPr>
        <a:xfrm>
          <a:off x="0" y="0"/>
          <a:ext cx="0" cy="0"/>
          <a:chOff x="0" y="0"/>
          <a:chExt cx="0" cy="0"/>
        </a:xfrm>
      </p:grpSpPr>
      <p:sp>
        <p:nvSpPr>
          <p:cNvPr id="2680" name="Google Shape;2680;p216"/>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81" name="Google Shape;2681;p216"/>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82" name="Google Shape;2682;p216"/>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83" name="Google Shape;2683;p216"/>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84" name="Google Shape;2684;p216"/>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85" name="Google Shape;2685;p216"/>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86" name="Google Shape;2686;p216"/>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87" name="Google Shape;2687;p216"/>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88" name="Google Shape;2688;p216"/>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89" name="Google Shape;2689;p216"/>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90" name="Google Shape;2690;p216"/>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91" name="Google Shape;2691;p216"/>
          <p:cNvSpPr txBox="1"/>
          <p:nvPr/>
        </p:nvSpPr>
        <p:spPr>
          <a:xfrm>
            <a:off x="806335" y="2275713"/>
            <a:ext cx="3668395" cy="2624455"/>
          </a:xfrm>
          <a:prstGeom prst="rect">
            <a:avLst/>
          </a:prstGeom>
          <a:solidFill>
            <a:srgbClr val="F81B01"/>
          </a:solidFill>
          <a:ln>
            <a:noFill/>
          </a:ln>
        </p:spPr>
        <p:txBody>
          <a:bodyPr spcFirstLastPara="1" wrap="square" lIns="0" tIns="358125" rIns="0" bIns="0" anchor="t" anchorCtr="0">
            <a:noAutofit/>
          </a:bodyPr>
          <a:lstStyle/>
          <a:p>
            <a:pPr marL="353695" marR="332105" lvl="0" indent="0" algn="ctr" rtl="0">
              <a:lnSpc>
                <a:spcPct val="85000"/>
              </a:lnSpc>
              <a:spcBef>
                <a:spcPts val="0"/>
              </a:spcBef>
              <a:spcAft>
                <a:spcPts val="0"/>
              </a:spcAft>
              <a:buClr>
                <a:srgbClr val="000000"/>
              </a:buClr>
              <a:buSzPts val="3600"/>
              <a:buFont typeface="Arial"/>
              <a:buNone/>
            </a:pPr>
            <a:r>
              <a:rPr lang="en-US" sz="3600" b="0" i="0" u="none" strike="noStrike" cap="none">
                <a:solidFill>
                  <a:srgbClr val="FFFDFF"/>
                </a:solidFill>
                <a:latin typeface="Arial"/>
                <a:ea typeface="Arial"/>
                <a:cs typeface="Arial"/>
                <a:sym typeface="Arial"/>
              </a:rPr>
              <a:t>Columbia  Mental Maturity  Scale–Third  Edition (CMMS)</a:t>
            </a:r>
            <a:endParaRPr sz="3600" b="0" i="0" u="none" strike="noStrike" cap="none">
              <a:solidFill>
                <a:schemeClr val="dk1"/>
              </a:solidFill>
              <a:latin typeface="Arial"/>
              <a:ea typeface="Arial"/>
              <a:cs typeface="Arial"/>
              <a:sym typeface="Arial"/>
            </a:endParaRPr>
          </a:p>
        </p:txBody>
      </p:sp>
      <p:sp>
        <p:nvSpPr>
          <p:cNvPr id="2692" name="Google Shape;2692;p216"/>
          <p:cNvSpPr txBox="1">
            <a:spLocks noGrp="1"/>
          </p:cNvSpPr>
          <p:nvPr>
            <p:ph type="title"/>
          </p:nvPr>
        </p:nvSpPr>
        <p:spPr>
          <a:xfrm>
            <a:off x="5197855" y="687069"/>
            <a:ext cx="760095" cy="327660"/>
          </a:xfrm>
          <a:prstGeom prst="rect">
            <a:avLst/>
          </a:prstGeom>
          <a:noFill/>
          <a:ln>
            <a:noFill/>
          </a:ln>
        </p:spPr>
        <p:txBody>
          <a:bodyPr spcFirstLastPara="1" wrap="square" lIns="0" tIns="35550" rIns="0" bIns="0" anchor="ctr" anchorCtr="0">
            <a:noAutofit/>
          </a:bodyPr>
          <a:lstStyle/>
          <a:p>
            <a:pPr marL="241300" lvl="0" indent="-228600" algn="l" rtl="0">
              <a:lnSpc>
                <a:spcPct val="100000"/>
              </a:lnSpc>
              <a:spcBef>
                <a:spcPts val="0"/>
              </a:spcBef>
              <a:spcAft>
                <a:spcPts val="0"/>
              </a:spcAft>
              <a:buClr>
                <a:srgbClr val="F81B01"/>
              </a:buClr>
              <a:buSzPts val="1950"/>
              <a:buFont typeface="Noto Sans Symbols"/>
              <a:buChar char="▪"/>
            </a:pPr>
            <a:r>
              <a:rPr lang="en-US" sz="1800">
                <a:solidFill>
                  <a:srgbClr val="000000"/>
                </a:solidFill>
              </a:rPr>
              <a:t>2000</a:t>
            </a:r>
            <a:endParaRPr sz="1800"/>
          </a:p>
        </p:txBody>
      </p:sp>
      <p:sp>
        <p:nvSpPr>
          <p:cNvPr id="2693" name="Google Shape;2693;p216"/>
          <p:cNvSpPr txBox="1"/>
          <p:nvPr/>
        </p:nvSpPr>
        <p:spPr>
          <a:xfrm>
            <a:off x="5197855" y="1110741"/>
            <a:ext cx="6033135" cy="1475105"/>
          </a:xfrm>
          <a:prstGeom prst="rect">
            <a:avLst/>
          </a:prstGeom>
          <a:noFill/>
          <a:ln>
            <a:noFill/>
          </a:ln>
        </p:spPr>
        <p:txBody>
          <a:bodyPr spcFirstLastPara="1" wrap="square" lIns="0" tIns="12050" rIns="0" bIns="0" anchor="t" anchorCtr="0">
            <a:noAutofit/>
          </a:bodyPr>
          <a:lstStyle/>
          <a:p>
            <a:pPr marL="241300" marR="5080" lvl="0" indent="-228600" algn="just" rtl="0">
              <a:lnSpc>
                <a:spcPct val="1201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Bertujuan untuk mengevaluasi </a:t>
            </a:r>
            <a:r>
              <a:rPr lang="en-US" sz="1800" b="0" i="1" u="none" strike="noStrike" cap="none">
                <a:solidFill>
                  <a:schemeClr val="dk1"/>
                </a:solidFill>
                <a:latin typeface="Arial"/>
                <a:ea typeface="Arial"/>
                <a:cs typeface="Arial"/>
                <a:sym typeface="Arial"/>
              </a:rPr>
              <a:t>ability </a:t>
            </a:r>
            <a:r>
              <a:rPr lang="en-US" sz="1800" b="0" i="0" u="none" strike="noStrike" cap="none">
                <a:solidFill>
                  <a:schemeClr val="dk1"/>
                </a:solidFill>
                <a:latin typeface="Arial"/>
                <a:ea typeface="Arial"/>
                <a:cs typeface="Arial"/>
                <a:sym typeface="Arial"/>
              </a:rPr>
              <a:t>(kemampuan) pada  individu dengan beragam keterbatasan sensori, fisik atau  bahasa</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4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3-12 tahun</a:t>
            </a:r>
            <a:endParaRPr sz="1800" b="0" i="0" u="none" strike="noStrike" cap="none">
              <a:solidFill>
                <a:schemeClr val="dk1"/>
              </a:solidFill>
              <a:latin typeface="Arial"/>
              <a:ea typeface="Arial"/>
              <a:cs typeface="Arial"/>
              <a:sym typeface="Arial"/>
            </a:endParaRPr>
          </a:p>
        </p:txBody>
      </p:sp>
      <p:sp>
        <p:nvSpPr>
          <p:cNvPr id="2694" name="Google Shape;2694;p216"/>
          <p:cNvSpPr txBox="1"/>
          <p:nvPr/>
        </p:nvSpPr>
        <p:spPr>
          <a:xfrm>
            <a:off x="5197855" y="3138296"/>
            <a:ext cx="6022975" cy="2129155"/>
          </a:xfrm>
          <a:prstGeom prst="rect">
            <a:avLst/>
          </a:prstGeom>
          <a:noFill/>
          <a:ln>
            <a:noFill/>
          </a:ln>
        </p:spPr>
        <p:txBody>
          <a:bodyPr spcFirstLastPara="1" wrap="square" lIns="0" tIns="12700" rIns="0" bIns="0" anchor="t" anchorCtr="0">
            <a:noAutofit/>
          </a:bodyPr>
          <a:lstStyle/>
          <a:p>
            <a:pPr marL="241300" marR="5080" lvl="0" indent="-228600" algn="l"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Tidak membutuhkan respon verbal maupun keterampilan  motorik </a:t>
            </a:r>
            <a:r>
              <a:rPr lang="en-US" sz="1800" b="0" i="0" u="none" strike="noStrike" cap="none">
                <a:solidFill>
                  <a:schemeClr val="dk1"/>
                </a:solidFill>
                <a:latin typeface="Noto Sans Symbols"/>
                <a:ea typeface="Noto Sans Symbols"/>
                <a:cs typeface="Noto Sans Symbols"/>
                <a:sym typeface="Noto Sans Symbols"/>
              </a:rPr>
              <a:t>⭢</a:t>
            </a:r>
            <a:r>
              <a:rPr lang="en-US" sz="1800" b="0" i="0" u="none" strike="noStrike" cap="none">
                <a:solidFill>
                  <a:schemeClr val="dk1"/>
                </a:solidFill>
                <a:latin typeface="Times New Roman"/>
                <a:ea typeface="Times New Roman"/>
                <a:cs typeface="Times New Roman"/>
                <a:sym typeface="Times New Roman"/>
              </a:rPr>
              <a:t> </a:t>
            </a:r>
            <a:r>
              <a:rPr lang="en-US" sz="1800" b="0" i="0" u="none" strike="noStrike" cap="none">
                <a:solidFill>
                  <a:schemeClr val="dk1"/>
                </a:solidFill>
                <a:latin typeface="Arial"/>
                <a:ea typeface="Arial"/>
                <a:cs typeface="Arial"/>
                <a:sym typeface="Arial"/>
              </a:rPr>
              <a:t>mengukur kemampuan penalaran secara  umum : diskriminasi persamaan dan perbedaan; pilihan  ganda</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4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92 kartu yang dikelompokkan pada 8 level berdasarkan</a:t>
            </a:r>
            <a:endParaRPr sz="1800" b="0" i="0" u="none" strike="noStrike" cap="none">
              <a:solidFill>
                <a:schemeClr val="dk1"/>
              </a:solidFill>
              <a:latin typeface="Arial"/>
              <a:ea typeface="Arial"/>
              <a:cs typeface="Arial"/>
              <a:sym typeface="Arial"/>
            </a:endParaRPr>
          </a:p>
          <a:p>
            <a:pPr marL="241300" marR="0" lvl="0" indent="0" algn="l" rtl="0">
              <a:lnSpc>
                <a:spcPct val="100000"/>
              </a:lnSpc>
              <a:spcBef>
                <a:spcPts val="434"/>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usia kronologis</a:t>
            </a:r>
            <a:endParaRPr sz="1800" b="0" i="0" u="none" strike="noStrike" cap="none">
              <a:solidFill>
                <a:schemeClr val="dk1"/>
              </a:solidFill>
              <a:latin typeface="Arial"/>
              <a:ea typeface="Arial"/>
              <a:cs typeface="Arial"/>
              <a:sym typeface="Arial"/>
            </a:endParaRPr>
          </a:p>
        </p:txBody>
      </p:sp>
      <p:sp>
        <p:nvSpPr>
          <p:cNvPr id="2695" name="Google Shape;2695;p216"/>
          <p:cNvSpPr txBox="1"/>
          <p:nvPr/>
        </p:nvSpPr>
        <p:spPr>
          <a:xfrm>
            <a:off x="5197855" y="5879083"/>
            <a:ext cx="5902960" cy="299720"/>
          </a:xfrm>
          <a:prstGeom prst="rect">
            <a:avLst/>
          </a:prstGeom>
          <a:noFill/>
          <a:ln>
            <a:noFill/>
          </a:ln>
        </p:spPr>
        <p:txBody>
          <a:bodyPr spcFirstLastPara="1" wrap="square" lIns="0" tIns="12700"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Limitasi : rentan terhadap </a:t>
            </a:r>
            <a:r>
              <a:rPr lang="en-US" sz="1800" b="0" i="1" u="none" strike="noStrike" cap="none">
                <a:solidFill>
                  <a:schemeClr val="dk1"/>
                </a:solidFill>
                <a:latin typeface="Arial"/>
                <a:ea typeface="Arial"/>
                <a:cs typeface="Arial"/>
                <a:sym typeface="Arial"/>
              </a:rPr>
              <a:t>random error </a:t>
            </a:r>
            <a:r>
              <a:rPr lang="en-US" sz="1800" b="0" i="0" u="none" strike="noStrike" cap="none">
                <a:solidFill>
                  <a:schemeClr val="dk1"/>
                </a:solidFill>
                <a:latin typeface="Arial"/>
                <a:ea typeface="Arial"/>
                <a:cs typeface="Arial"/>
                <a:sym typeface="Arial"/>
              </a:rPr>
              <a:t>(mis: kebetulan)</a:t>
            </a:r>
            <a:endParaRPr sz="1800" b="0" i="0" u="none" strike="noStrike" cap="none">
              <a:solidFill>
                <a:schemeClr val="dk1"/>
              </a:solidFill>
              <a:latin typeface="Arial"/>
              <a:ea typeface="Arial"/>
              <a:cs typeface="Arial"/>
              <a:sym typeface="Arial"/>
            </a:endParaRPr>
          </a:p>
        </p:txBody>
      </p:sp>
      <p:sp>
        <p:nvSpPr>
          <p:cNvPr id="2696" name="Google Shape;2696;p216"/>
          <p:cNvSpPr txBox="1"/>
          <p:nvPr/>
        </p:nvSpPr>
        <p:spPr>
          <a:xfrm>
            <a:off x="800138" y="1699641"/>
            <a:ext cx="3674745" cy="502920"/>
          </a:xfrm>
          <a:prstGeom prst="rect">
            <a:avLst/>
          </a:prstGeom>
          <a:solidFill>
            <a:srgbClr val="F81B01"/>
          </a:solidFill>
          <a:ln>
            <a:noFill/>
          </a:ln>
        </p:spPr>
        <p:txBody>
          <a:bodyPr spcFirstLastPara="1" wrap="square" lIns="0" tIns="114300" rIns="0" bIns="0" anchor="t" anchorCtr="0">
            <a:noAutofit/>
          </a:bodyPr>
          <a:lstStyle/>
          <a:p>
            <a:pPr marL="19685"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DFDFDF"/>
                </a:solidFill>
                <a:latin typeface="Arial"/>
                <a:ea typeface="Arial"/>
                <a:cs typeface="Arial"/>
                <a:sym typeface="Arial"/>
              </a:rPr>
              <a:t>NONLANGUAGE TESTS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0"/>
        <p:cNvGrpSpPr/>
        <p:nvPr/>
      </p:nvGrpSpPr>
      <p:grpSpPr>
        <a:xfrm>
          <a:off x="0" y="0"/>
          <a:ext cx="0" cy="0"/>
          <a:chOff x="0" y="0"/>
          <a:chExt cx="0" cy="0"/>
        </a:xfrm>
      </p:grpSpPr>
      <p:sp>
        <p:nvSpPr>
          <p:cNvPr id="2701" name="Google Shape;2701;p217"/>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02" name="Google Shape;2702;p217"/>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03" name="Google Shape;2703;p217"/>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04" name="Google Shape;2704;p217"/>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05" name="Google Shape;2705;p217"/>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06" name="Google Shape;2706;p217"/>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07" name="Google Shape;2707;p217"/>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08" name="Google Shape;2708;p217"/>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09" name="Google Shape;2709;p217"/>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10" name="Google Shape;2710;p217"/>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11" name="Google Shape;2711;p217"/>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12" name="Google Shape;2712;p217"/>
          <p:cNvSpPr txBox="1"/>
          <p:nvPr/>
        </p:nvSpPr>
        <p:spPr>
          <a:xfrm>
            <a:off x="806335" y="2275713"/>
            <a:ext cx="3668395" cy="2624455"/>
          </a:xfrm>
          <a:prstGeom prst="rect">
            <a:avLst/>
          </a:prstGeom>
          <a:solidFill>
            <a:srgbClr val="F81B01"/>
          </a:solidFill>
          <a:ln>
            <a:noFill/>
          </a:ln>
        </p:spPr>
        <p:txBody>
          <a:bodyPr spcFirstLastPara="1" wrap="square" lIns="0" tIns="124450" rIns="0" bIns="0" anchor="t" anchorCtr="0">
            <a:noAutofit/>
          </a:bodyPr>
          <a:lstStyle/>
          <a:p>
            <a:pPr marL="434340" marR="410844" lvl="0" indent="-2540" algn="ctr" rtl="0">
              <a:lnSpc>
                <a:spcPct val="85000"/>
              </a:lnSpc>
              <a:spcBef>
                <a:spcPts val="0"/>
              </a:spcBef>
              <a:spcAft>
                <a:spcPts val="0"/>
              </a:spcAft>
              <a:buClr>
                <a:srgbClr val="000000"/>
              </a:buClr>
              <a:buSzPts val="3600"/>
              <a:buFont typeface="Arial"/>
              <a:buNone/>
            </a:pPr>
            <a:r>
              <a:rPr lang="en-US" sz="3600" b="0" i="0" u="none" strike="noStrike" cap="none">
                <a:solidFill>
                  <a:srgbClr val="FFFDFF"/>
                </a:solidFill>
                <a:latin typeface="Arial"/>
                <a:ea typeface="Arial"/>
                <a:cs typeface="Arial"/>
                <a:sym typeface="Arial"/>
              </a:rPr>
              <a:t>Leiter  International  Performance  Scale–Revised  (LIPS-R)</a:t>
            </a:r>
            <a:endParaRPr sz="3600" b="0" i="0" u="none" strike="noStrike" cap="none">
              <a:solidFill>
                <a:schemeClr val="dk1"/>
              </a:solidFill>
              <a:latin typeface="Arial"/>
              <a:ea typeface="Arial"/>
              <a:cs typeface="Arial"/>
              <a:sym typeface="Arial"/>
            </a:endParaRPr>
          </a:p>
        </p:txBody>
      </p:sp>
      <p:sp>
        <p:nvSpPr>
          <p:cNvPr id="2713" name="Google Shape;2713;p217"/>
          <p:cNvSpPr txBox="1"/>
          <p:nvPr/>
        </p:nvSpPr>
        <p:spPr>
          <a:xfrm>
            <a:off x="5197855" y="587120"/>
            <a:ext cx="5982335" cy="3496310"/>
          </a:xfrm>
          <a:prstGeom prst="rect">
            <a:avLst/>
          </a:prstGeom>
          <a:noFill/>
          <a:ln>
            <a:noFill/>
          </a:ln>
        </p:spPr>
        <p:txBody>
          <a:bodyPr spcFirstLastPara="1" wrap="square" lIns="0" tIns="12700" rIns="0" bIns="0" anchor="t" anchorCtr="0">
            <a:noAutofit/>
          </a:bodyPr>
          <a:lstStyle/>
          <a:p>
            <a:pPr marL="241300" marR="57150" lvl="0" indent="-228600" algn="l"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Hanya mengukur (skala) </a:t>
            </a:r>
            <a:r>
              <a:rPr lang="en-US" sz="1800" b="0" i="1" u="none" strike="noStrike" cap="none">
                <a:solidFill>
                  <a:schemeClr val="dk1"/>
                </a:solidFill>
                <a:latin typeface="Arial"/>
                <a:ea typeface="Arial"/>
                <a:cs typeface="Arial"/>
                <a:sym typeface="Arial"/>
              </a:rPr>
              <a:t>performance </a:t>
            </a:r>
            <a:r>
              <a:rPr lang="en-US" sz="1800" b="0" i="0" u="none" strike="noStrike" cap="none">
                <a:solidFill>
                  <a:schemeClr val="dk1"/>
                </a:solidFill>
                <a:latin typeface="Noto Sans Symbols"/>
                <a:ea typeface="Noto Sans Symbols"/>
                <a:cs typeface="Noto Sans Symbols"/>
                <a:sym typeface="Noto Sans Symbols"/>
              </a:rPr>
              <a:t>⭢</a:t>
            </a:r>
            <a:r>
              <a:rPr lang="en-US" sz="1800" b="0" i="0" u="none" strike="noStrike" cap="none">
                <a:solidFill>
                  <a:schemeClr val="dk1"/>
                </a:solidFill>
                <a:latin typeface="Times New Roman"/>
                <a:ea typeface="Times New Roman"/>
                <a:cs typeface="Times New Roman"/>
                <a:sym typeface="Times New Roman"/>
              </a:rPr>
              <a:t> </a:t>
            </a:r>
            <a:r>
              <a:rPr lang="en-US" sz="1800" b="0" i="0" u="none" strike="noStrike" cap="none">
                <a:solidFill>
                  <a:schemeClr val="dk1"/>
                </a:solidFill>
                <a:latin typeface="Arial"/>
                <a:ea typeface="Arial"/>
                <a:cs typeface="Arial"/>
                <a:sym typeface="Arial"/>
              </a:rPr>
              <a:t>memori hingga  penalaran non verbal</a:t>
            </a:r>
            <a:endParaRPr sz="1800" b="0" i="0" u="none" strike="noStrike" cap="none">
              <a:solidFill>
                <a:schemeClr val="dk1"/>
              </a:solidFill>
              <a:latin typeface="Arial"/>
              <a:ea typeface="Arial"/>
              <a:cs typeface="Arial"/>
              <a:sym typeface="Arial"/>
            </a:endParaRPr>
          </a:p>
          <a:p>
            <a:pPr marL="241300" marR="335915" lvl="0" indent="-228600" algn="l" rtl="0">
              <a:lnSpc>
                <a:spcPct val="120000"/>
              </a:lnSpc>
              <a:spcBef>
                <a:spcPts val="100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1930an </a:t>
            </a:r>
            <a:r>
              <a:rPr lang="en-US" sz="1800" b="0" i="0" u="none" strike="noStrike" cap="none">
                <a:solidFill>
                  <a:schemeClr val="dk1"/>
                </a:solidFill>
                <a:latin typeface="Noto Sans Symbols"/>
                <a:ea typeface="Noto Sans Symbols"/>
                <a:cs typeface="Noto Sans Symbols"/>
                <a:sym typeface="Noto Sans Symbols"/>
              </a:rPr>
              <a:t>⭢</a:t>
            </a:r>
            <a:r>
              <a:rPr lang="en-US" sz="1800" b="0" i="0" u="none" strike="noStrike" cap="none">
                <a:solidFill>
                  <a:schemeClr val="dk1"/>
                </a:solidFill>
                <a:latin typeface="Times New Roman"/>
                <a:ea typeface="Times New Roman"/>
                <a:cs typeface="Times New Roman"/>
                <a:sym typeface="Times New Roman"/>
              </a:rPr>
              <a:t> </a:t>
            </a:r>
            <a:r>
              <a:rPr lang="en-US" sz="1800" b="0" i="0" u="none" strike="noStrike" cap="none">
                <a:solidFill>
                  <a:schemeClr val="dk1"/>
                </a:solidFill>
                <a:latin typeface="Arial"/>
                <a:ea typeface="Arial"/>
                <a:cs typeface="Arial"/>
                <a:sym typeface="Arial"/>
              </a:rPr>
              <a:t>1997 ; namun masih digunakan untuk riset  (2010)</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4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2 tahun-20 tahun 11 bulan</a:t>
            </a:r>
            <a:endParaRPr sz="1800" b="0" i="0" u="none" strike="noStrike" cap="none">
              <a:solidFill>
                <a:schemeClr val="dk1"/>
              </a:solidFill>
              <a:latin typeface="Arial"/>
              <a:ea typeface="Arial"/>
              <a:cs typeface="Arial"/>
              <a:sym typeface="Arial"/>
            </a:endParaRPr>
          </a:p>
          <a:p>
            <a:pPr marL="241300" marR="5080" lvl="0" indent="-228600" algn="l" rtl="0">
              <a:lnSpc>
                <a:spcPct val="120000"/>
              </a:lnSpc>
              <a:spcBef>
                <a:spcPts val="994"/>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Paling banyak digunakan untuk setting klinis : PDD, tuna  rungu dan hambatan bahasa</a:t>
            </a:r>
            <a:endParaRPr sz="1800" b="0" i="0" u="none" strike="noStrike" cap="none">
              <a:solidFill>
                <a:schemeClr val="dk1"/>
              </a:solidFill>
              <a:latin typeface="Arial"/>
              <a:ea typeface="Arial"/>
              <a:cs typeface="Arial"/>
              <a:sym typeface="Arial"/>
            </a:endParaRPr>
          </a:p>
          <a:p>
            <a:pPr marL="241300" marR="273685" lvl="0" indent="-228600" algn="l" rtl="0">
              <a:lnSpc>
                <a:spcPct val="120000"/>
              </a:lnSpc>
              <a:spcBef>
                <a:spcPts val="994"/>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Dapat diadministrasikan tanpa menggunakan bahasa,  dan tidak membutuhkan respon verbal dari respon</a:t>
            </a:r>
            <a:endParaRPr sz="1800" b="0" i="0" u="none" strike="noStrike" cap="none">
              <a:solidFill>
                <a:schemeClr val="dk1"/>
              </a:solidFill>
              <a:latin typeface="Arial"/>
              <a:ea typeface="Arial"/>
              <a:cs typeface="Arial"/>
              <a:sym typeface="Arial"/>
            </a:endParaRPr>
          </a:p>
        </p:txBody>
      </p:sp>
      <p:sp>
        <p:nvSpPr>
          <p:cNvPr id="2714" name="Google Shape;2714;p217"/>
          <p:cNvSpPr txBox="1"/>
          <p:nvPr/>
        </p:nvSpPr>
        <p:spPr>
          <a:xfrm>
            <a:off x="5197855" y="4598742"/>
            <a:ext cx="5411470" cy="1571625"/>
          </a:xfrm>
          <a:prstGeom prst="rect">
            <a:avLst/>
          </a:prstGeom>
          <a:noFill/>
          <a:ln>
            <a:noFill/>
          </a:ln>
        </p:spPr>
        <p:txBody>
          <a:bodyPr spcFirstLastPara="1" wrap="square" lIns="0" tIns="110475"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20 subtes yang dikelompokkan dalam dua </a:t>
            </a:r>
            <a:r>
              <a:rPr lang="en-US" sz="1800" b="0" i="1" u="none" strike="noStrike" cap="none">
                <a:solidFill>
                  <a:schemeClr val="dk1"/>
                </a:solidFill>
                <a:latin typeface="Arial"/>
                <a:ea typeface="Arial"/>
                <a:cs typeface="Arial"/>
                <a:sym typeface="Arial"/>
              </a:rPr>
              <a:t>battery </a:t>
            </a: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p>
            <a:pPr marL="698500" marR="0" lvl="1" indent="-228600" algn="l" rtl="0">
              <a:lnSpc>
                <a:spcPct val="100000"/>
              </a:lnSpc>
              <a:spcBef>
                <a:spcPts val="919"/>
              </a:spcBef>
              <a:spcAft>
                <a:spcPts val="0"/>
              </a:spcAft>
              <a:buClr>
                <a:srgbClr val="F81B01"/>
              </a:buClr>
              <a:buSzPts val="1750"/>
              <a:buFont typeface="Noto Sans Symbols"/>
              <a:buChar char="▪"/>
            </a:pPr>
            <a:r>
              <a:rPr lang="en-US" sz="1600" b="0" i="0" u="none" strike="noStrike" cap="none">
                <a:solidFill>
                  <a:schemeClr val="dk1"/>
                </a:solidFill>
                <a:latin typeface="Arial"/>
                <a:ea typeface="Arial"/>
                <a:cs typeface="Arial"/>
                <a:sym typeface="Arial"/>
              </a:rPr>
              <a:t>Visualization &amp; Reasoning</a:t>
            </a:r>
            <a:endParaRPr sz="1600" b="0" i="0" u="none" strike="noStrike" cap="none">
              <a:solidFill>
                <a:schemeClr val="dk1"/>
              </a:solidFill>
              <a:latin typeface="Arial"/>
              <a:ea typeface="Arial"/>
              <a:cs typeface="Arial"/>
              <a:sym typeface="Arial"/>
            </a:endParaRPr>
          </a:p>
          <a:p>
            <a:pPr marL="698500" marR="0" lvl="1" indent="-228600" algn="l" rtl="0">
              <a:lnSpc>
                <a:spcPct val="100000"/>
              </a:lnSpc>
              <a:spcBef>
                <a:spcPts val="880"/>
              </a:spcBef>
              <a:spcAft>
                <a:spcPts val="0"/>
              </a:spcAft>
              <a:buClr>
                <a:srgbClr val="F81B01"/>
              </a:buClr>
              <a:buSzPts val="1750"/>
              <a:buFont typeface="Noto Sans Symbols"/>
              <a:buChar char="▪"/>
            </a:pPr>
            <a:r>
              <a:rPr lang="en-US" sz="1600" b="0" i="0" u="none" strike="noStrike" cap="none">
                <a:solidFill>
                  <a:schemeClr val="dk1"/>
                </a:solidFill>
                <a:latin typeface="Arial"/>
                <a:ea typeface="Arial"/>
                <a:cs typeface="Arial"/>
                <a:sym typeface="Arial"/>
              </a:rPr>
              <a:t>Memory &amp; Attention</a:t>
            </a:r>
            <a:endParaRPr sz="1600" b="0" i="0" u="none" strike="noStrike" cap="none">
              <a:solidFill>
                <a:schemeClr val="dk1"/>
              </a:solidFill>
              <a:latin typeface="Arial"/>
              <a:ea typeface="Arial"/>
              <a:cs typeface="Arial"/>
              <a:sym typeface="Arial"/>
            </a:endParaRPr>
          </a:p>
          <a:p>
            <a:pPr marL="241300" marR="0" lvl="0" indent="-228600" algn="l" rtl="0">
              <a:lnSpc>
                <a:spcPct val="100000"/>
              </a:lnSpc>
              <a:spcBef>
                <a:spcPts val="1405"/>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Hasil : IQ Nonverbal + SS Subtes</a:t>
            </a:r>
            <a:endParaRPr sz="1800" b="0" i="0" u="none" strike="noStrike" cap="none">
              <a:solidFill>
                <a:schemeClr val="dk1"/>
              </a:solidFill>
              <a:latin typeface="Arial"/>
              <a:ea typeface="Arial"/>
              <a:cs typeface="Arial"/>
              <a:sym typeface="Arial"/>
            </a:endParaRPr>
          </a:p>
        </p:txBody>
      </p:sp>
      <p:sp>
        <p:nvSpPr>
          <p:cNvPr id="2715" name="Google Shape;2715;p217"/>
          <p:cNvSpPr/>
          <p:nvPr/>
        </p:nvSpPr>
        <p:spPr>
          <a:xfrm>
            <a:off x="2879725" y="4919987"/>
            <a:ext cx="2633979" cy="191071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16" name="Google Shape;2716;p217"/>
          <p:cNvSpPr txBox="1"/>
          <p:nvPr/>
        </p:nvSpPr>
        <p:spPr>
          <a:xfrm>
            <a:off x="800138" y="1699641"/>
            <a:ext cx="3674745" cy="502920"/>
          </a:xfrm>
          <a:prstGeom prst="rect">
            <a:avLst/>
          </a:prstGeom>
          <a:solidFill>
            <a:srgbClr val="F81B01"/>
          </a:solidFill>
          <a:ln>
            <a:noFill/>
          </a:ln>
        </p:spPr>
        <p:txBody>
          <a:bodyPr spcFirstLastPara="1" wrap="square" lIns="0" tIns="114300" rIns="0" bIns="0" anchor="t" anchorCtr="0">
            <a:noAutofit/>
          </a:bodyPr>
          <a:lstStyle/>
          <a:p>
            <a:pPr marL="19685"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DFDFDF"/>
                </a:solidFill>
                <a:latin typeface="Arial"/>
                <a:ea typeface="Arial"/>
                <a:cs typeface="Arial"/>
                <a:sym typeface="Arial"/>
              </a:rPr>
              <a:t>NONLANGUAGE TESTS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0"/>
        <p:cNvGrpSpPr/>
        <p:nvPr/>
      </p:nvGrpSpPr>
      <p:grpSpPr>
        <a:xfrm>
          <a:off x="0" y="0"/>
          <a:ext cx="0" cy="0"/>
          <a:chOff x="0" y="0"/>
          <a:chExt cx="0" cy="0"/>
        </a:xfrm>
      </p:grpSpPr>
      <p:sp>
        <p:nvSpPr>
          <p:cNvPr id="2721" name="Google Shape;2721;p218"/>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22" name="Google Shape;2722;p218"/>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23" name="Google Shape;2723;p218"/>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24" name="Google Shape;2724;p218"/>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25" name="Google Shape;2725;p218"/>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26" name="Google Shape;2726;p218"/>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27" name="Google Shape;2727;p218"/>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28" name="Google Shape;2728;p218"/>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29" name="Google Shape;2729;p218"/>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30" name="Google Shape;2730;p218"/>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31" name="Google Shape;2731;p218"/>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32" name="Google Shape;2732;p218"/>
          <p:cNvSpPr txBox="1"/>
          <p:nvPr/>
        </p:nvSpPr>
        <p:spPr>
          <a:xfrm>
            <a:off x="806335" y="2275713"/>
            <a:ext cx="3668395" cy="2624455"/>
          </a:xfrm>
          <a:prstGeom prst="rect">
            <a:avLst/>
          </a:prstGeom>
          <a:solidFill>
            <a:srgbClr val="F81B01"/>
          </a:solidFill>
          <a:ln>
            <a:noFill/>
          </a:ln>
        </p:spPr>
        <p:txBody>
          <a:bodyPr spcFirstLastPara="1" wrap="square" lIns="0" tIns="5700" rIns="0" bIns="0" anchor="t" anchorCtr="0">
            <a:noAutofit/>
          </a:bodyPr>
          <a:lstStyle/>
          <a:p>
            <a:pPr marL="0" marR="0" lvl="0" indent="0" algn="l" rtl="0">
              <a:lnSpc>
                <a:spcPct val="100000"/>
              </a:lnSpc>
              <a:spcBef>
                <a:spcPts val="0"/>
              </a:spcBef>
              <a:spcAft>
                <a:spcPts val="0"/>
              </a:spcAft>
              <a:buClr>
                <a:srgbClr val="000000"/>
              </a:buClr>
              <a:buSzPts val="5250"/>
              <a:buFont typeface="Arial"/>
              <a:buNone/>
            </a:pPr>
            <a:endParaRPr sz="5250" b="0" i="0" u="none" strike="noStrike" cap="none">
              <a:solidFill>
                <a:schemeClr val="dk1"/>
              </a:solidFill>
              <a:latin typeface="Times New Roman"/>
              <a:ea typeface="Times New Roman"/>
              <a:cs typeface="Times New Roman"/>
              <a:sym typeface="Times New Roman"/>
            </a:endParaRPr>
          </a:p>
          <a:p>
            <a:pPr marL="683895" marR="355600" lvl="0" indent="-306703" algn="l" rtl="0">
              <a:lnSpc>
                <a:spcPct val="101975"/>
              </a:lnSpc>
              <a:spcBef>
                <a:spcPts val="5"/>
              </a:spcBef>
              <a:spcAft>
                <a:spcPts val="0"/>
              </a:spcAft>
              <a:buClr>
                <a:srgbClr val="000000"/>
              </a:buClr>
              <a:buSzPts val="4000"/>
              <a:buFont typeface="Arial"/>
              <a:buNone/>
            </a:pPr>
            <a:r>
              <a:rPr lang="en-US" sz="4000" b="0" i="0" u="none" strike="noStrike" cap="none">
                <a:solidFill>
                  <a:srgbClr val="FFFDFF"/>
                </a:solidFill>
                <a:latin typeface="Arial"/>
                <a:ea typeface="Arial"/>
                <a:cs typeface="Arial"/>
                <a:sym typeface="Arial"/>
              </a:rPr>
              <a:t>Porteus Maze  Test (PMT)</a:t>
            </a:r>
            <a:endParaRPr sz="4000" b="0" i="0" u="none" strike="noStrike" cap="none">
              <a:solidFill>
                <a:schemeClr val="dk1"/>
              </a:solidFill>
              <a:latin typeface="Arial"/>
              <a:ea typeface="Arial"/>
              <a:cs typeface="Arial"/>
              <a:sym typeface="Arial"/>
            </a:endParaRPr>
          </a:p>
        </p:txBody>
      </p:sp>
      <p:sp>
        <p:nvSpPr>
          <p:cNvPr id="2733" name="Google Shape;2733;p218"/>
          <p:cNvSpPr txBox="1"/>
          <p:nvPr/>
        </p:nvSpPr>
        <p:spPr>
          <a:xfrm>
            <a:off x="5197855" y="2047745"/>
            <a:ext cx="5723890" cy="1686560"/>
          </a:xfrm>
          <a:prstGeom prst="rect">
            <a:avLst/>
          </a:prstGeom>
          <a:noFill/>
          <a:ln>
            <a:noFill/>
          </a:ln>
        </p:spPr>
        <p:txBody>
          <a:bodyPr spcFirstLastPara="1" wrap="square" lIns="0" tIns="156825"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Popular tetapi tidak terstandardisasi</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3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Pertama kali dipublikasi : PD 1</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4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Pengukuran aspek nonverbal dari kecerdasan : hanya</a:t>
            </a:r>
            <a:endParaRPr sz="1800" b="0" i="0" u="none" strike="noStrike" cap="none">
              <a:solidFill>
                <a:schemeClr val="dk1"/>
              </a:solidFill>
              <a:latin typeface="Arial"/>
              <a:ea typeface="Arial"/>
              <a:cs typeface="Arial"/>
              <a:sym typeface="Arial"/>
            </a:endParaRPr>
          </a:p>
          <a:p>
            <a:pPr marL="241300" marR="0" lvl="0" indent="0" algn="l" rtl="0">
              <a:lnSpc>
                <a:spcPct val="100000"/>
              </a:lnSpc>
              <a:spcBef>
                <a:spcPts val="430"/>
              </a:spcBef>
              <a:spcAft>
                <a:spcPts val="0"/>
              </a:spcAft>
              <a:buClr>
                <a:srgbClr val="000000"/>
              </a:buClr>
              <a:buSzPts val="1800"/>
              <a:buFont typeface="Arial"/>
              <a:buNone/>
            </a:pPr>
            <a:r>
              <a:rPr lang="en-US" sz="1800" b="0" i="1" u="none" strike="noStrike" cap="none">
                <a:solidFill>
                  <a:schemeClr val="dk1"/>
                </a:solidFill>
                <a:latin typeface="Arial"/>
                <a:ea typeface="Arial"/>
                <a:cs typeface="Arial"/>
                <a:sym typeface="Arial"/>
              </a:rPr>
              <a:t>maze</a:t>
            </a:r>
            <a:endParaRPr sz="1800" b="0" i="0" u="none" strike="noStrike" cap="none">
              <a:solidFill>
                <a:schemeClr val="dk1"/>
              </a:solidFill>
              <a:latin typeface="Arial"/>
              <a:ea typeface="Arial"/>
              <a:cs typeface="Arial"/>
              <a:sym typeface="Arial"/>
            </a:endParaRPr>
          </a:p>
        </p:txBody>
      </p:sp>
      <p:sp>
        <p:nvSpPr>
          <p:cNvPr id="2734" name="Google Shape;2734;p218"/>
          <p:cNvSpPr txBox="1"/>
          <p:nvPr/>
        </p:nvSpPr>
        <p:spPr>
          <a:xfrm>
            <a:off x="5197855" y="4345940"/>
            <a:ext cx="3902710" cy="299720"/>
          </a:xfrm>
          <a:prstGeom prst="rect">
            <a:avLst/>
          </a:prstGeom>
          <a:noFill/>
          <a:ln>
            <a:noFill/>
          </a:ln>
        </p:spPr>
        <p:txBody>
          <a:bodyPr spcFirstLastPara="1" wrap="square" lIns="0" tIns="12700"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Tidak membutuhkan instruksi verbal</a:t>
            </a:r>
            <a:endParaRPr sz="1800" b="0" i="0" u="none" strike="noStrike" cap="none">
              <a:solidFill>
                <a:schemeClr val="dk1"/>
              </a:solidFill>
              <a:latin typeface="Arial"/>
              <a:ea typeface="Arial"/>
              <a:cs typeface="Arial"/>
              <a:sym typeface="Arial"/>
            </a:endParaRPr>
          </a:p>
        </p:txBody>
      </p:sp>
      <p:sp>
        <p:nvSpPr>
          <p:cNvPr id="2735" name="Google Shape;2735;p218"/>
          <p:cNvSpPr txBox="1"/>
          <p:nvPr/>
        </p:nvSpPr>
        <p:spPr>
          <a:xfrm>
            <a:off x="800138" y="1699641"/>
            <a:ext cx="3674745" cy="502920"/>
          </a:xfrm>
          <a:prstGeom prst="rect">
            <a:avLst/>
          </a:prstGeom>
          <a:solidFill>
            <a:srgbClr val="F81B01"/>
          </a:solidFill>
          <a:ln>
            <a:noFill/>
          </a:ln>
        </p:spPr>
        <p:txBody>
          <a:bodyPr spcFirstLastPara="1" wrap="square" lIns="0" tIns="114300" rIns="0" bIns="0" anchor="t" anchorCtr="0">
            <a:noAutofit/>
          </a:bodyPr>
          <a:lstStyle/>
          <a:p>
            <a:pPr marL="19685"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DFDFDF"/>
                </a:solidFill>
                <a:latin typeface="Arial"/>
                <a:ea typeface="Arial"/>
                <a:cs typeface="Arial"/>
                <a:sym typeface="Arial"/>
              </a:rPr>
              <a:t>NONLANGUAGE TESTS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9"/>
        <p:cNvGrpSpPr/>
        <p:nvPr/>
      </p:nvGrpSpPr>
      <p:grpSpPr>
        <a:xfrm>
          <a:off x="0" y="0"/>
          <a:ext cx="0" cy="0"/>
          <a:chOff x="0" y="0"/>
          <a:chExt cx="0" cy="0"/>
        </a:xfrm>
      </p:grpSpPr>
      <p:sp>
        <p:nvSpPr>
          <p:cNvPr id="2740" name="Google Shape;2740;p219"/>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41" name="Google Shape;2741;p219"/>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42" name="Google Shape;2742;p219"/>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43" name="Google Shape;2743;p219"/>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44" name="Google Shape;2744;p219"/>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45" name="Google Shape;2745;p219"/>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46" name="Google Shape;2746;p219"/>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47" name="Google Shape;2747;p219"/>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48" name="Google Shape;2748;p219"/>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49" name="Google Shape;2749;p219"/>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50" name="Google Shape;2750;p219"/>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51" name="Google Shape;2751;p219"/>
          <p:cNvSpPr txBox="1"/>
          <p:nvPr/>
        </p:nvSpPr>
        <p:spPr>
          <a:xfrm>
            <a:off x="806335" y="2275713"/>
            <a:ext cx="3668395" cy="2624455"/>
          </a:xfrm>
          <a:prstGeom prst="rect">
            <a:avLst/>
          </a:prstGeom>
          <a:solidFill>
            <a:srgbClr val="F81B01"/>
          </a:solidFill>
          <a:ln>
            <a:noFill/>
          </a:ln>
        </p:spPr>
        <p:txBody>
          <a:bodyPr spcFirstLastPara="1" wrap="square" lIns="0" tIns="124450" rIns="0" bIns="0" anchor="t" anchorCtr="0">
            <a:noAutofit/>
          </a:bodyPr>
          <a:lstStyle/>
          <a:p>
            <a:pPr marL="411480" marR="389255" lvl="0" indent="-635" algn="ctr" rtl="0">
              <a:lnSpc>
                <a:spcPct val="85000"/>
              </a:lnSpc>
              <a:spcBef>
                <a:spcPts val="0"/>
              </a:spcBef>
              <a:spcAft>
                <a:spcPts val="0"/>
              </a:spcAft>
              <a:buClr>
                <a:srgbClr val="000000"/>
              </a:buClr>
              <a:buSzPts val="3600"/>
              <a:buFont typeface="Arial"/>
              <a:buNone/>
            </a:pPr>
            <a:r>
              <a:rPr lang="en-US" sz="3600" b="1" i="0" u="none" strike="noStrike" cap="none">
                <a:solidFill>
                  <a:srgbClr val="FFFDFF"/>
                </a:solidFill>
                <a:latin typeface="Arial"/>
                <a:ea typeface="Arial"/>
                <a:cs typeface="Arial"/>
                <a:sym typeface="Arial"/>
              </a:rPr>
              <a:t>Hiskey-  Nebraska Test  of Learning  Aptitude</a:t>
            </a:r>
            <a:endParaRPr sz="3600" b="0" i="0" u="none" strike="noStrike" cap="none">
              <a:solidFill>
                <a:schemeClr val="dk1"/>
              </a:solidFill>
              <a:latin typeface="Arial"/>
              <a:ea typeface="Arial"/>
              <a:cs typeface="Arial"/>
              <a:sym typeface="Arial"/>
            </a:endParaRPr>
          </a:p>
          <a:p>
            <a:pPr marL="15240" marR="0" lvl="0" indent="0" algn="ctr" rtl="0">
              <a:lnSpc>
                <a:spcPct val="102083"/>
              </a:lnSpc>
              <a:spcBef>
                <a:spcPts val="0"/>
              </a:spcBef>
              <a:spcAft>
                <a:spcPts val="0"/>
              </a:spcAft>
              <a:buClr>
                <a:srgbClr val="000000"/>
              </a:buClr>
              <a:buSzPts val="3600"/>
              <a:buFont typeface="Arial"/>
              <a:buNone/>
            </a:pPr>
            <a:r>
              <a:rPr lang="en-US" sz="3600" b="0" i="0" u="none" strike="noStrike" cap="none">
                <a:solidFill>
                  <a:srgbClr val="FFFDFF"/>
                </a:solidFill>
                <a:latin typeface="Arial"/>
                <a:ea typeface="Arial"/>
                <a:cs typeface="Arial"/>
                <a:sym typeface="Arial"/>
              </a:rPr>
              <a:t>(H-NTLA)</a:t>
            </a:r>
            <a:endParaRPr sz="3600" b="0" i="0" u="none" strike="noStrike" cap="none">
              <a:solidFill>
                <a:schemeClr val="dk1"/>
              </a:solidFill>
              <a:latin typeface="Arial"/>
              <a:ea typeface="Arial"/>
              <a:cs typeface="Arial"/>
              <a:sym typeface="Arial"/>
            </a:endParaRPr>
          </a:p>
        </p:txBody>
      </p:sp>
      <p:sp>
        <p:nvSpPr>
          <p:cNvPr id="2752" name="Google Shape;2752;p219"/>
          <p:cNvSpPr txBox="1"/>
          <p:nvPr/>
        </p:nvSpPr>
        <p:spPr>
          <a:xfrm>
            <a:off x="5197855" y="984884"/>
            <a:ext cx="5758180" cy="3243580"/>
          </a:xfrm>
          <a:prstGeom prst="rect">
            <a:avLst/>
          </a:prstGeom>
          <a:noFill/>
          <a:ln>
            <a:noFill/>
          </a:ln>
        </p:spPr>
        <p:txBody>
          <a:bodyPr spcFirstLastPara="1" wrap="square" lIns="0" tIns="12700" rIns="0" bIns="0" anchor="t" anchorCtr="0">
            <a:noAutofit/>
          </a:bodyPr>
          <a:lstStyle/>
          <a:p>
            <a:pPr marL="241300" marR="861694" lvl="0" indent="-228600" algn="l"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Nonlanguage performance scale </a:t>
            </a:r>
            <a:r>
              <a:rPr lang="en-US" sz="1800" b="0" i="0" u="none" strike="noStrike" cap="none">
                <a:solidFill>
                  <a:schemeClr val="dk1"/>
                </a:solidFill>
                <a:latin typeface="Noto Sans Symbols"/>
                <a:ea typeface="Noto Sans Symbols"/>
                <a:cs typeface="Noto Sans Symbols"/>
                <a:sym typeface="Noto Sans Symbols"/>
              </a:rPr>
              <a:t>⭢</a:t>
            </a:r>
            <a:r>
              <a:rPr lang="en-US" sz="1800" b="0" i="0" u="none" strike="noStrike" cap="none">
                <a:solidFill>
                  <a:schemeClr val="dk1"/>
                </a:solidFill>
                <a:latin typeface="Times New Roman"/>
                <a:ea typeface="Times New Roman"/>
                <a:cs typeface="Times New Roman"/>
                <a:sym typeface="Times New Roman"/>
              </a:rPr>
              <a:t> </a:t>
            </a:r>
            <a:r>
              <a:rPr lang="en-US" sz="1800" b="0" i="0" u="none" strike="noStrike" cap="none">
                <a:solidFill>
                  <a:schemeClr val="dk1"/>
                </a:solidFill>
                <a:latin typeface="Arial"/>
                <a:ea typeface="Arial"/>
                <a:cs typeface="Arial"/>
                <a:sym typeface="Arial"/>
              </a:rPr>
              <a:t>bisa  diadministrasikan dengan pantomim dan tidak  membutuhkan respon verbal dari testee</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3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3-17 tahun</a:t>
            </a:r>
            <a:endParaRPr sz="1800" b="0" i="0" u="none" strike="noStrike" cap="none">
              <a:solidFill>
                <a:schemeClr val="dk1"/>
              </a:solidFill>
              <a:latin typeface="Arial"/>
              <a:ea typeface="Arial"/>
              <a:cs typeface="Arial"/>
              <a:sym typeface="Arial"/>
            </a:endParaRPr>
          </a:p>
          <a:p>
            <a:pPr marL="241300" marR="5080" lvl="0" indent="-228600" algn="l" rtl="0">
              <a:lnSpc>
                <a:spcPct val="120000"/>
              </a:lnSpc>
              <a:spcBef>
                <a:spcPts val="101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12 subtes : bead patterns, memory for color, picture  identification, picture association, paper folding, visual  attention span, block patterns, completion of drawings,  memory for digits, puzzle blocks, picture analogies,  spatial reasoning</a:t>
            </a:r>
            <a:endParaRPr sz="1800" b="0" i="0" u="none" strike="noStrike" cap="none">
              <a:solidFill>
                <a:schemeClr val="dk1"/>
              </a:solidFill>
              <a:latin typeface="Arial"/>
              <a:ea typeface="Arial"/>
              <a:cs typeface="Arial"/>
              <a:sym typeface="Arial"/>
            </a:endParaRPr>
          </a:p>
        </p:txBody>
      </p:sp>
      <p:sp>
        <p:nvSpPr>
          <p:cNvPr id="2753" name="Google Shape;2753;p219"/>
          <p:cNvSpPr txBox="1"/>
          <p:nvPr/>
        </p:nvSpPr>
        <p:spPr>
          <a:xfrm>
            <a:off x="5197855" y="4785106"/>
            <a:ext cx="6118225" cy="1013460"/>
          </a:xfrm>
          <a:prstGeom prst="rect">
            <a:avLst/>
          </a:prstGeom>
          <a:noFill/>
          <a:ln>
            <a:noFill/>
          </a:ln>
        </p:spPr>
        <p:txBody>
          <a:bodyPr spcFirstLastPara="1" wrap="square" lIns="0" tIns="12700" rIns="0" bIns="0" anchor="t" anchorCtr="0">
            <a:noAutofit/>
          </a:bodyPr>
          <a:lstStyle/>
          <a:p>
            <a:pPr marL="241300" marR="5080" lvl="0" indent="-228600" algn="l"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Sangat terpakai untuk mengevaluasi anak tuna rungu,  memiliki gangguan bicara, </a:t>
            </a:r>
            <a:r>
              <a:rPr lang="en-US" sz="1800" b="0" i="1" u="none" strike="noStrike" cap="none">
                <a:solidFill>
                  <a:schemeClr val="dk1"/>
                </a:solidFill>
                <a:latin typeface="Arial"/>
                <a:ea typeface="Arial"/>
                <a:cs typeface="Arial"/>
                <a:sym typeface="Arial"/>
              </a:rPr>
              <a:t>intellectual disability</a:t>
            </a:r>
            <a:r>
              <a:rPr lang="en-US" sz="1800" b="0" i="0" u="none" strike="noStrike" cap="none">
                <a:solidFill>
                  <a:schemeClr val="dk1"/>
                </a:solidFill>
                <a:latin typeface="Arial"/>
                <a:ea typeface="Arial"/>
                <a:cs typeface="Arial"/>
                <a:sym typeface="Arial"/>
              </a:rPr>
              <a:t>, atau yang  bilingual</a:t>
            </a:r>
            <a:endParaRPr sz="1800" b="0" i="0" u="none" strike="noStrike" cap="none">
              <a:solidFill>
                <a:schemeClr val="dk1"/>
              </a:solidFill>
              <a:latin typeface="Arial"/>
              <a:ea typeface="Arial"/>
              <a:cs typeface="Arial"/>
              <a:sym typeface="Arial"/>
            </a:endParaRPr>
          </a:p>
        </p:txBody>
      </p:sp>
      <p:sp>
        <p:nvSpPr>
          <p:cNvPr id="2754" name="Google Shape;2754;p219"/>
          <p:cNvSpPr txBox="1"/>
          <p:nvPr/>
        </p:nvSpPr>
        <p:spPr>
          <a:xfrm>
            <a:off x="800138" y="1699641"/>
            <a:ext cx="3674745" cy="502920"/>
          </a:xfrm>
          <a:prstGeom prst="rect">
            <a:avLst/>
          </a:prstGeom>
          <a:solidFill>
            <a:srgbClr val="F81B01"/>
          </a:solidFill>
          <a:ln>
            <a:noFill/>
          </a:ln>
        </p:spPr>
        <p:txBody>
          <a:bodyPr spcFirstLastPara="1" wrap="square" lIns="0" tIns="114300" rIns="0" bIns="0" anchor="t" anchorCtr="0">
            <a:noAutofit/>
          </a:bodyPr>
          <a:lstStyle/>
          <a:p>
            <a:pPr marL="19685"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DFDFDF"/>
                </a:solidFill>
                <a:latin typeface="Arial"/>
                <a:ea typeface="Arial"/>
                <a:cs typeface="Arial"/>
                <a:sym typeface="Arial"/>
              </a:rPr>
              <a:t>NONLANGUAGE TESTS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8"/>
        <p:cNvGrpSpPr/>
        <p:nvPr/>
      </p:nvGrpSpPr>
      <p:grpSpPr>
        <a:xfrm>
          <a:off x="0" y="0"/>
          <a:ext cx="0" cy="0"/>
          <a:chOff x="0" y="0"/>
          <a:chExt cx="0" cy="0"/>
        </a:xfrm>
      </p:grpSpPr>
      <p:sp>
        <p:nvSpPr>
          <p:cNvPr id="2759" name="Google Shape;2759;p220"/>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60" name="Google Shape;2760;p220"/>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61" name="Google Shape;2761;p220"/>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62" name="Google Shape;2762;p220"/>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63" name="Google Shape;2763;p220"/>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64" name="Google Shape;2764;p220"/>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65" name="Google Shape;2765;p220"/>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66" name="Google Shape;2766;p220"/>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67" name="Google Shape;2767;p220"/>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68" name="Google Shape;2768;p220"/>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69" name="Google Shape;2769;p220"/>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70" name="Google Shape;2770;p220"/>
          <p:cNvSpPr txBox="1"/>
          <p:nvPr/>
        </p:nvSpPr>
        <p:spPr>
          <a:xfrm>
            <a:off x="806335" y="2275713"/>
            <a:ext cx="3668395" cy="2624455"/>
          </a:xfrm>
          <a:prstGeom prst="rect">
            <a:avLst/>
          </a:prstGeom>
          <a:solidFill>
            <a:srgbClr val="F81B01"/>
          </a:solidFill>
          <a:ln>
            <a:noFill/>
          </a:ln>
        </p:spPr>
        <p:txBody>
          <a:bodyPr spcFirstLastPara="1" wrap="square" lIns="0" tIns="252725" rIns="0" bIns="0" anchor="t" anchorCtr="0">
            <a:noAutofit/>
          </a:bodyPr>
          <a:lstStyle/>
          <a:p>
            <a:pPr marL="894080" marR="873125" lvl="0" indent="-1269" algn="ctr" rtl="0">
              <a:lnSpc>
                <a:spcPct val="85000"/>
              </a:lnSpc>
              <a:spcBef>
                <a:spcPts val="0"/>
              </a:spcBef>
              <a:spcAft>
                <a:spcPts val="0"/>
              </a:spcAft>
              <a:buClr>
                <a:srgbClr val="000000"/>
              </a:buClr>
              <a:buSzPts val="4000"/>
              <a:buFont typeface="Arial"/>
              <a:buNone/>
            </a:pPr>
            <a:r>
              <a:rPr lang="en-US" sz="4000" b="1" i="0" u="none" strike="noStrike" cap="none">
                <a:solidFill>
                  <a:srgbClr val="FFFDFF"/>
                </a:solidFill>
                <a:latin typeface="Arial"/>
                <a:ea typeface="Arial"/>
                <a:cs typeface="Arial"/>
                <a:sym typeface="Arial"/>
              </a:rPr>
              <a:t>Human  Figure  Drawing  Tests</a:t>
            </a:r>
            <a:endParaRPr sz="4000" b="0" i="0" u="none" strike="noStrike" cap="none">
              <a:solidFill>
                <a:schemeClr val="dk1"/>
              </a:solidFill>
              <a:latin typeface="Arial"/>
              <a:ea typeface="Arial"/>
              <a:cs typeface="Arial"/>
              <a:sym typeface="Arial"/>
            </a:endParaRPr>
          </a:p>
        </p:txBody>
      </p:sp>
      <p:sp>
        <p:nvSpPr>
          <p:cNvPr id="2771" name="Google Shape;2771;p220"/>
          <p:cNvSpPr txBox="1"/>
          <p:nvPr/>
        </p:nvSpPr>
        <p:spPr>
          <a:xfrm>
            <a:off x="5197855" y="1022350"/>
            <a:ext cx="5728335" cy="1798320"/>
          </a:xfrm>
          <a:prstGeom prst="rect">
            <a:avLst/>
          </a:prstGeom>
          <a:noFill/>
          <a:ln>
            <a:noFill/>
          </a:ln>
        </p:spPr>
        <p:txBody>
          <a:bodyPr spcFirstLastPara="1" wrap="square" lIns="0" tIns="67300"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Florence Goodenough (1926) : Draw-A-Man Test </a:t>
            </a:r>
            <a:r>
              <a:rPr lang="en-US" sz="1800" b="0" i="0" u="none" strike="noStrike" cap="none">
                <a:solidFill>
                  <a:schemeClr val="dk1"/>
                </a:solidFill>
                <a:latin typeface="Noto Sans Symbols"/>
                <a:ea typeface="Noto Sans Symbols"/>
                <a:cs typeface="Noto Sans Symbols"/>
                <a:sym typeface="Noto Sans Symbols"/>
              </a:rPr>
              <a:t>⭢</a:t>
            </a:r>
            <a:endParaRPr sz="1800" b="0" i="0" u="none" strike="noStrike" cap="none">
              <a:solidFill>
                <a:schemeClr val="dk1"/>
              </a:solidFill>
              <a:latin typeface="Noto Sans Symbols"/>
              <a:ea typeface="Noto Sans Symbols"/>
              <a:cs typeface="Noto Sans Symbols"/>
              <a:sym typeface="Noto Sans Symbols"/>
            </a:endParaRPr>
          </a:p>
          <a:p>
            <a:pPr marL="241300" marR="0" lvl="0" indent="0" algn="l" rtl="0">
              <a:lnSpc>
                <a:spcPct val="100000"/>
              </a:lnSpc>
              <a:spcBef>
                <a:spcPts val="43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Harris (1963) : Goodenough-Harris Drawing Test</a:t>
            </a:r>
            <a:endParaRPr sz="1800" b="0" i="0" u="none" strike="noStrike" cap="none">
              <a:solidFill>
                <a:schemeClr val="dk1"/>
              </a:solidFill>
              <a:latin typeface="Arial"/>
              <a:ea typeface="Arial"/>
              <a:cs typeface="Arial"/>
              <a:sym typeface="Arial"/>
            </a:endParaRPr>
          </a:p>
          <a:p>
            <a:pPr marL="241300" marR="5080" lvl="0" indent="-228600" algn="l" rtl="0">
              <a:lnSpc>
                <a:spcPct val="120000"/>
              </a:lnSpc>
              <a:spcBef>
                <a:spcPts val="100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Bisa diadministrasikan individual maupun kelompok,  namun tetap membutuhkan kemampuan verbal testee  untuk memahami instruksi</a:t>
            </a:r>
            <a:endParaRPr sz="1800" b="0" i="0" u="none" strike="noStrike" cap="none">
              <a:solidFill>
                <a:schemeClr val="dk1"/>
              </a:solidFill>
              <a:latin typeface="Arial"/>
              <a:ea typeface="Arial"/>
              <a:cs typeface="Arial"/>
              <a:sym typeface="Arial"/>
            </a:endParaRPr>
          </a:p>
        </p:txBody>
      </p:sp>
      <p:sp>
        <p:nvSpPr>
          <p:cNvPr id="2772" name="Google Shape;2772;p220"/>
          <p:cNvSpPr txBox="1"/>
          <p:nvPr/>
        </p:nvSpPr>
        <p:spPr>
          <a:xfrm>
            <a:off x="5197855" y="3379089"/>
            <a:ext cx="5752465" cy="1469390"/>
          </a:xfrm>
          <a:prstGeom prst="rect">
            <a:avLst/>
          </a:prstGeom>
          <a:noFill/>
          <a:ln>
            <a:noFill/>
          </a:ln>
        </p:spPr>
        <p:txBody>
          <a:bodyPr spcFirstLastPara="1" wrap="square" lIns="0" tIns="12700" rIns="0" bIns="0" anchor="t" anchorCtr="0">
            <a:noAutofit/>
          </a:bodyPr>
          <a:lstStyle/>
          <a:p>
            <a:pPr marL="241300" marR="444500" lvl="0" indent="-228600" algn="l"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Tujuan : mengukur kematangan intelektual, bukan  kemampuan artistik</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25"/>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Ada skoring manualnya yang membutuhkan observasi</a:t>
            </a:r>
            <a:endParaRPr sz="1800" b="0" i="0" u="none" strike="noStrike" cap="none">
              <a:solidFill>
                <a:schemeClr val="dk1"/>
              </a:solidFill>
              <a:latin typeface="Arial"/>
              <a:ea typeface="Arial"/>
              <a:cs typeface="Arial"/>
              <a:sym typeface="Arial"/>
            </a:endParaRPr>
          </a:p>
          <a:p>
            <a:pPr marL="241300" marR="0" lvl="0" indent="0" algn="l" rtl="0">
              <a:lnSpc>
                <a:spcPct val="100000"/>
              </a:lnSpc>
              <a:spcBef>
                <a:spcPts val="434"/>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dan pemikiran kritis pemeriksa</a:t>
            </a:r>
            <a:endParaRPr sz="1800" b="0" i="0" u="none" strike="noStrike" cap="none">
              <a:solidFill>
                <a:schemeClr val="dk1"/>
              </a:solidFill>
              <a:latin typeface="Arial"/>
              <a:ea typeface="Arial"/>
              <a:cs typeface="Arial"/>
              <a:sym typeface="Arial"/>
            </a:endParaRPr>
          </a:p>
        </p:txBody>
      </p:sp>
      <p:sp>
        <p:nvSpPr>
          <p:cNvPr id="2773" name="Google Shape;2773;p220"/>
          <p:cNvSpPr txBox="1"/>
          <p:nvPr/>
        </p:nvSpPr>
        <p:spPr>
          <a:xfrm>
            <a:off x="5197855" y="5461203"/>
            <a:ext cx="4876800" cy="299720"/>
          </a:xfrm>
          <a:prstGeom prst="rect">
            <a:avLst/>
          </a:prstGeom>
          <a:noFill/>
          <a:ln>
            <a:noFill/>
          </a:ln>
        </p:spPr>
        <p:txBody>
          <a:bodyPr spcFirstLastPara="1" wrap="square" lIns="0" tIns="12700"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Naglieri (1988) : Draw A Person </a:t>
            </a:r>
            <a:r>
              <a:rPr lang="en-US" sz="1800" b="0" i="0" u="none" strike="noStrike" cap="none">
                <a:solidFill>
                  <a:schemeClr val="dk1"/>
                </a:solidFill>
                <a:latin typeface="Noto Sans Symbols"/>
                <a:ea typeface="Noto Sans Symbols"/>
                <a:cs typeface="Noto Sans Symbols"/>
                <a:sym typeface="Noto Sans Symbols"/>
              </a:rPr>
              <a:t>⭢</a:t>
            </a:r>
            <a:r>
              <a:rPr lang="en-US" sz="1800" b="0" i="0" u="none" strike="noStrike" cap="none">
                <a:solidFill>
                  <a:schemeClr val="dk1"/>
                </a:solidFill>
                <a:latin typeface="Times New Roman"/>
                <a:ea typeface="Times New Roman"/>
                <a:cs typeface="Times New Roman"/>
                <a:sym typeface="Times New Roman"/>
              </a:rPr>
              <a:t> </a:t>
            </a:r>
            <a:r>
              <a:rPr lang="en-US" sz="1800" b="0" i="0" u="none" strike="noStrike" cap="none">
                <a:solidFill>
                  <a:schemeClr val="dk1"/>
                </a:solidFill>
                <a:latin typeface="Arial"/>
                <a:ea typeface="Arial"/>
                <a:cs typeface="Arial"/>
                <a:sym typeface="Arial"/>
              </a:rPr>
              <a:t>5-17 tahun</a:t>
            </a:r>
            <a:endParaRPr sz="1800" b="0" i="0" u="none" strike="noStrike" cap="none">
              <a:solidFill>
                <a:schemeClr val="dk1"/>
              </a:solidFill>
              <a:latin typeface="Arial"/>
              <a:ea typeface="Arial"/>
              <a:cs typeface="Arial"/>
              <a:sym typeface="Arial"/>
            </a:endParaRPr>
          </a:p>
        </p:txBody>
      </p:sp>
      <p:sp>
        <p:nvSpPr>
          <p:cNvPr id="2774" name="Google Shape;2774;p220"/>
          <p:cNvSpPr txBox="1"/>
          <p:nvPr/>
        </p:nvSpPr>
        <p:spPr>
          <a:xfrm>
            <a:off x="800138" y="1699641"/>
            <a:ext cx="3674745" cy="502920"/>
          </a:xfrm>
          <a:prstGeom prst="rect">
            <a:avLst/>
          </a:prstGeom>
          <a:solidFill>
            <a:srgbClr val="F81B01"/>
          </a:solidFill>
          <a:ln>
            <a:noFill/>
          </a:ln>
        </p:spPr>
        <p:txBody>
          <a:bodyPr spcFirstLastPara="1" wrap="square" lIns="0" tIns="114300" rIns="0" bIns="0" anchor="t" anchorCtr="0">
            <a:noAutofit/>
          </a:bodyPr>
          <a:lstStyle/>
          <a:p>
            <a:pPr marL="19685"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DFDFDF"/>
                </a:solidFill>
                <a:latin typeface="Arial"/>
                <a:ea typeface="Arial"/>
                <a:cs typeface="Arial"/>
                <a:sym typeface="Arial"/>
              </a:rPr>
              <a:t>NONLANGUAGE TESTS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8"/>
        <p:cNvGrpSpPr/>
        <p:nvPr/>
      </p:nvGrpSpPr>
      <p:grpSpPr>
        <a:xfrm>
          <a:off x="0" y="0"/>
          <a:ext cx="0" cy="0"/>
          <a:chOff x="0" y="0"/>
          <a:chExt cx="0" cy="0"/>
        </a:xfrm>
      </p:grpSpPr>
      <p:sp>
        <p:nvSpPr>
          <p:cNvPr id="2779" name="Google Shape;2779;p221"/>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80" name="Google Shape;2780;p221"/>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81" name="Google Shape;2781;p221"/>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82" name="Google Shape;2782;p221"/>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83" name="Google Shape;2783;p221"/>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84" name="Google Shape;2784;p221"/>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85" name="Google Shape;2785;p221"/>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86" name="Google Shape;2786;p221"/>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87" name="Google Shape;2787;p221"/>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88" name="Google Shape;2788;p221"/>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89" name="Google Shape;2789;p221"/>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90" name="Google Shape;2790;p221"/>
          <p:cNvSpPr txBox="1"/>
          <p:nvPr/>
        </p:nvSpPr>
        <p:spPr>
          <a:xfrm>
            <a:off x="806335" y="2275713"/>
            <a:ext cx="3668395" cy="2624455"/>
          </a:xfrm>
          <a:prstGeom prst="rect">
            <a:avLst/>
          </a:prstGeom>
          <a:solidFill>
            <a:srgbClr val="F81B01"/>
          </a:solidFill>
          <a:ln>
            <a:noFill/>
          </a:ln>
        </p:spPr>
        <p:txBody>
          <a:bodyPr spcFirstLastPara="1" wrap="square" lIns="0" tIns="358125" rIns="0" bIns="0" anchor="t" anchorCtr="0">
            <a:noAutofit/>
          </a:bodyPr>
          <a:lstStyle/>
          <a:p>
            <a:pPr marL="507365" marR="485775" lvl="0" indent="1269" algn="ctr" rtl="0">
              <a:lnSpc>
                <a:spcPct val="85000"/>
              </a:lnSpc>
              <a:spcBef>
                <a:spcPts val="0"/>
              </a:spcBef>
              <a:spcAft>
                <a:spcPts val="0"/>
              </a:spcAft>
              <a:buClr>
                <a:srgbClr val="000000"/>
              </a:buClr>
              <a:buSzPts val="3600"/>
              <a:buFont typeface="Arial"/>
              <a:buNone/>
            </a:pPr>
            <a:r>
              <a:rPr lang="en-US" sz="3600" b="1" i="0" u="none" strike="noStrike" cap="none">
                <a:solidFill>
                  <a:srgbClr val="FFFDFF"/>
                </a:solidFill>
                <a:latin typeface="Arial"/>
                <a:ea typeface="Arial"/>
                <a:cs typeface="Arial"/>
                <a:sym typeface="Arial"/>
              </a:rPr>
              <a:t>Test of  Nonverbal  Intelligence-4  (TONI-4)</a:t>
            </a:r>
            <a:endParaRPr sz="3600" b="0" i="0" u="none" strike="noStrike" cap="none">
              <a:solidFill>
                <a:schemeClr val="dk1"/>
              </a:solidFill>
              <a:latin typeface="Arial"/>
              <a:ea typeface="Arial"/>
              <a:cs typeface="Arial"/>
              <a:sym typeface="Arial"/>
            </a:endParaRPr>
          </a:p>
        </p:txBody>
      </p:sp>
      <p:sp>
        <p:nvSpPr>
          <p:cNvPr id="2791" name="Google Shape;2791;p221"/>
          <p:cNvSpPr txBox="1"/>
          <p:nvPr/>
        </p:nvSpPr>
        <p:spPr>
          <a:xfrm>
            <a:off x="5197855" y="1389437"/>
            <a:ext cx="5877560" cy="2674620"/>
          </a:xfrm>
          <a:prstGeom prst="rect">
            <a:avLst/>
          </a:prstGeom>
          <a:noFill/>
          <a:ln>
            <a:noFill/>
          </a:ln>
        </p:spPr>
        <p:txBody>
          <a:bodyPr spcFirstLastPara="1" wrap="square" lIns="0" tIns="156825"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Tes bebas bahasa yang mengukur kemampuan kognitif</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25"/>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Singkat, bisa selesai dalam waktu 15-20 menit</a:t>
            </a:r>
            <a:endParaRPr sz="1800" b="0" i="0" u="none" strike="noStrike" cap="none">
              <a:solidFill>
                <a:schemeClr val="dk1"/>
              </a:solidFill>
              <a:latin typeface="Arial"/>
              <a:ea typeface="Arial"/>
              <a:cs typeface="Arial"/>
              <a:sym typeface="Arial"/>
            </a:endParaRPr>
          </a:p>
          <a:p>
            <a:pPr marL="241300" marR="5080" lvl="0" indent="-228600" algn="l" rtl="0">
              <a:lnSpc>
                <a:spcPct val="120000"/>
              </a:lnSpc>
              <a:spcBef>
                <a:spcPts val="101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Instruksi diberikan melalui pantomim, testee menjawab  dengan memilih satu di antara enam pilihan jawaban  (bagi yang punya hambatan fisik, jawaban bisa  ditanyakan satu persatu oleh pemeriksa dan menunggu  pilihan testee (anggukan, kedipan mata, dll)</a:t>
            </a:r>
            <a:endParaRPr sz="1800" b="0" i="0" u="none" strike="noStrike" cap="none">
              <a:solidFill>
                <a:schemeClr val="dk1"/>
              </a:solidFill>
              <a:latin typeface="Arial"/>
              <a:ea typeface="Arial"/>
              <a:cs typeface="Arial"/>
              <a:sym typeface="Arial"/>
            </a:endParaRPr>
          </a:p>
        </p:txBody>
      </p:sp>
      <p:sp>
        <p:nvSpPr>
          <p:cNvPr id="2792" name="Google Shape;2792;p221"/>
          <p:cNvSpPr txBox="1"/>
          <p:nvPr/>
        </p:nvSpPr>
        <p:spPr>
          <a:xfrm>
            <a:off x="5197855" y="4620005"/>
            <a:ext cx="5493385" cy="684530"/>
          </a:xfrm>
          <a:prstGeom prst="rect">
            <a:avLst/>
          </a:prstGeom>
          <a:noFill/>
          <a:ln>
            <a:noFill/>
          </a:ln>
        </p:spPr>
        <p:txBody>
          <a:bodyPr spcFirstLastPara="1" wrap="square" lIns="0" tIns="12700" rIns="0" bIns="0" anchor="t" anchorCtr="0">
            <a:noAutofit/>
          </a:bodyPr>
          <a:lstStyle/>
          <a:p>
            <a:pPr marL="241300" marR="5080" lvl="0" indent="-228600" algn="l" rtl="0">
              <a:lnSpc>
                <a:spcPct val="1201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Hasil : age equivalent, percentile ranks, dan TONI-4  Quotient</a:t>
            </a:r>
            <a:endParaRPr sz="1800" b="0" i="0" u="none" strike="noStrike" cap="none">
              <a:solidFill>
                <a:schemeClr val="dk1"/>
              </a:solidFill>
              <a:latin typeface="Arial"/>
              <a:ea typeface="Arial"/>
              <a:cs typeface="Arial"/>
              <a:sym typeface="Arial"/>
            </a:endParaRPr>
          </a:p>
        </p:txBody>
      </p:sp>
      <p:sp>
        <p:nvSpPr>
          <p:cNvPr id="2793" name="Google Shape;2793;p221"/>
          <p:cNvSpPr txBox="1"/>
          <p:nvPr/>
        </p:nvSpPr>
        <p:spPr>
          <a:xfrm>
            <a:off x="800138" y="1699641"/>
            <a:ext cx="3674745" cy="502920"/>
          </a:xfrm>
          <a:prstGeom prst="rect">
            <a:avLst/>
          </a:prstGeom>
          <a:solidFill>
            <a:srgbClr val="F81B01"/>
          </a:solidFill>
          <a:ln>
            <a:noFill/>
          </a:ln>
        </p:spPr>
        <p:txBody>
          <a:bodyPr spcFirstLastPara="1" wrap="square" lIns="0" tIns="114300" rIns="0" bIns="0" anchor="t" anchorCtr="0">
            <a:noAutofit/>
          </a:bodyPr>
          <a:lstStyle/>
          <a:p>
            <a:pPr marL="19685"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DFDFDF"/>
                </a:solidFill>
                <a:latin typeface="Arial"/>
                <a:ea typeface="Arial"/>
                <a:cs typeface="Arial"/>
                <a:sym typeface="Arial"/>
              </a:rPr>
              <a:t>NONLANGUAGE TESTS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sp>
        <p:nvSpPr>
          <p:cNvPr id="2475" name="Google Shape;2475;p204"/>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76" name="Google Shape;2476;p204"/>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77" name="Google Shape;2477;p204"/>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78" name="Google Shape;2478;p204"/>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79" name="Google Shape;2479;p204"/>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80" name="Google Shape;2480;p204"/>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81" name="Google Shape;2481;p204"/>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82" name="Google Shape;2482;p204"/>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83" name="Google Shape;2483;p204"/>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84" name="Google Shape;2484;p204"/>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85" name="Google Shape;2485;p204"/>
          <p:cNvSpPr/>
          <p:nvPr/>
        </p:nvSpPr>
        <p:spPr>
          <a:xfrm>
            <a:off x="800138" y="1699641"/>
            <a:ext cx="3674745" cy="502920"/>
          </a:xfrm>
          <a:custGeom>
            <a:avLst/>
            <a:gdLst/>
            <a:ahLst/>
            <a:cxnLst/>
            <a:rect l="l" t="t" r="r" b="b"/>
            <a:pathLst>
              <a:path w="3674745" h="502919" extrusionOk="0">
                <a:moveTo>
                  <a:pt x="0" y="502920"/>
                </a:moveTo>
                <a:lnTo>
                  <a:pt x="3674491" y="502920"/>
                </a:lnTo>
                <a:lnTo>
                  <a:pt x="3674491" y="0"/>
                </a:lnTo>
                <a:lnTo>
                  <a:pt x="0" y="0"/>
                </a:lnTo>
                <a:lnTo>
                  <a:pt x="0" y="50292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86" name="Google Shape;2486;p204"/>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87" name="Google Shape;2487;p204"/>
          <p:cNvSpPr txBox="1"/>
          <p:nvPr/>
        </p:nvSpPr>
        <p:spPr>
          <a:xfrm>
            <a:off x="806335" y="2275713"/>
            <a:ext cx="3668395" cy="2624455"/>
          </a:xfrm>
          <a:prstGeom prst="rect">
            <a:avLst/>
          </a:prstGeom>
          <a:solidFill>
            <a:srgbClr val="F81B01"/>
          </a:solidFill>
          <a:ln>
            <a:noFill/>
          </a:ln>
        </p:spPr>
        <p:txBody>
          <a:bodyPr spcFirstLastPara="1" wrap="square" lIns="0" tIns="3800" rIns="0" bIns="0" anchor="t" anchorCtr="0">
            <a:noAutofit/>
          </a:bodyPr>
          <a:lstStyle/>
          <a:p>
            <a:pPr marL="0" marR="0" lvl="0" indent="0" algn="l" rtl="0">
              <a:lnSpc>
                <a:spcPct val="100000"/>
              </a:lnSpc>
              <a:spcBef>
                <a:spcPts val="0"/>
              </a:spcBef>
              <a:spcAft>
                <a:spcPts val="0"/>
              </a:spcAft>
              <a:buClr>
                <a:srgbClr val="000000"/>
              </a:buClr>
              <a:buSzPts val="6400"/>
              <a:buFont typeface="Arial"/>
              <a:buNone/>
            </a:pPr>
            <a:endParaRPr sz="6400" b="0" i="0" u="none" strike="noStrike" cap="none">
              <a:solidFill>
                <a:schemeClr val="dk1"/>
              </a:solidFill>
              <a:latin typeface="Times New Roman"/>
              <a:ea typeface="Times New Roman"/>
              <a:cs typeface="Times New Roman"/>
              <a:sym typeface="Times New Roman"/>
            </a:endParaRPr>
          </a:p>
          <a:p>
            <a:pPr marL="743585"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FFFDFF"/>
                </a:solidFill>
                <a:latin typeface="Arial"/>
                <a:ea typeface="Arial"/>
                <a:cs typeface="Arial"/>
                <a:sym typeface="Arial"/>
              </a:rPr>
              <a:t>Pengantar</a:t>
            </a:r>
            <a:endParaRPr sz="4000" b="0" i="0" u="none" strike="noStrike" cap="none">
              <a:solidFill>
                <a:schemeClr val="dk1"/>
              </a:solidFill>
              <a:latin typeface="Arial"/>
              <a:ea typeface="Arial"/>
              <a:cs typeface="Arial"/>
              <a:sym typeface="Arial"/>
            </a:endParaRPr>
          </a:p>
        </p:txBody>
      </p:sp>
      <p:sp>
        <p:nvSpPr>
          <p:cNvPr id="2488" name="Google Shape;2488;p204"/>
          <p:cNvSpPr txBox="1"/>
          <p:nvPr/>
        </p:nvSpPr>
        <p:spPr>
          <a:xfrm>
            <a:off x="5197855" y="705089"/>
            <a:ext cx="5050790" cy="1480185"/>
          </a:xfrm>
          <a:prstGeom prst="rect">
            <a:avLst/>
          </a:prstGeom>
          <a:noFill/>
          <a:ln>
            <a:noFill/>
          </a:ln>
        </p:spPr>
        <p:txBody>
          <a:bodyPr spcFirstLastPara="1" wrap="square" lIns="0" tIns="160650" rIns="0" bIns="0" anchor="t" anchorCtr="0">
            <a:noAutofit/>
          </a:bodyPr>
          <a:lstStyle/>
          <a:p>
            <a:pPr marL="241300" marR="0" lvl="0" indent="-228600" algn="l" rtl="0">
              <a:lnSpc>
                <a:spcPct val="100000"/>
              </a:lnSpc>
              <a:spcBef>
                <a:spcPts val="0"/>
              </a:spcBef>
              <a:spcAft>
                <a:spcPts val="0"/>
              </a:spcAft>
              <a:buClr>
                <a:srgbClr val="F81B01"/>
              </a:buClr>
              <a:buSzPts val="3050"/>
              <a:buFont typeface="Noto Sans Symbols"/>
              <a:buChar char="▪"/>
            </a:pPr>
            <a:r>
              <a:rPr lang="en-US" sz="2800" b="0" i="0" u="none" strike="noStrike" cap="none">
                <a:solidFill>
                  <a:schemeClr val="dk1"/>
                </a:solidFill>
                <a:latin typeface="Arial"/>
                <a:ea typeface="Arial"/>
                <a:cs typeface="Arial"/>
                <a:sym typeface="Arial"/>
              </a:rPr>
              <a:t>Digunakan untuk</a:t>
            </a:r>
            <a:endParaRPr sz="2800" b="0" i="0" u="none" strike="noStrike" cap="none">
              <a:solidFill>
                <a:schemeClr val="dk1"/>
              </a:solidFill>
              <a:latin typeface="Arial"/>
              <a:ea typeface="Arial"/>
              <a:cs typeface="Arial"/>
              <a:sym typeface="Arial"/>
            </a:endParaRPr>
          </a:p>
          <a:p>
            <a:pPr marL="698500" marR="0" lvl="1" indent="-228600" algn="l" rtl="0">
              <a:lnSpc>
                <a:spcPct val="100000"/>
              </a:lnSpc>
              <a:spcBef>
                <a:spcPts val="1115"/>
              </a:spcBef>
              <a:spcAft>
                <a:spcPts val="0"/>
              </a:spcAft>
              <a:buClr>
                <a:srgbClr val="F81B01"/>
              </a:buClr>
              <a:buSzPts val="2200"/>
              <a:buFont typeface="Noto Sans Symbols"/>
              <a:buChar char="▪"/>
            </a:pPr>
            <a:r>
              <a:rPr lang="en-US" sz="2000" b="0" i="0" u="none" strike="noStrike" cap="none">
                <a:solidFill>
                  <a:schemeClr val="dk1"/>
                </a:solidFill>
                <a:latin typeface="Arial"/>
                <a:ea typeface="Arial"/>
                <a:cs typeface="Arial"/>
                <a:sym typeface="Arial"/>
              </a:rPr>
              <a:t>Mengukur kemampuan khusus</a:t>
            </a:r>
            <a:endParaRPr sz="2000" b="0" i="0" u="none" strike="noStrike" cap="none">
              <a:solidFill>
                <a:schemeClr val="dk1"/>
              </a:solidFill>
              <a:latin typeface="Arial"/>
              <a:ea typeface="Arial"/>
              <a:cs typeface="Arial"/>
              <a:sym typeface="Arial"/>
            </a:endParaRPr>
          </a:p>
          <a:p>
            <a:pPr marL="698500" marR="0" lvl="1" indent="-228600" algn="l" rtl="0">
              <a:lnSpc>
                <a:spcPct val="100000"/>
              </a:lnSpc>
              <a:spcBef>
                <a:spcPts val="975"/>
              </a:spcBef>
              <a:spcAft>
                <a:spcPts val="0"/>
              </a:spcAft>
              <a:buClr>
                <a:srgbClr val="F81B01"/>
              </a:buClr>
              <a:buSzPts val="2200"/>
              <a:buFont typeface="Noto Sans Symbols"/>
              <a:buChar char="▪"/>
            </a:pPr>
            <a:r>
              <a:rPr lang="en-US" sz="2000" b="0" i="0" u="none" strike="noStrike" cap="none">
                <a:solidFill>
                  <a:schemeClr val="dk1"/>
                </a:solidFill>
                <a:latin typeface="Arial"/>
                <a:ea typeface="Arial"/>
                <a:cs typeface="Arial"/>
                <a:sym typeface="Arial"/>
              </a:rPr>
              <a:t>Tes bagi individu dengan keterbatasan</a:t>
            </a:r>
            <a:endParaRPr sz="2000" b="0" i="0" u="none" strike="noStrike" cap="none">
              <a:solidFill>
                <a:schemeClr val="dk1"/>
              </a:solidFill>
              <a:latin typeface="Arial"/>
              <a:ea typeface="Arial"/>
              <a:cs typeface="Arial"/>
              <a:sym typeface="Arial"/>
            </a:endParaRPr>
          </a:p>
        </p:txBody>
      </p:sp>
      <p:sp>
        <p:nvSpPr>
          <p:cNvPr id="2489" name="Google Shape;2489;p204"/>
          <p:cNvSpPr txBox="1"/>
          <p:nvPr/>
        </p:nvSpPr>
        <p:spPr>
          <a:xfrm>
            <a:off x="5197855" y="2905150"/>
            <a:ext cx="5847715" cy="3086100"/>
          </a:xfrm>
          <a:prstGeom prst="rect">
            <a:avLst/>
          </a:prstGeom>
          <a:noFill/>
          <a:ln>
            <a:noFill/>
          </a:ln>
        </p:spPr>
        <p:txBody>
          <a:bodyPr spcFirstLastPara="1" wrap="square" lIns="0" tIns="12700" rIns="0" bIns="0" anchor="t" anchorCtr="0">
            <a:noAutofit/>
          </a:bodyPr>
          <a:lstStyle/>
          <a:p>
            <a:pPr marL="241300" marR="945514" lvl="0" indent="-228600" algn="l" rtl="0">
              <a:lnSpc>
                <a:spcPct val="120000"/>
              </a:lnSpc>
              <a:spcBef>
                <a:spcPts val="0"/>
              </a:spcBef>
              <a:spcAft>
                <a:spcPts val="0"/>
              </a:spcAft>
              <a:buClr>
                <a:srgbClr val="F81B01"/>
              </a:buClr>
              <a:buSzPts val="3050"/>
              <a:buFont typeface="Noto Sans Symbols"/>
              <a:buChar char="▪"/>
            </a:pPr>
            <a:r>
              <a:rPr lang="en-US" sz="2800" b="0" i="0" u="none" strike="noStrike" cap="none">
                <a:solidFill>
                  <a:schemeClr val="dk1"/>
                </a:solidFill>
                <a:latin typeface="Arial"/>
                <a:ea typeface="Arial"/>
                <a:cs typeface="Arial"/>
                <a:sym typeface="Arial"/>
              </a:rPr>
              <a:t>Dibagi menjadi tiga kelompok  berdasarkan bentuknya :</a:t>
            </a:r>
            <a:endParaRPr sz="2800" b="0" i="0" u="none" strike="noStrike" cap="none">
              <a:solidFill>
                <a:schemeClr val="dk1"/>
              </a:solidFill>
              <a:latin typeface="Arial"/>
              <a:ea typeface="Arial"/>
              <a:cs typeface="Arial"/>
              <a:sym typeface="Arial"/>
            </a:endParaRPr>
          </a:p>
          <a:p>
            <a:pPr marL="698500" marR="0" lvl="1" indent="-228600" algn="l" rtl="0">
              <a:lnSpc>
                <a:spcPct val="100000"/>
              </a:lnSpc>
              <a:spcBef>
                <a:spcPts val="1115"/>
              </a:spcBef>
              <a:spcAft>
                <a:spcPts val="0"/>
              </a:spcAft>
              <a:buClr>
                <a:srgbClr val="F81B01"/>
              </a:buClr>
              <a:buSzPts val="2200"/>
              <a:buFont typeface="Noto Sans Symbols"/>
              <a:buChar char="▪"/>
            </a:pPr>
            <a:r>
              <a:rPr lang="en-US" sz="2000" b="0" i="1" u="none" strike="noStrike" cap="none">
                <a:solidFill>
                  <a:schemeClr val="dk1"/>
                </a:solidFill>
                <a:latin typeface="Arial"/>
                <a:ea typeface="Arial"/>
                <a:cs typeface="Arial"/>
                <a:sym typeface="Arial"/>
              </a:rPr>
              <a:t>Performance Test </a:t>
            </a:r>
            <a:r>
              <a:rPr lang="en-US" sz="2000" b="0" i="0" u="none" strike="noStrike" cap="none">
                <a:solidFill>
                  <a:schemeClr val="dk1"/>
                </a:solidFill>
                <a:latin typeface="Noto Sans Symbols"/>
                <a:ea typeface="Noto Sans Symbols"/>
                <a:cs typeface="Noto Sans Symbols"/>
                <a:sym typeface="Noto Sans Symbols"/>
              </a:rPr>
              <a:t>⭢</a:t>
            </a:r>
            <a:r>
              <a:rPr lang="en-US" sz="2000" b="0" i="0" u="none" strike="noStrike" cap="none">
                <a:solidFill>
                  <a:schemeClr val="dk1"/>
                </a:solidFill>
                <a:latin typeface="Times New Roman"/>
                <a:ea typeface="Times New Roman"/>
                <a:cs typeface="Times New Roman"/>
                <a:sym typeface="Times New Roman"/>
              </a:rPr>
              <a:t> </a:t>
            </a:r>
            <a:r>
              <a:rPr lang="en-US" sz="2000" b="0" i="0" u="none" strike="noStrike" cap="none">
                <a:solidFill>
                  <a:schemeClr val="dk1"/>
                </a:solidFill>
                <a:latin typeface="Arial"/>
                <a:ea typeface="Arial"/>
                <a:cs typeface="Arial"/>
                <a:sym typeface="Arial"/>
              </a:rPr>
              <a:t>tugas manipulasi objek</a:t>
            </a:r>
            <a:endParaRPr sz="2000" b="0" i="0" u="none" strike="noStrike" cap="none">
              <a:solidFill>
                <a:schemeClr val="dk1"/>
              </a:solidFill>
              <a:latin typeface="Arial"/>
              <a:ea typeface="Arial"/>
              <a:cs typeface="Arial"/>
              <a:sym typeface="Arial"/>
            </a:endParaRPr>
          </a:p>
          <a:p>
            <a:pPr marL="698500" marR="193040" lvl="1" indent="-228600" algn="l" rtl="0">
              <a:lnSpc>
                <a:spcPct val="120000"/>
              </a:lnSpc>
              <a:spcBef>
                <a:spcPts val="490"/>
              </a:spcBef>
              <a:spcAft>
                <a:spcPts val="0"/>
              </a:spcAft>
              <a:buClr>
                <a:srgbClr val="F81B01"/>
              </a:buClr>
              <a:buSzPts val="2200"/>
              <a:buFont typeface="Noto Sans Symbols"/>
              <a:buChar char="▪"/>
            </a:pPr>
            <a:r>
              <a:rPr lang="en-US" sz="2000" b="0" i="1" u="none" strike="noStrike" cap="none">
                <a:solidFill>
                  <a:schemeClr val="dk1"/>
                </a:solidFill>
                <a:latin typeface="Arial"/>
                <a:ea typeface="Arial"/>
                <a:cs typeface="Arial"/>
                <a:sym typeface="Arial"/>
              </a:rPr>
              <a:t>Nonlanguage Test </a:t>
            </a:r>
            <a:r>
              <a:rPr lang="en-US" sz="2000" b="0" i="0" u="none" strike="noStrike" cap="none">
                <a:solidFill>
                  <a:schemeClr val="dk1"/>
                </a:solidFill>
                <a:latin typeface="Noto Sans Symbols"/>
                <a:ea typeface="Noto Sans Symbols"/>
                <a:cs typeface="Noto Sans Symbols"/>
                <a:sym typeface="Noto Sans Symbols"/>
              </a:rPr>
              <a:t>⭢</a:t>
            </a:r>
            <a:r>
              <a:rPr lang="en-US" sz="2000" b="0" i="0" u="none" strike="noStrike" cap="none">
                <a:solidFill>
                  <a:schemeClr val="dk1"/>
                </a:solidFill>
                <a:latin typeface="Times New Roman"/>
                <a:ea typeface="Times New Roman"/>
                <a:cs typeface="Times New Roman"/>
                <a:sym typeface="Times New Roman"/>
              </a:rPr>
              <a:t> </a:t>
            </a:r>
            <a:r>
              <a:rPr lang="en-US" sz="2000" b="0" i="0" u="none" strike="noStrike" cap="none">
                <a:solidFill>
                  <a:schemeClr val="dk1"/>
                </a:solidFill>
                <a:latin typeface="Arial"/>
                <a:ea typeface="Arial"/>
                <a:cs typeface="Arial"/>
                <a:sym typeface="Arial"/>
              </a:rPr>
              <a:t>tugas tidak melibatkan  bahasa; pantomom, demonstrasi</a:t>
            </a:r>
            <a:endParaRPr sz="2000" b="0" i="0" u="none" strike="noStrike" cap="none">
              <a:solidFill>
                <a:schemeClr val="dk1"/>
              </a:solidFill>
              <a:latin typeface="Arial"/>
              <a:ea typeface="Arial"/>
              <a:cs typeface="Arial"/>
              <a:sym typeface="Arial"/>
            </a:endParaRPr>
          </a:p>
          <a:p>
            <a:pPr marL="698500" marR="5080" lvl="1" indent="-228600" algn="l" rtl="0">
              <a:lnSpc>
                <a:spcPct val="120000"/>
              </a:lnSpc>
              <a:spcBef>
                <a:spcPts val="505"/>
              </a:spcBef>
              <a:spcAft>
                <a:spcPts val="0"/>
              </a:spcAft>
              <a:buClr>
                <a:srgbClr val="F81B01"/>
              </a:buClr>
              <a:buSzPts val="2200"/>
              <a:buFont typeface="Noto Sans Symbols"/>
              <a:buChar char="▪"/>
            </a:pPr>
            <a:r>
              <a:rPr lang="en-US" sz="2000" b="0" i="1" u="none" strike="noStrike" cap="none">
                <a:solidFill>
                  <a:schemeClr val="dk1"/>
                </a:solidFill>
                <a:latin typeface="Arial"/>
                <a:ea typeface="Arial"/>
                <a:cs typeface="Arial"/>
                <a:sym typeface="Arial"/>
              </a:rPr>
              <a:t>Nonreading Test </a:t>
            </a:r>
            <a:r>
              <a:rPr lang="en-US" sz="2000" b="0" i="0" u="none" strike="noStrike" cap="none">
                <a:solidFill>
                  <a:schemeClr val="dk1"/>
                </a:solidFill>
                <a:latin typeface="Noto Sans Symbols"/>
                <a:ea typeface="Noto Sans Symbols"/>
                <a:cs typeface="Noto Sans Symbols"/>
                <a:sym typeface="Noto Sans Symbols"/>
              </a:rPr>
              <a:t>⭢</a:t>
            </a:r>
            <a:r>
              <a:rPr lang="en-US" sz="2000" b="0" i="0" u="none" strike="noStrike" cap="none">
                <a:solidFill>
                  <a:schemeClr val="dk1"/>
                </a:solidFill>
                <a:latin typeface="Times New Roman"/>
                <a:ea typeface="Times New Roman"/>
                <a:cs typeface="Times New Roman"/>
                <a:sym typeface="Times New Roman"/>
              </a:rPr>
              <a:t> </a:t>
            </a:r>
            <a:r>
              <a:rPr lang="en-US" sz="2000" b="0" i="0" u="none" strike="noStrike" cap="none">
                <a:solidFill>
                  <a:schemeClr val="dk1"/>
                </a:solidFill>
                <a:latin typeface="Arial"/>
                <a:ea typeface="Arial"/>
                <a:cs typeface="Arial"/>
                <a:sym typeface="Arial"/>
              </a:rPr>
              <a:t>tugas tidak membutuhkan  kemampuan membaca; biasanya bersifat oral</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7"/>
        <p:cNvGrpSpPr/>
        <p:nvPr/>
      </p:nvGrpSpPr>
      <p:grpSpPr>
        <a:xfrm>
          <a:off x="0" y="0"/>
          <a:ext cx="0" cy="0"/>
          <a:chOff x="0" y="0"/>
          <a:chExt cx="0" cy="0"/>
        </a:xfrm>
      </p:grpSpPr>
      <p:sp>
        <p:nvSpPr>
          <p:cNvPr id="2798" name="Google Shape;2798;p222"/>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99" name="Google Shape;2799;p222"/>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00" name="Google Shape;2800;p222"/>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01" name="Google Shape;2801;p222"/>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02" name="Google Shape;2802;p222"/>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03" name="Google Shape;2803;p222"/>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04" name="Google Shape;2804;p222"/>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05" name="Google Shape;2805;p222"/>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06" name="Google Shape;2806;p222"/>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07" name="Google Shape;2807;p222"/>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08" name="Google Shape;2808;p222"/>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09" name="Google Shape;2809;p222"/>
          <p:cNvSpPr/>
          <p:nvPr/>
        </p:nvSpPr>
        <p:spPr>
          <a:xfrm>
            <a:off x="806335" y="2275713"/>
            <a:ext cx="3668395" cy="2624455"/>
          </a:xfrm>
          <a:custGeom>
            <a:avLst/>
            <a:gdLst/>
            <a:ahLst/>
            <a:cxnLst/>
            <a:rect l="l" t="t" r="r" b="b"/>
            <a:pathLst>
              <a:path w="3668395" h="2624454" extrusionOk="0">
                <a:moveTo>
                  <a:pt x="0" y="2624327"/>
                </a:moveTo>
                <a:lnTo>
                  <a:pt x="3668267" y="2624327"/>
                </a:lnTo>
                <a:lnTo>
                  <a:pt x="3668267" y="0"/>
                </a:lnTo>
                <a:lnTo>
                  <a:pt x="0" y="0"/>
                </a:lnTo>
                <a:lnTo>
                  <a:pt x="0" y="2624327"/>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10" name="Google Shape;2810;p222"/>
          <p:cNvSpPr txBox="1"/>
          <p:nvPr/>
        </p:nvSpPr>
        <p:spPr>
          <a:xfrm>
            <a:off x="1791970" y="2072385"/>
            <a:ext cx="1711960" cy="57404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FDFF"/>
                </a:solidFill>
                <a:latin typeface="Arial"/>
                <a:ea typeface="Arial"/>
                <a:cs typeface="Arial"/>
                <a:sym typeface="Arial"/>
              </a:rPr>
              <a:t>Peabody</a:t>
            </a:r>
            <a:endParaRPr sz="3600" b="0" i="0" u="none" strike="noStrike" cap="none">
              <a:solidFill>
                <a:schemeClr val="dk1"/>
              </a:solidFill>
              <a:latin typeface="Arial"/>
              <a:ea typeface="Arial"/>
              <a:cs typeface="Arial"/>
              <a:sym typeface="Arial"/>
            </a:endParaRPr>
          </a:p>
        </p:txBody>
      </p:sp>
      <p:sp>
        <p:nvSpPr>
          <p:cNvPr id="2811" name="Google Shape;2811;p222"/>
          <p:cNvSpPr txBox="1"/>
          <p:nvPr/>
        </p:nvSpPr>
        <p:spPr>
          <a:xfrm>
            <a:off x="1263141" y="2538806"/>
            <a:ext cx="2770505" cy="2440305"/>
          </a:xfrm>
          <a:prstGeom prst="rect">
            <a:avLst/>
          </a:prstGeom>
          <a:noFill/>
          <a:ln>
            <a:noFill/>
          </a:ln>
        </p:spPr>
        <p:txBody>
          <a:bodyPr spcFirstLastPara="1" wrap="square" lIns="0" tIns="95250" rIns="0" bIns="0" anchor="t" anchorCtr="0">
            <a:noAutofit/>
          </a:bodyPr>
          <a:lstStyle/>
          <a:p>
            <a:pPr marL="12065" marR="5080" lvl="0" indent="-1903" algn="ctr" rtl="0">
              <a:lnSpc>
                <a:spcPct val="85000"/>
              </a:lnSpc>
              <a:spcBef>
                <a:spcPts val="0"/>
              </a:spcBef>
              <a:spcAft>
                <a:spcPts val="0"/>
              </a:spcAft>
              <a:buClr>
                <a:srgbClr val="000000"/>
              </a:buClr>
              <a:buSzPts val="3600"/>
              <a:buFont typeface="Arial"/>
              <a:buNone/>
            </a:pPr>
            <a:r>
              <a:rPr lang="en-US" sz="3600" b="0" i="0" u="none" strike="noStrike" cap="none">
                <a:solidFill>
                  <a:srgbClr val="FFFDFF"/>
                </a:solidFill>
                <a:latin typeface="Arial"/>
                <a:ea typeface="Arial"/>
                <a:cs typeface="Arial"/>
                <a:sym typeface="Arial"/>
              </a:rPr>
              <a:t>Picture  Vocabulary  Test–Fourth  Edition (PPVT-  IV)</a:t>
            </a:r>
            <a:endParaRPr sz="3600" b="0" i="0" u="none" strike="noStrike" cap="none">
              <a:solidFill>
                <a:schemeClr val="dk1"/>
              </a:solidFill>
              <a:latin typeface="Arial"/>
              <a:ea typeface="Arial"/>
              <a:cs typeface="Arial"/>
              <a:sym typeface="Arial"/>
            </a:endParaRPr>
          </a:p>
        </p:txBody>
      </p:sp>
      <p:sp>
        <p:nvSpPr>
          <p:cNvPr id="2812" name="Google Shape;2812;p222"/>
          <p:cNvSpPr txBox="1"/>
          <p:nvPr/>
        </p:nvSpPr>
        <p:spPr>
          <a:xfrm>
            <a:off x="5197855" y="1265300"/>
            <a:ext cx="6033135" cy="1591310"/>
          </a:xfrm>
          <a:prstGeom prst="rect">
            <a:avLst/>
          </a:prstGeom>
          <a:noFill/>
          <a:ln>
            <a:noFill/>
          </a:ln>
        </p:spPr>
        <p:txBody>
          <a:bodyPr spcFirstLastPara="1" wrap="square" lIns="0" tIns="189225"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1981 </a:t>
            </a:r>
            <a:r>
              <a:rPr lang="en-US" sz="1800" b="0" i="0" u="none" strike="noStrike" cap="none">
                <a:solidFill>
                  <a:schemeClr val="dk1"/>
                </a:solidFill>
                <a:latin typeface="Noto Sans Symbols"/>
                <a:ea typeface="Noto Sans Symbols"/>
                <a:cs typeface="Noto Sans Symbols"/>
                <a:sym typeface="Noto Sans Symbols"/>
              </a:rPr>
              <a:t>⭢</a:t>
            </a:r>
            <a:r>
              <a:rPr lang="en-US" sz="1800" b="0" i="0" u="none" strike="noStrike" cap="none">
                <a:solidFill>
                  <a:schemeClr val="dk1"/>
                </a:solidFill>
                <a:latin typeface="Times New Roman"/>
                <a:ea typeface="Times New Roman"/>
                <a:cs typeface="Times New Roman"/>
                <a:sym typeface="Times New Roman"/>
              </a:rPr>
              <a:t> </a:t>
            </a:r>
            <a:r>
              <a:rPr lang="en-US" sz="1800" b="0" i="0" u="none" strike="noStrike" cap="none">
                <a:solidFill>
                  <a:schemeClr val="dk1"/>
                </a:solidFill>
                <a:latin typeface="Arial"/>
                <a:ea typeface="Arial"/>
                <a:cs typeface="Arial"/>
                <a:sym typeface="Arial"/>
              </a:rPr>
              <a:t>2007</a:t>
            </a:r>
            <a:endParaRPr sz="1800" b="0" i="0" u="none" strike="noStrike" cap="none">
              <a:solidFill>
                <a:schemeClr val="dk1"/>
              </a:solidFill>
              <a:latin typeface="Arial"/>
              <a:ea typeface="Arial"/>
              <a:cs typeface="Arial"/>
              <a:sym typeface="Arial"/>
            </a:endParaRPr>
          </a:p>
          <a:p>
            <a:pPr marL="241300" marR="5080" lvl="0" indent="-228600" algn="l" rtl="0">
              <a:lnSpc>
                <a:spcPct val="120100"/>
              </a:lnSpc>
              <a:spcBef>
                <a:spcPts val="994"/>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2-90+ tahun ; ditujukan untuk mengevaluasi individu  dengan hambatan fisik dan bahasa, tidak bisa untuk tuna  rungu karena instruksinya dibacakan secara keras</a:t>
            </a:r>
            <a:endParaRPr sz="1800" b="0" i="0" u="none" strike="noStrike" cap="none">
              <a:solidFill>
                <a:schemeClr val="dk1"/>
              </a:solidFill>
              <a:latin typeface="Arial"/>
              <a:ea typeface="Arial"/>
              <a:cs typeface="Arial"/>
              <a:sym typeface="Arial"/>
            </a:endParaRPr>
          </a:p>
        </p:txBody>
      </p:sp>
      <p:sp>
        <p:nvSpPr>
          <p:cNvPr id="2813" name="Google Shape;2813;p222"/>
          <p:cNvSpPr txBox="1"/>
          <p:nvPr/>
        </p:nvSpPr>
        <p:spPr>
          <a:xfrm>
            <a:off x="5197855" y="3414776"/>
            <a:ext cx="5982970" cy="1989455"/>
          </a:xfrm>
          <a:prstGeom prst="rect">
            <a:avLst/>
          </a:prstGeom>
          <a:noFill/>
          <a:ln>
            <a:noFill/>
          </a:ln>
        </p:spPr>
        <p:txBody>
          <a:bodyPr spcFirstLastPara="1" wrap="square" lIns="0" tIns="12700" rIns="0" bIns="0" anchor="t" anchorCtr="0">
            <a:noAutofit/>
          </a:bodyPr>
          <a:lstStyle/>
          <a:p>
            <a:pPr marL="241300" marR="5080" lvl="0" indent="-228600" algn="l"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 15 menit, tidak butuh kemampuan membaca </a:t>
            </a:r>
            <a:r>
              <a:rPr lang="en-US" sz="1800" b="0" i="0" u="none" strike="noStrike" cap="none">
                <a:solidFill>
                  <a:schemeClr val="dk1"/>
                </a:solidFill>
                <a:latin typeface="Noto Sans Symbols"/>
                <a:ea typeface="Noto Sans Symbols"/>
                <a:cs typeface="Noto Sans Symbols"/>
                <a:sym typeface="Noto Sans Symbols"/>
              </a:rPr>
              <a:t>⭢</a:t>
            </a:r>
            <a:r>
              <a:rPr lang="en-US" sz="1800" b="0" i="0" u="none" strike="noStrike" cap="none">
                <a:solidFill>
                  <a:schemeClr val="dk1"/>
                </a:solidFill>
                <a:latin typeface="Times New Roman"/>
                <a:ea typeface="Times New Roman"/>
                <a:cs typeface="Times New Roman"/>
                <a:sym typeface="Times New Roman"/>
              </a:rPr>
              <a:t> </a:t>
            </a:r>
            <a:r>
              <a:rPr lang="en-US" sz="1800" b="0" i="0" u="none" strike="noStrike" cap="none">
                <a:solidFill>
                  <a:schemeClr val="dk1"/>
                </a:solidFill>
                <a:latin typeface="Arial"/>
                <a:ea typeface="Arial"/>
                <a:cs typeface="Arial"/>
                <a:sym typeface="Arial"/>
              </a:rPr>
              <a:t>yang  ingin diketahui adalah pemahaman mengenai suatu kata</a:t>
            </a:r>
            <a:endParaRPr sz="1800" b="0" i="0" u="none" strike="noStrike" cap="none">
              <a:solidFill>
                <a:schemeClr val="dk1"/>
              </a:solidFill>
              <a:latin typeface="Arial"/>
              <a:ea typeface="Arial"/>
              <a:cs typeface="Arial"/>
              <a:sym typeface="Arial"/>
            </a:endParaRPr>
          </a:p>
          <a:p>
            <a:pPr marL="698500" marR="220979" lvl="1" indent="-228600" algn="l" rtl="0">
              <a:lnSpc>
                <a:spcPct val="120000"/>
              </a:lnSpc>
              <a:spcBef>
                <a:spcPts val="535"/>
              </a:spcBef>
              <a:spcAft>
                <a:spcPts val="0"/>
              </a:spcAft>
              <a:buClr>
                <a:srgbClr val="F81B01"/>
              </a:buClr>
              <a:buSzPts val="1750"/>
              <a:buFont typeface="Noto Sans Symbols"/>
              <a:buChar char="▪"/>
            </a:pPr>
            <a:r>
              <a:rPr lang="en-US" sz="1600" b="0" i="0" u="none" strike="noStrike" cap="none">
                <a:solidFill>
                  <a:schemeClr val="dk1"/>
                </a:solidFill>
                <a:latin typeface="Arial"/>
                <a:ea typeface="Arial"/>
                <a:cs typeface="Arial"/>
                <a:sym typeface="Arial"/>
              </a:rPr>
              <a:t>Diberikan 4 gambar, lalu dibacakan satu kata. Subjek  diminta untuk memilih gambar yang paling berhubungan  dengan kata yang dibacakan</a:t>
            </a:r>
            <a:endParaRPr sz="1600" b="0" i="0" u="none" strike="noStrike" cap="none">
              <a:solidFill>
                <a:schemeClr val="dk1"/>
              </a:solidFill>
              <a:latin typeface="Arial"/>
              <a:ea typeface="Arial"/>
              <a:cs typeface="Arial"/>
              <a:sym typeface="Arial"/>
            </a:endParaRPr>
          </a:p>
          <a:p>
            <a:pPr marL="698500" marR="0" lvl="1" indent="-228600" algn="l" rtl="0">
              <a:lnSpc>
                <a:spcPct val="100000"/>
              </a:lnSpc>
              <a:spcBef>
                <a:spcPts val="880"/>
              </a:spcBef>
              <a:spcAft>
                <a:spcPts val="0"/>
              </a:spcAft>
              <a:buClr>
                <a:srgbClr val="F81B01"/>
              </a:buClr>
              <a:buSzPts val="1750"/>
              <a:buFont typeface="Noto Sans Symbols"/>
              <a:buChar char="▪"/>
            </a:pPr>
            <a:r>
              <a:rPr lang="en-US" sz="1600" b="0" i="0" u="none" strike="noStrike" cap="none">
                <a:solidFill>
                  <a:schemeClr val="dk1"/>
                </a:solidFill>
                <a:latin typeface="Arial"/>
                <a:ea typeface="Arial"/>
                <a:cs typeface="Arial"/>
                <a:sym typeface="Arial"/>
              </a:rPr>
              <a:t>Menentukan tingkat </a:t>
            </a:r>
            <a:r>
              <a:rPr lang="en-US" sz="1600" b="0" i="1" u="none" strike="noStrike" cap="none">
                <a:solidFill>
                  <a:schemeClr val="dk1"/>
                </a:solidFill>
                <a:latin typeface="Arial"/>
                <a:ea typeface="Arial"/>
                <a:cs typeface="Arial"/>
                <a:sym typeface="Arial"/>
              </a:rPr>
              <a:t>basal </a:t>
            </a:r>
            <a:r>
              <a:rPr lang="en-US" sz="1600" b="0" i="0" u="none" strike="noStrike" cap="none">
                <a:solidFill>
                  <a:schemeClr val="dk1"/>
                </a:solidFill>
                <a:latin typeface="Arial"/>
                <a:ea typeface="Arial"/>
                <a:cs typeface="Arial"/>
                <a:sym typeface="Arial"/>
              </a:rPr>
              <a:t>dan </a:t>
            </a:r>
            <a:r>
              <a:rPr lang="en-US" sz="1600" b="0" i="1" u="none" strike="noStrike" cap="none">
                <a:solidFill>
                  <a:schemeClr val="dk1"/>
                </a:solidFill>
                <a:latin typeface="Arial"/>
                <a:ea typeface="Arial"/>
                <a:cs typeface="Arial"/>
                <a:sym typeface="Arial"/>
              </a:rPr>
              <a:t>ceiling </a:t>
            </a:r>
            <a:r>
              <a:rPr lang="en-US" sz="1600" b="0" i="0" u="none" strike="noStrike" cap="none">
                <a:solidFill>
                  <a:schemeClr val="dk1"/>
                </a:solidFill>
                <a:latin typeface="Arial"/>
                <a:ea typeface="Arial"/>
                <a:cs typeface="Arial"/>
                <a:sym typeface="Arial"/>
              </a:rPr>
              <a:t>seperti skala Binet</a:t>
            </a:r>
            <a:endParaRPr sz="1600" b="0" i="0" u="none" strike="noStrike" cap="none">
              <a:solidFill>
                <a:schemeClr val="dk1"/>
              </a:solidFill>
              <a:latin typeface="Arial"/>
              <a:ea typeface="Arial"/>
              <a:cs typeface="Arial"/>
              <a:sym typeface="Arial"/>
            </a:endParaRPr>
          </a:p>
        </p:txBody>
      </p:sp>
      <p:sp>
        <p:nvSpPr>
          <p:cNvPr id="2814" name="Google Shape;2814;p222"/>
          <p:cNvSpPr txBox="1"/>
          <p:nvPr/>
        </p:nvSpPr>
        <p:spPr>
          <a:xfrm>
            <a:off x="800138" y="1699641"/>
            <a:ext cx="3674745" cy="502920"/>
          </a:xfrm>
          <a:prstGeom prst="rect">
            <a:avLst/>
          </a:prstGeom>
          <a:solidFill>
            <a:srgbClr val="F81B01"/>
          </a:solidFill>
          <a:ln>
            <a:noFill/>
          </a:ln>
        </p:spPr>
        <p:txBody>
          <a:bodyPr spcFirstLastPara="1" wrap="square" lIns="0" tIns="114300" rIns="0" bIns="0" anchor="t" anchorCtr="0">
            <a:noAutofit/>
          </a:bodyPr>
          <a:lstStyle/>
          <a:p>
            <a:pPr marL="66548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DFDFDF"/>
                </a:solidFill>
                <a:latin typeface="Arial"/>
                <a:ea typeface="Arial"/>
                <a:cs typeface="Arial"/>
                <a:sym typeface="Arial"/>
              </a:rPr>
              <a:t>NONREADING TESTS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8"/>
        <p:cNvGrpSpPr/>
        <p:nvPr/>
      </p:nvGrpSpPr>
      <p:grpSpPr>
        <a:xfrm>
          <a:off x="0" y="0"/>
          <a:ext cx="0" cy="0"/>
          <a:chOff x="0" y="0"/>
          <a:chExt cx="0" cy="0"/>
        </a:xfrm>
      </p:grpSpPr>
      <p:sp>
        <p:nvSpPr>
          <p:cNvPr id="2819" name="Google Shape;2819;p223"/>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20" name="Google Shape;2820;p223"/>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21" name="Google Shape;2821;p223"/>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22" name="Google Shape;2822;p223"/>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23" name="Google Shape;2823;p223"/>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24" name="Google Shape;2824;p223"/>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25" name="Google Shape;2825;p223"/>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26" name="Google Shape;2826;p223"/>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27" name="Google Shape;2827;p223"/>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28" name="Google Shape;2828;p223"/>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29" name="Google Shape;2829;p223"/>
          <p:cNvSpPr/>
          <p:nvPr/>
        </p:nvSpPr>
        <p:spPr>
          <a:xfrm>
            <a:off x="800138" y="1699641"/>
            <a:ext cx="3674745" cy="502920"/>
          </a:xfrm>
          <a:custGeom>
            <a:avLst/>
            <a:gdLst/>
            <a:ahLst/>
            <a:cxnLst/>
            <a:rect l="l" t="t" r="r" b="b"/>
            <a:pathLst>
              <a:path w="3674745" h="502919" extrusionOk="0">
                <a:moveTo>
                  <a:pt x="0" y="502920"/>
                </a:moveTo>
                <a:lnTo>
                  <a:pt x="3674491" y="502920"/>
                </a:lnTo>
                <a:lnTo>
                  <a:pt x="3674491" y="0"/>
                </a:lnTo>
                <a:lnTo>
                  <a:pt x="0" y="0"/>
                </a:lnTo>
                <a:lnTo>
                  <a:pt x="0" y="50292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30" name="Google Shape;2830;p223"/>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31" name="Google Shape;2831;p223"/>
          <p:cNvSpPr txBox="1"/>
          <p:nvPr/>
        </p:nvSpPr>
        <p:spPr>
          <a:xfrm>
            <a:off x="806335" y="2275713"/>
            <a:ext cx="3668395" cy="2624455"/>
          </a:xfrm>
          <a:prstGeom prst="rect">
            <a:avLst/>
          </a:prstGeom>
          <a:solidFill>
            <a:srgbClr val="F81B01"/>
          </a:solidFill>
          <a:ln>
            <a:noFill/>
          </a:ln>
        </p:spPr>
        <p:txBody>
          <a:bodyPr spcFirstLastPara="1" wrap="square" lIns="0" tIns="380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Times New Roman"/>
              <a:ea typeface="Times New Roman"/>
              <a:cs typeface="Times New Roman"/>
              <a:sym typeface="Times New Roman"/>
            </a:endParaRPr>
          </a:p>
          <a:p>
            <a:pPr marL="274320" marR="252095" lvl="0" indent="1270" algn="ctr" rtl="0">
              <a:lnSpc>
                <a:spcPct val="101975"/>
              </a:lnSpc>
              <a:spcBef>
                <a:spcPts val="0"/>
              </a:spcBef>
              <a:spcAft>
                <a:spcPts val="0"/>
              </a:spcAft>
              <a:buClr>
                <a:srgbClr val="000000"/>
              </a:buClr>
              <a:buSzPts val="4000"/>
              <a:buFont typeface="Arial"/>
              <a:buNone/>
            </a:pPr>
            <a:r>
              <a:rPr lang="en-US" sz="4000" b="0" i="0" u="none" strike="noStrike" cap="none">
                <a:solidFill>
                  <a:srgbClr val="FFFDFF"/>
                </a:solidFill>
                <a:latin typeface="Arial"/>
                <a:ea typeface="Arial"/>
                <a:cs typeface="Arial"/>
                <a:sym typeface="Arial"/>
              </a:rPr>
              <a:t>Testing  Persons Visual  Impairment</a:t>
            </a:r>
            <a:endParaRPr sz="4000" b="0" i="0" u="none" strike="noStrike" cap="none">
              <a:solidFill>
                <a:schemeClr val="dk1"/>
              </a:solidFill>
              <a:latin typeface="Arial"/>
              <a:ea typeface="Arial"/>
              <a:cs typeface="Arial"/>
              <a:sym typeface="Arial"/>
            </a:endParaRPr>
          </a:p>
        </p:txBody>
      </p:sp>
      <p:sp>
        <p:nvSpPr>
          <p:cNvPr id="2832" name="Google Shape;2832;p223"/>
          <p:cNvSpPr txBox="1">
            <a:spLocks noGrp="1"/>
          </p:cNvSpPr>
          <p:nvPr>
            <p:ph type="title"/>
          </p:nvPr>
        </p:nvSpPr>
        <p:spPr>
          <a:xfrm>
            <a:off x="4800600" y="619933"/>
            <a:ext cx="3243580" cy="360680"/>
          </a:xfrm>
          <a:prstGeom prst="rect">
            <a:avLst/>
          </a:prstGeom>
          <a:noFill/>
          <a:ln>
            <a:noFill/>
          </a:ln>
        </p:spPr>
        <p:txBody>
          <a:bodyPr spcFirstLastPara="1" wrap="square" lIns="0" tIns="12050" rIns="0" bIns="0" anchor="ctr" anchorCtr="0">
            <a:noAutofit/>
          </a:bodyPr>
          <a:lstStyle/>
          <a:p>
            <a:pPr marL="12700" lvl="0" indent="0" algn="l" rtl="0">
              <a:lnSpc>
                <a:spcPct val="100000"/>
              </a:lnSpc>
              <a:spcBef>
                <a:spcPts val="0"/>
              </a:spcBef>
              <a:spcAft>
                <a:spcPts val="0"/>
              </a:spcAft>
              <a:buClr>
                <a:srgbClr val="0C0C0C"/>
              </a:buClr>
              <a:buSzPts val="5000"/>
              <a:buFont typeface="Twentieth Century"/>
              <a:buNone/>
            </a:pPr>
            <a:r>
              <a:rPr lang="en-US"/>
              <a:t>ADAPTASI SKALA BINET</a:t>
            </a:r>
            <a:endParaRPr/>
          </a:p>
        </p:txBody>
      </p:sp>
      <p:sp>
        <p:nvSpPr>
          <p:cNvPr id="2833" name="Google Shape;2833;p223"/>
          <p:cNvSpPr txBox="1"/>
          <p:nvPr/>
        </p:nvSpPr>
        <p:spPr>
          <a:xfrm>
            <a:off x="5197855" y="1396076"/>
            <a:ext cx="5984875" cy="3987165"/>
          </a:xfrm>
          <a:prstGeom prst="rect">
            <a:avLst/>
          </a:prstGeom>
          <a:noFill/>
          <a:ln>
            <a:noFill/>
          </a:ln>
        </p:spPr>
        <p:txBody>
          <a:bodyPr spcFirstLastPara="1" wrap="square" lIns="0" tIns="156825" rIns="0" bIns="0" anchor="t" anchorCtr="0">
            <a:noAutofit/>
          </a:bodyPr>
          <a:lstStyle/>
          <a:p>
            <a:pPr marL="247650" marR="0" lvl="0" indent="-229234"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Awal : Hayes-Binet</a:t>
            </a:r>
            <a:endParaRPr sz="1800" b="0" i="0" u="none" strike="noStrike" cap="none">
              <a:solidFill>
                <a:schemeClr val="dk1"/>
              </a:solidFill>
              <a:latin typeface="Arial"/>
              <a:ea typeface="Arial"/>
              <a:cs typeface="Arial"/>
              <a:sym typeface="Arial"/>
            </a:endParaRPr>
          </a:p>
          <a:p>
            <a:pPr marL="247650" marR="0" lvl="0" indent="-229234" algn="l" rtl="0">
              <a:lnSpc>
                <a:spcPct val="100000"/>
              </a:lnSpc>
              <a:spcBef>
                <a:spcPts val="143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1988 : Perkins-Binet</a:t>
            </a:r>
            <a:endParaRPr sz="1800" b="0" i="0" u="none" strike="noStrike" cap="none">
              <a:solidFill>
                <a:schemeClr val="dk1"/>
              </a:solidFill>
              <a:latin typeface="Arial"/>
              <a:ea typeface="Arial"/>
              <a:cs typeface="Arial"/>
              <a:sym typeface="Arial"/>
            </a:endParaRPr>
          </a:p>
          <a:p>
            <a:pPr marL="247650" marR="356870" lvl="0" indent="-228600" algn="l" rtl="0">
              <a:lnSpc>
                <a:spcPct val="120000"/>
              </a:lnSpc>
              <a:spcBef>
                <a:spcPts val="101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Mempertahankan hampir seluruh item verbal dan  mengadaptasi beberapa item lainnya ke dalam mode  taktis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30"/>
              </a:spcBef>
              <a:spcAft>
                <a:spcPts val="0"/>
              </a:spcAft>
              <a:buClr>
                <a:schemeClr val="dk1"/>
              </a:buClr>
              <a:buSzPts val="1800"/>
              <a:buFont typeface="Twentieth Century"/>
              <a:buNone/>
            </a:pPr>
            <a:endParaRPr sz="1800" b="0" i="0" u="none" strike="noStrike" cap="none">
              <a:solidFill>
                <a:schemeClr val="dk1"/>
              </a:solidFill>
              <a:latin typeface="Times New Roman"/>
              <a:ea typeface="Times New Roman"/>
              <a:cs typeface="Times New Roman"/>
              <a:sym typeface="Times New Roman"/>
            </a:endParaRPr>
          </a:p>
          <a:p>
            <a:pPr marL="12700" marR="54991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81B01"/>
                </a:solidFill>
                <a:latin typeface="Arial"/>
                <a:ea typeface="Arial"/>
                <a:cs typeface="Arial"/>
                <a:sym typeface="Arial"/>
              </a:rPr>
              <a:t>HAPTIC INTELLIGENCE SCALE FOR THE  ADULT BLIND (HISAB) (1961)</a:t>
            </a:r>
            <a:endParaRPr sz="2200" b="0" i="0" u="none" strike="noStrike" cap="none">
              <a:solidFill>
                <a:schemeClr val="dk1"/>
              </a:solidFill>
              <a:latin typeface="Arial"/>
              <a:ea typeface="Arial"/>
              <a:cs typeface="Arial"/>
              <a:sym typeface="Arial"/>
            </a:endParaRPr>
          </a:p>
          <a:p>
            <a:pPr marL="241300" marR="0" lvl="0" indent="-228600" algn="l" rtl="0">
              <a:lnSpc>
                <a:spcPct val="100000"/>
              </a:lnSpc>
              <a:spcBef>
                <a:spcPts val="615"/>
              </a:spcBef>
              <a:spcAft>
                <a:spcPts val="0"/>
              </a:spcAft>
              <a:buClr>
                <a:srgbClr val="F81B01"/>
              </a:buClr>
              <a:buSzPts val="1750"/>
              <a:buFont typeface="Noto Sans Symbols"/>
              <a:buChar char="▪"/>
            </a:pPr>
            <a:r>
              <a:rPr lang="en-US" sz="1600" b="0" i="0" u="none" strike="noStrike" cap="none">
                <a:solidFill>
                  <a:schemeClr val="dk1"/>
                </a:solidFill>
                <a:latin typeface="Arial"/>
                <a:ea typeface="Arial"/>
                <a:cs typeface="Arial"/>
                <a:sym typeface="Arial"/>
              </a:rPr>
              <a:t>Adaptasi dari skala performance Wechsler</a:t>
            </a:r>
            <a:endParaRPr sz="1600" b="0" i="0" u="none" strike="noStrike" cap="none">
              <a:solidFill>
                <a:schemeClr val="dk1"/>
              </a:solidFill>
              <a:latin typeface="Arial"/>
              <a:ea typeface="Arial"/>
              <a:cs typeface="Arial"/>
              <a:sym typeface="Arial"/>
            </a:endParaRPr>
          </a:p>
          <a:p>
            <a:pPr marL="241300" marR="5080" lvl="0" indent="-228600" algn="l" rtl="0">
              <a:lnSpc>
                <a:spcPct val="120000"/>
              </a:lnSpc>
              <a:spcBef>
                <a:spcPts val="994"/>
              </a:spcBef>
              <a:spcAft>
                <a:spcPts val="0"/>
              </a:spcAft>
              <a:buClr>
                <a:srgbClr val="F81B01"/>
              </a:buClr>
              <a:buSzPts val="1750"/>
              <a:buFont typeface="Noto Sans Symbols"/>
              <a:buChar char="▪"/>
            </a:pPr>
            <a:r>
              <a:rPr lang="en-US" sz="1600" b="0" i="0" u="none" strike="noStrike" cap="none">
                <a:solidFill>
                  <a:schemeClr val="dk1"/>
                </a:solidFill>
                <a:latin typeface="Arial"/>
                <a:ea typeface="Arial"/>
                <a:cs typeface="Arial"/>
                <a:sym typeface="Arial"/>
              </a:rPr>
              <a:t>6 subtes, 4 di antaranya menyerupai DS, BD, OA, PC, dan dua  lainnya adalah </a:t>
            </a:r>
            <a:r>
              <a:rPr lang="en-US" sz="1600" b="0" i="1" u="none" strike="noStrike" cap="none">
                <a:solidFill>
                  <a:schemeClr val="dk1"/>
                </a:solidFill>
                <a:latin typeface="Arial"/>
                <a:ea typeface="Arial"/>
                <a:cs typeface="Arial"/>
                <a:sym typeface="Arial"/>
              </a:rPr>
              <a:t>bead arithmetic </a:t>
            </a:r>
            <a:r>
              <a:rPr lang="en-US" sz="1600" b="0" i="0" u="none" strike="noStrike" cap="none">
                <a:solidFill>
                  <a:schemeClr val="dk1"/>
                </a:solidFill>
                <a:latin typeface="Arial"/>
                <a:ea typeface="Arial"/>
                <a:cs typeface="Arial"/>
                <a:sym typeface="Arial"/>
              </a:rPr>
              <a:t>(sempoa) dan </a:t>
            </a:r>
            <a:r>
              <a:rPr lang="en-US" sz="1600" b="0" i="1" u="none" strike="noStrike" cap="none">
                <a:solidFill>
                  <a:schemeClr val="dk1"/>
                </a:solidFill>
                <a:latin typeface="Arial"/>
                <a:ea typeface="Arial"/>
                <a:cs typeface="Arial"/>
                <a:sym typeface="Arial"/>
              </a:rPr>
              <a:t>pattern board</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7"/>
        <p:cNvGrpSpPr/>
        <p:nvPr/>
      </p:nvGrpSpPr>
      <p:grpSpPr>
        <a:xfrm>
          <a:off x="0" y="0"/>
          <a:ext cx="0" cy="0"/>
          <a:chOff x="0" y="0"/>
          <a:chExt cx="0" cy="0"/>
        </a:xfrm>
      </p:grpSpPr>
      <p:sp>
        <p:nvSpPr>
          <p:cNvPr id="2838" name="Google Shape;2838;p224"/>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39" name="Google Shape;2839;p224"/>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40" name="Google Shape;2840;p224"/>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41" name="Google Shape;2841;p224"/>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42" name="Google Shape;2842;p224"/>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43" name="Google Shape;2843;p224"/>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44" name="Google Shape;2844;p224"/>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45" name="Google Shape;2845;p224"/>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46" name="Google Shape;2846;p224"/>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47" name="Google Shape;2847;p224"/>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48" name="Google Shape;2848;p224"/>
          <p:cNvSpPr/>
          <p:nvPr/>
        </p:nvSpPr>
        <p:spPr>
          <a:xfrm>
            <a:off x="800138" y="1699641"/>
            <a:ext cx="3674745" cy="502920"/>
          </a:xfrm>
          <a:custGeom>
            <a:avLst/>
            <a:gdLst/>
            <a:ahLst/>
            <a:cxnLst/>
            <a:rect l="l" t="t" r="r" b="b"/>
            <a:pathLst>
              <a:path w="3674745" h="502919" extrusionOk="0">
                <a:moveTo>
                  <a:pt x="0" y="502920"/>
                </a:moveTo>
                <a:lnTo>
                  <a:pt x="3674491" y="502920"/>
                </a:lnTo>
                <a:lnTo>
                  <a:pt x="3674491" y="0"/>
                </a:lnTo>
                <a:lnTo>
                  <a:pt x="0" y="0"/>
                </a:lnTo>
                <a:lnTo>
                  <a:pt x="0" y="50292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49" name="Google Shape;2849;p224"/>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50" name="Google Shape;2850;p224"/>
          <p:cNvSpPr txBox="1"/>
          <p:nvPr/>
        </p:nvSpPr>
        <p:spPr>
          <a:xfrm>
            <a:off x="806335" y="2275713"/>
            <a:ext cx="3668395" cy="2624455"/>
          </a:xfrm>
          <a:prstGeom prst="rect">
            <a:avLst/>
          </a:prstGeom>
          <a:solidFill>
            <a:srgbClr val="F81B01"/>
          </a:solidFill>
          <a:ln>
            <a:noFill/>
          </a:ln>
        </p:spPr>
        <p:txBody>
          <a:bodyPr spcFirstLastPara="1" wrap="square" lIns="0" tIns="380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Times New Roman"/>
              <a:ea typeface="Times New Roman"/>
              <a:cs typeface="Times New Roman"/>
              <a:sym typeface="Times New Roman"/>
            </a:endParaRPr>
          </a:p>
          <a:p>
            <a:pPr marL="274320" marR="252095" lvl="0" indent="1270" algn="ctr" rtl="0">
              <a:lnSpc>
                <a:spcPct val="101975"/>
              </a:lnSpc>
              <a:spcBef>
                <a:spcPts val="0"/>
              </a:spcBef>
              <a:spcAft>
                <a:spcPts val="0"/>
              </a:spcAft>
              <a:buClr>
                <a:srgbClr val="000000"/>
              </a:buClr>
              <a:buSzPts val="4000"/>
              <a:buFont typeface="Arial"/>
              <a:buNone/>
            </a:pPr>
            <a:r>
              <a:rPr lang="en-US" sz="4000" b="0" i="0" u="none" strike="noStrike" cap="none">
                <a:solidFill>
                  <a:srgbClr val="FFFDFF"/>
                </a:solidFill>
                <a:latin typeface="Arial"/>
                <a:ea typeface="Arial"/>
                <a:cs typeface="Arial"/>
                <a:sym typeface="Arial"/>
              </a:rPr>
              <a:t>Testing  Persons Visual  Impairment</a:t>
            </a:r>
            <a:endParaRPr sz="4000" b="0" i="0" u="none" strike="noStrike" cap="none">
              <a:solidFill>
                <a:schemeClr val="dk1"/>
              </a:solidFill>
              <a:latin typeface="Arial"/>
              <a:ea typeface="Arial"/>
              <a:cs typeface="Arial"/>
              <a:sym typeface="Arial"/>
            </a:endParaRPr>
          </a:p>
        </p:txBody>
      </p:sp>
      <p:sp>
        <p:nvSpPr>
          <p:cNvPr id="2851" name="Google Shape;2851;p224"/>
          <p:cNvSpPr txBox="1">
            <a:spLocks noGrp="1"/>
          </p:cNvSpPr>
          <p:nvPr>
            <p:ph type="title"/>
          </p:nvPr>
        </p:nvSpPr>
        <p:spPr>
          <a:xfrm>
            <a:off x="-152400" y="-111414"/>
            <a:ext cx="9720072" cy="1499616"/>
          </a:xfrm>
          <a:prstGeom prst="rect">
            <a:avLst/>
          </a:prstGeom>
          <a:noFill/>
          <a:ln>
            <a:noFill/>
          </a:ln>
        </p:spPr>
        <p:txBody>
          <a:bodyPr spcFirstLastPara="1" wrap="square" lIns="0" tIns="268075" rIns="0" bIns="0" anchor="ctr" anchorCtr="0">
            <a:noAutofit/>
          </a:bodyPr>
          <a:lstStyle/>
          <a:p>
            <a:pPr marL="4114165" marR="5080" lvl="0" indent="0" algn="l" rtl="0">
              <a:lnSpc>
                <a:spcPct val="100000"/>
              </a:lnSpc>
              <a:spcBef>
                <a:spcPts val="0"/>
              </a:spcBef>
              <a:spcAft>
                <a:spcPts val="0"/>
              </a:spcAft>
              <a:buClr>
                <a:srgbClr val="0C0C0C"/>
              </a:buClr>
              <a:buSzPts val="5000"/>
              <a:buFont typeface="Twentieth Century"/>
              <a:buNone/>
            </a:pPr>
            <a:r>
              <a:rPr lang="en-US"/>
              <a:t>BLIND LEARNING APTITUDE TEST (BLAT)  (1971)</a:t>
            </a:r>
            <a:endParaRPr/>
          </a:p>
        </p:txBody>
      </p:sp>
      <p:sp>
        <p:nvSpPr>
          <p:cNvPr id="2852" name="Google Shape;2852;p224"/>
          <p:cNvSpPr txBox="1"/>
          <p:nvPr/>
        </p:nvSpPr>
        <p:spPr>
          <a:xfrm>
            <a:off x="5197855" y="1396076"/>
            <a:ext cx="6102350" cy="5179060"/>
          </a:xfrm>
          <a:prstGeom prst="rect">
            <a:avLst/>
          </a:prstGeom>
          <a:noFill/>
          <a:ln>
            <a:noFill/>
          </a:ln>
        </p:spPr>
        <p:txBody>
          <a:bodyPr spcFirstLastPara="1" wrap="square" lIns="0" tIns="156825" rIns="0" bIns="0" anchor="t" anchorCtr="0">
            <a:noAutofit/>
          </a:bodyPr>
          <a:lstStyle/>
          <a:p>
            <a:pPr marL="247650" marR="0" lvl="0" indent="-229234"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Tes “taktil” untuk anak usia 6-16 tahun</a:t>
            </a:r>
            <a:endParaRPr sz="1800" b="0" i="0" u="none" strike="noStrike" cap="none">
              <a:solidFill>
                <a:schemeClr val="dk1"/>
              </a:solidFill>
              <a:latin typeface="Arial"/>
              <a:ea typeface="Arial"/>
              <a:cs typeface="Arial"/>
              <a:sym typeface="Arial"/>
            </a:endParaRPr>
          </a:p>
          <a:p>
            <a:pPr marL="247650" marR="524510" lvl="0" indent="-228600" algn="l" rtl="0">
              <a:lnSpc>
                <a:spcPct val="120000"/>
              </a:lnSpc>
              <a:spcBef>
                <a:spcPts val="100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Bentuk/form bas-relief : titik-titik dan garis-garis mirip  Braille</a:t>
            </a:r>
            <a:endParaRPr sz="1800" b="0" i="0" u="none" strike="noStrike" cap="none">
              <a:solidFill>
                <a:schemeClr val="dk1"/>
              </a:solidFill>
              <a:latin typeface="Arial"/>
              <a:ea typeface="Arial"/>
              <a:cs typeface="Arial"/>
              <a:sym typeface="Arial"/>
            </a:endParaRPr>
          </a:p>
          <a:p>
            <a:pPr marL="247650" marR="5080" lvl="0" indent="-228600" algn="l" rtl="0">
              <a:lnSpc>
                <a:spcPct val="120000"/>
              </a:lnSpc>
              <a:spcBef>
                <a:spcPts val="101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Mengukur area : pengenalan persamaan dan perbedaan,  identifikasi peningkatan, melengkapi gambar, serta  identifikasi bagian yang hilang dalam matriks 2x2 dan 3x3</a:t>
            </a:r>
            <a:endParaRPr sz="1800" b="0" i="0" u="none" strike="noStrike" cap="none">
              <a:solidFill>
                <a:schemeClr val="dk1"/>
              </a:solidFill>
              <a:latin typeface="Arial"/>
              <a:ea typeface="Arial"/>
              <a:cs typeface="Arial"/>
              <a:sym typeface="Arial"/>
            </a:endParaRPr>
          </a:p>
          <a:p>
            <a:pPr marL="247650" marR="0" lvl="0" indent="-229234" algn="l" rtl="0">
              <a:lnSpc>
                <a:spcPct val="100000"/>
              </a:lnSpc>
              <a:spcBef>
                <a:spcPts val="1425"/>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Adaptasi dari PM (Ravet) dan CFIT (Catell)</a:t>
            </a:r>
            <a:endParaRPr sz="1800" b="0" i="0" u="none" strike="noStrike" cap="none">
              <a:solidFill>
                <a:schemeClr val="dk1"/>
              </a:solidFill>
              <a:latin typeface="Arial"/>
              <a:ea typeface="Arial"/>
              <a:cs typeface="Arial"/>
              <a:sym typeface="Arial"/>
            </a:endParaRPr>
          </a:p>
          <a:p>
            <a:pPr marL="12700" marR="1217930" lvl="0" indent="0" algn="l" rtl="0">
              <a:lnSpc>
                <a:spcPct val="100000"/>
              </a:lnSpc>
              <a:spcBef>
                <a:spcPts val="875"/>
              </a:spcBef>
              <a:spcAft>
                <a:spcPts val="0"/>
              </a:spcAft>
              <a:buClr>
                <a:srgbClr val="000000"/>
              </a:buClr>
              <a:buSzPts val="2200"/>
              <a:buFont typeface="Arial"/>
              <a:buNone/>
            </a:pPr>
            <a:r>
              <a:rPr lang="en-US" sz="2200" b="0" i="0" u="none" strike="noStrike" cap="none">
                <a:solidFill>
                  <a:srgbClr val="F81B01"/>
                </a:solidFill>
                <a:latin typeface="Arial"/>
                <a:ea typeface="Arial"/>
                <a:cs typeface="Arial"/>
                <a:sym typeface="Arial"/>
              </a:rPr>
              <a:t>INTELLIGENCE TEST FOR VISUALLY  IMPAIRED CHILDREN (ITVIC)</a:t>
            </a:r>
            <a:endParaRPr sz="2200" b="0" i="0" u="none" strike="noStrike" cap="none">
              <a:solidFill>
                <a:schemeClr val="dk1"/>
              </a:solidFill>
              <a:latin typeface="Arial"/>
              <a:ea typeface="Arial"/>
              <a:cs typeface="Arial"/>
              <a:sym typeface="Arial"/>
            </a:endParaRPr>
          </a:p>
          <a:p>
            <a:pPr marL="241300" marR="0" lvl="0" indent="-228600" algn="l" rtl="0">
              <a:lnSpc>
                <a:spcPct val="100000"/>
              </a:lnSpc>
              <a:spcBef>
                <a:spcPts val="63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6-15 tahun</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25"/>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Melibatkan tes „haptic‟ (sentuhan)</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4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5 subtes verbal seperti di skala Wechsler dan 7 subtes</a:t>
            </a:r>
            <a:endParaRPr sz="1800" b="0" i="0" u="none" strike="noStrike" cap="none">
              <a:solidFill>
                <a:schemeClr val="dk1"/>
              </a:solidFill>
              <a:latin typeface="Arial"/>
              <a:ea typeface="Arial"/>
              <a:cs typeface="Arial"/>
              <a:sym typeface="Arial"/>
            </a:endParaRPr>
          </a:p>
          <a:p>
            <a:pPr marL="241300" marR="0" lvl="0" indent="0" algn="l" rtl="0">
              <a:lnSpc>
                <a:spcPct val="100000"/>
              </a:lnSpc>
              <a:spcBef>
                <a:spcPts val="434"/>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nonverbal</a:t>
            </a:r>
            <a:endParaRPr sz="1800" b="0" i="0" u="none" strike="noStrike" cap="none">
              <a:solidFill>
                <a:schemeClr val="dk1"/>
              </a:solidFill>
              <a:latin typeface="Arial"/>
              <a:ea typeface="Arial"/>
              <a:cs typeface="Arial"/>
              <a:sym typeface="Arial"/>
            </a:endParaRPr>
          </a:p>
        </p:txBody>
      </p:sp>
      <p:sp>
        <p:nvSpPr>
          <p:cNvPr id="2853" name="Google Shape;2853;p224"/>
          <p:cNvSpPr/>
          <p:nvPr/>
        </p:nvSpPr>
        <p:spPr>
          <a:xfrm>
            <a:off x="9917556" y="4914900"/>
            <a:ext cx="2064893" cy="1371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7"/>
        <p:cNvGrpSpPr/>
        <p:nvPr/>
      </p:nvGrpSpPr>
      <p:grpSpPr>
        <a:xfrm>
          <a:off x="0" y="0"/>
          <a:ext cx="0" cy="0"/>
          <a:chOff x="0" y="0"/>
          <a:chExt cx="0" cy="0"/>
        </a:xfrm>
      </p:grpSpPr>
      <p:sp>
        <p:nvSpPr>
          <p:cNvPr id="2858" name="Google Shape;2858;p225"/>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59" name="Google Shape;2859;p225"/>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60" name="Google Shape;2860;p225"/>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61" name="Google Shape;2861;p225"/>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62" name="Google Shape;2862;p225"/>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63" name="Google Shape;2863;p225"/>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64" name="Google Shape;2864;p225"/>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65" name="Google Shape;2865;p225"/>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66" name="Google Shape;2866;p225"/>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67" name="Google Shape;2867;p225"/>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68" name="Google Shape;2868;p225"/>
          <p:cNvSpPr/>
          <p:nvPr/>
        </p:nvSpPr>
        <p:spPr>
          <a:xfrm>
            <a:off x="800138" y="1699641"/>
            <a:ext cx="3674745" cy="502920"/>
          </a:xfrm>
          <a:custGeom>
            <a:avLst/>
            <a:gdLst/>
            <a:ahLst/>
            <a:cxnLst/>
            <a:rect l="l" t="t" r="r" b="b"/>
            <a:pathLst>
              <a:path w="3674745" h="502919" extrusionOk="0">
                <a:moveTo>
                  <a:pt x="0" y="502920"/>
                </a:moveTo>
                <a:lnTo>
                  <a:pt x="3674491" y="502920"/>
                </a:lnTo>
                <a:lnTo>
                  <a:pt x="3674491" y="0"/>
                </a:lnTo>
                <a:lnTo>
                  <a:pt x="0" y="0"/>
                </a:lnTo>
                <a:lnTo>
                  <a:pt x="0" y="50292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69" name="Google Shape;2869;p225"/>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70" name="Google Shape;2870;p225"/>
          <p:cNvSpPr txBox="1"/>
          <p:nvPr/>
        </p:nvSpPr>
        <p:spPr>
          <a:xfrm>
            <a:off x="806335" y="2275713"/>
            <a:ext cx="3668395" cy="2624455"/>
          </a:xfrm>
          <a:prstGeom prst="rect">
            <a:avLst/>
          </a:prstGeom>
          <a:solidFill>
            <a:srgbClr val="F81B01"/>
          </a:solidFill>
          <a:ln>
            <a:noFill/>
          </a:ln>
        </p:spPr>
        <p:txBody>
          <a:bodyPr spcFirstLastPara="1" wrap="square" lIns="0" tIns="358125" rIns="0" bIns="0" anchor="t" anchorCtr="0">
            <a:noAutofit/>
          </a:bodyPr>
          <a:lstStyle/>
          <a:p>
            <a:pPr marL="362585" marR="339725" lvl="0" indent="-1268" algn="ctr" rtl="0">
              <a:lnSpc>
                <a:spcPct val="85000"/>
              </a:lnSpc>
              <a:spcBef>
                <a:spcPts val="0"/>
              </a:spcBef>
              <a:spcAft>
                <a:spcPts val="0"/>
              </a:spcAft>
              <a:buClr>
                <a:srgbClr val="000000"/>
              </a:buClr>
              <a:buSzPts val="3600"/>
              <a:buFont typeface="Arial"/>
              <a:buNone/>
            </a:pPr>
            <a:r>
              <a:rPr lang="en-US" sz="3600" b="0" i="0" u="none" strike="noStrike" cap="none">
                <a:solidFill>
                  <a:srgbClr val="FFFDFF"/>
                </a:solidFill>
                <a:latin typeface="Arial"/>
                <a:ea typeface="Arial"/>
                <a:cs typeface="Arial"/>
                <a:sym typeface="Arial"/>
              </a:rPr>
              <a:t>Testing  Individuals Who  Are Deaf or  Hard of Hearing</a:t>
            </a:r>
            <a:endParaRPr sz="3600" b="0" i="0" u="none" strike="noStrike" cap="none">
              <a:solidFill>
                <a:schemeClr val="dk1"/>
              </a:solidFill>
              <a:latin typeface="Arial"/>
              <a:ea typeface="Arial"/>
              <a:cs typeface="Arial"/>
              <a:sym typeface="Arial"/>
            </a:endParaRPr>
          </a:p>
        </p:txBody>
      </p:sp>
      <p:sp>
        <p:nvSpPr>
          <p:cNvPr id="2871" name="Google Shape;2871;p225"/>
          <p:cNvSpPr txBox="1"/>
          <p:nvPr/>
        </p:nvSpPr>
        <p:spPr>
          <a:xfrm>
            <a:off x="5197855" y="1478660"/>
            <a:ext cx="6082665" cy="1013460"/>
          </a:xfrm>
          <a:prstGeom prst="rect">
            <a:avLst/>
          </a:prstGeom>
          <a:noFill/>
          <a:ln>
            <a:noFill/>
          </a:ln>
        </p:spPr>
        <p:txBody>
          <a:bodyPr spcFirstLastPara="1" wrap="square" lIns="0" tIns="12050" rIns="0" bIns="0" anchor="t" anchorCtr="0">
            <a:noAutofit/>
          </a:bodyPr>
          <a:lstStyle/>
          <a:p>
            <a:pPr marL="241300" marR="5080" lvl="0" indent="-228600" algn="l" rtl="0">
              <a:lnSpc>
                <a:spcPct val="1201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Bisa menggunakan bahasa isyarat, dengan catatan  kedua belah pihak paham betul dan memiliki kemampuan  yang baik dalam berkomunikasi dalam bahasa isyarat</a:t>
            </a:r>
            <a:endParaRPr sz="1800" b="0" i="0" u="none" strike="noStrike" cap="none">
              <a:solidFill>
                <a:schemeClr val="dk1"/>
              </a:solidFill>
              <a:latin typeface="Arial"/>
              <a:ea typeface="Arial"/>
              <a:cs typeface="Arial"/>
              <a:sym typeface="Arial"/>
            </a:endParaRPr>
          </a:p>
        </p:txBody>
      </p:sp>
      <p:sp>
        <p:nvSpPr>
          <p:cNvPr id="2872" name="Google Shape;2872;p225"/>
          <p:cNvSpPr txBox="1"/>
          <p:nvPr/>
        </p:nvSpPr>
        <p:spPr>
          <a:xfrm>
            <a:off x="5197855" y="3050286"/>
            <a:ext cx="5232400" cy="1013460"/>
          </a:xfrm>
          <a:prstGeom prst="rect">
            <a:avLst/>
          </a:prstGeom>
          <a:noFill/>
          <a:ln>
            <a:noFill/>
          </a:ln>
        </p:spPr>
        <p:txBody>
          <a:bodyPr spcFirstLastPara="1" wrap="square" lIns="0" tIns="12700" rIns="0" bIns="0" anchor="t" anchorCtr="0">
            <a:noAutofit/>
          </a:bodyPr>
          <a:lstStyle/>
          <a:p>
            <a:pPr marL="241300" marR="5080" lvl="0" indent="-228600" algn="l"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Menggunakan jasa penerjemah akan rumit dan  kontroversial : khawatir penerjemah tidak mampu  menerjemahkan instruksi sesuai manualnya</a:t>
            </a:r>
            <a:endParaRPr sz="1800" b="0" i="0" u="none" strike="noStrike" cap="none">
              <a:solidFill>
                <a:schemeClr val="dk1"/>
              </a:solidFill>
              <a:latin typeface="Arial"/>
              <a:ea typeface="Arial"/>
              <a:cs typeface="Arial"/>
              <a:sym typeface="Arial"/>
            </a:endParaRPr>
          </a:p>
        </p:txBody>
      </p:sp>
      <p:sp>
        <p:nvSpPr>
          <p:cNvPr id="2873" name="Google Shape;2873;p225"/>
          <p:cNvSpPr txBox="1"/>
          <p:nvPr/>
        </p:nvSpPr>
        <p:spPr>
          <a:xfrm>
            <a:off x="5197855" y="4620005"/>
            <a:ext cx="5663565" cy="684530"/>
          </a:xfrm>
          <a:prstGeom prst="rect">
            <a:avLst/>
          </a:prstGeom>
          <a:noFill/>
          <a:ln>
            <a:noFill/>
          </a:ln>
        </p:spPr>
        <p:txBody>
          <a:bodyPr spcFirstLastPara="1" wrap="square" lIns="0" tIns="12700" rIns="0" bIns="0" anchor="t" anchorCtr="0">
            <a:noAutofit/>
          </a:bodyPr>
          <a:lstStyle/>
          <a:p>
            <a:pPr marL="241300" marR="5080" lvl="0" indent="-228600" algn="l" rtl="0">
              <a:lnSpc>
                <a:spcPct val="1201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Pilihan paling banyak digunakan : Skala Performance  Wechsler</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7"/>
        <p:cNvGrpSpPr/>
        <p:nvPr/>
      </p:nvGrpSpPr>
      <p:grpSpPr>
        <a:xfrm>
          <a:off x="0" y="0"/>
          <a:ext cx="0" cy="0"/>
          <a:chOff x="0" y="0"/>
          <a:chExt cx="0" cy="0"/>
        </a:xfrm>
      </p:grpSpPr>
      <p:sp>
        <p:nvSpPr>
          <p:cNvPr id="2878" name="Google Shape;2878;p226"/>
          <p:cNvSpPr/>
          <p:nvPr/>
        </p:nvSpPr>
        <p:spPr>
          <a:xfrm>
            <a:off x="-7410" y="0"/>
            <a:ext cx="12198330" cy="687265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79" name="Google Shape;2879;p226"/>
          <p:cNvSpPr/>
          <p:nvPr/>
        </p:nvSpPr>
        <p:spPr>
          <a:xfrm>
            <a:off x="3270567" y="1274825"/>
            <a:ext cx="5657850" cy="716280"/>
          </a:xfrm>
          <a:custGeom>
            <a:avLst/>
            <a:gdLst/>
            <a:ahLst/>
            <a:cxnLst/>
            <a:rect l="l" t="t" r="r" b="b"/>
            <a:pathLst>
              <a:path w="5657850" h="716280" extrusionOk="0">
                <a:moveTo>
                  <a:pt x="0" y="716178"/>
                </a:moveTo>
                <a:lnTo>
                  <a:pt x="5657850" y="716178"/>
                </a:lnTo>
                <a:lnTo>
                  <a:pt x="5657850" y="0"/>
                </a:lnTo>
                <a:lnTo>
                  <a:pt x="0" y="0"/>
                </a:lnTo>
                <a:lnTo>
                  <a:pt x="0" y="716178"/>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80" name="Google Shape;2880;p226"/>
          <p:cNvSpPr/>
          <p:nvPr/>
        </p:nvSpPr>
        <p:spPr>
          <a:xfrm>
            <a:off x="5892419" y="5313298"/>
            <a:ext cx="407670" cy="351155"/>
          </a:xfrm>
          <a:custGeom>
            <a:avLst/>
            <a:gdLst/>
            <a:ahLst/>
            <a:cxnLst/>
            <a:rect l="l" t="t" r="r" b="b"/>
            <a:pathLst>
              <a:path w="407670" h="351154" extrusionOk="0">
                <a:moveTo>
                  <a:pt x="407161" y="0"/>
                </a:moveTo>
                <a:lnTo>
                  <a:pt x="0" y="0"/>
                </a:lnTo>
                <a:lnTo>
                  <a:pt x="203580" y="351116"/>
                </a:lnTo>
                <a:lnTo>
                  <a:pt x="407161"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81" name="Google Shape;2881;p226"/>
          <p:cNvSpPr/>
          <p:nvPr/>
        </p:nvSpPr>
        <p:spPr>
          <a:xfrm>
            <a:off x="3259582" y="1991105"/>
            <a:ext cx="5666105" cy="3322320"/>
          </a:xfrm>
          <a:custGeom>
            <a:avLst/>
            <a:gdLst/>
            <a:ahLst/>
            <a:cxnLst/>
            <a:rect l="l" t="t" r="r" b="b"/>
            <a:pathLst>
              <a:path w="5666105" h="3322320" extrusionOk="0">
                <a:moveTo>
                  <a:pt x="0" y="3322192"/>
                </a:moveTo>
                <a:lnTo>
                  <a:pt x="5666104" y="3322192"/>
                </a:lnTo>
                <a:lnTo>
                  <a:pt x="5666104" y="0"/>
                </a:lnTo>
                <a:lnTo>
                  <a:pt x="0" y="0"/>
                </a:lnTo>
                <a:lnTo>
                  <a:pt x="0" y="3322192"/>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82" name="Google Shape;2882;p226"/>
          <p:cNvSpPr txBox="1">
            <a:spLocks noGrp="1"/>
          </p:cNvSpPr>
          <p:nvPr>
            <p:ph type="title"/>
          </p:nvPr>
        </p:nvSpPr>
        <p:spPr>
          <a:xfrm>
            <a:off x="3790950" y="2091893"/>
            <a:ext cx="4617085" cy="1671955"/>
          </a:xfrm>
          <a:prstGeom prst="rect">
            <a:avLst/>
          </a:prstGeom>
          <a:noFill/>
          <a:ln>
            <a:noFill/>
          </a:ln>
        </p:spPr>
        <p:txBody>
          <a:bodyPr spcFirstLastPara="1" wrap="square" lIns="0" tIns="103500" rIns="0" bIns="0" anchor="ctr" anchorCtr="0">
            <a:noAutofit/>
          </a:bodyPr>
          <a:lstStyle/>
          <a:p>
            <a:pPr marL="12700" marR="5080" lvl="0" indent="-635" algn="ctr" rtl="0">
              <a:lnSpc>
                <a:spcPct val="85000"/>
              </a:lnSpc>
              <a:spcBef>
                <a:spcPts val="0"/>
              </a:spcBef>
              <a:spcAft>
                <a:spcPts val="0"/>
              </a:spcAft>
              <a:buClr>
                <a:srgbClr val="FFFDFF"/>
              </a:buClr>
              <a:buSzPts val="4000"/>
              <a:buFont typeface="Arial"/>
              <a:buNone/>
            </a:pPr>
            <a:r>
              <a:rPr lang="en-US" sz="4000" b="1">
                <a:solidFill>
                  <a:srgbClr val="FFFDFF"/>
                </a:solidFill>
                <a:latin typeface="Arial"/>
                <a:ea typeface="Arial"/>
                <a:cs typeface="Arial"/>
                <a:sym typeface="Arial"/>
              </a:rPr>
              <a:t>PENGUKURAN UNTUK  </a:t>
            </a:r>
            <a:r>
              <a:rPr lang="en-US" sz="4000" b="1" i="1">
                <a:solidFill>
                  <a:srgbClr val="FFFDFF"/>
                </a:solidFill>
                <a:latin typeface="Arial"/>
                <a:ea typeface="Arial"/>
                <a:cs typeface="Arial"/>
                <a:sym typeface="Arial"/>
              </a:rPr>
              <a:t>INTELLECTUAL </a:t>
            </a:r>
            <a:r>
              <a:rPr lang="en-US" sz="4000" b="1">
                <a:solidFill>
                  <a:srgbClr val="FFFDFF"/>
                </a:solidFill>
                <a:latin typeface="Arial"/>
                <a:ea typeface="Arial"/>
                <a:cs typeface="Arial"/>
                <a:sym typeface="Arial"/>
              </a:rPr>
              <a:t>DAN  </a:t>
            </a:r>
            <a:r>
              <a:rPr lang="en-US" sz="4000" b="1" i="1">
                <a:solidFill>
                  <a:srgbClr val="FFFDFF"/>
                </a:solidFill>
                <a:latin typeface="Arial"/>
                <a:ea typeface="Arial"/>
                <a:cs typeface="Arial"/>
                <a:sym typeface="Arial"/>
              </a:rPr>
              <a:t>LEARNING DISABILITIES</a:t>
            </a:r>
            <a:endParaRPr sz="40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6"/>
        <p:cNvGrpSpPr/>
        <p:nvPr/>
      </p:nvGrpSpPr>
      <p:grpSpPr>
        <a:xfrm>
          <a:off x="0" y="0"/>
          <a:ext cx="0" cy="0"/>
          <a:chOff x="0" y="0"/>
          <a:chExt cx="0" cy="0"/>
        </a:xfrm>
      </p:grpSpPr>
      <p:sp>
        <p:nvSpPr>
          <p:cNvPr id="2887" name="Google Shape;2887;p227"/>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88" name="Google Shape;2888;p227"/>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89" name="Google Shape;2889;p227"/>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90" name="Google Shape;2890;p227"/>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91" name="Google Shape;2891;p227"/>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92" name="Google Shape;2892;p227"/>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93" name="Google Shape;2893;p227"/>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94" name="Google Shape;2894;p227"/>
          <p:cNvSpPr/>
          <p:nvPr/>
        </p:nvSpPr>
        <p:spPr>
          <a:xfrm>
            <a:off x="25019" y="28023"/>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95" name="Google Shape;2895;p227"/>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96" name="Google Shape;2896;p227"/>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97" name="Google Shape;2897;p227"/>
          <p:cNvSpPr/>
          <p:nvPr/>
        </p:nvSpPr>
        <p:spPr>
          <a:xfrm>
            <a:off x="800138" y="1699641"/>
            <a:ext cx="3674745" cy="502920"/>
          </a:xfrm>
          <a:custGeom>
            <a:avLst/>
            <a:gdLst/>
            <a:ahLst/>
            <a:cxnLst/>
            <a:rect l="l" t="t" r="r" b="b"/>
            <a:pathLst>
              <a:path w="3674745" h="502919" extrusionOk="0">
                <a:moveTo>
                  <a:pt x="0" y="502920"/>
                </a:moveTo>
                <a:lnTo>
                  <a:pt x="3674491" y="502920"/>
                </a:lnTo>
                <a:lnTo>
                  <a:pt x="3674491" y="0"/>
                </a:lnTo>
                <a:lnTo>
                  <a:pt x="0" y="0"/>
                </a:lnTo>
                <a:lnTo>
                  <a:pt x="0" y="50292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98" name="Google Shape;2898;p227"/>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899" name="Google Shape;2899;p227"/>
          <p:cNvSpPr txBox="1"/>
          <p:nvPr/>
        </p:nvSpPr>
        <p:spPr>
          <a:xfrm>
            <a:off x="806335" y="2275713"/>
            <a:ext cx="4043961" cy="2624455"/>
          </a:xfrm>
          <a:prstGeom prst="rect">
            <a:avLst/>
          </a:prstGeom>
          <a:solidFill>
            <a:srgbClr val="F81B01"/>
          </a:solidFill>
          <a:ln>
            <a:noFill/>
          </a:ln>
        </p:spPr>
        <p:txBody>
          <a:bodyPr spcFirstLastPara="1" wrap="square" lIns="0" tIns="5700" rIns="0" bIns="0" anchor="t" anchorCtr="0">
            <a:noAutofit/>
          </a:bodyPr>
          <a:lstStyle/>
          <a:p>
            <a:pPr marL="0" marR="0" lvl="0" indent="0" algn="l" rtl="0">
              <a:lnSpc>
                <a:spcPct val="100000"/>
              </a:lnSpc>
              <a:spcBef>
                <a:spcPts val="0"/>
              </a:spcBef>
              <a:spcAft>
                <a:spcPts val="0"/>
              </a:spcAft>
              <a:buClr>
                <a:srgbClr val="000000"/>
              </a:buClr>
              <a:buSzPts val="5250"/>
              <a:buFont typeface="Arial"/>
              <a:buNone/>
            </a:pPr>
            <a:endParaRPr sz="5250" b="0" i="0" u="none" strike="noStrike" cap="none" dirty="0">
              <a:solidFill>
                <a:schemeClr val="dk1"/>
              </a:solidFill>
              <a:latin typeface="Times New Roman"/>
              <a:ea typeface="Times New Roman"/>
              <a:cs typeface="Times New Roman"/>
              <a:sym typeface="Times New Roman"/>
            </a:endParaRPr>
          </a:p>
          <a:p>
            <a:pPr marL="908050" marR="708025" lvl="0" indent="-180340" algn="l" rtl="0">
              <a:lnSpc>
                <a:spcPct val="101975"/>
              </a:lnSpc>
              <a:spcBef>
                <a:spcPts val="5"/>
              </a:spcBef>
              <a:spcAft>
                <a:spcPts val="0"/>
              </a:spcAft>
              <a:buClr>
                <a:srgbClr val="000000"/>
              </a:buClr>
              <a:buSzPts val="4000"/>
              <a:buFont typeface="Arial"/>
              <a:buNone/>
            </a:pPr>
            <a:r>
              <a:rPr lang="en-US" sz="4000" b="0" i="0" u="none" strike="noStrike" cap="none" dirty="0">
                <a:solidFill>
                  <a:srgbClr val="FFFDFF"/>
                </a:solidFill>
                <a:latin typeface="Arial"/>
                <a:ea typeface="Arial"/>
                <a:cs typeface="Arial"/>
                <a:sym typeface="Arial"/>
              </a:rPr>
              <a:t>Intellectual  Disability</a:t>
            </a:r>
            <a:endParaRPr sz="4000" b="0" i="0" u="none" strike="noStrike" cap="none" dirty="0">
              <a:solidFill>
                <a:schemeClr val="dk1"/>
              </a:solidFill>
              <a:latin typeface="Arial"/>
              <a:ea typeface="Arial"/>
              <a:cs typeface="Arial"/>
              <a:sym typeface="Arial"/>
            </a:endParaRPr>
          </a:p>
        </p:txBody>
      </p:sp>
      <p:sp>
        <p:nvSpPr>
          <p:cNvPr id="2900" name="Google Shape;2900;p227"/>
          <p:cNvSpPr txBox="1"/>
          <p:nvPr/>
        </p:nvSpPr>
        <p:spPr>
          <a:xfrm>
            <a:off x="5197855" y="1656715"/>
            <a:ext cx="5951855" cy="299720"/>
          </a:xfrm>
          <a:prstGeom prst="rect">
            <a:avLst/>
          </a:prstGeom>
          <a:noFill/>
          <a:ln>
            <a:noFill/>
          </a:ln>
        </p:spPr>
        <p:txBody>
          <a:bodyPr spcFirstLastPara="1" wrap="square" lIns="0" tIns="12700"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Berkembang pesat sejak ditetapkannya Undang-undang</a:t>
            </a:r>
            <a:endParaRPr sz="1800" b="0" i="0" u="none" strike="noStrike" cap="none">
              <a:solidFill>
                <a:schemeClr val="dk1"/>
              </a:solidFill>
              <a:latin typeface="Arial"/>
              <a:ea typeface="Arial"/>
              <a:cs typeface="Arial"/>
              <a:sym typeface="Arial"/>
            </a:endParaRPr>
          </a:p>
        </p:txBody>
      </p:sp>
      <p:sp>
        <p:nvSpPr>
          <p:cNvPr id="2901" name="Google Shape;2901;p227"/>
          <p:cNvSpPr txBox="1">
            <a:spLocks noGrp="1"/>
          </p:cNvSpPr>
          <p:nvPr>
            <p:ph type="title"/>
          </p:nvPr>
        </p:nvSpPr>
        <p:spPr>
          <a:xfrm>
            <a:off x="5426455" y="1985848"/>
            <a:ext cx="4304030" cy="300355"/>
          </a:xfrm>
          <a:prstGeom prst="rect">
            <a:avLst/>
          </a:prstGeom>
          <a:noFill/>
          <a:ln>
            <a:noFill/>
          </a:ln>
        </p:spPr>
        <p:txBody>
          <a:bodyPr spcFirstLastPara="1" wrap="square" lIns="0" tIns="12700" rIns="0" bIns="0" anchor="ctr" anchorCtr="0">
            <a:noAutofit/>
          </a:bodyPr>
          <a:lstStyle/>
          <a:p>
            <a:pPr marL="12700" lvl="0" indent="0" algn="l" rtl="0">
              <a:lnSpc>
                <a:spcPct val="100000"/>
              </a:lnSpc>
              <a:spcBef>
                <a:spcPts val="0"/>
              </a:spcBef>
              <a:spcAft>
                <a:spcPts val="0"/>
              </a:spcAft>
              <a:buClr>
                <a:srgbClr val="000000"/>
              </a:buClr>
              <a:buSzPts val="1800"/>
              <a:buFont typeface="Twentieth Century"/>
              <a:buNone/>
            </a:pPr>
            <a:r>
              <a:rPr lang="en-US" sz="1800">
                <a:solidFill>
                  <a:srgbClr val="000000"/>
                </a:solidFill>
              </a:rPr>
              <a:t>PENDIDIKAN UNTUK ANAK CACAT (IDFA, 1975)</a:t>
            </a:r>
            <a:endParaRPr sz="1800"/>
          </a:p>
        </p:txBody>
      </p:sp>
      <p:sp>
        <p:nvSpPr>
          <p:cNvPr id="2902" name="Google Shape;2902;p227"/>
          <p:cNvSpPr txBox="1"/>
          <p:nvPr/>
        </p:nvSpPr>
        <p:spPr>
          <a:xfrm>
            <a:off x="5197855" y="2386964"/>
            <a:ext cx="6073775" cy="2341880"/>
          </a:xfrm>
          <a:prstGeom prst="rect">
            <a:avLst/>
          </a:prstGeom>
          <a:noFill/>
          <a:ln>
            <a:noFill/>
          </a:ln>
        </p:spPr>
        <p:txBody>
          <a:bodyPr spcFirstLastPara="1" wrap="square" lIns="0" tIns="67300"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AAIDD : selain IQ&lt;70-75, diagnosa baru ditegakkan bila</a:t>
            </a:r>
            <a:endParaRPr sz="1800" b="0" i="0" u="none" strike="noStrike" cap="none">
              <a:solidFill>
                <a:schemeClr val="dk1"/>
              </a:solidFill>
              <a:latin typeface="Arial"/>
              <a:ea typeface="Arial"/>
              <a:cs typeface="Arial"/>
              <a:sym typeface="Arial"/>
            </a:endParaRPr>
          </a:p>
          <a:p>
            <a:pPr marL="241300" marR="0" lvl="0" indent="0" algn="l" rtl="0">
              <a:lnSpc>
                <a:spcPct val="100000"/>
              </a:lnSpc>
              <a:spcBef>
                <a:spcPts val="434"/>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fungsi adaptif </a:t>
            </a:r>
            <a:r>
              <a:rPr lang="en-US" sz="1800" b="0" i="0" u="none" strike="noStrike" cap="none">
                <a:solidFill>
                  <a:schemeClr val="dk1"/>
                </a:solidFill>
                <a:latin typeface="Arial"/>
                <a:ea typeface="Arial"/>
                <a:cs typeface="Arial"/>
                <a:sym typeface="Arial"/>
              </a:rPr>
              <a:t>terbukti mengalami keterlambatan</a:t>
            </a:r>
            <a:endParaRPr sz="1800" b="0" i="0" u="none" strike="noStrike" cap="none">
              <a:solidFill>
                <a:schemeClr val="dk1"/>
              </a:solidFill>
              <a:latin typeface="Arial"/>
              <a:ea typeface="Arial"/>
              <a:cs typeface="Arial"/>
              <a:sym typeface="Arial"/>
            </a:endParaRPr>
          </a:p>
          <a:p>
            <a:pPr marL="698500" marR="261620" lvl="1" indent="-228600" algn="l" rtl="0">
              <a:lnSpc>
                <a:spcPct val="120200"/>
              </a:lnSpc>
              <a:spcBef>
                <a:spcPts val="530"/>
              </a:spcBef>
              <a:spcAft>
                <a:spcPts val="0"/>
              </a:spcAft>
              <a:buClr>
                <a:srgbClr val="F81B01"/>
              </a:buClr>
              <a:buSzPts val="1750"/>
              <a:buFont typeface="Noto Sans Symbols"/>
              <a:buChar char="▪"/>
            </a:pPr>
            <a:r>
              <a:rPr lang="en-US" sz="1600" b="0" i="0" u="none" strike="noStrike" cap="none">
                <a:solidFill>
                  <a:schemeClr val="dk1"/>
                </a:solidFill>
                <a:latin typeface="Arial"/>
                <a:ea typeface="Arial"/>
                <a:cs typeface="Arial"/>
                <a:sym typeface="Arial"/>
              </a:rPr>
              <a:t>Kemampuan konseptual </a:t>
            </a:r>
            <a:r>
              <a:rPr lang="en-US" sz="1600" b="0" i="0" u="none" strike="noStrike" cap="none">
                <a:solidFill>
                  <a:schemeClr val="dk1"/>
                </a:solidFill>
                <a:latin typeface="Noto Sans Symbols"/>
                <a:ea typeface="Noto Sans Symbols"/>
                <a:cs typeface="Noto Sans Symbols"/>
                <a:sym typeface="Noto Sans Symbols"/>
              </a:rPr>
              <a:t>⭢</a:t>
            </a:r>
            <a:r>
              <a:rPr lang="en-US" sz="1600" b="0" i="0" u="none" strike="noStrike" cap="none">
                <a:solidFill>
                  <a:schemeClr val="dk1"/>
                </a:solidFill>
                <a:latin typeface="Times New Roman"/>
                <a:ea typeface="Times New Roman"/>
                <a:cs typeface="Times New Roman"/>
                <a:sym typeface="Times New Roman"/>
              </a:rPr>
              <a:t> </a:t>
            </a:r>
            <a:r>
              <a:rPr lang="en-US" sz="1600" b="0" i="0" u="none" strike="noStrike" cap="none">
                <a:solidFill>
                  <a:schemeClr val="dk1"/>
                </a:solidFill>
                <a:latin typeface="Arial"/>
                <a:ea typeface="Arial"/>
                <a:cs typeface="Arial"/>
                <a:sym typeface="Arial"/>
              </a:rPr>
              <a:t>bahasa, pemahaman konsep  dasar, pengarahan diri</a:t>
            </a:r>
            <a:endParaRPr sz="1600" b="0" i="0" u="none" strike="noStrike" cap="none">
              <a:solidFill>
                <a:schemeClr val="dk1"/>
              </a:solidFill>
              <a:latin typeface="Arial"/>
              <a:ea typeface="Arial"/>
              <a:cs typeface="Arial"/>
              <a:sym typeface="Arial"/>
            </a:endParaRPr>
          </a:p>
          <a:p>
            <a:pPr marL="698500" marR="0" lvl="1" indent="-228600" algn="l" rtl="0">
              <a:lnSpc>
                <a:spcPct val="100000"/>
              </a:lnSpc>
              <a:spcBef>
                <a:spcPts val="890"/>
              </a:spcBef>
              <a:spcAft>
                <a:spcPts val="0"/>
              </a:spcAft>
              <a:buClr>
                <a:srgbClr val="F81B01"/>
              </a:buClr>
              <a:buSzPts val="1750"/>
              <a:buFont typeface="Noto Sans Symbols"/>
              <a:buChar char="▪"/>
            </a:pPr>
            <a:r>
              <a:rPr lang="en-US" sz="1600" b="0" i="0" u="none" strike="noStrike" cap="none">
                <a:solidFill>
                  <a:schemeClr val="dk1"/>
                </a:solidFill>
                <a:latin typeface="Arial"/>
                <a:ea typeface="Arial"/>
                <a:cs typeface="Arial"/>
                <a:sym typeface="Arial"/>
              </a:rPr>
              <a:t>Keterampilan sosial </a:t>
            </a:r>
            <a:r>
              <a:rPr lang="en-US" sz="1600" b="0" i="0" u="none" strike="noStrike" cap="none">
                <a:solidFill>
                  <a:schemeClr val="dk1"/>
                </a:solidFill>
                <a:latin typeface="Noto Sans Symbols"/>
                <a:ea typeface="Noto Sans Symbols"/>
                <a:cs typeface="Noto Sans Symbols"/>
                <a:sym typeface="Noto Sans Symbols"/>
              </a:rPr>
              <a:t>⭢</a:t>
            </a:r>
            <a:r>
              <a:rPr lang="en-US" sz="1600" b="0" i="0" u="none" strike="noStrike" cap="none">
                <a:solidFill>
                  <a:schemeClr val="dk1"/>
                </a:solidFill>
                <a:latin typeface="Times New Roman"/>
                <a:ea typeface="Times New Roman"/>
                <a:cs typeface="Times New Roman"/>
                <a:sym typeface="Times New Roman"/>
              </a:rPr>
              <a:t> </a:t>
            </a:r>
            <a:r>
              <a:rPr lang="en-US" sz="1600" b="0" i="0" u="none" strike="noStrike" cap="none">
                <a:solidFill>
                  <a:schemeClr val="dk1"/>
                </a:solidFill>
                <a:latin typeface="Arial"/>
                <a:ea typeface="Arial"/>
                <a:cs typeface="Arial"/>
                <a:sym typeface="Arial"/>
              </a:rPr>
              <a:t>interpersonal, tanggung jawab sosial</a:t>
            </a:r>
            <a:endParaRPr sz="1600" b="0" i="0" u="none" strike="noStrike" cap="none">
              <a:solidFill>
                <a:schemeClr val="dk1"/>
              </a:solidFill>
              <a:latin typeface="Arial"/>
              <a:ea typeface="Arial"/>
              <a:cs typeface="Arial"/>
              <a:sym typeface="Arial"/>
            </a:endParaRPr>
          </a:p>
          <a:p>
            <a:pPr marL="698500" marR="263525" lvl="1" indent="-228600" algn="l" rtl="0">
              <a:lnSpc>
                <a:spcPct val="120000"/>
              </a:lnSpc>
              <a:spcBef>
                <a:spcPts val="490"/>
              </a:spcBef>
              <a:spcAft>
                <a:spcPts val="0"/>
              </a:spcAft>
              <a:buClr>
                <a:srgbClr val="F81B01"/>
              </a:buClr>
              <a:buSzPts val="1750"/>
              <a:buFont typeface="Noto Sans Symbols"/>
              <a:buChar char="▪"/>
            </a:pPr>
            <a:r>
              <a:rPr lang="en-US" sz="1600" b="0" i="0" u="none" strike="noStrike" cap="none">
                <a:solidFill>
                  <a:schemeClr val="dk1"/>
                </a:solidFill>
                <a:latin typeface="Arial"/>
                <a:ea typeface="Arial"/>
                <a:cs typeface="Arial"/>
                <a:sym typeface="Arial"/>
              </a:rPr>
              <a:t>Kemampuan praktis </a:t>
            </a:r>
            <a:r>
              <a:rPr lang="en-US" sz="1600" b="0" i="0" u="none" strike="noStrike" cap="none">
                <a:solidFill>
                  <a:schemeClr val="dk1"/>
                </a:solidFill>
                <a:latin typeface="Noto Sans Symbols"/>
                <a:ea typeface="Noto Sans Symbols"/>
                <a:cs typeface="Noto Sans Symbols"/>
                <a:sym typeface="Noto Sans Symbols"/>
              </a:rPr>
              <a:t>⭢</a:t>
            </a:r>
            <a:r>
              <a:rPr lang="en-US" sz="1600" b="0" i="0" u="none" strike="noStrike" cap="none">
                <a:solidFill>
                  <a:schemeClr val="dk1"/>
                </a:solidFill>
                <a:latin typeface="Times New Roman"/>
                <a:ea typeface="Times New Roman"/>
                <a:cs typeface="Times New Roman"/>
                <a:sym typeface="Times New Roman"/>
              </a:rPr>
              <a:t> </a:t>
            </a:r>
            <a:r>
              <a:rPr lang="en-US" sz="1600" b="0" i="0" u="none" strike="noStrike" cap="none">
                <a:solidFill>
                  <a:schemeClr val="dk1"/>
                </a:solidFill>
                <a:latin typeface="Arial"/>
                <a:ea typeface="Arial"/>
                <a:cs typeface="Arial"/>
                <a:sym typeface="Arial"/>
              </a:rPr>
              <a:t>kehidupan sehari-hari, kesehatan  diri, dsb</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6"/>
        <p:cNvGrpSpPr/>
        <p:nvPr/>
      </p:nvGrpSpPr>
      <p:grpSpPr>
        <a:xfrm>
          <a:off x="0" y="0"/>
          <a:ext cx="0" cy="0"/>
          <a:chOff x="0" y="0"/>
          <a:chExt cx="0" cy="0"/>
        </a:xfrm>
      </p:grpSpPr>
      <p:sp>
        <p:nvSpPr>
          <p:cNvPr id="2907" name="Google Shape;2907;p228"/>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08" name="Google Shape;2908;p228"/>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09" name="Google Shape;2909;p228"/>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10" name="Google Shape;2910;p228"/>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11" name="Google Shape;2911;p228"/>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12" name="Google Shape;2912;p228"/>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13" name="Google Shape;2913;p228"/>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14" name="Google Shape;2914;p228"/>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15" name="Google Shape;2915;p228"/>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16" name="Google Shape;2916;p228"/>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17" name="Google Shape;2917;p228"/>
          <p:cNvSpPr/>
          <p:nvPr/>
        </p:nvSpPr>
        <p:spPr>
          <a:xfrm>
            <a:off x="800138" y="1699641"/>
            <a:ext cx="3674745" cy="502920"/>
          </a:xfrm>
          <a:custGeom>
            <a:avLst/>
            <a:gdLst/>
            <a:ahLst/>
            <a:cxnLst/>
            <a:rect l="l" t="t" r="r" b="b"/>
            <a:pathLst>
              <a:path w="3674745" h="502919" extrusionOk="0">
                <a:moveTo>
                  <a:pt x="0" y="502920"/>
                </a:moveTo>
                <a:lnTo>
                  <a:pt x="3674491" y="502920"/>
                </a:lnTo>
                <a:lnTo>
                  <a:pt x="3674491" y="0"/>
                </a:lnTo>
                <a:lnTo>
                  <a:pt x="0" y="0"/>
                </a:lnTo>
                <a:lnTo>
                  <a:pt x="0" y="50292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18" name="Google Shape;2918;p228"/>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19" name="Google Shape;2919;p228"/>
          <p:cNvSpPr txBox="1"/>
          <p:nvPr/>
        </p:nvSpPr>
        <p:spPr>
          <a:xfrm>
            <a:off x="806335" y="2275713"/>
            <a:ext cx="3668395" cy="2624455"/>
          </a:xfrm>
          <a:prstGeom prst="rect">
            <a:avLst/>
          </a:pr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endParaRPr sz="5400" b="0" i="0" u="none" strike="noStrike" cap="none">
              <a:solidFill>
                <a:schemeClr val="dk1"/>
              </a:solidFill>
              <a:latin typeface="Times New Roman"/>
              <a:ea typeface="Times New Roman"/>
              <a:cs typeface="Times New Roman"/>
              <a:sym typeface="Times New Roman"/>
            </a:endParaRPr>
          </a:p>
          <a:p>
            <a:pPr marL="909955" marR="707390" lvl="0" indent="-180340" algn="l" rtl="0">
              <a:lnSpc>
                <a:spcPct val="101975"/>
              </a:lnSpc>
              <a:spcBef>
                <a:spcPts val="0"/>
              </a:spcBef>
              <a:spcAft>
                <a:spcPts val="0"/>
              </a:spcAft>
              <a:buClr>
                <a:srgbClr val="000000"/>
              </a:buClr>
              <a:buSzPts val="4000"/>
              <a:buFont typeface="Arial"/>
              <a:buNone/>
            </a:pPr>
            <a:r>
              <a:rPr lang="en-US" sz="4000" b="0" i="0" u="none" strike="noStrike" cap="none">
                <a:solidFill>
                  <a:srgbClr val="FFFDFF"/>
                </a:solidFill>
                <a:latin typeface="Arial"/>
                <a:ea typeface="Arial"/>
                <a:cs typeface="Arial"/>
                <a:sym typeface="Arial"/>
              </a:rPr>
              <a:t>Intellectual  Disability</a:t>
            </a:r>
            <a:endParaRPr sz="4000" b="0" i="0" u="none" strike="noStrike" cap="none">
              <a:solidFill>
                <a:schemeClr val="dk1"/>
              </a:solidFill>
              <a:latin typeface="Arial"/>
              <a:ea typeface="Arial"/>
              <a:cs typeface="Arial"/>
              <a:sym typeface="Arial"/>
            </a:endParaRPr>
          </a:p>
        </p:txBody>
      </p:sp>
      <p:sp>
        <p:nvSpPr>
          <p:cNvPr id="2920" name="Google Shape;2920;p228"/>
          <p:cNvSpPr txBox="1">
            <a:spLocks noGrp="1"/>
          </p:cNvSpPr>
          <p:nvPr>
            <p:ph type="title"/>
          </p:nvPr>
        </p:nvSpPr>
        <p:spPr>
          <a:xfrm>
            <a:off x="3657600" y="605534"/>
            <a:ext cx="6038215" cy="360680"/>
          </a:xfrm>
          <a:prstGeom prst="rect">
            <a:avLst/>
          </a:prstGeom>
          <a:noFill/>
          <a:ln>
            <a:noFill/>
          </a:ln>
        </p:spPr>
        <p:txBody>
          <a:bodyPr spcFirstLastPara="1" wrap="square" lIns="0" tIns="12050" rIns="0" bIns="0" anchor="ctr" anchorCtr="0">
            <a:noAutofit/>
          </a:bodyPr>
          <a:lstStyle/>
          <a:p>
            <a:pPr marL="12700" lvl="0" indent="0" algn="l" rtl="0">
              <a:lnSpc>
                <a:spcPct val="100000"/>
              </a:lnSpc>
              <a:spcBef>
                <a:spcPts val="0"/>
              </a:spcBef>
              <a:spcAft>
                <a:spcPts val="0"/>
              </a:spcAft>
              <a:buClr>
                <a:srgbClr val="0C0C0C"/>
              </a:buClr>
              <a:buSzPts val="5000"/>
              <a:buFont typeface="Twentieth Century"/>
              <a:buNone/>
            </a:pPr>
            <a:r>
              <a:rPr lang="en-US"/>
              <a:t>VINELAND SOCIAL MATURITY SCALE (VSMS)</a:t>
            </a:r>
            <a:endParaRPr/>
          </a:p>
        </p:txBody>
      </p:sp>
      <p:sp>
        <p:nvSpPr>
          <p:cNvPr id="2921" name="Google Shape;2921;p228"/>
          <p:cNvSpPr txBox="1"/>
          <p:nvPr/>
        </p:nvSpPr>
        <p:spPr>
          <a:xfrm>
            <a:off x="5191886" y="1485264"/>
            <a:ext cx="6043295" cy="1469390"/>
          </a:xfrm>
          <a:prstGeom prst="rect">
            <a:avLst/>
          </a:prstGeom>
          <a:noFill/>
          <a:ln>
            <a:noFill/>
          </a:ln>
        </p:spPr>
        <p:txBody>
          <a:bodyPr spcFirstLastPara="1" wrap="square" lIns="0" tIns="12700" rIns="0" bIns="0" anchor="t" anchorCtr="0">
            <a:noAutofit/>
          </a:bodyPr>
          <a:lstStyle/>
          <a:p>
            <a:pPr marL="254000" marR="17780" lvl="0" indent="-228600" algn="l" rtl="0">
              <a:lnSpc>
                <a:spcPct val="1201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Diisi oleh pengasuh bisa, oleh pemeriksa bisa. Menandai  item yang sudah dikuasai dan belum</a:t>
            </a:r>
            <a:endParaRPr sz="1800" b="0" i="0" u="none" strike="noStrike" cap="none">
              <a:solidFill>
                <a:schemeClr val="dk1"/>
              </a:solidFill>
              <a:latin typeface="Arial"/>
              <a:ea typeface="Arial"/>
              <a:cs typeface="Arial"/>
              <a:sym typeface="Arial"/>
            </a:endParaRPr>
          </a:p>
          <a:p>
            <a:pPr marL="254000" marR="476250" lvl="0" indent="-228600" algn="l" rtl="0">
              <a:lnSpc>
                <a:spcPct val="120000"/>
              </a:lnSpc>
              <a:spcBef>
                <a:spcPts val="994"/>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Mengalami banyak revisi; versi terakhir = Vineland  Adaptive Behavior Scale 2</a:t>
            </a:r>
            <a:r>
              <a:rPr lang="en-US" sz="1800" b="0" i="0" u="none" strike="noStrike" cap="none" baseline="30000">
                <a:solidFill>
                  <a:schemeClr val="dk1"/>
                </a:solidFill>
                <a:latin typeface="Arial"/>
                <a:ea typeface="Arial"/>
                <a:cs typeface="Arial"/>
                <a:sym typeface="Arial"/>
              </a:rPr>
              <a:t>nd </a:t>
            </a:r>
            <a:r>
              <a:rPr lang="en-US" sz="1800" b="0" i="0" u="none" strike="noStrike" cap="none">
                <a:solidFill>
                  <a:schemeClr val="dk1"/>
                </a:solidFill>
                <a:latin typeface="Arial"/>
                <a:ea typeface="Arial"/>
                <a:cs typeface="Arial"/>
                <a:sym typeface="Arial"/>
              </a:rPr>
              <a:t>edition (VABS-II - 2005)</a:t>
            </a:r>
            <a:endParaRPr sz="1800" b="0" i="0" u="none" strike="noStrike" cap="none">
              <a:solidFill>
                <a:schemeClr val="dk1"/>
              </a:solidFill>
              <a:latin typeface="Arial"/>
              <a:ea typeface="Arial"/>
              <a:cs typeface="Arial"/>
              <a:sym typeface="Arial"/>
            </a:endParaRPr>
          </a:p>
        </p:txBody>
      </p:sp>
      <p:sp>
        <p:nvSpPr>
          <p:cNvPr id="2922" name="Google Shape;2922;p228"/>
          <p:cNvSpPr txBox="1"/>
          <p:nvPr/>
        </p:nvSpPr>
        <p:spPr>
          <a:xfrm>
            <a:off x="5197855" y="3654044"/>
            <a:ext cx="6033770" cy="2822575"/>
          </a:xfrm>
          <a:prstGeom prst="rect">
            <a:avLst/>
          </a:prstGeom>
          <a:noFill/>
          <a:ln>
            <a:noFill/>
          </a:ln>
        </p:spPr>
        <p:txBody>
          <a:bodyPr spcFirstLastPara="1" wrap="square" lIns="0" tIns="12050" rIns="0" bIns="0" anchor="t" anchorCtr="0">
            <a:noAutofit/>
          </a:bodyPr>
          <a:lstStyle/>
          <a:p>
            <a:pPr marL="12700" marR="782955"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81B01"/>
                </a:solidFill>
                <a:latin typeface="Arial"/>
                <a:ea typeface="Arial"/>
                <a:cs typeface="Arial"/>
                <a:sym typeface="Arial"/>
              </a:rPr>
              <a:t>SCALES OF INDEPENDENT BEHAVIOR-  REVISED	(SIB-R)</a:t>
            </a:r>
            <a:endParaRPr sz="2200" b="0" i="0" u="none" strike="noStrike" cap="none">
              <a:solidFill>
                <a:schemeClr val="dk1"/>
              </a:solidFill>
              <a:latin typeface="Arial"/>
              <a:ea typeface="Arial"/>
              <a:cs typeface="Arial"/>
              <a:sym typeface="Arial"/>
            </a:endParaRPr>
          </a:p>
          <a:p>
            <a:pPr marL="241300" marR="299085" lvl="0" indent="-228600" algn="just" rtl="0">
              <a:lnSpc>
                <a:spcPct val="120000"/>
              </a:lnSpc>
              <a:spcBef>
                <a:spcPts val="20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Pemeriksa membacakan item yang akan dijawab oleh  pengasuh utama atau guru berdasarkan perilaku anak  sehari-hari</a:t>
            </a:r>
            <a:endParaRPr sz="1800" b="0" i="0" u="none" strike="noStrike" cap="none">
              <a:solidFill>
                <a:schemeClr val="dk1"/>
              </a:solidFill>
              <a:latin typeface="Arial"/>
              <a:ea typeface="Arial"/>
              <a:cs typeface="Arial"/>
              <a:sym typeface="Arial"/>
            </a:endParaRPr>
          </a:p>
          <a:p>
            <a:pPr marL="241300" marR="5080" lvl="0" indent="-228600" algn="l" rtl="0">
              <a:lnSpc>
                <a:spcPct val="120100"/>
              </a:lnSpc>
              <a:spcBef>
                <a:spcPts val="99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14 subtes yang masuk ke dalam empat kelompok besar :  motorik, sosial &amp; komunikasi, kehidupan sehari-hari,  kehidupan dalam kelompok masyarakat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sp>
        <p:nvSpPr>
          <p:cNvPr id="2927" name="Google Shape;2927;p229"/>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28" name="Google Shape;2928;p229"/>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29" name="Google Shape;2929;p229"/>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30" name="Google Shape;2930;p229"/>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31" name="Google Shape;2931;p229"/>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32" name="Google Shape;2932;p229"/>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33" name="Google Shape;2933;p229"/>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34" name="Google Shape;2934;p229"/>
          <p:cNvSpPr/>
          <p:nvPr/>
        </p:nvSpPr>
        <p:spPr>
          <a:xfrm>
            <a:off x="-698931" y="-409575"/>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35" name="Google Shape;2935;p229"/>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36" name="Google Shape;2936;p229"/>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37" name="Google Shape;2937;p229"/>
          <p:cNvSpPr/>
          <p:nvPr/>
        </p:nvSpPr>
        <p:spPr>
          <a:xfrm>
            <a:off x="800138" y="1699641"/>
            <a:ext cx="3674745" cy="502920"/>
          </a:xfrm>
          <a:custGeom>
            <a:avLst/>
            <a:gdLst/>
            <a:ahLst/>
            <a:cxnLst/>
            <a:rect l="l" t="t" r="r" b="b"/>
            <a:pathLst>
              <a:path w="3674745" h="502919" extrusionOk="0">
                <a:moveTo>
                  <a:pt x="0" y="502920"/>
                </a:moveTo>
                <a:lnTo>
                  <a:pt x="3674491" y="502920"/>
                </a:lnTo>
                <a:lnTo>
                  <a:pt x="3674491" y="0"/>
                </a:lnTo>
                <a:lnTo>
                  <a:pt x="0" y="0"/>
                </a:lnTo>
                <a:lnTo>
                  <a:pt x="0" y="50292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38" name="Google Shape;2938;p229"/>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39" name="Google Shape;2939;p229"/>
          <p:cNvSpPr txBox="1"/>
          <p:nvPr/>
        </p:nvSpPr>
        <p:spPr>
          <a:xfrm>
            <a:off x="806335" y="2275713"/>
            <a:ext cx="3668395" cy="2624455"/>
          </a:xfrm>
          <a:prstGeom prst="rect">
            <a:avLst/>
          </a:pr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endParaRPr sz="5400" b="0" i="0" u="none" strike="noStrike" cap="none">
              <a:solidFill>
                <a:schemeClr val="dk1"/>
              </a:solidFill>
              <a:latin typeface="Times New Roman"/>
              <a:ea typeface="Times New Roman"/>
              <a:cs typeface="Times New Roman"/>
              <a:sym typeface="Times New Roman"/>
            </a:endParaRPr>
          </a:p>
          <a:p>
            <a:pPr marL="909955" marR="707390" lvl="0" indent="-180340" algn="l" rtl="0">
              <a:lnSpc>
                <a:spcPct val="101975"/>
              </a:lnSpc>
              <a:spcBef>
                <a:spcPts val="0"/>
              </a:spcBef>
              <a:spcAft>
                <a:spcPts val="0"/>
              </a:spcAft>
              <a:buClr>
                <a:srgbClr val="000000"/>
              </a:buClr>
              <a:buSzPts val="4000"/>
              <a:buFont typeface="Arial"/>
              <a:buNone/>
            </a:pPr>
            <a:r>
              <a:rPr lang="en-US" sz="4000" b="0" i="0" u="none" strike="noStrike" cap="none">
                <a:solidFill>
                  <a:srgbClr val="FFFDFF"/>
                </a:solidFill>
                <a:latin typeface="Arial"/>
                <a:ea typeface="Arial"/>
                <a:cs typeface="Arial"/>
                <a:sym typeface="Arial"/>
              </a:rPr>
              <a:t>Intellectual  Disability</a:t>
            </a:r>
            <a:endParaRPr sz="4000" b="0" i="0" u="none" strike="noStrike" cap="none">
              <a:solidFill>
                <a:schemeClr val="dk1"/>
              </a:solidFill>
              <a:latin typeface="Arial"/>
              <a:ea typeface="Arial"/>
              <a:cs typeface="Arial"/>
              <a:sym typeface="Arial"/>
            </a:endParaRPr>
          </a:p>
        </p:txBody>
      </p:sp>
      <p:sp>
        <p:nvSpPr>
          <p:cNvPr id="2940" name="Google Shape;2940;p229"/>
          <p:cNvSpPr txBox="1">
            <a:spLocks noGrp="1"/>
          </p:cNvSpPr>
          <p:nvPr>
            <p:ph type="title"/>
          </p:nvPr>
        </p:nvSpPr>
        <p:spPr>
          <a:xfrm>
            <a:off x="927608" y="-140116"/>
            <a:ext cx="9720072" cy="1499616"/>
          </a:xfrm>
          <a:prstGeom prst="rect">
            <a:avLst/>
          </a:prstGeom>
          <a:noFill/>
          <a:ln>
            <a:noFill/>
          </a:ln>
        </p:spPr>
        <p:txBody>
          <a:bodyPr spcFirstLastPara="1" wrap="square" lIns="0" tIns="268075" rIns="0" bIns="0" anchor="ctr" anchorCtr="0">
            <a:noAutofit/>
          </a:bodyPr>
          <a:lstStyle/>
          <a:p>
            <a:pPr marL="4114165" marR="5080" lvl="0" indent="0" algn="l" rtl="0">
              <a:lnSpc>
                <a:spcPct val="100000"/>
              </a:lnSpc>
              <a:spcBef>
                <a:spcPts val="0"/>
              </a:spcBef>
              <a:spcAft>
                <a:spcPts val="0"/>
              </a:spcAft>
              <a:buClr>
                <a:srgbClr val="0C0C0C"/>
              </a:buClr>
              <a:buSzPts val="5000"/>
              <a:buFont typeface="Twentieth Century"/>
              <a:buNone/>
            </a:pPr>
            <a:r>
              <a:rPr lang="en-US"/>
              <a:t>INVENTORY FOR CLIENT AND AGENCY  PLANNING (ICAP)</a:t>
            </a:r>
            <a:endParaRPr/>
          </a:p>
        </p:txBody>
      </p:sp>
      <p:sp>
        <p:nvSpPr>
          <p:cNvPr id="2941" name="Google Shape;2941;p229"/>
          <p:cNvSpPr txBox="1"/>
          <p:nvPr/>
        </p:nvSpPr>
        <p:spPr>
          <a:xfrm>
            <a:off x="5204586" y="1396076"/>
            <a:ext cx="5906770" cy="1229995"/>
          </a:xfrm>
          <a:prstGeom prst="rect">
            <a:avLst/>
          </a:prstGeom>
          <a:noFill/>
          <a:ln>
            <a:noFill/>
          </a:ln>
        </p:spPr>
        <p:txBody>
          <a:bodyPr spcFirstLastPara="1" wrap="square" lIns="0" tIns="156825"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Bisa digunakan pada anak-anak hingga dewasa</a:t>
            </a:r>
            <a:endParaRPr sz="1800" b="0" i="0" u="none" strike="noStrike" cap="none">
              <a:solidFill>
                <a:schemeClr val="dk1"/>
              </a:solidFill>
              <a:latin typeface="Arial"/>
              <a:ea typeface="Arial"/>
              <a:cs typeface="Arial"/>
              <a:sym typeface="Arial"/>
            </a:endParaRPr>
          </a:p>
          <a:p>
            <a:pPr marL="241300" marR="5080" lvl="0" indent="-228600" algn="l" rtl="0">
              <a:lnSpc>
                <a:spcPct val="120000"/>
              </a:lnSpc>
              <a:spcBef>
                <a:spcPts val="100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Buklet ; mengukur perilaku adaptif dan maladaptif, serta  kebutuhan dukungan/pendampingan</a:t>
            </a:r>
            <a:endParaRPr sz="1800" b="0" i="0" u="none" strike="noStrike" cap="none">
              <a:solidFill>
                <a:schemeClr val="dk1"/>
              </a:solidFill>
              <a:latin typeface="Arial"/>
              <a:ea typeface="Arial"/>
              <a:cs typeface="Arial"/>
              <a:sym typeface="Arial"/>
            </a:endParaRPr>
          </a:p>
        </p:txBody>
      </p:sp>
      <p:sp>
        <p:nvSpPr>
          <p:cNvPr id="2942" name="Google Shape;2942;p229"/>
          <p:cNvSpPr txBox="1"/>
          <p:nvPr/>
        </p:nvSpPr>
        <p:spPr>
          <a:xfrm>
            <a:off x="5172455" y="3654044"/>
            <a:ext cx="5840730" cy="1510030"/>
          </a:xfrm>
          <a:prstGeom prst="rect">
            <a:avLst/>
          </a:prstGeom>
          <a:noFill/>
          <a:ln>
            <a:noFill/>
          </a:ln>
        </p:spPr>
        <p:txBody>
          <a:bodyPr spcFirstLastPara="1" wrap="square" lIns="0" tIns="12050" rIns="0" bIns="0" anchor="t" anchorCtr="0">
            <a:noAutofit/>
          </a:bodyPr>
          <a:lstStyle/>
          <a:p>
            <a:pPr marL="38100" marR="288925"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81B01"/>
                </a:solidFill>
                <a:latin typeface="Arial"/>
                <a:ea typeface="Arial"/>
                <a:cs typeface="Arial"/>
                <a:sym typeface="Arial"/>
              </a:rPr>
              <a:t>AAMR ADAPTIVE BEHAVIOR SCALES: 2</a:t>
            </a:r>
            <a:r>
              <a:rPr lang="en-US" sz="2175" b="0" i="0" u="none" strike="noStrike" cap="none" baseline="30000">
                <a:solidFill>
                  <a:srgbClr val="F81B01"/>
                </a:solidFill>
                <a:latin typeface="Arial"/>
                <a:ea typeface="Arial"/>
                <a:cs typeface="Arial"/>
                <a:sym typeface="Arial"/>
              </a:rPr>
              <a:t>ND  </a:t>
            </a:r>
            <a:r>
              <a:rPr lang="en-US" sz="2200" b="0" i="0" u="none" strike="noStrike" cap="none">
                <a:solidFill>
                  <a:srgbClr val="F81B01"/>
                </a:solidFill>
                <a:latin typeface="Arial"/>
                <a:ea typeface="Arial"/>
                <a:cs typeface="Arial"/>
                <a:sym typeface="Arial"/>
              </a:rPr>
              <a:t>EDITION</a:t>
            </a:r>
            <a:endParaRPr sz="2200" b="0" i="0" u="none" strike="noStrike" cap="none">
              <a:solidFill>
                <a:schemeClr val="dk1"/>
              </a:solidFill>
              <a:latin typeface="Arial"/>
              <a:ea typeface="Arial"/>
              <a:cs typeface="Arial"/>
              <a:sym typeface="Arial"/>
            </a:endParaRPr>
          </a:p>
          <a:p>
            <a:pPr marL="266700" marR="0" lvl="0" indent="-228600" algn="l" rtl="0">
              <a:lnSpc>
                <a:spcPct val="100000"/>
              </a:lnSpc>
              <a:spcBef>
                <a:spcPts val="63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18-80 tahun</a:t>
            </a:r>
            <a:endParaRPr sz="1800" b="0" i="0" u="none" strike="noStrike" cap="none">
              <a:solidFill>
                <a:schemeClr val="dk1"/>
              </a:solidFill>
              <a:latin typeface="Arial"/>
              <a:ea typeface="Arial"/>
              <a:cs typeface="Arial"/>
              <a:sym typeface="Arial"/>
            </a:endParaRPr>
          </a:p>
          <a:p>
            <a:pPr marL="266700" marR="0" lvl="0" indent="-228600" algn="l" rtl="0">
              <a:lnSpc>
                <a:spcPct val="100000"/>
              </a:lnSpc>
              <a:spcBef>
                <a:spcPts val="143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Mengukur domain perilaku yang sesuai dan maladaptif</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6"/>
        <p:cNvGrpSpPr/>
        <p:nvPr/>
      </p:nvGrpSpPr>
      <p:grpSpPr>
        <a:xfrm>
          <a:off x="0" y="0"/>
          <a:ext cx="0" cy="0"/>
          <a:chOff x="0" y="0"/>
          <a:chExt cx="0" cy="0"/>
        </a:xfrm>
      </p:grpSpPr>
      <p:sp>
        <p:nvSpPr>
          <p:cNvPr id="2947" name="Google Shape;2947;p230"/>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48" name="Google Shape;2948;p230"/>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49" name="Google Shape;2949;p230"/>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50" name="Google Shape;2950;p230"/>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51" name="Google Shape;2951;p230"/>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52" name="Google Shape;2952;p230"/>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53" name="Google Shape;2953;p230"/>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54" name="Google Shape;2954;p230"/>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55" name="Google Shape;2955;p230"/>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56" name="Google Shape;2956;p230"/>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57" name="Google Shape;2957;p230"/>
          <p:cNvSpPr/>
          <p:nvPr/>
        </p:nvSpPr>
        <p:spPr>
          <a:xfrm>
            <a:off x="800138" y="1699641"/>
            <a:ext cx="3674745" cy="502920"/>
          </a:xfrm>
          <a:custGeom>
            <a:avLst/>
            <a:gdLst/>
            <a:ahLst/>
            <a:cxnLst/>
            <a:rect l="l" t="t" r="r" b="b"/>
            <a:pathLst>
              <a:path w="3674745" h="502919" extrusionOk="0">
                <a:moveTo>
                  <a:pt x="0" y="502920"/>
                </a:moveTo>
                <a:lnTo>
                  <a:pt x="3674491" y="502920"/>
                </a:lnTo>
                <a:lnTo>
                  <a:pt x="3674491" y="0"/>
                </a:lnTo>
                <a:lnTo>
                  <a:pt x="0" y="0"/>
                </a:lnTo>
                <a:lnTo>
                  <a:pt x="0" y="50292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58" name="Google Shape;2958;p230"/>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59" name="Google Shape;2959;p230"/>
          <p:cNvSpPr txBox="1"/>
          <p:nvPr/>
        </p:nvSpPr>
        <p:spPr>
          <a:xfrm>
            <a:off x="806335" y="2275713"/>
            <a:ext cx="3668395" cy="2624455"/>
          </a:xfrm>
          <a:prstGeom prst="rect">
            <a:avLst/>
          </a:prstGeom>
          <a:solidFill>
            <a:srgbClr val="F81B01"/>
          </a:solidFill>
          <a:ln>
            <a:noFill/>
          </a:ln>
        </p:spPr>
        <p:txBody>
          <a:bodyPr spcFirstLastPara="1" wrap="square" lIns="0" tIns="380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Times New Roman"/>
              <a:ea typeface="Times New Roman"/>
              <a:cs typeface="Times New Roman"/>
              <a:sym typeface="Times New Roman"/>
            </a:endParaRPr>
          </a:p>
          <a:p>
            <a:pPr marL="735965" marR="713105" lvl="0" indent="-634" algn="ctr" rtl="0">
              <a:lnSpc>
                <a:spcPct val="101975"/>
              </a:lnSpc>
              <a:spcBef>
                <a:spcPts val="0"/>
              </a:spcBef>
              <a:spcAft>
                <a:spcPts val="0"/>
              </a:spcAft>
              <a:buClr>
                <a:srgbClr val="000000"/>
              </a:buClr>
              <a:buSzPts val="4000"/>
              <a:buFont typeface="Arial"/>
              <a:buNone/>
            </a:pPr>
            <a:r>
              <a:rPr lang="en-US" sz="4000" b="1" i="0" u="none" strike="noStrike" cap="none">
                <a:solidFill>
                  <a:srgbClr val="FFFDFF"/>
                </a:solidFill>
                <a:latin typeface="Arial"/>
                <a:ea typeface="Arial"/>
                <a:cs typeface="Arial"/>
                <a:sym typeface="Arial"/>
              </a:rPr>
              <a:t>Autism  Spectrum  Disorder</a:t>
            </a:r>
            <a:endParaRPr sz="4000" b="0" i="0" u="none" strike="noStrike" cap="none">
              <a:solidFill>
                <a:schemeClr val="dk1"/>
              </a:solidFill>
              <a:latin typeface="Arial"/>
              <a:ea typeface="Arial"/>
              <a:cs typeface="Arial"/>
              <a:sym typeface="Arial"/>
            </a:endParaRPr>
          </a:p>
        </p:txBody>
      </p:sp>
      <p:sp>
        <p:nvSpPr>
          <p:cNvPr id="2960" name="Google Shape;2960;p230"/>
          <p:cNvSpPr txBox="1">
            <a:spLocks noGrp="1"/>
          </p:cNvSpPr>
          <p:nvPr>
            <p:ph type="title"/>
          </p:nvPr>
        </p:nvSpPr>
        <p:spPr>
          <a:xfrm>
            <a:off x="-1572642" y="-184658"/>
            <a:ext cx="9720072" cy="1499616"/>
          </a:xfrm>
          <a:prstGeom prst="rect">
            <a:avLst/>
          </a:prstGeom>
          <a:noFill/>
          <a:ln>
            <a:noFill/>
          </a:ln>
        </p:spPr>
        <p:txBody>
          <a:bodyPr spcFirstLastPara="1" wrap="square" lIns="0" tIns="100450" rIns="0" bIns="0" anchor="ctr" anchorCtr="0">
            <a:noAutofit/>
          </a:bodyPr>
          <a:lstStyle/>
          <a:p>
            <a:pPr marL="4114165" marR="5080" lvl="0" indent="0" algn="l" rtl="0">
              <a:lnSpc>
                <a:spcPct val="100000"/>
              </a:lnSpc>
              <a:spcBef>
                <a:spcPts val="0"/>
              </a:spcBef>
              <a:spcAft>
                <a:spcPts val="0"/>
              </a:spcAft>
              <a:buClr>
                <a:srgbClr val="0C0C0C"/>
              </a:buClr>
              <a:buSzPts val="5000"/>
              <a:buFont typeface="Twentieth Century"/>
              <a:buNone/>
            </a:pPr>
            <a:r>
              <a:rPr lang="en-US"/>
              <a:t>MODIFIED CHECKLIST FOR AUTISM IN  TODDLERS</a:t>
            </a:r>
            <a:endParaRPr/>
          </a:p>
        </p:txBody>
      </p:sp>
      <p:sp>
        <p:nvSpPr>
          <p:cNvPr id="2961" name="Google Shape;2961;p230"/>
          <p:cNvSpPr txBox="1"/>
          <p:nvPr/>
        </p:nvSpPr>
        <p:spPr>
          <a:xfrm>
            <a:off x="5204586" y="1293622"/>
            <a:ext cx="2223135" cy="360680"/>
          </a:xfrm>
          <a:prstGeom prst="rect">
            <a:avLst/>
          </a:prstGeom>
          <a:noFill/>
          <a:ln>
            <a:noFill/>
          </a:ln>
        </p:spPr>
        <p:txBody>
          <a:bodyPr spcFirstLastPara="1" wrap="square" lIns="0" tIns="12050" rIns="0" bIns="0" anchor="t" anchorCtr="0">
            <a:noAutofit/>
          </a:bodyPr>
          <a:lstStyle/>
          <a:p>
            <a:pPr marL="1270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81B01"/>
                </a:solidFill>
                <a:latin typeface="Arial"/>
                <a:ea typeface="Arial"/>
                <a:cs typeface="Arial"/>
                <a:sym typeface="Arial"/>
              </a:rPr>
              <a:t>(M-CHAT ) - 1999</a:t>
            </a:r>
            <a:endParaRPr sz="2200" b="0" i="0" u="none" strike="noStrike" cap="none">
              <a:solidFill>
                <a:schemeClr val="dk1"/>
              </a:solidFill>
              <a:latin typeface="Arial"/>
              <a:ea typeface="Arial"/>
              <a:cs typeface="Arial"/>
              <a:sym typeface="Arial"/>
            </a:endParaRPr>
          </a:p>
        </p:txBody>
      </p:sp>
      <p:sp>
        <p:nvSpPr>
          <p:cNvPr id="2962" name="Google Shape;2962;p230"/>
          <p:cNvSpPr txBox="1"/>
          <p:nvPr/>
        </p:nvSpPr>
        <p:spPr>
          <a:xfrm>
            <a:off x="5204586" y="1396076"/>
            <a:ext cx="3173730" cy="904875"/>
          </a:xfrm>
          <a:prstGeom prst="rect">
            <a:avLst/>
          </a:prstGeom>
          <a:noFill/>
          <a:ln>
            <a:noFill/>
          </a:ln>
        </p:spPr>
        <p:txBody>
          <a:bodyPr spcFirstLastPara="1" wrap="square" lIns="0" tIns="156825"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23 item ceklis</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3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Screening untuk 16-30 bulan</a:t>
            </a:r>
            <a:endParaRPr sz="1800" b="0" i="0" u="none" strike="noStrike" cap="none">
              <a:solidFill>
                <a:schemeClr val="dk1"/>
              </a:solidFill>
              <a:latin typeface="Arial"/>
              <a:ea typeface="Arial"/>
              <a:cs typeface="Arial"/>
              <a:sym typeface="Arial"/>
            </a:endParaRPr>
          </a:p>
        </p:txBody>
      </p:sp>
      <p:sp>
        <p:nvSpPr>
          <p:cNvPr id="2963" name="Google Shape;2963;p230"/>
          <p:cNvSpPr txBox="1"/>
          <p:nvPr/>
        </p:nvSpPr>
        <p:spPr>
          <a:xfrm>
            <a:off x="5197855" y="3313938"/>
            <a:ext cx="647700" cy="360680"/>
          </a:xfrm>
          <a:prstGeom prst="rect">
            <a:avLst/>
          </a:prstGeom>
          <a:noFill/>
          <a:ln>
            <a:noFill/>
          </a:ln>
        </p:spPr>
        <p:txBody>
          <a:bodyPr spcFirstLastPara="1" wrap="square" lIns="0" tIns="12050" rIns="0" bIns="0" anchor="t" anchorCtr="0">
            <a:noAutofit/>
          </a:bodyPr>
          <a:lstStyle/>
          <a:p>
            <a:pPr marL="1270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81B01"/>
                </a:solidFill>
                <a:latin typeface="Arial"/>
                <a:ea typeface="Arial"/>
                <a:cs typeface="Arial"/>
                <a:sym typeface="Arial"/>
              </a:rPr>
              <a:t>2007</a:t>
            </a:r>
            <a:endParaRPr sz="2200" b="0" i="0" u="none" strike="noStrike" cap="none">
              <a:solidFill>
                <a:schemeClr val="dk1"/>
              </a:solidFill>
              <a:latin typeface="Arial"/>
              <a:ea typeface="Arial"/>
              <a:cs typeface="Arial"/>
              <a:sym typeface="Arial"/>
            </a:endParaRPr>
          </a:p>
        </p:txBody>
      </p:sp>
      <p:sp>
        <p:nvSpPr>
          <p:cNvPr id="2964" name="Google Shape;2964;p230"/>
          <p:cNvSpPr txBox="1"/>
          <p:nvPr/>
        </p:nvSpPr>
        <p:spPr>
          <a:xfrm>
            <a:off x="5197855" y="2642997"/>
            <a:ext cx="5899150" cy="1678305"/>
          </a:xfrm>
          <a:prstGeom prst="rect">
            <a:avLst/>
          </a:prstGeom>
          <a:noFill/>
          <a:ln>
            <a:noFill/>
          </a:ln>
        </p:spPr>
        <p:txBody>
          <a:bodyPr spcFirstLastPara="1" wrap="square" lIns="0" tIns="12050" rIns="0" bIns="0" anchor="t" anchorCtr="0">
            <a:noAutofit/>
          </a:bodyPr>
          <a:lstStyle/>
          <a:p>
            <a:pPr marL="12700" marR="508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81B01"/>
                </a:solidFill>
                <a:latin typeface="Arial"/>
                <a:ea typeface="Arial"/>
                <a:cs typeface="Arial"/>
                <a:sym typeface="Arial"/>
              </a:rPr>
              <a:t>BABY AND INFANT SCREEN FOR CHILDREN  WITH AUTISM TRAITS-PART 1 (BISCUIT-1) -</a:t>
            </a:r>
            <a:endParaRPr sz="2200" b="0" i="0" u="none" strike="noStrike" cap="none">
              <a:solidFill>
                <a:schemeClr val="dk1"/>
              </a:solidFill>
              <a:latin typeface="Arial"/>
              <a:ea typeface="Arial"/>
              <a:cs typeface="Arial"/>
              <a:sym typeface="Arial"/>
            </a:endParaRPr>
          </a:p>
          <a:p>
            <a:pPr marL="241300" marR="0" lvl="0" indent="-228600" algn="l" rtl="0">
              <a:lnSpc>
                <a:spcPct val="100000"/>
              </a:lnSpc>
              <a:spcBef>
                <a:spcPts val="195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71 item yang diisi oleh orang tua atau pengasuh utama</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3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17-37 bulan</a:t>
            </a:r>
            <a:endParaRPr sz="1800" b="0" i="0" u="none" strike="noStrike" cap="none">
              <a:solidFill>
                <a:schemeClr val="dk1"/>
              </a:solidFill>
              <a:latin typeface="Arial"/>
              <a:ea typeface="Arial"/>
              <a:cs typeface="Arial"/>
              <a:sym typeface="Arial"/>
            </a:endParaRPr>
          </a:p>
        </p:txBody>
      </p:sp>
      <p:sp>
        <p:nvSpPr>
          <p:cNvPr id="2965" name="Google Shape;2965;p230"/>
          <p:cNvSpPr txBox="1"/>
          <p:nvPr/>
        </p:nvSpPr>
        <p:spPr>
          <a:xfrm>
            <a:off x="5197855" y="4950078"/>
            <a:ext cx="5968365" cy="887094"/>
          </a:xfrm>
          <a:prstGeom prst="rect">
            <a:avLst/>
          </a:prstGeom>
          <a:noFill/>
          <a:ln>
            <a:noFill/>
          </a:ln>
        </p:spPr>
        <p:txBody>
          <a:bodyPr spcFirstLastPara="1" wrap="square" lIns="0" tIns="12050" rIns="0" bIns="0" anchor="t" anchorCtr="0">
            <a:noAutofit/>
          </a:bodyPr>
          <a:lstStyle/>
          <a:p>
            <a:pPr marL="1270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81B01"/>
                </a:solidFill>
                <a:latin typeface="Arial"/>
                <a:ea typeface="Arial"/>
                <a:cs typeface="Arial"/>
                <a:sym typeface="Arial"/>
              </a:rPr>
              <a:t>CHILDHOOD AUTISM RATING SCALE (CARS)</a:t>
            </a:r>
            <a:endParaRPr sz="2200" b="0" i="0" u="none" strike="noStrike" cap="none">
              <a:solidFill>
                <a:schemeClr val="dk1"/>
              </a:solidFill>
              <a:latin typeface="Arial"/>
              <a:ea typeface="Arial"/>
              <a:cs typeface="Arial"/>
              <a:sym typeface="Arial"/>
            </a:endParaRPr>
          </a:p>
          <a:p>
            <a:pPr marL="241300" marR="0" lvl="0" indent="-228600" algn="l" rtl="0">
              <a:lnSpc>
                <a:spcPct val="100000"/>
              </a:lnSpc>
              <a:spcBef>
                <a:spcPts val="195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Versi I : 15 item, versi II : lebih komprehensif dan detil</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9"/>
        <p:cNvGrpSpPr/>
        <p:nvPr/>
      </p:nvGrpSpPr>
      <p:grpSpPr>
        <a:xfrm>
          <a:off x="0" y="0"/>
          <a:ext cx="0" cy="0"/>
          <a:chOff x="0" y="0"/>
          <a:chExt cx="0" cy="0"/>
        </a:xfrm>
      </p:grpSpPr>
      <p:sp>
        <p:nvSpPr>
          <p:cNvPr id="2970" name="Google Shape;2970;p231"/>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71" name="Google Shape;2971;p231"/>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72" name="Google Shape;2972;p231"/>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73" name="Google Shape;2973;p231"/>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74" name="Google Shape;2974;p231"/>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75" name="Google Shape;2975;p231"/>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76" name="Google Shape;2976;p231"/>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77" name="Google Shape;2977;p231"/>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78" name="Google Shape;2978;p231"/>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79" name="Google Shape;2979;p231"/>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80" name="Google Shape;2980;p231"/>
          <p:cNvSpPr/>
          <p:nvPr/>
        </p:nvSpPr>
        <p:spPr>
          <a:xfrm>
            <a:off x="800138" y="1699641"/>
            <a:ext cx="3674745" cy="502920"/>
          </a:xfrm>
          <a:custGeom>
            <a:avLst/>
            <a:gdLst/>
            <a:ahLst/>
            <a:cxnLst/>
            <a:rect l="l" t="t" r="r" b="b"/>
            <a:pathLst>
              <a:path w="3674745" h="502919" extrusionOk="0">
                <a:moveTo>
                  <a:pt x="0" y="502920"/>
                </a:moveTo>
                <a:lnTo>
                  <a:pt x="3674491" y="502920"/>
                </a:lnTo>
                <a:lnTo>
                  <a:pt x="3674491" y="0"/>
                </a:lnTo>
                <a:lnTo>
                  <a:pt x="0" y="0"/>
                </a:lnTo>
                <a:lnTo>
                  <a:pt x="0" y="50292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81" name="Google Shape;2981;p231"/>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82" name="Google Shape;2982;p231"/>
          <p:cNvSpPr txBox="1"/>
          <p:nvPr/>
        </p:nvSpPr>
        <p:spPr>
          <a:xfrm>
            <a:off x="806335" y="2275713"/>
            <a:ext cx="3668395" cy="2624455"/>
          </a:xfrm>
          <a:prstGeom prst="rect">
            <a:avLst/>
          </a:pr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endParaRPr sz="5400" b="0" i="0" u="none" strike="noStrike" cap="none">
              <a:solidFill>
                <a:schemeClr val="dk1"/>
              </a:solidFill>
              <a:latin typeface="Times New Roman"/>
              <a:ea typeface="Times New Roman"/>
              <a:cs typeface="Times New Roman"/>
              <a:sym typeface="Times New Roman"/>
            </a:endParaRPr>
          </a:p>
          <a:p>
            <a:pPr marL="603885" marR="577850" lvl="0" indent="231140" algn="l" rtl="0">
              <a:lnSpc>
                <a:spcPct val="101975"/>
              </a:lnSpc>
              <a:spcBef>
                <a:spcPts val="0"/>
              </a:spcBef>
              <a:spcAft>
                <a:spcPts val="0"/>
              </a:spcAft>
              <a:buClr>
                <a:srgbClr val="000000"/>
              </a:buClr>
              <a:buSzPts val="4000"/>
              <a:buFont typeface="Arial"/>
              <a:buNone/>
            </a:pPr>
            <a:r>
              <a:rPr lang="en-US" sz="4000" b="1" i="0" u="none" strike="noStrike" cap="none">
                <a:solidFill>
                  <a:srgbClr val="FFFDFF"/>
                </a:solidFill>
                <a:latin typeface="Arial"/>
                <a:ea typeface="Arial"/>
                <a:cs typeface="Arial"/>
                <a:sym typeface="Arial"/>
              </a:rPr>
              <a:t>Learning  Disabilities</a:t>
            </a:r>
            <a:endParaRPr sz="4000" b="0" i="0" u="none" strike="noStrike" cap="none">
              <a:solidFill>
                <a:schemeClr val="dk1"/>
              </a:solidFill>
              <a:latin typeface="Arial"/>
              <a:ea typeface="Arial"/>
              <a:cs typeface="Arial"/>
              <a:sym typeface="Arial"/>
            </a:endParaRPr>
          </a:p>
        </p:txBody>
      </p:sp>
      <p:sp>
        <p:nvSpPr>
          <p:cNvPr id="2983" name="Google Shape;2983;p231"/>
          <p:cNvSpPr txBox="1">
            <a:spLocks noGrp="1"/>
          </p:cNvSpPr>
          <p:nvPr>
            <p:ph type="title"/>
          </p:nvPr>
        </p:nvSpPr>
        <p:spPr>
          <a:xfrm>
            <a:off x="1492200" y="266700"/>
            <a:ext cx="9596700" cy="969900"/>
          </a:xfrm>
          <a:prstGeom prst="rect">
            <a:avLst/>
          </a:prstGeom>
          <a:noFill/>
          <a:ln>
            <a:noFill/>
          </a:ln>
        </p:spPr>
        <p:txBody>
          <a:bodyPr spcFirstLastPara="1" wrap="square" lIns="0" tIns="268075" rIns="0" bIns="0" anchor="ctr" anchorCtr="0">
            <a:noAutofit/>
          </a:bodyPr>
          <a:lstStyle/>
          <a:p>
            <a:pPr marL="4114165" marR="5080" lvl="0" indent="0" algn="l" rtl="0">
              <a:lnSpc>
                <a:spcPct val="100000"/>
              </a:lnSpc>
              <a:spcBef>
                <a:spcPts val="0"/>
              </a:spcBef>
              <a:spcAft>
                <a:spcPts val="0"/>
              </a:spcAft>
              <a:buClr>
                <a:srgbClr val="0C0C0C"/>
              </a:buClr>
              <a:buSzPts val="5000"/>
              <a:buFont typeface="Twentieth Century"/>
              <a:buNone/>
            </a:pPr>
            <a:r>
              <a:rPr lang="en-US"/>
              <a:t>I</a:t>
            </a:r>
            <a:r>
              <a:rPr lang="en-US" sz="3600"/>
              <a:t>LLINOIS TEST OF PSYCHOLINGUISTIC  ABILITIES (ITPA-3)</a:t>
            </a:r>
            <a:endParaRPr sz="3600"/>
          </a:p>
        </p:txBody>
      </p:sp>
      <p:sp>
        <p:nvSpPr>
          <p:cNvPr id="2984" name="Google Shape;2984;p231"/>
          <p:cNvSpPr txBox="1"/>
          <p:nvPr/>
        </p:nvSpPr>
        <p:spPr>
          <a:xfrm>
            <a:off x="5324223" y="1972989"/>
            <a:ext cx="5638200" cy="1474500"/>
          </a:xfrm>
          <a:prstGeom prst="rect">
            <a:avLst/>
          </a:prstGeom>
          <a:noFill/>
          <a:ln>
            <a:noFill/>
          </a:ln>
        </p:spPr>
        <p:txBody>
          <a:bodyPr spcFirstLastPara="1" wrap="square" lIns="0" tIns="12700" rIns="0" bIns="0" anchor="t" anchorCtr="0">
            <a:noAutofit/>
          </a:bodyPr>
          <a:lstStyle/>
          <a:p>
            <a:pPr marL="241300" marR="5080" lvl="0" indent="-228600" algn="l" rtl="0">
              <a:lnSpc>
                <a:spcPct val="1201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12 subtes yang mengukur kemampuan individu  menerima input visual, auditori atau taktil dan melihat  bagaimana pemrosesannya serta outputnya</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25"/>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2-10 tahun</a:t>
            </a:r>
            <a:endParaRPr sz="1800" b="0" i="0" u="none" strike="noStrike" cap="none">
              <a:solidFill>
                <a:schemeClr val="dk1"/>
              </a:solidFill>
              <a:latin typeface="Arial"/>
              <a:ea typeface="Arial"/>
              <a:cs typeface="Arial"/>
              <a:sym typeface="Arial"/>
            </a:endParaRPr>
          </a:p>
        </p:txBody>
      </p:sp>
      <p:sp>
        <p:nvSpPr>
          <p:cNvPr id="2985" name="Google Shape;2985;p231"/>
          <p:cNvSpPr txBox="1"/>
          <p:nvPr/>
        </p:nvSpPr>
        <p:spPr>
          <a:xfrm>
            <a:off x="5197855" y="3654044"/>
            <a:ext cx="5890895" cy="1839595"/>
          </a:xfrm>
          <a:prstGeom prst="rect">
            <a:avLst/>
          </a:prstGeom>
          <a:noFill/>
          <a:ln>
            <a:noFill/>
          </a:ln>
        </p:spPr>
        <p:txBody>
          <a:bodyPr spcFirstLastPara="1" wrap="square" lIns="0" tIns="12050" rIns="0" bIns="0" anchor="t" anchorCtr="0">
            <a:noAutofit/>
          </a:bodyPr>
          <a:lstStyle/>
          <a:p>
            <a:pPr marL="12700" marR="508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81B01"/>
                </a:solidFill>
                <a:latin typeface="Arial"/>
                <a:ea typeface="Arial"/>
                <a:cs typeface="Arial"/>
                <a:sym typeface="Arial"/>
              </a:rPr>
              <a:t>TORRANCE TESTS OF CREATIVE THINKING  (TTCT)</a:t>
            </a:r>
            <a:endParaRPr sz="2200" b="0" i="0" u="none" strike="noStrike" cap="none">
              <a:solidFill>
                <a:schemeClr val="dk1"/>
              </a:solidFill>
              <a:latin typeface="Arial"/>
              <a:ea typeface="Arial"/>
              <a:cs typeface="Arial"/>
              <a:sym typeface="Arial"/>
            </a:endParaRPr>
          </a:p>
          <a:p>
            <a:pPr marL="241300" marR="281940" lvl="0" indent="-228600" algn="l" rtl="0">
              <a:lnSpc>
                <a:spcPct val="120000"/>
              </a:lnSpc>
              <a:spcBef>
                <a:spcPts val="20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Dapat menjelaskan kesulitan siswa di kelas, estimasi  kecerdasan</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25"/>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Mengukur 3 aspek : </a:t>
            </a:r>
            <a:r>
              <a:rPr lang="en-US" sz="1800" b="0" i="1" u="none" strike="noStrike" cap="none">
                <a:solidFill>
                  <a:schemeClr val="dk1"/>
                </a:solidFill>
                <a:latin typeface="Arial"/>
                <a:ea typeface="Arial"/>
                <a:cs typeface="Arial"/>
                <a:sym typeface="Arial"/>
              </a:rPr>
              <a:t>fluency, originality, flexibility</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3"/>
        <p:cNvGrpSpPr/>
        <p:nvPr/>
      </p:nvGrpSpPr>
      <p:grpSpPr>
        <a:xfrm>
          <a:off x="0" y="0"/>
          <a:ext cx="0" cy="0"/>
          <a:chOff x="0" y="0"/>
          <a:chExt cx="0" cy="0"/>
        </a:xfrm>
      </p:grpSpPr>
      <p:sp>
        <p:nvSpPr>
          <p:cNvPr id="2494" name="Google Shape;2494;p205"/>
          <p:cNvSpPr/>
          <p:nvPr/>
        </p:nvSpPr>
        <p:spPr>
          <a:xfrm>
            <a:off x="-7410" y="0"/>
            <a:ext cx="12198330" cy="687265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95" name="Google Shape;2495;p205"/>
          <p:cNvSpPr/>
          <p:nvPr/>
        </p:nvSpPr>
        <p:spPr>
          <a:xfrm>
            <a:off x="3259582" y="1186535"/>
            <a:ext cx="5657850" cy="716280"/>
          </a:xfrm>
          <a:custGeom>
            <a:avLst/>
            <a:gdLst/>
            <a:ahLst/>
            <a:cxnLst/>
            <a:rect l="l" t="t" r="r" b="b"/>
            <a:pathLst>
              <a:path w="5657850" h="716280" extrusionOk="0">
                <a:moveTo>
                  <a:pt x="0" y="716178"/>
                </a:moveTo>
                <a:lnTo>
                  <a:pt x="5657850" y="716178"/>
                </a:lnTo>
                <a:lnTo>
                  <a:pt x="5657850" y="0"/>
                </a:lnTo>
                <a:lnTo>
                  <a:pt x="0" y="0"/>
                </a:lnTo>
                <a:lnTo>
                  <a:pt x="0" y="716178"/>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96" name="Google Shape;2496;p205"/>
          <p:cNvSpPr/>
          <p:nvPr/>
        </p:nvSpPr>
        <p:spPr>
          <a:xfrm>
            <a:off x="5892419" y="5313298"/>
            <a:ext cx="407670" cy="351155"/>
          </a:xfrm>
          <a:custGeom>
            <a:avLst/>
            <a:gdLst/>
            <a:ahLst/>
            <a:cxnLst/>
            <a:rect l="l" t="t" r="r" b="b"/>
            <a:pathLst>
              <a:path w="407670" h="351154" extrusionOk="0">
                <a:moveTo>
                  <a:pt x="407161" y="0"/>
                </a:moveTo>
                <a:lnTo>
                  <a:pt x="0" y="0"/>
                </a:lnTo>
                <a:lnTo>
                  <a:pt x="203580" y="351116"/>
                </a:lnTo>
                <a:lnTo>
                  <a:pt x="407161"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97" name="Google Shape;2497;p205"/>
          <p:cNvSpPr/>
          <p:nvPr/>
        </p:nvSpPr>
        <p:spPr>
          <a:xfrm>
            <a:off x="3259582" y="1991105"/>
            <a:ext cx="5666105" cy="3322320"/>
          </a:xfrm>
          <a:custGeom>
            <a:avLst/>
            <a:gdLst/>
            <a:ahLst/>
            <a:cxnLst/>
            <a:rect l="l" t="t" r="r" b="b"/>
            <a:pathLst>
              <a:path w="5666105" h="3322320" extrusionOk="0">
                <a:moveTo>
                  <a:pt x="0" y="3322192"/>
                </a:moveTo>
                <a:lnTo>
                  <a:pt x="5666104" y="3322192"/>
                </a:lnTo>
                <a:lnTo>
                  <a:pt x="5666104" y="0"/>
                </a:lnTo>
                <a:lnTo>
                  <a:pt x="0" y="0"/>
                </a:lnTo>
                <a:lnTo>
                  <a:pt x="0" y="3322192"/>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98" name="Google Shape;2498;p205"/>
          <p:cNvSpPr txBox="1">
            <a:spLocks noGrp="1"/>
          </p:cNvSpPr>
          <p:nvPr>
            <p:ph type="title"/>
          </p:nvPr>
        </p:nvSpPr>
        <p:spPr>
          <a:xfrm>
            <a:off x="3981450" y="3066415"/>
            <a:ext cx="4235450" cy="696595"/>
          </a:xfrm>
          <a:prstGeom prst="rect">
            <a:avLst/>
          </a:prstGeom>
          <a:noFill/>
          <a:ln>
            <a:noFill/>
          </a:ln>
        </p:spPr>
        <p:txBody>
          <a:bodyPr spcFirstLastPara="1" wrap="square" lIns="0" tIns="13325" rIns="0" bIns="0" anchor="ctr" anchorCtr="0">
            <a:noAutofit/>
          </a:bodyPr>
          <a:lstStyle/>
          <a:p>
            <a:pPr marL="12700" lvl="0" indent="0" algn="l" rtl="0">
              <a:lnSpc>
                <a:spcPct val="100000"/>
              </a:lnSpc>
              <a:spcBef>
                <a:spcPts val="0"/>
              </a:spcBef>
              <a:spcAft>
                <a:spcPts val="0"/>
              </a:spcAft>
              <a:buClr>
                <a:srgbClr val="FFFDFF"/>
              </a:buClr>
              <a:buSzPts val="4400"/>
              <a:buFont typeface="Arial"/>
              <a:buNone/>
            </a:pPr>
            <a:r>
              <a:rPr lang="en-US" sz="4400" b="1">
                <a:solidFill>
                  <a:srgbClr val="FFFDFF"/>
                </a:solidFill>
                <a:latin typeface="Arial"/>
                <a:ea typeface="Arial"/>
                <a:cs typeface="Arial"/>
                <a:sym typeface="Arial"/>
              </a:rPr>
              <a:t>INFANT SCALES</a:t>
            </a:r>
            <a:endParaRPr sz="44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9"/>
        <p:cNvGrpSpPr/>
        <p:nvPr/>
      </p:nvGrpSpPr>
      <p:grpSpPr>
        <a:xfrm>
          <a:off x="0" y="0"/>
          <a:ext cx="0" cy="0"/>
          <a:chOff x="0" y="0"/>
          <a:chExt cx="0" cy="0"/>
        </a:xfrm>
      </p:grpSpPr>
      <p:sp>
        <p:nvSpPr>
          <p:cNvPr id="2990" name="Google Shape;2990;p232"/>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91" name="Google Shape;2991;p232"/>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92" name="Google Shape;2992;p232"/>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93" name="Google Shape;2993;p232"/>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94" name="Google Shape;2994;p232"/>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95" name="Google Shape;2995;p232"/>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96" name="Google Shape;2996;p232"/>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97" name="Google Shape;2997;p232"/>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98" name="Google Shape;2998;p232"/>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999" name="Google Shape;2999;p232"/>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3000" name="Google Shape;3000;p232"/>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3001" name="Google Shape;3001;p232"/>
          <p:cNvSpPr txBox="1"/>
          <p:nvPr/>
        </p:nvSpPr>
        <p:spPr>
          <a:xfrm>
            <a:off x="806335" y="2275713"/>
            <a:ext cx="3668395" cy="2624455"/>
          </a:xfrm>
          <a:prstGeom prst="rect">
            <a:avLst/>
          </a:pr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endParaRPr sz="5400" b="0" i="0" u="none" strike="noStrike" cap="none">
              <a:solidFill>
                <a:schemeClr val="dk1"/>
              </a:solidFill>
              <a:latin typeface="Times New Roman"/>
              <a:ea typeface="Times New Roman"/>
              <a:cs typeface="Times New Roman"/>
              <a:sym typeface="Times New Roman"/>
            </a:endParaRPr>
          </a:p>
          <a:p>
            <a:pPr marL="730250" marR="706755" lvl="0" indent="189230" algn="l" rtl="0">
              <a:lnSpc>
                <a:spcPct val="101975"/>
              </a:lnSpc>
              <a:spcBef>
                <a:spcPts val="0"/>
              </a:spcBef>
              <a:spcAft>
                <a:spcPts val="0"/>
              </a:spcAft>
              <a:buClr>
                <a:srgbClr val="000000"/>
              </a:buClr>
              <a:buSzPts val="4000"/>
              <a:buFont typeface="Arial"/>
              <a:buNone/>
            </a:pPr>
            <a:r>
              <a:rPr lang="en-US" sz="4000" b="0" i="0" u="none" strike="noStrike" cap="none">
                <a:solidFill>
                  <a:srgbClr val="FFFDFF"/>
                </a:solidFill>
                <a:latin typeface="Arial"/>
                <a:ea typeface="Arial"/>
                <a:cs typeface="Arial"/>
                <a:sym typeface="Arial"/>
              </a:rPr>
              <a:t>Learning  Disabilities</a:t>
            </a:r>
            <a:endParaRPr sz="4000" b="0" i="0" u="none" strike="noStrike" cap="none">
              <a:solidFill>
                <a:schemeClr val="dk1"/>
              </a:solidFill>
              <a:latin typeface="Arial"/>
              <a:ea typeface="Arial"/>
              <a:cs typeface="Arial"/>
              <a:sym typeface="Arial"/>
            </a:endParaRPr>
          </a:p>
        </p:txBody>
      </p:sp>
      <p:sp>
        <p:nvSpPr>
          <p:cNvPr id="3002" name="Google Shape;3002;p232"/>
          <p:cNvSpPr txBox="1"/>
          <p:nvPr/>
        </p:nvSpPr>
        <p:spPr>
          <a:xfrm>
            <a:off x="5179186" y="790702"/>
            <a:ext cx="5877560" cy="2792095"/>
          </a:xfrm>
          <a:prstGeom prst="rect">
            <a:avLst/>
          </a:prstGeom>
          <a:noFill/>
          <a:ln>
            <a:noFill/>
          </a:ln>
        </p:spPr>
        <p:txBody>
          <a:bodyPr spcFirstLastPara="1" wrap="square" lIns="0" tIns="12050" rIns="0" bIns="0" anchor="t" anchorCtr="0">
            <a:noAutofit/>
          </a:bodyPr>
          <a:lstStyle/>
          <a:p>
            <a:pPr marL="38100" marR="570865"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81B01"/>
                </a:solidFill>
                <a:latin typeface="Arial"/>
                <a:ea typeface="Arial"/>
                <a:cs typeface="Arial"/>
                <a:sym typeface="Arial"/>
              </a:rPr>
              <a:t>BENTON VISUAL RETENTION TEST–5</a:t>
            </a:r>
            <a:r>
              <a:rPr lang="en-US" sz="2175" b="0" i="0" u="none" strike="noStrike" cap="none" baseline="30000">
                <a:solidFill>
                  <a:srgbClr val="F81B01"/>
                </a:solidFill>
                <a:latin typeface="Arial"/>
                <a:ea typeface="Arial"/>
                <a:cs typeface="Arial"/>
                <a:sym typeface="Arial"/>
              </a:rPr>
              <a:t>TH  </a:t>
            </a:r>
            <a:r>
              <a:rPr lang="en-US" sz="2200" b="0" i="0" u="none" strike="noStrike" cap="none">
                <a:solidFill>
                  <a:srgbClr val="F81B01"/>
                </a:solidFill>
                <a:latin typeface="Arial"/>
                <a:ea typeface="Arial"/>
                <a:cs typeface="Arial"/>
                <a:sym typeface="Arial"/>
              </a:rPr>
              <a:t>EDITION (BVRT-V)</a:t>
            </a:r>
            <a:endParaRPr sz="2200" b="0" i="0" u="none" strike="noStrike" cap="none">
              <a:solidFill>
                <a:schemeClr val="dk1"/>
              </a:solidFill>
              <a:latin typeface="Arial"/>
              <a:ea typeface="Arial"/>
              <a:cs typeface="Arial"/>
              <a:sym typeface="Arial"/>
            </a:endParaRPr>
          </a:p>
          <a:p>
            <a:pPr marL="266700" marR="548005" lvl="0" indent="-228600" algn="l" rtl="0">
              <a:lnSpc>
                <a:spcPct val="110100"/>
              </a:lnSpc>
              <a:spcBef>
                <a:spcPts val="254"/>
              </a:spcBef>
              <a:spcAft>
                <a:spcPts val="0"/>
              </a:spcAft>
              <a:buClr>
                <a:srgbClr val="F81B01"/>
              </a:buClr>
              <a:buSzPts val="1950"/>
              <a:buFont typeface="Noto Sans Symbols"/>
              <a:buChar char="▪"/>
            </a:pPr>
            <a:r>
              <a:rPr lang="en-US" sz="1800" b="0" i="1" u="none" strike="noStrike" cap="none">
                <a:solidFill>
                  <a:schemeClr val="dk1"/>
                </a:solidFill>
                <a:latin typeface="Arial"/>
                <a:ea typeface="Arial"/>
                <a:cs typeface="Arial"/>
                <a:sym typeface="Arial"/>
              </a:rPr>
              <a:t>Brain damage </a:t>
            </a:r>
            <a:r>
              <a:rPr lang="en-US" sz="1800" b="0" i="0" u="none" strike="noStrike" cap="none">
                <a:solidFill>
                  <a:schemeClr val="dk1"/>
                </a:solidFill>
                <a:latin typeface="Noto Sans Symbols"/>
                <a:ea typeface="Noto Sans Symbols"/>
                <a:cs typeface="Noto Sans Symbols"/>
                <a:sym typeface="Noto Sans Symbols"/>
              </a:rPr>
              <a:t>⭢</a:t>
            </a:r>
            <a:r>
              <a:rPr lang="en-US" sz="1800" b="0" i="0" u="none" strike="noStrike" cap="none">
                <a:solidFill>
                  <a:schemeClr val="dk1"/>
                </a:solidFill>
                <a:latin typeface="Times New Roman"/>
                <a:ea typeface="Times New Roman"/>
                <a:cs typeface="Times New Roman"/>
                <a:sym typeface="Times New Roman"/>
              </a:rPr>
              <a:t> </a:t>
            </a:r>
            <a:r>
              <a:rPr lang="en-US" sz="1800" b="0" i="0" u="none" strike="noStrike" cap="none">
                <a:solidFill>
                  <a:schemeClr val="dk1"/>
                </a:solidFill>
                <a:latin typeface="Arial"/>
                <a:ea typeface="Arial"/>
                <a:cs typeface="Arial"/>
                <a:sym typeface="Arial"/>
              </a:rPr>
              <a:t>performa yang buruk pada tugas  tertentu</a:t>
            </a:r>
            <a:endParaRPr sz="1800" b="0" i="0" u="none" strike="noStrike" cap="none">
              <a:solidFill>
                <a:schemeClr val="dk1"/>
              </a:solidFill>
              <a:latin typeface="Arial"/>
              <a:ea typeface="Arial"/>
              <a:cs typeface="Arial"/>
              <a:sym typeface="Arial"/>
            </a:endParaRPr>
          </a:p>
          <a:p>
            <a:pPr marL="266700" marR="0" lvl="0" indent="-228600" algn="l" rtl="0">
              <a:lnSpc>
                <a:spcPct val="100000"/>
              </a:lnSpc>
              <a:spcBef>
                <a:spcPts val="121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8 tahun ke atas</a:t>
            </a:r>
            <a:endParaRPr sz="1800" b="0" i="0" u="none" strike="noStrike" cap="none">
              <a:solidFill>
                <a:schemeClr val="dk1"/>
              </a:solidFill>
              <a:latin typeface="Arial"/>
              <a:ea typeface="Arial"/>
              <a:cs typeface="Arial"/>
              <a:sym typeface="Arial"/>
            </a:endParaRPr>
          </a:p>
          <a:p>
            <a:pPr marL="266700" marR="30480" lvl="0" indent="-228600" algn="l" rtl="0">
              <a:lnSpc>
                <a:spcPct val="110000"/>
              </a:lnSpc>
              <a:spcBef>
                <a:spcPts val="994"/>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Diperlihatkan bentuk geometri lalu dihilangkan, individu  harus menggambar bentuk yang sudah ditunjukkan  berdasarkan ingatannya</a:t>
            </a:r>
            <a:endParaRPr sz="1800" b="0" i="0" u="none" strike="noStrike" cap="none">
              <a:solidFill>
                <a:schemeClr val="dk1"/>
              </a:solidFill>
              <a:latin typeface="Arial"/>
              <a:ea typeface="Arial"/>
              <a:cs typeface="Arial"/>
              <a:sym typeface="Arial"/>
            </a:endParaRPr>
          </a:p>
        </p:txBody>
      </p:sp>
      <p:sp>
        <p:nvSpPr>
          <p:cNvPr id="3003" name="Google Shape;3003;p232"/>
          <p:cNvSpPr txBox="1"/>
          <p:nvPr/>
        </p:nvSpPr>
        <p:spPr>
          <a:xfrm>
            <a:off x="5197855" y="3900881"/>
            <a:ext cx="3594735" cy="1967864"/>
          </a:xfrm>
          <a:prstGeom prst="rect">
            <a:avLst/>
          </a:prstGeom>
          <a:noFill/>
          <a:ln>
            <a:noFill/>
          </a:ln>
        </p:spPr>
        <p:txBody>
          <a:bodyPr spcFirstLastPara="1" wrap="square" lIns="0" tIns="12050" rIns="0" bIns="0" anchor="t" anchorCtr="0">
            <a:noAutofit/>
          </a:bodyPr>
          <a:lstStyle/>
          <a:p>
            <a:pPr marL="1270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81B01"/>
                </a:solidFill>
                <a:latin typeface="Arial"/>
                <a:ea typeface="Arial"/>
                <a:cs typeface="Arial"/>
                <a:sym typeface="Arial"/>
              </a:rPr>
              <a:t>BENDER VISUAL MOTOR</a:t>
            </a:r>
            <a:endParaRPr sz="2200" b="0" i="0" u="none" strike="noStrike" cap="none">
              <a:solidFill>
                <a:schemeClr val="dk1"/>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81B01"/>
                </a:solidFill>
                <a:latin typeface="Arial"/>
                <a:ea typeface="Arial"/>
                <a:cs typeface="Arial"/>
                <a:sym typeface="Arial"/>
              </a:rPr>
              <a:t>GESTALT TEST (BVMGT)</a:t>
            </a:r>
            <a:endParaRPr sz="2200" b="0" i="0" u="none" strike="noStrike" cap="none">
              <a:solidFill>
                <a:schemeClr val="dk1"/>
              </a:solidFill>
              <a:latin typeface="Arial"/>
              <a:ea typeface="Arial"/>
              <a:cs typeface="Arial"/>
              <a:sym typeface="Arial"/>
            </a:endParaRPr>
          </a:p>
          <a:p>
            <a:pPr marL="241300" marR="0" lvl="0" indent="-228600" algn="l" rtl="0">
              <a:lnSpc>
                <a:spcPct val="100000"/>
              </a:lnSpc>
              <a:spcBef>
                <a:spcPts val="630"/>
              </a:spcBef>
              <a:spcAft>
                <a:spcPts val="0"/>
              </a:spcAft>
              <a:buClr>
                <a:srgbClr val="F81B01"/>
              </a:buClr>
              <a:buSzPts val="1950"/>
              <a:buFont typeface="Noto Sans Symbols"/>
              <a:buChar char="▪"/>
            </a:pPr>
            <a:r>
              <a:rPr lang="en-US" sz="1800" b="0" i="1" u="none" strike="noStrike" cap="none">
                <a:solidFill>
                  <a:schemeClr val="dk1"/>
                </a:solidFill>
                <a:latin typeface="Arial"/>
                <a:ea typeface="Arial"/>
                <a:cs typeface="Arial"/>
                <a:sym typeface="Arial"/>
              </a:rPr>
              <a:t>Brain damage</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3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5-8 tahun</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4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9 figur geometri yang harus ditiru</a:t>
            </a:r>
            <a:endParaRPr sz="1800" b="0" i="0" u="none" strike="noStrike" cap="none">
              <a:solidFill>
                <a:schemeClr val="dk1"/>
              </a:solidFill>
              <a:latin typeface="Arial"/>
              <a:ea typeface="Arial"/>
              <a:cs typeface="Arial"/>
              <a:sym typeface="Arial"/>
            </a:endParaRPr>
          </a:p>
        </p:txBody>
      </p:sp>
      <p:sp>
        <p:nvSpPr>
          <p:cNvPr id="3004" name="Google Shape;3004;p232"/>
          <p:cNvSpPr txBox="1"/>
          <p:nvPr/>
        </p:nvSpPr>
        <p:spPr>
          <a:xfrm>
            <a:off x="800138" y="1699641"/>
            <a:ext cx="3674745" cy="502920"/>
          </a:xfrm>
          <a:prstGeom prst="rect">
            <a:avLst/>
          </a:prstGeom>
          <a:solidFill>
            <a:srgbClr val="F81B01"/>
          </a:solidFill>
          <a:ln>
            <a:noFill/>
          </a:ln>
        </p:spPr>
        <p:txBody>
          <a:bodyPr spcFirstLastPara="1" wrap="square" lIns="0" tIns="92075" rIns="0" bIns="0" anchor="t" anchorCtr="0">
            <a:noAutofit/>
          </a:bodyPr>
          <a:lstStyle/>
          <a:p>
            <a:pPr marL="0" marR="508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DFDFDF"/>
                </a:solidFill>
                <a:latin typeface="Arial"/>
                <a:ea typeface="Arial"/>
                <a:cs typeface="Arial"/>
                <a:sym typeface="Arial"/>
              </a:rPr>
              <a:t>VISIOGRAPHIC TESTS</a:t>
            </a:r>
            <a:endParaRPr sz="2000" b="0" i="0" u="none" strike="noStrike" cap="none">
              <a:solidFill>
                <a:schemeClr val="dk1"/>
              </a:solidFill>
              <a:latin typeface="Arial"/>
              <a:ea typeface="Arial"/>
              <a:cs typeface="Arial"/>
              <a:sym typeface="Arial"/>
            </a:endParaRPr>
          </a:p>
        </p:txBody>
      </p:sp>
      <p:sp>
        <p:nvSpPr>
          <p:cNvPr id="3005" name="Google Shape;3005;p232"/>
          <p:cNvSpPr/>
          <p:nvPr/>
        </p:nvSpPr>
        <p:spPr>
          <a:xfrm>
            <a:off x="8907526" y="3304070"/>
            <a:ext cx="2270252" cy="325437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9"/>
        <p:cNvGrpSpPr/>
        <p:nvPr/>
      </p:nvGrpSpPr>
      <p:grpSpPr>
        <a:xfrm>
          <a:off x="0" y="0"/>
          <a:ext cx="0" cy="0"/>
          <a:chOff x="0" y="0"/>
          <a:chExt cx="0" cy="0"/>
        </a:xfrm>
      </p:grpSpPr>
      <p:sp>
        <p:nvSpPr>
          <p:cNvPr id="3010" name="Google Shape;3010;p233"/>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3011" name="Google Shape;3011;p233"/>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3012" name="Google Shape;3012;p233"/>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3013" name="Google Shape;3013;p233"/>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3014" name="Google Shape;3014;p233"/>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3015" name="Google Shape;3015;p233"/>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3016" name="Google Shape;3016;p233"/>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3017" name="Google Shape;3017;p233"/>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3018" name="Google Shape;3018;p233"/>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3019" name="Google Shape;3019;p233"/>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3020" name="Google Shape;3020;p233"/>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3021" name="Google Shape;3021;p233"/>
          <p:cNvSpPr txBox="1"/>
          <p:nvPr/>
        </p:nvSpPr>
        <p:spPr>
          <a:xfrm>
            <a:off x="806335" y="2275713"/>
            <a:ext cx="3668395" cy="2624455"/>
          </a:xfrm>
          <a:prstGeom prst="rect">
            <a:avLst/>
          </a:pr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endParaRPr sz="5400" b="0" i="0" u="none" strike="noStrike" cap="none">
              <a:solidFill>
                <a:schemeClr val="dk1"/>
              </a:solidFill>
              <a:latin typeface="Times New Roman"/>
              <a:ea typeface="Times New Roman"/>
              <a:cs typeface="Times New Roman"/>
              <a:sym typeface="Times New Roman"/>
            </a:endParaRPr>
          </a:p>
          <a:p>
            <a:pPr marL="730250" marR="706755" lvl="0" indent="189230" algn="l" rtl="0">
              <a:lnSpc>
                <a:spcPct val="101975"/>
              </a:lnSpc>
              <a:spcBef>
                <a:spcPts val="0"/>
              </a:spcBef>
              <a:spcAft>
                <a:spcPts val="0"/>
              </a:spcAft>
              <a:buClr>
                <a:srgbClr val="000000"/>
              </a:buClr>
              <a:buSzPts val="4000"/>
              <a:buFont typeface="Arial"/>
              <a:buNone/>
            </a:pPr>
            <a:r>
              <a:rPr lang="en-US" sz="4000" b="0" i="0" u="none" strike="noStrike" cap="none">
                <a:solidFill>
                  <a:srgbClr val="FFFDFF"/>
                </a:solidFill>
                <a:latin typeface="Arial"/>
                <a:ea typeface="Arial"/>
                <a:cs typeface="Arial"/>
                <a:sym typeface="Arial"/>
              </a:rPr>
              <a:t>Learning  Disabilities</a:t>
            </a:r>
            <a:endParaRPr sz="4000" b="0" i="0" u="none" strike="noStrike" cap="none">
              <a:solidFill>
                <a:schemeClr val="dk1"/>
              </a:solidFill>
              <a:latin typeface="Arial"/>
              <a:ea typeface="Arial"/>
              <a:cs typeface="Arial"/>
              <a:sym typeface="Arial"/>
            </a:endParaRPr>
          </a:p>
        </p:txBody>
      </p:sp>
      <p:sp>
        <p:nvSpPr>
          <p:cNvPr id="3022" name="Google Shape;3022;p233"/>
          <p:cNvSpPr txBox="1">
            <a:spLocks noGrp="1"/>
          </p:cNvSpPr>
          <p:nvPr>
            <p:ph type="title"/>
          </p:nvPr>
        </p:nvSpPr>
        <p:spPr>
          <a:xfrm>
            <a:off x="3244880" y="669481"/>
            <a:ext cx="4943475" cy="360680"/>
          </a:xfrm>
          <a:prstGeom prst="rect">
            <a:avLst/>
          </a:prstGeom>
          <a:noFill/>
          <a:ln>
            <a:noFill/>
          </a:ln>
        </p:spPr>
        <p:txBody>
          <a:bodyPr spcFirstLastPara="1" wrap="square" lIns="0" tIns="12050" rIns="0" bIns="0" anchor="ctr" anchorCtr="0">
            <a:noAutofit/>
          </a:bodyPr>
          <a:lstStyle/>
          <a:p>
            <a:pPr marL="12700" lvl="0" indent="0" algn="l" rtl="0">
              <a:lnSpc>
                <a:spcPct val="100000"/>
              </a:lnSpc>
              <a:spcBef>
                <a:spcPts val="0"/>
              </a:spcBef>
              <a:spcAft>
                <a:spcPts val="0"/>
              </a:spcAft>
              <a:buClr>
                <a:srgbClr val="0C0C0C"/>
              </a:buClr>
              <a:buSzPts val="5000"/>
              <a:buFont typeface="Twentieth Century"/>
              <a:buNone/>
            </a:pPr>
            <a:r>
              <a:rPr lang="en-US"/>
              <a:t>MEMORY-FOR-DESIGNS (MFD) TEST</a:t>
            </a:r>
            <a:endParaRPr/>
          </a:p>
        </p:txBody>
      </p:sp>
      <p:sp>
        <p:nvSpPr>
          <p:cNvPr id="3023" name="Google Shape;3023;p233"/>
          <p:cNvSpPr txBox="1"/>
          <p:nvPr/>
        </p:nvSpPr>
        <p:spPr>
          <a:xfrm>
            <a:off x="5204586" y="1485264"/>
            <a:ext cx="5535295" cy="1474470"/>
          </a:xfrm>
          <a:prstGeom prst="rect">
            <a:avLst/>
          </a:prstGeom>
          <a:noFill/>
          <a:ln>
            <a:noFill/>
          </a:ln>
        </p:spPr>
        <p:txBody>
          <a:bodyPr spcFirstLastPara="1" wrap="square" lIns="0" tIns="12700" rIns="0" bIns="0" anchor="t" anchorCtr="0">
            <a:noAutofit/>
          </a:bodyPr>
          <a:lstStyle/>
          <a:p>
            <a:pPr marL="241300" marR="5080" lvl="0" indent="-228600" algn="just" rtl="0">
              <a:lnSpc>
                <a:spcPct val="1201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Tes menggambar sederhana, koordinasi perseptual-  motor </a:t>
            </a:r>
            <a:r>
              <a:rPr lang="en-US" sz="1800" b="0" i="0" u="none" strike="noStrike" cap="none">
                <a:solidFill>
                  <a:schemeClr val="dk1"/>
                </a:solidFill>
                <a:latin typeface="Noto Sans Symbols"/>
                <a:ea typeface="Noto Sans Symbols"/>
                <a:cs typeface="Noto Sans Symbols"/>
                <a:sym typeface="Noto Sans Symbols"/>
              </a:rPr>
              <a:t>⭢</a:t>
            </a:r>
            <a:r>
              <a:rPr lang="en-US" sz="1800" b="0" i="0" u="none" strike="noStrike" cap="none">
                <a:solidFill>
                  <a:schemeClr val="dk1"/>
                </a:solidFill>
                <a:latin typeface="Times New Roman"/>
                <a:ea typeface="Times New Roman"/>
                <a:cs typeface="Times New Roman"/>
                <a:sym typeface="Times New Roman"/>
              </a:rPr>
              <a:t> </a:t>
            </a:r>
            <a:r>
              <a:rPr lang="en-US" sz="1800" b="0" i="0" u="none" strike="noStrike" cap="none">
                <a:solidFill>
                  <a:schemeClr val="dk1"/>
                </a:solidFill>
                <a:latin typeface="Arial"/>
                <a:ea typeface="Arial"/>
                <a:cs typeface="Arial"/>
                <a:sym typeface="Arial"/>
              </a:rPr>
              <a:t>menggambar berdasarkan ingatan (seperti  Benton)</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25"/>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8-60 tahun</a:t>
            </a:r>
            <a:endParaRPr sz="1800" b="0" i="0" u="none" strike="noStrike" cap="none">
              <a:solidFill>
                <a:schemeClr val="dk1"/>
              </a:solidFill>
              <a:latin typeface="Arial"/>
              <a:ea typeface="Arial"/>
              <a:cs typeface="Arial"/>
              <a:sym typeface="Arial"/>
            </a:endParaRPr>
          </a:p>
        </p:txBody>
      </p:sp>
      <p:sp>
        <p:nvSpPr>
          <p:cNvPr id="3024" name="Google Shape;3024;p233"/>
          <p:cNvSpPr txBox="1"/>
          <p:nvPr/>
        </p:nvSpPr>
        <p:spPr>
          <a:xfrm>
            <a:off x="800138" y="1699641"/>
            <a:ext cx="3674745" cy="502920"/>
          </a:xfrm>
          <a:prstGeom prst="rect">
            <a:avLst/>
          </a:prstGeom>
          <a:solidFill>
            <a:srgbClr val="F81B01"/>
          </a:solidFill>
          <a:ln>
            <a:noFill/>
          </a:ln>
        </p:spPr>
        <p:txBody>
          <a:bodyPr spcFirstLastPara="1" wrap="square" lIns="0" tIns="92075" rIns="0" bIns="0" anchor="t" anchorCtr="0">
            <a:noAutofit/>
          </a:bodyPr>
          <a:lstStyle/>
          <a:p>
            <a:pPr marL="0" marR="508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DFDFDF"/>
                </a:solidFill>
                <a:latin typeface="Arial"/>
                <a:ea typeface="Arial"/>
                <a:cs typeface="Arial"/>
                <a:sym typeface="Arial"/>
              </a:rPr>
              <a:t>VISIOGRAPHIC TESTS</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02"/>
        <p:cNvGrpSpPr/>
        <p:nvPr/>
      </p:nvGrpSpPr>
      <p:grpSpPr>
        <a:xfrm>
          <a:off x="0" y="0"/>
          <a:ext cx="0" cy="0"/>
          <a:chOff x="0" y="0"/>
          <a:chExt cx="0" cy="0"/>
        </a:xfrm>
      </p:grpSpPr>
      <p:sp>
        <p:nvSpPr>
          <p:cNvPr id="2503" name="Google Shape;2503;p206"/>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04" name="Google Shape;2504;p206"/>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05" name="Google Shape;2505;p206"/>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06" name="Google Shape;2506;p206"/>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07" name="Google Shape;2507;p206"/>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08" name="Google Shape;2508;p206"/>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09" name="Google Shape;2509;p206"/>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10" name="Google Shape;2510;p206"/>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11" name="Google Shape;2511;p206"/>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12" name="Google Shape;2512;p206"/>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13" name="Google Shape;2513;p206"/>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14" name="Google Shape;2514;p206"/>
          <p:cNvSpPr txBox="1"/>
          <p:nvPr/>
        </p:nvSpPr>
        <p:spPr>
          <a:xfrm>
            <a:off x="806335" y="2275713"/>
            <a:ext cx="3668395" cy="2624455"/>
          </a:xfrm>
          <a:prstGeom prst="rect">
            <a:avLst/>
          </a:prstGeom>
          <a:solidFill>
            <a:srgbClr val="F81B01"/>
          </a:solidFill>
          <a:ln>
            <a:noFill/>
          </a:ln>
        </p:spPr>
        <p:txBody>
          <a:bodyPr spcFirstLastPara="1" wrap="square" lIns="0" tIns="252725" rIns="0" bIns="0" anchor="t" anchorCtr="0">
            <a:noAutofit/>
          </a:bodyPr>
          <a:lstStyle/>
          <a:p>
            <a:pPr marL="437515" marR="416559" lvl="0" indent="0" algn="ctr" rtl="0">
              <a:lnSpc>
                <a:spcPct val="85000"/>
              </a:lnSpc>
              <a:spcBef>
                <a:spcPts val="0"/>
              </a:spcBef>
              <a:spcAft>
                <a:spcPts val="0"/>
              </a:spcAft>
              <a:buClr>
                <a:srgbClr val="000000"/>
              </a:buClr>
              <a:buSzPts val="4000"/>
              <a:buFont typeface="Arial"/>
              <a:buNone/>
            </a:pPr>
            <a:r>
              <a:rPr lang="en-US" sz="4000" b="0" i="0" u="none" strike="noStrike" cap="none">
                <a:solidFill>
                  <a:srgbClr val="FFFDFF"/>
                </a:solidFill>
                <a:latin typeface="Arial"/>
                <a:ea typeface="Arial"/>
                <a:cs typeface="Arial"/>
                <a:sym typeface="Arial"/>
              </a:rPr>
              <a:t>Gesell  Development  al Schedules  (GDS)</a:t>
            </a:r>
            <a:endParaRPr sz="4000" b="0" i="0" u="none" strike="noStrike" cap="none">
              <a:solidFill>
                <a:schemeClr val="dk1"/>
              </a:solidFill>
              <a:latin typeface="Arial"/>
              <a:ea typeface="Arial"/>
              <a:cs typeface="Arial"/>
              <a:sym typeface="Arial"/>
            </a:endParaRPr>
          </a:p>
        </p:txBody>
      </p:sp>
      <p:sp>
        <p:nvSpPr>
          <p:cNvPr id="2515" name="Google Shape;2515;p206"/>
          <p:cNvSpPr txBox="1"/>
          <p:nvPr/>
        </p:nvSpPr>
        <p:spPr>
          <a:xfrm>
            <a:off x="5172455" y="322072"/>
            <a:ext cx="6042025" cy="1602105"/>
          </a:xfrm>
          <a:prstGeom prst="rect">
            <a:avLst/>
          </a:prstGeom>
          <a:noFill/>
          <a:ln>
            <a:noFill/>
          </a:ln>
        </p:spPr>
        <p:txBody>
          <a:bodyPr spcFirstLastPara="1" wrap="square" lIns="0" tIns="12700" rIns="0" bIns="0" anchor="t" anchorCtr="0">
            <a:noAutofit/>
          </a:bodyPr>
          <a:lstStyle/>
          <a:p>
            <a:pPr marL="266700" marR="30480" lvl="0" indent="-228600" algn="l" rtl="0">
              <a:lnSpc>
                <a:spcPct val="1201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Nama lain : Gesell Maturity Scale, Gesell Developmental  Observation, Yale Tests of Child Development</a:t>
            </a:r>
            <a:endParaRPr sz="1800" b="0" i="0" u="none" strike="noStrike" cap="none">
              <a:solidFill>
                <a:schemeClr val="dk1"/>
              </a:solidFill>
              <a:latin typeface="Arial"/>
              <a:ea typeface="Arial"/>
              <a:cs typeface="Arial"/>
              <a:sym typeface="Arial"/>
            </a:endParaRPr>
          </a:p>
          <a:p>
            <a:pPr marL="266700" marR="0" lvl="0" indent="-228600" algn="l" rtl="0">
              <a:lnSpc>
                <a:spcPct val="100000"/>
              </a:lnSpc>
              <a:spcBef>
                <a:spcPts val="1425"/>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1</a:t>
            </a:r>
            <a:r>
              <a:rPr lang="en-US" sz="1800" b="0" i="0" u="none" strike="noStrike" cap="none" baseline="30000">
                <a:solidFill>
                  <a:schemeClr val="dk1"/>
                </a:solidFill>
                <a:latin typeface="Arial"/>
                <a:ea typeface="Arial"/>
                <a:cs typeface="Arial"/>
                <a:sym typeface="Arial"/>
              </a:rPr>
              <a:t>st </a:t>
            </a:r>
            <a:r>
              <a:rPr lang="en-US" sz="1800" b="0" i="0" u="none" strike="noStrike" cap="none">
                <a:solidFill>
                  <a:schemeClr val="dk1"/>
                </a:solidFill>
                <a:latin typeface="Arial"/>
                <a:ea typeface="Arial"/>
                <a:cs typeface="Arial"/>
                <a:sym typeface="Arial"/>
              </a:rPr>
              <a:t>: 1925, terakhir : 2011 (Pelopor)</a:t>
            </a:r>
            <a:endParaRPr sz="1800" b="0" i="0" u="none" strike="noStrike" cap="none">
              <a:solidFill>
                <a:schemeClr val="dk1"/>
              </a:solidFill>
              <a:latin typeface="Arial"/>
              <a:ea typeface="Arial"/>
              <a:cs typeface="Arial"/>
              <a:sym typeface="Arial"/>
            </a:endParaRPr>
          </a:p>
          <a:p>
            <a:pPr marL="266700" marR="0" lvl="0" indent="-228600" algn="l" rtl="0">
              <a:lnSpc>
                <a:spcPct val="100000"/>
              </a:lnSpc>
              <a:spcBef>
                <a:spcPts val="144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2.3 bulan – 6.3 tahun</a:t>
            </a:r>
            <a:endParaRPr sz="1800" b="0" i="0" u="none" strike="noStrike" cap="none">
              <a:solidFill>
                <a:schemeClr val="dk1"/>
              </a:solidFill>
              <a:latin typeface="Arial"/>
              <a:ea typeface="Arial"/>
              <a:cs typeface="Arial"/>
              <a:sym typeface="Arial"/>
            </a:endParaRPr>
          </a:p>
        </p:txBody>
      </p:sp>
      <p:sp>
        <p:nvSpPr>
          <p:cNvPr id="2516" name="Google Shape;2516;p206"/>
          <p:cNvSpPr txBox="1"/>
          <p:nvPr/>
        </p:nvSpPr>
        <p:spPr>
          <a:xfrm>
            <a:off x="5197855" y="2476245"/>
            <a:ext cx="6006465" cy="683895"/>
          </a:xfrm>
          <a:prstGeom prst="rect">
            <a:avLst/>
          </a:prstGeom>
          <a:noFill/>
          <a:ln>
            <a:noFill/>
          </a:ln>
        </p:spPr>
        <p:txBody>
          <a:bodyPr spcFirstLastPara="1" wrap="square" lIns="0" tIns="12700" rIns="0" bIns="0" anchor="t" anchorCtr="0">
            <a:noAutofit/>
          </a:bodyPr>
          <a:lstStyle/>
          <a:p>
            <a:pPr marL="241300" marR="5080" lvl="0" indent="-228600" algn="l"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Hasil akhir : </a:t>
            </a:r>
            <a:r>
              <a:rPr lang="en-US" sz="1800" b="1" i="0" u="none" strike="noStrike" cap="none">
                <a:solidFill>
                  <a:schemeClr val="dk1"/>
                </a:solidFill>
                <a:latin typeface="Arial"/>
                <a:ea typeface="Arial"/>
                <a:cs typeface="Arial"/>
                <a:sym typeface="Arial"/>
              </a:rPr>
              <a:t>Developmental Quotient (DQ) </a:t>
            </a:r>
            <a:r>
              <a:rPr lang="en-US" sz="1800" b="0" i="0" u="none" strike="noStrike" cap="none">
                <a:solidFill>
                  <a:schemeClr val="dk1"/>
                </a:solidFill>
                <a:latin typeface="Arial"/>
                <a:ea typeface="Arial"/>
                <a:cs typeface="Arial"/>
                <a:sym typeface="Arial"/>
              </a:rPr>
              <a:t>yang paralel  dengan konsep usia mental</a:t>
            </a:r>
            <a:endParaRPr sz="1800" b="0" i="0" u="none" strike="noStrike" cap="none">
              <a:solidFill>
                <a:schemeClr val="dk1"/>
              </a:solidFill>
              <a:latin typeface="Arial"/>
              <a:ea typeface="Arial"/>
              <a:cs typeface="Arial"/>
              <a:sym typeface="Arial"/>
            </a:endParaRPr>
          </a:p>
        </p:txBody>
      </p:sp>
      <p:sp>
        <p:nvSpPr>
          <p:cNvPr id="2517" name="Google Shape;2517;p206"/>
          <p:cNvSpPr txBox="1"/>
          <p:nvPr/>
        </p:nvSpPr>
        <p:spPr>
          <a:xfrm>
            <a:off x="5197855" y="3718686"/>
            <a:ext cx="5242560" cy="683895"/>
          </a:xfrm>
          <a:prstGeom prst="rect">
            <a:avLst/>
          </a:prstGeom>
          <a:noFill/>
          <a:ln>
            <a:noFill/>
          </a:ln>
        </p:spPr>
        <p:txBody>
          <a:bodyPr spcFirstLastPara="1" wrap="square" lIns="0" tIns="12700" rIns="0" bIns="0" anchor="t" anchorCtr="0">
            <a:noAutofit/>
          </a:bodyPr>
          <a:lstStyle/>
          <a:p>
            <a:pPr marL="241300" marR="5080" lvl="0" indent="-228600" algn="l"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Mengukur 5 area : motorik kasar, motorik halus,  kemampuan adaptif, bahasa, dan personal-sosial</a:t>
            </a:r>
            <a:endParaRPr sz="1800" b="0" i="0" u="none" strike="noStrike" cap="none">
              <a:solidFill>
                <a:schemeClr val="dk1"/>
              </a:solidFill>
              <a:latin typeface="Arial"/>
              <a:ea typeface="Arial"/>
              <a:cs typeface="Arial"/>
              <a:sym typeface="Arial"/>
            </a:endParaRPr>
          </a:p>
        </p:txBody>
      </p:sp>
      <p:sp>
        <p:nvSpPr>
          <p:cNvPr id="2518" name="Google Shape;2518;p206"/>
          <p:cNvSpPr txBox="1"/>
          <p:nvPr/>
        </p:nvSpPr>
        <p:spPr>
          <a:xfrm>
            <a:off x="5197855" y="4961001"/>
            <a:ext cx="5699760" cy="1469390"/>
          </a:xfrm>
          <a:prstGeom prst="rect">
            <a:avLst/>
          </a:prstGeom>
          <a:noFill/>
          <a:ln>
            <a:noFill/>
          </a:ln>
        </p:spPr>
        <p:txBody>
          <a:bodyPr spcFirstLastPara="1" wrap="square" lIns="0" tIns="12700" rIns="0" bIns="0" anchor="t" anchorCtr="0">
            <a:noAutofit/>
          </a:bodyPr>
          <a:lstStyle/>
          <a:p>
            <a:pPr marL="241300" marR="5080" lvl="0" indent="-228600" algn="l"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Limitasi : tidak ada bukti validasi dan pengukuran  reliabilitas pada manual, tidak memprediksi inteligensi</a:t>
            </a:r>
            <a:endParaRPr sz="1800" b="0" i="0" u="none" strike="noStrike" cap="none">
              <a:solidFill>
                <a:schemeClr val="dk1"/>
              </a:solidFill>
              <a:latin typeface="Arial"/>
              <a:ea typeface="Arial"/>
              <a:cs typeface="Arial"/>
              <a:sym typeface="Arial"/>
            </a:endParaRPr>
          </a:p>
          <a:p>
            <a:pPr marL="241300" marR="551815" lvl="0" indent="-228600" algn="l" rtl="0">
              <a:lnSpc>
                <a:spcPct val="120000"/>
              </a:lnSpc>
              <a:spcBef>
                <a:spcPts val="994"/>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Mampu memperkirakan kemungkinan gangguan  perkembangan</a:t>
            </a:r>
            <a:endParaRPr sz="1800" b="0" i="0" u="none" strike="noStrike" cap="none">
              <a:solidFill>
                <a:schemeClr val="dk1"/>
              </a:solidFill>
              <a:latin typeface="Arial"/>
              <a:ea typeface="Arial"/>
              <a:cs typeface="Arial"/>
              <a:sym typeface="Arial"/>
            </a:endParaRPr>
          </a:p>
        </p:txBody>
      </p:sp>
      <p:sp>
        <p:nvSpPr>
          <p:cNvPr id="2519" name="Google Shape;2519;p206"/>
          <p:cNvSpPr txBox="1"/>
          <p:nvPr/>
        </p:nvSpPr>
        <p:spPr>
          <a:xfrm>
            <a:off x="800138" y="1699641"/>
            <a:ext cx="3674745" cy="502920"/>
          </a:xfrm>
          <a:prstGeom prst="rect">
            <a:avLst/>
          </a:prstGeom>
          <a:solidFill>
            <a:srgbClr val="F81B01"/>
          </a:solidFill>
          <a:ln>
            <a:noFill/>
          </a:ln>
        </p:spPr>
        <p:txBody>
          <a:bodyPr spcFirstLastPara="1" wrap="square" lIns="0" tIns="41900" rIns="0" bIns="0" anchor="t" anchorCtr="0">
            <a:noAutofit/>
          </a:bodyPr>
          <a:lstStyle/>
          <a:p>
            <a:pPr marL="421005"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Arial"/>
                <a:ea typeface="Arial"/>
                <a:cs typeface="Arial"/>
                <a:sym typeface="Arial"/>
              </a:rPr>
              <a:t>INFANT SCALES</a:t>
            </a:r>
            <a:endParaRPr sz="2800" b="0" i="0" u="none" strike="noStrike" cap="none">
              <a:solidFill>
                <a:schemeClr val="dk1"/>
              </a:solidFill>
              <a:latin typeface="Arial"/>
              <a:ea typeface="Arial"/>
              <a:cs typeface="Arial"/>
              <a:sym typeface="Arial"/>
            </a:endParaRPr>
          </a:p>
        </p:txBody>
      </p:sp>
      <p:sp>
        <p:nvSpPr>
          <p:cNvPr id="2520" name="Google Shape;2520;p206"/>
          <p:cNvSpPr/>
          <p:nvPr/>
        </p:nvSpPr>
        <p:spPr>
          <a:xfrm>
            <a:off x="8976389" y="3072352"/>
            <a:ext cx="2993203" cy="48869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525" name="Google Shape;2525;p207"/>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26" name="Google Shape;2526;p207"/>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27" name="Google Shape;2527;p207"/>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28" name="Google Shape;2528;p207"/>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29" name="Google Shape;2529;p207"/>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30" name="Google Shape;2530;p207"/>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31" name="Google Shape;2531;p207"/>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32" name="Google Shape;2532;p207"/>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33" name="Google Shape;2533;p207"/>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34" name="Google Shape;2534;p207"/>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35" name="Google Shape;2535;p207"/>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36" name="Google Shape;2536;p207"/>
          <p:cNvSpPr txBox="1"/>
          <p:nvPr/>
        </p:nvSpPr>
        <p:spPr>
          <a:xfrm>
            <a:off x="806335" y="2275713"/>
            <a:ext cx="3668395" cy="2624455"/>
          </a:xfrm>
          <a:prstGeom prst="rect">
            <a:avLst/>
          </a:prstGeom>
          <a:solidFill>
            <a:srgbClr val="F81B01"/>
          </a:solidFill>
          <a:ln>
            <a:noFill/>
          </a:ln>
        </p:spPr>
        <p:txBody>
          <a:bodyPr spcFirstLastPara="1" wrap="square" lIns="0" tIns="124450" rIns="0" bIns="0" anchor="t" anchorCtr="0">
            <a:noAutofit/>
          </a:bodyPr>
          <a:lstStyle/>
          <a:p>
            <a:pPr marL="537845" marR="516255" lvl="0" indent="-1268" algn="ctr" rtl="0">
              <a:lnSpc>
                <a:spcPct val="85000"/>
              </a:lnSpc>
              <a:spcBef>
                <a:spcPts val="0"/>
              </a:spcBef>
              <a:spcAft>
                <a:spcPts val="0"/>
              </a:spcAft>
              <a:buClr>
                <a:srgbClr val="000000"/>
              </a:buClr>
              <a:buSzPts val="3600"/>
              <a:buFont typeface="Arial"/>
              <a:buNone/>
            </a:pPr>
            <a:r>
              <a:rPr lang="en-US" sz="3600" b="0" i="0" u="none" strike="noStrike" cap="none">
                <a:solidFill>
                  <a:srgbClr val="FFFDFF"/>
                </a:solidFill>
                <a:latin typeface="Arial"/>
                <a:ea typeface="Arial"/>
                <a:cs typeface="Arial"/>
                <a:sym typeface="Arial"/>
              </a:rPr>
              <a:t>Brazelton‟s  Neonatal  Behavioral  Assessment  Scale (NBAS)</a:t>
            </a:r>
            <a:endParaRPr sz="3600" b="0" i="0" u="none" strike="noStrike" cap="none">
              <a:solidFill>
                <a:schemeClr val="dk1"/>
              </a:solidFill>
              <a:latin typeface="Arial"/>
              <a:ea typeface="Arial"/>
              <a:cs typeface="Arial"/>
              <a:sym typeface="Arial"/>
            </a:endParaRPr>
          </a:p>
        </p:txBody>
      </p:sp>
      <p:sp>
        <p:nvSpPr>
          <p:cNvPr id="2537" name="Google Shape;2537;p207"/>
          <p:cNvSpPr txBox="1"/>
          <p:nvPr/>
        </p:nvSpPr>
        <p:spPr>
          <a:xfrm>
            <a:off x="5197855" y="222884"/>
            <a:ext cx="6083300" cy="1926589"/>
          </a:xfrm>
          <a:prstGeom prst="rect">
            <a:avLst/>
          </a:prstGeom>
          <a:noFill/>
          <a:ln>
            <a:noFill/>
          </a:ln>
        </p:spPr>
        <p:txBody>
          <a:bodyPr spcFirstLastPara="1" wrap="square" lIns="0" tIns="67300"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Untuk bayi usia 3 hari sampai 4 minggu (1973, 1984 </a:t>
            </a:r>
            <a:r>
              <a:rPr lang="en-US" sz="1800" b="0" i="0" u="none" strike="noStrike" cap="none">
                <a:solidFill>
                  <a:schemeClr val="dk1"/>
                </a:solidFill>
                <a:latin typeface="Noto Sans Symbols"/>
                <a:ea typeface="Noto Sans Symbols"/>
                <a:cs typeface="Noto Sans Symbols"/>
                <a:sym typeface="Noto Sans Symbols"/>
              </a:rPr>
              <a:t>⭢</a:t>
            </a:r>
            <a:endParaRPr sz="1800" b="0" i="0" u="none" strike="noStrike" cap="none">
              <a:solidFill>
                <a:schemeClr val="dk1"/>
              </a:solidFill>
              <a:latin typeface="Noto Sans Symbols"/>
              <a:ea typeface="Noto Sans Symbols"/>
              <a:cs typeface="Noto Sans Symbols"/>
              <a:sym typeface="Noto Sans Symbols"/>
            </a:endParaRPr>
          </a:p>
          <a:p>
            <a:pPr marL="241300" marR="0" lvl="0" indent="0" algn="l" rtl="0">
              <a:lnSpc>
                <a:spcPct val="100000"/>
              </a:lnSpc>
              <a:spcBef>
                <a:spcPts val="434"/>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1994), umumnya diadministrasikan pada minggu pertama</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3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Bisa mendapatkan indeks kompetensi bayi baru lahir</a:t>
            </a:r>
            <a:endParaRPr sz="1800" b="0" i="0" u="none" strike="noStrike" cap="none">
              <a:solidFill>
                <a:schemeClr val="dk1"/>
              </a:solidFill>
              <a:latin typeface="Arial"/>
              <a:ea typeface="Arial"/>
              <a:cs typeface="Arial"/>
              <a:sym typeface="Arial"/>
            </a:endParaRPr>
          </a:p>
          <a:p>
            <a:pPr marL="241300" marR="236220" lvl="0" indent="-228600" algn="l" rtl="0">
              <a:lnSpc>
                <a:spcPct val="120000"/>
              </a:lnSpc>
              <a:spcBef>
                <a:spcPts val="1005"/>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Menghasilkan 47 skor yang mencakup area neurologis,  sosial dan perilaku + kualitas responsiveness</a:t>
            </a:r>
            <a:endParaRPr sz="1800" b="0" i="0" u="none" strike="noStrike" cap="none">
              <a:solidFill>
                <a:schemeClr val="dk1"/>
              </a:solidFill>
              <a:latin typeface="Arial"/>
              <a:ea typeface="Arial"/>
              <a:cs typeface="Arial"/>
              <a:sym typeface="Arial"/>
            </a:endParaRPr>
          </a:p>
        </p:txBody>
      </p:sp>
      <p:sp>
        <p:nvSpPr>
          <p:cNvPr id="2538" name="Google Shape;2538;p207"/>
          <p:cNvSpPr txBox="1"/>
          <p:nvPr/>
        </p:nvSpPr>
        <p:spPr>
          <a:xfrm>
            <a:off x="5197855" y="2706115"/>
            <a:ext cx="5517515" cy="1760855"/>
          </a:xfrm>
          <a:prstGeom prst="rect">
            <a:avLst/>
          </a:prstGeom>
          <a:noFill/>
          <a:ln>
            <a:noFill/>
          </a:ln>
        </p:spPr>
        <p:txBody>
          <a:bodyPr spcFirstLastPara="1" wrap="square" lIns="0" tIns="12700" rIns="0" bIns="0" anchor="t" anchorCtr="0">
            <a:noAutofit/>
          </a:bodyPr>
          <a:lstStyle/>
          <a:p>
            <a:pPr marL="241300" marR="277495" lvl="0" indent="-228600" algn="l"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Digunakan sebagai alat diagnostik maupun untuk  penelitian</a:t>
            </a:r>
            <a:endParaRPr sz="1800" b="0" i="0" u="none" strike="noStrike" cap="none">
              <a:solidFill>
                <a:schemeClr val="dk1"/>
              </a:solidFill>
              <a:latin typeface="Arial"/>
              <a:ea typeface="Arial"/>
              <a:cs typeface="Arial"/>
              <a:sym typeface="Arial"/>
            </a:endParaRPr>
          </a:p>
          <a:p>
            <a:pPr marL="698500" marR="0" lvl="1" indent="-228600" algn="l" rtl="0">
              <a:lnSpc>
                <a:spcPct val="100000"/>
              </a:lnSpc>
              <a:spcBef>
                <a:spcPts val="919"/>
              </a:spcBef>
              <a:spcAft>
                <a:spcPts val="0"/>
              </a:spcAft>
              <a:buClr>
                <a:srgbClr val="F81B01"/>
              </a:buClr>
              <a:buSzPts val="1750"/>
              <a:buFont typeface="Noto Sans Symbols"/>
              <a:buChar char="▪"/>
            </a:pPr>
            <a:r>
              <a:rPr lang="en-US" sz="1600" b="0" i="0" u="none" strike="noStrike" cap="none">
                <a:solidFill>
                  <a:schemeClr val="dk1"/>
                </a:solidFill>
                <a:latin typeface="Arial"/>
                <a:ea typeface="Arial"/>
                <a:cs typeface="Arial"/>
                <a:sym typeface="Arial"/>
              </a:rPr>
              <a:t>Evaluasi dampak </a:t>
            </a:r>
            <a:r>
              <a:rPr lang="en-US" sz="1600" b="0" i="1" u="none" strike="noStrike" cap="none">
                <a:solidFill>
                  <a:schemeClr val="dk1"/>
                </a:solidFill>
                <a:latin typeface="Arial"/>
                <a:ea typeface="Arial"/>
                <a:cs typeface="Arial"/>
                <a:sym typeface="Arial"/>
              </a:rPr>
              <a:t>low birth weight </a:t>
            </a:r>
            <a:r>
              <a:rPr lang="en-US" sz="1600" b="0" i="0" u="none" strike="noStrike" cap="none">
                <a:solidFill>
                  <a:schemeClr val="dk1"/>
                </a:solidFill>
                <a:latin typeface="Arial"/>
                <a:ea typeface="Arial"/>
                <a:cs typeface="Arial"/>
                <a:sym typeface="Arial"/>
              </a:rPr>
              <a:t>pada bayi prematur</a:t>
            </a:r>
            <a:endParaRPr sz="1600" b="0" i="0" u="none" strike="noStrike" cap="none">
              <a:solidFill>
                <a:schemeClr val="dk1"/>
              </a:solidFill>
              <a:latin typeface="Arial"/>
              <a:ea typeface="Arial"/>
              <a:cs typeface="Arial"/>
              <a:sym typeface="Arial"/>
            </a:endParaRPr>
          </a:p>
          <a:p>
            <a:pPr marL="698500" marR="0" lvl="1" indent="-228600" algn="l" rtl="0">
              <a:lnSpc>
                <a:spcPct val="100000"/>
              </a:lnSpc>
              <a:spcBef>
                <a:spcPts val="890"/>
              </a:spcBef>
              <a:spcAft>
                <a:spcPts val="0"/>
              </a:spcAft>
              <a:buClr>
                <a:srgbClr val="F81B01"/>
              </a:buClr>
              <a:buSzPts val="1750"/>
              <a:buFont typeface="Noto Sans Symbols"/>
              <a:buChar char="▪"/>
            </a:pPr>
            <a:r>
              <a:rPr lang="en-US" sz="1600" b="0" i="0" u="none" strike="noStrike" cap="none">
                <a:solidFill>
                  <a:schemeClr val="dk1"/>
                </a:solidFill>
                <a:latin typeface="Arial"/>
                <a:ea typeface="Arial"/>
                <a:cs typeface="Arial"/>
                <a:sym typeface="Arial"/>
              </a:rPr>
              <a:t>Efek beberapa kondisi prenatal</a:t>
            </a:r>
            <a:endParaRPr sz="1600" b="0" i="0" u="none" strike="noStrike" cap="none">
              <a:solidFill>
                <a:schemeClr val="dk1"/>
              </a:solidFill>
              <a:latin typeface="Arial"/>
              <a:ea typeface="Arial"/>
              <a:cs typeface="Arial"/>
              <a:sym typeface="Arial"/>
            </a:endParaRPr>
          </a:p>
          <a:p>
            <a:pPr marL="698500" marR="0" lvl="1" indent="-228600" algn="l" rtl="0">
              <a:lnSpc>
                <a:spcPct val="100000"/>
              </a:lnSpc>
              <a:spcBef>
                <a:spcPts val="875"/>
              </a:spcBef>
              <a:spcAft>
                <a:spcPts val="0"/>
              </a:spcAft>
              <a:buClr>
                <a:srgbClr val="F81B01"/>
              </a:buClr>
              <a:buSzPts val="1750"/>
              <a:buFont typeface="Noto Sans Symbols"/>
              <a:buChar char="▪"/>
            </a:pPr>
            <a:r>
              <a:rPr lang="en-US" sz="1600" b="0" i="0" u="none" strike="noStrike" cap="none">
                <a:solidFill>
                  <a:schemeClr val="dk1"/>
                </a:solidFill>
                <a:latin typeface="Arial"/>
                <a:ea typeface="Arial"/>
                <a:cs typeface="Arial"/>
                <a:sym typeface="Arial"/>
              </a:rPr>
              <a:t>Studi perbedaan gender dan </a:t>
            </a:r>
            <a:r>
              <a:rPr lang="en-US" sz="1600" b="0" i="1" u="none" strike="noStrike" cap="none">
                <a:solidFill>
                  <a:schemeClr val="dk1"/>
                </a:solidFill>
                <a:latin typeface="Arial"/>
                <a:ea typeface="Arial"/>
                <a:cs typeface="Arial"/>
                <a:sym typeface="Arial"/>
              </a:rPr>
              <a:t>attachment</a:t>
            </a:r>
            <a:endParaRPr sz="1600" b="0" i="0" u="none" strike="noStrike" cap="none">
              <a:solidFill>
                <a:schemeClr val="dk1"/>
              </a:solidFill>
              <a:latin typeface="Arial"/>
              <a:ea typeface="Arial"/>
              <a:cs typeface="Arial"/>
              <a:sym typeface="Arial"/>
            </a:endParaRPr>
          </a:p>
        </p:txBody>
      </p:sp>
      <p:sp>
        <p:nvSpPr>
          <p:cNvPr id="2539" name="Google Shape;2539;p207"/>
          <p:cNvSpPr txBox="1"/>
          <p:nvPr/>
        </p:nvSpPr>
        <p:spPr>
          <a:xfrm>
            <a:off x="5197855" y="5016843"/>
            <a:ext cx="5978525" cy="1013460"/>
          </a:xfrm>
          <a:prstGeom prst="rect">
            <a:avLst/>
          </a:prstGeom>
          <a:noFill/>
          <a:ln>
            <a:noFill/>
          </a:ln>
        </p:spPr>
        <p:txBody>
          <a:bodyPr spcFirstLastPara="1" wrap="square" lIns="0" tIns="12700" rIns="0" bIns="0" anchor="t" anchorCtr="0">
            <a:noAutofit/>
          </a:bodyPr>
          <a:lstStyle/>
          <a:p>
            <a:pPr marL="241300" marR="5080" lvl="0" indent="-228600" algn="just"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Limitasi : tidak ada standar sampel sebagai pembanding  (tidak ada norma), tidak mampu memprediksi inteligensi,  </a:t>
            </a:r>
            <a:r>
              <a:rPr lang="en-US" sz="1800" b="0" i="1" u="none" strike="noStrike" cap="none">
                <a:solidFill>
                  <a:schemeClr val="dk1"/>
                </a:solidFill>
                <a:latin typeface="Arial"/>
                <a:ea typeface="Arial"/>
                <a:cs typeface="Arial"/>
                <a:sym typeface="Arial"/>
              </a:rPr>
              <a:t>interrater reliability </a:t>
            </a:r>
            <a:r>
              <a:rPr lang="en-US" sz="1800" b="0" i="0" u="none" strike="noStrike" cap="none">
                <a:solidFill>
                  <a:schemeClr val="dk1"/>
                </a:solidFill>
                <a:latin typeface="Arial"/>
                <a:ea typeface="Arial"/>
                <a:cs typeface="Arial"/>
                <a:sym typeface="Arial"/>
              </a:rPr>
              <a:t>baik tapi </a:t>
            </a:r>
            <a:r>
              <a:rPr lang="en-US" sz="1800" b="0" i="1" u="none" strike="noStrike" cap="none">
                <a:solidFill>
                  <a:schemeClr val="dk1"/>
                </a:solidFill>
                <a:latin typeface="Arial"/>
                <a:ea typeface="Arial"/>
                <a:cs typeface="Arial"/>
                <a:sym typeface="Arial"/>
              </a:rPr>
              <a:t>test-retest reliability </a:t>
            </a:r>
            <a:r>
              <a:rPr lang="en-US" sz="1800" b="0" i="0" u="none" strike="noStrike" cap="none">
                <a:solidFill>
                  <a:schemeClr val="dk1"/>
                </a:solidFill>
                <a:latin typeface="Arial"/>
                <a:ea typeface="Arial"/>
                <a:cs typeface="Arial"/>
                <a:sym typeface="Arial"/>
              </a:rPr>
              <a:t>buruk</a:t>
            </a:r>
            <a:endParaRPr sz="1800" b="0" i="0" u="none" strike="noStrike" cap="none">
              <a:solidFill>
                <a:schemeClr val="dk1"/>
              </a:solidFill>
              <a:latin typeface="Arial"/>
              <a:ea typeface="Arial"/>
              <a:cs typeface="Arial"/>
              <a:sym typeface="Arial"/>
            </a:endParaRPr>
          </a:p>
        </p:txBody>
      </p:sp>
      <p:sp>
        <p:nvSpPr>
          <p:cNvPr id="2540" name="Google Shape;2540;p207"/>
          <p:cNvSpPr txBox="1"/>
          <p:nvPr/>
        </p:nvSpPr>
        <p:spPr>
          <a:xfrm>
            <a:off x="800138" y="1699641"/>
            <a:ext cx="3674745" cy="502920"/>
          </a:xfrm>
          <a:prstGeom prst="rect">
            <a:avLst/>
          </a:prstGeom>
          <a:solidFill>
            <a:srgbClr val="F81B01"/>
          </a:solidFill>
          <a:ln>
            <a:noFill/>
          </a:ln>
        </p:spPr>
        <p:txBody>
          <a:bodyPr spcFirstLastPara="1" wrap="square" lIns="0" tIns="41900" rIns="0" bIns="0" anchor="t" anchorCtr="0">
            <a:noAutofit/>
          </a:bodyPr>
          <a:lstStyle/>
          <a:p>
            <a:pPr marL="421005"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Arial"/>
                <a:ea typeface="Arial"/>
                <a:cs typeface="Arial"/>
                <a:sym typeface="Arial"/>
              </a:rPr>
              <a:t>INFANT SCALES</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4"/>
        <p:cNvGrpSpPr/>
        <p:nvPr/>
      </p:nvGrpSpPr>
      <p:grpSpPr>
        <a:xfrm>
          <a:off x="0" y="0"/>
          <a:ext cx="0" cy="0"/>
          <a:chOff x="0" y="0"/>
          <a:chExt cx="0" cy="0"/>
        </a:xfrm>
      </p:grpSpPr>
      <p:sp>
        <p:nvSpPr>
          <p:cNvPr id="2545" name="Google Shape;2545;p208"/>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46" name="Google Shape;2546;p208"/>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47" name="Google Shape;2547;p208"/>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48" name="Google Shape;2548;p208"/>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49" name="Google Shape;2549;p208"/>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50" name="Google Shape;2550;p208"/>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51" name="Google Shape;2551;p208"/>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52" name="Google Shape;2552;p208"/>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53" name="Google Shape;2553;p208"/>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54" name="Google Shape;2554;p208"/>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55" name="Google Shape;2555;p208"/>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56" name="Google Shape;2556;p208"/>
          <p:cNvSpPr txBox="1"/>
          <p:nvPr/>
        </p:nvSpPr>
        <p:spPr>
          <a:xfrm>
            <a:off x="806335" y="2275713"/>
            <a:ext cx="3668395" cy="2624455"/>
          </a:xfrm>
          <a:prstGeom prst="rect">
            <a:avLst/>
          </a:prstGeom>
          <a:solidFill>
            <a:srgbClr val="F81B01"/>
          </a:solidFill>
          <a:ln>
            <a:noFill/>
          </a:ln>
        </p:spPr>
        <p:txBody>
          <a:bodyPr spcFirstLastPara="1" wrap="square" lIns="0" tIns="2525" rIns="0" bIns="0" anchor="t" anchorCtr="0">
            <a:noAutofit/>
          </a:bodyPr>
          <a:lstStyle/>
          <a:p>
            <a:pPr marL="0" marR="0" lvl="0" indent="0" algn="l" rtl="0">
              <a:lnSpc>
                <a:spcPct val="100000"/>
              </a:lnSpc>
              <a:spcBef>
                <a:spcPts val="0"/>
              </a:spcBef>
              <a:spcAft>
                <a:spcPts val="0"/>
              </a:spcAft>
              <a:buClr>
                <a:srgbClr val="000000"/>
              </a:buClr>
              <a:buSzPts val="3500"/>
              <a:buFont typeface="Arial"/>
              <a:buNone/>
            </a:pPr>
            <a:endParaRPr sz="3500" b="0" i="0" u="none" strike="noStrike" cap="none">
              <a:solidFill>
                <a:schemeClr val="dk1"/>
              </a:solidFill>
              <a:latin typeface="Times New Roman"/>
              <a:ea typeface="Times New Roman"/>
              <a:cs typeface="Times New Roman"/>
              <a:sym typeface="Times New Roman"/>
            </a:endParaRPr>
          </a:p>
          <a:p>
            <a:pPr marL="574040" marR="517525" lvl="0" indent="-38100" algn="just" rtl="0">
              <a:lnSpc>
                <a:spcPct val="101975"/>
              </a:lnSpc>
              <a:spcBef>
                <a:spcPts val="0"/>
              </a:spcBef>
              <a:spcAft>
                <a:spcPts val="0"/>
              </a:spcAft>
              <a:buClr>
                <a:srgbClr val="000000"/>
              </a:buClr>
              <a:buSzPts val="4000"/>
              <a:buFont typeface="Arial"/>
              <a:buNone/>
            </a:pPr>
            <a:r>
              <a:rPr lang="en-US" sz="4000" b="0" i="0" u="none" strike="noStrike" cap="none">
                <a:solidFill>
                  <a:srgbClr val="FFFDFF"/>
                </a:solidFill>
                <a:latin typeface="Arial"/>
                <a:ea typeface="Arial"/>
                <a:cs typeface="Arial"/>
                <a:sym typeface="Arial"/>
              </a:rPr>
              <a:t>Cattell Infant  Intelligence  Scale (CIIS)</a:t>
            </a:r>
            <a:endParaRPr sz="4000" b="0" i="0" u="none" strike="noStrike" cap="none">
              <a:solidFill>
                <a:schemeClr val="dk1"/>
              </a:solidFill>
              <a:latin typeface="Arial"/>
              <a:ea typeface="Arial"/>
              <a:cs typeface="Arial"/>
              <a:sym typeface="Arial"/>
            </a:endParaRPr>
          </a:p>
        </p:txBody>
      </p:sp>
      <p:sp>
        <p:nvSpPr>
          <p:cNvPr id="2557" name="Google Shape;2557;p208"/>
          <p:cNvSpPr txBox="1"/>
          <p:nvPr/>
        </p:nvSpPr>
        <p:spPr>
          <a:xfrm>
            <a:off x="5197855" y="1461007"/>
            <a:ext cx="6047740" cy="1469390"/>
          </a:xfrm>
          <a:prstGeom prst="rect">
            <a:avLst/>
          </a:prstGeom>
          <a:noFill/>
          <a:ln>
            <a:noFill/>
          </a:ln>
        </p:spPr>
        <p:txBody>
          <a:bodyPr spcFirstLastPara="1" wrap="square" lIns="0" tIns="12700" rIns="0" bIns="0" anchor="t" anchorCtr="0">
            <a:noAutofit/>
          </a:bodyPr>
          <a:lstStyle/>
          <a:p>
            <a:pPr marL="241300" marR="5080" lvl="0" indent="-228600" algn="l"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Turunan dari Binet, yang bisa digunakan dari usia 2-30an  bulan</a:t>
            </a:r>
            <a:endParaRPr sz="1800" b="0" i="0" u="none" strike="noStrike" cap="none">
              <a:solidFill>
                <a:schemeClr val="dk1"/>
              </a:solidFill>
              <a:latin typeface="Arial"/>
              <a:ea typeface="Arial"/>
              <a:cs typeface="Arial"/>
              <a:sym typeface="Arial"/>
            </a:endParaRPr>
          </a:p>
          <a:p>
            <a:pPr marL="241300" marR="287655" lvl="0" indent="-228600" algn="l" rtl="0">
              <a:lnSpc>
                <a:spcPct val="120000"/>
              </a:lnSpc>
              <a:spcBef>
                <a:spcPts val="994"/>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Skala format usia : 5 item untuk setiap bulan dari 2-12  bulan dan 5 item untuk setiap 2 bulan dari 12-36 bulan</a:t>
            </a:r>
            <a:endParaRPr sz="1800" b="0" i="0" u="none" strike="noStrike" cap="none">
              <a:solidFill>
                <a:schemeClr val="dk1"/>
              </a:solidFill>
              <a:latin typeface="Arial"/>
              <a:ea typeface="Arial"/>
              <a:cs typeface="Arial"/>
              <a:sym typeface="Arial"/>
            </a:endParaRPr>
          </a:p>
        </p:txBody>
      </p:sp>
      <p:sp>
        <p:nvSpPr>
          <p:cNvPr id="2558" name="Google Shape;2558;p208"/>
          <p:cNvSpPr txBox="1"/>
          <p:nvPr/>
        </p:nvSpPr>
        <p:spPr>
          <a:xfrm>
            <a:off x="5197855" y="3488245"/>
            <a:ext cx="5904230" cy="1013460"/>
          </a:xfrm>
          <a:prstGeom prst="rect">
            <a:avLst/>
          </a:prstGeom>
          <a:noFill/>
          <a:ln>
            <a:noFill/>
          </a:ln>
        </p:spPr>
        <p:txBody>
          <a:bodyPr spcFirstLastPara="1" wrap="square" lIns="0" tIns="12700" rIns="0" bIns="0" anchor="t" anchorCtr="0">
            <a:noAutofit/>
          </a:bodyPr>
          <a:lstStyle/>
          <a:p>
            <a:pPr marL="241300" marR="5080" lvl="0" indent="-228600" algn="just" rtl="0">
              <a:lnSpc>
                <a:spcPct val="12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Sudah sangat jarang digunakan </a:t>
            </a:r>
            <a:r>
              <a:rPr lang="en-US" sz="1800" b="0" i="0" u="none" strike="noStrike" cap="none">
                <a:solidFill>
                  <a:schemeClr val="dk1"/>
                </a:solidFill>
                <a:latin typeface="Noto Sans Symbols"/>
                <a:ea typeface="Noto Sans Symbols"/>
                <a:cs typeface="Noto Sans Symbols"/>
                <a:sym typeface="Noto Sans Symbols"/>
              </a:rPr>
              <a:t>⭢</a:t>
            </a:r>
            <a:r>
              <a:rPr lang="en-US" sz="1800" b="0" i="0" u="none" strike="noStrike" cap="none">
                <a:solidFill>
                  <a:schemeClr val="dk1"/>
                </a:solidFill>
                <a:latin typeface="Times New Roman"/>
                <a:ea typeface="Times New Roman"/>
                <a:cs typeface="Times New Roman"/>
                <a:sym typeface="Times New Roman"/>
              </a:rPr>
              <a:t> </a:t>
            </a:r>
            <a:r>
              <a:rPr lang="en-US" sz="1800" b="0" i="0" u="none" strike="noStrike" cap="none">
                <a:solidFill>
                  <a:schemeClr val="dk1"/>
                </a:solidFill>
                <a:latin typeface="Arial"/>
                <a:ea typeface="Arial"/>
                <a:cs typeface="Arial"/>
                <a:sym typeface="Arial"/>
              </a:rPr>
              <a:t>tidak ada perubahan  item yang signifikan selama 60 tahun, indeks psikometri  buruk, apa yang diukur pun tidak „jelas‟</a:t>
            </a:r>
            <a:endParaRPr sz="1800" b="0" i="0" u="none" strike="noStrike" cap="none">
              <a:solidFill>
                <a:schemeClr val="dk1"/>
              </a:solidFill>
              <a:latin typeface="Arial"/>
              <a:ea typeface="Arial"/>
              <a:cs typeface="Arial"/>
              <a:sym typeface="Arial"/>
            </a:endParaRPr>
          </a:p>
        </p:txBody>
      </p:sp>
      <p:sp>
        <p:nvSpPr>
          <p:cNvPr id="2559" name="Google Shape;2559;p208"/>
          <p:cNvSpPr txBox="1"/>
          <p:nvPr/>
        </p:nvSpPr>
        <p:spPr>
          <a:xfrm>
            <a:off x="5197855" y="5114925"/>
            <a:ext cx="2877185" cy="299720"/>
          </a:xfrm>
          <a:prstGeom prst="rect">
            <a:avLst/>
          </a:prstGeom>
          <a:noFill/>
          <a:ln>
            <a:noFill/>
          </a:ln>
        </p:spPr>
        <p:txBody>
          <a:bodyPr spcFirstLastPara="1" wrap="square" lIns="0" tIns="12700"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Tergantikan oleh Bayley-II</a:t>
            </a:r>
            <a:endParaRPr sz="1800" b="0" i="0" u="none" strike="noStrike" cap="none">
              <a:solidFill>
                <a:schemeClr val="dk1"/>
              </a:solidFill>
              <a:latin typeface="Arial"/>
              <a:ea typeface="Arial"/>
              <a:cs typeface="Arial"/>
              <a:sym typeface="Arial"/>
            </a:endParaRPr>
          </a:p>
        </p:txBody>
      </p:sp>
      <p:sp>
        <p:nvSpPr>
          <p:cNvPr id="2560" name="Google Shape;2560;p208"/>
          <p:cNvSpPr txBox="1">
            <a:spLocks noGrp="1"/>
          </p:cNvSpPr>
          <p:nvPr>
            <p:ph type="title"/>
          </p:nvPr>
        </p:nvSpPr>
        <p:spPr>
          <a:xfrm>
            <a:off x="800138" y="1699641"/>
            <a:ext cx="3674745" cy="502920"/>
          </a:xfrm>
          <a:prstGeom prst="rect">
            <a:avLst/>
          </a:prstGeom>
          <a:solidFill>
            <a:srgbClr val="F81B01"/>
          </a:solidFill>
          <a:ln>
            <a:noFill/>
          </a:ln>
        </p:spPr>
        <p:txBody>
          <a:bodyPr spcFirstLastPara="1" wrap="square" lIns="0" tIns="41900" rIns="0" bIns="0" anchor="ctr" anchorCtr="0">
            <a:noAutofit/>
          </a:bodyPr>
          <a:lstStyle/>
          <a:p>
            <a:pPr marL="421005" lvl="0" indent="0" algn="l" rtl="0">
              <a:lnSpc>
                <a:spcPct val="100000"/>
              </a:lnSpc>
              <a:spcBef>
                <a:spcPts val="0"/>
              </a:spcBef>
              <a:spcAft>
                <a:spcPts val="0"/>
              </a:spcAft>
              <a:buClr>
                <a:srgbClr val="FFFFFF"/>
              </a:buClr>
              <a:buSzPts val="2800"/>
              <a:buFont typeface="Arial"/>
              <a:buNone/>
            </a:pPr>
            <a:r>
              <a:rPr lang="en-US" sz="2800" b="1">
                <a:solidFill>
                  <a:srgbClr val="FFFFFF"/>
                </a:solidFill>
                <a:latin typeface="Arial"/>
                <a:ea typeface="Arial"/>
                <a:cs typeface="Arial"/>
                <a:sym typeface="Arial"/>
              </a:rPr>
              <a:t>INFANT SCALES</a:t>
            </a:r>
            <a:endParaRPr sz="28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4"/>
        <p:cNvGrpSpPr/>
        <p:nvPr/>
      </p:nvGrpSpPr>
      <p:grpSpPr>
        <a:xfrm>
          <a:off x="0" y="0"/>
          <a:ext cx="0" cy="0"/>
          <a:chOff x="0" y="0"/>
          <a:chExt cx="0" cy="0"/>
        </a:xfrm>
      </p:grpSpPr>
      <p:sp>
        <p:nvSpPr>
          <p:cNvPr id="2565" name="Google Shape;2565;p209"/>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66" name="Google Shape;2566;p209"/>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67" name="Google Shape;2567;p209"/>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68" name="Google Shape;2568;p209"/>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69" name="Google Shape;2569;p209"/>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70" name="Google Shape;2570;p209"/>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71" name="Google Shape;2571;p209"/>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72" name="Google Shape;2572;p209"/>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73" name="Google Shape;2573;p209"/>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74" name="Google Shape;2574;p209"/>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75" name="Google Shape;2575;p209"/>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76" name="Google Shape;2576;p209"/>
          <p:cNvSpPr/>
          <p:nvPr/>
        </p:nvSpPr>
        <p:spPr>
          <a:xfrm>
            <a:off x="806335" y="2275713"/>
            <a:ext cx="3668395" cy="2624455"/>
          </a:xfrm>
          <a:custGeom>
            <a:avLst/>
            <a:gdLst/>
            <a:ahLst/>
            <a:cxnLst/>
            <a:rect l="l" t="t" r="r" b="b"/>
            <a:pathLst>
              <a:path w="3668395" h="2624454" extrusionOk="0">
                <a:moveTo>
                  <a:pt x="0" y="2624327"/>
                </a:moveTo>
                <a:lnTo>
                  <a:pt x="3668267" y="2624327"/>
                </a:lnTo>
                <a:lnTo>
                  <a:pt x="3668267" y="0"/>
                </a:lnTo>
                <a:lnTo>
                  <a:pt x="0" y="0"/>
                </a:lnTo>
                <a:lnTo>
                  <a:pt x="0" y="2624327"/>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77" name="Google Shape;2577;p209"/>
          <p:cNvSpPr txBox="1"/>
          <p:nvPr/>
        </p:nvSpPr>
        <p:spPr>
          <a:xfrm>
            <a:off x="1314958" y="2072385"/>
            <a:ext cx="2665095" cy="57404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FDFF"/>
                </a:solidFill>
                <a:latin typeface="Arial"/>
                <a:ea typeface="Arial"/>
                <a:cs typeface="Arial"/>
                <a:sym typeface="Arial"/>
              </a:rPr>
              <a:t>Bayley Scales</a:t>
            </a:r>
            <a:endParaRPr sz="3600" b="0" i="0" u="none" strike="noStrike" cap="none">
              <a:solidFill>
                <a:schemeClr val="dk1"/>
              </a:solidFill>
              <a:latin typeface="Arial"/>
              <a:ea typeface="Arial"/>
              <a:cs typeface="Arial"/>
              <a:sym typeface="Arial"/>
            </a:endParaRPr>
          </a:p>
        </p:txBody>
      </p:sp>
      <p:sp>
        <p:nvSpPr>
          <p:cNvPr id="2578" name="Google Shape;2578;p209"/>
          <p:cNvSpPr txBox="1"/>
          <p:nvPr/>
        </p:nvSpPr>
        <p:spPr>
          <a:xfrm>
            <a:off x="904638" y="3175706"/>
            <a:ext cx="3485700" cy="2440200"/>
          </a:xfrm>
          <a:prstGeom prst="rect">
            <a:avLst/>
          </a:prstGeom>
          <a:noFill/>
          <a:ln>
            <a:noFill/>
          </a:ln>
        </p:spPr>
        <p:txBody>
          <a:bodyPr spcFirstLastPara="1" wrap="square" lIns="0" tIns="95250" rIns="0" bIns="0" anchor="t" anchorCtr="0">
            <a:noAutofit/>
          </a:bodyPr>
          <a:lstStyle/>
          <a:p>
            <a:pPr marL="12700" marR="5080" lvl="0" indent="-635" algn="ctr" rtl="0">
              <a:lnSpc>
                <a:spcPct val="85000"/>
              </a:lnSpc>
              <a:spcBef>
                <a:spcPts val="0"/>
              </a:spcBef>
              <a:spcAft>
                <a:spcPts val="0"/>
              </a:spcAft>
              <a:buClr>
                <a:srgbClr val="000000"/>
              </a:buClr>
              <a:buSzPts val="3600"/>
              <a:buFont typeface="Arial"/>
              <a:buNone/>
            </a:pPr>
            <a:r>
              <a:rPr lang="en-US" sz="3600" b="0" i="0" u="none" strike="noStrike" cap="none">
                <a:solidFill>
                  <a:srgbClr val="FFFDFF"/>
                </a:solidFill>
                <a:latin typeface="Arial"/>
                <a:ea typeface="Arial"/>
                <a:cs typeface="Arial"/>
                <a:sym typeface="Arial"/>
              </a:rPr>
              <a:t>of Infant and  Toddler  Development–  Third Edition  (BSID-III)</a:t>
            </a:r>
            <a:endParaRPr sz="3600" b="0" i="0" u="none" strike="noStrike" cap="none">
              <a:solidFill>
                <a:schemeClr val="dk1"/>
              </a:solidFill>
              <a:latin typeface="Arial"/>
              <a:ea typeface="Arial"/>
              <a:cs typeface="Arial"/>
              <a:sym typeface="Arial"/>
            </a:endParaRPr>
          </a:p>
        </p:txBody>
      </p:sp>
      <p:sp>
        <p:nvSpPr>
          <p:cNvPr id="2579" name="Google Shape;2579;p209"/>
          <p:cNvSpPr txBox="1"/>
          <p:nvPr/>
        </p:nvSpPr>
        <p:spPr>
          <a:xfrm>
            <a:off x="5197855" y="459162"/>
            <a:ext cx="6056630" cy="3585845"/>
          </a:xfrm>
          <a:prstGeom prst="rect">
            <a:avLst/>
          </a:prstGeom>
          <a:noFill/>
          <a:ln>
            <a:noFill/>
          </a:ln>
        </p:spPr>
        <p:txBody>
          <a:bodyPr spcFirstLastPara="1" wrap="square" lIns="0" tIns="156825"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Bayley lahir setelah 40 tahun riset : 1969 </a:t>
            </a:r>
            <a:r>
              <a:rPr lang="en-US" sz="1800" b="0" i="0" u="none" strike="noStrike" cap="none">
                <a:solidFill>
                  <a:schemeClr val="dk1"/>
                </a:solidFill>
                <a:latin typeface="Noto Sans Symbols"/>
                <a:ea typeface="Noto Sans Symbols"/>
                <a:cs typeface="Noto Sans Symbols"/>
                <a:sym typeface="Noto Sans Symbols"/>
              </a:rPr>
              <a:t>⭢</a:t>
            </a:r>
            <a:r>
              <a:rPr lang="en-US" sz="1800" b="0" i="0" u="none" strike="noStrike" cap="none">
                <a:solidFill>
                  <a:schemeClr val="dk1"/>
                </a:solidFill>
                <a:latin typeface="Times New Roman"/>
                <a:ea typeface="Times New Roman"/>
                <a:cs typeface="Times New Roman"/>
                <a:sym typeface="Times New Roman"/>
              </a:rPr>
              <a:t> </a:t>
            </a:r>
            <a:r>
              <a:rPr lang="en-US" sz="1800" b="0" i="0" u="none" strike="noStrike" cap="none">
                <a:solidFill>
                  <a:schemeClr val="dk1"/>
                </a:solidFill>
                <a:latin typeface="Arial"/>
                <a:ea typeface="Arial"/>
                <a:cs typeface="Arial"/>
                <a:sym typeface="Arial"/>
              </a:rPr>
              <a:t>1994 </a:t>
            </a:r>
            <a:r>
              <a:rPr lang="en-US" sz="1800" b="0" i="0" u="none" strike="noStrike" cap="none">
                <a:solidFill>
                  <a:schemeClr val="dk1"/>
                </a:solidFill>
                <a:latin typeface="Noto Sans Symbols"/>
                <a:ea typeface="Noto Sans Symbols"/>
                <a:cs typeface="Noto Sans Symbols"/>
                <a:sym typeface="Noto Sans Symbols"/>
              </a:rPr>
              <a:t>⭢</a:t>
            </a:r>
            <a:r>
              <a:rPr lang="en-US" sz="1800" b="0" i="0" u="none" strike="noStrike" cap="none">
                <a:solidFill>
                  <a:schemeClr val="dk1"/>
                </a:solidFill>
                <a:latin typeface="Times New Roman"/>
                <a:ea typeface="Times New Roman"/>
                <a:cs typeface="Times New Roman"/>
                <a:sym typeface="Times New Roman"/>
              </a:rPr>
              <a:t> </a:t>
            </a:r>
            <a:r>
              <a:rPr lang="en-US" sz="1800" b="0" i="0" u="none" strike="noStrike" cap="none">
                <a:solidFill>
                  <a:schemeClr val="dk1"/>
                </a:solidFill>
                <a:latin typeface="Arial"/>
                <a:ea typeface="Arial"/>
                <a:cs typeface="Arial"/>
                <a:sym typeface="Arial"/>
              </a:rPr>
              <a:t>2003</a:t>
            </a:r>
            <a:endParaRPr sz="1800" b="0" i="0" u="none" strike="noStrike" cap="none">
              <a:solidFill>
                <a:schemeClr val="dk1"/>
              </a:solidFill>
              <a:latin typeface="Arial"/>
              <a:ea typeface="Arial"/>
              <a:cs typeface="Arial"/>
              <a:sym typeface="Arial"/>
            </a:endParaRPr>
          </a:p>
          <a:p>
            <a:pPr marL="241300" marR="0" lvl="0" indent="-228600" algn="l" rtl="0">
              <a:lnSpc>
                <a:spcPct val="100000"/>
              </a:lnSpc>
              <a:spcBef>
                <a:spcPts val="1425"/>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1-42 bulan</a:t>
            </a:r>
            <a:endParaRPr sz="1800" b="0" i="0" u="none" strike="noStrike" cap="none">
              <a:solidFill>
                <a:schemeClr val="dk1"/>
              </a:solidFill>
              <a:latin typeface="Arial"/>
              <a:ea typeface="Arial"/>
              <a:cs typeface="Arial"/>
              <a:sym typeface="Arial"/>
            </a:endParaRPr>
          </a:p>
          <a:p>
            <a:pPr marL="241300" marR="462280" lvl="0" indent="-228600" algn="l" rtl="0">
              <a:lnSpc>
                <a:spcPct val="120000"/>
              </a:lnSpc>
              <a:spcBef>
                <a:spcPts val="101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5 area yang diukur : </a:t>
            </a:r>
            <a:r>
              <a:rPr lang="en-US" sz="1800" b="0" i="0" u="none" strike="noStrike" cap="none">
                <a:solidFill>
                  <a:srgbClr val="00AFEF"/>
                </a:solidFill>
                <a:latin typeface="Arial"/>
                <a:ea typeface="Arial"/>
                <a:cs typeface="Arial"/>
                <a:sym typeface="Arial"/>
              </a:rPr>
              <a:t>kognitif</a:t>
            </a:r>
            <a:r>
              <a:rPr lang="en-US" sz="1800" b="0" i="0" u="none" strike="noStrike" cap="none">
                <a:solidFill>
                  <a:schemeClr val="dk1"/>
                </a:solidFill>
                <a:latin typeface="Arial"/>
                <a:ea typeface="Arial"/>
                <a:cs typeface="Arial"/>
                <a:sym typeface="Arial"/>
              </a:rPr>
              <a:t>, bahasa, </a:t>
            </a:r>
            <a:r>
              <a:rPr lang="en-US" sz="1800" b="0" i="0" u="none" strike="noStrike" cap="none">
                <a:solidFill>
                  <a:srgbClr val="00AFEF"/>
                </a:solidFill>
                <a:latin typeface="Arial"/>
                <a:ea typeface="Arial"/>
                <a:cs typeface="Arial"/>
                <a:sym typeface="Arial"/>
              </a:rPr>
              <a:t>motorik</a:t>
            </a:r>
            <a:r>
              <a:rPr lang="en-US" sz="1800" b="0" i="0" u="none" strike="noStrike" cap="none">
                <a:solidFill>
                  <a:schemeClr val="dk1"/>
                </a:solidFill>
                <a:latin typeface="Arial"/>
                <a:ea typeface="Arial"/>
                <a:cs typeface="Arial"/>
                <a:sym typeface="Arial"/>
              </a:rPr>
              <a:t>, sosial-  emosi, dan kemampuan adaptif</a:t>
            </a:r>
            <a:endParaRPr sz="1800" b="0" i="0" u="none" strike="noStrike" cap="none">
              <a:solidFill>
                <a:schemeClr val="dk1"/>
              </a:solidFill>
              <a:latin typeface="Arial"/>
              <a:ea typeface="Arial"/>
              <a:cs typeface="Arial"/>
              <a:sym typeface="Arial"/>
            </a:endParaRPr>
          </a:p>
          <a:p>
            <a:pPr marL="241300" marR="690245" lvl="0" indent="-228600" algn="l" rtl="0">
              <a:lnSpc>
                <a:spcPct val="120100"/>
              </a:lnSpc>
              <a:spcBef>
                <a:spcPts val="994"/>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Pada Bayley III, fokus utamanya adalah pada area  motorik</a:t>
            </a:r>
            <a:endParaRPr sz="1800" b="0" i="0" u="none" strike="noStrike" cap="none">
              <a:solidFill>
                <a:schemeClr val="dk1"/>
              </a:solidFill>
              <a:latin typeface="Arial"/>
              <a:ea typeface="Arial"/>
              <a:cs typeface="Arial"/>
              <a:sym typeface="Arial"/>
            </a:endParaRPr>
          </a:p>
          <a:p>
            <a:pPr marL="241300" marR="365125" lvl="0" indent="-228600" algn="l" rtl="0">
              <a:lnSpc>
                <a:spcPct val="120000"/>
              </a:lnSpc>
              <a:spcBef>
                <a:spcPts val="994"/>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Hasil : SS, skor komposit, dan percentile ranks untuk  kelima skala + growth score dan developmental score  untuk skala kognitif, bahasa &amp; motor</a:t>
            </a:r>
            <a:endParaRPr sz="1800" b="0" i="0" u="none" strike="noStrike" cap="none">
              <a:solidFill>
                <a:schemeClr val="dk1"/>
              </a:solidFill>
              <a:latin typeface="Arial"/>
              <a:ea typeface="Arial"/>
              <a:cs typeface="Arial"/>
              <a:sym typeface="Arial"/>
            </a:endParaRPr>
          </a:p>
        </p:txBody>
      </p:sp>
      <p:sp>
        <p:nvSpPr>
          <p:cNvPr id="2580" name="Google Shape;2580;p209"/>
          <p:cNvSpPr txBox="1"/>
          <p:nvPr/>
        </p:nvSpPr>
        <p:spPr>
          <a:xfrm>
            <a:off x="5197855" y="4658105"/>
            <a:ext cx="2919730" cy="1668780"/>
          </a:xfrm>
          <a:prstGeom prst="rect">
            <a:avLst/>
          </a:prstGeom>
          <a:noFill/>
          <a:ln>
            <a:noFill/>
          </a:ln>
        </p:spPr>
        <p:txBody>
          <a:bodyPr spcFirstLastPara="1" wrap="square" lIns="0" tIns="12700" rIns="0" bIns="0" anchor="t" anchorCtr="0">
            <a:noAutofit/>
          </a:bodyPr>
          <a:lstStyle/>
          <a:p>
            <a:pPr marL="241300" marR="0" lvl="0" indent="-228600" algn="l" rtl="0">
              <a:lnSpc>
                <a:spcPct val="100000"/>
              </a:lnSpc>
              <a:spcBef>
                <a:spcPts val="0"/>
              </a:spcBef>
              <a:spcAft>
                <a:spcPts val="0"/>
              </a:spcAft>
              <a:buClr>
                <a:srgbClr val="F81B01"/>
              </a:buClr>
              <a:buSzPts val="1950"/>
              <a:buFont typeface="Noto Sans Symbols"/>
              <a:buChar char="▪"/>
            </a:pPr>
            <a:r>
              <a:rPr lang="en-US" sz="1800" b="0" i="0" u="none" strike="noStrike" cap="none">
                <a:solidFill>
                  <a:schemeClr val="dk1"/>
                </a:solidFill>
                <a:latin typeface="Arial"/>
                <a:ea typeface="Arial"/>
                <a:cs typeface="Arial"/>
                <a:sym typeface="Arial"/>
              </a:rPr>
              <a:t>Baik dalam memprediksi</a:t>
            </a:r>
            <a:endParaRPr sz="1800" b="0" i="0" u="none" strike="noStrike" cap="none">
              <a:solidFill>
                <a:schemeClr val="dk1"/>
              </a:solidFill>
              <a:latin typeface="Arial"/>
              <a:ea typeface="Arial"/>
              <a:cs typeface="Arial"/>
              <a:sym typeface="Arial"/>
            </a:endParaRPr>
          </a:p>
          <a:p>
            <a:pPr marL="243840" marR="0" lvl="0" indent="0" algn="l" rtl="0">
              <a:lnSpc>
                <a:spcPct val="100000"/>
              </a:lnSpc>
              <a:spcBef>
                <a:spcPts val="143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gangguan perkembangan,</a:t>
            </a:r>
            <a:endParaRPr sz="1800" b="0" i="0" u="none" strike="noStrike" cap="none">
              <a:solidFill>
                <a:schemeClr val="dk1"/>
              </a:solidFill>
              <a:latin typeface="Arial"/>
              <a:ea typeface="Arial"/>
              <a:cs typeface="Arial"/>
              <a:sym typeface="Arial"/>
            </a:endParaRPr>
          </a:p>
          <a:p>
            <a:pPr marL="243840" marR="205104" lvl="0" indent="0" algn="l" rtl="0">
              <a:lnSpc>
                <a:spcPct val="166100"/>
              </a:lnSpc>
              <a:spcBef>
                <a:spcPts val="1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tetapi tidak memprediksi  inteligensi</a:t>
            </a:r>
            <a:endParaRPr sz="1800" b="0" i="0" u="none" strike="noStrike" cap="none">
              <a:solidFill>
                <a:schemeClr val="dk1"/>
              </a:solidFill>
              <a:latin typeface="Arial"/>
              <a:ea typeface="Arial"/>
              <a:cs typeface="Arial"/>
              <a:sym typeface="Arial"/>
            </a:endParaRPr>
          </a:p>
        </p:txBody>
      </p:sp>
      <p:sp>
        <p:nvSpPr>
          <p:cNvPr id="2581" name="Google Shape;2581;p209"/>
          <p:cNvSpPr txBox="1"/>
          <p:nvPr/>
        </p:nvSpPr>
        <p:spPr>
          <a:xfrm>
            <a:off x="800138" y="1699641"/>
            <a:ext cx="3674745" cy="502920"/>
          </a:xfrm>
          <a:prstGeom prst="rect">
            <a:avLst/>
          </a:prstGeom>
          <a:solidFill>
            <a:srgbClr val="F81B01"/>
          </a:solidFill>
          <a:ln>
            <a:noFill/>
          </a:ln>
        </p:spPr>
        <p:txBody>
          <a:bodyPr spcFirstLastPara="1" wrap="square" lIns="0" tIns="41900" rIns="0" bIns="0" anchor="t" anchorCtr="0">
            <a:noAutofit/>
          </a:bodyPr>
          <a:lstStyle/>
          <a:p>
            <a:pPr marL="421005"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Arial"/>
                <a:ea typeface="Arial"/>
                <a:cs typeface="Arial"/>
                <a:sym typeface="Arial"/>
              </a:rPr>
              <a:t>INFANT SCALES</a:t>
            </a:r>
            <a:endParaRPr sz="2800" b="0" i="0" u="none" strike="noStrike" cap="none">
              <a:solidFill>
                <a:schemeClr val="dk1"/>
              </a:solidFill>
              <a:latin typeface="Arial"/>
              <a:ea typeface="Arial"/>
              <a:cs typeface="Arial"/>
              <a:sym typeface="Arial"/>
            </a:endParaRPr>
          </a:p>
        </p:txBody>
      </p:sp>
      <p:sp>
        <p:nvSpPr>
          <p:cNvPr id="2582" name="Google Shape;2582;p209"/>
          <p:cNvSpPr/>
          <p:nvPr/>
        </p:nvSpPr>
        <p:spPr>
          <a:xfrm>
            <a:off x="7956677" y="3610609"/>
            <a:ext cx="3778377" cy="324738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6"/>
        <p:cNvGrpSpPr/>
        <p:nvPr/>
      </p:nvGrpSpPr>
      <p:grpSpPr>
        <a:xfrm>
          <a:off x="0" y="0"/>
          <a:ext cx="0" cy="0"/>
          <a:chOff x="0" y="0"/>
          <a:chExt cx="0" cy="0"/>
        </a:xfrm>
      </p:grpSpPr>
      <p:sp>
        <p:nvSpPr>
          <p:cNvPr id="2587" name="Google Shape;2587;p210"/>
          <p:cNvSpPr/>
          <p:nvPr/>
        </p:nvSpPr>
        <p:spPr>
          <a:xfrm>
            <a:off x="10626725" y="9525"/>
            <a:ext cx="1539875" cy="555625"/>
          </a:xfrm>
          <a:custGeom>
            <a:avLst/>
            <a:gdLst/>
            <a:ahLst/>
            <a:cxnLst/>
            <a:rect l="l" t="t" r="r" b="b"/>
            <a:pathLst>
              <a:path w="1539875" h="555625" extrusionOk="0">
                <a:moveTo>
                  <a:pt x="1539875" y="555625"/>
                </a:moveTo>
                <a:lnTo>
                  <a:pt x="1494664" y="532262"/>
                </a:lnTo>
                <a:lnTo>
                  <a:pt x="1449056" y="509364"/>
                </a:lnTo>
                <a:lnTo>
                  <a:pt x="1403073" y="486924"/>
                </a:lnTo>
                <a:lnTo>
                  <a:pt x="1356735" y="464934"/>
                </a:lnTo>
                <a:lnTo>
                  <a:pt x="1310063" y="443386"/>
                </a:lnTo>
                <a:lnTo>
                  <a:pt x="1263078" y="422272"/>
                </a:lnTo>
                <a:lnTo>
                  <a:pt x="1215801" y="401584"/>
                </a:lnTo>
                <a:lnTo>
                  <a:pt x="1168253" y="381315"/>
                </a:lnTo>
                <a:lnTo>
                  <a:pt x="1120454" y="361456"/>
                </a:lnTo>
                <a:lnTo>
                  <a:pt x="1072426" y="342000"/>
                </a:lnTo>
                <a:lnTo>
                  <a:pt x="1024189" y="322939"/>
                </a:lnTo>
                <a:lnTo>
                  <a:pt x="975764" y="304265"/>
                </a:lnTo>
                <a:lnTo>
                  <a:pt x="927172" y="285970"/>
                </a:lnTo>
                <a:lnTo>
                  <a:pt x="878435" y="268047"/>
                </a:lnTo>
                <a:lnTo>
                  <a:pt x="829572" y="250487"/>
                </a:lnTo>
                <a:lnTo>
                  <a:pt x="780605" y="233283"/>
                </a:lnTo>
                <a:lnTo>
                  <a:pt x="731555" y="216426"/>
                </a:lnTo>
                <a:lnTo>
                  <a:pt x="682442" y="199910"/>
                </a:lnTo>
                <a:lnTo>
                  <a:pt x="633288" y="183726"/>
                </a:lnTo>
                <a:lnTo>
                  <a:pt x="584113" y="167866"/>
                </a:lnTo>
                <a:lnTo>
                  <a:pt x="534938" y="152323"/>
                </a:lnTo>
                <a:lnTo>
                  <a:pt x="485784" y="137089"/>
                </a:lnTo>
                <a:lnTo>
                  <a:pt x="436672" y="122155"/>
                </a:lnTo>
                <a:lnTo>
                  <a:pt x="387623" y="107515"/>
                </a:lnTo>
                <a:lnTo>
                  <a:pt x="338658" y="93160"/>
                </a:lnTo>
                <a:lnTo>
                  <a:pt x="289797" y="79082"/>
                </a:lnTo>
                <a:lnTo>
                  <a:pt x="241062" y="65273"/>
                </a:lnTo>
                <a:lnTo>
                  <a:pt x="192473" y="51726"/>
                </a:lnTo>
                <a:lnTo>
                  <a:pt x="144052" y="38434"/>
                </a:lnTo>
                <a:lnTo>
                  <a:pt x="95818" y="25387"/>
                </a:lnTo>
                <a:lnTo>
                  <a:pt x="47794" y="12578"/>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88" name="Google Shape;2588;p210"/>
          <p:cNvSpPr/>
          <p:nvPr/>
        </p:nvSpPr>
        <p:spPr>
          <a:xfrm>
            <a:off x="10247376" y="5013325"/>
            <a:ext cx="1919605" cy="1830705"/>
          </a:xfrm>
          <a:custGeom>
            <a:avLst/>
            <a:gdLst/>
            <a:ahLst/>
            <a:cxnLst/>
            <a:rect l="l" t="t" r="r" b="b"/>
            <a:pathLst>
              <a:path w="1919604" h="1830704" extrusionOk="0">
                <a:moveTo>
                  <a:pt x="0" y="1830387"/>
                </a:moveTo>
                <a:lnTo>
                  <a:pt x="39975" y="1799303"/>
                </a:lnTo>
                <a:lnTo>
                  <a:pt x="79874" y="1768041"/>
                </a:lnTo>
                <a:lnTo>
                  <a:pt x="119694" y="1736602"/>
                </a:lnTo>
                <a:lnTo>
                  <a:pt x="159432" y="1704986"/>
                </a:lnTo>
                <a:lnTo>
                  <a:pt x="199087" y="1673195"/>
                </a:lnTo>
                <a:lnTo>
                  <a:pt x="238654" y="1641230"/>
                </a:lnTo>
                <a:lnTo>
                  <a:pt x="278133" y="1609091"/>
                </a:lnTo>
                <a:lnTo>
                  <a:pt x="317519" y="1576781"/>
                </a:lnTo>
                <a:lnTo>
                  <a:pt x="356810" y="1544299"/>
                </a:lnTo>
                <a:lnTo>
                  <a:pt x="396004" y="1511647"/>
                </a:lnTo>
                <a:lnTo>
                  <a:pt x="435099" y="1478826"/>
                </a:lnTo>
                <a:lnTo>
                  <a:pt x="474090" y="1445836"/>
                </a:lnTo>
                <a:lnTo>
                  <a:pt x="512976" y="1412680"/>
                </a:lnTo>
                <a:lnTo>
                  <a:pt x="551755" y="1379357"/>
                </a:lnTo>
                <a:lnTo>
                  <a:pt x="590422" y="1345869"/>
                </a:lnTo>
                <a:lnTo>
                  <a:pt x="628977" y="1312217"/>
                </a:lnTo>
                <a:lnTo>
                  <a:pt x="667415" y="1278402"/>
                </a:lnTo>
                <a:lnTo>
                  <a:pt x="705736" y="1244425"/>
                </a:lnTo>
                <a:lnTo>
                  <a:pt x="743934" y="1210287"/>
                </a:lnTo>
                <a:lnTo>
                  <a:pt x="782010" y="1175989"/>
                </a:lnTo>
                <a:lnTo>
                  <a:pt x="819958" y="1141531"/>
                </a:lnTo>
                <a:lnTo>
                  <a:pt x="857778" y="1106916"/>
                </a:lnTo>
                <a:lnTo>
                  <a:pt x="895466" y="1072144"/>
                </a:lnTo>
                <a:lnTo>
                  <a:pt x="933019" y="1037216"/>
                </a:lnTo>
                <a:lnTo>
                  <a:pt x="970436" y="1002132"/>
                </a:lnTo>
                <a:lnTo>
                  <a:pt x="1007713" y="966895"/>
                </a:lnTo>
                <a:lnTo>
                  <a:pt x="1044847" y="931505"/>
                </a:lnTo>
                <a:lnTo>
                  <a:pt x="1081837" y="895962"/>
                </a:lnTo>
                <a:lnTo>
                  <a:pt x="1118679" y="860269"/>
                </a:lnTo>
                <a:lnTo>
                  <a:pt x="1155371" y="824426"/>
                </a:lnTo>
                <a:lnTo>
                  <a:pt x="1191909" y="788434"/>
                </a:lnTo>
                <a:lnTo>
                  <a:pt x="1228293" y="752294"/>
                </a:lnTo>
                <a:lnTo>
                  <a:pt x="1264518" y="716008"/>
                </a:lnTo>
                <a:lnTo>
                  <a:pt x="1300582" y="679575"/>
                </a:lnTo>
                <a:lnTo>
                  <a:pt x="1336483" y="642998"/>
                </a:lnTo>
                <a:lnTo>
                  <a:pt x="1372218" y="606276"/>
                </a:lnTo>
                <a:lnTo>
                  <a:pt x="1407784" y="569412"/>
                </a:lnTo>
                <a:lnTo>
                  <a:pt x="1443178" y="532406"/>
                </a:lnTo>
                <a:lnTo>
                  <a:pt x="1478399" y="495259"/>
                </a:lnTo>
                <a:lnTo>
                  <a:pt x="1513442" y="457973"/>
                </a:lnTo>
                <a:lnTo>
                  <a:pt x="1548307" y="420548"/>
                </a:lnTo>
                <a:lnTo>
                  <a:pt x="1582989" y="382984"/>
                </a:lnTo>
                <a:lnTo>
                  <a:pt x="1617487" y="345285"/>
                </a:lnTo>
                <a:lnTo>
                  <a:pt x="1651798" y="307449"/>
                </a:lnTo>
                <a:lnTo>
                  <a:pt x="1685918" y="269479"/>
                </a:lnTo>
                <a:lnTo>
                  <a:pt x="1719847" y="231375"/>
                </a:lnTo>
                <a:lnTo>
                  <a:pt x="1753580" y="193138"/>
                </a:lnTo>
                <a:lnTo>
                  <a:pt x="1787115" y="154770"/>
                </a:lnTo>
                <a:lnTo>
                  <a:pt x="1820449" y="116271"/>
                </a:lnTo>
                <a:lnTo>
                  <a:pt x="1853581" y="77642"/>
                </a:lnTo>
                <a:lnTo>
                  <a:pt x="1886506" y="38884"/>
                </a:lnTo>
                <a:lnTo>
                  <a:pt x="19192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89" name="Google Shape;2589;p210"/>
          <p:cNvSpPr/>
          <p:nvPr/>
        </p:nvSpPr>
        <p:spPr>
          <a:xfrm>
            <a:off x="11203051" y="9525"/>
            <a:ext cx="963930" cy="367030"/>
          </a:xfrm>
          <a:custGeom>
            <a:avLst/>
            <a:gdLst/>
            <a:ahLst/>
            <a:cxnLst/>
            <a:rect l="l" t="t" r="r" b="b"/>
            <a:pathLst>
              <a:path w="963929" h="367030" extrusionOk="0">
                <a:moveTo>
                  <a:pt x="963549" y="366775"/>
                </a:moveTo>
                <a:lnTo>
                  <a:pt x="917101" y="344833"/>
                </a:lnTo>
                <a:lnTo>
                  <a:pt x="870321" y="323313"/>
                </a:lnTo>
                <a:lnTo>
                  <a:pt x="823233" y="302207"/>
                </a:lnTo>
                <a:lnTo>
                  <a:pt x="775862" y="281509"/>
                </a:lnTo>
                <a:lnTo>
                  <a:pt x="728233" y="261211"/>
                </a:lnTo>
                <a:lnTo>
                  <a:pt x="680373" y="241306"/>
                </a:lnTo>
                <a:lnTo>
                  <a:pt x="632304" y="221788"/>
                </a:lnTo>
                <a:lnTo>
                  <a:pt x="584054" y="202649"/>
                </a:lnTo>
                <a:lnTo>
                  <a:pt x="535647" y="183882"/>
                </a:lnTo>
                <a:lnTo>
                  <a:pt x="487108" y="165480"/>
                </a:lnTo>
                <a:lnTo>
                  <a:pt x="438462" y="147437"/>
                </a:lnTo>
                <a:lnTo>
                  <a:pt x="389735" y="129745"/>
                </a:lnTo>
                <a:lnTo>
                  <a:pt x="340951" y="112396"/>
                </a:lnTo>
                <a:lnTo>
                  <a:pt x="292137" y="95385"/>
                </a:lnTo>
                <a:lnTo>
                  <a:pt x="243316" y="78704"/>
                </a:lnTo>
                <a:lnTo>
                  <a:pt x="194514" y="62345"/>
                </a:lnTo>
                <a:lnTo>
                  <a:pt x="145756" y="46303"/>
                </a:lnTo>
                <a:lnTo>
                  <a:pt x="97068" y="30569"/>
                </a:lnTo>
                <a:lnTo>
                  <a:pt x="48474" y="15137"/>
                </a:lnTo>
                <a:lnTo>
                  <a:pt x="0"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90" name="Google Shape;2590;p210"/>
          <p:cNvSpPr/>
          <p:nvPr/>
        </p:nvSpPr>
        <p:spPr>
          <a:xfrm>
            <a:off x="10495026" y="5275326"/>
            <a:ext cx="1666875" cy="1577975"/>
          </a:xfrm>
          <a:custGeom>
            <a:avLst/>
            <a:gdLst/>
            <a:ahLst/>
            <a:cxnLst/>
            <a:rect l="l" t="t" r="r" b="b"/>
            <a:pathLst>
              <a:path w="1666875" h="1577975" extrusionOk="0">
                <a:moveTo>
                  <a:pt x="0" y="1577911"/>
                </a:moveTo>
                <a:lnTo>
                  <a:pt x="39537" y="1546147"/>
                </a:lnTo>
                <a:lnTo>
                  <a:pt x="79001" y="1514229"/>
                </a:lnTo>
                <a:lnTo>
                  <a:pt x="118390" y="1482156"/>
                </a:lnTo>
                <a:lnTo>
                  <a:pt x="157699" y="1449929"/>
                </a:lnTo>
                <a:lnTo>
                  <a:pt x="196927" y="1417549"/>
                </a:lnTo>
                <a:lnTo>
                  <a:pt x="236071" y="1385015"/>
                </a:lnTo>
                <a:lnTo>
                  <a:pt x="275127" y="1352329"/>
                </a:lnTo>
                <a:lnTo>
                  <a:pt x="314094" y="1319490"/>
                </a:lnTo>
                <a:lnTo>
                  <a:pt x="352967" y="1286498"/>
                </a:lnTo>
                <a:lnTo>
                  <a:pt x="391745" y="1253355"/>
                </a:lnTo>
                <a:lnTo>
                  <a:pt x="430424" y="1220059"/>
                </a:lnTo>
                <a:lnTo>
                  <a:pt x="469002" y="1186612"/>
                </a:lnTo>
                <a:lnTo>
                  <a:pt x="507476" y="1153015"/>
                </a:lnTo>
                <a:lnTo>
                  <a:pt x="545843" y="1119266"/>
                </a:lnTo>
                <a:lnTo>
                  <a:pt x="584101" y="1085367"/>
                </a:lnTo>
                <a:lnTo>
                  <a:pt x="622246" y="1051318"/>
                </a:lnTo>
                <a:lnTo>
                  <a:pt x="660275" y="1017119"/>
                </a:lnTo>
                <a:lnTo>
                  <a:pt x="698187" y="982770"/>
                </a:lnTo>
                <a:lnTo>
                  <a:pt x="735977" y="948272"/>
                </a:lnTo>
                <a:lnTo>
                  <a:pt x="773644" y="913626"/>
                </a:lnTo>
                <a:lnTo>
                  <a:pt x="811184" y="878831"/>
                </a:lnTo>
                <a:lnTo>
                  <a:pt x="848595" y="843887"/>
                </a:lnTo>
                <a:lnTo>
                  <a:pt x="885873" y="808796"/>
                </a:lnTo>
                <a:lnTo>
                  <a:pt x="923017" y="773557"/>
                </a:lnTo>
                <a:lnTo>
                  <a:pt x="960023" y="738171"/>
                </a:lnTo>
                <a:lnTo>
                  <a:pt x="996888" y="702637"/>
                </a:lnTo>
                <a:lnTo>
                  <a:pt x="1033610" y="666957"/>
                </a:lnTo>
                <a:lnTo>
                  <a:pt x="1070185" y="631131"/>
                </a:lnTo>
                <a:lnTo>
                  <a:pt x="1106612" y="595159"/>
                </a:lnTo>
                <a:lnTo>
                  <a:pt x="1142887" y="559041"/>
                </a:lnTo>
                <a:lnTo>
                  <a:pt x="1179007" y="522777"/>
                </a:lnTo>
                <a:lnTo>
                  <a:pt x="1214969" y="486369"/>
                </a:lnTo>
                <a:lnTo>
                  <a:pt x="1250771" y="449816"/>
                </a:lnTo>
                <a:lnTo>
                  <a:pt x="1286411" y="413118"/>
                </a:lnTo>
                <a:lnTo>
                  <a:pt x="1321884" y="376276"/>
                </a:lnTo>
                <a:lnTo>
                  <a:pt x="1357189" y="339290"/>
                </a:lnTo>
                <a:lnTo>
                  <a:pt x="1392322" y="302161"/>
                </a:lnTo>
                <a:lnTo>
                  <a:pt x="1427280" y="264889"/>
                </a:lnTo>
                <a:lnTo>
                  <a:pt x="1462062" y="227474"/>
                </a:lnTo>
                <a:lnTo>
                  <a:pt x="1496664" y="189916"/>
                </a:lnTo>
                <a:lnTo>
                  <a:pt x="1531083" y="152216"/>
                </a:lnTo>
                <a:lnTo>
                  <a:pt x="1565316" y="114374"/>
                </a:lnTo>
                <a:lnTo>
                  <a:pt x="1599361" y="76390"/>
                </a:lnTo>
                <a:lnTo>
                  <a:pt x="1633215" y="38265"/>
                </a:lnTo>
                <a:lnTo>
                  <a:pt x="1666875"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91" name="Google Shape;2591;p210"/>
          <p:cNvSpPr/>
          <p:nvPr/>
        </p:nvSpPr>
        <p:spPr>
          <a:xfrm>
            <a:off x="11501501" y="9525"/>
            <a:ext cx="665480" cy="257175"/>
          </a:xfrm>
          <a:custGeom>
            <a:avLst/>
            <a:gdLst/>
            <a:ahLst/>
            <a:cxnLst/>
            <a:rect l="l" t="t" r="r" b="b"/>
            <a:pathLst>
              <a:path w="665479" h="257175" extrusionOk="0">
                <a:moveTo>
                  <a:pt x="665099" y="257175"/>
                </a:moveTo>
                <a:lnTo>
                  <a:pt x="619151" y="236910"/>
                </a:lnTo>
                <a:lnTo>
                  <a:pt x="572919" y="216936"/>
                </a:lnTo>
                <a:lnTo>
                  <a:pt x="526414" y="197254"/>
                </a:lnTo>
                <a:lnTo>
                  <a:pt x="479647" y="177864"/>
                </a:lnTo>
                <a:lnTo>
                  <a:pt x="432628" y="158766"/>
                </a:lnTo>
                <a:lnTo>
                  <a:pt x="385370" y="139959"/>
                </a:lnTo>
                <a:lnTo>
                  <a:pt x="337883" y="121443"/>
                </a:lnTo>
                <a:lnTo>
                  <a:pt x="290178" y="103219"/>
                </a:lnTo>
                <a:lnTo>
                  <a:pt x="242267" y="85287"/>
                </a:lnTo>
                <a:lnTo>
                  <a:pt x="194160" y="67646"/>
                </a:lnTo>
                <a:lnTo>
                  <a:pt x="145869" y="50297"/>
                </a:lnTo>
                <a:lnTo>
                  <a:pt x="97404" y="33240"/>
                </a:lnTo>
                <a:lnTo>
                  <a:pt x="48777" y="16474"/>
                </a:ln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92" name="Google Shape;2592;p210"/>
          <p:cNvSpPr/>
          <p:nvPr/>
        </p:nvSpPr>
        <p:spPr>
          <a:xfrm>
            <a:off x="10641076" y="5408676"/>
            <a:ext cx="1525905" cy="1435100"/>
          </a:xfrm>
          <a:custGeom>
            <a:avLst/>
            <a:gdLst/>
            <a:ahLst/>
            <a:cxnLst/>
            <a:rect l="l" t="t" r="r" b="b"/>
            <a:pathLst>
              <a:path w="1525904" h="1435100" extrusionOk="0">
                <a:moveTo>
                  <a:pt x="0" y="1435036"/>
                </a:moveTo>
                <a:lnTo>
                  <a:pt x="39599" y="1402971"/>
                </a:lnTo>
                <a:lnTo>
                  <a:pt x="79112" y="1370753"/>
                </a:lnTo>
                <a:lnTo>
                  <a:pt x="118535" y="1338384"/>
                </a:lnTo>
                <a:lnTo>
                  <a:pt x="157865" y="1305863"/>
                </a:lnTo>
                <a:lnTo>
                  <a:pt x="197101" y="1273191"/>
                </a:lnTo>
                <a:lnTo>
                  <a:pt x="236240" y="1240369"/>
                </a:lnTo>
                <a:lnTo>
                  <a:pt x="275279" y="1207397"/>
                </a:lnTo>
                <a:lnTo>
                  <a:pt x="314215" y="1174275"/>
                </a:lnTo>
                <a:lnTo>
                  <a:pt x="353047" y="1141003"/>
                </a:lnTo>
                <a:lnTo>
                  <a:pt x="391772" y="1107583"/>
                </a:lnTo>
                <a:lnTo>
                  <a:pt x="430388" y="1074014"/>
                </a:lnTo>
                <a:lnTo>
                  <a:pt x="468891" y="1040298"/>
                </a:lnTo>
                <a:lnTo>
                  <a:pt x="507279" y="1006433"/>
                </a:lnTo>
                <a:lnTo>
                  <a:pt x="545551" y="972422"/>
                </a:lnTo>
                <a:lnTo>
                  <a:pt x="583703" y="938264"/>
                </a:lnTo>
                <a:lnTo>
                  <a:pt x="621732" y="903959"/>
                </a:lnTo>
                <a:lnTo>
                  <a:pt x="659638" y="869508"/>
                </a:lnTo>
                <a:lnTo>
                  <a:pt x="697416" y="834912"/>
                </a:lnTo>
                <a:lnTo>
                  <a:pt x="735064" y="800171"/>
                </a:lnTo>
                <a:lnTo>
                  <a:pt x="772581" y="765285"/>
                </a:lnTo>
                <a:lnTo>
                  <a:pt x="809963" y="730255"/>
                </a:lnTo>
                <a:lnTo>
                  <a:pt x="847208" y="695081"/>
                </a:lnTo>
                <a:lnTo>
                  <a:pt x="884313" y="659764"/>
                </a:lnTo>
                <a:lnTo>
                  <a:pt x="921277" y="624303"/>
                </a:lnTo>
                <a:lnTo>
                  <a:pt x="958096" y="588700"/>
                </a:lnTo>
                <a:lnTo>
                  <a:pt x="994768" y="552955"/>
                </a:lnTo>
                <a:lnTo>
                  <a:pt x="1031291" y="517068"/>
                </a:lnTo>
                <a:lnTo>
                  <a:pt x="1067662" y="481040"/>
                </a:lnTo>
                <a:lnTo>
                  <a:pt x="1103878" y="444870"/>
                </a:lnTo>
                <a:lnTo>
                  <a:pt x="1139937" y="408561"/>
                </a:lnTo>
                <a:lnTo>
                  <a:pt x="1175837" y="372111"/>
                </a:lnTo>
                <a:lnTo>
                  <a:pt x="1211576" y="335521"/>
                </a:lnTo>
                <a:lnTo>
                  <a:pt x="1247149" y="298793"/>
                </a:lnTo>
                <a:lnTo>
                  <a:pt x="1282556" y="261925"/>
                </a:lnTo>
                <a:lnTo>
                  <a:pt x="1317794" y="224919"/>
                </a:lnTo>
                <a:lnTo>
                  <a:pt x="1352859" y="187775"/>
                </a:lnTo>
                <a:lnTo>
                  <a:pt x="1387751" y="150493"/>
                </a:lnTo>
                <a:lnTo>
                  <a:pt x="1422465" y="113075"/>
                </a:lnTo>
                <a:lnTo>
                  <a:pt x="1457001" y="75519"/>
                </a:lnTo>
                <a:lnTo>
                  <a:pt x="1491354" y="37827"/>
                </a:lnTo>
                <a:lnTo>
                  <a:pt x="152552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93" name="Google Shape;2593;p210"/>
          <p:cNvSpPr/>
          <p:nvPr/>
        </p:nvSpPr>
        <p:spPr>
          <a:xfrm>
            <a:off x="10803001" y="5518150"/>
            <a:ext cx="1363980" cy="1325880"/>
          </a:xfrm>
          <a:custGeom>
            <a:avLst/>
            <a:gdLst/>
            <a:ahLst/>
            <a:cxnLst/>
            <a:rect l="l" t="t" r="r" b="b"/>
            <a:pathLst>
              <a:path w="1363979" h="1325879" extrusionOk="0">
                <a:moveTo>
                  <a:pt x="0" y="1325562"/>
                </a:moveTo>
                <a:lnTo>
                  <a:pt x="38861" y="1292360"/>
                </a:lnTo>
                <a:lnTo>
                  <a:pt x="77637" y="1259011"/>
                </a:lnTo>
                <a:lnTo>
                  <a:pt x="116326" y="1225518"/>
                </a:lnTo>
                <a:lnTo>
                  <a:pt x="154925" y="1191878"/>
                </a:lnTo>
                <a:lnTo>
                  <a:pt x="193432" y="1158092"/>
                </a:lnTo>
                <a:lnTo>
                  <a:pt x="231845" y="1124161"/>
                </a:lnTo>
                <a:lnTo>
                  <a:pt x="270161" y="1090084"/>
                </a:lnTo>
                <a:lnTo>
                  <a:pt x="308379" y="1055861"/>
                </a:lnTo>
                <a:lnTo>
                  <a:pt x="346495" y="1021493"/>
                </a:lnTo>
                <a:lnTo>
                  <a:pt x="384509" y="986978"/>
                </a:lnTo>
                <a:lnTo>
                  <a:pt x="422416" y="952318"/>
                </a:lnTo>
                <a:lnTo>
                  <a:pt x="460217" y="917513"/>
                </a:lnTo>
                <a:lnTo>
                  <a:pt x="497907" y="882561"/>
                </a:lnTo>
                <a:lnTo>
                  <a:pt x="535485" y="847464"/>
                </a:lnTo>
                <a:lnTo>
                  <a:pt x="572948" y="812221"/>
                </a:lnTo>
                <a:lnTo>
                  <a:pt x="610294" y="776832"/>
                </a:lnTo>
                <a:lnTo>
                  <a:pt x="647522" y="741297"/>
                </a:lnTo>
                <a:lnTo>
                  <a:pt x="684628" y="705617"/>
                </a:lnTo>
                <a:lnTo>
                  <a:pt x="721611" y="669791"/>
                </a:lnTo>
                <a:lnTo>
                  <a:pt x="758468" y="633819"/>
                </a:lnTo>
                <a:lnTo>
                  <a:pt x="795196" y="597701"/>
                </a:lnTo>
                <a:lnTo>
                  <a:pt x="831795" y="561438"/>
                </a:lnTo>
                <a:lnTo>
                  <a:pt x="868261" y="525029"/>
                </a:lnTo>
                <a:lnTo>
                  <a:pt x="904592" y="488474"/>
                </a:lnTo>
                <a:lnTo>
                  <a:pt x="940786" y="451773"/>
                </a:lnTo>
                <a:lnTo>
                  <a:pt x="976840" y="414927"/>
                </a:lnTo>
                <a:lnTo>
                  <a:pt x="1012753" y="377935"/>
                </a:lnTo>
                <a:lnTo>
                  <a:pt x="1048522" y="340797"/>
                </a:lnTo>
                <a:lnTo>
                  <a:pt x="1084145" y="303514"/>
                </a:lnTo>
                <a:lnTo>
                  <a:pt x="1119620" y="266085"/>
                </a:lnTo>
                <a:lnTo>
                  <a:pt x="1154944" y="228510"/>
                </a:lnTo>
                <a:lnTo>
                  <a:pt x="1190115" y="190789"/>
                </a:lnTo>
                <a:lnTo>
                  <a:pt x="1225131" y="152922"/>
                </a:lnTo>
                <a:lnTo>
                  <a:pt x="1259990" y="114910"/>
                </a:lnTo>
                <a:lnTo>
                  <a:pt x="1294689" y="76752"/>
                </a:lnTo>
                <a:lnTo>
                  <a:pt x="1329226" y="38449"/>
                </a:lnTo>
                <a:lnTo>
                  <a:pt x="136359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94" name="Google Shape;2594;p210"/>
          <p:cNvSpPr/>
          <p:nvPr/>
        </p:nvSpPr>
        <p:spPr>
          <a:xfrm>
            <a:off x="0" y="0"/>
            <a:ext cx="5173661" cy="6856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95" name="Google Shape;2595;p210"/>
          <p:cNvSpPr/>
          <p:nvPr/>
        </p:nvSpPr>
        <p:spPr>
          <a:xfrm>
            <a:off x="10979150" y="5694362"/>
            <a:ext cx="1187450" cy="1149350"/>
          </a:xfrm>
          <a:custGeom>
            <a:avLst/>
            <a:gdLst/>
            <a:ahLst/>
            <a:cxnLst/>
            <a:rect l="l" t="t" r="r" b="b"/>
            <a:pathLst>
              <a:path w="1187450" h="1149350" extrusionOk="0">
                <a:moveTo>
                  <a:pt x="0" y="1149350"/>
                </a:moveTo>
                <a:lnTo>
                  <a:pt x="37943" y="1116471"/>
                </a:lnTo>
                <a:lnTo>
                  <a:pt x="75781" y="1083462"/>
                </a:lnTo>
                <a:lnTo>
                  <a:pt x="113511" y="1050324"/>
                </a:lnTo>
                <a:lnTo>
                  <a:pt x="151133" y="1017057"/>
                </a:lnTo>
                <a:lnTo>
                  <a:pt x="188643" y="983663"/>
                </a:lnTo>
                <a:lnTo>
                  <a:pt x="226041" y="950142"/>
                </a:lnTo>
                <a:lnTo>
                  <a:pt x="263326" y="916494"/>
                </a:lnTo>
                <a:lnTo>
                  <a:pt x="300494" y="882721"/>
                </a:lnTo>
                <a:lnTo>
                  <a:pt x="337546" y="848824"/>
                </a:lnTo>
                <a:lnTo>
                  <a:pt x="374479" y="814803"/>
                </a:lnTo>
                <a:lnTo>
                  <a:pt x="411291" y="780659"/>
                </a:lnTo>
                <a:lnTo>
                  <a:pt x="447982" y="746393"/>
                </a:lnTo>
                <a:lnTo>
                  <a:pt x="484549" y="712005"/>
                </a:lnTo>
                <a:lnTo>
                  <a:pt x="520990" y="677497"/>
                </a:lnTo>
                <a:lnTo>
                  <a:pt x="557305" y="642870"/>
                </a:lnTo>
                <a:lnTo>
                  <a:pt x="593492" y="608123"/>
                </a:lnTo>
                <a:lnTo>
                  <a:pt x="629548" y="573258"/>
                </a:lnTo>
                <a:lnTo>
                  <a:pt x="665473" y="538276"/>
                </a:lnTo>
                <a:lnTo>
                  <a:pt x="701264" y="503177"/>
                </a:lnTo>
                <a:lnTo>
                  <a:pt x="736921" y="467962"/>
                </a:lnTo>
                <a:lnTo>
                  <a:pt x="772441" y="432632"/>
                </a:lnTo>
                <a:lnTo>
                  <a:pt x="807823" y="397189"/>
                </a:lnTo>
                <a:lnTo>
                  <a:pt x="843065" y="361632"/>
                </a:lnTo>
                <a:lnTo>
                  <a:pt x="878166" y="325962"/>
                </a:lnTo>
                <a:lnTo>
                  <a:pt x="913124" y="290180"/>
                </a:lnTo>
                <a:lnTo>
                  <a:pt x="947938" y="254288"/>
                </a:lnTo>
                <a:lnTo>
                  <a:pt x="982605" y="218285"/>
                </a:lnTo>
                <a:lnTo>
                  <a:pt x="1017125" y="182173"/>
                </a:lnTo>
                <a:lnTo>
                  <a:pt x="1051495" y="145952"/>
                </a:lnTo>
                <a:lnTo>
                  <a:pt x="1085714" y="109624"/>
                </a:lnTo>
                <a:lnTo>
                  <a:pt x="1119781" y="73188"/>
                </a:lnTo>
                <a:lnTo>
                  <a:pt x="1153693" y="36647"/>
                </a:lnTo>
                <a:lnTo>
                  <a:pt x="11874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96" name="Google Shape;2596;p210"/>
          <p:cNvSpPr/>
          <p:nvPr/>
        </p:nvSpPr>
        <p:spPr>
          <a:xfrm>
            <a:off x="11287125" y="6049962"/>
            <a:ext cx="879475" cy="793750"/>
          </a:xfrm>
          <a:custGeom>
            <a:avLst/>
            <a:gdLst/>
            <a:ahLst/>
            <a:cxnLst/>
            <a:rect l="l" t="t" r="r" b="b"/>
            <a:pathLst>
              <a:path w="879475" h="793750" extrusionOk="0">
                <a:moveTo>
                  <a:pt x="0" y="793750"/>
                </a:moveTo>
                <a:lnTo>
                  <a:pt x="39033" y="760812"/>
                </a:lnTo>
                <a:lnTo>
                  <a:pt x="78011" y="727715"/>
                </a:lnTo>
                <a:lnTo>
                  <a:pt x="116931" y="694461"/>
                </a:lnTo>
                <a:lnTo>
                  <a:pt x="155791" y="661052"/>
                </a:lnTo>
                <a:lnTo>
                  <a:pt x="194588" y="627491"/>
                </a:lnTo>
                <a:lnTo>
                  <a:pt x="233319" y="593779"/>
                </a:lnTo>
                <a:lnTo>
                  <a:pt x="271983" y="559920"/>
                </a:lnTo>
                <a:lnTo>
                  <a:pt x="310577" y="525916"/>
                </a:lnTo>
                <a:lnTo>
                  <a:pt x="349099" y="491769"/>
                </a:lnTo>
                <a:lnTo>
                  <a:pt x="387546" y="457481"/>
                </a:lnTo>
                <a:lnTo>
                  <a:pt x="425916" y="423054"/>
                </a:lnTo>
                <a:lnTo>
                  <a:pt x="464206" y="388492"/>
                </a:lnTo>
                <a:lnTo>
                  <a:pt x="502415" y="353796"/>
                </a:lnTo>
                <a:lnTo>
                  <a:pt x="540539" y="318968"/>
                </a:lnTo>
                <a:lnTo>
                  <a:pt x="578577" y="284012"/>
                </a:lnTo>
                <a:lnTo>
                  <a:pt x="616525" y="248929"/>
                </a:lnTo>
                <a:lnTo>
                  <a:pt x="654383" y="213722"/>
                </a:lnTo>
                <a:lnTo>
                  <a:pt x="692146" y="178393"/>
                </a:lnTo>
                <a:lnTo>
                  <a:pt x="729814" y="142944"/>
                </a:lnTo>
                <a:lnTo>
                  <a:pt x="767383" y="107378"/>
                </a:lnTo>
                <a:lnTo>
                  <a:pt x="804851" y="71697"/>
                </a:lnTo>
                <a:lnTo>
                  <a:pt x="842215" y="35903"/>
                </a:lnTo>
                <a:lnTo>
                  <a:pt x="87947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97" name="Google Shape;2597;p210"/>
          <p:cNvSpPr/>
          <p:nvPr/>
        </p:nvSpPr>
        <p:spPr>
          <a:xfrm>
            <a:off x="2482469" y="4897628"/>
            <a:ext cx="316230" cy="272415"/>
          </a:xfrm>
          <a:custGeom>
            <a:avLst/>
            <a:gdLst/>
            <a:ahLst/>
            <a:cxnLst/>
            <a:rect l="l" t="t" r="r" b="b"/>
            <a:pathLst>
              <a:path w="316230" h="272414" extrusionOk="0">
                <a:moveTo>
                  <a:pt x="315975" y="0"/>
                </a:moveTo>
                <a:lnTo>
                  <a:pt x="0" y="0"/>
                </a:lnTo>
                <a:lnTo>
                  <a:pt x="157987" y="272415"/>
                </a:lnTo>
                <a:lnTo>
                  <a:pt x="315975"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98" name="Google Shape;2598;p210"/>
          <p:cNvSpPr txBox="1"/>
          <p:nvPr/>
        </p:nvSpPr>
        <p:spPr>
          <a:xfrm>
            <a:off x="806335" y="2275713"/>
            <a:ext cx="3668395" cy="2624455"/>
          </a:xfrm>
          <a:prstGeom prst="rect">
            <a:avLst/>
          </a:prstGeom>
          <a:solidFill>
            <a:srgbClr val="F81B01"/>
          </a:solidFill>
          <a:ln>
            <a:noFill/>
          </a:ln>
        </p:spPr>
        <p:txBody>
          <a:bodyPr spcFirstLastPara="1" wrap="square" lIns="0" tIns="358125" rIns="0" bIns="0" anchor="t" anchorCtr="0">
            <a:noAutofit/>
          </a:bodyPr>
          <a:lstStyle/>
          <a:p>
            <a:pPr marL="487680" marR="464184" lvl="0" indent="0" algn="ctr" rtl="0">
              <a:lnSpc>
                <a:spcPct val="85000"/>
              </a:lnSpc>
              <a:spcBef>
                <a:spcPts val="0"/>
              </a:spcBef>
              <a:spcAft>
                <a:spcPts val="0"/>
              </a:spcAft>
              <a:buClr>
                <a:srgbClr val="000000"/>
              </a:buClr>
              <a:buSzPts val="3600"/>
              <a:buFont typeface="Arial"/>
              <a:buNone/>
            </a:pPr>
            <a:r>
              <a:rPr lang="en-US" sz="3600" b="1" i="0" u="none" strike="noStrike" cap="none">
                <a:solidFill>
                  <a:srgbClr val="FFFDFF"/>
                </a:solidFill>
                <a:latin typeface="Arial"/>
                <a:ea typeface="Arial"/>
                <a:cs typeface="Arial"/>
                <a:sym typeface="Arial"/>
              </a:rPr>
              <a:t>Fagan Test of  Infant  Intelligence  (FTII)</a:t>
            </a:r>
            <a:endParaRPr sz="3600" b="0" i="0" u="none" strike="noStrike" cap="none">
              <a:solidFill>
                <a:schemeClr val="dk1"/>
              </a:solidFill>
              <a:latin typeface="Arial"/>
              <a:ea typeface="Arial"/>
              <a:cs typeface="Arial"/>
              <a:sym typeface="Arial"/>
            </a:endParaRPr>
          </a:p>
        </p:txBody>
      </p:sp>
      <p:sp>
        <p:nvSpPr>
          <p:cNvPr id="2599" name="Google Shape;2599;p210"/>
          <p:cNvSpPr txBox="1"/>
          <p:nvPr/>
        </p:nvSpPr>
        <p:spPr>
          <a:xfrm>
            <a:off x="5197855" y="613989"/>
            <a:ext cx="6084570" cy="3555365"/>
          </a:xfrm>
          <a:prstGeom prst="rect">
            <a:avLst/>
          </a:prstGeom>
          <a:noFill/>
          <a:ln>
            <a:noFill/>
          </a:ln>
        </p:spPr>
        <p:txBody>
          <a:bodyPr spcFirstLastPara="1" wrap="square" lIns="0" tIns="205725" rIns="0" bIns="0" anchor="t" anchorCtr="0">
            <a:noAutofit/>
          </a:bodyPr>
          <a:lstStyle/>
          <a:p>
            <a:pPr marL="241300" marR="0" lvl="0" indent="-228600" algn="l" rtl="0">
              <a:lnSpc>
                <a:spcPct val="100000"/>
              </a:lnSpc>
              <a:spcBef>
                <a:spcPts val="0"/>
              </a:spcBef>
              <a:spcAft>
                <a:spcPts val="0"/>
              </a:spcAft>
              <a:buClr>
                <a:srgbClr val="F81B01"/>
              </a:buClr>
              <a:buSzPts val="2650"/>
              <a:buFont typeface="Noto Sans Symbols"/>
              <a:buChar char="▪"/>
            </a:pPr>
            <a:r>
              <a:rPr lang="en-US" sz="2400" b="0" i="0" u="none" strike="noStrike" cap="none">
                <a:solidFill>
                  <a:schemeClr val="dk1"/>
                </a:solidFill>
                <a:latin typeface="Arial"/>
                <a:ea typeface="Arial"/>
                <a:cs typeface="Arial"/>
                <a:sym typeface="Arial"/>
              </a:rPr>
              <a:t>1984</a:t>
            </a:r>
            <a:endParaRPr sz="2400" b="0" i="0" u="none" strike="noStrike" cap="none">
              <a:solidFill>
                <a:schemeClr val="dk1"/>
              </a:solidFill>
              <a:latin typeface="Arial"/>
              <a:ea typeface="Arial"/>
              <a:cs typeface="Arial"/>
              <a:sym typeface="Arial"/>
            </a:endParaRPr>
          </a:p>
          <a:p>
            <a:pPr marL="241300" marR="0" lvl="0" indent="-228600" algn="l" rtl="0">
              <a:lnSpc>
                <a:spcPct val="100000"/>
              </a:lnSpc>
              <a:spcBef>
                <a:spcPts val="1575"/>
              </a:spcBef>
              <a:spcAft>
                <a:spcPts val="0"/>
              </a:spcAft>
              <a:buClr>
                <a:srgbClr val="F81B01"/>
              </a:buClr>
              <a:buSzPts val="2650"/>
              <a:buFont typeface="Noto Sans Symbols"/>
              <a:buChar char="▪"/>
            </a:pPr>
            <a:r>
              <a:rPr lang="en-US" sz="2400" b="0" i="0" u="none" strike="noStrike" cap="none">
                <a:solidFill>
                  <a:schemeClr val="dk1"/>
                </a:solidFill>
                <a:latin typeface="Arial"/>
                <a:ea typeface="Arial"/>
                <a:cs typeface="Arial"/>
                <a:sym typeface="Arial"/>
              </a:rPr>
              <a:t>Mengukur </a:t>
            </a:r>
            <a:r>
              <a:rPr lang="en-US" sz="2400" b="0" i="1" u="none" strike="noStrike" cap="none">
                <a:solidFill>
                  <a:schemeClr val="dk1"/>
                </a:solidFill>
                <a:latin typeface="Arial"/>
                <a:ea typeface="Arial"/>
                <a:cs typeface="Arial"/>
                <a:sym typeface="Arial"/>
              </a:rPr>
              <a:t>visual recognition memory </a:t>
            </a:r>
            <a:r>
              <a:rPr lang="en-US" sz="2400" b="0" i="0" u="none" strike="noStrike" cap="none">
                <a:solidFill>
                  <a:schemeClr val="dk1"/>
                </a:solidFill>
                <a:latin typeface="Arial"/>
                <a:ea typeface="Arial"/>
                <a:cs typeface="Arial"/>
                <a:sym typeface="Arial"/>
              </a:rPr>
              <a:t>: 10</a:t>
            </a:r>
            <a:endParaRPr sz="2400" b="0" i="0" u="none" strike="noStrike" cap="none">
              <a:solidFill>
                <a:schemeClr val="dk1"/>
              </a:solidFill>
              <a:latin typeface="Arial"/>
              <a:ea typeface="Arial"/>
              <a:cs typeface="Arial"/>
              <a:sym typeface="Arial"/>
            </a:endParaRPr>
          </a:p>
          <a:p>
            <a:pPr marL="241300" marR="0" lvl="0" indent="0" algn="l" rtl="0">
              <a:lnSpc>
                <a:spcPct val="100000"/>
              </a:lnSpc>
              <a:spcBef>
                <a:spcPts val="58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percobaan</a:t>
            </a:r>
            <a:endParaRPr sz="2400" b="0" i="0" u="none" strike="noStrike" cap="none">
              <a:solidFill>
                <a:schemeClr val="dk1"/>
              </a:solidFill>
              <a:latin typeface="Arial"/>
              <a:ea typeface="Arial"/>
              <a:cs typeface="Arial"/>
              <a:sym typeface="Arial"/>
            </a:endParaRPr>
          </a:p>
          <a:p>
            <a:pPr marL="698500" marR="0" lvl="1" indent="-228600" algn="l" rtl="0">
              <a:lnSpc>
                <a:spcPct val="100000"/>
              </a:lnSpc>
              <a:spcBef>
                <a:spcPts val="1045"/>
              </a:spcBef>
              <a:spcAft>
                <a:spcPts val="0"/>
              </a:spcAft>
              <a:buClr>
                <a:srgbClr val="F81B01"/>
              </a:buClr>
              <a:buSzPts val="2200"/>
              <a:buFont typeface="Noto Sans Symbols"/>
              <a:buChar char="▪"/>
            </a:pPr>
            <a:r>
              <a:rPr lang="en-US" sz="2000" b="0" i="0" u="none" strike="noStrike" cap="none">
                <a:solidFill>
                  <a:schemeClr val="dk1"/>
                </a:solidFill>
                <a:latin typeface="Arial"/>
                <a:ea typeface="Arial"/>
                <a:cs typeface="Arial"/>
                <a:sym typeface="Arial"/>
              </a:rPr>
              <a:t>Ditunjukkan sebuah foto wajah</a:t>
            </a:r>
            <a:endParaRPr sz="2000" b="0" i="0" u="none" strike="noStrike" cap="none">
              <a:solidFill>
                <a:schemeClr val="dk1"/>
              </a:solidFill>
              <a:latin typeface="Arial"/>
              <a:ea typeface="Arial"/>
              <a:cs typeface="Arial"/>
              <a:sym typeface="Arial"/>
            </a:endParaRPr>
          </a:p>
          <a:p>
            <a:pPr marL="698500" marR="219709" lvl="1" indent="-228600" algn="l" rtl="0">
              <a:lnSpc>
                <a:spcPct val="120000"/>
              </a:lnSpc>
              <a:spcBef>
                <a:spcPts val="505"/>
              </a:spcBef>
              <a:spcAft>
                <a:spcPts val="0"/>
              </a:spcAft>
              <a:buClr>
                <a:srgbClr val="F81B01"/>
              </a:buClr>
              <a:buSzPts val="2200"/>
              <a:buFont typeface="Noto Sans Symbols"/>
              <a:buChar char="▪"/>
            </a:pPr>
            <a:r>
              <a:rPr lang="en-US" sz="2000" b="0" i="0" u="none" strike="noStrike" cap="none">
                <a:solidFill>
                  <a:schemeClr val="dk1"/>
                </a:solidFill>
                <a:latin typeface="Arial"/>
                <a:ea typeface="Arial"/>
                <a:cs typeface="Arial"/>
                <a:sym typeface="Arial"/>
              </a:rPr>
              <a:t>Ditunjukkan gambar baru dengan wajah yang  sebelumnya ditunjukkan dipasangkan dengan</a:t>
            </a:r>
            <a:endParaRPr sz="2000" b="0" i="0" u="none" strike="noStrike" cap="none">
              <a:solidFill>
                <a:schemeClr val="dk1"/>
              </a:solidFill>
              <a:latin typeface="Arial"/>
              <a:ea typeface="Arial"/>
              <a:cs typeface="Arial"/>
              <a:sym typeface="Arial"/>
            </a:endParaRPr>
          </a:p>
          <a:p>
            <a:pPr marL="1077595" marR="0" lvl="2" indent="-379730" algn="l" rtl="0">
              <a:lnSpc>
                <a:spcPct val="100000"/>
              </a:lnSpc>
              <a:spcBef>
                <a:spcPts val="480"/>
              </a:spcBef>
              <a:spcAft>
                <a:spcPts val="0"/>
              </a:spcAft>
              <a:buClr>
                <a:schemeClr val="dk1"/>
              </a:buClr>
              <a:buSzPts val="2000"/>
              <a:buFont typeface="Arial"/>
              <a:buAutoNum type="arabicParenBoth"/>
            </a:pPr>
            <a:r>
              <a:rPr lang="en-US" sz="2000" b="0" i="0" u="none" strike="noStrike" cap="none">
                <a:solidFill>
                  <a:schemeClr val="dk1"/>
                </a:solidFill>
                <a:latin typeface="Arial"/>
                <a:ea typeface="Arial"/>
                <a:cs typeface="Arial"/>
                <a:sym typeface="Arial"/>
              </a:rPr>
              <a:t>foto wajah lain tetapi mirip atau (2) foto yang</a:t>
            </a:r>
            <a:endParaRPr sz="2000" b="0" i="0" u="none" strike="noStrike" cap="none">
              <a:solidFill>
                <a:schemeClr val="dk1"/>
              </a:solidFill>
              <a:latin typeface="Arial"/>
              <a:ea typeface="Arial"/>
              <a:cs typeface="Arial"/>
              <a:sym typeface="Arial"/>
            </a:endParaRPr>
          </a:p>
          <a:p>
            <a:pPr marL="698500" marR="0" lvl="0" indent="0" algn="l" rtl="0">
              <a:lnSpc>
                <a:spcPct val="100000"/>
              </a:lnSpc>
              <a:spcBef>
                <a:spcPts val="484"/>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sama tetapi orientasinya berbeda</a:t>
            </a:r>
            <a:endParaRPr sz="2000" b="0" i="0" u="none" strike="noStrike" cap="none">
              <a:solidFill>
                <a:schemeClr val="dk1"/>
              </a:solidFill>
              <a:latin typeface="Arial"/>
              <a:ea typeface="Arial"/>
              <a:cs typeface="Arial"/>
              <a:sym typeface="Arial"/>
            </a:endParaRPr>
          </a:p>
        </p:txBody>
      </p:sp>
      <p:sp>
        <p:nvSpPr>
          <p:cNvPr id="2600" name="Google Shape;2600;p210"/>
          <p:cNvSpPr txBox="1"/>
          <p:nvPr/>
        </p:nvSpPr>
        <p:spPr>
          <a:xfrm>
            <a:off x="5655055" y="4635978"/>
            <a:ext cx="5226050" cy="1489075"/>
          </a:xfrm>
          <a:prstGeom prst="rect">
            <a:avLst/>
          </a:prstGeom>
          <a:noFill/>
          <a:ln>
            <a:noFill/>
          </a:ln>
        </p:spPr>
        <p:txBody>
          <a:bodyPr spcFirstLastPara="1" wrap="square" lIns="0" tIns="12050" rIns="0" bIns="0" anchor="t" anchorCtr="0">
            <a:noAutofit/>
          </a:bodyPr>
          <a:lstStyle/>
          <a:p>
            <a:pPr marL="241300" marR="5080" lvl="0" indent="-228600" algn="l" rtl="0">
              <a:lnSpc>
                <a:spcPct val="120000"/>
              </a:lnSpc>
              <a:spcBef>
                <a:spcPts val="0"/>
              </a:spcBef>
              <a:spcAft>
                <a:spcPts val="0"/>
              </a:spcAft>
              <a:buClr>
                <a:srgbClr val="F81B01"/>
              </a:buClr>
              <a:buSzPts val="2200"/>
              <a:buFont typeface="Noto Sans Symbols"/>
              <a:buChar char="▪"/>
            </a:pPr>
            <a:r>
              <a:rPr lang="en-US" sz="2000" b="0" i="0" u="none" strike="noStrike" cap="none">
                <a:solidFill>
                  <a:schemeClr val="dk1"/>
                </a:solidFill>
                <a:latin typeface="Arial"/>
                <a:ea typeface="Arial"/>
                <a:cs typeface="Arial"/>
                <a:sym typeface="Arial"/>
              </a:rPr>
              <a:t>Durasi yang dibutuhkan bayi dalam  memperhatikan gambar baru diduga  menunjukkan kesadaran perbedaan dengan  gambar aslinya</a:t>
            </a:r>
            <a:endParaRPr sz="2000" b="0" i="0" u="none" strike="noStrike" cap="none">
              <a:solidFill>
                <a:schemeClr val="dk1"/>
              </a:solidFill>
              <a:latin typeface="Arial"/>
              <a:ea typeface="Arial"/>
              <a:cs typeface="Arial"/>
              <a:sym typeface="Arial"/>
            </a:endParaRPr>
          </a:p>
        </p:txBody>
      </p:sp>
      <p:sp>
        <p:nvSpPr>
          <p:cNvPr id="2601" name="Google Shape;2601;p210"/>
          <p:cNvSpPr txBox="1"/>
          <p:nvPr/>
        </p:nvSpPr>
        <p:spPr>
          <a:xfrm>
            <a:off x="800138" y="1699641"/>
            <a:ext cx="3674745" cy="502920"/>
          </a:xfrm>
          <a:prstGeom prst="rect">
            <a:avLst/>
          </a:prstGeom>
          <a:solidFill>
            <a:srgbClr val="F81B01"/>
          </a:solidFill>
          <a:ln>
            <a:noFill/>
          </a:ln>
        </p:spPr>
        <p:txBody>
          <a:bodyPr spcFirstLastPara="1" wrap="square" lIns="0" tIns="41900" rIns="0" bIns="0" anchor="t" anchorCtr="0">
            <a:noAutofit/>
          </a:bodyPr>
          <a:lstStyle/>
          <a:p>
            <a:pPr marL="421005"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Arial"/>
                <a:ea typeface="Arial"/>
                <a:cs typeface="Arial"/>
                <a:sym typeface="Arial"/>
              </a:rPr>
              <a:t>INFANT SCALES</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sp>
        <p:nvSpPr>
          <p:cNvPr id="2606" name="Google Shape;2606;p211"/>
          <p:cNvSpPr/>
          <p:nvPr/>
        </p:nvSpPr>
        <p:spPr>
          <a:xfrm>
            <a:off x="-7410" y="0"/>
            <a:ext cx="12198330" cy="687265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07" name="Google Shape;2607;p211"/>
          <p:cNvSpPr/>
          <p:nvPr/>
        </p:nvSpPr>
        <p:spPr>
          <a:xfrm>
            <a:off x="3259582" y="1186535"/>
            <a:ext cx="5657850" cy="716280"/>
          </a:xfrm>
          <a:custGeom>
            <a:avLst/>
            <a:gdLst/>
            <a:ahLst/>
            <a:cxnLst/>
            <a:rect l="l" t="t" r="r" b="b"/>
            <a:pathLst>
              <a:path w="5657850" h="716280" extrusionOk="0">
                <a:moveTo>
                  <a:pt x="0" y="716178"/>
                </a:moveTo>
                <a:lnTo>
                  <a:pt x="5657850" y="716178"/>
                </a:lnTo>
                <a:lnTo>
                  <a:pt x="5657850" y="0"/>
                </a:lnTo>
                <a:lnTo>
                  <a:pt x="0" y="0"/>
                </a:lnTo>
                <a:lnTo>
                  <a:pt x="0" y="716178"/>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08" name="Google Shape;2608;p211"/>
          <p:cNvSpPr/>
          <p:nvPr/>
        </p:nvSpPr>
        <p:spPr>
          <a:xfrm>
            <a:off x="5892419" y="5313298"/>
            <a:ext cx="407670" cy="351155"/>
          </a:xfrm>
          <a:custGeom>
            <a:avLst/>
            <a:gdLst/>
            <a:ahLst/>
            <a:cxnLst/>
            <a:rect l="l" t="t" r="r" b="b"/>
            <a:pathLst>
              <a:path w="407670" h="351154" extrusionOk="0">
                <a:moveTo>
                  <a:pt x="407161" y="0"/>
                </a:moveTo>
                <a:lnTo>
                  <a:pt x="0" y="0"/>
                </a:lnTo>
                <a:lnTo>
                  <a:pt x="203580" y="351116"/>
                </a:lnTo>
                <a:lnTo>
                  <a:pt x="407161" y="0"/>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09" name="Google Shape;2609;p211"/>
          <p:cNvSpPr/>
          <p:nvPr/>
        </p:nvSpPr>
        <p:spPr>
          <a:xfrm>
            <a:off x="3259582" y="1991105"/>
            <a:ext cx="5666105" cy="3322320"/>
          </a:xfrm>
          <a:custGeom>
            <a:avLst/>
            <a:gdLst/>
            <a:ahLst/>
            <a:cxnLst/>
            <a:rect l="l" t="t" r="r" b="b"/>
            <a:pathLst>
              <a:path w="5666105" h="3322320" extrusionOk="0">
                <a:moveTo>
                  <a:pt x="0" y="3322192"/>
                </a:moveTo>
                <a:lnTo>
                  <a:pt x="5666104" y="3322192"/>
                </a:lnTo>
                <a:lnTo>
                  <a:pt x="5666104" y="0"/>
                </a:lnTo>
                <a:lnTo>
                  <a:pt x="0" y="0"/>
                </a:lnTo>
                <a:lnTo>
                  <a:pt x="0" y="3322192"/>
                </a:lnTo>
                <a:close/>
              </a:path>
            </a:pathLst>
          </a:custGeom>
          <a:solidFill>
            <a:srgbClr val="F81B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610" name="Google Shape;2610;p211"/>
          <p:cNvSpPr txBox="1">
            <a:spLocks noGrp="1"/>
          </p:cNvSpPr>
          <p:nvPr>
            <p:ph type="title"/>
          </p:nvPr>
        </p:nvSpPr>
        <p:spPr>
          <a:xfrm>
            <a:off x="4154614" y="2362200"/>
            <a:ext cx="4303586" cy="1837055"/>
          </a:xfrm>
          <a:prstGeom prst="rect">
            <a:avLst/>
          </a:prstGeom>
          <a:noFill/>
          <a:ln>
            <a:noFill/>
          </a:ln>
        </p:spPr>
        <p:txBody>
          <a:bodyPr spcFirstLastPara="1" wrap="square" lIns="0" tIns="113650" rIns="0" bIns="0" anchor="ctr" anchorCtr="0">
            <a:noAutofit/>
          </a:bodyPr>
          <a:lstStyle/>
          <a:p>
            <a:pPr marL="12700" marR="5080" lvl="0" indent="10795" algn="ctr" rtl="0">
              <a:lnSpc>
                <a:spcPct val="85000"/>
              </a:lnSpc>
              <a:spcBef>
                <a:spcPts val="0"/>
              </a:spcBef>
              <a:spcAft>
                <a:spcPts val="0"/>
              </a:spcAft>
              <a:buClr>
                <a:srgbClr val="FFFDFF"/>
              </a:buClr>
              <a:buSzPts val="4400"/>
              <a:buFont typeface="Arial"/>
              <a:buNone/>
            </a:pPr>
            <a:r>
              <a:rPr lang="en-US" sz="4400" b="1">
                <a:solidFill>
                  <a:srgbClr val="FFFDFF"/>
                </a:solidFill>
                <a:latin typeface="Arial"/>
                <a:ea typeface="Arial"/>
                <a:cs typeface="Arial"/>
                <a:sym typeface="Arial"/>
              </a:rPr>
              <a:t>PRESCHOOL  SCREENING  INSTRUMENTS</a:t>
            </a:r>
            <a:endParaRPr sz="44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1932</Words>
  <Application>Microsoft Office PowerPoint</Application>
  <PresentationFormat>Widescreen</PresentationFormat>
  <Paragraphs>234</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Noto Sans Symbols</vt:lpstr>
      <vt:lpstr>Times New Roman</vt:lpstr>
      <vt:lpstr>Twentieth Century</vt:lpstr>
      <vt:lpstr>Office Theme</vt:lpstr>
      <vt:lpstr>TES UNTUK TUJUAN</vt:lpstr>
      <vt:lpstr>PowerPoint Presentation</vt:lpstr>
      <vt:lpstr>INFANT SCALES</vt:lpstr>
      <vt:lpstr>PowerPoint Presentation</vt:lpstr>
      <vt:lpstr>PowerPoint Presentation</vt:lpstr>
      <vt:lpstr>INFANT SCALES</vt:lpstr>
      <vt:lpstr>PowerPoint Presentation</vt:lpstr>
      <vt:lpstr>PowerPoint Presentation</vt:lpstr>
      <vt:lpstr>PRESCHOOL  SCREENING  INSTRUMENTS</vt:lpstr>
      <vt:lpstr>PowerPoint Presentation</vt:lpstr>
      <vt:lpstr>PowerPoint Presentation</vt:lpstr>
      <vt:lpstr>PowerPoint Presentation</vt:lpstr>
      <vt:lpstr>PowerPoint Presentation</vt:lpstr>
      <vt:lpstr>2000</vt:lpstr>
      <vt:lpstr>PowerPoint Presentation</vt:lpstr>
      <vt:lpstr>PowerPoint Presentation</vt:lpstr>
      <vt:lpstr>PowerPoint Presentation</vt:lpstr>
      <vt:lpstr>PowerPoint Presentation</vt:lpstr>
      <vt:lpstr>PowerPoint Presentation</vt:lpstr>
      <vt:lpstr>PowerPoint Presentation</vt:lpstr>
      <vt:lpstr>ADAPTASI SKALA BINET</vt:lpstr>
      <vt:lpstr>BLIND LEARNING APTITUDE TEST (BLAT)  (1971)</vt:lpstr>
      <vt:lpstr>PowerPoint Presentation</vt:lpstr>
      <vt:lpstr>PENGUKURAN UNTUK  INTELLECTUAL DAN  LEARNING DISABILITIES</vt:lpstr>
      <vt:lpstr>PENDIDIKAN UNTUK ANAK CACAT (IDFA, 1975)</vt:lpstr>
      <vt:lpstr>VINELAND SOCIAL MATURITY SCALE (VSMS)</vt:lpstr>
      <vt:lpstr>INVENTORY FOR CLIENT AND AGENCY  PLANNING (ICAP)</vt:lpstr>
      <vt:lpstr>MODIFIED CHECKLIST FOR AUTISM IN  TODDLERS</vt:lpstr>
      <vt:lpstr>ILLINOIS TEST OF PSYCHOLINGUISTIC  ABILITIES (ITPA-3)</vt:lpstr>
      <vt:lpstr>PowerPoint Presentation</vt:lpstr>
      <vt:lpstr>MEMORY-FOR-DESIGNS (MFD)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 UNTUK TUJUAN</dc:title>
  <dc:creator>clara clara</dc:creator>
  <cp:lastModifiedBy>clara clara</cp:lastModifiedBy>
  <cp:revision>2</cp:revision>
  <dcterms:created xsi:type="dcterms:W3CDTF">2020-06-22T02:28:37Z</dcterms:created>
  <dcterms:modified xsi:type="dcterms:W3CDTF">2020-06-22T02:29:34Z</dcterms:modified>
</cp:coreProperties>
</file>