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8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9B3FB-19FA-478B-87B8-E2508B6B0941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0DDBD-173D-47AC-BD7B-FF950F1C16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7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17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8" name="Google Shape;2298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18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8" name="Google Shape;2378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18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6" name="Google Shape;2386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18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4" name="Google Shape;2394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18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2" name="Google Shape;2402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18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1" name="Google Shape;2411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18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2" name="Google Shape;2422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18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2" name="Google Shape;2432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18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2" name="Google Shape;2442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19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3" name="Google Shape;2453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7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0" name="Google Shape;2310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17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9" name="Google Shape;2319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17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7" name="Google Shape;2327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17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5" name="Google Shape;2335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17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3" name="Google Shape;2343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17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1" name="Google Shape;2351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18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3" name="Google Shape;2363;p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18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1" name="Google Shape;2371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1EA5-5914-4A04-8FBA-1D41C0B4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14666-2D12-4CE4-9CD5-C8EB63002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77F5E-83B4-48CF-AC4E-F4D5C00E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2E9D-4958-4B08-B76A-7277E80E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197D-2E9E-4687-8DAC-1A945461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098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ABA0-3837-459F-9FAA-2E8A6026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37B41-B965-485C-AC91-C2F455B86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1154-7BC3-4647-B635-4E2E7552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3F710-FA24-41DE-B4CA-4B7A53B6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12AEB-A89E-486E-9DDB-EE008AF5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2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BB6EF-2724-4DB7-95AD-807910ED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C09A6-171E-4E4D-A746-9EB951130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8EEC6-508E-48E0-8980-6E4BBD9C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062F-F672-4074-8B5A-AFE16BEC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3DE04-89FC-4067-970D-EEA6BEE2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46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57E0-9363-4C96-94C3-5C2FDBC0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EF5AA-155E-4A43-BC0B-4B5637C3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07B8-AE55-48B0-855B-7E350443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1FC1B-A665-4320-87FA-A89DA85A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6FEF-370D-4147-A2A8-1A294886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08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EC8C-B1E9-44EA-A6AB-63A504B6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8D94C-BA8C-4B5B-911F-48619D30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3C38-D78D-479A-9958-AB427BBA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1A3DC-38C5-48C6-AF52-91BEC389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7F6B-F412-409A-85B1-BFCCC7E1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44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0ABC-BCB7-40A3-87ED-5051B3E3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C1E33-4656-4608-9C18-86E6A3E00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C96D8-4C52-489B-AFF8-4AF2529E8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7D088-D326-48F8-84B1-DA60238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DA3AF-E013-4B23-B8A5-6556B2FC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455DE-517D-4A53-ADDE-F6C95C80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78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64B5-B94A-4185-8521-F4C22C12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95C63-95DB-44E7-A105-9BBE52711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5D0AF-3291-47D3-88F4-40A601448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3DBDA-81BA-4A41-ABF0-5BCD59861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C5A73-B06F-40D7-B134-843DB43F2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38722-9F64-4FF5-99E7-04C814DC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B5EEC-EBC4-43E4-B0A6-097F8F6F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D5FB4-3046-4511-B16B-75C73C0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158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CE63-9B3C-402F-9C41-F8697861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C8767-9CD6-4D51-BE65-B8FA49C7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8B0A4-68E3-4D9F-91FA-C9650F91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2EC42-7DA6-4A1B-9F32-20BC8A37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620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B084E-07A9-4CA1-971F-3D361257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61079-05EB-4830-BAD2-C5142ABD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28BD8-D485-4C4C-B833-280EEE57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483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1043-6184-468E-A7B5-94B24417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25E3-57D9-4A6D-A5F9-7DF36F464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AC78B-E6BF-4166-B54D-3A9CA8B1A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D522-5251-4B89-B08A-FFAC6140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97C3B-0329-4F81-A762-6A6B140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F34D2-6350-4DC6-8BDF-BC13641F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88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722C-DD0F-42AA-BB50-73FDA918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E3359-935C-46BE-8D0E-6E4C2641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1F908-3CA3-4B5A-B4E9-E3F57E2E4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C7106-3B0D-42BB-8234-69710AA8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BDAE9-7FF5-488B-B642-736E7901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70811-2D64-45EA-BA18-E82E02C6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26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DC64D-1987-44A1-99C3-1E40142C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B9E7E-397F-4DE7-98BB-09899F2C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CA628-6257-45F4-9534-D35EEE693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94DF-E350-4F7D-8980-A4361EF68A02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F3C3-5520-4B03-88B7-CB1012987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075E7-4D94-49D9-89F1-39F3CC8FF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5F53-B918-4810-98EC-7C17B1DFE1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22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1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1" name="Google Shape;2301;p185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2" name="Google Shape;2302;p185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3" name="Google Shape;2303;p185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4" name="Google Shape;2304;p185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5" name="Google Shape;2305;p185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6" name="Google Shape;2306;p185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7" name="Google Shape;2307;p185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4966335" cy="21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INDIVIDUAL TEST OF  ACHIEVEMENT</a:t>
            </a:r>
            <a:endParaRPr sz="36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1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1" name="Google Shape;2381;p194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2" name="Google Shape;2382;p194"/>
          <p:cNvSpPr txBox="1">
            <a:spLocks noGrp="1"/>
          </p:cNvSpPr>
          <p:nvPr>
            <p:ph type="title"/>
          </p:nvPr>
        </p:nvSpPr>
        <p:spPr>
          <a:xfrm>
            <a:off x="483209" y="487121"/>
            <a:ext cx="5156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CONTOH APTITUDE TESTS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3" name="Google Shape;2383;p194"/>
          <p:cNvSpPr txBox="1"/>
          <p:nvPr/>
        </p:nvSpPr>
        <p:spPr>
          <a:xfrm>
            <a:off x="409244" y="1613992"/>
            <a:ext cx="7901940" cy="42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82600" marR="60198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Metropolitan Readiness Tests  (MRTs)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8800" marR="0" lvl="0" indent="0" algn="l" rtl="0">
              <a:lnSpc>
                <a:spcPct val="10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Reading and math skills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8800" marR="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Level 1 : early-mid kindergarten, Level 2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39800" marR="0" lvl="0" indent="0" algn="l" rtl="0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 end kindergarten-1</a:t>
            </a:r>
            <a:r>
              <a:rPr lang="en-US" sz="2175" b="0" i="0" u="none" strike="noStrike" cap="none" baseline="30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	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grade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600" marR="0" lvl="0" indent="-419100" algn="l" rtl="0">
              <a:lnSpc>
                <a:spcPct val="117678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Scholastic Aptitude Test (SAT)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58800" marR="0" lvl="0" indent="0" algn="l" rtl="0">
              <a:lnSpc>
                <a:spcPct val="112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High school &amp; college students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39800" marR="1236980" lvl="0" indent="-381635" algn="l" rtl="0">
              <a:lnSpc>
                <a:spcPct val="110000"/>
              </a:lnSpc>
              <a:spcBef>
                <a:spcPts val="16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Reasoning (critical reading, math,  writing) &amp; subject test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▪</a:t>
            </a:r>
            <a:endParaRPr sz="3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1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9" name="Google Shape;2389;p195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0" name="Google Shape;2390;p195"/>
          <p:cNvSpPr txBox="1">
            <a:spLocks noGrp="1"/>
          </p:cNvSpPr>
          <p:nvPr>
            <p:ph type="title"/>
          </p:nvPr>
        </p:nvSpPr>
        <p:spPr>
          <a:xfrm>
            <a:off x="483209" y="487121"/>
            <a:ext cx="5156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CONTOH APTITUDE TESTS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1" name="Google Shape;2391;p195"/>
          <p:cNvSpPr txBox="1"/>
          <p:nvPr/>
        </p:nvSpPr>
        <p:spPr>
          <a:xfrm>
            <a:off x="460044" y="1613992"/>
            <a:ext cx="7799070" cy="340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31800" marR="0" lvl="0" indent="-419100" algn="l" rtl="0">
              <a:lnSpc>
                <a:spcPct val="11767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Miller Analogies Test (MAT)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2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100 item pilihan ganda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080" lvl="0" indent="-381635" algn="l" rtl="0">
              <a:lnSpc>
                <a:spcPct val="11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Mengukur kemampuan melihat hubungan antar  ide, juga melihat </a:t>
            </a:r>
            <a:r>
              <a:rPr lang="en-US" sz="22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general intelligence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61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vocabulary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&amp; </a:t>
            </a:r>
            <a:r>
              <a:rPr lang="en-US" sz="22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academic learning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endParaRPr sz="27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1400175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Seashore Measures of Musical  Talents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4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Mengukur bakat musik pada seseorang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19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7" name="Google Shape;2397;p196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8" name="Google Shape;2398;p196"/>
          <p:cNvSpPr txBox="1">
            <a:spLocks noGrp="1"/>
          </p:cNvSpPr>
          <p:nvPr>
            <p:ph type="title"/>
          </p:nvPr>
        </p:nvSpPr>
        <p:spPr>
          <a:xfrm>
            <a:off x="483209" y="487121"/>
            <a:ext cx="51562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CONTOH APTITUDE TESTS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9" name="Google Shape;2399;p196"/>
          <p:cNvSpPr txBox="1"/>
          <p:nvPr/>
        </p:nvSpPr>
        <p:spPr>
          <a:xfrm>
            <a:off x="460044" y="1613992"/>
            <a:ext cx="7682230" cy="364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31800" marR="0" lvl="0" indent="-419100" algn="l" rtl="0">
              <a:lnSpc>
                <a:spcPct val="11767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E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Mengukur kemampuan/bakat mekanik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17678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Kreativitas Figural dan Verbal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5244" lvl="0" indent="-381635" algn="l" rtl="0">
              <a:lnSpc>
                <a:spcPct val="11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Mengukur kreativitas seseorang pada saat  menghadapi stimulus figural (visual) dan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15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verbal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727075" lvl="0" indent="-381635" algn="l" rtl="0">
              <a:lnSpc>
                <a:spcPct val="11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Aspek yang dilihat : kelancaran  menghasilkan ide, keluasan ragam ide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1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5" name="Google Shape;2405;p197"/>
          <p:cNvSpPr/>
          <p:nvPr/>
        </p:nvSpPr>
        <p:spPr>
          <a:xfrm>
            <a:off x="0" y="6126482"/>
            <a:ext cx="12192000" cy="7315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6" name="Google Shape;2406;p197"/>
          <p:cNvSpPr/>
          <p:nvPr/>
        </p:nvSpPr>
        <p:spPr>
          <a:xfrm>
            <a:off x="0" y="61284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120000" extrusionOk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7" name="Google Shape;2407;p197"/>
          <p:cNvSpPr/>
          <p:nvPr/>
        </p:nvSpPr>
        <p:spPr>
          <a:xfrm>
            <a:off x="2417826" y="3528567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 h="120000" extrusionOk="0">
                <a:moveTo>
                  <a:pt x="0" y="0"/>
                </a:moveTo>
                <a:lnTo>
                  <a:pt x="8637016" y="0"/>
                </a:lnTo>
              </a:path>
            </a:pathLst>
          </a:custGeom>
          <a:noFill/>
          <a:ln w="31750" cap="flat" cmpd="sng">
            <a:solidFill>
              <a:srgbClr val="B7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8" name="Google Shape;2408;p197"/>
          <p:cNvSpPr txBox="1"/>
          <p:nvPr/>
        </p:nvSpPr>
        <p:spPr>
          <a:xfrm>
            <a:off x="2496692" y="2293696"/>
            <a:ext cx="5962650" cy="103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 KELOMPOK</a:t>
            </a:r>
            <a:endParaRPr sz="6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198"/>
          <p:cNvSpPr/>
          <p:nvPr/>
        </p:nvSpPr>
        <p:spPr>
          <a:xfrm>
            <a:off x="-3207026" y="198783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4" name="Google Shape;2414;p198"/>
          <p:cNvSpPr/>
          <p:nvPr/>
        </p:nvSpPr>
        <p:spPr>
          <a:xfrm>
            <a:off x="-106680" y="6062879"/>
            <a:ext cx="12192000" cy="7315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5" name="Google Shape;2415;p198"/>
          <p:cNvSpPr/>
          <p:nvPr/>
        </p:nvSpPr>
        <p:spPr>
          <a:xfrm>
            <a:off x="0" y="61284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120000" extrusionOk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6" name="Google Shape;2416;p198"/>
          <p:cNvSpPr/>
          <p:nvPr/>
        </p:nvSpPr>
        <p:spPr>
          <a:xfrm>
            <a:off x="1453896" y="1847088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 h="120000" extrusionOk="0">
                <a:moveTo>
                  <a:pt x="0" y="0"/>
                </a:moveTo>
                <a:lnTo>
                  <a:pt x="9607550" y="0"/>
                </a:lnTo>
              </a:path>
            </a:pathLst>
          </a:custGeom>
          <a:noFill/>
          <a:ln w="31750" cap="flat" cmpd="sng">
            <a:solidFill>
              <a:srgbClr val="B7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7" name="Google Shape;2417;p198"/>
          <p:cNvSpPr txBox="1">
            <a:spLocks noGrp="1"/>
          </p:cNvSpPr>
          <p:nvPr>
            <p:ph type="title"/>
          </p:nvPr>
        </p:nvSpPr>
        <p:spPr>
          <a:xfrm>
            <a:off x="1526286" y="999871"/>
            <a:ext cx="592137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TES INDIVIDU VS KELOMPOK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18" name="Google Shape;2418;p198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225" rIns="0" bIns="0" anchor="t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/>
              <a:t>INDIVIDUAL TEST</a:t>
            </a:r>
            <a:endParaRPr/>
          </a:p>
          <a:p>
            <a:pPr marL="241300" lvl="0" indent="-228600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Membutuhkan jumlah pemeriksa</a:t>
            </a:r>
            <a:endParaRPr sz="2000"/>
          </a:p>
          <a:p>
            <a:pPr marL="241300" lvl="0" indent="-1270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2000"/>
              <a:buChar char=" "/>
            </a:pPr>
            <a:r>
              <a:rPr lang="en-US" sz="2000">
                <a:solidFill>
                  <a:srgbClr val="000000"/>
                </a:solidFill>
              </a:rPr>
              <a:t>sejumlah subjek</a:t>
            </a:r>
            <a:endParaRPr sz="2000"/>
          </a:p>
          <a:p>
            <a:pPr marL="241300" lvl="0" indent="-2286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Pemeriksa mencatat respon subjek</a:t>
            </a:r>
            <a:endParaRPr sz="2000"/>
          </a:p>
          <a:p>
            <a:pPr marL="241300" marR="203834" lvl="0" indent="-228600" algn="l" rtl="0">
              <a:lnSpc>
                <a:spcPct val="120000"/>
              </a:lnSpc>
              <a:spcBef>
                <a:spcPts val="120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Pemeriksa bertanggung jawab penuh  untuk memastikan proses pengambilan  data optimal</a:t>
            </a:r>
            <a:endParaRPr sz="2000"/>
          </a:p>
          <a:p>
            <a:pPr marL="241300" lvl="0" indent="-228600" algn="l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(+) Informasi menyeluruh dan mendalam</a:t>
            </a:r>
            <a:endParaRPr sz="2000"/>
          </a:p>
        </p:txBody>
      </p:sp>
      <p:sp>
        <p:nvSpPr>
          <p:cNvPr id="2419" name="Google Shape;2419;p198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25" rIns="0" bIns="0" anchor="t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/>
              <a:t>GROUP TEST</a:t>
            </a:r>
            <a:endParaRPr/>
          </a:p>
          <a:p>
            <a:pPr marL="241300" lvl="0" indent="-22860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Satu pemeriksa untuk sejumlah subjek</a:t>
            </a:r>
            <a:endParaRPr sz="2000"/>
          </a:p>
          <a:p>
            <a:pPr marL="241300" lvl="0" indent="-2286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Subjek yang mencatat responnya sendiri</a:t>
            </a:r>
            <a:endParaRPr sz="2000"/>
          </a:p>
          <a:p>
            <a:pPr marL="241300" marR="5080" lvl="0" indent="-228600" algn="l" rtl="0">
              <a:lnSpc>
                <a:spcPct val="120000"/>
              </a:lnSpc>
              <a:spcBef>
                <a:spcPts val="120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Tidak ada jaminan apakah hasil yang  diperoleh dari pemeriksaan optimal atau  tidak; tidak ada intervensi dari pemeriksa  untuk memastikan hal tersebut</a:t>
            </a:r>
            <a:endParaRPr sz="2000"/>
          </a:p>
          <a:p>
            <a:pPr marL="241300" lvl="0" indent="-2286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</a:rPr>
              <a:t>(+) lebih murah dan efisien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1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5" name="Google Shape;2425;p199"/>
          <p:cNvSpPr/>
          <p:nvPr/>
        </p:nvSpPr>
        <p:spPr>
          <a:xfrm>
            <a:off x="0" y="6126482"/>
            <a:ext cx="12192000" cy="7315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6" name="Google Shape;2426;p199"/>
          <p:cNvSpPr/>
          <p:nvPr/>
        </p:nvSpPr>
        <p:spPr>
          <a:xfrm>
            <a:off x="0" y="61284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120000" extrusionOk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7" name="Google Shape;2427;p199"/>
          <p:cNvSpPr/>
          <p:nvPr/>
        </p:nvSpPr>
        <p:spPr>
          <a:xfrm>
            <a:off x="1453896" y="1847088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 h="120000" extrusionOk="0">
                <a:moveTo>
                  <a:pt x="0" y="0"/>
                </a:moveTo>
                <a:lnTo>
                  <a:pt x="9607550" y="0"/>
                </a:lnTo>
              </a:path>
            </a:pathLst>
          </a:custGeom>
          <a:noFill/>
          <a:ln w="31750" cap="flat" cmpd="sng">
            <a:solidFill>
              <a:srgbClr val="B7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8" name="Google Shape;2428;p199"/>
          <p:cNvSpPr txBox="1">
            <a:spLocks noGrp="1"/>
          </p:cNvSpPr>
          <p:nvPr>
            <p:ph type="title"/>
          </p:nvPr>
        </p:nvSpPr>
        <p:spPr>
          <a:xfrm>
            <a:off x="1530477" y="996822"/>
            <a:ext cx="326326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</a:pPr>
            <a:r>
              <a:rPr lang="en-US"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TES KELOMPOK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29" name="Google Shape;2429;p199"/>
          <p:cNvSpPr txBox="1"/>
          <p:nvPr/>
        </p:nvSpPr>
        <p:spPr>
          <a:xfrm>
            <a:off x="1530477" y="1932327"/>
            <a:ext cx="6238240" cy="292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no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Alat yang dibutuhkan :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kertas/buklet/buku soal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lembar jawaban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manual tes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kunci jawaban dan norma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alat tulis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Bisa berbentuk pilihan ganda maupun respon bebas (essay)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20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5" name="Google Shape;2435;p200"/>
          <p:cNvSpPr/>
          <p:nvPr/>
        </p:nvSpPr>
        <p:spPr>
          <a:xfrm>
            <a:off x="0" y="6126482"/>
            <a:ext cx="12192000" cy="7315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6" name="Google Shape;2436;p200"/>
          <p:cNvSpPr/>
          <p:nvPr/>
        </p:nvSpPr>
        <p:spPr>
          <a:xfrm>
            <a:off x="0" y="61284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120000" extrusionOk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7" name="Google Shape;2437;p200"/>
          <p:cNvSpPr/>
          <p:nvPr/>
        </p:nvSpPr>
        <p:spPr>
          <a:xfrm>
            <a:off x="1453896" y="1847088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 h="120000" extrusionOk="0">
                <a:moveTo>
                  <a:pt x="0" y="0"/>
                </a:moveTo>
                <a:lnTo>
                  <a:pt x="9607550" y="0"/>
                </a:lnTo>
              </a:path>
            </a:pathLst>
          </a:custGeom>
          <a:noFill/>
          <a:ln w="31750" cap="flat" cmpd="sng">
            <a:solidFill>
              <a:srgbClr val="B7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8" name="Google Shape;2438;p200"/>
          <p:cNvSpPr txBox="1">
            <a:spLocks noGrp="1"/>
          </p:cNvSpPr>
          <p:nvPr>
            <p:ph type="title"/>
          </p:nvPr>
        </p:nvSpPr>
        <p:spPr>
          <a:xfrm>
            <a:off x="1530477" y="1031875"/>
            <a:ext cx="90932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CATATAN DALAM PENGGUNAAN TES KELOMPOK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39" name="Google Shape;2439;p200"/>
          <p:cNvSpPr txBox="1"/>
          <p:nvPr/>
        </p:nvSpPr>
        <p:spPr>
          <a:xfrm>
            <a:off x="1530477" y="1932327"/>
            <a:ext cx="9379585" cy="411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no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GUNAKAN HASIL SECARA HATI-HATI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Skor tes jangan digunakan secara terpisah atau berdiri sendiri. Hindari melakukan interpretasi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7865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berlebihan. Jangan beri atribut berlebihan pada skor tes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WASPADAI SKOR TES YANG RENDAH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7865" marR="5080" lvl="1" indent="-228600" algn="l" rtl="0">
              <a:lnSpc>
                <a:spcPct val="120000"/>
              </a:lnSpc>
              <a:spcBef>
                <a:spcPts val="53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Skor tes rendah dapat memberikan gambaran salah ttg peserta. Pelaksana tes harus yakin  bahwa peserta tes mengetahui tujuan tes, diperlakukan adil, dan bebas dari masalah emosional.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TELITI KEMBALI HASIL YANG INKONSISTEN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7865" marR="203200" lvl="1" indent="-228600" algn="l" rtl="0">
              <a:lnSpc>
                <a:spcPct val="120000"/>
              </a:lnSpc>
              <a:spcBef>
                <a:spcPts val="53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Perhatikan dengan jeli bila terdapat hasil yang timpang atau inkonsisten dengan hasil tes yang  lain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KONSULTASIKAN PADA AHLI JIKA HASIL TES MERAGUKAN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2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5" name="Google Shape;2445;p201"/>
          <p:cNvSpPr/>
          <p:nvPr/>
        </p:nvSpPr>
        <p:spPr>
          <a:xfrm>
            <a:off x="0" y="6126482"/>
            <a:ext cx="12192000" cy="7315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6" name="Google Shape;2446;p201"/>
          <p:cNvSpPr/>
          <p:nvPr/>
        </p:nvSpPr>
        <p:spPr>
          <a:xfrm>
            <a:off x="0" y="61284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120000" extrusionOk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7" name="Google Shape;2447;p201"/>
          <p:cNvSpPr/>
          <p:nvPr/>
        </p:nvSpPr>
        <p:spPr>
          <a:xfrm>
            <a:off x="1453896" y="1847088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 h="120000" extrusionOk="0">
                <a:moveTo>
                  <a:pt x="0" y="0"/>
                </a:moveTo>
                <a:lnTo>
                  <a:pt x="9607550" y="0"/>
                </a:lnTo>
              </a:path>
            </a:pathLst>
          </a:custGeom>
          <a:noFill/>
          <a:ln w="31750" cap="flat" cmpd="sng">
            <a:solidFill>
              <a:srgbClr val="B7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8" name="Google Shape;2448;p201"/>
          <p:cNvSpPr txBox="1">
            <a:spLocks noGrp="1"/>
          </p:cNvSpPr>
          <p:nvPr>
            <p:ph type="title"/>
          </p:nvPr>
        </p:nvSpPr>
        <p:spPr>
          <a:xfrm>
            <a:off x="1530477" y="1031875"/>
            <a:ext cx="576580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PENGGUNAAN TES KELOMPOK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9" name="Google Shape;2449;p201"/>
          <p:cNvSpPr txBox="1"/>
          <p:nvPr/>
        </p:nvSpPr>
        <p:spPr>
          <a:xfrm>
            <a:off x="1505077" y="1932327"/>
            <a:ext cx="6049010" cy="341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noAutofit/>
          </a:bodyPr>
          <a:lstStyle/>
          <a:p>
            <a:pPr marL="2667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Sekolah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23900" marR="0" lvl="1" indent="-229234" algn="l" rtl="0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 Prestasi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Achievement Test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28345" marR="0" lvl="0" indent="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prestasi dari TK-12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(bahasa, IPA, IPS, mat)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28345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MAT-8 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punya versi alternatif : braille, cetak besar, audio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23900" marR="0" lvl="1" indent="-229234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 Bakat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Aptitude Test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23900" marR="0" lvl="1" indent="-229234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 Inteligensi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66700" marR="0" lvl="0" indent="-228600" algn="l" rtl="0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 masuk perguruan tinggi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66700" marR="0" lvl="0" indent="-228600" algn="l" rtl="0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 masuk militer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0" name="Google Shape;2450;p201"/>
          <p:cNvSpPr/>
          <p:nvPr/>
        </p:nvSpPr>
        <p:spPr>
          <a:xfrm>
            <a:off x="7875905" y="2003932"/>
            <a:ext cx="4135881" cy="159181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p2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6" name="Google Shape;2456;p202"/>
          <p:cNvSpPr/>
          <p:nvPr/>
        </p:nvSpPr>
        <p:spPr>
          <a:xfrm>
            <a:off x="0" y="6126482"/>
            <a:ext cx="12192000" cy="7315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7" name="Google Shape;2457;p202"/>
          <p:cNvSpPr/>
          <p:nvPr/>
        </p:nvSpPr>
        <p:spPr>
          <a:xfrm>
            <a:off x="0" y="612841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120000" extrusionOk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8" name="Google Shape;2458;p202"/>
          <p:cNvSpPr/>
          <p:nvPr/>
        </p:nvSpPr>
        <p:spPr>
          <a:xfrm>
            <a:off x="1453896" y="1847088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 h="120000" extrusionOk="0">
                <a:moveTo>
                  <a:pt x="0" y="0"/>
                </a:moveTo>
                <a:lnTo>
                  <a:pt x="9607550" y="0"/>
                </a:lnTo>
              </a:path>
            </a:pathLst>
          </a:custGeom>
          <a:noFill/>
          <a:ln w="31750" cap="flat" cmpd="sng">
            <a:solidFill>
              <a:srgbClr val="B71E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9" name="Google Shape;2459;p202"/>
          <p:cNvSpPr txBox="1">
            <a:spLocks noGrp="1"/>
          </p:cNvSpPr>
          <p:nvPr>
            <p:ph type="title"/>
          </p:nvPr>
        </p:nvSpPr>
        <p:spPr>
          <a:xfrm>
            <a:off x="1530477" y="1031875"/>
            <a:ext cx="475996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CONTOH TES KELOMPOK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0" name="Google Shape;2460;p202"/>
          <p:cNvSpPr txBox="1"/>
          <p:nvPr/>
        </p:nvSpPr>
        <p:spPr>
          <a:xfrm>
            <a:off x="1530477" y="1932327"/>
            <a:ext cx="7078345" cy="342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no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Raven Progressive Matrices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Ada 3 bentuk : Coloured (5-11), Standard, dan Advanced (Nonverbal)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Prediktor kecerdasan umum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455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Goodenough-Harris Drawing Test (G-HDT)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Gambar orang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dihitung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kecerdasan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B71E42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The Culture Fair Intelligence Test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Estimasi kecerdasan : 3 level = 4-8, 8-12, SMA dan dewasa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98500" marR="0" lvl="1" indent="-229234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Bebas budaya dan cenderung bersahabat dari segi bahasa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1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13" name="Google Shape;2313;p186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14" name="Google Shape;2314;p186"/>
          <p:cNvSpPr txBox="1"/>
          <p:nvPr/>
        </p:nvSpPr>
        <p:spPr>
          <a:xfrm>
            <a:off x="460044" y="1609420"/>
            <a:ext cx="7989570" cy="13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508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Achievement tests adalah tes	yang  dirancang untuk mengetahui apa  saja yang sudah dipelajari</a:t>
            </a:r>
            <a:endParaRPr sz="3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315" name="Google Shape;2315;p186"/>
          <p:cNvGraphicFramePr/>
          <p:nvPr/>
        </p:nvGraphicFramePr>
        <p:xfrm>
          <a:off x="860094" y="3058216"/>
          <a:ext cx="7607925" cy="95211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400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seseorang di</a:t>
                      </a:r>
                      <a:endParaRPr sz="3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sekolah</a:t>
                      </a:r>
                      <a:endParaRPr sz="3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atau</a:t>
                      </a:r>
                      <a:endParaRPr sz="3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melalui</a:t>
                      </a:r>
                      <a:endParaRPr sz="3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00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pembelajaran</a:t>
                      </a:r>
                      <a:endParaRPr sz="3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strike="noStrike" cap="none">
                          <a:solidFill>
                            <a:srgbClr val="FFFF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lainnya</a:t>
                      </a:r>
                      <a:endParaRPr sz="3000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16" name="Google Shape;2316;p186"/>
          <p:cNvSpPr txBox="1"/>
          <p:nvPr/>
        </p:nvSpPr>
        <p:spPr>
          <a:xfrm>
            <a:off x="460044" y="4505959"/>
            <a:ext cx="7532370" cy="13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508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Salah satu contoh tesnya adalah 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Test of Educational  Achievement-II (KTEA-II)</a:t>
            </a:r>
            <a:endParaRPr sz="3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18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22" name="Google Shape;2322;p187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23" name="Google Shape;2323;p187"/>
          <p:cNvSpPr txBox="1">
            <a:spLocks noGrp="1"/>
          </p:cNvSpPr>
          <p:nvPr>
            <p:ph type="title"/>
          </p:nvPr>
        </p:nvSpPr>
        <p:spPr>
          <a:xfrm>
            <a:off x="483209" y="334721"/>
            <a:ext cx="6617334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TEST OF EDUCATIONAL  ACHIEVEMENT-II (KTEA-II)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24" name="Google Shape;2324;p187"/>
          <p:cNvSpPr txBox="1"/>
          <p:nvPr/>
        </p:nvSpPr>
        <p:spPr>
          <a:xfrm>
            <a:off x="460044" y="1542388"/>
            <a:ext cx="7680325" cy="415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38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4 ½ - 25 tahun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18571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Ada 2 versi :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6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Brief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3 subtes, bisa digunakan sampai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usia 90+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140335" lvl="0" indent="-381635" algn="l" rtl="0">
              <a:lnSpc>
                <a:spcPct val="107916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Comprehensive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8 subtes untuk 4 area :  reading, math, written, oral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5080" lvl="0" indent="-4191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Untuk keperluan diagnostik, ada  beberapa subtes suplemen untuk  evaluasi kemampuan membaca scr lbh  detail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p1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0" name="Google Shape;2330;p188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1" name="Google Shape;2331;p188"/>
          <p:cNvSpPr txBox="1">
            <a:spLocks noGrp="1"/>
          </p:cNvSpPr>
          <p:nvPr>
            <p:ph type="title"/>
          </p:nvPr>
        </p:nvSpPr>
        <p:spPr>
          <a:xfrm>
            <a:off x="483209" y="688594"/>
            <a:ext cx="6868159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WIDELY USED ACHIEVEMENT TEST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2" name="Google Shape;2332;p188"/>
          <p:cNvSpPr txBox="1"/>
          <p:nvPr/>
        </p:nvSpPr>
        <p:spPr>
          <a:xfrm>
            <a:off x="460044" y="1618564"/>
            <a:ext cx="7870825" cy="36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Diagnostic Achievement Battery-3 (DAB-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8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3)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/2001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3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6-14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14 subtes – 8 komposit : Listening,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Speaking, Reading, Writing, Mathematics, Spoken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Language, Written Language, and Total Achievement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More comprehensive : ± 2 jam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08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Mini-Battery of Achievement (MBA)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/1994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3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4-90+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4 area besar: reading,writing, mathematics, factual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knowledge (± 30 menit)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1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8" name="Google Shape;2338;p189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9" name="Google Shape;2339;p189"/>
          <p:cNvSpPr txBox="1">
            <a:spLocks noGrp="1"/>
          </p:cNvSpPr>
          <p:nvPr>
            <p:ph type="title"/>
          </p:nvPr>
        </p:nvSpPr>
        <p:spPr>
          <a:xfrm>
            <a:off x="483209" y="688594"/>
            <a:ext cx="6868159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WIDELY USED ACHIEVEMENT TEST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0" name="Google Shape;2340;p189"/>
          <p:cNvSpPr txBox="1"/>
          <p:nvPr/>
        </p:nvSpPr>
        <p:spPr>
          <a:xfrm>
            <a:off x="460044" y="1618564"/>
            <a:ext cx="8006715" cy="459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Peabody Individual Achievement Test-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8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RevisedNormative Update (PIAT-R/NU)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/1997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3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5-22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6 subtes : general information, reading recognition,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reading comprehension, mathematics, spelling,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written expression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Dapat diadministrasikan oleh guru kelas yang dilatih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260984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Wechsler Individual Achievement Test-III  (WIAT-III)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/2009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83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4-50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16 subtes : 7 komposit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Oral Language, Total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Reading, Basic Reading, Reading Comprehension and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Fluency, Written Expression, Mathematics, Math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Fluency, +Essay Composition (± 90 menit)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1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6" name="Google Shape;2346;p190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7" name="Google Shape;2347;p190"/>
          <p:cNvSpPr txBox="1">
            <a:spLocks noGrp="1"/>
          </p:cNvSpPr>
          <p:nvPr>
            <p:ph type="title"/>
          </p:nvPr>
        </p:nvSpPr>
        <p:spPr>
          <a:xfrm>
            <a:off x="483209" y="688594"/>
            <a:ext cx="6868159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WIDELY USED ACHIEVEMENT TEST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8" name="Google Shape;2348;p190"/>
          <p:cNvSpPr txBox="1"/>
          <p:nvPr/>
        </p:nvSpPr>
        <p:spPr>
          <a:xfrm>
            <a:off x="460044" y="1618564"/>
            <a:ext cx="7938134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Woodcock-Johnson III Tests of Achievement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8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(WJ III)/2011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 th – dewasa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Paling lengkap dan komprehensif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5 area : reading,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5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oral language, math, written language, and academic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knowledge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922019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Wide Range Achievement Test-4 (WRAT-  4)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/2006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8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5-94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Biasa digunakan sebagai instrumen </a:t>
            </a: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screening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4 subtes : word reading, sentence comprehension,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spelling, math computation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8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Brief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± 15-25 menit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1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4" name="Google Shape;2354;p191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5" name="Google Shape;2355;p191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6" name="Google Shape;2356;p191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7" name="Google Shape;2357;p191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8" name="Google Shape;2358;p191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9" name="Google Shape;2359;p191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0" name="Google Shape;2360;p191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3594100" cy="158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9FC5E8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APTITUDE TEST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1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6" name="Google Shape;2366;p192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7" name="Google Shape;2367;p192"/>
          <p:cNvSpPr txBox="1"/>
          <p:nvPr/>
        </p:nvSpPr>
        <p:spPr>
          <a:xfrm>
            <a:off x="460044" y="413969"/>
            <a:ext cx="7931784" cy="2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861694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Perbedaan mendasar antara  </a:t>
            </a:r>
            <a:r>
              <a:rPr lang="en-US" sz="30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achievement test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dan </a:t>
            </a:r>
            <a:r>
              <a:rPr lang="en-US" sz="30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aptitude  test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3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875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Ach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fokus pada hasil belajar dari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sumber yang lebih terstruktur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080" lvl="0" indent="-381635" algn="l" rtl="0">
              <a:lnSpc>
                <a:spcPct val="117499"/>
              </a:lnSpc>
              <a:spcBef>
                <a:spcPts val="20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Apt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fokus pada pembelajaran informal  dan pengalaman hidup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8" name="Google Shape;2368;p192"/>
          <p:cNvSpPr/>
          <p:nvPr/>
        </p:nvSpPr>
        <p:spPr>
          <a:xfrm>
            <a:off x="1600200" y="3505250"/>
            <a:ext cx="5718683" cy="30189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1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4" name="Google Shape;2374;p193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5" name="Google Shape;2375;p193"/>
          <p:cNvSpPr txBox="1"/>
          <p:nvPr/>
        </p:nvSpPr>
        <p:spPr>
          <a:xfrm>
            <a:off x="460044" y="1609420"/>
            <a:ext cx="7530465" cy="250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508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Aptitude tests also referred to  as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prognostic tests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3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make  prediction</a:t>
            </a:r>
            <a:endParaRPr sz="3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Readiness to enter elementary school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423544" lvl="0" indent="-3816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Readiness to successfully complete  certain level of school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863</Words>
  <Application>Microsoft Office PowerPoint</Application>
  <PresentationFormat>Widescreen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Gill Sans</vt:lpstr>
      <vt:lpstr>Noto Sans Symbols</vt:lpstr>
      <vt:lpstr>Times New Roman</vt:lpstr>
      <vt:lpstr>Twentieth Century</vt:lpstr>
      <vt:lpstr>Office Theme</vt:lpstr>
      <vt:lpstr>INDIVIDUAL TEST OF  ACHIEVEMENT</vt:lpstr>
      <vt:lpstr>PowerPoint Presentation</vt:lpstr>
      <vt:lpstr>KAUFMAN TEST OF EDUCATIONAL  ACHIEVEMENT-II (KTEA-II)</vt:lpstr>
      <vt:lpstr>WIDELY USED ACHIEVEMENT TEST</vt:lpstr>
      <vt:lpstr>WIDELY USED ACHIEVEMENT TEST</vt:lpstr>
      <vt:lpstr>WIDELY USED ACHIEVEMENT TEST</vt:lpstr>
      <vt:lpstr>6 APTITUDE TEST</vt:lpstr>
      <vt:lpstr>PowerPoint Presentation</vt:lpstr>
      <vt:lpstr>PowerPoint Presentation</vt:lpstr>
      <vt:lpstr>CONTOH APTITUDE TESTS</vt:lpstr>
      <vt:lpstr>CONTOH APTITUDE TESTS</vt:lpstr>
      <vt:lpstr>CONTOH APTITUDE TESTS</vt:lpstr>
      <vt:lpstr>PowerPoint Presentation</vt:lpstr>
      <vt:lpstr>TES INDIVIDU VS KELOMPOK</vt:lpstr>
      <vt:lpstr>TES KELOMPOK</vt:lpstr>
      <vt:lpstr>CATATAN DALAM PENGGUNAAN TES KELOMPOK</vt:lpstr>
      <vt:lpstr>PENGGUNAAN TES KELOMPOK</vt:lpstr>
      <vt:lpstr>CONTOH TES KELOMPOK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TEST OF  ACHIEVEMENT</dc:title>
  <dc:creator>clara clara</dc:creator>
  <cp:lastModifiedBy>clara clara</cp:lastModifiedBy>
  <cp:revision>3</cp:revision>
  <dcterms:created xsi:type="dcterms:W3CDTF">2020-06-22T02:26:20Z</dcterms:created>
  <dcterms:modified xsi:type="dcterms:W3CDTF">2020-06-22T02:28:05Z</dcterms:modified>
</cp:coreProperties>
</file>