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315" r:id="rId2"/>
    <p:sldId id="316" r:id="rId3"/>
    <p:sldId id="317" r:id="rId4"/>
    <p:sldId id="318" r:id="rId5"/>
    <p:sldId id="319"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 id="336" r:id="rId23"/>
    <p:sldId id="337" r:id="rId24"/>
    <p:sldId id="338" r:id="rId25"/>
    <p:sldId id="339" r:id="rId26"/>
    <p:sldId id="340" r:id="rId27"/>
    <p:sldId id="341" r:id="rId28"/>
    <p:sldId id="342" r:id="rId29"/>
    <p:sldId id="343" r:id="rId30"/>
    <p:sldId id="344" r:id="rId31"/>
    <p:sldId id="345" r:id="rId32"/>
    <p:sldId id="346" r:id="rId33"/>
    <p:sldId id="347" r:id="rId34"/>
    <p:sldId id="34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FF69B1-717F-45C7-BE1B-04CC4C4CF793}" type="datetimeFigureOut">
              <a:rPr lang="en-ID" smtClean="0"/>
              <a:t>22/06/2020</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5E8ABC-00B9-4BA7-BAE8-F056B6361812}" type="slidenum">
              <a:rPr lang="en-ID" smtClean="0"/>
              <a:t>‹#›</a:t>
            </a:fld>
            <a:endParaRPr lang="en-ID"/>
          </a:p>
        </p:txBody>
      </p:sp>
    </p:spTree>
    <p:extLst>
      <p:ext uri="{BB962C8B-B14F-4D97-AF65-F5344CB8AC3E}">
        <p14:creationId xmlns:p14="http://schemas.microsoft.com/office/powerpoint/2010/main" val="1104214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0"/>
        <p:cNvGrpSpPr/>
        <p:nvPr/>
      </p:nvGrpSpPr>
      <p:grpSpPr>
        <a:xfrm>
          <a:off x="0" y="0"/>
          <a:ext cx="0" cy="0"/>
          <a:chOff x="0" y="0"/>
          <a:chExt cx="0" cy="0"/>
        </a:xfrm>
      </p:grpSpPr>
      <p:sp>
        <p:nvSpPr>
          <p:cNvPr id="941" name="Google Shape;941;p60: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2" name="Google Shape;942;p60: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0"/>
        <p:cNvGrpSpPr/>
        <p:nvPr/>
      </p:nvGrpSpPr>
      <p:grpSpPr>
        <a:xfrm>
          <a:off x="0" y="0"/>
          <a:ext cx="0" cy="0"/>
          <a:chOff x="0" y="0"/>
          <a:chExt cx="0" cy="0"/>
        </a:xfrm>
      </p:grpSpPr>
      <p:sp>
        <p:nvSpPr>
          <p:cNvPr id="1071" name="Google Shape;1071;p69: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2" name="Google Shape;1072;p69: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5"/>
        <p:cNvGrpSpPr/>
        <p:nvPr/>
      </p:nvGrpSpPr>
      <p:grpSpPr>
        <a:xfrm>
          <a:off x="0" y="0"/>
          <a:ext cx="0" cy="0"/>
          <a:chOff x="0" y="0"/>
          <a:chExt cx="0" cy="0"/>
        </a:xfrm>
      </p:grpSpPr>
      <p:sp>
        <p:nvSpPr>
          <p:cNvPr id="1086" name="Google Shape;1086;p70: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87" name="Google Shape;1087;p70: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8"/>
        <p:cNvGrpSpPr/>
        <p:nvPr/>
      </p:nvGrpSpPr>
      <p:grpSpPr>
        <a:xfrm>
          <a:off x="0" y="0"/>
          <a:ext cx="0" cy="0"/>
          <a:chOff x="0" y="0"/>
          <a:chExt cx="0" cy="0"/>
        </a:xfrm>
      </p:grpSpPr>
      <p:sp>
        <p:nvSpPr>
          <p:cNvPr id="1119" name="Google Shape;1119;p71: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0" name="Google Shape;1120;p7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8"/>
        <p:cNvGrpSpPr/>
        <p:nvPr/>
      </p:nvGrpSpPr>
      <p:grpSpPr>
        <a:xfrm>
          <a:off x="0" y="0"/>
          <a:ext cx="0" cy="0"/>
          <a:chOff x="0" y="0"/>
          <a:chExt cx="0" cy="0"/>
        </a:xfrm>
      </p:grpSpPr>
      <p:sp>
        <p:nvSpPr>
          <p:cNvPr id="1129" name="Google Shape;1129;p72: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30" name="Google Shape;1130;p72: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1"/>
        <p:cNvGrpSpPr/>
        <p:nvPr/>
      </p:nvGrpSpPr>
      <p:grpSpPr>
        <a:xfrm>
          <a:off x="0" y="0"/>
          <a:ext cx="0" cy="0"/>
          <a:chOff x="0" y="0"/>
          <a:chExt cx="0" cy="0"/>
        </a:xfrm>
      </p:grpSpPr>
      <p:sp>
        <p:nvSpPr>
          <p:cNvPr id="1142" name="Google Shape;1142;p73: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43" name="Google Shape;1143;p73: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3"/>
        <p:cNvGrpSpPr/>
        <p:nvPr/>
      </p:nvGrpSpPr>
      <p:grpSpPr>
        <a:xfrm>
          <a:off x="0" y="0"/>
          <a:ext cx="0" cy="0"/>
          <a:chOff x="0" y="0"/>
          <a:chExt cx="0" cy="0"/>
        </a:xfrm>
      </p:grpSpPr>
      <p:sp>
        <p:nvSpPr>
          <p:cNvPr id="1154" name="Google Shape;1154;p74: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55" name="Google Shape;1155;p74: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4"/>
        <p:cNvGrpSpPr/>
        <p:nvPr/>
      </p:nvGrpSpPr>
      <p:grpSpPr>
        <a:xfrm>
          <a:off x="0" y="0"/>
          <a:ext cx="0" cy="0"/>
          <a:chOff x="0" y="0"/>
          <a:chExt cx="0" cy="0"/>
        </a:xfrm>
      </p:grpSpPr>
      <p:sp>
        <p:nvSpPr>
          <p:cNvPr id="1165" name="Google Shape;1165;p75: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66" name="Google Shape;1166;p75: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4"/>
        <p:cNvGrpSpPr/>
        <p:nvPr/>
      </p:nvGrpSpPr>
      <p:grpSpPr>
        <a:xfrm>
          <a:off x="0" y="0"/>
          <a:ext cx="0" cy="0"/>
          <a:chOff x="0" y="0"/>
          <a:chExt cx="0" cy="0"/>
        </a:xfrm>
      </p:grpSpPr>
      <p:sp>
        <p:nvSpPr>
          <p:cNvPr id="1175" name="Google Shape;1175;p76: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6" name="Google Shape;1176;p76: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3"/>
        <p:cNvGrpSpPr/>
        <p:nvPr/>
      </p:nvGrpSpPr>
      <p:grpSpPr>
        <a:xfrm>
          <a:off x="0" y="0"/>
          <a:ext cx="0" cy="0"/>
          <a:chOff x="0" y="0"/>
          <a:chExt cx="0" cy="0"/>
        </a:xfrm>
      </p:grpSpPr>
      <p:sp>
        <p:nvSpPr>
          <p:cNvPr id="1194" name="Google Shape;1194;p77: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95" name="Google Shape;1195;p77: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5"/>
        <p:cNvGrpSpPr/>
        <p:nvPr/>
      </p:nvGrpSpPr>
      <p:grpSpPr>
        <a:xfrm>
          <a:off x="0" y="0"/>
          <a:ext cx="0" cy="0"/>
          <a:chOff x="0" y="0"/>
          <a:chExt cx="0" cy="0"/>
        </a:xfrm>
      </p:grpSpPr>
      <p:sp>
        <p:nvSpPr>
          <p:cNvPr id="1206" name="Google Shape;1206;p78: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7" name="Google Shape;1207;p78: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0"/>
        <p:cNvGrpSpPr/>
        <p:nvPr/>
      </p:nvGrpSpPr>
      <p:grpSpPr>
        <a:xfrm>
          <a:off x="0" y="0"/>
          <a:ext cx="0" cy="0"/>
          <a:chOff x="0" y="0"/>
          <a:chExt cx="0" cy="0"/>
        </a:xfrm>
      </p:grpSpPr>
      <p:sp>
        <p:nvSpPr>
          <p:cNvPr id="951" name="Google Shape;951;p61: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52" name="Google Shape;952;p6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3"/>
        <p:cNvGrpSpPr/>
        <p:nvPr/>
      </p:nvGrpSpPr>
      <p:grpSpPr>
        <a:xfrm>
          <a:off x="0" y="0"/>
          <a:ext cx="0" cy="0"/>
          <a:chOff x="0" y="0"/>
          <a:chExt cx="0" cy="0"/>
        </a:xfrm>
      </p:grpSpPr>
      <p:sp>
        <p:nvSpPr>
          <p:cNvPr id="1214" name="Google Shape;1214;p79: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15" name="Google Shape;1215;p79: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0"/>
        <p:cNvGrpSpPr/>
        <p:nvPr/>
      </p:nvGrpSpPr>
      <p:grpSpPr>
        <a:xfrm>
          <a:off x="0" y="0"/>
          <a:ext cx="0" cy="0"/>
          <a:chOff x="0" y="0"/>
          <a:chExt cx="0" cy="0"/>
        </a:xfrm>
      </p:grpSpPr>
      <p:sp>
        <p:nvSpPr>
          <p:cNvPr id="1221" name="Google Shape;1221;p80: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22" name="Google Shape;1222;p80: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8"/>
        <p:cNvGrpSpPr/>
        <p:nvPr/>
      </p:nvGrpSpPr>
      <p:grpSpPr>
        <a:xfrm>
          <a:off x="0" y="0"/>
          <a:ext cx="0" cy="0"/>
          <a:chOff x="0" y="0"/>
          <a:chExt cx="0" cy="0"/>
        </a:xfrm>
      </p:grpSpPr>
      <p:sp>
        <p:nvSpPr>
          <p:cNvPr id="1229" name="Google Shape;1229;p81: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30" name="Google Shape;1230;p8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5"/>
        <p:cNvGrpSpPr/>
        <p:nvPr/>
      </p:nvGrpSpPr>
      <p:grpSpPr>
        <a:xfrm>
          <a:off x="0" y="0"/>
          <a:ext cx="0" cy="0"/>
          <a:chOff x="0" y="0"/>
          <a:chExt cx="0" cy="0"/>
        </a:xfrm>
      </p:grpSpPr>
      <p:sp>
        <p:nvSpPr>
          <p:cNvPr id="1246" name="Google Shape;1246;p82: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47" name="Google Shape;1247;p82: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4"/>
        <p:cNvGrpSpPr/>
        <p:nvPr/>
      </p:nvGrpSpPr>
      <p:grpSpPr>
        <a:xfrm>
          <a:off x="0" y="0"/>
          <a:ext cx="0" cy="0"/>
          <a:chOff x="0" y="0"/>
          <a:chExt cx="0" cy="0"/>
        </a:xfrm>
      </p:grpSpPr>
      <p:sp>
        <p:nvSpPr>
          <p:cNvPr id="1255" name="Google Shape;1255;p83: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6" name="Google Shape;1256;p83: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6"/>
        <p:cNvGrpSpPr/>
        <p:nvPr/>
      </p:nvGrpSpPr>
      <p:grpSpPr>
        <a:xfrm>
          <a:off x="0" y="0"/>
          <a:ext cx="0" cy="0"/>
          <a:chOff x="0" y="0"/>
          <a:chExt cx="0" cy="0"/>
        </a:xfrm>
      </p:grpSpPr>
      <p:sp>
        <p:nvSpPr>
          <p:cNvPr id="1267" name="Google Shape;1267;p84: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68" name="Google Shape;1268;p84: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2"/>
        <p:cNvGrpSpPr/>
        <p:nvPr/>
      </p:nvGrpSpPr>
      <p:grpSpPr>
        <a:xfrm>
          <a:off x="0" y="0"/>
          <a:ext cx="0" cy="0"/>
          <a:chOff x="0" y="0"/>
          <a:chExt cx="0" cy="0"/>
        </a:xfrm>
      </p:grpSpPr>
      <p:sp>
        <p:nvSpPr>
          <p:cNvPr id="1283" name="Google Shape;1283;p85: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84" name="Google Shape;1284;p85: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5"/>
        <p:cNvGrpSpPr/>
        <p:nvPr/>
      </p:nvGrpSpPr>
      <p:grpSpPr>
        <a:xfrm>
          <a:off x="0" y="0"/>
          <a:ext cx="0" cy="0"/>
          <a:chOff x="0" y="0"/>
          <a:chExt cx="0" cy="0"/>
        </a:xfrm>
      </p:grpSpPr>
      <p:sp>
        <p:nvSpPr>
          <p:cNvPr id="1306" name="Google Shape;1306;p86: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07" name="Google Shape;1307;p86: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3"/>
        <p:cNvGrpSpPr/>
        <p:nvPr/>
      </p:nvGrpSpPr>
      <p:grpSpPr>
        <a:xfrm>
          <a:off x="0" y="0"/>
          <a:ext cx="0" cy="0"/>
          <a:chOff x="0" y="0"/>
          <a:chExt cx="0" cy="0"/>
        </a:xfrm>
      </p:grpSpPr>
      <p:sp>
        <p:nvSpPr>
          <p:cNvPr id="1354" name="Google Shape;1354;p87: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55" name="Google Shape;1355;p87: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3"/>
        <p:cNvGrpSpPr/>
        <p:nvPr/>
      </p:nvGrpSpPr>
      <p:grpSpPr>
        <a:xfrm>
          <a:off x="0" y="0"/>
          <a:ext cx="0" cy="0"/>
          <a:chOff x="0" y="0"/>
          <a:chExt cx="0" cy="0"/>
        </a:xfrm>
      </p:grpSpPr>
      <p:sp>
        <p:nvSpPr>
          <p:cNvPr id="1364" name="Google Shape;1364;p88: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65" name="Google Shape;1365;p88: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2"/>
        <p:cNvGrpSpPr/>
        <p:nvPr/>
      </p:nvGrpSpPr>
      <p:grpSpPr>
        <a:xfrm>
          <a:off x="0" y="0"/>
          <a:ext cx="0" cy="0"/>
          <a:chOff x="0" y="0"/>
          <a:chExt cx="0" cy="0"/>
        </a:xfrm>
      </p:grpSpPr>
      <p:sp>
        <p:nvSpPr>
          <p:cNvPr id="963" name="Google Shape;963;p62: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64" name="Google Shape;964;p62: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3"/>
        <p:cNvGrpSpPr/>
        <p:nvPr/>
      </p:nvGrpSpPr>
      <p:grpSpPr>
        <a:xfrm>
          <a:off x="0" y="0"/>
          <a:ext cx="0" cy="0"/>
          <a:chOff x="0" y="0"/>
          <a:chExt cx="0" cy="0"/>
        </a:xfrm>
      </p:grpSpPr>
      <p:sp>
        <p:nvSpPr>
          <p:cNvPr id="1374" name="Google Shape;1374;p89: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75" name="Google Shape;1375;p89: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7"/>
        <p:cNvGrpSpPr/>
        <p:nvPr/>
      </p:nvGrpSpPr>
      <p:grpSpPr>
        <a:xfrm>
          <a:off x="0" y="0"/>
          <a:ext cx="0" cy="0"/>
          <a:chOff x="0" y="0"/>
          <a:chExt cx="0" cy="0"/>
        </a:xfrm>
      </p:grpSpPr>
      <p:sp>
        <p:nvSpPr>
          <p:cNvPr id="1388" name="Google Shape;1388;p90: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89" name="Google Shape;1389;p90: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9"/>
        <p:cNvGrpSpPr/>
        <p:nvPr/>
      </p:nvGrpSpPr>
      <p:grpSpPr>
        <a:xfrm>
          <a:off x="0" y="0"/>
          <a:ext cx="0" cy="0"/>
          <a:chOff x="0" y="0"/>
          <a:chExt cx="0" cy="0"/>
        </a:xfrm>
      </p:grpSpPr>
      <p:sp>
        <p:nvSpPr>
          <p:cNvPr id="1400" name="Google Shape;1400;p91: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01" name="Google Shape;1401;p9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0"/>
        <p:cNvGrpSpPr/>
        <p:nvPr/>
      </p:nvGrpSpPr>
      <p:grpSpPr>
        <a:xfrm>
          <a:off x="0" y="0"/>
          <a:ext cx="0" cy="0"/>
          <a:chOff x="0" y="0"/>
          <a:chExt cx="0" cy="0"/>
        </a:xfrm>
      </p:grpSpPr>
      <p:sp>
        <p:nvSpPr>
          <p:cNvPr id="1421" name="Google Shape;1421;p92: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22" name="Google Shape;1422;p92: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7"/>
        <p:cNvGrpSpPr/>
        <p:nvPr/>
      </p:nvGrpSpPr>
      <p:grpSpPr>
        <a:xfrm>
          <a:off x="0" y="0"/>
          <a:ext cx="0" cy="0"/>
          <a:chOff x="0" y="0"/>
          <a:chExt cx="0" cy="0"/>
        </a:xfrm>
      </p:grpSpPr>
      <p:sp>
        <p:nvSpPr>
          <p:cNvPr id="1448" name="Google Shape;1448;p93: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9" name="Google Shape;1449;p93: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3"/>
        <p:cNvGrpSpPr/>
        <p:nvPr/>
      </p:nvGrpSpPr>
      <p:grpSpPr>
        <a:xfrm>
          <a:off x="0" y="0"/>
          <a:ext cx="0" cy="0"/>
          <a:chOff x="0" y="0"/>
          <a:chExt cx="0" cy="0"/>
        </a:xfrm>
      </p:grpSpPr>
      <p:sp>
        <p:nvSpPr>
          <p:cNvPr id="974" name="Google Shape;974;p63: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75" name="Google Shape;975;p63: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4"/>
        <p:cNvGrpSpPr/>
        <p:nvPr/>
      </p:nvGrpSpPr>
      <p:grpSpPr>
        <a:xfrm>
          <a:off x="0" y="0"/>
          <a:ext cx="0" cy="0"/>
          <a:chOff x="0" y="0"/>
          <a:chExt cx="0" cy="0"/>
        </a:xfrm>
      </p:grpSpPr>
      <p:sp>
        <p:nvSpPr>
          <p:cNvPr id="985" name="Google Shape;985;p64: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86" name="Google Shape;986;p64: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1"/>
        <p:cNvGrpSpPr/>
        <p:nvPr/>
      </p:nvGrpSpPr>
      <p:grpSpPr>
        <a:xfrm>
          <a:off x="0" y="0"/>
          <a:ext cx="0" cy="0"/>
          <a:chOff x="0" y="0"/>
          <a:chExt cx="0" cy="0"/>
        </a:xfrm>
      </p:grpSpPr>
      <p:sp>
        <p:nvSpPr>
          <p:cNvPr id="1002" name="Google Shape;1002;p65: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03" name="Google Shape;1003;p65: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4"/>
        <p:cNvGrpSpPr/>
        <p:nvPr/>
      </p:nvGrpSpPr>
      <p:grpSpPr>
        <a:xfrm>
          <a:off x="0" y="0"/>
          <a:ext cx="0" cy="0"/>
          <a:chOff x="0" y="0"/>
          <a:chExt cx="0" cy="0"/>
        </a:xfrm>
      </p:grpSpPr>
      <p:sp>
        <p:nvSpPr>
          <p:cNvPr id="1015" name="Google Shape;1015;p66: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16" name="Google Shape;1016;p66: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7"/>
        <p:cNvGrpSpPr/>
        <p:nvPr/>
      </p:nvGrpSpPr>
      <p:grpSpPr>
        <a:xfrm>
          <a:off x="0" y="0"/>
          <a:ext cx="0" cy="0"/>
          <a:chOff x="0" y="0"/>
          <a:chExt cx="0" cy="0"/>
        </a:xfrm>
      </p:grpSpPr>
      <p:sp>
        <p:nvSpPr>
          <p:cNvPr id="1028" name="Google Shape;1028;p67: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29" name="Google Shape;1029;p67: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4"/>
        <p:cNvGrpSpPr/>
        <p:nvPr/>
      </p:nvGrpSpPr>
      <p:grpSpPr>
        <a:xfrm>
          <a:off x="0" y="0"/>
          <a:ext cx="0" cy="0"/>
          <a:chOff x="0" y="0"/>
          <a:chExt cx="0" cy="0"/>
        </a:xfrm>
      </p:grpSpPr>
      <p:sp>
        <p:nvSpPr>
          <p:cNvPr id="1055" name="Google Shape;1055;p68: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56" name="Google Shape;1056;p68: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C8EB0-A7A8-4DDD-8450-FB735718EB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2C7DFE36-D057-4DAD-95AD-762199DFA9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C710E552-B0D3-4B45-B6CB-DCEC693FE211}"/>
              </a:ext>
            </a:extLst>
          </p:cNvPr>
          <p:cNvSpPr>
            <a:spLocks noGrp="1"/>
          </p:cNvSpPr>
          <p:nvPr>
            <p:ph type="dt" sz="half" idx="10"/>
          </p:nvPr>
        </p:nvSpPr>
        <p:spPr/>
        <p:txBody>
          <a:bodyPr/>
          <a:lstStyle/>
          <a:p>
            <a:fld id="{2C11549F-0629-49DC-BC6C-CF7218B739CA}" type="datetimeFigureOut">
              <a:rPr lang="en-ID" smtClean="0"/>
              <a:t>22/06/2020</a:t>
            </a:fld>
            <a:endParaRPr lang="en-ID"/>
          </a:p>
        </p:txBody>
      </p:sp>
      <p:sp>
        <p:nvSpPr>
          <p:cNvPr id="5" name="Footer Placeholder 4">
            <a:extLst>
              <a:ext uri="{FF2B5EF4-FFF2-40B4-BE49-F238E27FC236}">
                <a16:creationId xmlns:a16="http://schemas.microsoft.com/office/drawing/2014/main" id="{ED81EC2C-9490-480F-B00C-618CA1A03446}"/>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DD69F6DA-FF04-4F2B-970E-93A37B96D2B9}"/>
              </a:ext>
            </a:extLst>
          </p:cNvPr>
          <p:cNvSpPr>
            <a:spLocks noGrp="1"/>
          </p:cNvSpPr>
          <p:nvPr>
            <p:ph type="sldNum" sz="quarter" idx="12"/>
          </p:nvPr>
        </p:nvSpPr>
        <p:spPr/>
        <p:txBody>
          <a:bodyPr/>
          <a:lstStyle/>
          <a:p>
            <a:fld id="{2AF67764-2766-495E-B487-87D7912BFAB9}" type="slidenum">
              <a:rPr lang="en-ID" smtClean="0"/>
              <a:t>‹#›</a:t>
            </a:fld>
            <a:endParaRPr lang="en-ID"/>
          </a:p>
        </p:txBody>
      </p:sp>
    </p:spTree>
    <p:extLst>
      <p:ext uri="{BB962C8B-B14F-4D97-AF65-F5344CB8AC3E}">
        <p14:creationId xmlns:p14="http://schemas.microsoft.com/office/powerpoint/2010/main" val="334992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7FD5B-C5A4-417F-8B3D-858630081E84}"/>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095DEA44-26A5-403B-A202-4AE9789C50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D48F3583-603D-451F-8171-F793CCB00BED}"/>
              </a:ext>
            </a:extLst>
          </p:cNvPr>
          <p:cNvSpPr>
            <a:spLocks noGrp="1"/>
          </p:cNvSpPr>
          <p:nvPr>
            <p:ph type="dt" sz="half" idx="10"/>
          </p:nvPr>
        </p:nvSpPr>
        <p:spPr/>
        <p:txBody>
          <a:bodyPr/>
          <a:lstStyle/>
          <a:p>
            <a:fld id="{2C11549F-0629-49DC-BC6C-CF7218B739CA}" type="datetimeFigureOut">
              <a:rPr lang="en-ID" smtClean="0"/>
              <a:t>22/06/2020</a:t>
            </a:fld>
            <a:endParaRPr lang="en-ID"/>
          </a:p>
        </p:txBody>
      </p:sp>
      <p:sp>
        <p:nvSpPr>
          <p:cNvPr id="5" name="Footer Placeholder 4">
            <a:extLst>
              <a:ext uri="{FF2B5EF4-FFF2-40B4-BE49-F238E27FC236}">
                <a16:creationId xmlns:a16="http://schemas.microsoft.com/office/drawing/2014/main" id="{EE4FA832-DD1F-498C-978F-EC27A1043D10}"/>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98B137C1-8DBE-4C61-820B-93249ED42A55}"/>
              </a:ext>
            </a:extLst>
          </p:cNvPr>
          <p:cNvSpPr>
            <a:spLocks noGrp="1"/>
          </p:cNvSpPr>
          <p:nvPr>
            <p:ph type="sldNum" sz="quarter" idx="12"/>
          </p:nvPr>
        </p:nvSpPr>
        <p:spPr/>
        <p:txBody>
          <a:bodyPr/>
          <a:lstStyle/>
          <a:p>
            <a:fld id="{2AF67764-2766-495E-B487-87D7912BFAB9}" type="slidenum">
              <a:rPr lang="en-ID" smtClean="0"/>
              <a:t>‹#›</a:t>
            </a:fld>
            <a:endParaRPr lang="en-ID"/>
          </a:p>
        </p:txBody>
      </p:sp>
    </p:spTree>
    <p:extLst>
      <p:ext uri="{BB962C8B-B14F-4D97-AF65-F5344CB8AC3E}">
        <p14:creationId xmlns:p14="http://schemas.microsoft.com/office/powerpoint/2010/main" val="4043278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750C2B-05FE-4863-B272-AD1FF520F86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DAEF5C03-0A03-4216-8174-8D2B0ADBA1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F7472558-00F0-475E-9B00-3655455467AF}"/>
              </a:ext>
            </a:extLst>
          </p:cNvPr>
          <p:cNvSpPr>
            <a:spLocks noGrp="1"/>
          </p:cNvSpPr>
          <p:nvPr>
            <p:ph type="dt" sz="half" idx="10"/>
          </p:nvPr>
        </p:nvSpPr>
        <p:spPr/>
        <p:txBody>
          <a:bodyPr/>
          <a:lstStyle/>
          <a:p>
            <a:fld id="{2C11549F-0629-49DC-BC6C-CF7218B739CA}" type="datetimeFigureOut">
              <a:rPr lang="en-ID" smtClean="0"/>
              <a:t>22/06/2020</a:t>
            </a:fld>
            <a:endParaRPr lang="en-ID"/>
          </a:p>
        </p:txBody>
      </p:sp>
      <p:sp>
        <p:nvSpPr>
          <p:cNvPr id="5" name="Footer Placeholder 4">
            <a:extLst>
              <a:ext uri="{FF2B5EF4-FFF2-40B4-BE49-F238E27FC236}">
                <a16:creationId xmlns:a16="http://schemas.microsoft.com/office/drawing/2014/main" id="{1CA73EF1-0948-47B8-8BA1-7531AEE99F0A}"/>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B6035211-197E-4500-9B5C-BC38F450ADE2}"/>
              </a:ext>
            </a:extLst>
          </p:cNvPr>
          <p:cNvSpPr>
            <a:spLocks noGrp="1"/>
          </p:cNvSpPr>
          <p:nvPr>
            <p:ph type="sldNum" sz="quarter" idx="12"/>
          </p:nvPr>
        </p:nvSpPr>
        <p:spPr/>
        <p:txBody>
          <a:bodyPr/>
          <a:lstStyle/>
          <a:p>
            <a:fld id="{2AF67764-2766-495E-B487-87D7912BFAB9}" type="slidenum">
              <a:rPr lang="en-ID" smtClean="0"/>
              <a:t>‹#›</a:t>
            </a:fld>
            <a:endParaRPr lang="en-ID"/>
          </a:p>
        </p:txBody>
      </p:sp>
    </p:spTree>
    <p:extLst>
      <p:ext uri="{BB962C8B-B14F-4D97-AF65-F5344CB8AC3E}">
        <p14:creationId xmlns:p14="http://schemas.microsoft.com/office/powerpoint/2010/main" val="2950365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4F4DB-B5BF-4DBA-82F0-30D58DB231ED}"/>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560C6FC1-2344-4484-B5F3-64CDFBEC34B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B6CF1A5A-D538-49D2-AFB5-387685EA3B86}"/>
              </a:ext>
            </a:extLst>
          </p:cNvPr>
          <p:cNvSpPr>
            <a:spLocks noGrp="1"/>
          </p:cNvSpPr>
          <p:nvPr>
            <p:ph type="dt" sz="half" idx="10"/>
          </p:nvPr>
        </p:nvSpPr>
        <p:spPr/>
        <p:txBody>
          <a:bodyPr/>
          <a:lstStyle/>
          <a:p>
            <a:fld id="{2C11549F-0629-49DC-BC6C-CF7218B739CA}" type="datetimeFigureOut">
              <a:rPr lang="en-ID" smtClean="0"/>
              <a:t>22/06/2020</a:t>
            </a:fld>
            <a:endParaRPr lang="en-ID"/>
          </a:p>
        </p:txBody>
      </p:sp>
      <p:sp>
        <p:nvSpPr>
          <p:cNvPr id="5" name="Footer Placeholder 4">
            <a:extLst>
              <a:ext uri="{FF2B5EF4-FFF2-40B4-BE49-F238E27FC236}">
                <a16:creationId xmlns:a16="http://schemas.microsoft.com/office/drawing/2014/main" id="{00AC1A7C-B6FB-450F-989D-D9A3D9AFE023}"/>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62840F8C-27A7-480E-9728-E8225033885C}"/>
              </a:ext>
            </a:extLst>
          </p:cNvPr>
          <p:cNvSpPr>
            <a:spLocks noGrp="1"/>
          </p:cNvSpPr>
          <p:nvPr>
            <p:ph type="sldNum" sz="quarter" idx="12"/>
          </p:nvPr>
        </p:nvSpPr>
        <p:spPr/>
        <p:txBody>
          <a:bodyPr/>
          <a:lstStyle/>
          <a:p>
            <a:fld id="{2AF67764-2766-495E-B487-87D7912BFAB9}" type="slidenum">
              <a:rPr lang="en-ID" smtClean="0"/>
              <a:t>‹#›</a:t>
            </a:fld>
            <a:endParaRPr lang="en-ID"/>
          </a:p>
        </p:txBody>
      </p:sp>
    </p:spTree>
    <p:extLst>
      <p:ext uri="{BB962C8B-B14F-4D97-AF65-F5344CB8AC3E}">
        <p14:creationId xmlns:p14="http://schemas.microsoft.com/office/powerpoint/2010/main" val="685004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BD052-B4D2-4CFB-8813-3D99053CEC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17B1B79B-4DC6-42CB-BA73-FF43BFD612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CE8B75-2A3D-46C4-8930-65C1B4D31A7F}"/>
              </a:ext>
            </a:extLst>
          </p:cNvPr>
          <p:cNvSpPr>
            <a:spLocks noGrp="1"/>
          </p:cNvSpPr>
          <p:nvPr>
            <p:ph type="dt" sz="half" idx="10"/>
          </p:nvPr>
        </p:nvSpPr>
        <p:spPr/>
        <p:txBody>
          <a:bodyPr/>
          <a:lstStyle/>
          <a:p>
            <a:fld id="{2C11549F-0629-49DC-BC6C-CF7218B739CA}" type="datetimeFigureOut">
              <a:rPr lang="en-ID" smtClean="0"/>
              <a:t>22/06/2020</a:t>
            </a:fld>
            <a:endParaRPr lang="en-ID"/>
          </a:p>
        </p:txBody>
      </p:sp>
      <p:sp>
        <p:nvSpPr>
          <p:cNvPr id="5" name="Footer Placeholder 4">
            <a:extLst>
              <a:ext uri="{FF2B5EF4-FFF2-40B4-BE49-F238E27FC236}">
                <a16:creationId xmlns:a16="http://schemas.microsoft.com/office/drawing/2014/main" id="{AC8ED503-1A79-4200-BADF-029C06DF69A0}"/>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1508CE4A-10E1-4AD6-8BF2-944D087342AB}"/>
              </a:ext>
            </a:extLst>
          </p:cNvPr>
          <p:cNvSpPr>
            <a:spLocks noGrp="1"/>
          </p:cNvSpPr>
          <p:nvPr>
            <p:ph type="sldNum" sz="quarter" idx="12"/>
          </p:nvPr>
        </p:nvSpPr>
        <p:spPr/>
        <p:txBody>
          <a:bodyPr/>
          <a:lstStyle/>
          <a:p>
            <a:fld id="{2AF67764-2766-495E-B487-87D7912BFAB9}" type="slidenum">
              <a:rPr lang="en-ID" smtClean="0"/>
              <a:t>‹#›</a:t>
            </a:fld>
            <a:endParaRPr lang="en-ID"/>
          </a:p>
        </p:txBody>
      </p:sp>
    </p:spTree>
    <p:extLst>
      <p:ext uri="{BB962C8B-B14F-4D97-AF65-F5344CB8AC3E}">
        <p14:creationId xmlns:p14="http://schemas.microsoft.com/office/powerpoint/2010/main" val="4202953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224DB-711F-409C-A73B-2A57705F5517}"/>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1FA89080-FFD4-441F-9F11-B7C12E8798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ACAE3A73-B4CF-4B35-BA6B-CEC617DB6A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F83541EC-180C-4E16-8FC4-89FC464184B2}"/>
              </a:ext>
            </a:extLst>
          </p:cNvPr>
          <p:cNvSpPr>
            <a:spLocks noGrp="1"/>
          </p:cNvSpPr>
          <p:nvPr>
            <p:ph type="dt" sz="half" idx="10"/>
          </p:nvPr>
        </p:nvSpPr>
        <p:spPr/>
        <p:txBody>
          <a:bodyPr/>
          <a:lstStyle/>
          <a:p>
            <a:fld id="{2C11549F-0629-49DC-BC6C-CF7218B739CA}" type="datetimeFigureOut">
              <a:rPr lang="en-ID" smtClean="0"/>
              <a:t>22/06/2020</a:t>
            </a:fld>
            <a:endParaRPr lang="en-ID"/>
          </a:p>
        </p:txBody>
      </p:sp>
      <p:sp>
        <p:nvSpPr>
          <p:cNvPr id="6" name="Footer Placeholder 5">
            <a:extLst>
              <a:ext uri="{FF2B5EF4-FFF2-40B4-BE49-F238E27FC236}">
                <a16:creationId xmlns:a16="http://schemas.microsoft.com/office/drawing/2014/main" id="{F77EF9FB-6DC4-4E39-8DA1-CA413F7AD00C}"/>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4796FF47-59CF-4956-878C-F14A5F094DD4}"/>
              </a:ext>
            </a:extLst>
          </p:cNvPr>
          <p:cNvSpPr>
            <a:spLocks noGrp="1"/>
          </p:cNvSpPr>
          <p:nvPr>
            <p:ph type="sldNum" sz="quarter" idx="12"/>
          </p:nvPr>
        </p:nvSpPr>
        <p:spPr/>
        <p:txBody>
          <a:bodyPr/>
          <a:lstStyle/>
          <a:p>
            <a:fld id="{2AF67764-2766-495E-B487-87D7912BFAB9}" type="slidenum">
              <a:rPr lang="en-ID" smtClean="0"/>
              <a:t>‹#›</a:t>
            </a:fld>
            <a:endParaRPr lang="en-ID"/>
          </a:p>
        </p:txBody>
      </p:sp>
    </p:spTree>
    <p:extLst>
      <p:ext uri="{BB962C8B-B14F-4D97-AF65-F5344CB8AC3E}">
        <p14:creationId xmlns:p14="http://schemas.microsoft.com/office/powerpoint/2010/main" val="167374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91033-0972-4397-A82C-F9975A016634}"/>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B9FD8927-ACAA-44DC-B161-914DC94CC0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C37D0A-8A3B-4B9D-B383-72206938A1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8B3422A7-0DE2-47EA-913D-80D8D97C5F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9B4E26-8925-438C-ACC6-87D546E989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A3B4F0EB-ED2A-4101-BFF0-E6C917EFB943}"/>
              </a:ext>
            </a:extLst>
          </p:cNvPr>
          <p:cNvSpPr>
            <a:spLocks noGrp="1"/>
          </p:cNvSpPr>
          <p:nvPr>
            <p:ph type="dt" sz="half" idx="10"/>
          </p:nvPr>
        </p:nvSpPr>
        <p:spPr/>
        <p:txBody>
          <a:bodyPr/>
          <a:lstStyle/>
          <a:p>
            <a:fld id="{2C11549F-0629-49DC-BC6C-CF7218B739CA}" type="datetimeFigureOut">
              <a:rPr lang="en-ID" smtClean="0"/>
              <a:t>22/06/2020</a:t>
            </a:fld>
            <a:endParaRPr lang="en-ID"/>
          </a:p>
        </p:txBody>
      </p:sp>
      <p:sp>
        <p:nvSpPr>
          <p:cNvPr id="8" name="Footer Placeholder 7">
            <a:extLst>
              <a:ext uri="{FF2B5EF4-FFF2-40B4-BE49-F238E27FC236}">
                <a16:creationId xmlns:a16="http://schemas.microsoft.com/office/drawing/2014/main" id="{2628F655-9383-44C5-9D04-3F985A34FA3F}"/>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1CF925D6-B1AE-4A1A-AA71-4B5A7BA28830}"/>
              </a:ext>
            </a:extLst>
          </p:cNvPr>
          <p:cNvSpPr>
            <a:spLocks noGrp="1"/>
          </p:cNvSpPr>
          <p:nvPr>
            <p:ph type="sldNum" sz="quarter" idx="12"/>
          </p:nvPr>
        </p:nvSpPr>
        <p:spPr/>
        <p:txBody>
          <a:bodyPr/>
          <a:lstStyle/>
          <a:p>
            <a:fld id="{2AF67764-2766-495E-B487-87D7912BFAB9}" type="slidenum">
              <a:rPr lang="en-ID" smtClean="0"/>
              <a:t>‹#›</a:t>
            </a:fld>
            <a:endParaRPr lang="en-ID"/>
          </a:p>
        </p:txBody>
      </p:sp>
    </p:spTree>
    <p:extLst>
      <p:ext uri="{BB962C8B-B14F-4D97-AF65-F5344CB8AC3E}">
        <p14:creationId xmlns:p14="http://schemas.microsoft.com/office/powerpoint/2010/main" val="550807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ECEFF-D196-48F3-8911-42EF5E5F1386}"/>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AA2C3C32-1BAB-48D1-A971-2EC98655E518}"/>
              </a:ext>
            </a:extLst>
          </p:cNvPr>
          <p:cNvSpPr>
            <a:spLocks noGrp="1"/>
          </p:cNvSpPr>
          <p:nvPr>
            <p:ph type="dt" sz="half" idx="10"/>
          </p:nvPr>
        </p:nvSpPr>
        <p:spPr/>
        <p:txBody>
          <a:bodyPr/>
          <a:lstStyle/>
          <a:p>
            <a:fld id="{2C11549F-0629-49DC-BC6C-CF7218B739CA}" type="datetimeFigureOut">
              <a:rPr lang="en-ID" smtClean="0"/>
              <a:t>22/06/2020</a:t>
            </a:fld>
            <a:endParaRPr lang="en-ID"/>
          </a:p>
        </p:txBody>
      </p:sp>
      <p:sp>
        <p:nvSpPr>
          <p:cNvPr id="4" name="Footer Placeholder 3">
            <a:extLst>
              <a:ext uri="{FF2B5EF4-FFF2-40B4-BE49-F238E27FC236}">
                <a16:creationId xmlns:a16="http://schemas.microsoft.com/office/drawing/2014/main" id="{227718B5-0395-4581-BB59-A4A9E57A1D13}"/>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35C074AD-9B13-42FC-B49B-1B61D9624AF4}"/>
              </a:ext>
            </a:extLst>
          </p:cNvPr>
          <p:cNvSpPr>
            <a:spLocks noGrp="1"/>
          </p:cNvSpPr>
          <p:nvPr>
            <p:ph type="sldNum" sz="quarter" idx="12"/>
          </p:nvPr>
        </p:nvSpPr>
        <p:spPr/>
        <p:txBody>
          <a:bodyPr/>
          <a:lstStyle/>
          <a:p>
            <a:fld id="{2AF67764-2766-495E-B487-87D7912BFAB9}" type="slidenum">
              <a:rPr lang="en-ID" smtClean="0"/>
              <a:t>‹#›</a:t>
            </a:fld>
            <a:endParaRPr lang="en-ID"/>
          </a:p>
        </p:txBody>
      </p:sp>
    </p:spTree>
    <p:extLst>
      <p:ext uri="{BB962C8B-B14F-4D97-AF65-F5344CB8AC3E}">
        <p14:creationId xmlns:p14="http://schemas.microsoft.com/office/powerpoint/2010/main" val="3501548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E14A08-25E4-4572-8FC7-548D0F8C39C3}"/>
              </a:ext>
            </a:extLst>
          </p:cNvPr>
          <p:cNvSpPr>
            <a:spLocks noGrp="1"/>
          </p:cNvSpPr>
          <p:nvPr>
            <p:ph type="dt" sz="half" idx="10"/>
          </p:nvPr>
        </p:nvSpPr>
        <p:spPr/>
        <p:txBody>
          <a:bodyPr/>
          <a:lstStyle/>
          <a:p>
            <a:fld id="{2C11549F-0629-49DC-BC6C-CF7218B739CA}" type="datetimeFigureOut">
              <a:rPr lang="en-ID" smtClean="0"/>
              <a:t>22/06/2020</a:t>
            </a:fld>
            <a:endParaRPr lang="en-ID"/>
          </a:p>
        </p:txBody>
      </p:sp>
      <p:sp>
        <p:nvSpPr>
          <p:cNvPr id="3" name="Footer Placeholder 2">
            <a:extLst>
              <a:ext uri="{FF2B5EF4-FFF2-40B4-BE49-F238E27FC236}">
                <a16:creationId xmlns:a16="http://schemas.microsoft.com/office/drawing/2014/main" id="{C9ABA339-E0E1-44E1-A95B-787818446E8E}"/>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225BFF13-42A3-4EF7-9889-9FBAF6124D95}"/>
              </a:ext>
            </a:extLst>
          </p:cNvPr>
          <p:cNvSpPr>
            <a:spLocks noGrp="1"/>
          </p:cNvSpPr>
          <p:nvPr>
            <p:ph type="sldNum" sz="quarter" idx="12"/>
          </p:nvPr>
        </p:nvSpPr>
        <p:spPr/>
        <p:txBody>
          <a:bodyPr/>
          <a:lstStyle/>
          <a:p>
            <a:fld id="{2AF67764-2766-495E-B487-87D7912BFAB9}" type="slidenum">
              <a:rPr lang="en-ID" smtClean="0"/>
              <a:t>‹#›</a:t>
            </a:fld>
            <a:endParaRPr lang="en-ID"/>
          </a:p>
        </p:txBody>
      </p:sp>
    </p:spTree>
    <p:extLst>
      <p:ext uri="{BB962C8B-B14F-4D97-AF65-F5344CB8AC3E}">
        <p14:creationId xmlns:p14="http://schemas.microsoft.com/office/powerpoint/2010/main" val="28322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38B87-AC30-49E4-BF72-EF9D8F0359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1424F37A-8BF1-4EF8-A4BC-DD1000DE6F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5EC16EB2-DE5F-4813-9FDB-46D73DC220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914807-2245-4A19-9D78-4457962FE819}"/>
              </a:ext>
            </a:extLst>
          </p:cNvPr>
          <p:cNvSpPr>
            <a:spLocks noGrp="1"/>
          </p:cNvSpPr>
          <p:nvPr>
            <p:ph type="dt" sz="half" idx="10"/>
          </p:nvPr>
        </p:nvSpPr>
        <p:spPr/>
        <p:txBody>
          <a:bodyPr/>
          <a:lstStyle/>
          <a:p>
            <a:fld id="{2C11549F-0629-49DC-BC6C-CF7218B739CA}" type="datetimeFigureOut">
              <a:rPr lang="en-ID" smtClean="0"/>
              <a:t>22/06/2020</a:t>
            </a:fld>
            <a:endParaRPr lang="en-ID"/>
          </a:p>
        </p:txBody>
      </p:sp>
      <p:sp>
        <p:nvSpPr>
          <p:cNvPr id="6" name="Footer Placeholder 5">
            <a:extLst>
              <a:ext uri="{FF2B5EF4-FFF2-40B4-BE49-F238E27FC236}">
                <a16:creationId xmlns:a16="http://schemas.microsoft.com/office/drawing/2014/main" id="{1368B41F-04C6-4293-9ED8-267E4F2D6F7E}"/>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9A05FC4F-7222-4EEE-9D34-A110B217CC06}"/>
              </a:ext>
            </a:extLst>
          </p:cNvPr>
          <p:cNvSpPr>
            <a:spLocks noGrp="1"/>
          </p:cNvSpPr>
          <p:nvPr>
            <p:ph type="sldNum" sz="quarter" idx="12"/>
          </p:nvPr>
        </p:nvSpPr>
        <p:spPr/>
        <p:txBody>
          <a:bodyPr/>
          <a:lstStyle/>
          <a:p>
            <a:fld id="{2AF67764-2766-495E-B487-87D7912BFAB9}" type="slidenum">
              <a:rPr lang="en-ID" smtClean="0"/>
              <a:t>‹#›</a:t>
            </a:fld>
            <a:endParaRPr lang="en-ID"/>
          </a:p>
        </p:txBody>
      </p:sp>
    </p:spTree>
    <p:extLst>
      <p:ext uri="{BB962C8B-B14F-4D97-AF65-F5344CB8AC3E}">
        <p14:creationId xmlns:p14="http://schemas.microsoft.com/office/powerpoint/2010/main" val="3228385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B6991-3FB0-4F9F-86E6-9E5AA114C4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B95BCF29-022D-458F-9720-17FDB36C63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6D718F0D-09FA-4F51-8330-3EB201BF98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0E5177-6383-4D33-AA11-EBC0869E9277}"/>
              </a:ext>
            </a:extLst>
          </p:cNvPr>
          <p:cNvSpPr>
            <a:spLocks noGrp="1"/>
          </p:cNvSpPr>
          <p:nvPr>
            <p:ph type="dt" sz="half" idx="10"/>
          </p:nvPr>
        </p:nvSpPr>
        <p:spPr/>
        <p:txBody>
          <a:bodyPr/>
          <a:lstStyle/>
          <a:p>
            <a:fld id="{2C11549F-0629-49DC-BC6C-CF7218B739CA}" type="datetimeFigureOut">
              <a:rPr lang="en-ID" smtClean="0"/>
              <a:t>22/06/2020</a:t>
            </a:fld>
            <a:endParaRPr lang="en-ID"/>
          </a:p>
        </p:txBody>
      </p:sp>
      <p:sp>
        <p:nvSpPr>
          <p:cNvPr id="6" name="Footer Placeholder 5">
            <a:extLst>
              <a:ext uri="{FF2B5EF4-FFF2-40B4-BE49-F238E27FC236}">
                <a16:creationId xmlns:a16="http://schemas.microsoft.com/office/drawing/2014/main" id="{80DAB6B5-EFAC-4B7B-82FA-B0B1C308D310}"/>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1FF59A3A-75ED-4991-99D0-1064F34B5479}"/>
              </a:ext>
            </a:extLst>
          </p:cNvPr>
          <p:cNvSpPr>
            <a:spLocks noGrp="1"/>
          </p:cNvSpPr>
          <p:nvPr>
            <p:ph type="sldNum" sz="quarter" idx="12"/>
          </p:nvPr>
        </p:nvSpPr>
        <p:spPr/>
        <p:txBody>
          <a:bodyPr/>
          <a:lstStyle/>
          <a:p>
            <a:fld id="{2AF67764-2766-495E-B487-87D7912BFAB9}" type="slidenum">
              <a:rPr lang="en-ID" smtClean="0"/>
              <a:t>‹#›</a:t>
            </a:fld>
            <a:endParaRPr lang="en-ID"/>
          </a:p>
        </p:txBody>
      </p:sp>
    </p:spTree>
    <p:extLst>
      <p:ext uri="{BB962C8B-B14F-4D97-AF65-F5344CB8AC3E}">
        <p14:creationId xmlns:p14="http://schemas.microsoft.com/office/powerpoint/2010/main" val="3374441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84894A-D178-440B-B13B-78AB693E6A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57184E83-26A1-4DC9-B7A9-373AF819B7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DD3A4B75-8795-4AD5-A16F-C9B1C0959F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11549F-0629-49DC-BC6C-CF7218B739CA}" type="datetimeFigureOut">
              <a:rPr lang="en-ID" smtClean="0"/>
              <a:t>22/06/2020</a:t>
            </a:fld>
            <a:endParaRPr lang="en-ID"/>
          </a:p>
        </p:txBody>
      </p:sp>
      <p:sp>
        <p:nvSpPr>
          <p:cNvPr id="5" name="Footer Placeholder 4">
            <a:extLst>
              <a:ext uri="{FF2B5EF4-FFF2-40B4-BE49-F238E27FC236}">
                <a16:creationId xmlns:a16="http://schemas.microsoft.com/office/drawing/2014/main" id="{262F6326-3B28-4546-BED1-CBC1D5A4AB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125DD053-2BAB-4229-A5F2-B440048901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67764-2766-495E-B487-87D7912BFAB9}" type="slidenum">
              <a:rPr lang="en-ID" smtClean="0"/>
              <a:t>‹#›</a:t>
            </a:fld>
            <a:endParaRPr lang="en-ID"/>
          </a:p>
        </p:txBody>
      </p:sp>
    </p:spTree>
    <p:extLst>
      <p:ext uri="{BB962C8B-B14F-4D97-AF65-F5344CB8AC3E}">
        <p14:creationId xmlns:p14="http://schemas.microsoft.com/office/powerpoint/2010/main" val="247036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3"/>
        <p:cNvGrpSpPr/>
        <p:nvPr/>
      </p:nvGrpSpPr>
      <p:grpSpPr>
        <a:xfrm>
          <a:off x="0" y="0"/>
          <a:ext cx="0" cy="0"/>
          <a:chOff x="0" y="0"/>
          <a:chExt cx="0" cy="0"/>
        </a:xfrm>
      </p:grpSpPr>
      <p:sp>
        <p:nvSpPr>
          <p:cNvPr id="944" name="Google Shape;944;p72"/>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45" name="Google Shape;945;p72"/>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46" name="Google Shape;946;p72"/>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47" name="Google Shape;947;p72"/>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48" name="Google Shape;948;p72"/>
          <p:cNvSpPr txBox="1"/>
          <p:nvPr/>
        </p:nvSpPr>
        <p:spPr>
          <a:xfrm>
            <a:off x="1091590" y="2931032"/>
            <a:ext cx="3521075" cy="63500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4000"/>
              <a:buFont typeface="Arial"/>
              <a:buNone/>
            </a:pPr>
            <a:r>
              <a:rPr lang="en-US" sz="4000" b="1" i="0" u="none" strike="noStrike" cap="none">
                <a:solidFill>
                  <a:schemeClr val="dk1"/>
                </a:solidFill>
                <a:latin typeface="Arial"/>
                <a:ea typeface="Arial"/>
                <a:cs typeface="Arial"/>
                <a:sym typeface="Arial"/>
              </a:rPr>
              <a:t>RELIABILITAS</a:t>
            </a:r>
            <a:endParaRPr sz="4000" b="0" i="0" u="none" strike="noStrike" cap="none">
              <a:solidFill>
                <a:schemeClr val="dk1"/>
              </a:solidFill>
              <a:latin typeface="Arial"/>
              <a:ea typeface="Arial"/>
              <a:cs typeface="Arial"/>
              <a:sym typeface="Arial"/>
            </a:endParaRPr>
          </a:p>
        </p:txBody>
      </p:sp>
      <p:sp>
        <p:nvSpPr>
          <p:cNvPr id="949" name="Google Shape;949;p72"/>
          <p:cNvSpPr txBox="1"/>
          <p:nvPr/>
        </p:nvSpPr>
        <p:spPr>
          <a:xfrm>
            <a:off x="7161403" y="374141"/>
            <a:ext cx="1212215" cy="1854835"/>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0"/>
              <a:buFont typeface="Arial"/>
              <a:buNone/>
            </a:pPr>
            <a:endParaRPr sz="9600" b="0" i="0" u="none" strike="noStrike" cap="none" dirty="0">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3"/>
        <p:cNvGrpSpPr/>
        <p:nvPr/>
      </p:nvGrpSpPr>
      <p:grpSpPr>
        <a:xfrm>
          <a:off x="0" y="0"/>
          <a:ext cx="0" cy="0"/>
          <a:chOff x="0" y="0"/>
          <a:chExt cx="0" cy="0"/>
        </a:xfrm>
      </p:grpSpPr>
      <p:sp>
        <p:nvSpPr>
          <p:cNvPr id="1074" name="Google Shape;1074;p81"/>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75" name="Google Shape;1075;p81"/>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76" name="Google Shape;1076;p81"/>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77" name="Google Shape;1077;p81"/>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78" name="Google Shape;1078;p81"/>
          <p:cNvSpPr txBox="1"/>
          <p:nvPr/>
        </p:nvSpPr>
        <p:spPr>
          <a:xfrm>
            <a:off x="935329" y="1624711"/>
            <a:ext cx="3318510" cy="3180715"/>
          </a:xfrm>
          <a:prstGeom prst="rect">
            <a:avLst/>
          </a:prstGeom>
          <a:noFill/>
          <a:ln>
            <a:noFill/>
          </a:ln>
        </p:spPr>
        <p:txBody>
          <a:bodyPr spcFirstLastPara="1" wrap="square" lIns="0" tIns="12050" rIns="0" bIns="0" anchor="t" anchorCtr="0">
            <a:noAutofit/>
          </a:bodyPr>
          <a:lstStyle/>
          <a:p>
            <a:pPr marL="25400" marR="64516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FFC000"/>
                </a:solidFill>
                <a:latin typeface="Arial"/>
                <a:ea typeface="Arial"/>
                <a:cs typeface="Arial"/>
                <a:sym typeface="Arial"/>
              </a:rPr>
              <a:t>KUDER RICHARDSON DAN  COEFFICIENT ALPHA</a:t>
            </a:r>
            <a:endParaRPr sz="1600" b="0" i="0" u="none" strike="noStrike" cap="none">
              <a:solidFill>
                <a:schemeClr val="dk1"/>
              </a:solidFill>
              <a:latin typeface="Arial"/>
              <a:ea typeface="Arial"/>
              <a:cs typeface="Arial"/>
              <a:sym typeface="Arial"/>
            </a:endParaRPr>
          </a:p>
          <a:p>
            <a:pPr marL="482600" marR="241300" lvl="0" indent="-330835" algn="just" rtl="0">
              <a:lnSpc>
                <a:spcPct val="100000"/>
              </a:lnSpc>
              <a:spcBef>
                <a:spcPts val="60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Didasarkan atas konsistensi  respon terhadap semua item  dalam tes.</a:t>
            </a:r>
            <a:endParaRPr sz="1600" b="0" i="0" u="none" strike="noStrike" cap="none">
              <a:solidFill>
                <a:schemeClr val="dk1"/>
              </a:solidFill>
              <a:latin typeface="Arial"/>
              <a:ea typeface="Arial"/>
              <a:cs typeface="Arial"/>
              <a:sym typeface="Arial"/>
            </a:endParaRPr>
          </a:p>
          <a:p>
            <a:pPr marL="482600" marR="81280" lvl="0" indent="-330835" algn="l" rtl="0">
              <a:lnSpc>
                <a:spcPct val="100000"/>
              </a:lnSpc>
              <a:spcBef>
                <a:spcPts val="605"/>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KR</a:t>
            </a:r>
            <a:r>
              <a:rPr lang="en-US" sz="1575" b="0" i="0" u="none" strike="noStrike" cap="none" baseline="-25000">
                <a:solidFill>
                  <a:schemeClr val="dk1"/>
                </a:solidFill>
                <a:latin typeface="Arial"/>
                <a:ea typeface="Arial"/>
                <a:cs typeface="Arial"/>
                <a:sym typeface="Arial"/>
              </a:rPr>
              <a:t>20 </a:t>
            </a:r>
            <a:r>
              <a:rPr lang="en-US" sz="1600" b="0" i="0" u="none" strike="noStrike" cap="none">
                <a:solidFill>
                  <a:schemeClr val="dk1"/>
                </a:solidFill>
                <a:latin typeface="Arial"/>
                <a:ea typeface="Arial"/>
                <a:cs typeface="Arial"/>
                <a:sym typeface="Arial"/>
              </a:rPr>
              <a:t>untuk item dikotomi (skor  1-0); koefisien </a:t>
            </a:r>
            <a:r>
              <a:rPr lang="en-US" sz="1600" b="0" i="0" u="none" strike="noStrike" cap="none">
                <a:solidFill>
                  <a:schemeClr val="dk1"/>
                </a:solidFill>
                <a:latin typeface="Times New Roman"/>
                <a:ea typeface="Times New Roman"/>
                <a:cs typeface="Times New Roman"/>
                <a:sym typeface="Times New Roman"/>
              </a:rPr>
              <a:t>α </a:t>
            </a:r>
            <a:r>
              <a:rPr lang="en-US" sz="1600" b="0" i="0" u="none" strike="noStrike" cap="none">
                <a:solidFill>
                  <a:schemeClr val="dk1"/>
                </a:solidFill>
                <a:latin typeface="Arial"/>
                <a:ea typeface="Arial"/>
                <a:cs typeface="Arial"/>
                <a:sym typeface="Arial"/>
              </a:rPr>
              <a:t>untuk item  skala sikap</a:t>
            </a:r>
            <a:endParaRPr sz="1600" b="0" i="0" u="none" strike="noStrike" cap="none">
              <a:solidFill>
                <a:schemeClr val="dk1"/>
              </a:solidFill>
              <a:latin typeface="Arial"/>
              <a:ea typeface="Arial"/>
              <a:cs typeface="Arial"/>
              <a:sym typeface="Arial"/>
            </a:endParaRPr>
          </a:p>
          <a:p>
            <a:pPr marL="482600" marR="365760" lvl="0" indent="-330835" algn="l" rtl="0">
              <a:lnSpc>
                <a:spcPct val="100000"/>
              </a:lnSpc>
              <a:spcBef>
                <a:spcPts val="60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Cara lain: analisis faktor </a:t>
            </a:r>
            <a:r>
              <a:rPr lang="en-US" sz="1600" b="0" i="0" u="none" strike="noStrike" cap="none">
                <a:solidFill>
                  <a:schemeClr val="dk1"/>
                </a:solidFill>
                <a:latin typeface="Noto Sans Symbols"/>
                <a:ea typeface="Noto Sans Symbols"/>
                <a:cs typeface="Noto Sans Symbols"/>
                <a:sym typeface="Noto Sans Symbols"/>
              </a:rPr>
              <a:t>⭢</a:t>
            </a:r>
            <a:r>
              <a:rPr lang="en-US" sz="1600" b="0" i="0" u="none" strike="noStrike" cap="none">
                <a:solidFill>
                  <a:schemeClr val="dk1"/>
                </a:solidFill>
                <a:latin typeface="Times New Roman"/>
                <a:ea typeface="Times New Roman"/>
                <a:cs typeface="Times New Roman"/>
                <a:sym typeface="Times New Roman"/>
              </a:rPr>
              <a:t> </a:t>
            </a:r>
            <a:r>
              <a:rPr lang="en-US" sz="1600" b="0" i="0" u="none" strike="noStrike" cap="none">
                <a:solidFill>
                  <a:schemeClr val="dk1"/>
                </a:solidFill>
                <a:latin typeface="Arial"/>
                <a:ea typeface="Arial"/>
                <a:cs typeface="Arial"/>
                <a:sym typeface="Arial"/>
              </a:rPr>
              <a:t>membagi item ke dalam  subkelompok, lihat masing-  masing konsistensi internal</a:t>
            </a:r>
            <a:endParaRPr sz="1600" b="0" i="0" u="none" strike="noStrike" cap="none">
              <a:solidFill>
                <a:schemeClr val="dk1"/>
              </a:solidFill>
              <a:latin typeface="Arial"/>
              <a:ea typeface="Arial"/>
              <a:cs typeface="Arial"/>
              <a:sym typeface="Arial"/>
            </a:endParaRPr>
          </a:p>
        </p:txBody>
      </p:sp>
      <p:sp>
        <p:nvSpPr>
          <p:cNvPr id="1079" name="Google Shape;1079;p81"/>
          <p:cNvSpPr txBox="1"/>
          <p:nvPr/>
        </p:nvSpPr>
        <p:spPr>
          <a:xfrm>
            <a:off x="4759578" y="1547901"/>
            <a:ext cx="3425825" cy="1153795"/>
          </a:xfrm>
          <a:prstGeom prst="rect">
            <a:avLst/>
          </a:prstGeom>
          <a:noFill/>
          <a:ln>
            <a:noFill/>
          </a:ln>
        </p:spPr>
        <p:txBody>
          <a:bodyPr spcFirstLastPara="1" wrap="square" lIns="0" tIns="889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FFC000"/>
                </a:solidFill>
                <a:latin typeface="Arial"/>
                <a:ea typeface="Arial"/>
                <a:cs typeface="Arial"/>
                <a:sym typeface="Arial"/>
              </a:rPr>
              <a:t>SCORER RELIABILITY</a:t>
            </a:r>
            <a:endParaRPr sz="1600" b="0" i="0" u="none" strike="noStrike" cap="none">
              <a:solidFill>
                <a:schemeClr val="dk1"/>
              </a:solidFill>
              <a:latin typeface="Arial"/>
              <a:ea typeface="Arial"/>
              <a:cs typeface="Arial"/>
              <a:sym typeface="Arial"/>
            </a:endParaRPr>
          </a:p>
          <a:p>
            <a:pPr marL="469900" marR="5080" lvl="0" indent="-330835" algn="l" rtl="0">
              <a:lnSpc>
                <a:spcPct val="100000"/>
              </a:lnSpc>
              <a:spcBef>
                <a:spcPts val="60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Dapat dicapai dengan  menggunakan dua penguji untuk  menilai tes yang sama</a:t>
            </a:r>
            <a:endParaRPr sz="1600" b="0" i="0" u="none" strike="noStrike" cap="none">
              <a:solidFill>
                <a:schemeClr val="dk1"/>
              </a:solidFill>
              <a:latin typeface="Arial"/>
              <a:ea typeface="Arial"/>
              <a:cs typeface="Arial"/>
              <a:sym typeface="Arial"/>
            </a:endParaRPr>
          </a:p>
        </p:txBody>
      </p:sp>
      <p:sp>
        <p:nvSpPr>
          <p:cNvPr id="1080" name="Google Shape;1080;p81"/>
          <p:cNvSpPr/>
          <p:nvPr/>
        </p:nvSpPr>
        <p:spPr>
          <a:xfrm>
            <a:off x="7516114" y="1252219"/>
            <a:ext cx="363220" cy="363220"/>
          </a:xfrm>
          <a:custGeom>
            <a:avLst/>
            <a:gdLst/>
            <a:ahLst/>
            <a:cxnLst/>
            <a:rect l="l" t="t" r="r" b="b"/>
            <a:pathLst>
              <a:path w="363220" h="363219" extrusionOk="0">
                <a:moveTo>
                  <a:pt x="284099" y="0"/>
                </a:moveTo>
                <a:lnTo>
                  <a:pt x="27558" y="306577"/>
                </a:lnTo>
                <a:lnTo>
                  <a:pt x="0" y="362965"/>
                </a:lnTo>
                <a:lnTo>
                  <a:pt x="56260" y="335406"/>
                </a:lnTo>
                <a:lnTo>
                  <a:pt x="362838" y="78866"/>
                </a:lnTo>
                <a:lnTo>
                  <a:pt x="284099"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81" name="Google Shape;1081;p81"/>
          <p:cNvSpPr/>
          <p:nvPr/>
        </p:nvSpPr>
        <p:spPr>
          <a:xfrm>
            <a:off x="8057895" y="711708"/>
            <a:ext cx="361950" cy="361950"/>
          </a:xfrm>
          <a:custGeom>
            <a:avLst/>
            <a:gdLst/>
            <a:ahLst/>
            <a:cxnLst/>
            <a:rect l="l" t="t" r="r" b="b"/>
            <a:pathLst>
              <a:path w="361950" h="361950" extrusionOk="0">
                <a:moveTo>
                  <a:pt x="56260" y="0"/>
                </a:moveTo>
                <a:lnTo>
                  <a:pt x="46354" y="0"/>
                </a:lnTo>
                <a:lnTo>
                  <a:pt x="40131" y="1269"/>
                </a:lnTo>
                <a:lnTo>
                  <a:pt x="35051" y="4952"/>
                </a:lnTo>
                <a:lnTo>
                  <a:pt x="31369" y="7492"/>
                </a:lnTo>
                <a:lnTo>
                  <a:pt x="25019" y="15112"/>
                </a:lnTo>
                <a:lnTo>
                  <a:pt x="18796" y="22478"/>
                </a:lnTo>
                <a:lnTo>
                  <a:pt x="15112" y="30099"/>
                </a:lnTo>
                <a:lnTo>
                  <a:pt x="10032" y="37591"/>
                </a:lnTo>
                <a:lnTo>
                  <a:pt x="3809" y="53847"/>
                </a:lnTo>
                <a:lnTo>
                  <a:pt x="0" y="71374"/>
                </a:lnTo>
                <a:lnTo>
                  <a:pt x="0" y="88900"/>
                </a:lnTo>
                <a:lnTo>
                  <a:pt x="13843" y="138937"/>
                </a:lnTo>
                <a:lnTo>
                  <a:pt x="222757" y="347852"/>
                </a:lnTo>
                <a:lnTo>
                  <a:pt x="272796" y="361695"/>
                </a:lnTo>
                <a:lnTo>
                  <a:pt x="290322" y="361695"/>
                </a:lnTo>
                <a:lnTo>
                  <a:pt x="307848" y="357886"/>
                </a:lnTo>
                <a:lnTo>
                  <a:pt x="324103" y="351663"/>
                </a:lnTo>
                <a:lnTo>
                  <a:pt x="331597" y="346582"/>
                </a:lnTo>
                <a:lnTo>
                  <a:pt x="339089" y="342900"/>
                </a:lnTo>
                <a:lnTo>
                  <a:pt x="346709" y="336550"/>
                </a:lnTo>
                <a:lnTo>
                  <a:pt x="354075" y="330326"/>
                </a:lnTo>
                <a:lnTo>
                  <a:pt x="356615" y="326643"/>
                </a:lnTo>
                <a:lnTo>
                  <a:pt x="360425" y="321563"/>
                </a:lnTo>
                <a:lnTo>
                  <a:pt x="361696" y="315340"/>
                </a:lnTo>
                <a:lnTo>
                  <a:pt x="361696" y="305307"/>
                </a:lnTo>
                <a:lnTo>
                  <a:pt x="360425" y="300354"/>
                </a:lnTo>
                <a:lnTo>
                  <a:pt x="356615" y="295275"/>
                </a:lnTo>
                <a:lnTo>
                  <a:pt x="354075" y="290321"/>
                </a:lnTo>
                <a:lnTo>
                  <a:pt x="71374" y="7492"/>
                </a:lnTo>
                <a:lnTo>
                  <a:pt x="66294" y="4952"/>
                </a:lnTo>
                <a:lnTo>
                  <a:pt x="61340" y="1269"/>
                </a:lnTo>
                <a:lnTo>
                  <a:pt x="56260"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82" name="Google Shape;1082;p81"/>
          <p:cNvSpPr/>
          <p:nvPr/>
        </p:nvSpPr>
        <p:spPr>
          <a:xfrm>
            <a:off x="7657465" y="865632"/>
            <a:ext cx="608330" cy="608330"/>
          </a:xfrm>
          <a:custGeom>
            <a:avLst/>
            <a:gdLst/>
            <a:ahLst/>
            <a:cxnLst/>
            <a:rect l="l" t="t" r="r" b="b"/>
            <a:pathLst>
              <a:path w="608329" h="608330" extrusionOk="0">
                <a:moveTo>
                  <a:pt x="146430" y="123825"/>
                </a:moveTo>
                <a:lnTo>
                  <a:pt x="115188" y="123825"/>
                </a:lnTo>
                <a:lnTo>
                  <a:pt x="100202" y="125094"/>
                </a:lnTo>
                <a:lnTo>
                  <a:pt x="51307" y="137667"/>
                </a:lnTo>
                <a:lnTo>
                  <a:pt x="7619" y="165100"/>
                </a:lnTo>
                <a:lnTo>
                  <a:pt x="0" y="178942"/>
                </a:lnTo>
                <a:lnTo>
                  <a:pt x="0" y="190245"/>
                </a:lnTo>
                <a:lnTo>
                  <a:pt x="402970" y="600582"/>
                </a:lnTo>
                <a:lnTo>
                  <a:pt x="417956" y="608076"/>
                </a:lnTo>
                <a:lnTo>
                  <a:pt x="429259" y="608076"/>
                </a:lnTo>
                <a:lnTo>
                  <a:pt x="464311" y="571880"/>
                </a:lnTo>
                <a:lnTo>
                  <a:pt x="480567" y="524255"/>
                </a:lnTo>
                <a:lnTo>
                  <a:pt x="484250" y="493013"/>
                </a:lnTo>
                <a:lnTo>
                  <a:pt x="484250" y="461771"/>
                </a:lnTo>
                <a:lnTo>
                  <a:pt x="482980" y="445388"/>
                </a:lnTo>
                <a:lnTo>
                  <a:pt x="480567" y="429259"/>
                </a:lnTo>
                <a:lnTo>
                  <a:pt x="476757" y="412876"/>
                </a:lnTo>
                <a:lnTo>
                  <a:pt x="474217" y="397890"/>
                </a:lnTo>
                <a:lnTo>
                  <a:pt x="469264" y="382904"/>
                </a:lnTo>
                <a:lnTo>
                  <a:pt x="464311" y="370331"/>
                </a:lnTo>
                <a:lnTo>
                  <a:pt x="459231" y="357885"/>
                </a:lnTo>
                <a:lnTo>
                  <a:pt x="608202" y="210184"/>
                </a:lnTo>
                <a:lnTo>
                  <a:pt x="589406" y="191388"/>
                </a:lnTo>
                <a:lnTo>
                  <a:pt x="292861" y="191388"/>
                </a:lnTo>
                <a:lnTo>
                  <a:pt x="289051" y="190245"/>
                </a:lnTo>
                <a:lnTo>
                  <a:pt x="285368" y="187705"/>
                </a:lnTo>
                <a:lnTo>
                  <a:pt x="282828" y="183895"/>
                </a:lnTo>
                <a:lnTo>
                  <a:pt x="281558" y="180212"/>
                </a:lnTo>
                <a:lnTo>
                  <a:pt x="282828" y="176402"/>
                </a:lnTo>
                <a:lnTo>
                  <a:pt x="285368" y="172719"/>
                </a:lnTo>
                <a:lnTo>
                  <a:pt x="309244" y="148843"/>
                </a:lnTo>
                <a:lnTo>
                  <a:pt x="250316" y="148843"/>
                </a:lnTo>
                <a:lnTo>
                  <a:pt x="225298" y="138937"/>
                </a:lnTo>
                <a:lnTo>
                  <a:pt x="210311" y="133857"/>
                </a:lnTo>
                <a:lnTo>
                  <a:pt x="195199" y="131444"/>
                </a:lnTo>
                <a:lnTo>
                  <a:pt x="179069" y="127634"/>
                </a:lnTo>
                <a:lnTo>
                  <a:pt x="162686" y="125094"/>
                </a:lnTo>
                <a:lnTo>
                  <a:pt x="146430" y="123825"/>
                </a:lnTo>
                <a:close/>
              </a:path>
              <a:path w="608329" h="608330" extrusionOk="0">
                <a:moveTo>
                  <a:pt x="464311" y="66293"/>
                </a:moveTo>
                <a:lnTo>
                  <a:pt x="395477" y="66293"/>
                </a:lnTo>
                <a:lnTo>
                  <a:pt x="400430" y="67563"/>
                </a:lnTo>
                <a:lnTo>
                  <a:pt x="404240" y="70103"/>
                </a:lnTo>
                <a:lnTo>
                  <a:pt x="406780" y="73787"/>
                </a:lnTo>
                <a:lnTo>
                  <a:pt x="406780" y="81279"/>
                </a:lnTo>
                <a:lnTo>
                  <a:pt x="404240" y="85089"/>
                </a:lnTo>
                <a:lnTo>
                  <a:pt x="300354" y="187705"/>
                </a:lnTo>
                <a:lnTo>
                  <a:pt x="296544" y="190245"/>
                </a:lnTo>
                <a:lnTo>
                  <a:pt x="292861" y="191388"/>
                </a:lnTo>
                <a:lnTo>
                  <a:pt x="589406" y="191388"/>
                </a:lnTo>
                <a:lnTo>
                  <a:pt x="464311" y="66293"/>
                </a:lnTo>
                <a:close/>
              </a:path>
              <a:path w="608329" h="608330" extrusionOk="0">
                <a:moveTo>
                  <a:pt x="398017" y="0"/>
                </a:moveTo>
                <a:lnTo>
                  <a:pt x="250316" y="148843"/>
                </a:lnTo>
                <a:lnTo>
                  <a:pt x="309244" y="148843"/>
                </a:lnTo>
                <a:lnTo>
                  <a:pt x="387984" y="70103"/>
                </a:lnTo>
                <a:lnTo>
                  <a:pt x="391667" y="67563"/>
                </a:lnTo>
                <a:lnTo>
                  <a:pt x="395477" y="66293"/>
                </a:lnTo>
                <a:lnTo>
                  <a:pt x="464311" y="66293"/>
                </a:lnTo>
                <a:lnTo>
                  <a:pt x="398017"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83" name="Google Shape;1083;p81"/>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25</a:t>
            </a:r>
            <a:endParaRPr sz="1300" b="0" i="0" u="none" strike="noStrike" cap="none">
              <a:solidFill>
                <a:schemeClr val="dk1"/>
              </a:solidFill>
              <a:latin typeface="Arial"/>
              <a:ea typeface="Arial"/>
              <a:cs typeface="Arial"/>
              <a:sym typeface="Arial"/>
            </a:endParaRPr>
          </a:p>
        </p:txBody>
      </p:sp>
      <p:sp>
        <p:nvSpPr>
          <p:cNvPr id="1084" name="Google Shape;1084;p81"/>
          <p:cNvSpPr txBox="1">
            <a:spLocks noGrp="1"/>
          </p:cNvSpPr>
          <p:nvPr>
            <p:ph type="title"/>
          </p:nvPr>
        </p:nvSpPr>
        <p:spPr>
          <a:xfrm>
            <a:off x="916939" y="570737"/>
            <a:ext cx="4147820" cy="635000"/>
          </a:xfrm>
          <a:prstGeom prst="rect">
            <a:avLst/>
          </a:prstGeom>
          <a:noFill/>
          <a:ln>
            <a:noFill/>
          </a:ln>
        </p:spPr>
        <p:txBody>
          <a:bodyPr spcFirstLastPara="1" wrap="square" lIns="0" tIns="12050" rIns="0" bIns="0" anchor="ctr" anchorCtr="0">
            <a:noAutofit/>
          </a:bodyPr>
          <a:lstStyle/>
          <a:p>
            <a:pPr marL="12700" lvl="0" indent="0" algn="l" rtl="0">
              <a:lnSpc>
                <a:spcPct val="100000"/>
              </a:lnSpc>
              <a:spcBef>
                <a:spcPts val="0"/>
              </a:spcBef>
              <a:spcAft>
                <a:spcPts val="0"/>
              </a:spcAft>
              <a:buClr>
                <a:srgbClr val="000000"/>
              </a:buClr>
              <a:buSzPts val="4000"/>
              <a:buFont typeface="Arial"/>
              <a:buNone/>
            </a:pPr>
            <a:r>
              <a:rPr lang="en-US" sz="4000" b="1">
                <a:solidFill>
                  <a:srgbClr val="000000"/>
                </a:solidFill>
                <a:latin typeface="Arial"/>
                <a:ea typeface="Arial"/>
                <a:cs typeface="Arial"/>
                <a:sym typeface="Arial"/>
              </a:rPr>
              <a:t>JENIS RELIABILITAS</a:t>
            </a:r>
            <a:endParaRPr sz="4000">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88"/>
        <p:cNvGrpSpPr/>
        <p:nvPr/>
      </p:nvGrpSpPr>
      <p:grpSpPr>
        <a:xfrm>
          <a:off x="0" y="0"/>
          <a:ext cx="0" cy="0"/>
          <a:chOff x="0" y="0"/>
          <a:chExt cx="0" cy="0"/>
        </a:xfrm>
      </p:grpSpPr>
      <p:sp>
        <p:nvSpPr>
          <p:cNvPr id="1089" name="Google Shape;1089;p82"/>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90" name="Google Shape;1090;p82"/>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91" name="Google Shape;1091;p82"/>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92" name="Google Shape;1092;p82"/>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93" name="Google Shape;1093;p82"/>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26</a:t>
            </a:r>
            <a:endParaRPr sz="1300" b="0" i="0" u="none" strike="noStrike" cap="none">
              <a:solidFill>
                <a:schemeClr val="dk1"/>
              </a:solidFill>
              <a:latin typeface="Arial"/>
              <a:ea typeface="Arial"/>
              <a:cs typeface="Arial"/>
              <a:sym typeface="Arial"/>
            </a:endParaRPr>
          </a:p>
        </p:txBody>
      </p:sp>
      <p:sp>
        <p:nvSpPr>
          <p:cNvPr id="1094" name="Google Shape;1094;p82"/>
          <p:cNvSpPr/>
          <p:nvPr/>
        </p:nvSpPr>
        <p:spPr>
          <a:xfrm>
            <a:off x="3363976" y="1050950"/>
            <a:ext cx="2177415" cy="339090"/>
          </a:xfrm>
          <a:custGeom>
            <a:avLst/>
            <a:gdLst/>
            <a:ahLst/>
            <a:cxnLst/>
            <a:rect l="l" t="t" r="r" b="b"/>
            <a:pathLst>
              <a:path w="2177415" h="339090" extrusionOk="0">
                <a:moveTo>
                  <a:pt x="0" y="338556"/>
                </a:moveTo>
                <a:lnTo>
                  <a:pt x="2177161" y="338556"/>
                </a:lnTo>
                <a:lnTo>
                  <a:pt x="2177161" y="0"/>
                </a:lnTo>
                <a:lnTo>
                  <a:pt x="0" y="0"/>
                </a:lnTo>
                <a:lnTo>
                  <a:pt x="0" y="338556"/>
                </a:lnTo>
                <a:close/>
              </a:path>
            </a:pathLst>
          </a:custGeom>
          <a:solidFill>
            <a:srgbClr val="CCFFC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95" name="Google Shape;1095;p82"/>
          <p:cNvSpPr txBox="1"/>
          <p:nvPr/>
        </p:nvSpPr>
        <p:spPr>
          <a:xfrm>
            <a:off x="3443478" y="1079754"/>
            <a:ext cx="2002155" cy="26924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FF3399"/>
                </a:solidFill>
                <a:latin typeface="Arial"/>
                <a:ea typeface="Arial"/>
                <a:cs typeface="Arial"/>
                <a:sym typeface="Arial"/>
              </a:rPr>
              <a:t>Test-Retest Reliability</a:t>
            </a:r>
            <a:endParaRPr sz="1600" b="0" i="0" u="none" strike="noStrike" cap="none">
              <a:solidFill>
                <a:schemeClr val="dk1"/>
              </a:solidFill>
              <a:latin typeface="Arial"/>
              <a:ea typeface="Arial"/>
              <a:cs typeface="Arial"/>
              <a:sym typeface="Arial"/>
            </a:endParaRPr>
          </a:p>
        </p:txBody>
      </p:sp>
      <p:sp>
        <p:nvSpPr>
          <p:cNvPr id="1096" name="Google Shape;1096;p82"/>
          <p:cNvSpPr txBox="1"/>
          <p:nvPr/>
        </p:nvSpPr>
        <p:spPr>
          <a:xfrm>
            <a:off x="3526663" y="3179127"/>
            <a:ext cx="1849120" cy="584835"/>
          </a:xfrm>
          <a:prstGeom prst="rect">
            <a:avLst/>
          </a:prstGeom>
          <a:solidFill>
            <a:srgbClr val="CCFFCC"/>
          </a:solidFill>
          <a:ln>
            <a:noFill/>
          </a:ln>
        </p:spPr>
        <p:txBody>
          <a:bodyPr spcFirstLastPara="1" wrap="square" lIns="0" tIns="41900" rIns="0" bIns="0" anchor="t" anchorCtr="0">
            <a:noAutofit/>
          </a:bodyPr>
          <a:lstStyle/>
          <a:p>
            <a:pPr marL="490855" marR="149225" lvl="0" indent="-390525" algn="l" rtl="0">
              <a:lnSpc>
                <a:spcPct val="100000"/>
              </a:lnSpc>
              <a:spcBef>
                <a:spcPts val="0"/>
              </a:spcBef>
              <a:spcAft>
                <a:spcPts val="0"/>
              </a:spcAft>
              <a:buClr>
                <a:srgbClr val="000000"/>
              </a:buClr>
              <a:buSzPts val="1600"/>
              <a:buFont typeface="Arial"/>
              <a:buNone/>
            </a:pPr>
            <a:r>
              <a:rPr lang="en-US" sz="1600" b="0" i="0" u="none" strike="noStrike" cap="none">
                <a:solidFill>
                  <a:srgbClr val="FF3399"/>
                </a:solidFill>
                <a:latin typeface="Arial"/>
                <a:ea typeface="Arial"/>
                <a:cs typeface="Arial"/>
                <a:sym typeface="Arial"/>
              </a:rPr>
              <a:t>Equivalent-Forms  Reliability</a:t>
            </a:r>
            <a:endParaRPr sz="1600" b="0" i="0" u="none" strike="noStrike" cap="none">
              <a:solidFill>
                <a:schemeClr val="dk1"/>
              </a:solidFill>
              <a:latin typeface="Arial"/>
              <a:ea typeface="Arial"/>
              <a:cs typeface="Arial"/>
              <a:sym typeface="Arial"/>
            </a:endParaRPr>
          </a:p>
        </p:txBody>
      </p:sp>
      <p:graphicFrame>
        <p:nvGraphicFramePr>
          <p:cNvPr id="1097" name="Google Shape;1097;p82"/>
          <p:cNvGraphicFramePr/>
          <p:nvPr/>
        </p:nvGraphicFramePr>
        <p:xfrm>
          <a:off x="928890" y="953579"/>
          <a:ext cx="3000000" cy="3000000"/>
        </p:xfrm>
        <a:graphic>
          <a:graphicData uri="http://schemas.openxmlformats.org/drawingml/2006/table">
            <a:tbl>
              <a:tblPr firstRow="1" bandRow="1">
                <a:noFill/>
              </a:tblPr>
              <a:tblGrid>
                <a:gridCol w="808350">
                  <a:extLst>
                    <a:ext uri="{9D8B030D-6E8A-4147-A177-3AD203B41FA5}">
                      <a16:colId xmlns:a16="http://schemas.microsoft.com/office/drawing/2014/main" val="20000"/>
                    </a:ext>
                  </a:extLst>
                </a:gridCol>
                <a:gridCol w="1569075">
                  <a:extLst>
                    <a:ext uri="{9D8B030D-6E8A-4147-A177-3AD203B41FA5}">
                      <a16:colId xmlns:a16="http://schemas.microsoft.com/office/drawing/2014/main" val="20001"/>
                    </a:ext>
                  </a:extLst>
                </a:gridCol>
                <a:gridCol w="501650">
                  <a:extLst>
                    <a:ext uri="{9D8B030D-6E8A-4147-A177-3AD203B41FA5}">
                      <a16:colId xmlns:a16="http://schemas.microsoft.com/office/drawing/2014/main" val="20002"/>
                    </a:ext>
                  </a:extLst>
                </a:gridCol>
              </a:tblGrid>
              <a:tr h="971625">
                <a:tc gridSpan="2">
                  <a:txBody>
                    <a:bodyPr/>
                    <a:lstStyle/>
                    <a:p>
                      <a:pPr marL="91440" marR="21590" lvl="0" indent="0" algn="l" rtl="0">
                        <a:lnSpc>
                          <a:spcPct val="100000"/>
                        </a:lnSpc>
                        <a:spcBef>
                          <a:spcPts val="0"/>
                        </a:spcBef>
                        <a:spcAft>
                          <a:spcPts val="0"/>
                        </a:spcAft>
                        <a:buClr>
                          <a:srgbClr val="000000"/>
                        </a:buClr>
                        <a:buSzPts val="1400"/>
                        <a:buFont typeface="Arial"/>
                        <a:buNone/>
                      </a:pPr>
                      <a:r>
                        <a:rPr lang="en-US" sz="1400" u="none" strike="noStrike" cap="none">
                          <a:latin typeface="Arial"/>
                          <a:ea typeface="Arial"/>
                          <a:cs typeface="Arial"/>
                          <a:sym typeface="Arial"/>
                        </a:rPr>
                        <a:t>Questionnaire 1</a:t>
                      </a:r>
                      <a:endParaRPr sz="1400" u="none" strike="noStrike" cap="none">
                        <a:latin typeface="Arial"/>
                        <a:ea typeface="Arial"/>
                        <a:cs typeface="Arial"/>
                        <a:sym typeface="Arial"/>
                      </a:endParaRPr>
                    </a:p>
                    <a:p>
                      <a:pPr marL="91440" marR="21590" lvl="0" indent="0" algn="l" rtl="0">
                        <a:lnSpc>
                          <a:spcPct val="100000"/>
                        </a:lnSpc>
                        <a:spcBef>
                          <a:spcPts val="840"/>
                        </a:spcBef>
                        <a:spcAft>
                          <a:spcPts val="0"/>
                        </a:spcAft>
                        <a:buClr>
                          <a:srgbClr val="000000"/>
                        </a:buClr>
                        <a:buSzPts val="1400"/>
                        <a:buFont typeface="Arial"/>
                        <a:buNone/>
                      </a:pPr>
                      <a:r>
                        <a:rPr lang="en-US" sz="1400" u="none" strike="noStrike" cap="none">
                          <a:latin typeface="Arial"/>
                          <a:ea typeface="Arial"/>
                          <a:cs typeface="Arial"/>
                          <a:sym typeface="Arial"/>
                        </a:rPr>
                        <a:t>Item 1</a:t>
                      </a:r>
                      <a:endParaRPr sz="1400" u="none" strike="noStrike" cap="none">
                        <a:latin typeface="Arial"/>
                        <a:ea typeface="Arial"/>
                        <a:cs typeface="Arial"/>
                        <a:sym typeface="Arial"/>
                      </a:endParaRPr>
                    </a:p>
                    <a:p>
                      <a:pPr marL="91440" marR="21590" lvl="0" indent="0" algn="l" rtl="0">
                        <a:lnSpc>
                          <a:spcPct val="100000"/>
                        </a:lnSpc>
                        <a:spcBef>
                          <a:spcPts val="840"/>
                        </a:spcBef>
                        <a:spcAft>
                          <a:spcPts val="0"/>
                        </a:spcAft>
                        <a:buClr>
                          <a:srgbClr val="000000"/>
                        </a:buClr>
                        <a:buSzPts val="1400"/>
                        <a:buFont typeface="Arial"/>
                        <a:buNone/>
                      </a:pPr>
                      <a:r>
                        <a:rPr lang="en-US" sz="1400" u="none" strike="noStrike" cap="none">
                          <a:latin typeface="Arial"/>
                          <a:ea typeface="Arial"/>
                          <a:cs typeface="Arial"/>
                          <a:sym typeface="Arial"/>
                        </a:rPr>
                        <a:t>Item 2</a:t>
                      </a:r>
                      <a:endParaRPr sz="1400" u="none" strike="noStrike" cap="none">
                        <a:latin typeface="Arial"/>
                        <a:ea typeface="Arial"/>
                        <a:cs typeface="Arial"/>
                        <a:sym typeface="Arial"/>
                      </a:endParaRPr>
                    </a:p>
                  </a:txBody>
                  <a:tcPr marL="0" marR="0" marT="40650" marB="0">
                    <a:lnL w="9525" cap="flat" cmpd="sng">
                      <a:solidFill>
                        <a:srgbClr val="FF0000"/>
                      </a:solidFill>
                      <a:prstDash val="solid"/>
                      <a:round/>
                      <a:headEnd type="none" w="sm" len="sm"/>
                      <a:tailEnd type="none" w="sm" len="sm"/>
                    </a:lnL>
                    <a:lnR w="9525" cap="flat" cmpd="sng">
                      <a:solidFill>
                        <a:srgbClr val="FF0000"/>
                      </a:solidFill>
                      <a:prstDash val="solid"/>
                      <a:round/>
                      <a:headEnd type="none" w="sm" len="sm"/>
                      <a:tailEnd type="none" w="sm" len="sm"/>
                    </a:lnR>
                    <a:lnT w="9525" cap="flat" cmpd="sng">
                      <a:solidFill>
                        <a:srgbClr val="FF0000"/>
                      </a:solidFill>
                      <a:prstDash val="solid"/>
                      <a:round/>
                      <a:headEnd type="none" w="sm" len="sm"/>
                      <a:tailEnd type="none" w="sm" len="sm"/>
                    </a:lnT>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500"/>
                        <a:buFont typeface="Arial"/>
                        <a:buNone/>
                      </a:pPr>
                      <a:endParaRPr sz="1500" u="none" strike="noStrike" cap="none">
                        <a:latin typeface="Times New Roman"/>
                        <a:ea typeface="Times New Roman"/>
                        <a:cs typeface="Times New Roman"/>
                        <a:sym typeface="Times New Roman"/>
                      </a:endParaRPr>
                    </a:p>
                  </a:txBody>
                  <a:tcPr marL="0" marR="0" marT="0" marB="0">
                    <a:lnL w="9525" cap="flat" cmpd="sng">
                      <a:solidFill>
                        <a:srgbClr val="FF0000"/>
                      </a:solidFill>
                      <a:prstDash val="solid"/>
                      <a:round/>
                      <a:headEnd type="none" w="sm" len="sm"/>
                      <a:tailEnd type="none" w="sm" len="sm"/>
                    </a:lnL>
                  </a:tcPr>
                </a:tc>
                <a:extLst>
                  <a:ext uri="{0D108BD9-81ED-4DB2-BD59-A6C34878D82A}">
                    <a16:rowId xmlns:a16="http://schemas.microsoft.com/office/drawing/2014/main" val="10000"/>
                  </a:ext>
                </a:extLst>
              </a:tr>
              <a:tr h="584775">
                <a:tc rowSpan="2">
                  <a:txBody>
                    <a:bodyPr/>
                    <a:lstStyle/>
                    <a:p>
                      <a:pPr marL="0" marR="0" lvl="0" indent="0" algn="l" rtl="0">
                        <a:lnSpc>
                          <a:spcPct val="100000"/>
                        </a:lnSpc>
                        <a:spcBef>
                          <a:spcPts val="0"/>
                        </a:spcBef>
                        <a:spcAft>
                          <a:spcPts val="0"/>
                        </a:spcAft>
                        <a:buClr>
                          <a:srgbClr val="000000"/>
                        </a:buClr>
                        <a:buSzPts val="1500"/>
                        <a:buFont typeface="Arial"/>
                        <a:buNone/>
                      </a:pPr>
                      <a:endParaRPr sz="1500" u="none" strike="noStrike" cap="none">
                        <a:latin typeface="Times New Roman"/>
                        <a:ea typeface="Times New Roman"/>
                        <a:cs typeface="Times New Roman"/>
                        <a:sym typeface="Times New Roman"/>
                      </a:endParaRPr>
                    </a:p>
                    <a:p>
                      <a:pPr marL="91440" marR="0" lvl="0" indent="0" algn="l" rtl="0">
                        <a:lnSpc>
                          <a:spcPct val="100000"/>
                        </a:lnSpc>
                        <a:spcBef>
                          <a:spcPts val="1025"/>
                        </a:spcBef>
                        <a:spcAft>
                          <a:spcPts val="0"/>
                        </a:spcAft>
                        <a:buClr>
                          <a:srgbClr val="000000"/>
                        </a:buClr>
                        <a:buSzPts val="1400"/>
                        <a:buFont typeface="Arial"/>
                        <a:buNone/>
                      </a:pPr>
                      <a:r>
                        <a:rPr lang="en-US" sz="1400" u="none" strike="noStrike" cap="none">
                          <a:latin typeface="Arial"/>
                          <a:ea typeface="Arial"/>
                          <a:cs typeface="Arial"/>
                          <a:sym typeface="Arial"/>
                        </a:rPr>
                        <a:t>Item 3</a:t>
                      </a:r>
                      <a:endParaRPr sz="1400" u="none" strike="noStrike" cap="none">
                        <a:latin typeface="Arial"/>
                        <a:ea typeface="Arial"/>
                        <a:cs typeface="Arial"/>
                        <a:sym typeface="Arial"/>
                      </a:endParaRPr>
                    </a:p>
                  </a:txBody>
                  <a:tcPr marL="0" marR="0" marT="0" marB="0">
                    <a:lnL w="9525" cap="flat" cmpd="sng">
                      <a:solidFill>
                        <a:srgbClr val="FF0000"/>
                      </a:solidFill>
                      <a:prstDash val="solid"/>
                      <a:round/>
                      <a:headEnd type="none" w="sm" len="sm"/>
                      <a:tailEnd type="none" w="sm" len="sm"/>
                    </a:lnL>
                    <a:lnB w="9525" cap="flat" cmpd="sng">
                      <a:solidFill>
                        <a:srgbClr val="FF0000"/>
                      </a:solidFill>
                      <a:prstDash val="solid"/>
                      <a:round/>
                      <a:headEnd type="none" w="sm" len="sm"/>
                      <a:tailEnd type="none" w="sm" len="sm"/>
                    </a:lnB>
                  </a:tcPr>
                </a:tc>
                <a:tc>
                  <a:txBody>
                    <a:bodyPr/>
                    <a:lstStyle/>
                    <a:p>
                      <a:pPr marL="0" marR="0" lvl="0" indent="0" algn="r" rtl="0">
                        <a:lnSpc>
                          <a:spcPct val="100000"/>
                        </a:lnSpc>
                        <a:spcBef>
                          <a:spcPts val="0"/>
                        </a:spcBef>
                        <a:spcAft>
                          <a:spcPts val="0"/>
                        </a:spcAft>
                        <a:buClr>
                          <a:srgbClr val="000000"/>
                        </a:buClr>
                        <a:buSzPts val="1600"/>
                        <a:buFont typeface="Arial"/>
                        <a:buNone/>
                      </a:pPr>
                      <a:r>
                        <a:rPr lang="en-US" sz="1600" u="none" strike="noStrike" cap="none">
                          <a:solidFill>
                            <a:srgbClr val="FF3399"/>
                          </a:solidFill>
                          <a:latin typeface="Arial"/>
                          <a:ea typeface="Arial"/>
                          <a:cs typeface="Arial"/>
                          <a:sym typeface="Arial"/>
                        </a:rPr>
                        <a:t>Reliability as</a:t>
                      </a:r>
                      <a:endParaRPr sz="1600" u="none" strike="noStrike" cap="none">
                        <a:latin typeface="Arial"/>
                        <a:ea typeface="Arial"/>
                        <a:cs typeface="Arial"/>
                        <a:sym typeface="Arial"/>
                      </a:endParaRPr>
                    </a:p>
                    <a:p>
                      <a:pPr marL="0" marR="47625" lvl="0" indent="0" algn="r" rtl="0">
                        <a:lnSpc>
                          <a:spcPct val="100000"/>
                        </a:lnSpc>
                        <a:spcBef>
                          <a:spcPts val="0"/>
                        </a:spcBef>
                        <a:spcAft>
                          <a:spcPts val="0"/>
                        </a:spcAft>
                        <a:buClr>
                          <a:srgbClr val="000000"/>
                        </a:buClr>
                        <a:buSzPts val="1600"/>
                        <a:buFont typeface="Arial"/>
                        <a:buNone/>
                      </a:pPr>
                      <a:r>
                        <a:rPr lang="en-US" sz="1600" u="none" strike="noStrike" cap="none">
                          <a:solidFill>
                            <a:srgbClr val="FF3399"/>
                          </a:solidFill>
                          <a:latin typeface="Arial"/>
                          <a:ea typeface="Arial"/>
                          <a:cs typeface="Arial"/>
                          <a:sym typeface="Arial"/>
                        </a:rPr>
                        <a:t>Internal Consist</a:t>
                      </a:r>
                      <a:endParaRPr sz="1600" u="none" strike="noStrike" cap="none">
                        <a:latin typeface="Arial"/>
                        <a:ea typeface="Arial"/>
                        <a:cs typeface="Arial"/>
                        <a:sym typeface="Arial"/>
                      </a:endParaRPr>
                    </a:p>
                  </a:txBody>
                  <a:tcPr marL="0" marR="0" marT="41275" marB="0">
                    <a:lnR w="9525" cap="flat" cmpd="sng">
                      <a:solidFill>
                        <a:srgbClr val="FF0000"/>
                      </a:solidFill>
                      <a:prstDash val="solid"/>
                      <a:round/>
                      <a:headEnd type="none" w="sm" len="sm"/>
                      <a:tailEnd type="none" w="sm" len="sm"/>
                    </a:lnR>
                    <a:solidFill>
                      <a:srgbClr val="CCFFCC"/>
                    </a:solidFill>
                  </a:tcPr>
                </a:tc>
                <a:tc>
                  <a:txBody>
                    <a:bodyPr/>
                    <a:lstStyle/>
                    <a:p>
                      <a:pPr marL="0" marR="0" lvl="0" indent="0" algn="l" rtl="0">
                        <a:lnSpc>
                          <a:spcPct val="100000"/>
                        </a:lnSpc>
                        <a:spcBef>
                          <a:spcPts val="0"/>
                        </a:spcBef>
                        <a:spcAft>
                          <a:spcPts val="0"/>
                        </a:spcAft>
                        <a:buClr>
                          <a:srgbClr val="000000"/>
                        </a:buClr>
                        <a:buSzPts val="1950"/>
                        <a:buFont typeface="Arial"/>
                        <a:buNone/>
                      </a:pPr>
                      <a:endParaRPr sz="1950" u="none" strike="noStrike" cap="none">
                        <a:latin typeface="Times New Roman"/>
                        <a:ea typeface="Times New Roman"/>
                        <a:cs typeface="Times New Roman"/>
                        <a:sym typeface="Times New Roman"/>
                      </a:endParaRPr>
                    </a:p>
                    <a:p>
                      <a:pPr marL="85090" marR="0" lvl="0" indent="0" algn="l" rtl="0">
                        <a:lnSpc>
                          <a:spcPct val="100000"/>
                        </a:lnSpc>
                        <a:spcBef>
                          <a:spcPts val="0"/>
                        </a:spcBef>
                        <a:spcAft>
                          <a:spcPts val="0"/>
                        </a:spcAft>
                        <a:buClr>
                          <a:srgbClr val="000000"/>
                        </a:buClr>
                        <a:buSzPts val="1600"/>
                        <a:buFont typeface="Arial"/>
                        <a:buNone/>
                      </a:pPr>
                      <a:r>
                        <a:rPr lang="en-US" sz="1600" u="none" strike="noStrike" cap="none">
                          <a:solidFill>
                            <a:srgbClr val="FF3399"/>
                          </a:solidFill>
                          <a:latin typeface="Arial"/>
                          <a:ea typeface="Arial"/>
                          <a:cs typeface="Arial"/>
                          <a:sym typeface="Arial"/>
                        </a:rPr>
                        <a:t>ncy</a:t>
                      </a:r>
                      <a:endParaRPr sz="1600" u="none" strike="noStrike" cap="none">
                        <a:latin typeface="Arial"/>
                        <a:ea typeface="Arial"/>
                        <a:cs typeface="Arial"/>
                        <a:sym typeface="Arial"/>
                      </a:endParaRPr>
                    </a:p>
                  </a:txBody>
                  <a:tcPr marL="0" marR="0" marT="625" marB="0">
                    <a:lnL w="9525" cap="flat" cmpd="sng">
                      <a:solidFill>
                        <a:srgbClr val="FF0000"/>
                      </a:solidFill>
                      <a:prstDash val="solid"/>
                      <a:round/>
                      <a:headEnd type="none" w="sm" len="sm"/>
                      <a:tailEnd type="none" w="sm" len="sm"/>
                    </a:lnL>
                    <a:solidFill>
                      <a:srgbClr val="CCFFCC"/>
                    </a:solidFill>
                  </a:tcPr>
                </a:tc>
                <a:extLst>
                  <a:ext uri="{0D108BD9-81ED-4DB2-BD59-A6C34878D82A}">
                    <a16:rowId xmlns:a16="http://schemas.microsoft.com/office/drawing/2014/main" val="10001"/>
                  </a:ext>
                </a:extLst>
              </a:tr>
              <a:tr h="57150">
                <a:tc vMerge="1">
                  <a:txBody>
                    <a:bodyPr/>
                    <a:lstStyle/>
                    <a:p>
                      <a:endParaRPr lang="en-US"/>
                    </a:p>
                  </a:txBody>
                  <a:tcPr/>
                </a:tc>
                <a:tc>
                  <a:txBody>
                    <a:bodyPr/>
                    <a:lstStyle/>
                    <a:p>
                      <a:pPr marL="0" marR="21590" lvl="0" indent="0" algn="l" rtl="0">
                        <a:lnSpc>
                          <a:spcPct val="100000"/>
                        </a:lnSpc>
                        <a:spcBef>
                          <a:spcPts val="0"/>
                        </a:spcBef>
                        <a:spcAft>
                          <a:spcPts val="0"/>
                        </a:spcAft>
                        <a:buClr>
                          <a:srgbClr val="000000"/>
                        </a:buClr>
                        <a:buSzPts val="200"/>
                        <a:buFont typeface="Arial"/>
                        <a:buNone/>
                      </a:pPr>
                      <a:endParaRPr sz="200" u="none" strike="noStrike" cap="none">
                        <a:latin typeface="Times New Roman"/>
                        <a:ea typeface="Times New Roman"/>
                        <a:cs typeface="Times New Roman"/>
                        <a:sym typeface="Times New Roman"/>
                      </a:endParaRPr>
                    </a:p>
                  </a:txBody>
                  <a:tcPr marL="0" marR="0" marT="0" marB="0">
                    <a:lnR w="9525" cap="flat" cmpd="sng">
                      <a:solidFill>
                        <a:srgbClr val="FF0000"/>
                      </a:solidFill>
                      <a:prstDash val="solid"/>
                      <a:round/>
                      <a:headEnd type="none" w="sm" len="sm"/>
                      <a:tailEnd type="none" w="sm" len="sm"/>
                    </a:lnR>
                    <a:lnB w="9525" cap="flat" cmpd="sng">
                      <a:solidFill>
                        <a:srgbClr val="FF0000"/>
                      </a:solidFill>
                      <a:prstDash val="solid"/>
                      <a:round/>
                      <a:headEnd type="none" w="sm" len="sm"/>
                      <a:tailEnd type="none" w="sm" len="sm"/>
                    </a:lnB>
                    <a:solidFill>
                      <a:srgbClr val="CCFFCC"/>
                    </a:solidFill>
                  </a:tcPr>
                </a:tc>
                <a:tc>
                  <a:txBody>
                    <a:bodyPr/>
                    <a:lstStyle/>
                    <a:p>
                      <a:pPr marL="0" marR="0" lvl="0" indent="0" algn="l" rtl="0">
                        <a:lnSpc>
                          <a:spcPct val="100000"/>
                        </a:lnSpc>
                        <a:spcBef>
                          <a:spcPts val="0"/>
                        </a:spcBef>
                        <a:spcAft>
                          <a:spcPts val="0"/>
                        </a:spcAft>
                        <a:buClr>
                          <a:srgbClr val="000000"/>
                        </a:buClr>
                        <a:buSzPts val="200"/>
                        <a:buFont typeface="Arial"/>
                        <a:buNone/>
                      </a:pPr>
                      <a:endParaRPr sz="200" u="none" strike="noStrike" cap="none">
                        <a:latin typeface="Times New Roman"/>
                        <a:ea typeface="Times New Roman"/>
                        <a:cs typeface="Times New Roman"/>
                        <a:sym typeface="Times New Roman"/>
                      </a:endParaRPr>
                    </a:p>
                  </a:txBody>
                  <a:tcPr marL="0" marR="0" marT="0" marB="0">
                    <a:lnL w="9525" cap="flat" cmpd="sng">
                      <a:solidFill>
                        <a:srgbClr val="FF0000"/>
                      </a:solidFill>
                      <a:prstDash val="solid"/>
                      <a:round/>
                      <a:headEnd type="none" w="sm" len="sm"/>
                      <a:tailEnd type="none" w="sm" len="sm"/>
                    </a:lnL>
                    <a:solidFill>
                      <a:srgbClr val="CCFFCC"/>
                    </a:solidFill>
                  </a:tcPr>
                </a:tc>
                <a:extLst>
                  <a:ext uri="{0D108BD9-81ED-4DB2-BD59-A6C34878D82A}">
                    <a16:rowId xmlns:a16="http://schemas.microsoft.com/office/drawing/2014/main" val="10002"/>
                  </a:ext>
                </a:extLst>
              </a:tr>
            </a:tbl>
          </a:graphicData>
        </a:graphic>
      </p:graphicFrame>
      <p:sp>
        <p:nvSpPr>
          <p:cNvPr id="1098" name="Google Shape;1098;p82"/>
          <p:cNvSpPr txBox="1"/>
          <p:nvPr/>
        </p:nvSpPr>
        <p:spPr>
          <a:xfrm>
            <a:off x="3242699" y="2202891"/>
            <a:ext cx="138430" cy="26924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FF3399"/>
                </a:solidFill>
                <a:latin typeface="Arial"/>
                <a:ea typeface="Arial"/>
                <a:cs typeface="Arial"/>
                <a:sym typeface="Arial"/>
              </a:rPr>
              <a:t>e</a:t>
            </a:r>
            <a:endParaRPr sz="1600" b="0" i="0" u="none" strike="noStrike" cap="none">
              <a:solidFill>
                <a:schemeClr val="dk1"/>
              </a:solidFill>
              <a:latin typeface="Arial"/>
              <a:ea typeface="Arial"/>
              <a:cs typeface="Arial"/>
              <a:sym typeface="Arial"/>
            </a:endParaRPr>
          </a:p>
        </p:txBody>
      </p:sp>
      <p:sp>
        <p:nvSpPr>
          <p:cNvPr id="1099" name="Google Shape;1099;p82"/>
          <p:cNvSpPr txBox="1"/>
          <p:nvPr/>
        </p:nvSpPr>
        <p:spPr>
          <a:xfrm>
            <a:off x="852639" y="4196956"/>
            <a:ext cx="1951355" cy="339090"/>
          </a:xfrm>
          <a:prstGeom prst="rect">
            <a:avLst/>
          </a:prstGeom>
          <a:solidFill>
            <a:srgbClr val="CCFFCC"/>
          </a:solidFill>
          <a:ln>
            <a:noFill/>
          </a:ln>
        </p:spPr>
        <p:txBody>
          <a:bodyPr spcFirstLastPara="1" wrap="square" lIns="0" tIns="41900" rIns="0" bIns="0" anchor="t" anchorCtr="0">
            <a:noAutofit/>
          </a:bodyPr>
          <a:lstStyle/>
          <a:p>
            <a:pPr marL="9144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FF3399"/>
                </a:solidFill>
                <a:latin typeface="Arial"/>
                <a:ea typeface="Arial"/>
                <a:cs typeface="Arial"/>
                <a:sym typeface="Arial"/>
              </a:rPr>
              <a:t>Interrater Reliability</a:t>
            </a:r>
            <a:endParaRPr sz="1600" b="0" i="0" u="none" strike="noStrike" cap="none">
              <a:solidFill>
                <a:schemeClr val="dk1"/>
              </a:solidFill>
              <a:latin typeface="Arial"/>
              <a:ea typeface="Arial"/>
              <a:cs typeface="Arial"/>
              <a:sym typeface="Arial"/>
            </a:endParaRPr>
          </a:p>
        </p:txBody>
      </p:sp>
      <p:sp>
        <p:nvSpPr>
          <p:cNvPr id="1100" name="Google Shape;1100;p82"/>
          <p:cNvSpPr/>
          <p:nvPr/>
        </p:nvSpPr>
        <p:spPr>
          <a:xfrm>
            <a:off x="2310892" y="781558"/>
            <a:ext cx="4617720" cy="76200"/>
          </a:xfrm>
          <a:custGeom>
            <a:avLst/>
            <a:gdLst/>
            <a:ahLst/>
            <a:cxnLst/>
            <a:rect l="l" t="t" r="r" b="b"/>
            <a:pathLst>
              <a:path w="4617720" h="76200" extrusionOk="0">
                <a:moveTo>
                  <a:pt x="4541519" y="0"/>
                </a:moveTo>
                <a:lnTo>
                  <a:pt x="4541519" y="76200"/>
                </a:lnTo>
                <a:lnTo>
                  <a:pt x="4605019" y="44450"/>
                </a:lnTo>
                <a:lnTo>
                  <a:pt x="4554219" y="44450"/>
                </a:lnTo>
                <a:lnTo>
                  <a:pt x="4554219" y="31750"/>
                </a:lnTo>
                <a:lnTo>
                  <a:pt x="4605019" y="31750"/>
                </a:lnTo>
                <a:lnTo>
                  <a:pt x="4541519" y="0"/>
                </a:lnTo>
                <a:close/>
              </a:path>
              <a:path w="4617720" h="76200" extrusionOk="0">
                <a:moveTo>
                  <a:pt x="4541519" y="31750"/>
                </a:moveTo>
                <a:lnTo>
                  <a:pt x="0" y="31750"/>
                </a:lnTo>
                <a:lnTo>
                  <a:pt x="0" y="44450"/>
                </a:lnTo>
                <a:lnTo>
                  <a:pt x="4541519" y="44450"/>
                </a:lnTo>
                <a:lnTo>
                  <a:pt x="4541519" y="31750"/>
                </a:lnTo>
                <a:close/>
              </a:path>
              <a:path w="4617720" h="76200" extrusionOk="0">
                <a:moveTo>
                  <a:pt x="4605019" y="31750"/>
                </a:moveTo>
                <a:lnTo>
                  <a:pt x="4554219" y="31750"/>
                </a:lnTo>
                <a:lnTo>
                  <a:pt x="4554219" y="44450"/>
                </a:lnTo>
                <a:lnTo>
                  <a:pt x="4605019" y="44450"/>
                </a:lnTo>
                <a:lnTo>
                  <a:pt x="4617719" y="38100"/>
                </a:lnTo>
                <a:lnTo>
                  <a:pt x="4605019" y="317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01" name="Google Shape;1101;p82"/>
          <p:cNvSpPr txBox="1"/>
          <p:nvPr/>
        </p:nvSpPr>
        <p:spPr>
          <a:xfrm>
            <a:off x="7251572" y="708151"/>
            <a:ext cx="75565" cy="239395"/>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t</a:t>
            </a:r>
            <a:endParaRPr sz="1400" b="0" i="0" u="none" strike="noStrike" cap="none">
              <a:solidFill>
                <a:schemeClr val="dk1"/>
              </a:solidFill>
              <a:latin typeface="Arial"/>
              <a:ea typeface="Arial"/>
              <a:cs typeface="Arial"/>
              <a:sym typeface="Arial"/>
            </a:endParaRPr>
          </a:p>
        </p:txBody>
      </p:sp>
      <p:sp>
        <p:nvSpPr>
          <p:cNvPr id="1102" name="Google Shape;1102;p82"/>
          <p:cNvSpPr txBox="1"/>
          <p:nvPr/>
        </p:nvSpPr>
        <p:spPr>
          <a:xfrm>
            <a:off x="5956427" y="958341"/>
            <a:ext cx="2349500" cy="1613535"/>
          </a:xfrm>
          <a:prstGeom prst="rect">
            <a:avLst/>
          </a:prstGeom>
          <a:noFill/>
          <a:ln w="9525" cap="flat" cmpd="sng">
            <a:solidFill>
              <a:srgbClr val="FF0000"/>
            </a:solidFill>
            <a:prstDash val="solid"/>
            <a:round/>
            <a:headEnd type="none" w="sm" len="sm"/>
            <a:tailEnd type="none" w="sm" len="sm"/>
          </a:ln>
        </p:spPr>
        <p:txBody>
          <a:bodyPr spcFirstLastPara="1" wrap="square" lIns="0" tIns="40625" rIns="0" bIns="0" anchor="t" anchorCtr="0">
            <a:noAutofit/>
          </a:bodyPr>
          <a:lstStyle/>
          <a:p>
            <a:pPr marL="92075"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Questionnaire 1</a:t>
            </a:r>
            <a:endParaRPr sz="1400" b="0" i="0" u="none" strike="noStrike" cap="none">
              <a:solidFill>
                <a:schemeClr val="dk1"/>
              </a:solidFill>
              <a:latin typeface="Arial"/>
              <a:ea typeface="Arial"/>
              <a:cs typeface="Arial"/>
              <a:sym typeface="Arial"/>
            </a:endParaRPr>
          </a:p>
          <a:p>
            <a:pPr marL="92075" marR="0" lvl="0" indent="0" algn="l" rtl="0">
              <a:lnSpc>
                <a:spcPct val="100000"/>
              </a:lnSpc>
              <a:spcBef>
                <a:spcPts val="84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Item 1</a:t>
            </a:r>
            <a:endParaRPr sz="1400" b="0" i="0" u="none" strike="noStrike" cap="none">
              <a:solidFill>
                <a:schemeClr val="dk1"/>
              </a:solidFill>
              <a:latin typeface="Arial"/>
              <a:ea typeface="Arial"/>
              <a:cs typeface="Arial"/>
              <a:sym typeface="Arial"/>
            </a:endParaRPr>
          </a:p>
          <a:p>
            <a:pPr marL="92075" marR="0" lvl="0" indent="0" algn="l" rtl="0">
              <a:lnSpc>
                <a:spcPct val="100000"/>
              </a:lnSpc>
              <a:spcBef>
                <a:spcPts val="84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Item 2</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25"/>
              </a:spcBef>
              <a:spcAft>
                <a:spcPts val="0"/>
              </a:spcAft>
              <a:buClr>
                <a:srgbClr val="000000"/>
              </a:buClr>
              <a:buSzPts val="1400"/>
              <a:buFont typeface="Arial"/>
              <a:buNone/>
            </a:pPr>
            <a:endParaRPr sz="1400" b="0" i="0" u="none" strike="noStrike" cap="none">
              <a:solidFill>
                <a:schemeClr val="dk1"/>
              </a:solidFill>
              <a:latin typeface="Times New Roman"/>
              <a:ea typeface="Times New Roman"/>
              <a:cs typeface="Times New Roman"/>
              <a:sym typeface="Times New Roman"/>
            </a:endParaRPr>
          </a:p>
          <a:p>
            <a:pPr marL="92075"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Item 3</a:t>
            </a:r>
            <a:endParaRPr sz="1400" b="0" i="0" u="none" strike="noStrike" cap="none">
              <a:solidFill>
                <a:schemeClr val="dk1"/>
              </a:solidFill>
              <a:latin typeface="Arial"/>
              <a:ea typeface="Arial"/>
              <a:cs typeface="Arial"/>
              <a:sym typeface="Arial"/>
            </a:endParaRPr>
          </a:p>
        </p:txBody>
      </p:sp>
      <p:sp>
        <p:nvSpPr>
          <p:cNvPr id="1103" name="Google Shape;1103;p82"/>
          <p:cNvSpPr/>
          <p:nvPr/>
        </p:nvSpPr>
        <p:spPr>
          <a:xfrm>
            <a:off x="3445002" y="1751710"/>
            <a:ext cx="2187575" cy="171450"/>
          </a:xfrm>
          <a:custGeom>
            <a:avLst/>
            <a:gdLst/>
            <a:ahLst/>
            <a:cxnLst/>
            <a:rect l="l" t="t" r="r" b="b"/>
            <a:pathLst>
              <a:path w="2187575" h="171450" extrusionOk="0">
                <a:moveTo>
                  <a:pt x="171450" y="0"/>
                </a:moveTo>
                <a:lnTo>
                  <a:pt x="0" y="85725"/>
                </a:lnTo>
                <a:lnTo>
                  <a:pt x="171450" y="171450"/>
                </a:lnTo>
                <a:lnTo>
                  <a:pt x="171450" y="114300"/>
                </a:lnTo>
                <a:lnTo>
                  <a:pt x="142875" y="114300"/>
                </a:lnTo>
                <a:lnTo>
                  <a:pt x="142875" y="57150"/>
                </a:lnTo>
                <a:lnTo>
                  <a:pt x="171450" y="57150"/>
                </a:lnTo>
                <a:lnTo>
                  <a:pt x="171450" y="0"/>
                </a:lnTo>
                <a:close/>
              </a:path>
              <a:path w="2187575" h="171450" extrusionOk="0">
                <a:moveTo>
                  <a:pt x="2015871" y="0"/>
                </a:moveTo>
                <a:lnTo>
                  <a:pt x="2015871" y="171450"/>
                </a:lnTo>
                <a:lnTo>
                  <a:pt x="2130171" y="114300"/>
                </a:lnTo>
                <a:lnTo>
                  <a:pt x="2044446" y="114300"/>
                </a:lnTo>
                <a:lnTo>
                  <a:pt x="2044446" y="57150"/>
                </a:lnTo>
                <a:lnTo>
                  <a:pt x="2130171" y="57150"/>
                </a:lnTo>
                <a:lnTo>
                  <a:pt x="2015871" y="0"/>
                </a:lnTo>
                <a:close/>
              </a:path>
              <a:path w="2187575" h="171450" extrusionOk="0">
                <a:moveTo>
                  <a:pt x="171450" y="57150"/>
                </a:moveTo>
                <a:lnTo>
                  <a:pt x="142875" y="57150"/>
                </a:lnTo>
                <a:lnTo>
                  <a:pt x="142875" y="114300"/>
                </a:lnTo>
                <a:lnTo>
                  <a:pt x="171450" y="114300"/>
                </a:lnTo>
                <a:lnTo>
                  <a:pt x="171450" y="57150"/>
                </a:lnTo>
                <a:close/>
              </a:path>
              <a:path w="2187575" h="171450" extrusionOk="0">
                <a:moveTo>
                  <a:pt x="2015871" y="57150"/>
                </a:moveTo>
                <a:lnTo>
                  <a:pt x="171450" y="57150"/>
                </a:lnTo>
                <a:lnTo>
                  <a:pt x="171450" y="114300"/>
                </a:lnTo>
                <a:lnTo>
                  <a:pt x="2015871" y="114300"/>
                </a:lnTo>
                <a:lnTo>
                  <a:pt x="2015871" y="57150"/>
                </a:lnTo>
                <a:close/>
              </a:path>
              <a:path w="2187575" h="171450" extrusionOk="0">
                <a:moveTo>
                  <a:pt x="2130171" y="57150"/>
                </a:moveTo>
                <a:lnTo>
                  <a:pt x="2044446" y="57150"/>
                </a:lnTo>
                <a:lnTo>
                  <a:pt x="2044446" y="114300"/>
                </a:lnTo>
                <a:lnTo>
                  <a:pt x="2130171" y="114300"/>
                </a:lnTo>
                <a:lnTo>
                  <a:pt x="2187321" y="85725"/>
                </a:lnTo>
                <a:lnTo>
                  <a:pt x="2130171" y="571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04" name="Google Shape;1104;p82"/>
          <p:cNvSpPr/>
          <p:nvPr/>
        </p:nvSpPr>
        <p:spPr>
          <a:xfrm>
            <a:off x="1281557" y="1976247"/>
            <a:ext cx="114300" cy="278130"/>
          </a:xfrm>
          <a:custGeom>
            <a:avLst/>
            <a:gdLst/>
            <a:ahLst/>
            <a:cxnLst/>
            <a:rect l="l" t="t" r="r" b="b"/>
            <a:pathLst>
              <a:path w="114300" h="278130" extrusionOk="0">
                <a:moveTo>
                  <a:pt x="38100" y="163321"/>
                </a:moveTo>
                <a:lnTo>
                  <a:pt x="0" y="163321"/>
                </a:lnTo>
                <a:lnTo>
                  <a:pt x="57150" y="277621"/>
                </a:lnTo>
                <a:lnTo>
                  <a:pt x="104775" y="182371"/>
                </a:lnTo>
                <a:lnTo>
                  <a:pt x="38100" y="182371"/>
                </a:lnTo>
                <a:lnTo>
                  <a:pt x="38100" y="163321"/>
                </a:lnTo>
                <a:close/>
              </a:path>
              <a:path w="114300" h="278130" extrusionOk="0">
                <a:moveTo>
                  <a:pt x="76200" y="95250"/>
                </a:moveTo>
                <a:lnTo>
                  <a:pt x="38100" y="95250"/>
                </a:lnTo>
                <a:lnTo>
                  <a:pt x="38100" y="182371"/>
                </a:lnTo>
                <a:lnTo>
                  <a:pt x="76200" y="182371"/>
                </a:lnTo>
                <a:lnTo>
                  <a:pt x="76200" y="95250"/>
                </a:lnTo>
                <a:close/>
              </a:path>
              <a:path w="114300" h="278130" extrusionOk="0">
                <a:moveTo>
                  <a:pt x="114300" y="163321"/>
                </a:moveTo>
                <a:lnTo>
                  <a:pt x="76200" y="163321"/>
                </a:lnTo>
                <a:lnTo>
                  <a:pt x="76200" y="182371"/>
                </a:lnTo>
                <a:lnTo>
                  <a:pt x="104775" y="182371"/>
                </a:lnTo>
                <a:lnTo>
                  <a:pt x="114300" y="163321"/>
                </a:lnTo>
                <a:close/>
              </a:path>
              <a:path w="114300" h="278130" extrusionOk="0">
                <a:moveTo>
                  <a:pt x="57150" y="0"/>
                </a:moveTo>
                <a:lnTo>
                  <a:pt x="0" y="114300"/>
                </a:lnTo>
                <a:lnTo>
                  <a:pt x="38100" y="114300"/>
                </a:lnTo>
                <a:lnTo>
                  <a:pt x="38100" y="95250"/>
                </a:lnTo>
                <a:lnTo>
                  <a:pt x="104775" y="95250"/>
                </a:lnTo>
                <a:lnTo>
                  <a:pt x="57150" y="0"/>
                </a:lnTo>
                <a:close/>
              </a:path>
              <a:path w="114300" h="278130" extrusionOk="0">
                <a:moveTo>
                  <a:pt x="104775" y="95250"/>
                </a:moveTo>
                <a:lnTo>
                  <a:pt x="76200" y="95250"/>
                </a:lnTo>
                <a:lnTo>
                  <a:pt x="76200" y="114300"/>
                </a:lnTo>
                <a:lnTo>
                  <a:pt x="114300" y="114300"/>
                </a:lnTo>
                <a:lnTo>
                  <a:pt x="104775" y="952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05" name="Google Shape;1105;p82"/>
          <p:cNvSpPr/>
          <p:nvPr/>
        </p:nvSpPr>
        <p:spPr>
          <a:xfrm>
            <a:off x="609600" y="3549269"/>
            <a:ext cx="729615" cy="509270"/>
          </a:xfrm>
          <a:custGeom>
            <a:avLst/>
            <a:gdLst/>
            <a:ahLst/>
            <a:cxnLst/>
            <a:rect l="l" t="t" r="r" b="b"/>
            <a:pathLst>
              <a:path w="729615" h="509270" extrusionOk="0">
                <a:moveTo>
                  <a:pt x="364553" y="0"/>
                </a:moveTo>
                <a:lnTo>
                  <a:pt x="310683" y="2758"/>
                </a:lnTo>
                <a:lnTo>
                  <a:pt x="259267" y="10772"/>
                </a:lnTo>
                <a:lnTo>
                  <a:pt x="210868" y="23647"/>
                </a:lnTo>
                <a:lnTo>
                  <a:pt x="166052" y="40989"/>
                </a:lnTo>
                <a:lnTo>
                  <a:pt x="125381" y="62405"/>
                </a:lnTo>
                <a:lnTo>
                  <a:pt x="89420" y="87500"/>
                </a:lnTo>
                <a:lnTo>
                  <a:pt x="58732" y="115880"/>
                </a:lnTo>
                <a:lnTo>
                  <a:pt x="33883" y="147152"/>
                </a:lnTo>
                <a:lnTo>
                  <a:pt x="15435" y="180922"/>
                </a:lnTo>
                <a:lnTo>
                  <a:pt x="0" y="254380"/>
                </a:lnTo>
                <a:lnTo>
                  <a:pt x="3952" y="291996"/>
                </a:lnTo>
                <a:lnTo>
                  <a:pt x="33883" y="361687"/>
                </a:lnTo>
                <a:lnTo>
                  <a:pt x="58732" y="392975"/>
                </a:lnTo>
                <a:lnTo>
                  <a:pt x="89420" y="421368"/>
                </a:lnTo>
                <a:lnTo>
                  <a:pt x="125381" y="446471"/>
                </a:lnTo>
                <a:lnTo>
                  <a:pt x="166052" y="467893"/>
                </a:lnTo>
                <a:lnTo>
                  <a:pt x="210868" y="485238"/>
                </a:lnTo>
                <a:lnTo>
                  <a:pt x="259267" y="498115"/>
                </a:lnTo>
                <a:lnTo>
                  <a:pt x="310683" y="506130"/>
                </a:lnTo>
                <a:lnTo>
                  <a:pt x="364553" y="508888"/>
                </a:lnTo>
                <a:lnTo>
                  <a:pt x="418426" y="506130"/>
                </a:lnTo>
                <a:lnTo>
                  <a:pt x="469844" y="498115"/>
                </a:lnTo>
                <a:lnTo>
                  <a:pt x="518243" y="485238"/>
                </a:lnTo>
                <a:lnTo>
                  <a:pt x="563060" y="467893"/>
                </a:lnTo>
                <a:lnTo>
                  <a:pt x="603730" y="446471"/>
                </a:lnTo>
                <a:lnTo>
                  <a:pt x="639691" y="421368"/>
                </a:lnTo>
                <a:lnTo>
                  <a:pt x="670377" y="392975"/>
                </a:lnTo>
                <a:lnTo>
                  <a:pt x="695225" y="361687"/>
                </a:lnTo>
                <a:lnTo>
                  <a:pt x="713672" y="327896"/>
                </a:lnTo>
                <a:lnTo>
                  <a:pt x="729107" y="254380"/>
                </a:lnTo>
                <a:lnTo>
                  <a:pt x="725154" y="216796"/>
                </a:lnTo>
                <a:lnTo>
                  <a:pt x="695225" y="147152"/>
                </a:lnTo>
                <a:lnTo>
                  <a:pt x="670377" y="115880"/>
                </a:lnTo>
                <a:lnTo>
                  <a:pt x="639691" y="87500"/>
                </a:lnTo>
                <a:lnTo>
                  <a:pt x="603730" y="62405"/>
                </a:lnTo>
                <a:lnTo>
                  <a:pt x="563060" y="40989"/>
                </a:lnTo>
                <a:lnTo>
                  <a:pt x="518243" y="23647"/>
                </a:lnTo>
                <a:lnTo>
                  <a:pt x="469844" y="10772"/>
                </a:lnTo>
                <a:lnTo>
                  <a:pt x="418426" y="2758"/>
                </a:lnTo>
                <a:lnTo>
                  <a:pt x="364553" y="0"/>
                </a:lnTo>
                <a:close/>
              </a:path>
            </a:pathLst>
          </a:custGeom>
          <a:solidFill>
            <a:srgbClr val="FFCCC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06" name="Google Shape;1106;p82"/>
          <p:cNvSpPr/>
          <p:nvPr/>
        </p:nvSpPr>
        <p:spPr>
          <a:xfrm>
            <a:off x="609600" y="3549269"/>
            <a:ext cx="729615" cy="509270"/>
          </a:xfrm>
          <a:custGeom>
            <a:avLst/>
            <a:gdLst/>
            <a:ahLst/>
            <a:cxnLst/>
            <a:rect l="l" t="t" r="r" b="b"/>
            <a:pathLst>
              <a:path w="729615" h="509270" extrusionOk="0">
                <a:moveTo>
                  <a:pt x="0" y="254380"/>
                </a:moveTo>
                <a:lnTo>
                  <a:pt x="15435" y="180922"/>
                </a:lnTo>
                <a:lnTo>
                  <a:pt x="33883" y="147152"/>
                </a:lnTo>
                <a:lnTo>
                  <a:pt x="58732" y="115880"/>
                </a:lnTo>
                <a:lnTo>
                  <a:pt x="89420" y="87500"/>
                </a:lnTo>
                <a:lnTo>
                  <a:pt x="125381" y="62405"/>
                </a:lnTo>
                <a:lnTo>
                  <a:pt x="166052" y="40989"/>
                </a:lnTo>
                <a:lnTo>
                  <a:pt x="210868" y="23647"/>
                </a:lnTo>
                <a:lnTo>
                  <a:pt x="259267" y="10772"/>
                </a:lnTo>
                <a:lnTo>
                  <a:pt x="310683" y="2758"/>
                </a:lnTo>
                <a:lnTo>
                  <a:pt x="364553" y="0"/>
                </a:lnTo>
                <a:lnTo>
                  <a:pt x="418426" y="2758"/>
                </a:lnTo>
                <a:lnTo>
                  <a:pt x="469844" y="10772"/>
                </a:lnTo>
                <a:lnTo>
                  <a:pt x="518243" y="23647"/>
                </a:lnTo>
                <a:lnTo>
                  <a:pt x="563060" y="40989"/>
                </a:lnTo>
                <a:lnTo>
                  <a:pt x="603730" y="62405"/>
                </a:lnTo>
                <a:lnTo>
                  <a:pt x="639691" y="87500"/>
                </a:lnTo>
                <a:lnTo>
                  <a:pt x="670377" y="115880"/>
                </a:lnTo>
                <a:lnTo>
                  <a:pt x="695225" y="147152"/>
                </a:lnTo>
                <a:lnTo>
                  <a:pt x="713672" y="180922"/>
                </a:lnTo>
                <a:lnTo>
                  <a:pt x="729107" y="254380"/>
                </a:lnTo>
                <a:lnTo>
                  <a:pt x="725154" y="291996"/>
                </a:lnTo>
                <a:lnTo>
                  <a:pt x="695225" y="361687"/>
                </a:lnTo>
                <a:lnTo>
                  <a:pt x="670377" y="392975"/>
                </a:lnTo>
                <a:lnTo>
                  <a:pt x="639691" y="421368"/>
                </a:lnTo>
                <a:lnTo>
                  <a:pt x="603730" y="446471"/>
                </a:lnTo>
                <a:lnTo>
                  <a:pt x="563060" y="467893"/>
                </a:lnTo>
                <a:lnTo>
                  <a:pt x="518243" y="485238"/>
                </a:lnTo>
                <a:lnTo>
                  <a:pt x="469844" y="498115"/>
                </a:lnTo>
                <a:lnTo>
                  <a:pt x="418426" y="506130"/>
                </a:lnTo>
                <a:lnTo>
                  <a:pt x="364553" y="508888"/>
                </a:lnTo>
                <a:lnTo>
                  <a:pt x="310683" y="506130"/>
                </a:lnTo>
                <a:lnTo>
                  <a:pt x="259267" y="498115"/>
                </a:lnTo>
                <a:lnTo>
                  <a:pt x="210868" y="485238"/>
                </a:lnTo>
                <a:lnTo>
                  <a:pt x="166052" y="467893"/>
                </a:lnTo>
                <a:lnTo>
                  <a:pt x="125381" y="446471"/>
                </a:lnTo>
                <a:lnTo>
                  <a:pt x="89420" y="421368"/>
                </a:lnTo>
                <a:lnTo>
                  <a:pt x="58732" y="392975"/>
                </a:lnTo>
                <a:lnTo>
                  <a:pt x="33883" y="361687"/>
                </a:lnTo>
                <a:lnTo>
                  <a:pt x="15435" y="327896"/>
                </a:lnTo>
                <a:lnTo>
                  <a:pt x="0" y="254380"/>
                </a:lnTo>
                <a:close/>
              </a:path>
            </a:pathLst>
          </a:custGeom>
          <a:noFill/>
          <a:ln w="952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07" name="Google Shape;1107;p82"/>
          <p:cNvSpPr/>
          <p:nvPr/>
        </p:nvSpPr>
        <p:spPr>
          <a:xfrm>
            <a:off x="2634869" y="3595496"/>
            <a:ext cx="729615" cy="509270"/>
          </a:xfrm>
          <a:custGeom>
            <a:avLst/>
            <a:gdLst/>
            <a:ahLst/>
            <a:cxnLst/>
            <a:rect l="l" t="t" r="r" b="b"/>
            <a:pathLst>
              <a:path w="729614" h="509270" extrusionOk="0">
                <a:moveTo>
                  <a:pt x="364617" y="0"/>
                </a:moveTo>
                <a:lnTo>
                  <a:pt x="310754" y="2758"/>
                </a:lnTo>
                <a:lnTo>
                  <a:pt x="259339" y="10773"/>
                </a:lnTo>
                <a:lnTo>
                  <a:pt x="210937" y="23650"/>
                </a:lnTo>
                <a:lnTo>
                  <a:pt x="166113" y="40995"/>
                </a:lnTo>
                <a:lnTo>
                  <a:pt x="125432" y="62417"/>
                </a:lnTo>
                <a:lnTo>
                  <a:pt x="89460" y="87520"/>
                </a:lnTo>
                <a:lnTo>
                  <a:pt x="58761" y="115913"/>
                </a:lnTo>
                <a:lnTo>
                  <a:pt x="33900" y="147201"/>
                </a:lnTo>
                <a:lnTo>
                  <a:pt x="15443" y="180992"/>
                </a:lnTo>
                <a:lnTo>
                  <a:pt x="0" y="254507"/>
                </a:lnTo>
                <a:lnTo>
                  <a:pt x="3955" y="292101"/>
                </a:lnTo>
                <a:lnTo>
                  <a:pt x="33900" y="361759"/>
                </a:lnTo>
                <a:lnTo>
                  <a:pt x="58761" y="393036"/>
                </a:lnTo>
                <a:lnTo>
                  <a:pt x="89460" y="421420"/>
                </a:lnTo>
                <a:lnTo>
                  <a:pt x="125432" y="446518"/>
                </a:lnTo>
                <a:lnTo>
                  <a:pt x="166113" y="467935"/>
                </a:lnTo>
                <a:lnTo>
                  <a:pt x="210937" y="485278"/>
                </a:lnTo>
                <a:lnTo>
                  <a:pt x="259339" y="498154"/>
                </a:lnTo>
                <a:lnTo>
                  <a:pt x="310754" y="506168"/>
                </a:lnTo>
                <a:lnTo>
                  <a:pt x="364617" y="508927"/>
                </a:lnTo>
                <a:lnTo>
                  <a:pt x="418477" y="506168"/>
                </a:lnTo>
                <a:lnTo>
                  <a:pt x="469883" y="498154"/>
                </a:lnTo>
                <a:lnTo>
                  <a:pt x="518273" y="485278"/>
                </a:lnTo>
                <a:lnTo>
                  <a:pt x="563082" y="467935"/>
                </a:lnTo>
                <a:lnTo>
                  <a:pt x="603746" y="446518"/>
                </a:lnTo>
                <a:lnTo>
                  <a:pt x="639701" y="421420"/>
                </a:lnTo>
                <a:lnTo>
                  <a:pt x="670383" y="393036"/>
                </a:lnTo>
                <a:lnTo>
                  <a:pt x="695229" y="361759"/>
                </a:lnTo>
                <a:lnTo>
                  <a:pt x="713674" y="327983"/>
                </a:lnTo>
                <a:lnTo>
                  <a:pt x="729107" y="254507"/>
                </a:lnTo>
                <a:lnTo>
                  <a:pt x="725154" y="216892"/>
                </a:lnTo>
                <a:lnTo>
                  <a:pt x="695229" y="147201"/>
                </a:lnTo>
                <a:lnTo>
                  <a:pt x="670383" y="115913"/>
                </a:lnTo>
                <a:lnTo>
                  <a:pt x="639701" y="87520"/>
                </a:lnTo>
                <a:lnTo>
                  <a:pt x="603746" y="62417"/>
                </a:lnTo>
                <a:lnTo>
                  <a:pt x="563082" y="40995"/>
                </a:lnTo>
                <a:lnTo>
                  <a:pt x="518273" y="23650"/>
                </a:lnTo>
                <a:lnTo>
                  <a:pt x="469883" y="10773"/>
                </a:lnTo>
                <a:lnTo>
                  <a:pt x="418477" y="2758"/>
                </a:lnTo>
                <a:lnTo>
                  <a:pt x="364617" y="0"/>
                </a:lnTo>
                <a:close/>
              </a:path>
            </a:pathLst>
          </a:custGeom>
          <a:solidFill>
            <a:srgbClr val="CC66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08" name="Google Shape;1108;p82"/>
          <p:cNvSpPr/>
          <p:nvPr/>
        </p:nvSpPr>
        <p:spPr>
          <a:xfrm>
            <a:off x="2634869" y="3595496"/>
            <a:ext cx="729615" cy="509270"/>
          </a:xfrm>
          <a:custGeom>
            <a:avLst/>
            <a:gdLst/>
            <a:ahLst/>
            <a:cxnLst/>
            <a:rect l="l" t="t" r="r" b="b"/>
            <a:pathLst>
              <a:path w="729614" h="509270" extrusionOk="0">
                <a:moveTo>
                  <a:pt x="0" y="254507"/>
                </a:moveTo>
                <a:lnTo>
                  <a:pt x="15443" y="180992"/>
                </a:lnTo>
                <a:lnTo>
                  <a:pt x="33900" y="147201"/>
                </a:lnTo>
                <a:lnTo>
                  <a:pt x="58761" y="115913"/>
                </a:lnTo>
                <a:lnTo>
                  <a:pt x="89460" y="87520"/>
                </a:lnTo>
                <a:lnTo>
                  <a:pt x="125432" y="62417"/>
                </a:lnTo>
                <a:lnTo>
                  <a:pt x="166113" y="40995"/>
                </a:lnTo>
                <a:lnTo>
                  <a:pt x="210937" y="23650"/>
                </a:lnTo>
                <a:lnTo>
                  <a:pt x="259339" y="10773"/>
                </a:lnTo>
                <a:lnTo>
                  <a:pt x="310754" y="2758"/>
                </a:lnTo>
                <a:lnTo>
                  <a:pt x="364617" y="0"/>
                </a:lnTo>
                <a:lnTo>
                  <a:pt x="418477" y="2758"/>
                </a:lnTo>
                <a:lnTo>
                  <a:pt x="469883" y="10773"/>
                </a:lnTo>
                <a:lnTo>
                  <a:pt x="518273" y="23650"/>
                </a:lnTo>
                <a:lnTo>
                  <a:pt x="563082" y="40995"/>
                </a:lnTo>
                <a:lnTo>
                  <a:pt x="603746" y="62417"/>
                </a:lnTo>
                <a:lnTo>
                  <a:pt x="639701" y="87520"/>
                </a:lnTo>
                <a:lnTo>
                  <a:pt x="670383" y="115913"/>
                </a:lnTo>
                <a:lnTo>
                  <a:pt x="695229" y="147201"/>
                </a:lnTo>
                <a:lnTo>
                  <a:pt x="713674" y="180992"/>
                </a:lnTo>
                <a:lnTo>
                  <a:pt x="729107" y="254507"/>
                </a:lnTo>
                <a:lnTo>
                  <a:pt x="725154" y="292101"/>
                </a:lnTo>
                <a:lnTo>
                  <a:pt x="695229" y="361759"/>
                </a:lnTo>
                <a:lnTo>
                  <a:pt x="670383" y="393036"/>
                </a:lnTo>
                <a:lnTo>
                  <a:pt x="639701" y="421420"/>
                </a:lnTo>
                <a:lnTo>
                  <a:pt x="603746" y="446518"/>
                </a:lnTo>
                <a:lnTo>
                  <a:pt x="563082" y="467935"/>
                </a:lnTo>
                <a:lnTo>
                  <a:pt x="518273" y="485278"/>
                </a:lnTo>
                <a:lnTo>
                  <a:pt x="469883" y="498154"/>
                </a:lnTo>
                <a:lnTo>
                  <a:pt x="418477" y="506168"/>
                </a:lnTo>
                <a:lnTo>
                  <a:pt x="364617" y="508927"/>
                </a:lnTo>
                <a:lnTo>
                  <a:pt x="310754" y="506168"/>
                </a:lnTo>
                <a:lnTo>
                  <a:pt x="259339" y="498154"/>
                </a:lnTo>
                <a:lnTo>
                  <a:pt x="210937" y="485278"/>
                </a:lnTo>
                <a:lnTo>
                  <a:pt x="166113" y="467935"/>
                </a:lnTo>
                <a:lnTo>
                  <a:pt x="125432" y="446518"/>
                </a:lnTo>
                <a:lnTo>
                  <a:pt x="89460" y="421420"/>
                </a:lnTo>
                <a:lnTo>
                  <a:pt x="58761" y="393036"/>
                </a:lnTo>
                <a:lnTo>
                  <a:pt x="33900" y="361759"/>
                </a:lnTo>
                <a:lnTo>
                  <a:pt x="15443" y="327983"/>
                </a:lnTo>
                <a:lnTo>
                  <a:pt x="0" y="254507"/>
                </a:lnTo>
                <a:close/>
              </a:path>
            </a:pathLst>
          </a:custGeom>
          <a:noFill/>
          <a:ln w="952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09" name="Google Shape;1109;p82"/>
          <p:cNvSpPr/>
          <p:nvPr/>
        </p:nvSpPr>
        <p:spPr>
          <a:xfrm>
            <a:off x="2792158" y="3729545"/>
            <a:ext cx="171577" cy="102107"/>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10" name="Google Shape;1110;p82"/>
          <p:cNvSpPr/>
          <p:nvPr/>
        </p:nvSpPr>
        <p:spPr>
          <a:xfrm>
            <a:off x="3035236" y="3729545"/>
            <a:ext cx="171576" cy="10210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11" name="Google Shape;1111;p82"/>
          <p:cNvSpPr/>
          <p:nvPr/>
        </p:nvSpPr>
        <p:spPr>
          <a:xfrm>
            <a:off x="766864" y="3683317"/>
            <a:ext cx="171551" cy="101981"/>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12" name="Google Shape;1112;p82"/>
          <p:cNvSpPr/>
          <p:nvPr/>
        </p:nvSpPr>
        <p:spPr>
          <a:xfrm>
            <a:off x="1009903" y="3683317"/>
            <a:ext cx="171551" cy="101981"/>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13" name="Google Shape;1113;p82"/>
          <p:cNvSpPr/>
          <p:nvPr/>
        </p:nvSpPr>
        <p:spPr>
          <a:xfrm>
            <a:off x="1419733" y="3787394"/>
            <a:ext cx="1053465" cy="171450"/>
          </a:xfrm>
          <a:custGeom>
            <a:avLst/>
            <a:gdLst/>
            <a:ahLst/>
            <a:cxnLst/>
            <a:rect l="l" t="t" r="r" b="b"/>
            <a:pathLst>
              <a:path w="1053464" h="171450" extrusionOk="0">
                <a:moveTo>
                  <a:pt x="171450" y="0"/>
                </a:moveTo>
                <a:lnTo>
                  <a:pt x="0" y="85724"/>
                </a:lnTo>
                <a:lnTo>
                  <a:pt x="171450" y="171437"/>
                </a:lnTo>
                <a:lnTo>
                  <a:pt x="171450" y="114287"/>
                </a:lnTo>
                <a:lnTo>
                  <a:pt x="142875" y="114287"/>
                </a:lnTo>
                <a:lnTo>
                  <a:pt x="142875" y="57149"/>
                </a:lnTo>
                <a:lnTo>
                  <a:pt x="171450" y="57149"/>
                </a:lnTo>
                <a:lnTo>
                  <a:pt x="171450" y="0"/>
                </a:lnTo>
                <a:close/>
              </a:path>
              <a:path w="1053464" h="171450" extrusionOk="0">
                <a:moveTo>
                  <a:pt x="881760" y="0"/>
                </a:moveTo>
                <a:lnTo>
                  <a:pt x="881760" y="171437"/>
                </a:lnTo>
                <a:lnTo>
                  <a:pt x="996077" y="114287"/>
                </a:lnTo>
                <a:lnTo>
                  <a:pt x="910335" y="114287"/>
                </a:lnTo>
                <a:lnTo>
                  <a:pt x="910335" y="57149"/>
                </a:lnTo>
                <a:lnTo>
                  <a:pt x="996060" y="57149"/>
                </a:lnTo>
                <a:lnTo>
                  <a:pt x="881760" y="0"/>
                </a:lnTo>
                <a:close/>
              </a:path>
              <a:path w="1053464" h="171450" extrusionOk="0">
                <a:moveTo>
                  <a:pt x="171450" y="57149"/>
                </a:moveTo>
                <a:lnTo>
                  <a:pt x="142875" y="57149"/>
                </a:lnTo>
                <a:lnTo>
                  <a:pt x="142875" y="114287"/>
                </a:lnTo>
                <a:lnTo>
                  <a:pt x="171450" y="114287"/>
                </a:lnTo>
                <a:lnTo>
                  <a:pt x="171450" y="57149"/>
                </a:lnTo>
                <a:close/>
              </a:path>
              <a:path w="1053464" h="171450" extrusionOk="0">
                <a:moveTo>
                  <a:pt x="881760" y="57149"/>
                </a:moveTo>
                <a:lnTo>
                  <a:pt x="171450" y="57149"/>
                </a:lnTo>
                <a:lnTo>
                  <a:pt x="171450" y="114287"/>
                </a:lnTo>
                <a:lnTo>
                  <a:pt x="881760" y="114287"/>
                </a:lnTo>
                <a:lnTo>
                  <a:pt x="881760" y="57149"/>
                </a:lnTo>
                <a:close/>
              </a:path>
              <a:path w="1053464" h="171450" extrusionOk="0">
                <a:moveTo>
                  <a:pt x="996060" y="57149"/>
                </a:moveTo>
                <a:lnTo>
                  <a:pt x="910335" y="57149"/>
                </a:lnTo>
                <a:lnTo>
                  <a:pt x="910335" y="114287"/>
                </a:lnTo>
                <a:lnTo>
                  <a:pt x="996077" y="114287"/>
                </a:lnTo>
                <a:lnTo>
                  <a:pt x="1053211" y="85724"/>
                </a:lnTo>
                <a:lnTo>
                  <a:pt x="996060" y="57149"/>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14" name="Google Shape;1114;p82"/>
          <p:cNvSpPr/>
          <p:nvPr/>
        </p:nvSpPr>
        <p:spPr>
          <a:xfrm>
            <a:off x="1090345" y="2670175"/>
            <a:ext cx="572770" cy="882650"/>
          </a:xfrm>
          <a:custGeom>
            <a:avLst/>
            <a:gdLst/>
            <a:ahLst/>
            <a:cxnLst/>
            <a:rect l="l" t="t" r="r" b="b"/>
            <a:pathLst>
              <a:path w="572769" h="882650" extrusionOk="0">
                <a:moveTo>
                  <a:pt x="6883" y="864997"/>
                </a:moveTo>
                <a:lnTo>
                  <a:pt x="0" y="875665"/>
                </a:lnTo>
                <a:lnTo>
                  <a:pt x="10668" y="882522"/>
                </a:lnTo>
                <a:lnTo>
                  <a:pt x="17551" y="871855"/>
                </a:lnTo>
                <a:lnTo>
                  <a:pt x="6883" y="864997"/>
                </a:lnTo>
                <a:close/>
              </a:path>
              <a:path w="572769" h="882650" extrusionOk="0">
                <a:moveTo>
                  <a:pt x="20650" y="843661"/>
                </a:moveTo>
                <a:lnTo>
                  <a:pt x="13766" y="854329"/>
                </a:lnTo>
                <a:lnTo>
                  <a:pt x="24434" y="861187"/>
                </a:lnTo>
                <a:lnTo>
                  <a:pt x="31318" y="850519"/>
                </a:lnTo>
                <a:lnTo>
                  <a:pt x="20650" y="843661"/>
                </a:lnTo>
                <a:close/>
              </a:path>
              <a:path w="572769" h="882650" extrusionOk="0">
                <a:moveTo>
                  <a:pt x="34416" y="822325"/>
                </a:moveTo>
                <a:lnTo>
                  <a:pt x="27533" y="832993"/>
                </a:lnTo>
                <a:lnTo>
                  <a:pt x="38201" y="839851"/>
                </a:lnTo>
                <a:lnTo>
                  <a:pt x="45084" y="829182"/>
                </a:lnTo>
                <a:lnTo>
                  <a:pt x="34416" y="822325"/>
                </a:lnTo>
                <a:close/>
              </a:path>
              <a:path w="572769" h="882650" extrusionOk="0">
                <a:moveTo>
                  <a:pt x="48183" y="800988"/>
                </a:moveTo>
                <a:lnTo>
                  <a:pt x="41300" y="811657"/>
                </a:lnTo>
                <a:lnTo>
                  <a:pt x="51968" y="818514"/>
                </a:lnTo>
                <a:lnTo>
                  <a:pt x="58864" y="807847"/>
                </a:lnTo>
                <a:lnTo>
                  <a:pt x="48183" y="800988"/>
                </a:lnTo>
                <a:close/>
              </a:path>
              <a:path w="572769" h="882650" extrusionOk="0">
                <a:moveTo>
                  <a:pt x="61963" y="779526"/>
                </a:moveTo>
                <a:lnTo>
                  <a:pt x="55067" y="790194"/>
                </a:lnTo>
                <a:lnTo>
                  <a:pt x="65747" y="797179"/>
                </a:lnTo>
                <a:lnTo>
                  <a:pt x="72631" y="786511"/>
                </a:lnTo>
                <a:lnTo>
                  <a:pt x="61963" y="779526"/>
                </a:lnTo>
                <a:close/>
              </a:path>
              <a:path w="572769" h="882650" extrusionOk="0">
                <a:moveTo>
                  <a:pt x="75730" y="758189"/>
                </a:moveTo>
                <a:lnTo>
                  <a:pt x="68846" y="768857"/>
                </a:lnTo>
                <a:lnTo>
                  <a:pt x="79514" y="775843"/>
                </a:lnTo>
                <a:lnTo>
                  <a:pt x="86398" y="765175"/>
                </a:lnTo>
                <a:lnTo>
                  <a:pt x="75730" y="758189"/>
                </a:lnTo>
                <a:close/>
              </a:path>
              <a:path w="572769" h="882650" extrusionOk="0">
                <a:moveTo>
                  <a:pt x="89496" y="736854"/>
                </a:moveTo>
                <a:lnTo>
                  <a:pt x="82613" y="747522"/>
                </a:lnTo>
                <a:lnTo>
                  <a:pt x="93281" y="754507"/>
                </a:lnTo>
                <a:lnTo>
                  <a:pt x="100164" y="743838"/>
                </a:lnTo>
                <a:lnTo>
                  <a:pt x="89496" y="736854"/>
                </a:lnTo>
                <a:close/>
              </a:path>
              <a:path w="572769" h="882650" extrusionOk="0">
                <a:moveTo>
                  <a:pt x="103263" y="715518"/>
                </a:moveTo>
                <a:lnTo>
                  <a:pt x="96380" y="726186"/>
                </a:lnTo>
                <a:lnTo>
                  <a:pt x="107048" y="733170"/>
                </a:lnTo>
                <a:lnTo>
                  <a:pt x="113931" y="722376"/>
                </a:lnTo>
                <a:lnTo>
                  <a:pt x="103263" y="715518"/>
                </a:lnTo>
                <a:close/>
              </a:path>
              <a:path w="572769" h="882650" extrusionOk="0">
                <a:moveTo>
                  <a:pt x="117030" y="694182"/>
                </a:moveTo>
                <a:lnTo>
                  <a:pt x="110147" y="704850"/>
                </a:lnTo>
                <a:lnTo>
                  <a:pt x="120827" y="711707"/>
                </a:lnTo>
                <a:lnTo>
                  <a:pt x="127711" y="701039"/>
                </a:lnTo>
                <a:lnTo>
                  <a:pt x="117030" y="694182"/>
                </a:lnTo>
                <a:close/>
              </a:path>
              <a:path w="572769" h="882650" extrusionOk="0">
                <a:moveTo>
                  <a:pt x="130809" y="672845"/>
                </a:moveTo>
                <a:lnTo>
                  <a:pt x="123913" y="683513"/>
                </a:lnTo>
                <a:lnTo>
                  <a:pt x="134594" y="690372"/>
                </a:lnTo>
                <a:lnTo>
                  <a:pt x="141478" y="679704"/>
                </a:lnTo>
                <a:lnTo>
                  <a:pt x="130809" y="672845"/>
                </a:lnTo>
                <a:close/>
              </a:path>
              <a:path w="572769" h="882650" extrusionOk="0">
                <a:moveTo>
                  <a:pt x="144576" y="651510"/>
                </a:moveTo>
                <a:lnTo>
                  <a:pt x="137693" y="662177"/>
                </a:lnTo>
                <a:lnTo>
                  <a:pt x="148361" y="669036"/>
                </a:lnTo>
                <a:lnTo>
                  <a:pt x="155244" y="658368"/>
                </a:lnTo>
                <a:lnTo>
                  <a:pt x="144576" y="651510"/>
                </a:lnTo>
                <a:close/>
              </a:path>
              <a:path w="572769" h="882650" extrusionOk="0">
                <a:moveTo>
                  <a:pt x="158343" y="630174"/>
                </a:moveTo>
                <a:lnTo>
                  <a:pt x="151460" y="640842"/>
                </a:lnTo>
                <a:lnTo>
                  <a:pt x="162128" y="647700"/>
                </a:lnTo>
                <a:lnTo>
                  <a:pt x="169011" y="637032"/>
                </a:lnTo>
                <a:lnTo>
                  <a:pt x="158343" y="630174"/>
                </a:lnTo>
                <a:close/>
              </a:path>
              <a:path w="572769" h="882650" extrusionOk="0">
                <a:moveTo>
                  <a:pt x="172110" y="608838"/>
                </a:moveTo>
                <a:lnTo>
                  <a:pt x="165227" y="619506"/>
                </a:lnTo>
                <a:lnTo>
                  <a:pt x="175894" y="626363"/>
                </a:lnTo>
                <a:lnTo>
                  <a:pt x="182829" y="615695"/>
                </a:lnTo>
                <a:lnTo>
                  <a:pt x="172110" y="608838"/>
                </a:lnTo>
                <a:close/>
              </a:path>
              <a:path w="572769" h="882650" extrusionOk="0">
                <a:moveTo>
                  <a:pt x="185877" y="587501"/>
                </a:moveTo>
                <a:lnTo>
                  <a:pt x="178993" y="598169"/>
                </a:lnTo>
                <a:lnTo>
                  <a:pt x="189687" y="605027"/>
                </a:lnTo>
                <a:lnTo>
                  <a:pt x="196545" y="594360"/>
                </a:lnTo>
                <a:lnTo>
                  <a:pt x="185877" y="587501"/>
                </a:lnTo>
                <a:close/>
              </a:path>
              <a:path w="572769" h="882650" extrusionOk="0">
                <a:moveTo>
                  <a:pt x="199593" y="566166"/>
                </a:moveTo>
                <a:lnTo>
                  <a:pt x="192735" y="576833"/>
                </a:lnTo>
                <a:lnTo>
                  <a:pt x="203403" y="583692"/>
                </a:lnTo>
                <a:lnTo>
                  <a:pt x="210261" y="573024"/>
                </a:lnTo>
                <a:lnTo>
                  <a:pt x="199593" y="566166"/>
                </a:lnTo>
                <a:close/>
              </a:path>
              <a:path w="572769" h="882650" extrusionOk="0">
                <a:moveTo>
                  <a:pt x="213436" y="544830"/>
                </a:moveTo>
                <a:lnTo>
                  <a:pt x="206578" y="555498"/>
                </a:lnTo>
                <a:lnTo>
                  <a:pt x="217246" y="562356"/>
                </a:lnTo>
                <a:lnTo>
                  <a:pt x="224104" y="551688"/>
                </a:lnTo>
                <a:lnTo>
                  <a:pt x="213436" y="544830"/>
                </a:lnTo>
                <a:close/>
              </a:path>
              <a:path w="572769" h="882650" extrusionOk="0">
                <a:moveTo>
                  <a:pt x="227152" y="523494"/>
                </a:moveTo>
                <a:lnTo>
                  <a:pt x="220294" y="534162"/>
                </a:lnTo>
                <a:lnTo>
                  <a:pt x="230962" y="541019"/>
                </a:lnTo>
                <a:lnTo>
                  <a:pt x="237820" y="530351"/>
                </a:lnTo>
                <a:lnTo>
                  <a:pt x="227152" y="523494"/>
                </a:lnTo>
                <a:close/>
              </a:path>
              <a:path w="572769" h="882650" extrusionOk="0">
                <a:moveTo>
                  <a:pt x="240995" y="502157"/>
                </a:moveTo>
                <a:lnTo>
                  <a:pt x="234137" y="512825"/>
                </a:lnTo>
                <a:lnTo>
                  <a:pt x="244805" y="519683"/>
                </a:lnTo>
                <a:lnTo>
                  <a:pt x="251663" y="509016"/>
                </a:lnTo>
                <a:lnTo>
                  <a:pt x="240995" y="502157"/>
                </a:lnTo>
                <a:close/>
              </a:path>
              <a:path w="572769" h="882650" extrusionOk="0">
                <a:moveTo>
                  <a:pt x="254711" y="480822"/>
                </a:moveTo>
                <a:lnTo>
                  <a:pt x="247853" y="491489"/>
                </a:lnTo>
                <a:lnTo>
                  <a:pt x="258521" y="498348"/>
                </a:lnTo>
                <a:lnTo>
                  <a:pt x="265379" y="487680"/>
                </a:lnTo>
                <a:lnTo>
                  <a:pt x="254711" y="480822"/>
                </a:lnTo>
                <a:close/>
              </a:path>
              <a:path w="572769" h="882650" extrusionOk="0">
                <a:moveTo>
                  <a:pt x="268554" y="459486"/>
                </a:moveTo>
                <a:lnTo>
                  <a:pt x="261569" y="470154"/>
                </a:lnTo>
                <a:lnTo>
                  <a:pt x="272237" y="477012"/>
                </a:lnTo>
                <a:lnTo>
                  <a:pt x="279222" y="466344"/>
                </a:lnTo>
                <a:lnTo>
                  <a:pt x="268554" y="459486"/>
                </a:lnTo>
                <a:close/>
              </a:path>
              <a:path w="572769" h="882650" extrusionOk="0">
                <a:moveTo>
                  <a:pt x="282270" y="438023"/>
                </a:moveTo>
                <a:lnTo>
                  <a:pt x="275412" y="448818"/>
                </a:lnTo>
                <a:lnTo>
                  <a:pt x="286080" y="455675"/>
                </a:lnTo>
                <a:lnTo>
                  <a:pt x="292938" y="445007"/>
                </a:lnTo>
                <a:lnTo>
                  <a:pt x="282270" y="438023"/>
                </a:lnTo>
                <a:close/>
              </a:path>
              <a:path w="572769" h="882650" extrusionOk="0">
                <a:moveTo>
                  <a:pt x="295986" y="416687"/>
                </a:moveTo>
                <a:lnTo>
                  <a:pt x="289128" y="427355"/>
                </a:lnTo>
                <a:lnTo>
                  <a:pt x="299796" y="434339"/>
                </a:lnTo>
                <a:lnTo>
                  <a:pt x="306654" y="423672"/>
                </a:lnTo>
                <a:lnTo>
                  <a:pt x="295986" y="416687"/>
                </a:lnTo>
                <a:close/>
              </a:path>
              <a:path w="572769" h="882650" extrusionOk="0">
                <a:moveTo>
                  <a:pt x="309829" y="395350"/>
                </a:moveTo>
                <a:lnTo>
                  <a:pt x="302971" y="406019"/>
                </a:lnTo>
                <a:lnTo>
                  <a:pt x="313639" y="413004"/>
                </a:lnTo>
                <a:lnTo>
                  <a:pt x="320497" y="402336"/>
                </a:lnTo>
                <a:lnTo>
                  <a:pt x="309829" y="395350"/>
                </a:lnTo>
                <a:close/>
              </a:path>
              <a:path w="572769" h="882650" extrusionOk="0">
                <a:moveTo>
                  <a:pt x="323545" y="374014"/>
                </a:moveTo>
                <a:lnTo>
                  <a:pt x="316687" y="384682"/>
                </a:lnTo>
                <a:lnTo>
                  <a:pt x="327355" y="391668"/>
                </a:lnTo>
                <a:lnTo>
                  <a:pt x="334213" y="381000"/>
                </a:lnTo>
                <a:lnTo>
                  <a:pt x="323545" y="374014"/>
                </a:lnTo>
                <a:close/>
              </a:path>
              <a:path w="572769" h="882650" extrusionOk="0">
                <a:moveTo>
                  <a:pt x="337388" y="352679"/>
                </a:moveTo>
                <a:lnTo>
                  <a:pt x="330403" y="363347"/>
                </a:lnTo>
                <a:lnTo>
                  <a:pt x="341198" y="370205"/>
                </a:lnTo>
                <a:lnTo>
                  <a:pt x="348056" y="359537"/>
                </a:lnTo>
                <a:lnTo>
                  <a:pt x="337388" y="352679"/>
                </a:lnTo>
                <a:close/>
              </a:path>
              <a:path w="572769" h="882650" extrusionOk="0">
                <a:moveTo>
                  <a:pt x="351104" y="331343"/>
                </a:moveTo>
                <a:lnTo>
                  <a:pt x="344246" y="342011"/>
                </a:lnTo>
                <a:lnTo>
                  <a:pt x="354914" y="348869"/>
                </a:lnTo>
                <a:lnTo>
                  <a:pt x="361772" y="338200"/>
                </a:lnTo>
                <a:lnTo>
                  <a:pt x="351104" y="331343"/>
                </a:lnTo>
                <a:close/>
              </a:path>
              <a:path w="572769" h="882650" extrusionOk="0">
                <a:moveTo>
                  <a:pt x="364947" y="310006"/>
                </a:moveTo>
                <a:lnTo>
                  <a:pt x="357962" y="320675"/>
                </a:lnTo>
                <a:lnTo>
                  <a:pt x="368630" y="327532"/>
                </a:lnTo>
                <a:lnTo>
                  <a:pt x="375615" y="316864"/>
                </a:lnTo>
                <a:lnTo>
                  <a:pt x="364947" y="310006"/>
                </a:lnTo>
                <a:close/>
              </a:path>
              <a:path w="572769" h="882650" extrusionOk="0">
                <a:moveTo>
                  <a:pt x="378663" y="288670"/>
                </a:moveTo>
                <a:lnTo>
                  <a:pt x="371805" y="299338"/>
                </a:lnTo>
                <a:lnTo>
                  <a:pt x="382473" y="306197"/>
                </a:lnTo>
                <a:lnTo>
                  <a:pt x="389331" y="295529"/>
                </a:lnTo>
                <a:lnTo>
                  <a:pt x="378663" y="288670"/>
                </a:lnTo>
                <a:close/>
              </a:path>
              <a:path w="572769" h="882650" extrusionOk="0">
                <a:moveTo>
                  <a:pt x="392379" y="267335"/>
                </a:moveTo>
                <a:lnTo>
                  <a:pt x="385521" y="278002"/>
                </a:lnTo>
                <a:lnTo>
                  <a:pt x="396189" y="284861"/>
                </a:lnTo>
                <a:lnTo>
                  <a:pt x="403047" y="274193"/>
                </a:lnTo>
                <a:lnTo>
                  <a:pt x="392379" y="267335"/>
                </a:lnTo>
                <a:close/>
              </a:path>
              <a:path w="572769" h="882650" extrusionOk="0">
                <a:moveTo>
                  <a:pt x="406222" y="245999"/>
                </a:moveTo>
                <a:lnTo>
                  <a:pt x="399364" y="256667"/>
                </a:lnTo>
                <a:lnTo>
                  <a:pt x="410032" y="263525"/>
                </a:lnTo>
                <a:lnTo>
                  <a:pt x="416890" y="252856"/>
                </a:lnTo>
                <a:lnTo>
                  <a:pt x="406222" y="245999"/>
                </a:lnTo>
                <a:close/>
              </a:path>
              <a:path w="572769" h="882650" extrusionOk="0">
                <a:moveTo>
                  <a:pt x="419938" y="224662"/>
                </a:moveTo>
                <a:lnTo>
                  <a:pt x="413080" y="235331"/>
                </a:lnTo>
                <a:lnTo>
                  <a:pt x="423748" y="242188"/>
                </a:lnTo>
                <a:lnTo>
                  <a:pt x="430606" y="231520"/>
                </a:lnTo>
                <a:lnTo>
                  <a:pt x="419938" y="224662"/>
                </a:lnTo>
                <a:close/>
              </a:path>
              <a:path w="572769" h="882650" extrusionOk="0">
                <a:moveTo>
                  <a:pt x="433781" y="203326"/>
                </a:moveTo>
                <a:lnTo>
                  <a:pt x="426796" y="213994"/>
                </a:lnTo>
                <a:lnTo>
                  <a:pt x="437464" y="220852"/>
                </a:lnTo>
                <a:lnTo>
                  <a:pt x="444449" y="210185"/>
                </a:lnTo>
                <a:lnTo>
                  <a:pt x="433781" y="203326"/>
                </a:lnTo>
                <a:close/>
              </a:path>
              <a:path w="572769" h="882650" extrusionOk="0">
                <a:moveTo>
                  <a:pt x="447497" y="181991"/>
                </a:moveTo>
                <a:lnTo>
                  <a:pt x="440639" y="192658"/>
                </a:lnTo>
                <a:lnTo>
                  <a:pt x="451307" y="199517"/>
                </a:lnTo>
                <a:lnTo>
                  <a:pt x="458165" y="188849"/>
                </a:lnTo>
                <a:lnTo>
                  <a:pt x="447497" y="181991"/>
                </a:lnTo>
                <a:close/>
              </a:path>
              <a:path w="572769" h="882650" extrusionOk="0">
                <a:moveTo>
                  <a:pt x="461213" y="160655"/>
                </a:moveTo>
                <a:lnTo>
                  <a:pt x="454355" y="171323"/>
                </a:lnTo>
                <a:lnTo>
                  <a:pt x="465023" y="178181"/>
                </a:lnTo>
                <a:lnTo>
                  <a:pt x="472008" y="167512"/>
                </a:lnTo>
                <a:lnTo>
                  <a:pt x="461213" y="160655"/>
                </a:lnTo>
                <a:close/>
              </a:path>
              <a:path w="572769" h="882650" extrusionOk="0">
                <a:moveTo>
                  <a:pt x="475056" y="139319"/>
                </a:moveTo>
                <a:lnTo>
                  <a:pt x="468198" y="149987"/>
                </a:lnTo>
                <a:lnTo>
                  <a:pt x="478866" y="156844"/>
                </a:lnTo>
                <a:lnTo>
                  <a:pt x="485724" y="146176"/>
                </a:lnTo>
                <a:lnTo>
                  <a:pt x="475056" y="139319"/>
                </a:lnTo>
                <a:close/>
              </a:path>
              <a:path w="572769" h="882650" extrusionOk="0">
                <a:moveTo>
                  <a:pt x="488772" y="117982"/>
                </a:moveTo>
                <a:lnTo>
                  <a:pt x="481914" y="128650"/>
                </a:lnTo>
                <a:lnTo>
                  <a:pt x="492582" y="135508"/>
                </a:lnTo>
                <a:lnTo>
                  <a:pt x="499440" y="124841"/>
                </a:lnTo>
                <a:lnTo>
                  <a:pt x="488772" y="117982"/>
                </a:lnTo>
                <a:close/>
              </a:path>
              <a:path w="572769" h="882650" extrusionOk="0">
                <a:moveTo>
                  <a:pt x="502615" y="96519"/>
                </a:moveTo>
                <a:lnTo>
                  <a:pt x="495757" y="107314"/>
                </a:lnTo>
                <a:lnTo>
                  <a:pt x="506425" y="114173"/>
                </a:lnTo>
                <a:lnTo>
                  <a:pt x="513283" y="103505"/>
                </a:lnTo>
                <a:lnTo>
                  <a:pt x="502615" y="96519"/>
                </a:lnTo>
                <a:close/>
              </a:path>
              <a:path w="572769" h="882650" extrusionOk="0">
                <a:moveTo>
                  <a:pt x="516331" y="75183"/>
                </a:moveTo>
                <a:lnTo>
                  <a:pt x="509473" y="85851"/>
                </a:lnTo>
                <a:lnTo>
                  <a:pt x="520141" y="92837"/>
                </a:lnTo>
                <a:lnTo>
                  <a:pt x="526999" y="82168"/>
                </a:lnTo>
                <a:lnTo>
                  <a:pt x="516331" y="75183"/>
                </a:lnTo>
                <a:close/>
              </a:path>
              <a:path w="572769" h="882650" extrusionOk="0">
                <a:moveTo>
                  <a:pt x="566491" y="53848"/>
                </a:moveTo>
                <a:lnTo>
                  <a:pt x="530174" y="53848"/>
                </a:lnTo>
                <a:lnTo>
                  <a:pt x="540842" y="60832"/>
                </a:lnTo>
                <a:lnTo>
                  <a:pt x="536448" y="67543"/>
                </a:lnTo>
                <a:lnTo>
                  <a:pt x="563067" y="84708"/>
                </a:lnTo>
                <a:lnTo>
                  <a:pt x="566491" y="53848"/>
                </a:lnTo>
                <a:close/>
              </a:path>
              <a:path w="572769" h="882650" extrusionOk="0">
                <a:moveTo>
                  <a:pt x="525731" y="60633"/>
                </a:moveTo>
                <a:lnTo>
                  <a:pt x="523189" y="64516"/>
                </a:lnTo>
                <a:lnTo>
                  <a:pt x="533857" y="71500"/>
                </a:lnTo>
                <a:lnTo>
                  <a:pt x="536448" y="67543"/>
                </a:lnTo>
                <a:lnTo>
                  <a:pt x="525731" y="60633"/>
                </a:lnTo>
                <a:close/>
              </a:path>
              <a:path w="572769" h="882650" extrusionOk="0">
                <a:moveTo>
                  <a:pt x="530174" y="53848"/>
                </a:moveTo>
                <a:lnTo>
                  <a:pt x="525731" y="60633"/>
                </a:lnTo>
                <a:lnTo>
                  <a:pt x="536448" y="67543"/>
                </a:lnTo>
                <a:lnTo>
                  <a:pt x="540842" y="60832"/>
                </a:lnTo>
                <a:lnTo>
                  <a:pt x="530174" y="53848"/>
                </a:lnTo>
                <a:close/>
              </a:path>
              <a:path w="572769" h="882650" extrusionOk="0">
                <a:moveTo>
                  <a:pt x="572465" y="0"/>
                </a:moveTo>
                <a:lnTo>
                  <a:pt x="499059" y="43433"/>
                </a:lnTo>
                <a:lnTo>
                  <a:pt x="525731" y="60633"/>
                </a:lnTo>
                <a:lnTo>
                  <a:pt x="530174" y="53848"/>
                </a:lnTo>
                <a:lnTo>
                  <a:pt x="566491" y="53848"/>
                </a:lnTo>
                <a:lnTo>
                  <a:pt x="572465"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15" name="Google Shape;1115;p82"/>
          <p:cNvSpPr/>
          <p:nvPr/>
        </p:nvSpPr>
        <p:spPr>
          <a:xfrm>
            <a:off x="2229866" y="2670175"/>
            <a:ext cx="734060" cy="929640"/>
          </a:xfrm>
          <a:custGeom>
            <a:avLst/>
            <a:gdLst/>
            <a:ahLst/>
            <a:cxnLst/>
            <a:rect l="l" t="t" r="r" b="b"/>
            <a:pathLst>
              <a:path w="734060" h="929639" extrusionOk="0">
                <a:moveTo>
                  <a:pt x="726185" y="911479"/>
                </a:moveTo>
                <a:lnTo>
                  <a:pt x="716279" y="919353"/>
                </a:lnTo>
                <a:lnTo>
                  <a:pt x="724153" y="929259"/>
                </a:lnTo>
                <a:lnTo>
                  <a:pt x="734059" y="921385"/>
                </a:lnTo>
                <a:lnTo>
                  <a:pt x="726185" y="911479"/>
                </a:lnTo>
                <a:close/>
              </a:path>
              <a:path w="734060" h="929639" extrusionOk="0">
                <a:moveTo>
                  <a:pt x="710564" y="891540"/>
                </a:moveTo>
                <a:lnTo>
                  <a:pt x="700532" y="899287"/>
                </a:lnTo>
                <a:lnTo>
                  <a:pt x="708406" y="909319"/>
                </a:lnTo>
                <a:lnTo>
                  <a:pt x="718311" y="901446"/>
                </a:lnTo>
                <a:lnTo>
                  <a:pt x="710564" y="891540"/>
                </a:lnTo>
                <a:close/>
              </a:path>
              <a:path w="734060" h="929639" extrusionOk="0">
                <a:moveTo>
                  <a:pt x="694816" y="871474"/>
                </a:moveTo>
                <a:lnTo>
                  <a:pt x="684783" y="879347"/>
                </a:lnTo>
                <a:lnTo>
                  <a:pt x="692657" y="889381"/>
                </a:lnTo>
                <a:lnTo>
                  <a:pt x="702690" y="881507"/>
                </a:lnTo>
                <a:lnTo>
                  <a:pt x="694816" y="871474"/>
                </a:lnTo>
                <a:close/>
              </a:path>
              <a:path w="734060" h="929639" extrusionOk="0">
                <a:moveTo>
                  <a:pt x="679069" y="851535"/>
                </a:moveTo>
                <a:lnTo>
                  <a:pt x="669035" y="859409"/>
                </a:lnTo>
                <a:lnTo>
                  <a:pt x="676909" y="869441"/>
                </a:lnTo>
                <a:lnTo>
                  <a:pt x="686942" y="861568"/>
                </a:lnTo>
                <a:lnTo>
                  <a:pt x="679069" y="851535"/>
                </a:lnTo>
                <a:close/>
              </a:path>
              <a:path w="734060" h="929639" extrusionOk="0">
                <a:moveTo>
                  <a:pt x="663320" y="831595"/>
                </a:moveTo>
                <a:lnTo>
                  <a:pt x="653414" y="839469"/>
                </a:lnTo>
                <a:lnTo>
                  <a:pt x="661288" y="849503"/>
                </a:lnTo>
                <a:lnTo>
                  <a:pt x="671194" y="841629"/>
                </a:lnTo>
                <a:lnTo>
                  <a:pt x="663320" y="831595"/>
                </a:lnTo>
                <a:close/>
              </a:path>
              <a:path w="734060" h="929639" extrusionOk="0">
                <a:moveTo>
                  <a:pt x="647572" y="811657"/>
                </a:moveTo>
                <a:lnTo>
                  <a:pt x="637666" y="819531"/>
                </a:lnTo>
                <a:lnTo>
                  <a:pt x="645540" y="829563"/>
                </a:lnTo>
                <a:lnTo>
                  <a:pt x="655446" y="821689"/>
                </a:lnTo>
                <a:lnTo>
                  <a:pt x="647572" y="811657"/>
                </a:lnTo>
                <a:close/>
              </a:path>
              <a:path w="734060" h="929639" extrusionOk="0">
                <a:moveTo>
                  <a:pt x="631951" y="791718"/>
                </a:moveTo>
                <a:lnTo>
                  <a:pt x="621919" y="799592"/>
                </a:lnTo>
                <a:lnTo>
                  <a:pt x="629792" y="809625"/>
                </a:lnTo>
                <a:lnTo>
                  <a:pt x="639826" y="801751"/>
                </a:lnTo>
                <a:lnTo>
                  <a:pt x="631951" y="791718"/>
                </a:lnTo>
                <a:close/>
              </a:path>
              <a:path w="734060" h="929639" extrusionOk="0">
                <a:moveTo>
                  <a:pt x="616203" y="771779"/>
                </a:moveTo>
                <a:lnTo>
                  <a:pt x="606170" y="779652"/>
                </a:lnTo>
                <a:lnTo>
                  <a:pt x="614044" y="789558"/>
                </a:lnTo>
                <a:lnTo>
                  <a:pt x="624077" y="781812"/>
                </a:lnTo>
                <a:lnTo>
                  <a:pt x="616203" y="771779"/>
                </a:lnTo>
                <a:close/>
              </a:path>
              <a:path w="734060" h="929639" extrusionOk="0">
                <a:moveTo>
                  <a:pt x="600456" y="751839"/>
                </a:moveTo>
                <a:lnTo>
                  <a:pt x="590550" y="759713"/>
                </a:lnTo>
                <a:lnTo>
                  <a:pt x="598296" y="769619"/>
                </a:lnTo>
                <a:lnTo>
                  <a:pt x="608329" y="761745"/>
                </a:lnTo>
                <a:lnTo>
                  <a:pt x="600456" y="751839"/>
                </a:lnTo>
                <a:close/>
              </a:path>
              <a:path w="734060" h="929639" extrusionOk="0">
                <a:moveTo>
                  <a:pt x="584707" y="731901"/>
                </a:moveTo>
                <a:lnTo>
                  <a:pt x="574801" y="739775"/>
                </a:lnTo>
                <a:lnTo>
                  <a:pt x="582676" y="749681"/>
                </a:lnTo>
                <a:lnTo>
                  <a:pt x="592582" y="741807"/>
                </a:lnTo>
                <a:lnTo>
                  <a:pt x="584707" y="731901"/>
                </a:lnTo>
                <a:close/>
              </a:path>
              <a:path w="734060" h="929639" extrusionOk="0">
                <a:moveTo>
                  <a:pt x="568959" y="711962"/>
                </a:moveTo>
                <a:lnTo>
                  <a:pt x="559053" y="719836"/>
                </a:lnTo>
                <a:lnTo>
                  <a:pt x="566927" y="729742"/>
                </a:lnTo>
                <a:lnTo>
                  <a:pt x="576833" y="721868"/>
                </a:lnTo>
                <a:lnTo>
                  <a:pt x="568959" y="711962"/>
                </a:lnTo>
                <a:close/>
              </a:path>
              <a:path w="734060" h="929639" extrusionOk="0">
                <a:moveTo>
                  <a:pt x="553338" y="692023"/>
                </a:moveTo>
                <a:lnTo>
                  <a:pt x="543306" y="699897"/>
                </a:lnTo>
                <a:lnTo>
                  <a:pt x="551179" y="709802"/>
                </a:lnTo>
                <a:lnTo>
                  <a:pt x="561213" y="701929"/>
                </a:lnTo>
                <a:lnTo>
                  <a:pt x="553338" y="692023"/>
                </a:lnTo>
                <a:close/>
              </a:path>
              <a:path w="734060" h="929639" extrusionOk="0">
                <a:moveTo>
                  <a:pt x="537590" y="672083"/>
                </a:moveTo>
                <a:lnTo>
                  <a:pt x="527557" y="679831"/>
                </a:lnTo>
                <a:lnTo>
                  <a:pt x="535432" y="689863"/>
                </a:lnTo>
                <a:lnTo>
                  <a:pt x="545464" y="681989"/>
                </a:lnTo>
                <a:lnTo>
                  <a:pt x="537590" y="672083"/>
                </a:lnTo>
                <a:close/>
              </a:path>
              <a:path w="734060" h="929639" extrusionOk="0">
                <a:moveTo>
                  <a:pt x="521842" y="652018"/>
                </a:moveTo>
                <a:lnTo>
                  <a:pt x="511936" y="659892"/>
                </a:lnTo>
                <a:lnTo>
                  <a:pt x="519683" y="669925"/>
                </a:lnTo>
                <a:lnTo>
                  <a:pt x="529716" y="662051"/>
                </a:lnTo>
                <a:lnTo>
                  <a:pt x="521842" y="652018"/>
                </a:lnTo>
                <a:close/>
              </a:path>
              <a:path w="734060" h="929639" extrusionOk="0">
                <a:moveTo>
                  <a:pt x="506094" y="632079"/>
                </a:moveTo>
                <a:lnTo>
                  <a:pt x="496188" y="639952"/>
                </a:lnTo>
                <a:lnTo>
                  <a:pt x="504063" y="649986"/>
                </a:lnTo>
                <a:lnTo>
                  <a:pt x="513969" y="642112"/>
                </a:lnTo>
                <a:lnTo>
                  <a:pt x="506094" y="632079"/>
                </a:lnTo>
                <a:close/>
              </a:path>
              <a:path w="734060" h="929639" extrusionOk="0">
                <a:moveTo>
                  <a:pt x="490473" y="612139"/>
                </a:moveTo>
                <a:lnTo>
                  <a:pt x="480440" y="620013"/>
                </a:lnTo>
                <a:lnTo>
                  <a:pt x="488314" y="630047"/>
                </a:lnTo>
                <a:lnTo>
                  <a:pt x="498220" y="622173"/>
                </a:lnTo>
                <a:lnTo>
                  <a:pt x="490473" y="612139"/>
                </a:lnTo>
                <a:close/>
              </a:path>
              <a:path w="734060" h="929639" extrusionOk="0">
                <a:moveTo>
                  <a:pt x="474725" y="592201"/>
                </a:moveTo>
                <a:lnTo>
                  <a:pt x="464692" y="600075"/>
                </a:lnTo>
                <a:lnTo>
                  <a:pt x="472566" y="610107"/>
                </a:lnTo>
                <a:lnTo>
                  <a:pt x="482600" y="602233"/>
                </a:lnTo>
                <a:lnTo>
                  <a:pt x="474725" y="592201"/>
                </a:lnTo>
                <a:close/>
              </a:path>
              <a:path w="734060" h="929639" extrusionOk="0">
                <a:moveTo>
                  <a:pt x="458977" y="572262"/>
                </a:moveTo>
                <a:lnTo>
                  <a:pt x="448944" y="580136"/>
                </a:lnTo>
                <a:lnTo>
                  <a:pt x="456819" y="590169"/>
                </a:lnTo>
                <a:lnTo>
                  <a:pt x="466851" y="582294"/>
                </a:lnTo>
                <a:lnTo>
                  <a:pt x="458977" y="572262"/>
                </a:lnTo>
                <a:close/>
              </a:path>
              <a:path w="734060" h="929639" extrusionOk="0">
                <a:moveTo>
                  <a:pt x="443229" y="552323"/>
                </a:moveTo>
                <a:lnTo>
                  <a:pt x="433323" y="560197"/>
                </a:lnTo>
                <a:lnTo>
                  <a:pt x="441197" y="570102"/>
                </a:lnTo>
                <a:lnTo>
                  <a:pt x="451103" y="562356"/>
                </a:lnTo>
                <a:lnTo>
                  <a:pt x="443229" y="552323"/>
                </a:lnTo>
                <a:close/>
              </a:path>
              <a:path w="734060" h="929639" extrusionOk="0">
                <a:moveTo>
                  <a:pt x="427481" y="532383"/>
                </a:moveTo>
                <a:lnTo>
                  <a:pt x="417575" y="540257"/>
                </a:lnTo>
                <a:lnTo>
                  <a:pt x="425450" y="550163"/>
                </a:lnTo>
                <a:lnTo>
                  <a:pt x="435356" y="542289"/>
                </a:lnTo>
                <a:lnTo>
                  <a:pt x="427481" y="532383"/>
                </a:lnTo>
                <a:close/>
              </a:path>
              <a:path w="734060" h="929639" extrusionOk="0">
                <a:moveTo>
                  <a:pt x="411860" y="512444"/>
                </a:moveTo>
                <a:lnTo>
                  <a:pt x="401827" y="520319"/>
                </a:lnTo>
                <a:lnTo>
                  <a:pt x="409701" y="530225"/>
                </a:lnTo>
                <a:lnTo>
                  <a:pt x="419734" y="522350"/>
                </a:lnTo>
                <a:lnTo>
                  <a:pt x="411860" y="512444"/>
                </a:lnTo>
                <a:close/>
              </a:path>
              <a:path w="734060" h="929639" extrusionOk="0">
                <a:moveTo>
                  <a:pt x="396113" y="492506"/>
                </a:moveTo>
                <a:lnTo>
                  <a:pt x="386079" y="500380"/>
                </a:lnTo>
                <a:lnTo>
                  <a:pt x="393953" y="510286"/>
                </a:lnTo>
                <a:lnTo>
                  <a:pt x="403986" y="502412"/>
                </a:lnTo>
                <a:lnTo>
                  <a:pt x="396113" y="492506"/>
                </a:lnTo>
                <a:close/>
              </a:path>
              <a:path w="734060" h="929639" extrusionOk="0">
                <a:moveTo>
                  <a:pt x="380364" y="472567"/>
                </a:moveTo>
                <a:lnTo>
                  <a:pt x="370458" y="480441"/>
                </a:lnTo>
                <a:lnTo>
                  <a:pt x="378206" y="490347"/>
                </a:lnTo>
                <a:lnTo>
                  <a:pt x="388238" y="482473"/>
                </a:lnTo>
                <a:lnTo>
                  <a:pt x="380364" y="472567"/>
                </a:lnTo>
                <a:close/>
              </a:path>
              <a:path w="734060" h="929639" extrusionOk="0">
                <a:moveTo>
                  <a:pt x="364616" y="452627"/>
                </a:moveTo>
                <a:lnTo>
                  <a:pt x="354710" y="460375"/>
                </a:lnTo>
                <a:lnTo>
                  <a:pt x="362584" y="470407"/>
                </a:lnTo>
                <a:lnTo>
                  <a:pt x="372490" y="462533"/>
                </a:lnTo>
                <a:lnTo>
                  <a:pt x="364616" y="452627"/>
                </a:lnTo>
                <a:close/>
              </a:path>
              <a:path w="734060" h="929639" extrusionOk="0">
                <a:moveTo>
                  <a:pt x="348995" y="432562"/>
                </a:moveTo>
                <a:lnTo>
                  <a:pt x="338963" y="440436"/>
                </a:lnTo>
                <a:lnTo>
                  <a:pt x="346836" y="450469"/>
                </a:lnTo>
                <a:lnTo>
                  <a:pt x="356742" y="442594"/>
                </a:lnTo>
                <a:lnTo>
                  <a:pt x="348995" y="432562"/>
                </a:lnTo>
                <a:close/>
              </a:path>
              <a:path w="734060" h="929639" extrusionOk="0">
                <a:moveTo>
                  <a:pt x="333247" y="412623"/>
                </a:moveTo>
                <a:lnTo>
                  <a:pt x="323214" y="420497"/>
                </a:lnTo>
                <a:lnTo>
                  <a:pt x="331088" y="430530"/>
                </a:lnTo>
                <a:lnTo>
                  <a:pt x="341121" y="422656"/>
                </a:lnTo>
                <a:lnTo>
                  <a:pt x="333247" y="412623"/>
                </a:lnTo>
                <a:close/>
              </a:path>
              <a:path w="734060" h="929639" extrusionOk="0">
                <a:moveTo>
                  <a:pt x="317500" y="392683"/>
                </a:moveTo>
                <a:lnTo>
                  <a:pt x="307466" y="400557"/>
                </a:lnTo>
                <a:lnTo>
                  <a:pt x="315340" y="410591"/>
                </a:lnTo>
                <a:lnTo>
                  <a:pt x="325373" y="402717"/>
                </a:lnTo>
                <a:lnTo>
                  <a:pt x="317500" y="392683"/>
                </a:lnTo>
                <a:close/>
              </a:path>
              <a:path w="734060" h="929639" extrusionOk="0">
                <a:moveTo>
                  <a:pt x="301751" y="372744"/>
                </a:moveTo>
                <a:lnTo>
                  <a:pt x="291845" y="380619"/>
                </a:lnTo>
                <a:lnTo>
                  <a:pt x="299592" y="390651"/>
                </a:lnTo>
                <a:lnTo>
                  <a:pt x="309625" y="382777"/>
                </a:lnTo>
                <a:lnTo>
                  <a:pt x="301751" y="372744"/>
                </a:lnTo>
                <a:close/>
              </a:path>
              <a:path w="734060" h="929639" extrusionOk="0">
                <a:moveTo>
                  <a:pt x="286003" y="352806"/>
                </a:moveTo>
                <a:lnTo>
                  <a:pt x="276097" y="360680"/>
                </a:lnTo>
                <a:lnTo>
                  <a:pt x="283971" y="370713"/>
                </a:lnTo>
                <a:lnTo>
                  <a:pt x="293877" y="362838"/>
                </a:lnTo>
                <a:lnTo>
                  <a:pt x="286003" y="352806"/>
                </a:lnTo>
                <a:close/>
              </a:path>
              <a:path w="734060" h="929639" extrusionOk="0">
                <a:moveTo>
                  <a:pt x="270382" y="332867"/>
                </a:moveTo>
                <a:lnTo>
                  <a:pt x="260350" y="340741"/>
                </a:lnTo>
                <a:lnTo>
                  <a:pt x="268223" y="350647"/>
                </a:lnTo>
                <a:lnTo>
                  <a:pt x="278129" y="342900"/>
                </a:lnTo>
                <a:lnTo>
                  <a:pt x="270382" y="332867"/>
                </a:lnTo>
                <a:close/>
              </a:path>
              <a:path w="734060" h="929639" extrusionOk="0">
                <a:moveTo>
                  <a:pt x="254634" y="312927"/>
                </a:moveTo>
                <a:lnTo>
                  <a:pt x="244601" y="320801"/>
                </a:lnTo>
                <a:lnTo>
                  <a:pt x="252475" y="330707"/>
                </a:lnTo>
                <a:lnTo>
                  <a:pt x="262508" y="322833"/>
                </a:lnTo>
                <a:lnTo>
                  <a:pt x="254634" y="312927"/>
                </a:lnTo>
                <a:close/>
              </a:path>
              <a:path w="734060" h="929639" extrusionOk="0">
                <a:moveTo>
                  <a:pt x="238886" y="292988"/>
                </a:moveTo>
                <a:lnTo>
                  <a:pt x="228853" y="300863"/>
                </a:lnTo>
                <a:lnTo>
                  <a:pt x="236727" y="310769"/>
                </a:lnTo>
                <a:lnTo>
                  <a:pt x="246760" y="302894"/>
                </a:lnTo>
                <a:lnTo>
                  <a:pt x="238886" y="292988"/>
                </a:lnTo>
                <a:close/>
              </a:path>
              <a:path w="734060" h="929639" extrusionOk="0">
                <a:moveTo>
                  <a:pt x="223138" y="273050"/>
                </a:moveTo>
                <a:lnTo>
                  <a:pt x="213232" y="280924"/>
                </a:lnTo>
                <a:lnTo>
                  <a:pt x="221106" y="290830"/>
                </a:lnTo>
                <a:lnTo>
                  <a:pt x="231012" y="282956"/>
                </a:lnTo>
                <a:lnTo>
                  <a:pt x="223138" y="273050"/>
                </a:lnTo>
                <a:close/>
              </a:path>
              <a:path w="734060" h="929639" extrusionOk="0">
                <a:moveTo>
                  <a:pt x="207390" y="253111"/>
                </a:moveTo>
                <a:lnTo>
                  <a:pt x="197484" y="260985"/>
                </a:lnTo>
                <a:lnTo>
                  <a:pt x="205358" y="270891"/>
                </a:lnTo>
                <a:lnTo>
                  <a:pt x="215264" y="263017"/>
                </a:lnTo>
                <a:lnTo>
                  <a:pt x="207390" y="253111"/>
                </a:lnTo>
                <a:close/>
              </a:path>
              <a:path w="734060" h="929639" extrusionOk="0">
                <a:moveTo>
                  <a:pt x="191769" y="233172"/>
                </a:moveTo>
                <a:lnTo>
                  <a:pt x="181736" y="240919"/>
                </a:lnTo>
                <a:lnTo>
                  <a:pt x="189610" y="250951"/>
                </a:lnTo>
                <a:lnTo>
                  <a:pt x="199644" y="243077"/>
                </a:lnTo>
                <a:lnTo>
                  <a:pt x="191769" y="233172"/>
                </a:lnTo>
                <a:close/>
              </a:path>
              <a:path w="734060" h="929639" extrusionOk="0">
                <a:moveTo>
                  <a:pt x="176021" y="213106"/>
                </a:moveTo>
                <a:lnTo>
                  <a:pt x="165988" y="220980"/>
                </a:lnTo>
                <a:lnTo>
                  <a:pt x="173862" y="231012"/>
                </a:lnTo>
                <a:lnTo>
                  <a:pt x="183895" y="223138"/>
                </a:lnTo>
                <a:lnTo>
                  <a:pt x="176021" y="213106"/>
                </a:lnTo>
                <a:close/>
              </a:path>
              <a:path w="734060" h="929639" extrusionOk="0">
                <a:moveTo>
                  <a:pt x="160273" y="193167"/>
                </a:moveTo>
                <a:lnTo>
                  <a:pt x="150367" y="201041"/>
                </a:lnTo>
                <a:lnTo>
                  <a:pt x="158114" y="211074"/>
                </a:lnTo>
                <a:lnTo>
                  <a:pt x="168147" y="203200"/>
                </a:lnTo>
                <a:lnTo>
                  <a:pt x="160273" y="193167"/>
                </a:lnTo>
                <a:close/>
              </a:path>
              <a:path w="734060" h="929639" extrusionOk="0">
                <a:moveTo>
                  <a:pt x="144525" y="173227"/>
                </a:moveTo>
                <a:lnTo>
                  <a:pt x="134619" y="181101"/>
                </a:lnTo>
                <a:lnTo>
                  <a:pt x="142494" y="191135"/>
                </a:lnTo>
                <a:lnTo>
                  <a:pt x="152400" y="183261"/>
                </a:lnTo>
                <a:lnTo>
                  <a:pt x="144525" y="173227"/>
                </a:lnTo>
                <a:close/>
              </a:path>
              <a:path w="734060" h="929639" extrusionOk="0">
                <a:moveTo>
                  <a:pt x="128904" y="153288"/>
                </a:moveTo>
                <a:lnTo>
                  <a:pt x="118871" y="161162"/>
                </a:lnTo>
                <a:lnTo>
                  <a:pt x="126745" y="171195"/>
                </a:lnTo>
                <a:lnTo>
                  <a:pt x="136651" y="163322"/>
                </a:lnTo>
                <a:lnTo>
                  <a:pt x="128904" y="153288"/>
                </a:lnTo>
                <a:close/>
              </a:path>
              <a:path w="734060" h="929639" extrusionOk="0">
                <a:moveTo>
                  <a:pt x="113156" y="133350"/>
                </a:moveTo>
                <a:lnTo>
                  <a:pt x="103123" y="141224"/>
                </a:lnTo>
                <a:lnTo>
                  <a:pt x="110997" y="151256"/>
                </a:lnTo>
                <a:lnTo>
                  <a:pt x="121031" y="143382"/>
                </a:lnTo>
                <a:lnTo>
                  <a:pt x="113156" y="133350"/>
                </a:lnTo>
                <a:close/>
              </a:path>
              <a:path w="734060" h="929639" extrusionOk="0">
                <a:moveTo>
                  <a:pt x="97408" y="113411"/>
                </a:moveTo>
                <a:lnTo>
                  <a:pt x="87375" y="121285"/>
                </a:lnTo>
                <a:lnTo>
                  <a:pt x="95250" y="131191"/>
                </a:lnTo>
                <a:lnTo>
                  <a:pt x="105282" y="123443"/>
                </a:lnTo>
                <a:lnTo>
                  <a:pt x="97408" y="113411"/>
                </a:lnTo>
                <a:close/>
              </a:path>
              <a:path w="734060" h="929639" extrusionOk="0">
                <a:moveTo>
                  <a:pt x="81660" y="93472"/>
                </a:moveTo>
                <a:lnTo>
                  <a:pt x="71754" y="101345"/>
                </a:lnTo>
                <a:lnTo>
                  <a:pt x="79628" y="111251"/>
                </a:lnTo>
                <a:lnTo>
                  <a:pt x="89534" y="103377"/>
                </a:lnTo>
                <a:lnTo>
                  <a:pt x="81660" y="93472"/>
                </a:lnTo>
                <a:close/>
              </a:path>
              <a:path w="734060" h="929639" extrusionOk="0">
                <a:moveTo>
                  <a:pt x="65912" y="73532"/>
                </a:moveTo>
                <a:lnTo>
                  <a:pt x="56006" y="81406"/>
                </a:lnTo>
                <a:lnTo>
                  <a:pt x="63881" y="91312"/>
                </a:lnTo>
                <a:lnTo>
                  <a:pt x="73786" y="83438"/>
                </a:lnTo>
                <a:lnTo>
                  <a:pt x="65912" y="73532"/>
                </a:lnTo>
                <a:close/>
              </a:path>
              <a:path w="734060" h="929639" extrusionOk="0">
                <a:moveTo>
                  <a:pt x="0" y="0"/>
                </a:moveTo>
                <a:lnTo>
                  <a:pt x="17271" y="83438"/>
                </a:lnTo>
                <a:lnTo>
                  <a:pt x="42148" y="63844"/>
                </a:lnTo>
                <a:lnTo>
                  <a:pt x="40258" y="61468"/>
                </a:lnTo>
                <a:lnTo>
                  <a:pt x="50291" y="53593"/>
                </a:lnTo>
                <a:lnTo>
                  <a:pt x="55161" y="53593"/>
                </a:lnTo>
                <a:lnTo>
                  <a:pt x="77088" y="36322"/>
                </a:lnTo>
                <a:lnTo>
                  <a:pt x="0" y="0"/>
                </a:lnTo>
                <a:close/>
              </a:path>
              <a:path w="734060" h="929639" extrusionOk="0">
                <a:moveTo>
                  <a:pt x="52148" y="55967"/>
                </a:moveTo>
                <a:lnTo>
                  <a:pt x="42148" y="63844"/>
                </a:lnTo>
                <a:lnTo>
                  <a:pt x="48132" y="71374"/>
                </a:lnTo>
                <a:lnTo>
                  <a:pt x="58038" y="63500"/>
                </a:lnTo>
                <a:lnTo>
                  <a:pt x="52148" y="55967"/>
                </a:lnTo>
                <a:close/>
              </a:path>
              <a:path w="734060" h="929639" extrusionOk="0">
                <a:moveTo>
                  <a:pt x="50291" y="53593"/>
                </a:moveTo>
                <a:lnTo>
                  <a:pt x="40258" y="61468"/>
                </a:lnTo>
                <a:lnTo>
                  <a:pt x="42148" y="63844"/>
                </a:lnTo>
                <a:lnTo>
                  <a:pt x="52148" y="55967"/>
                </a:lnTo>
                <a:lnTo>
                  <a:pt x="50291" y="53593"/>
                </a:lnTo>
                <a:close/>
              </a:path>
              <a:path w="734060" h="929639" extrusionOk="0">
                <a:moveTo>
                  <a:pt x="55161" y="53593"/>
                </a:moveTo>
                <a:lnTo>
                  <a:pt x="50291" y="53593"/>
                </a:lnTo>
                <a:lnTo>
                  <a:pt x="52148" y="55967"/>
                </a:lnTo>
                <a:lnTo>
                  <a:pt x="55161" y="53593"/>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16" name="Google Shape;1116;p82"/>
          <p:cNvSpPr txBox="1"/>
          <p:nvPr/>
        </p:nvSpPr>
        <p:spPr>
          <a:xfrm>
            <a:off x="5956427" y="2762694"/>
            <a:ext cx="2349500" cy="1613535"/>
          </a:xfrm>
          <a:prstGeom prst="rect">
            <a:avLst/>
          </a:prstGeom>
          <a:noFill/>
          <a:ln w="9525" cap="flat" cmpd="sng">
            <a:solidFill>
              <a:srgbClr val="FF0000"/>
            </a:solidFill>
            <a:prstDash val="solid"/>
            <a:round/>
            <a:headEnd type="none" w="sm" len="sm"/>
            <a:tailEnd type="none" w="sm" len="sm"/>
          </a:ln>
        </p:spPr>
        <p:txBody>
          <a:bodyPr spcFirstLastPara="1" wrap="square" lIns="0" tIns="40625" rIns="0" bIns="0" anchor="t" anchorCtr="0">
            <a:noAutofit/>
          </a:bodyPr>
          <a:lstStyle/>
          <a:p>
            <a:pPr marL="92075"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Questionnaire 2</a:t>
            </a:r>
            <a:endParaRPr sz="1400" b="0" i="0" u="none" strike="noStrike" cap="none">
              <a:solidFill>
                <a:schemeClr val="dk1"/>
              </a:solidFill>
              <a:latin typeface="Arial"/>
              <a:ea typeface="Arial"/>
              <a:cs typeface="Arial"/>
              <a:sym typeface="Arial"/>
            </a:endParaRPr>
          </a:p>
          <a:p>
            <a:pPr marL="92075" marR="0" lvl="0" indent="0" algn="l" rtl="0">
              <a:lnSpc>
                <a:spcPct val="100000"/>
              </a:lnSpc>
              <a:spcBef>
                <a:spcPts val="844"/>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Item 1</a:t>
            </a:r>
            <a:endParaRPr sz="1400" b="0" i="0" u="none" strike="noStrike" cap="none">
              <a:solidFill>
                <a:schemeClr val="dk1"/>
              </a:solidFill>
              <a:latin typeface="Arial"/>
              <a:ea typeface="Arial"/>
              <a:cs typeface="Arial"/>
              <a:sym typeface="Arial"/>
            </a:endParaRPr>
          </a:p>
          <a:p>
            <a:pPr marL="92075" marR="0" lvl="0" indent="0" algn="l" rtl="0">
              <a:lnSpc>
                <a:spcPct val="100000"/>
              </a:lnSpc>
              <a:spcBef>
                <a:spcPts val="84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Item 2</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25"/>
              </a:spcBef>
              <a:spcAft>
                <a:spcPts val="0"/>
              </a:spcAft>
              <a:buClr>
                <a:srgbClr val="000000"/>
              </a:buClr>
              <a:buSzPts val="1400"/>
              <a:buFont typeface="Arial"/>
              <a:buNone/>
            </a:pPr>
            <a:endParaRPr sz="1400" b="0" i="0" u="none" strike="noStrike" cap="none">
              <a:solidFill>
                <a:schemeClr val="dk1"/>
              </a:solidFill>
              <a:latin typeface="Times New Roman"/>
              <a:ea typeface="Times New Roman"/>
              <a:cs typeface="Times New Roman"/>
              <a:sym typeface="Times New Roman"/>
            </a:endParaRPr>
          </a:p>
          <a:p>
            <a:pPr marL="92075"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Item 3</a:t>
            </a:r>
            <a:endParaRPr sz="1400" b="0" i="0" u="none" strike="noStrike" cap="none">
              <a:solidFill>
                <a:schemeClr val="dk1"/>
              </a:solidFill>
              <a:latin typeface="Arial"/>
              <a:ea typeface="Arial"/>
              <a:cs typeface="Arial"/>
              <a:sym typeface="Arial"/>
            </a:endParaRPr>
          </a:p>
        </p:txBody>
      </p:sp>
      <p:sp>
        <p:nvSpPr>
          <p:cNvPr id="1117" name="Google Shape;1117;p82"/>
          <p:cNvSpPr/>
          <p:nvPr/>
        </p:nvSpPr>
        <p:spPr>
          <a:xfrm>
            <a:off x="3445002" y="2446273"/>
            <a:ext cx="2268855" cy="679450"/>
          </a:xfrm>
          <a:custGeom>
            <a:avLst/>
            <a:gdLst/>
            <a:ahLst/>
            <a:cxnLst/>
            <a:rect l="l" t="t" r="r" b="b"/>
            <a:pathLst>
              <a:path w="2268854" h="679450" extrusionOk="0">
                <a:moveTo>
                  <a:pt x="2095289" y="623987"/>
                </a:moveTo>
                <a:lnTo>
                  <a:pt x="2080640" y="679195"/>
                </a:lnTo>
                <a:lnTo>
                  <a:pt x="2268347" y="640333"/>
                </a:lnTo>
                <a:lnTo>
                  <a:pt x="2258119" y="631317"/>
                </a:lnTo>
                <a:lnTo>
                  <a:pt x="2122932" y="631317"/>
                </a:lnTo>
                <a:lnTo>
                  <a:pt x="2095289" y="623987"/>
                </a:lnTo>
                <a:close/>
              </a:path>
              <a:path w="2268854" h="679450" extrusionOk="0">
                <a:moveTo>
                  <a:pt x="2109953" y="568725"/>
                </a:moveTo>
                <a:lnTo>
                  <a:pt x="2095289" y="623987"/>
                </a:lnTo>
                <a:lnTo>
                  <a:pt x="2122932" y="631317"/>
                </a:lnTo>
                <a:lnTo>
                  <a:pt x="2137664" y="576071"/>
                </a:lnTo>
                <a:lnTo>
                  <a:pt x="2109953" y="568725"/>
                </a:lnTo>
                <a:close/>
              </a:path>
              <a:path w="2268854" h="679450" extrusionOk="0">
                <a:moveTo>
                  <a:pt x="2124583" y="513588"/>
                </a:moveTo>
                <a:lnTo>
                  <a:pt x="2109953" y="568725"/>
                </a:lnTo>
                <a:lnTo>
                  <a:pt x="2137664" y="576071"/>
                </a:lnTo>
                <a:lnTo>
                  <a:pt x="2122932" y="631317"/>
                </a:lnTo>
                <a:lnTo>
                  <a:pt x="2258119" y="631317"/>
                </a:lnTo>
                <a:lnTo>
                  <a:pt x="2124583" y="513588"/>
                </a:lnTo>
                <a:close/>
              </a:path>
              <a:path w="2268854" h="679450" extrusionOk="0">
                <a:moveTo>
                  <a:pt x="173067" y="55210"/>
                </a:moveTo>
                <a:lnTo>
                  <a:pt x="158423" y="110445"/>
                </a:lnTo>
                <a:lnTo>
                  <a:pt x="2095289" y="623987"/>
                </a:lnTo>
                <a:lnTo>
                  <a:pt x="2109953" y="568725"/>
                </a:lnTo>
                <a:lnTo>
                  <a:pt x="173067" y="55210"/>
                </a:lnTo>
                <a:close/>
              </a:path>
              <a:path w="2268854" h="679450" extrusionOk="0">
                <a:moveTo>
                  <a:pt x="187706" y="0"/>
                </a:moveTo>
                <a:lnTo>
                  <a:pt x="0" y="38862"/>
                </a:lnTo>
                <a:lnTo>
                  <a:pt x="143763" y="165734"/>
                </a:lnTo>
                <a:lnTo>
                  <a:pt x="158423" y="110445"/>
                </a:lnTo>
                <a:lnTo>
                  <a:pt x="130810" y="103124"/>
                </a:lnTo>
                <a:lnTo>
                  <a:pt x="145414" y="47878"/>
                </a:lnTo>
                <a:lnTo>
                  <a:pt x="175011" y="47878"/>
                </a:lnTo>
                <a:lnTo>
                  <a:pt x="187706" y="0"/>
                </a:lnTo>
                <a:close/>
              </a:path>
              <a:path w="2268854" h="679450" extrusionOk="0">
                <a:moveTo>
                  <a:pt x="145414" y="47878"/>
                </a:moveTo>
                <a:lnTo>
                  <a:pt x="130810" y="103124"/>
                </a:lnTo>
                <a:lnTo>
                  <a:pt x="158423" y="110445"/>
                </a:lnTo>
                <a:lnTo>
                  <a:pt x="173067" y="55210"/>
                </a:lnTo>
                <a:lnTo>
                  <a:pt x="145414" y="47878"/>
                </a:lnTo>
                <a:close/>
              </a:path>
              <a:path w="2268854" h="679450" extrusionOk="0">
                <a:moveTo>
                  <a:pt x="175011" y="47878"/>
                </a:moveTo>
                <a:lnTo>
                  <a:pt x="145414" y="47878"/>
                </a:lnTo>
                <a:lnTo>
                  <a:pt x="173067" y="55210"/>
                </a:lnTo>
                <a:lnTo>
                  <a:pt x="175011" y="47878"/>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1"/>
        <p:cNvGrpSpPr/>
        <p:nvPr/>
      </p:nvGrpSpPr>
      <p:grpSpPr>
        <a:xfrm>
          <a:off x="0" y="0"/>
          <a:ext cx="0" cy="0"/>
          <a:chOff x="0" y="0"/>
          <a:chExt cx="0" cy="0"/>
        </a:xfrm>
      </p:grpSpPr>
      <p:sp>
        <p:nvSpPr>
          <p:cNvPr id="1122" name="Google Shape;1122;p83"/>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23" name="Google Shape;1123;p83"/>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24" name="Google Shape;1124;p83"/>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25" name="Google Shape;1125;p83"/>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26" name="Google Shape;1126;p83"/>
          <p:cNvSpPr txBox="1"/>
          <p:nvPr/>
        </p:nvSpPr>
        <p:spPr>
          <a:xfrm>
            <a:off x="1091590" y="2931032"/>
            <a:ext cx="2703830" cy="63500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4000"/>
              <a:buFont typeface="Arial"/>
              <a:buNone/>
            </a:pPr>
            <a:r>
              <a:rPr lang="en-US" sz="4000" b="1" i="0" u="none" strike="noStrike" cap="none">
                <a:solidFill>
                  <a:schemeClr val="dk1"/>
                </a:solidFill>
                <a:latin typeface="Arial"/>
                <a:ea typeface="Arial"/>
                <a:cs typeface="Arial"/>
                <a:sym typeface="Arial"/>
              </a:rPr>
              <a:t>VALIDITAS</a:t>
            </a:r>
            <a:endParaRPr sz="4000" b="0" i="0" u="none" strike="noStrike" cap="none">
              <a:solidFill>
                <a:schemeClr val="dk1"/>
              </a:solidFill>
              <a:latin typeface="Arial"/>
              <a:ea typeface="Arial"/>
              <a:cs typeface="Arial"/>
              <a:sym typeface="Arial"/>
            </a:endParaRPr>
          </a:p>
        </p:txBody>
      </p:sp>
      <p:sp>
        <p:nvSpPr>
          <p:cNvPr id="1127" name="Google Shape;1127;p83"/>
          <p:cNvSpPr txBox="1"/>
          <p:nvPr/>
        </p:nvSpPr>
        <p:spPr>
          <a:xfrm>
            <a:off x="7161403" y="374141"/>
            <a:ext cx="1212215" cy="1854835"/>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0"/>
              <a:buFont typeface="Arial"/>
              <a:buNone/>
            </a:pPr>
            <a:endParaRPr sz="9600" b="0" i="0" u="none" strike="noStrike" cap="none" dirty="0">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31"/>
        <p:cNvGrpSpPr/>
        <p:nvPr/>
      </p:nvGrpSpPr>
      <p:grpSpPr>
        <a:xfrm>
          <a:off x="0" y="0"/>
          <a:ext cx="0" cy="0"/>
          <a:chOff x="0" y="0"/>
          <a:chExt cx="0" cy="0"/>
        </a:xfrm>
      </p:grpSpPr>
      <p:sp>
        <p:nvSpPr>
          <p:cNvPr id="1132" name="Google Shape;1132;p84"/>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33" name="Google Shape;1133;p84"/>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34" name="Google Shape;1134;p84"/>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35" name="Google Shape;1135;p84"/>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36" name="Google Shape;1136;p84"/>
          <p:cNvSpPr/>
          <p:nvPr/>
        </p:nvSpPr>
        <p:spPr>
          <a:xfrm>
            <a:off x="617753" y="603427"/>
            <a:ext cx="948055" cy="948055"/>
          </a:xfrm>
          <a:custGeom>
            <a:avLst/>
            <a:gdLst/>
            <a:ahLst/>
            <a:cxnLst/>
            <a:rect l="l" t="t" r="r" b="b"/>
            <a:pathLst>
              <a:path w="948055" h="948055" extrusionOk="0">
                <a:moveTo>
                  <a:pt x="0" y="948004"/>
                </a:moveTo>
                <a:lnTo>
                  <a:pt x="948004" y="948004"/>
                </a:lnTo>
                <a:lnTo>
                  <a:pt x="948004" y="0"/>
                </a:lnTo>
                <a:lnTo>
                  <a:pt x="0" y="0"/>
                </a:lnTo>
                <a:lnTo>
                  <a:pt x="0" y="948004"/>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37" name="Google Shape;1137;p84"/>
          <p:cNvSpPr/>
          <p:nvPr/>
        </p:nvSpPr>
        <p:spPr>
          <a:xfrm>
            <a:off x="809193" y="854836"/>
            <a:ext cx="565150" cy="445134"/>
          </a:xfrm>
          <a:custGeom>
            <a:avLst/>
            <a:gdLst/>
            <a:ahLst/>
            <a:cxnLst/>
            <a:rect l="l" t="t" r="r" b="b"/>
            <a:pathLst>
              <a:path w="565150" h="445134" extrusionOk="0">
                <a:moveTo>
                  <a:pt x="524941" y="0"/>
                </a:moveTo>
                <a:lnTo>
                  <a:pt x="465408" y="27812"/>
                </a:lnTo>
                <a:lnTo>
                  <a:pt x="417067" y="64388"/>
                </a:lnTo>
                <a:lnTo>
                  <a:pt x="381063" y="107918"/>
                </a:lnTo>
                <a:lnTo>
                  <a:pt x="358584" y="156590"/>
                </a:lnTo>
                <a:lnTo>
                  <a:pt x="346800" y="217550"/>
                </a:lnTo>
                <a:lnTo>
                  <a:pt x="342874" y="297941"/>
                </a:lnTo>
                <a:lnTo>
                  <a:pt x="342874" y="445135"/>
                </a:lnTo>
                <a:lnTo>
                  <a:pt x="548309" y="445135"/>
                </a:lnTo>
                <a:lnTo>
                  <a:pt x="548309" y="239395"/>
                </a:lnTo>
                <a:lnTo>
                  <a:pt x="448868" y="239395"/>
                </a:lnTo>
                <a:lnTo>
                  <a:pt x="451179" y="210512"/>
                </a:lnTo>
                <a:lnTo>
                  <a:pt x="465272" y="161796"/>
                </a:lnTo>
                <a:lnTo>
                  <a:pt x="492564" y="124698"/>
                </a:lnTo>
                <a:lnTo>
                  <a:pt x="536570" y="96123"/>
                </a:lnTo>
                <a:lnTo>
                  <a:pt x="565073" y="84836"/>
                </a:lnTo>
                <a:lnTo>
                  <a:pt x="524941" y="0"/>
                </a:lnTo>
                <a:close/>
              </a:path>
              <a:path w="565150" h="445134" extrusionOk="0">
                <a:moveTo>
                  <a:pt x="182041" y="0"/>
                </a:moveTo>
                <a:lnTo>
                  <a:pt x="122091" y="27812"/>
                </a:lnTo>
                <a:lnTo>
                  <a:pt x="73837" y="64388"/>
                </a:lnTo>
                <a:lnTo>
                  <a:pt x="38107" y="108013"/>
                </a:lnTo>
                <a:lnTo>
                  <a:pt x="15722" y="156972"/>
                </a:lnTo>
                <a:lnTo>
                  <a:pt x="3932" y="218027"/>
                </a:lnTo>
                <a:lnTo>
                  <a:pt x="0" y="297941"/>
                </a:lnTo>
                <a:lnTo>
                  <a:pt x="0" y="445135"/>
                </a:lnTo>
                <a:lnTo>
                  <a:pt x="205435" y="445135"/>
                </a:lnTo>
                <a:lnTo>
                  <a:pt x="205435" y="239395"/>
                </a:lnTo>
                <a:lnTo>
                  <a:pt x="106006" y="239395"/>
                </a:lnTo>
                <a:lnTo>
                  <a:pt x="108314" y="210512"/>
                </a:lnTo>
                <a:lnTo>
                  <a:pt x="122383" y="161796"/>
                </a:lnTo>
                <a:lnTo>
                  <a:pt x="149664" y="124698"/>
                </a:lnTo>
                <a:lnTo>
                  <a:pt x="193712" y="96123"/>
                </a:lnTo>
                <a:lnTo>
                  <a:pt x="222249" y="84836"/>
                </a:lnTo>
                <a:lnTo>
                  <a:pt x="182041"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38" name="Google Shape;1138;p84"/>
          <p:cNvSpPr txBox="1">
            <a:spLocks noGrp="1"/>
          </p:cNvSpPr>
          <p:nvPr>
            <p:ph type="ctrTitle"/>
          </p:nvPr>
        </p:nvSpPr>
        <p:spPr>
          <a:xfrm>
            <a:off x="297027" y="2459253"/>
            <a:ext cx="7772400" cy="1463040"/>
          </a:xfrm>
          <a:prstGeom prst="rect">
            <a:avLst/>
          </a:prstGeom>
          <a:noFill/>
          <a:ln>
            <a:noFill/>
          </a:ln>
        </p:spPr>
        <p:txBody>
          <a:bodyPr spcFirstLastPara="1" wrap="square" lIns="0" tIns="12700" rIns="0" bIns="0" anchor="ctr" anchorCtr="0">
            <a:noAutofit/>
          </a:bodyPr>
          <a:lstStyle/>
          <a:p>
            <a:pPr marL="12700" marR="5080" lvl="0" indent="0" algn="r" rtl="0">
              <a:lnSpc>
                <a:spcPct val="114999"/>
              </a:lnSpc>
              <a:spcBef>
                <a:spcPts val="0"/>
              </a:spcBef>
              <a:spcAft>
                <a:spcPts val="0"/>
              </a:spcAft>
              <a:buClr>
                <a:srgbClr val="0C0C0C"/>
              </a:buClr>
              <a:buSzPts val="5000"/>
              <a:buFont typeface="Twentieth Century"/>
              <a:buNone/>
            </a:pPr>
            <a:r>
              <a:rPr lang="en-US" i="1"/>
              <a:t>VALIDITY, AS APPLIED TO A  </a:t>
            </a:r>
            <a:r>
              <a:rPr lang="en-US"/>
              <a:t>TEST, IS A JUDGMENT OR  ESTIMATE OF HOW WELL A TEST  MEASURES WHAT</a:t>
            </a:r>
            <a:endParaRPr/>
          </a:p>
        </p:txBody>
      </p:sp>
      <p:sp>
        <p:nvSpPr>
          <p:cNvPr id="1139" name="Google Shape;1139;p84"/>
          <p:cNvSpPr txBox="1"/>
          <p:nvPr/>
        </p:nvSpPr>
        <p:spPr>
          <a:xfrm>
            <a:off x="1678078" y="633907"/>
            <a:ext cx="4739005" cy="1147445"/>
          </a:xfrm>
          <a:prstGeom prst="rect">
            <a:avLst/>
          </a:prstGeom>
          <a:noFill/>
          <a:ln>
            <a:noFill/>
          </a:ln>
        </p:spPr>
        <p:txBody>
          <a:bodyPr spcFirstLastPara="1" wrap="square" lIns="0" tIns="12050" rIns="0" bIns="0" anchor="t" anchorCtr="0">
            <a:noAutofit/>
          </a:bodyPr>
          <a:lstStyle/>
          <a:p>
            <a:pPr marL="12700" marR="5080" lvl="0" indent="0" algn="l" rtl="0">
              <a:lnSpc>
                <a:spcPct val="115100"/>
              </a:lnSpc>
              <a:spcBef>
                <a:spcPts val="0"/>
              </a:spcBef>
              <a:spcAft>
                <a:spcPts val="0"/>
              </a:spcAft>
              <a:buClr>
                <a:srgbClr val="000000"/>
              </a:buClr>
              <a:buSzPts val="3200"/>
              <a:buFont typeface="Arial"/>
              <a:buNone/>
            </a:pPr>
            <a:r>
              <a:rPr lang="en-US" sz="3200" b="0" i="1" u="none" strike="noStrike" cap="none">
                <a:solidFill>
                  <a:schemeClr val="dk1"/>
                </a:solidFill>
                <a:latin typeface="Arial"/>
                <a:ea typeface="Arial"/>
                <a:cs typeface="Arial"/>
                <a:sym typeface="Arial"/>
              </a:rPr>
              <a:t>it purports to measure in a  particular context</a:t>
            </a:r>
            <a:endParaRPr sz="3200" b="0" i="0" u="none" strike="noStrike" cap="none">
              <a:solidFill>
                <a:schemeClr val="dk1"/>
              </a:solidFill>
              <a:latin typeface="Arial"/>
              <a:ea typeface="Arial"/>
              <a:cs typeface="Arial"/>
              <a:sym typeface="Arial"/>
            </a:endParaRPr>
          </a:p>
        </p:txBody>
      </p:sp>
      <p:sp>
        <p:nvSpPr>
          <p:cNvPr id="1140" name="Google Shape;1140;p84"/>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28</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44"/>
        <p:cNvGrpSpPr/>
        <p:nvPr/>
      </p:nvGrpSpPr>
      <p:grpSpPr>
        <a:xfrm>
          <a:off x="0" y="0"/>
          <a:ext cx="0" cy="0"/>
          <a:chOff x="0" y="0"/>
          <a:chExt cx="0" cy="0"/>
        </a:xfrm>
      </p:grpSpPr>
      <p:sp>
        <p:nvSpPr>
          <p:cNvPr id="1145" name="Google Shape;1145;p85"/>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46" name="Google Shape;1146;p85"/>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47" name="Google Shape;1147;p85"/>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48" name="Google Shape;1148;p85"/>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49" name="Google Shape;1149;p85"/>
          <p:cNvSpPr/>
          <p:nvPr/>
        </p:nvSpPr>
        <p:spPr>
          <a:xfrm>
            <a:off x="617753" y="603427"/>
            <a:ext cx="948055" cy="948055"/>
          </a:xfrm>
          <a:custGeom>
            <a:avLst/>
            <a:gdLst/>
            <a:ahLst/>
            <a:cxnLst/>
            <a:rect l="l" t="t" r="r" b="b"/>
            <a:pathLst>
              <a:path w="948055" h="948055" extrusionOk="0">
                <a:moveTo>
                  <a:pt x="0" y="948004"/>
                </a:moveTo>
                <a:lnTo>
                  <a:pt x="948004" y="948004"/>
                </a:lnTo>
                <a:lnTo>
                  <a:pt x="948004" y="0"/>
                </a:lnTo>
                <a:lnTo>
                  <a:pt x="0" y="0"/>
                </a:lnTo>
                <a:lnTo>
                  <a:pt x="0" y="948004"/>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50" name="Google Shape;1150;p85"/>
          <p:cNvSpPr/>
          <p:nvPr/>
        </p:nvSpPr>
        <p:spPr>
          <a:xfrm>
            <a:off x="809193" y="854836"/>
            <a:ext cx="565150" cy="445134"/>
          </a:xfrm>
          <a:custGeom>
            <a:avLst/>
            <a:gdLst/>
            <a:ahLst/>
            <a:cxnLst/>
            <a:rect l="l" t="t" r="r" b="b"/>
            <a:pathLst>
              <a:path w="565150" h="445134" extrusionOk="0">
                <a:moveTo>
                  <a:pt x="524941" y="0"/>
                </a:moveTo>
                <a:lnTo>
                  <a:pt x="465408" y="27812"/>
                </a:lnTo>
                <a:lnTo>
                  <a:pt x="417067" y="64388"/>
                </a:lnTo>
                <a:lnTo>
                  <a:pt x="381063" y="107918"/>
                </a:lnTo>
                <a:lnTo>
                  <a:pt x="358584" y="156590"/>
                </a:lnTo>
                <a:lnTo>
                  <a:pt x="346800" y="217550"/>
                </a:lnTo>
                <a:lnTo>
                  <a:pt x="342874" y="297941"/>
                </a:lnTo>
                <a:lnTo>
                  <a:pt x="342874" y="445135"/>
                </a:lnTo>
                <a:lnTo>
                  <a:pt x="548309" y="445135"/>
                </a:lnTo>
                <a:lnTo>
                  <a:pt x="548309" y="239395"/>
                </a:lnTo>
                <a:lnTo>
                  <a:pt x="448868" y="239395"/>
                </a:lnTo>
                <a:lnTo>
                  <a:pt x="451179" y="210512"/>
                </a:lnTo>
                <a:lnTo>
                  <a:pt x="465272" y="161796"/>
                </a:lnTo>
                <a:lnTo>
                  <a:pt x="492564" y="124698"/>
                </a:lnTo>
                <a:lnTo>
                  <a:pt x="536570" y="96123"/>
                </a:lnTo>
                <a:lnTo>
                  <a:pt x="565073" y="84836"/>
                </a:lnTo>
                <a:lnTo>
                  <a:pt x="524941" y="0"/>
                </a:lnTo>
                <a:close/>
              </a:path>
              <a:path w="565150" h="445134" extrusionOk="0">
                <a:moveTo>
                  <a:pt x="182041" y="0"/>
                </a:moveTo>
                <a:lnTo>
                  <a:pt x="122091" y="27812"/>
                </a:lnTo>
                <a:lnTo>
                  <a:pt x="73837" y="64388"/>
                </a:lnTo>
                <a:lnTo>
                  <a:pt x="38107" y="108013"/>
                </a:lnTo>
                <a:lnTo>
                  <a:pt x="15722" y="156972"/>
                </a:lnTo>
                <a:lnTo>
                  <a:pt x="3932" y="218027"/>
                </a:lnTo>
                <a:lnTo>
                  <a:pt x="0" y="297941"/>
                </a:lnTo>
                <a:lnTo>
                  <a:pt x="0" y="445135"/>
                </a:lnTo>
                <a:lnTo>
                  <a:pt x="205435" y="445135"/>
                </a:lnTo>
                <a:lnTo>
                  <a:pt x="205435" y="239395"/>
                </a:lnTo>
                <a:lnTo>
                  <a:pt x="106006" y="239395"/>
                </a:lnTo>
                <a:lnTo>
                  <a:pt x="108314" y="210512"/>
                </a:lnTo>
                <a:lnTo>
                  <a:pt x="122383" y="161796"/>
                </a:lnTo>
                <a:lnTo>
                  <a:pt x="149664" y="124698"/>
                </a:lnTo>
                <a:lnTo>
                  <a:pt x="193712" y="96123"/>
                </a:lnTo>
                <a:lnTo>
                  <a:pt x="222249" y="84836"/>
                </a:lnTo>
                <a:lnTo>
                  <a:pt x="182041"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51" name="Google Shape;1151;p85"/>
          <p:cNvSpPr txBox="1">
            <a:spLocks noGrp="1"/>
          </p:cNvSpPr>
          <p:nvPr>
            <p:ph type="title"/>
          </p:nvPr>
        </p:nvSpPr>
        <p:spPr>
          <a:xfrm>
            <a:off x="1909317" y="951033"/>
            <a:ext cx="4855210" cy="2270125"/>
          </a:xfrm>
          <a:prstGeom prst="rect">
            <a:avLst/>
          </a:prstGeom>
          <a:noFill/>
          <a:ln>
            <a:noFill/>
          </a:ln>
        </p:spPr>
        <p:txBody>
          <a:bodyPr spcFirstLastPara="1" wrap="square" lIns="0" tIns="12700" rIns="0" bIns="0" anchor="ctr" anchorCtr="0">
            <a:noAutofit/>
          </a:bodyPr>
          <a:lstStyle/>
          <a:p>
            <a:pPr marL="12700" marR="5080" lvl="0" indent="0" algn="l" rtl="0">
              <a:lnSpc>
                <a:spcPct val="114999"/>
              </a:lnSpc>
              <a:spcBef>
                <a:spcPts val="0"/>
              </a:spcBef>
              <a:spcAft>
                <a:spcPts val="0"/>
              </a:spcAft>
              <a:buClr>
                <a:srgbClr val="000000"/>
              </a:buClr>
              <a:buSzPts val="3200"/>
              <a:buFont typeface="Arial"/>
              <a:buNone/>
            </a:pPr>
            <a:r>
              <a:rPr lang="en-US" sz="3200" i="1">
                <a:solidFill>
                  <a:srgbClr val="000000"/>
                </a:solidFill>
                <a:latin typeface="Arial"/>
                <a:ea typeface="Arial"/>
                <a:cs typeface="Arial"/>
                <a:sym typeface="Arial"/>
              </a:rPr>
              <a:t>VALIDITAS SEBUAH TES  MENYANGKUT APA YANG  DIUKUR TES DAN SEBERAPA  BAIK TES ITU BISA MENGUKUR.</a:t>
            </a:r>
            <a:endParaRPr sz="3200">
              <a:latin typeface="Arial"/>
              <a:ea typeface="Arial"/>
              <a:cs typeface="Arial"/>
              <a:sym typeface="Arial"/>
            </a:endParaRPr>
          </a:p>
        </p:txBody>
      </p:sp>
      <p:sp>
        <p:nvSpPr>
          <p:cNvPr id="1152" name="Google Shape;1152;p85"/>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29</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56"/>
        <p:cNvGrpSpPr/>
        <p:nvPr/>
      </p:nvGrpSpPr>
      <p:grpSpPr>
        <a:xfrm>
          <a:off x="0" y="0"/>
          <a:ext cx="0" cy="0"/>
          <a:chOff x="0" y="0"/>
          <a:chExt cx="0" cy="0"/>
        </a:xfrm>
      </p:grpSpPr>
      <p:sp>
        <p:nvSpPr>
          <p:cNvPr id="1157" name="Google Shape;1157;p86"/>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58" name="Google Shape;1158;p86"/>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59" name="Google Shape;1159;p86"/>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60" name="Google Shape;1160;p86"/>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61" name="Google Shape;1161;p86"/>
          <p:cNvSpPr txBox="1">
            <a:spLocks noGrp="1"/>
          </p:cNvSpPr>
          <p:nvPr>
            <p:ph type="title"/>
          </p:nvPr>
        </p:nvSpPr>
        <p:spPr>
          <a:xfrm>
            <a:off x="948029" y="1480769"/>
            <a:ext cx="4851400" cy="635000"/>
          </a:xfrm>
          <a:prstGeom prst="rect">
            <a:avLst/>
          </a:prstGeom>
          <a:noFill/>
          <a:ln>
            <a:noFill/>
          </a:ln>
        </p:spPr>
        <p:txBody>
          <a:bodyPr spcFirstLastPara="1" wrap="square" lIns="0" tIns="12050" rIns="0" bIns="0" anchor="ctr" anchorCtr="0">
            <a:noAutofit/>
          </a:bodyPr>
          <a:lstStyle/>
          <a:p>
            <a:pPr marL="12700" lvl="0" indent="0" algn="l" rtl="0">
              <a:lnSpc>
                <a:spcPct val="100000"/>
              </a:lnSpc>
              <a:spcBef>
                <a:spcPts val="0"/>
              </a:spcBef>
              <a:spcAft>
                <a:spcPts val="0"/>
              </a:spcAft>
              <a:buClr>
                <a:srgbClr val="000000"/>
              </a:buClr>
              <a:buSzPts val="4000"/>
              <a:buFont typeface="Arial"/>
              <a:buNone/>
            </a:pPr>
            <a:r>
              <a:rPr lang="en-US" sz="4000" b="1">
                <a:solidFill>
                  <a:srgbClr val="000000"/>
                </a:solidFill>
                <a:latin typeface="Arial"/>
                <a:ea typeface="Arial"/>
                <a:cs typeface="Arial"/>
                <a:sym typeface="Arial"/>
              </a:rPr>
              <a:t>ALAT UKUR YANG VALID</a:t>
            </a:r>
            <a:endParaRPr sz="4000">
              <a:latin typeface="Arial"/>
              <a:ea typeface="Arial"/>
              <a:cs typeface="Arial"/>
              <a:sym typeface="Arial"/>
            </a:endParaRPr>
          </a:p>
        </p:txBody>
      </p:sp>
      <p:sp>
        <p:nvSpPr>
          <p:cNvPr id="1162" name="Google Shape;1162;p86"/>
          <p:cNvSpPr txBox="1"/>
          <p:nvPr/>
        </p:nvSpPr>
        <p:spPr>
          <a:xfrm>
            <a:off x="1050137" y="2461006"/>
            <a:ext cx="6885305" cy="1245870"/>
          </a:xfrm>
          <a:prstGeom prst="rect">
            <a:avLst/>
          </a:prstGeom>
          <a:noFill/>
          <a:ln>
            <a:noFill/>
          </a:ln>
        </p:spPr>
        <p:txBody>
          <a:bodyPr spcFirstLastPara="1" wrap="square" lIns="0" tIns="12700" rIns="0" bIns="0" anchor="t" anchorCtr="0">
            <a:noAutofit/>
          </a:bodyPr>
          <a:lstStyle/>
          <a:p>
            <a:pPr marL="12700" marR="5080" lvl="0" indent="0" algn="l" rtl="0">
              <a:lnSpc>
                <a:spcPct val="100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menunjukkan bahwa alat ukur tersebut dapat (valid)  digunakan untuk populasi tertentu dalam satu waktu tertentu.  Tidak ada tes/pengukuran yang dapat digunakan secara  universal</a:t>
            </a:r>
            <a:endParaRPr sz="2000" b="0" i="0" u="none" strike="noStrike" cap="none">
              <a:solidFill>
                <a:schemeClr val="dk1"/>
              </a:solidFill>
              <a:latin typeface="Arial"/>
              <a:ea typeface="Arial"/>
              <a:cs typeface="Arial"/>
              <a:sym typeface="Arial"/>
            </a:endParaRPr>
          </a:p>
        </p:txBody>
      </p:sp>
      <p:sp>
        <p:nvSpPr>
          <p:cNvPr id="1163" name="Google Shape;1163;p86"/>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30</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67"/>
        <p:cNvGrpSpPr/>
        <p:nvPr/>
      </p:nvGrpSpPr>
      <p:grpSpPr>
        <a:xfrm>
          <a:off x="0" y="0"/>
          <a:ext cx="0" cy="0"/>
          <a:chOff x="0" y="0"/>
          <a:chExt cx="0" cy="0"/>
        </a:xfrm>
      </p:grpSpPr>
      <p:sp>
        <p:nvSpPr>
          <p:cNvPr id="1168" name="Google Shape;1168;p87"/>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69" name="Google Shape;1169;p87"/>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70" name="Google Shape;1170;p87"/>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71" name="Google Shape;1171;p87"/>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72" name="Google Shape;1172;p87"/>
          <p:cNvSpPr txBox="1"/>
          <p:nvPr/>
        </p:nvSpPr>
        <p:spPr>
          <a:xfrm>
            <a:off x="942771" y="960602"/>
            <a:ext cx="6932295" cy="1474470"/>
          </a:xfrm>
          <a:prstGeom prst="rect">
            <a:avLst/>
          </a:prstGeom>
          <a:noFill/>
          <a:ln>
            <a:noFill/>
          </a:ln>
        </p:spPr>
        <p:txBody>
          <a:bodyPr spcFirstLastPara="1" wrap="square" lIns="0" tIns="88900" rIns="0" bIns="0" anchor="t" anchorCtr="0">
            <a:noAutofit/>
          </a:bodyPr>
          <a:lstStyle/>
          <a:p>
            <a:pPr marL="114300" marR="0" lvl="0" indent="0" algn="l" rtl="0">
              <a:lnSpc>
                <a:spcPct val="100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Dua kecenderungan umum dalam usaha validasi tes:</a:t>
            </a:r>
            <a:endParaRPr sz="1400" b="0" i="0" u="none" strike="noStrike" cap="none">
              <a:solidFill>
                <a:srgbClr val="000000"/>
              </a:solidFill>
              <a:latin typeface="Arial"/>
              <a:ea typeface="Arial"/>
              <a:cs typeface="Arial"/>
              <a:sym typeface="Arial"/>
            </a:endParaRPr>
          </a:p>
          <a:p>
            <a:pPr marL="527685" marR="0" lvl="0" indent="-515619" algn="l" rtl="0">
              <a:lnSpc>
                <a:spcPct val="100000"/>
              </a:lnSpc>
              <a:spcBef>
                <a:spcPts val="605"/>
              </a:spcBef>
              <a:spcAft>
                <a:spcPts val="0"/>
              </a:spcAft>
              <a:buClr>
                <a:schemeClr val="dk1"/>
              </a:buClr>
              <a:buSzPts val="2000"/>
              <a:buFont typeface="Arial"/>
              <a:buAutoNum type="arabicParenBoth"/>
            </a:pPr>
            <a:r>
              <a:rPr lang="en-US" sz="2000" b="0" i="0" u="none" strike="noStrike" cap="none">
                <a:solidFill>
                  <a:schemeClr val="dk1"/>
                </a:solidFill>
                <a:latin typeface="Arial"/>
                <a:ea typeface="Arial"/>
                <a:cs typeface="Arial"/>
                <a:sym typeface="Arial"/>
              </a:rPr>
              <a:t>Orientasi teoretis yang makin kuat</a:t>
            </a:r>
            <a:endParaRPr sz="1400" b="0" i="0" u="none" strike="noStrike" cap="none">
              <a:solidFill>
                <a:srgbClr val="000000"/>
              </a:solidFill>
              <a:latin typeface="Arial"/>
              <a:ea typeface="Arial"/>
              <a:cs typeface="Arial"/>
              <a:sym typeface="Arial"/>
            </a:endParaRPr>
          </a:p>
          <a:p>
            <a:pPr marL="527685" marR="5080" lvl="0" indent="-515619" algn="l" rtl="0">
              <a:lnSpc>
                <a:spcPct val="100000"/>
              </a:lnSpc>
              <a:spcBef>
                <a:spcPts val="600"/>
              </a:spcBef>
              <a:spcAft>
                <a:spcPts val="0"/>
              </a:spcAft>
              <a:buClr>
                <a:schemeClr val="dk1"/>
              </a:buClr>
              <a:buSzPts val="2000"/>
              <a:buFont typeface="Arial"/>
              <a:buAutoNum type="arabicParenBoth"/>
            </a:pPr>
            <a:r>
              <a:rPr lang="en-US" sz="2000" b="0" i="0" u="none" strike="noStrike" cap="none">
                <a:solidFill>
                  <a:schemeClr val="dk1"/>
                </a:solidFill>
                <a:latin typeface="Arial"/>
                <a:ea typeface="Arial"/>
                <a:cs typeface="Arial"/>
                <a:sym typeface="Arial"/>
              </a:rPr>
              <a:t>Hubungan yang erat antara teori psikologis dan verifikasi  melalui testing hipotesis empiris dan eksperimental</a:t>
            </a:r>
            <a:endParaRPr sz="1400" b="0" i="0" u="none" strike="noStrike" cap="none">
              <a:solidFill>
                <a:srgbClr val="000000"/>
              </a:solidFill>
              <a:latin typeface="Arial"/>
              <a:ea typeface="Arial"/>
              <a:cs typeface="Arial"/>
              <a:sym typeface="Arial"/>
            </a:endParaRPr>
          </a:p>
        </p:txBody>
      </p:sp>
      <p:sp>
        <p:nvSpPr>
          <p:cNvPr id="1173" name="Google Shape;1173;p87"/>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31</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77"/>
        <p:cNvGrpSpPr/>
        <p:nvPr/>
      </p:nvGrpSpPr>
      <p:grpSpPr>
        <a:xfrm>
          <a:off x="0" y="0"/>
          <a:ext cx="0" cy="0"/>
          <a:chOff x="0" y="0"/>
          <a:chExt cx="0" cy="0"/>
        </a:xfrm>
      </p:grpSpPr>
      <p:sp>
        <p:nvSpPr>
          <p:cNvPr id="1178" name="Google Shape;1178;p88"/>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79" name="Google Shape;1179;p88"/>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80" name="Google Shape;1180;p88"/>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81" name="Google Shape;1181;p88"/>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82" name="Google Shape;1182;p88"/>
          <p:cNvSpPr txBox="1">
            <a:spLocks noGrp="1"/>
          </p:cNvSpPr>
          <p:nvPr>
            <p:ph type="title"/>
          </p:nvPr>
        </p:nvSpPr>
        <p:spPr>
          <a:xfrm>
            <a:off x="948029" y="538353"/>
            <a:ext cx="6337935" cy="878840"/>
          </a:xfrm>
          <a:prstGeom prst="rect">
            <a:avLst/>
          </a:prstGeom>
          <a:noFill/>
          <a:ln>
            <a:noFill/>
          </a:ln>
        </p:spPr>
        <p:txBody>
          <a:bodyPr spcFirstLastPara="1" wrap="square" lIns="0" tIns="12050" rIns="0" bIns="0" anchor="ctr" anchorCtr="0">
            <a:noAutofit/>
          </a:bodyPr>
          <a:lstStyle/>
          <a:p>
            <a:pPr marL="12700" marR="5080" lvl="0" indent="0" algn="l" rtl="0">
              <a:lnSpc>
                <a:spcPct val="100000"/>
              </a:lnSpc>
              <a:spcBef>
                <a:spcPts val="0"/>
              </a:spcBef>
              <a:spcAft>
                <a:spcPts val="0"/>
              </a:spcAft>
              <a:buClr>
                <a:srgbClr val="000000"/>
              </a:buClr>
              <a:buSzPts val="2800"/>
              <a:buFont typeface="Arial"/>
              <a:buNone/>
            </a:pPr>
            <a:r>
              <a:rPr lang="en-US" sz="2800" b="1">
                <a:solidFill>
                  <a:srgbClr val="000000"/>
                </a:solidFill>
                <a:latin typeface="Arial"/>
                <a:ea typeface="Arial"/>
                <a:cs typeface="Arial"/>
                <a:sym typeface="Arial"/>
              </a:rPr>
              <a:t>VALIDITAS DITENTUKAN BERDASARKAN TIGA  KATEGORI BERIKUT:</a:t>
            </a:r>
            <a:endParaRPr sz="2800">
              <a:latin typeface="Arial"/>
              <a:ea typeface="Arial"/>
              <a:cs typeface="Arial"/>
              <a:sym typeface="Arial"/>
            </a:endParaRPr>
          </a:p>
        </p:txBody>
      </p:sp>
      <p:sp>
        <p:nvSpPr>
          <p:cNvPr id="1183" name="Google Shape;1183;p88"/>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32</a:t>
            </a:r>
            <a:endParaRPr sz="1300" b="0" i="0" u="none" strike="noStrike" cap="none">
              <a:solidFill>
                <a:schemeClr val="dk1"/>
              </a:solidFill>
              <a:latin typeface="Arial"/>
              <a:ea typeface="Arial"/>
              <a:cs typeface="Arial"/>
              <a:sym typeface="Arial"/>
            </a:endParaRPr>
          </a:p>
        </p:txBody>
      </p:sp>
      <p:sp>
        <p:nvSpPr>
          <p:cNvPr id="1184" name="Google Shape;1184;p88"/>
          <p:cNvSpPr/>
          <p:nvPr/>
        </p:nvSpPr>
        <p:spPr>
          <a:xfrm>
            <a:off x="1524000" y="1809750"/>
            <a:ext cx="1397000" cy="2794000"/>
          </a:xfrm>
          <a:custGeom>
            <a:avLst/>
            <a:gdLst/>
            <a:ahLst/>
            <a:cxnLst/>
            <a:rect l="l" t="t" r="r" b="b"/>
            <a:pathLst>
              <a:path w="1397000" h="2794000" extrusionOk="0">
                <a:moveTo>
                  <a:pt x="1397000" y="0"/>
                </a:moveTo>
                <a:lnTo>
                  <a:pt x="1348974" y="810"/>
                </a:lnTo>
                <a:lnTo>
                  <a:pt x="1301354" y="3223"/>
                </a:lnTo>
                <a:lnTo>
                  <a:pt x="1254167" y="7212"/>
                </a:lnTo>
                <a:lnTo>
                  <a:pt x="1207438" y="12753"/>
                </a:lnTo>
                <a:lnTo>
                  <a:pt x="1161194" y="19818"/>
                </a:lnTo>
                <a:lnTo>
                  <a:pt x="1115460" y="28382"/>
                </a:lnTo>
                <a:lnTo>
                  <a:pt x="1070263" y="38419"/>
                </a:lnTo>
                <a:lnTo>
                  <a:pt x="1025627" y="49903"/>
                </a:lnTo>
                <a:lnTo>
                  <a:pt x="981581" y="62807"/>
                </a:lnTo>
                <a:lnTo>
                  <a:pt x="938148" y="77106"/>
                </a:lnTo>
                <a:lnTo>
                  <a:pt x="895357" y="92774"/>
                </a:lnTo>
                <a:lnTo>
                  <a:pt x="853231" y="109785"/>
                </a:lnTo>
                <a:lnTo>
                  <a:pt x="811798" y="128112"/>
                </a:lnTo>
                <a:lnTo>
                  <a:pt x="771084" y="147730"/>
                </a:lnTo>
                <a:lnTo>
                  <a:pt x="731114" y="168613"/>
                </a:lnTo>
                <a:lnTo>
                  <a:pt x="691914" y="190735"/>
                </a:lnTo>
                <a:lnTo>
                  <a:pt x="653511" y="214069"/>
                </a:lnTo>
                <a:lnTo>
                  <a:pt x="615931" y="238590"/>
                </a:lnTo>
                <a:lnTo>
                  <a:pt x="579199" y="264271"/>
                </a:lnTo>
                <a:lnTo>
                  <a:pt x="543342" y="291087"/>
                </a:lnTo>
                <a:lnTo>
                  <a:pt x="508385" y="319012"/>
                </a:lnTo>
                <a:lnTo>
                  <a:pt x="474354" y="348019"/>
                </a:lnTo>
                <a:lnTo>
                  <a:pt x="441277" y="378083"/>
                </a:lnTo>
                <a:lnTo>
                  <a:pt x="409178" y="409178"/>
                </a:lnTo>
                <a:lnTo>
                  <a:pt x="378083" y="441277"/>
                </a:lnTo>
                <a:lnTo>
                  <a:pt x="348019" y="474354"/>
                </a:lnTo>
                <a:lnTo>
                  <a:pt x="319012" y="508385"/>
                </a:lnTo>
                <a:lnTo>
                  <a:pt x="291087" y="543342"/>
                </a:lnTo>
                <a:lnTo>
                  <a:pt x="264271" y="579199"/>
                </a:lnTo>
                <a:lnTo>
                  <a:pt x="238590" y="615931"/>
                </a:lnTo>
                <a:lnTo>
                  <a:pt x="214069" y="653511"/>
                </a:lnTo>
                <a:lnTo>
                  <a:pt x="190735" y="691914"/>
                </a:lnTo>
                <a:lnTo>
                  <a:pt x="168613" y="731114"/>
                </a:lnTo>
                <a:lnTo>
                  <a:pt x="147730" y="771084"/>
                </a:lnTo>
                <a:lnTo>
                  <a:pt x="128112" y="811798"/>
                </a:lnTo>
                <a:lnTo>
                  <a:pt x="109785" y="853231"/>
                </a:lnTo>
                <a:lnTo>
                  <a:pt x="92774" y="895357"/>
                </a:lnTo>
                <a:lnTo>
                  <a:pt x="77106" y="938148"/>
                </a:lnTo>
                <a:lnTo>
                  <a:pt x="62807" y="981581"/>
                </a:lnTo>
                <a:lnTo>
                  <a:pt x="49903" y="1025627"/>
                </a:lnTo>
                <a:lnTo>
                  <a:pt x="38419" y="1070263"/>
                </a:lnTo>
                <a:lnTo>
                  <a:pt x="28382" y="1115460"/>
                </a:lnTo>
                <a:lnTo>
                  <a:pt x="19818" y="1161194"/>
                </a:lnTo>
                <a:lnTo>
                  <a:pt x="12753" y="1207438"/>
                </a:lnTo>
                <a:lnTo>
                  <a:pt x="7212" y="1254167"/>
                </a:lnTo>
                <a:lnTo>
                  <a:pt x="3223" y="1301354"/>
                </a:lnTo>
                <a:lnTo>
                  <a:pt x="810" y="1348974"/>
                </a:lnTo>
                <a:lnTo>
                  <a:pt x="0" y="1397000"/>
                </a:lnTo>
                <a:lnTo>
                  <a:pt x="810" y="1445026"/>
                </a:lnTo>
                <a:lnTo>
                  <a:pt x="3223" y="1492646"/>
                </a:lnTo>
                <a:lnTo>
                  <a:pt x="7212" y="1539834"/>
                </a:lnTo>
                <a:lnTo>
                  <a:pt x="12753" y="1586563"/>
                </a:lnTo>
                <a:lnTo>
                  <a:pt x="19818" y="1632808"/>
                </a:lnTo>
                <a:lnTo>
                  <a:pt x="28382" y="1678543"/>
                </a:lnTo>
                <a:lnTo>
                  <a:pt x="38419" y="1723741"/>
                </a:lnTo>
                <a:lnTo>
                  <a:pt x="49903" y="1768376"/>
                </a:lnTo>
                <a:lnTo>
                  <a:pt x="62807" y="1812423"/>
                </a:lnTo>
                <a:lnTo>
                  <a:pt x="77106" y="1855856"/>
                </a:lnTo>
                <a:lnTo>
                  <a:pt x="92774" y="1898648"/>
                </a:lnTo>
                <a:lnTo>
                  <a:pt x="109785" y="1940773"/>
                </a:lnTo>
                <a:lnTo>
                  <a:pt x="128112" y="1982206"/>
                </a:lnTo>
                <a:lnTo>
                  <a:pt x="147730" y="2022921"/>
                </a:lnTo>
                <a:lnTo>
                  <a:pt x="168613" y="2062891"/>
                </a:lnTo>
                <a:lnTo>
                  <a:pt x="190735" y="2102090"/>
                </a:lnTo>
                <a:lnTo>
                  <a:pt x="214069" y="2140493"/>
                </a:lnTo>
                <a:lnTo>
                  <a:pt x="238590" y="2178074"/>
                </a:lnTo>
                <a:lnTo>
                  <a:pt x="264271" y="2214806"/>
                </a:lnTo>
                <a:lnTo>
                  <a:pt x="291087" y="2250663"/>
                </a:lnTo>
                <a:lnTo>
                  <a:pt x="319012" y="2285620"/>
                </a:lnTo>
                <a:lnTo>
                  <a:pt x="348019" y="2319650"/>
                </a:lnTo>
                <a:lnTo>
                  <a:pt x="378083" y="2352727"/>
                </a:lnTo>
                <a:lnTo>
                  <a:pt x="409178" y="2384826"/>
                </a:lnTo>
                <a:lnTo>
                  <a:pt x="441277" y="2415920"/>
                </a:lnTo>
                <a:lnTo>
                  <a:pt x="474354" y="2445984"/>
                </a:lnTo>
                <a:lnTo>
                  <a:pt x="508385" y="2474991"/>
                </a:lnTo>
                <a:lnTo>
                  <a:pt x="543342" y="2502916"/>
                </a:lnTo>
                <a:lnTo>
                  <a:pt x="579199" y="2529732"/>
                </a:lnTo>
                <a:lnTo>
                  <a:pt x="615931" y="2555413"/>
                </a:lnTo>
                <a:lnTo>
                  <a:pt x="653511" y="2579933"/>
                </a:lnTo>
                <a:lnTo>
                  <a:pt x="691914" y="2603267"/>
                </a:lnTo>
                <a:lnTo>
                  <a:pt x="731114" y="2625388"/>
                </a:lnTo>
                <a:lnTo>
                  <a:pt x="771084" y="2646271"/>
                </a:lnTo>
                <a:lnTo>
                  <a:pt x="811798" y="2665889"/>
                </a:lnTo>
                <a:lnTo>
                  <a:pt x="853231" y="2684216"/>
                </a:lnTo>
                <a:lnTo>
                  <a:pt x="895357" y="2701226"/>
                </a:lnTo>
                <a:lnTo>
                  <a:pt x="938148" y="2716894"/>
                </a:lnTo>
                <a:lnTo>
                  <a:pt x="981581" y="2731193"/>
                </a:lnTo>
                <a:lnTo>
                  <a:pt x="1025627" y="2744097"/>
                </a:lnTo>
                <a:lnTo>
                  <a:pt x="1070263" y="2755581"/>
                </a:lnTo>
                <a:lnTo>
                  <a:pt x="1115460" y="2765617"/>
                </a:lnTo>
                <a:lnTo>
                  <a:pt x="1161194" y="2774181"/>
                </a:lnTo>
                <a:lnTo>
                  <a:pt x="1207438" y="2781246"/>
                </a:lnTo>
                <a:lnTo>
                  <a:pt x="1254167" y="2786787"/>
                </a:lnTo>
                <a:lnTo>
                  <a:pt x="1301354" y="2790777"/>
                </a:lnTo>
                <a:lnTo>
                  <a:pt x="1348974" y="2793189"/>
                </a:lnTo>
                <a:lnTo>
                  <a:pt x="1397000" y="2794000"/>
                </a:lnTo>
                <a:lnTo>
                  <a:pt x="1397000" y="0"/>
                </a:lnTo>
                <a:close/>
              </a:path>
            </a:pathLst>
          </a:custGeom>
          <a:solidFill>
            <a:srgbClr val="95333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85" name="Google Shape;1185;p88"/>
          <p:cNvSpPr/>
          <p:nvPr/>
        </p:nvSpPr>
        <p:spPr>
          <a:xfrm>
            <a:off x="2012950" y="2647950"/>
            <a:ext cx="908050" cy="1816100"/>
          </a:xfrm>
          <a:custGeom>
            <a:avLst/>
            <a:gdLst/>
            <a:ahLst/>
            <a:cxnLst/>
            <a:rect l="l" t="t" r="r" b="b"/>
            <a:pathLst>
              <a:path w="908050" h="1816100" extrusionOk="0">
                <a:moveTo>
                  <a:pt x="908050" y="0"/>
                </a:moveTo>
                <a:lnTo>
                  <a:pt x="859822" y="1258"/>
                </a:lnTo>
                <a:lnTo>
                  <a:pt x="812250" y="4992"/>
                </a:lnTo>
                <a:lnTo>
                  <a:pt x="765397" y="11139"/>
                </a:lnTo>
                <a:lnTo>
                  <a:pt x="719326" y="19635"/>
                </a:lnTo>
                <a:lnTo>
                  <a:pt x="674098" y="30419"/>
                </a:lnTo>
                <a:lnTo>
                  <a:pt x="629777" y="43427"/>
                </a:lnTo>
                <a:lnTo>
                  <a:pt x="586426" y="58597"/>
                </a:lnTo>
                <a:lnTo>
                  <a:pt x="544107" y="75866"/>
                </a:lnTo>
                <a:lnTo>
                  <a:pt x="502883" y="95171"/>
                </a:lnTo>
                <a:lnTo>
                  <a:pt x="462817" y="116450"/>
                </a:lnTo>
                <a:lnTo>
                  <a:pt x="423972" y="139639"/>
                </a:lnTo>
                <a:lnTo>
                  <a:pt x="386409" y="164676"/>
                </a:lnTo>
                <a:lnTo>
                  <a:pt x="350193" y="191499"/>
                </a:lnTo>
                <a:lnTo>
                  <a:pt x="315386" y="220044"/>
                </a:lnTo>
                <a:lnTo>
                  <a:pt x="282050" y="250248"/>
                </a:lnTo>
                <a:lnTo>
                  <a:pt x="250248" y="282050"/>
                </a:lnTo>
                <a:lnTo>
                  <a:pt x="220044" y="315386"/>
                </a:lnTo>
                <a:lnTo>
                  <a:pt x="191499" y="350193"/>
                </a:lnTo>
                <a:lnTo>
                  <a:pt x="164676" y="386409"/>
                </a:lnTo>
                <a:lnTo>
                  <a:pt x="139639" y="423972"/>
                </a:lnTo>
                <a:lnTo>
                  <a:pt x="116450" y="462817"/>
                </a:lnTo>
                <a:lnTo>
                  <a:pt x="95171" y="502883"/>
                </a:lnTo>
                <a:lnTo>
                  <a:pt x="75866" y="544107"/>
                </a:lnTo>
                <a:lnTo>
                  <a:pt x="58597" y="586426"/>
                </a:lnTo>
                <a:lnTo>
                  <a:pt x="43427" y="629777"/>
                </a:lnTo>
                <a:lnTo>
                  <a:pt x="30419" y="674098"/>
                </a:lnTo>
                <a:lnTo>
                  <a:pt x="19635" y="719326"/>
                </a:lnTo>
                <a:lnTo>
                  <a:pt x="11139" y="765397"/>
                </a:lnTo>
                <a:lnTo>
                  <a:pt x="4992" y="812250"/>
                </a:lnTo>
                <a:lnTo>
                  <a:pt x="1258" y="859822"/>
                </a:lnTo>
                <a:lnTo>
                  <a:pt x="0" y="908050"/>
                </a:lnTo>
                <a:lnTo>
                  <a:pt x="1258" y="956275"/>
                </a:lnTo>
                <a:lnTo>
                  <a:pt x="4992" y="1003844"/>
                </a:lnTo>
                <a:lnTo>
                  <a:pt x="11139" y="1050696"/>
                </a:lnTo>
                <a:lnTo>
                  <a:pt x="19635" y="1096766"/>
                </a:lnTo>
                <a:lnTo>
                  <a:pt x="30419" y="1141992"/>
                </a:lnTo>
                <a:lnTo>
                  <a:pt x="43427" y="1186312"/>
                </a:lnTo>
                <a:lnTo>
                  <a:pt x="58597" y="1229663"/>
                </a:lnTo>
                <a:lnTo>
                  <a:pt x="75866" y="1271981"/>
                </a:lnTo>
                <a:lnTo>
                  <a:pt x="95171" y="1313205"/>
                </a:lnTo>
                <a:lnTo>
                  <a:pt x="116450" y="1353270"/>
                </a:lnTo>
                <a:lnTo>
                  <a:pt x="139639" y="1392116"/>
                </a:lnTo>
                <a:lnTo>
                  <a:pt x="164676" y="1429678"/>
                </a:lnTo>
                <a:lnTo>
                  <a:pt x="191499" y="1465895"/>
                </a:lnTo>
                <a:lnTo>
                  <a:pt x="220044" y="1500703"/>
                </a:lnTo>
                <a:lnTo>
                  <a:pt x="250248" y="1534039"/>
                </a:lnTo>
                <a:lnTo>
                  <a:pt x="282050" y="1565842"/>
                </a:lnTo>
                <a:lnTo>
                  <a:pt x="315386" y="1596047"/>
                </a:lnTo>
                <a:lnTo>
                  <a:pt x="350193" y="1624593"/>
                </a:lnTo>
                <a:lnTo>
                  <a:pt x="386409" y="1651416"/>
                </a:lnTo>
                <a:lnTo>
                  <a:pt x="423972" y="1676454"/>
                </a:lnTo>
                <a:lnTo>
                  <a:pt x="462817" y="1699644"/>
                </a:lnTo>
                <a:lnTo>
                  <a:pt x="502883" y="1720923"/>
                </a:lnTo>
                <a:lnTo>
                  <a:pt x="544107" y="1740229"/>
                </a:lnTo>
                <a:lnTo>
                  <a:pt x="586426" y="1757499"/>
                </a:lnTo>
                <a:lnTo>
                  <a:pt x="629777" y="1772669"/>
                </a:lnTo>
                <a:lnTo>
                  <a:pt x="674098" y="1785678"/>
                </a:lnTo>
                <a:lnTo>
                  <a:pt x="719326" y="1796462"/>
                </a:lnTo>
                <a:lnTo>
                  <a:pt x="765397" y="1804960"/>
                </a:lnTo>
                <a:lnTo>
                  <a:pt x="812250" y="1811107"/>
                </a:lnTo>
                <a:lnTo>
                  <a:pt x="859822" y="1814841"/>
                </a:lnTo>
                <a:lnTo>
                  <a:pt x="908050" y="1816100"/>
                </a:lnTo>
                <a:lnTo>
                  <a:pt x="908050" y="0"/>
                </a:lnTo>
                <a:close/>
              </a:path>
            </a:pathLst>
          </a:custGeom>
          <a:solidFill>
            <a:srgbClr val="95333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86" name="Google Shape;1186;p88"/>
          <p:cNvSpPr/>
          <p:nvPr/>
        </p:nvSpPr>
        <p:spPr>
          <a:xfrm>
            <a:off x="2012950" y="2647950"/>
            <a:ext cx="908050" cy="1816100"/>
          </a:xfrm>
          <a:custGeom>
            <a:avLst/>
            <a:gdLst/>
            <a:ahLst/>
            <a:cxnLst/>
            <a:rect l="l" t="t" r="r" b="b"/>
            <a:pathLst>
              <a:path w="908050" h="1816100" extrusionOk="0">
                <a:moveTo>
                  <a:pt x="908050" y="1816100"/>
                </a:moveTo>
                <a:lnTo>
                  <a:pt x="859822" y="1814841"/>
                </a:lnTo>
                <a:lnTo>
                  <a:pt x="812250" y="1811107"/>
                </a:lnTo>
                <a:lnTo>
                  <a:pt x="765397" y="1804960"/>
                </a:lnTo>
                <a:lnTo>
                  <a:pt x="719326" y="1796462"/>
                </a:lnTo>
                <a:lnTo>
                  <a:pt x="674098" y="1785678"/>
                </a:lnTo>
                <a:lnTo>
                  <a:pt x="629777" y="1772669"/>
                </a:lnTo>
                <a:lnTo>
                  <a:pt x="586426" y="1757499"/>
                </a:lnTo>
                <a:lnTo>
                  <a:pt x="544107" y="1740229"/>
                </a:lnTo>
                <a:lnTo>
                  <a:pt x="502883" y="1720923"/>
                </a:lnTo>
                <a:lnTo>
                  <a:pt x="462817" y="1699644"/>
                </a:lnTo>
                <a:lnTo>
                  <a:pt x="423972" y="1676454"/>
                </a:lnTo>
                <a:lnTo>
                  <a:pt x="386409" y="1651416"/>
                </a:lnTo>
                <a:lnTo>
                  <a:pt x="350193" y="1624593"/>
                </a:lnTo>
                <a:lnTo>
                  <a:pt x="315386" y="1596047"/>
                </a:lnTo>
                <a:lnTo>
                  <a:pt x="282050" y="1565842"/>
                </a:lnTo>
                <a:lnTo>
                  <a:pt x="250248" y="1534039"/>
                </a:lnTo>
                <a:lnTo>
                  <a:pt x="220044" y="1500703"/>
                </a:lnTo>
                <a:lnTo>
                  <a:pt x="191499" y="1465895"/>
                </a:lnTo>
                <a:lnTo>
                  <a:pt x="164676" y="1429678"/>
                </a:lnTo>
                <a:lnTo>
                  <a:pt x="139639" y="1392116"/>
                </a:lnTo>
                <a:lnTo>
                  <a:pt x="116450" y="1353270"/>
                </a:lnTo>
                <a:lnTo>
                  <a:pt x="95171" y="1313205"/>
                </a:lnTo>
                <a:lnTo>
                  <a:pt x="75866" y="1271981"/>
                </a:lnTo>
                <a:lnTo>
                  <a:pt x="58597" y="1229663"/>
                </a:lnTo>
                <a:lnTo>
                  <a:pt x="43427" y="1186312"/>
                </a:lnTo>
                <a:lnTo>
                  <a:pt x="30419" y="1141992"/>
                </a:lnTo>
                <a:lnTo>
                  <a:pt x="19635" y="1096766"/>
                </a:lnTo>
                <a:lnTo>
                  <a:pt x="11139" y="1050696"/>
                </a:lnTo>
                <a:lnTo>
                  <a:pt x="4992" y="1003844"/>
                </a:lnTo>
                <a:lnTo>
                  <a:pt x="1258" y="956275"/>
                </a:lnTo>
                <a:lnTo>
                  <a:pt x="0" y="908050"/>
                </a:lnTo>
                <a:lnTo>
                  <a:pt x="1258" y="859822"/>
                </a:lnTo>
                <a:lnTo>
                  <a:pt x="4992" y="812250"/>
                </a:lnTo>
                <a:lnTo>
                  <a:pt x="11139" y="765397"/>
                </a:lnTo>
                <a:lnTo>
                  <a:pt x="19635" y="719326"/>
                </a:lnTo>
                <a:lnTo>
                  <a:pt x="30419" y="674098"/>
                </a:lnTo>
                <a:lnTo>
                  <a:pt x="43427" y="629777"/>
                </a:lnTo>
                <a:lnTo>
                  <a:pt x="58597" y="586426"/>
                </a:lnTo>
                <a:lnTo>
                  <a:pt x="75866" y="544107"/>
                </a:lnTo>
                <a:lnTo>
                  <a:pt x="95171" y="502883"/>
                </a:lnTo>
                <a:lnTo>
                  <a:pt x="116450" y="462817"/>
                </a:lnTo>
                <a:lnTo>
                  <a:pt x="139639" y="423972"/>
                </a:lnTo>
                <a:lnTo>
                  <a:pt x="164676" y="386409"/>
                </a:lnTo>
                <a:lnTo>
                  <a:pt x="191499" y="350193"/>
                </a:lnTo>
                <a:lnTo>
                  <a:pt x="220044" y="315386"/>
                </a:lnTo>
                <a:lnTo>
                  <a:pt x="250248" y="282050"/>
                </a:lnTo>
                <a:lnTo>
                  <a:pt x="282050" y="250248"/>
                </a:lnTo>
                <a:lnTo>
                  <a:pt x="315386" y="220044"/>
                </a:lnTo>
                <a:lnTo>
                  <a:pt x="350193" y="191499"/>
                </a:lnTo>
                <a:lnTo>
                  <a:pt x="386409" y="164676"/>
                </a:lnTo>
                <a:lnTo>
                  <a:pt x="423972" y="139639"/>
                </a:lnTo>
                <a:lnTo>
                  <a:pt x="462817" y="116450"/>
                </a:lnTo>
                <a:lnTo>
                  <a:pt x="502883" y="95171"/>
                </a:lnTo>
                <a:lnTo>
                  <a:pt x="544107" y="75866"/>
                </a:lnTo>
                <a:lnTo>
                  <a:pt x="586426" y="58597"/>
                </a:lnTo>
                <a:lnTo>
                  <a:pt x="629777" y="43427"/>
                </a:lnTo>
                <a:lnTo>
                  <a:pt x="674098" y="30419"/>
                </a:lnTo>
                <a:lnTo>
                  <a:pt x="719326" y="19635"/>
                </a:lnTo>
                <a:lnTo>
                  <a:pt x="765397" y="11139"/>
                </a:lnTo>
                <a:lnTo>
                  <a:pt x="812250" y="4992"/>
                </a:lnTo>
                <a:lnTo>
                  <a:pt x="859822" y="1258"/>
                </a:lnTo>
                <a:lnTo>
                  <a:pt x="908050" y="0"/>
                </a:lnTo>
                <a:lnTo>
                  <a:pt x="908050" y="908050"/>
                </a:lnTo>
                <a:lnTo>
                  <a:pt x="908050" y="1816100"/>
                </a:lnTo>
                <a:close/>
              </a:path>
            </a:pathLst>
          </a:custGeom>
          <a:noFill/>
          <a:ln w="25400"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87" name="Google Shape;1187;p88"/>
          <p:cNvSpPr/>
          <p:nvPr/>
        </p:nvSpPr>
        <p:spPr>
          <a:xfrm>
            <a:off x="2921000" y="2647950"/>
            <a:ext cx="4699000" cy="838200"/>
          </a:xfrm>
          <a:custGeom>
            <a:avLst/>
            <a:gdLst/>
            <a:ahLst/>
            <a:cxnLst/>
            <a:rect l="l" t="t" r="r" b="b"/>
            <a:pathLst>
              <a:path w="4699000" h="838200" extrusionOk="0">
                <a:moveTo>
                  <a:pt x="0" y="838200"/>
                </a:moveTo>
                <a:lnTo>
                  <a:pt x="4699000" y="838200"/>
                </a:lnTo>
                <a:lnTo>
                  <a:pt x="4699000" y="0"/>
                </a:lnTo>
                <a:lnTo>
                  <a:pt x="0" y="0"/>
                </a:lnTo>
                <a:lnTo>
                  <a:pt x="0" y="838200"/>
                </a:lnTo>
                <a:close/>
              </a:path>
            </a:pathLst>
          </a:custGeom>
          <a:solidFill>
            <a:srgbClr val="FFFFFF">
              <a:alpha val="89411"/>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88" name="Google Shape;1188;p88"/>
          <p:cNvSpPr/>
          <p:nvPr/>
        </p:nvSpPr>
        <p:spPr>
          <a:xfrm>
            <a:off x="2921000" y="4324350"/>
            <a:ext cx="4699000" cy="139700"/>
          </a:xfrm>
          <a:custGeom>
            <a:avLst/>
            <a:gdLst/>
            <a:ahLst/>
            <a:cxnLst/>
            <a:rect l="l" t="t" r="r" b="b"/>
            <a:pathLst>
              <a:path w="4699000" h="139700" extrusionOk="0">
                <a:moveTo>
                  <a:pt x="0" y="139700"/>
                </a:moveTo>
                <a:lnTo>
                  <a:pt x="4699000" y="139700"/>
                </a:lnTo>
                <a:lnTo>
                  <a:pt x="4699000" y="0"/>
                </a:lnTo>
                <a:lnTo>
                  <a:pt x="0" y="0"/>
                </a:lnTo>
                <a:lnTo>
                  <a:pt x="0" y="139700"/>
                </a:lnTo>
                <a:close/>
              </a:path>
            </a:pathLst>
          </a:custGeom>
          <a:solidFill>
            <a:srgbClr val="FFFFFF">
              <a:alpha val="89411"/>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89" name="Google Shape;1189;p88"/>
          <p:cNvSpPr/>
          <p:nvPr/>
        </p:nvSpPr>
        <p:spPr>
          <a:xfrm>
            <a:off x="2501900" y="3486150"/>
            <a:ext cx="419100" cy="838200"/>
          </a:xfrm>
          <a:custGeom>
            <a:avLst/>
            <a:gdLst/>
            <a:ahLst/>
            <a:cxnLst/>
            <a:rect l="l" t="t" r="r" b="b"/>
            <a:pathLst>
              <a:path w="419100" h="838200" extrusionOk="0">
                <a:moveTo>
                  <a:pt x="419100" y="0"/>
                </a:moveTo>
                <a:lnTo>
                  <a:pt x="370213" y="2818"/>
                </a:lnTo>
                <a:lnTo>
                  <a:pt x="322985" y="11065"/>
                </a:lnTo>
                <a:lnTo>
                  <a:pt x="277731" y="24426"/>
                </a:lnTo>
                <a:lnTo>
                  <a:pt x="234764" y="42587"/>
                </a:lnTo>
                <a:lnTo>
                  <a:pt x="194399" y="65234"/>
                </a:lnTo>
                <a:lnTo>
                  <a:pt x="156949" y="92053"/>
                </a:lnTo>
                <a:lnTo>
                  <a:pt x="122729" y="122729"/>
                </a:lnTo>
                <a:lnTo>
                  <a:pt x="92053" y="156949"/>
                </a:lnTo>
                <a:lnTo>
                  <a:pt x="65234" y="194399"/>
                </a:lnTo>
                <a:lnTo>
                  <a:pt x="42587" y="234764"/>
                </a:lnTo>
                <a:lnTo>
                  <a:pt x="24426" y="277731"/>
                </a:lnTo>
                <a:lnTo>
                  <a:pt x="11065" y="322985"/>
                </a:lnTo>
                <a:lnTo>
                  <a:pt x="2818" y="370213"/>
                </a:lnTo>
                <a:lnTo>
                  <a:pt x="0" y="419100"/>
                </a:lnTo>
                <a:lnTo>
                  <a:pt x="2818" y="467974"/>
                </a:lnTo>
                <a:lnTo>
                  <a:pt x="11065" y="515194"/>
                </a:lnTo>
                <a:lnTo>
                  <a:pt x="24426" y="560443"/>
                </a:lnTo>
                <a:lnTo>
                  <a:pt x="42587" y="603407"/>
                </a:lnTo>
                <a:lnTo>
                  <a:pt x="65234" y="643772"/>
                </a:lnTo>
                <a:lnTo>
                  <a:pt x="92053" y="681223"/>
                </a:lnTo>
                <a:lnTo>
                  <a:pt x="122729" y="715446"/>
                </a:lnTo>
                <a:lnTo>
                  <a:pt x="156949" y="746126"/>
                </a:lnTo>
                <a:lnTo>
                  <a:pt x="194399" y="772949"/>
                </a:lnTo>
                <a:lnTo>
                  <a:pt x="234764" y="795601"/>
                </a:lnTo>
                <a:lnTo>
                  <a:pt x="277731" y="813766"/>
                </a:lnTo>
                <a:lnTo>
                  <a:pt x="322985" y="827131"/>
                </a:lnTo>
                <a:lnTo>
                  <a:pt x="370213" y="835380"/>
                </a:lnTo>
                <a:lnTo>
                  <a:pt x="419100" y="838200"/>
                </a:lnTo>
                <a:lnTo>
                  <a:pt x="419100" y="0"/>
                </a:lnTo>
                <a:close/>
              </a:path>
            </a:pathLst>
          </a:custGeom>
          <a:solidFill>
            <a:srgbClr val="95333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90" name="Google Shape;1190;p88"/>
          <p:cNvSpPr/>
          <p:nvPr/>
        </p:nvSpPr>
        <p:spPr>
          <a:xfrm>
            <a:off x="2501900" y="3486150"/>
            <a:ext cx="419100" cy="838200"/>
          </a:xfrm>
          <a:custGeom>
            <a:avLst/>
            <a:gdLst/>
            <a:ahLst/>
            <a:cxnLst/>
            <a:rect l="l" t="t" r="r" b="b"/>
            <a:pathLst>
              <a:path w="419100" h="838200" extrusionOk="0">
                <a:moveTo>
                  <a:pt x="419100" y="838200"/>
                </a:moveTo>
                <a:lnTo>
                  <a:pt x="370213" y="835380"/>
                </a:lnTo>
                <a:lnTo>
                  <a:pt x="322985" y="827131"/>
                </a:lnTo>
                <a:lnTo>
                  <a:pt x="277731" y="813766"/>
                </a:lnTo>
                <a:lnTo>
                  <a:pt x="234764" y="795601"/>
                </a:lnTo>
                <a:lnTo>
                  <a:pt x="194399" y="772949"/>
                </a:lnTo>
                <a:lnTo>
                  <a:pt x="156949" y="746126"/>
                </a:lnTo>
                <a:lnTo>
                  <a:pt x="122729" y="715446"/>
                </a:lnTo>
                <a:lnTo>
                  <a:pt x="92053" y="681223"/>
                </a:lnTo>
                <a:lnTo>
                  <a:pt x="65234" y="643772"/>
                </a:lnTo>
                <a:lnTo>
                  <a:pt x="42587" y="603407"/>
                </a:lnTo>
                <a:lnTo>
                  <a:pt x="24426" y="560443"/>
                </a:lnTo>
                <a:lnTo>
                  <a:pt x="11065" y="515194"/>
                </a:lnTo>
                <a:lnTo>
                  <a:pt x="2818" y="467974"/>
                </a:lnTo>
                <a:lnTo>
                  <a:pt x="0" y="419100"/>
                </a:lnTo>
                <a:lnTo>
                  <a:pt x="2818" y="370213"/>
                </a:lnTo>
                <a:lnTo>
                  <a:pt x="11065" y="322985"/>
                </a:lnTo>
                <a:lnTo>
                  <a:pt x="24426" y="277731"/>
                </a:lnTo>
                <a:lnTo>
                  <a:pt x="42587" y="234764"/>
                </a:lnTo>
                <a:lnTo>
                  <a:pt x="65234" y="194399"/>
                </a:lnTo>
                <a:lnTo>
                  <a:pt x="92053" y="156949"/>
                </a:lnTo>
                <a:lnTo>
                  <a:pt x="122729" y="122729"/>
                </a:lnTo>
                <a:lnTo>
                  <a:pt x="156949" y="92053"/>
                </a:lnTo>
                <a:lnTo>
                  <a:pt x="194399" y="65234"/>
                </a:lnTo>
                <a:lnTo>
                  <a:pt x="234764" y="42587"/>
                </a:lnTo>
                <a:lnTo>
                  <a:pt x="277731" y="24426"/>
                </a:lnTo>
                <a:lnTo>
                  <a:pt x="322985" y="11065"/>
                </a:lnTo>
                <a:lnTo>
                  <a:pt x="370213" y="2818"/>
                </a:lnTo>
                <a:lnTo>
                  <a:pt x="419100" y="0"/>
                </a:lnTo>
                <a:lnTo>
                  <a:pt x="419100" y="419100"/>
                </a:lnTo>
                <a:lnTo>
                  <a:pt x="419100" y="838200"/>
                </a:lnTo>
                <a:close/>
              </a:path>
            </a:pathLst>
          </a:custGeom>
          <a:noFill/>
          <a:ln w="25400"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91" name="Google Shape;1191;p88"/>
          <p:cNvSpPr/>
          <p:nvPr/>
        </p:nvSpPr>
        <p:spPr>
          <a:xfrm>
            <a:off x="2921000" y="3486150"/>
            <a:ext cx="4699000" cy="838200"/>
          </a:xfrm>
          <a:custGeom>
            <a:avLst/>
            <a:gdLst/>
            <a:ahLst/>
            <a:cxnLst/>
            <a:rect l="l" t="t" r="r" b="b"/>
            <a:pathLst>
              <a:path w="4699000" h="838200" extrusionOk="0">
                <a:moveTo>
                  <a:pt x="0" y="838200"/>
                </a:moveTo>
                <a:lnTo>
                  <a:pt x="4699000" y="838200"/>
                </a:lnTo>
                <a:lnTo>
                  <a:pt x="4699000" y="0"/>
                </a:lnTo>
                <a:lnTo>
                  <a:pt x="0" y="0"/>
                </a:lnTo>
                <a:lnTo>
                  <a:pt x="0" y="838200"/>
                </a:lnTo>
                <a:close/>
              </a:path>
            </a:pathLst>
          </a:custGeom>
          <a:solidFill>
            <a:srgbClr val="FFFFFF">
              <a:alpha val="89411"/>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graphicFrame>
        <p:nvGraphicFramePr>
          <p:cNvPr id="1192" name="Google Shape;1192;p88"/>
          <p:cNvGraphicFramePr/>
          <p:nvPr/>
        </p:nvGraphicFramePr>
        <p:xfrm>
          <a:off x="2908300" y="1797050"/>
          <a:ext cx="4698350" cy="2865067"/>
        </p:xfrm>
        <a:graphic>
          <a:graphicData uri="http://schemas.openxmlformats.org/drawingml/2006/table">
            <a:tbl>
              <a:tblPr firstRow="1" bandRow="1">
                <a:noFill/>
              </a:tblPr>
              <a:tblGrid>
                <a:gridCol w="2267575">
                  <a:extLst>
                    <a:ext uri="{9D8B030D-6E8A-4147-A177-3AD203B41FA5}">
                      <a16:colId xmlns:a16="http://schemas.microsoft.com/office/drawing/2014/main" val="20000"/>
                    </a:ext>
                  </a:extLst>
                </a:gridCol>
                <a:gridCol w="2430775">
                  <a:extLst>
                    <a:ext uri="{9D8B030D-6E8A-4147-A177-3AD203B41FA5}">
                      <a16:colId xmlns:a16="http://schemas.microsoft.com/office/drawing/2014/main" val="20001"/>
                    </a:ext>
                  </a:extLst>
                </a:gridCol>
              </a:tblGrid>
              <a:tr h="838200">
                <a:tc>
                  <a:txBody>
                    <a:bodyPr/>
                    <a:lstStyle/>
                    <a:p>
                      <a:pPr marL="82550" marR="0" lvl="0" indent="0" algn="ctr" rtl="0">
                        <a:lnSpc>
                          <a:spcPct val="100000"/>
                        </a:lnSpc>
                        <a:spcBef>
                          <a:spcPts val="0"/>
                        </a:spcBef>
                        <a:spcAft>
                          <a:spcPts val="0"/>
                        </a:spcAft>
                        <a:buClr>
                          <a:srgbClr val="000000"/>
                        </a:buClr>
                        <a:buSzPts val="3400"/>
                        <a:buFont typeface="Arial"/>
                        <a:buNone/>
                      </a:pPr>
                      <a:r>
                        <a:rPr lang="en-US" sz="3400" u="none" strike="noStrike" cap="none">
                          <a:latin typeface="Arial"/>
                          <a:ea typeface="Arial"/>
                          <a:cs typeface="Arial"/>
                          <a:sym typeface="Arial"/>
                        </a:rPr>
                        <a:t>Content</a:t>
                      </a:r>
                      <a:endParaRPr sz="3400" u="none" strike="noStrike" cap="none">
                        <a:latin typeface="Arial"/>
                        <a:ea typeface="Arial"/>
                        <a:cs typeface="Arial"/>
                        <a:sym typeface="Arial"/>
                      </a:endParaRPr>
                    </a:p>
                  </a:txBody>
                  <a:tcPr marL="0" marR="0" marT="119375" marB="0">
                    <a:lnL w="28575" cap="flat" cmpd="sng">
                      <a:solidFill>
                        <a:srgbClr val="953334"/>
                      </a:solidFill>
                      <a:prstDash val="solid"/>
                      <a:round/>
                      <a:headEnd type="none" w="sm" len="sm"/>
                      <a:tailEnd type="none" w="sm" len="sm"/>
                    </a:lnL>
                    <a:lnT w="28575" cap="flat" cmpd="sng">
                      <a:solidFill>
                        <a:srgbClr val="953334"/>
                      </a:solidFill>
                      <a:prstDash val="solid"/>
                      <a:round/>
                      <a:headEnd type="none" w="sm" len="sm"/>
                      <a:tailEnd type="none" w="sm" len="sm"/>
                    </a:lnT>
                    <a:lnB w="28575" cap="flat" cmpd="sng">
                      <a:solidFill>
                        <a:srgbClr val="953334"/>
                      </a:solidFill>
                      <a:prstDash val="solid"/>
                      <a:round/>
                      <a:headEnd type="none" w="sm" len="sm"/>
                      <a:tailEnd type="none" w="sm" len="sm"/>
                    </a:lnB>
                  </a:tcPr>
                </a:tc>
                <a:tc>
                  <a:txBody>
                    <a:bodyPr/>
                    <a:lstStyle/>
                    <a:p>
                      <a:pPr marL="398780" marR="575310" lvl="0" indent="-228600" algn="l" rtl="0">
                        <a:lnSpc>
                          <a:spcPct val="103478"/>
                        </a:lnSpc>
                        <a:spcBef>
                          <a:spcPts val="0"/>
                        </a:spcBef>
                        <a:spcAft>
                          <a:spcPts val="0"/>
                        </a:spcAft>
                        <a:buClr>
                          <a:schemeClr val="dk1"/>
                        </a:buClr>
                        <a:buSzPts val="2300"/>
                        <a:buFont typeface="Arial"/>
                        <a:buChar char="•"/>
                      </a:pPr>
                      <a:r>
                        <a:rPr lang="en-US" sz="2300" u="none" strike="noStrike" cap="none">
                          <a:latin typeface="Arial"/>
                          <a:ea typeface="Arial"/>
                          <a:cs typeface="Arial"/>
                          <a:sym typeface="Arial"/>
                        </a:rPr>
                        <a:t>Experd  Judgement</a:t>
                      </a:r>
                      <a:endParaRPr sz="2300" u="none" strike="noStrike" cap="none">
                        <a:latin typeface="Arial"/>
                        <a:ea typeface="Arial"/>
                        <a:cs typeface="Arial"/>
                        <a:sym typeface="Arial"/>
                      </a:endParaRPr>
                    </a:p>
                  </a:txBody>
                  <a:tcPr marL="0" marR="0" marT="116200" marB="0">
                    <a:lnR w="28575" cap="flat" cmpd="sng">
                      <a:solidFill>
                        <a:srgbClr val="953334"/>
                      </a:solidFill>
                      <a:prstDash val="solid"/>
                      <a:round/>
                      <a:headEnd type="none" w="sm" len="sm"/>
                      <a:tailEnd type="none" w="sm" len="sm"/>
                    </a:lnR>
                    <a:lnT w="28575" cap="flat" cmpd="sng">
                      <a:solidFill>
                        <a:srgbClr val="953334"/>
                      </a:solidFill>
                      <a:prstDash val="solid"/>
                      <a:round/>
                      <a:headEnd type="none" w="sm" len="sm"/>
                      <a:tailEnd type="none" w="sm" len="sm"/>
                    </a:lnT>
                    <a:lnB w="28575" cap="flat" cmpd="sng">
                      <a:solidFill>
                        <a:srgbClr val="953334"/>
                      </a:solidFill>
                      <a:prstDash val="solid"/>
                      <a:round/>
                      <a:headEnd type="none" w="sm" len="sm"/>
                      <a:tailEnd type="none" w="sm" len="sm"/>
                    </a:lnB>
                  </a:tcPr>
                </a:tc>
                <a:extLst>
                  <a:ext uri="{0D108BD9-81ED-4DB2-BD59-A6C34878D82A}">
                    <a16:rowId xmlns:a16="http://schemas.microsoft.com/office/drawing/2014/main" val="10000"/>
                  </a:ext>
                </a:extLst>
              </a:tr>
              <a:tr h="838200">
                <a:tc>
                  <a:txBody>
                    <a:bodyPr/>
                    <a:lstStyle/>
                    <a:p>
                      <a:pPr marL="361315" marR="0" lvl="0" indent="0" algn="l" rtl="0">
                        <a:lnSpc>
                          <a:spcPct val="112617"/>
                        </a:lnSpc>
                        <a:spcBef>
                          <a:spcPts val="0"/>
                        </a:spcBef>
                        <a:spcAft>
                          <a:spcPts val="0"/>
                        </a:spcAft>
                        <a:buClr>
                          <a:srgbClr val="000000"/>
                        </a:buClr>
                        <a:buSzPts val="3400"/>
                        <a:buFont typeface="Arial"/>
                        <a:buNone/>
                      </a:pPr>
                      <a:r>
                        <a:rPr lang="en-US" sz="3400" u="none" strike="noStrike" cap="none">
                          <a:latin typeface="Arial"/>
                          <a:ea typeface="Arial"/>
                          <a:cs typeface="Arial"/>
                          <a:sym typeface="Arial"/>
                        </a:rPr>
                        <a:t>Criterion</a:t>
                      </a:r>
                      <a:endParaRPr sz="3400" u="none" strike="noStrike" cap="none">
                        <a:latin typeface="Arial"/>
                        <a:ea typeface="Arial"/>
                        <a:cs typeface="Arial"/>
                        <a:sym typeface="Arial"/>
                      </a:endParaRPr>
                    </a:p>
                    <a:p>
                      <a:pPr marL="941069" marR="0" lvl="0" indent="0" algn="l" rtl="0">
                        <a:lnSpc>
                          <a:spcPct val="102142"/>
                        </a:lnSpc>
                        <a:spcBef>
                          <a:spcPts val="0"/>
                        </a:spcBef>
                        <a:spcAft>
                          <a:spcPts val="0"/>
                        </a:spcAft>
                        <a:buClr>
                          <a:srgbClr val="000000"/>
                        </a:buClr>
                        <a:buSzPts val="1400"/>
                        <a:buFont typeface="Arial"/>
                        <a:buNone/>
                      </a:pPr>
                      <a:r>
                        <a:rPr lang="en-US" sz="1400" u="none" strike="noStrike" cap="none">
                          <a:latin typeface="Arial"/>
                          <a:ea typeface="Arial"/>
                          <a:cs typeface="Arial"/>
                          <a:sym typeface="Arial"/>
                        </a:rPr>
                        <a:t>Related</a:t>
                      </a:r>
                      <a:endParaRPr sz="1400" u="none" strike="noStrike" cap="none">
                        <a:latin typeface="Arial"/>
                        <a:ea typeface="Arial"/>
                        <a:cs typeface="Arial"/>
                        <a:sym typeface="Arial"/>
                      </a:endParaRPr>
                    </a:p>
                  </a:txBody>
                  <a:tcPr marL="0" marR="0" marT="120025" marB="0">
                    <a:lnL w="28575" cap="flat" cmpd="sng">
                      <a:solidFill>
                        <a:srgbClr val="953334"/>
                      </a:solidFill>
                      <a:prstDash val="solid"/>
                      <a:round/>
                      <a:headEnd type="none" w="sm" len="sm"/>
                      <a:tailEnd type="none" w="sm" len="sm"/>
                    </a:lnL>
                    <a:lnT w="28575" cap="flat" cmpd="sng">
                      <a:solidFill>
                        <a:srgbClr val="953334"/>
                      </a:solidFill>
                      <a:prstDash val="solid"/>
                      <a:round/>
                      <a:headEnd type="none" w="sm" len="sm"/>
                      <a:tailEnd type="none" w="sm" len="sm"/>
                    </a:lnT>
                    <a:lnB w="28575" cap="flat" cmpd="sng">
                      <a:solidFill>
                        <a:srgbClr val="953334"/>
                      </a:solidFill>
                      <a:prstDash val="solid"/>
                      <a:round/>
                      <a:headEnd type="none" w="sm" len="sm"/>
                      <a:tailEnd type="none" w="sm" len="sm"/>
                    </a:lnB>
                  </a:tcPr>
                </a:tc>
                <a:tc>
                  <a:txBody>
                    <a:bodyPr/>
                    <a:lstStyle/>
                    <a:p>
                      <a:pPr marL="398780" marR="0" lvl="0" indent="-229234" algn="l" rtl="0">
                        <a:lnSpc>
                          <a:spcPct val="100000"/>
                        </a:lnSpc>
                        <a:spcBef>
                          <a:spcPts val="0"/>
                        </a:spcBef>
                        <a:spcAft>
                          <a:spcPts val="0"/>
                        </a:spcAft>
                        <a:buClr>
                          <a:schemeClr val="dk1"/>
                        </a:buClr>
                        <a:buSzPts val="2300"/>
                        <a:buFont typeface="Arial"/>
                        <a:buChar char="•"/>
                      </a:pPr>
                      <a:r>
                        <a:rPr lang="en-US" sz="2300" u="none" strike="noStrike" cap="none">
                          <a:latin typeface="Arial"/>
                          <a:ea typeface="Arial"/>
                          <a:cs typeface="Arial"/>
                          <a:sym typeface="Arial"/>
                        </a:rPr>
                        <a:t>Predictive</a:t>
                      </a:r>
                      <a:endParaRPr sz="2300" u="none" strike="noStrike" cap="none">
                        <a:latin typeface="Arial"/>
                        <a:ea typeface="Arial"/>
                        <a:cs typeface="Arial"/>
                        <a:sym typeface="Arial"/>
                      </a:endParaRPr>
                    </a:p>
                    <a:p>
                      <a:pPr marL="398780" marR="0" lvl="0" indent="-229234" algn="l" rtl="0">
                        <a:lnSpc>
                          <a:spcPct val="100000"/>
                        </a:lnSpc>
                        <a:spcBef>
                          <a:spcPts val="15"/>
                        </a:spcBef>
                        <a:spcAft>
                          <a:spcPts val="0"/>
                        </a:spcAft>
                        <a:buClr>
                          <a:schemeClr val="dk1"/>
                        </a:buClr>
                        <a:buSzPts val="2300"/>
                        <a:buFont typeface="Arial"/>
                        <a:buChar char="•"/>
                      </a:pPr>
                      <a:r>
                        <a:rPr lang="en-US" sz="2300" u="none" strike="noStrike" cap="none">
                          <a:latin typeface="Arial"/>
                          <a:ea typeface="Arial"/>
                          <a:cs typeface="Arial"/>
                          <a:sym typeface="Arial"/>
                        </a:rPr>
                        <a:t>Concurrent</a:t>
                      </a:r>
                      <a:endParaRPr sz="2300" u="none" strike="noStrike" cap="none">
                        <a:latin typeface="Arial"/>
                        <a:ea typeface="Arial"/>
                        <a:cs typeface="Arial"/>
                        <a:sym typeface="Arial"/>
                      </a:endParaRPr>
                    </a:p>
                  </a:txBody>
                  <a:tcPr marL="0" marR="0" marT="41275" marB="0">
                    <a:lnR w="28575" cap="flat" cmpd="sng">
                      <a:solidFill>
                        <a:srgbClr val="953334"/>
                      </a:solidFill>
                      <a:prstDash val="solid"/>
                      <a:round/>
                      <a:headEnd type="none" w="sm" len="sm"/>
                      <a:tailEnd type="none" w="sm" len="sm"/>
                    </a:lnR>
                    <a:lnT w="28575" cap="flat" cmpd="sng">
                      <a:solidFill>
                        <a:srgbClr val="953334"/>
                      </a:solidFill>
                      <a:prstDash val="solid"/>
                      <a:round/>
                      <a:headEnd type="none" w="sm" len="sm"/>
                      <a:tailEnd type="none" w="sm" len="sm"/>
                    </a:lnT>
                    <a:lnB w="28575" cap="flat" cmpd="sng">
                      <a:solidFill>
                        <a:srgbClr val="953334"/>
                      </a:solidFill>
                      <a:prstDash val="solid"/>
                      <a:round/>
                      <a:headEnd type="none" w="sm" len="sm"/>
                      <a:tailEnd type="none" w="sm" len="sm"/>
                    </a:lnB>
                  </a:tcPr>
                </a:tc>
                <a:extLst>
                  <a:ext uri="{0D108BD9-81ED-4DB2-BD59-A6C34878D82A}">
                    <a16:rowId xmlns:a16="http://schemas.microsoft.com/office/drawing/2014/main" val="10001"/>
                  </a:ext>
                </a:extLst>
              </a:tr>
              <a:tr h="838200">
                <a:tc>
                  <a:txBody>
                    <a:bodyPr/>
                    <a:lstStyle/>
                    <a:p>
                      <a:pPr marL="81280" marR="0" lvl="0" indent="0" algn="ctr" rtl="0">
                        <a:lnSpc>
                          <a:spcPct val="100000"/>
                        </a:lnSpc>
                        <a:spcBef>
                          <a:spcPts val="0"/>
                        </a:spcBef>
                        <a:spcAft>
                          <a:spcPts val="0"/>
                        </a:spcAft>
                        <a:buClr>
                          <a:srgbClr val="000000"/>
                        </a:buClr>
                        <a:buSzPts val="3400"/>
                        <a:buFont typeface="Arial"/>
                        <a:buNone/>
                      </a:pPr>
                      <a:r>
                        <a:rPr lang="en-US" sz="3400" u="none" strike="noStrike" cap="none">
                          <a:latin typeface="Arial"/>
                          <a:ea typeface="Arial"/>
                          <a:cs typeface="Arial"/>
                          <a:sym typeface="Arial"/>
                        </a:rPr>
                        <a:t>Construct</a:t>
                      </a:r>
                      <a:endParaRPr sz="3400" u="none" strike="noStrike" cap="none">
                        <a:latin typeface="Arial"/>
                        <a:ea typeface="Arial"/>
                        <a:cs typeface="Arial"/>
                        <a:sym typeface="Arial"/>
                      </a:endParaRPr>
                    </a:p>
                  </a:txBody>
                  <a:tcPr marL="0" marR="0" marT="120025" marB="0">
                    <a:lnL w="28575" cap="flat" cmpd="sng">
                      <a:solidFill>
                        <a:srgbClr val="953334"/>
                      </a:solidFill>
                      <a:prstDash val="solid"/>
                      <a:round/>
                      <a:headEnd type="none" w="sm" len="sm"/>
                      <a:tailEnd type="none" w="sm" len="sm"/>
                    </a:lnL>
                    <a:lnT w="28575" cap="flat" cmpd="sng">
                      <a:solidFill>
                        <a:srgbClr val="953334"/>
                      </a:solidFill>
                      <a:prstDash val="solid"/>
                      <a:round/>
                      <a:headEnd type="none" w="sm" len="sm"/>
                      <a:tailEnd type="none" w="sm" len="sm"/>
                    </a:lnT>
                    <a:lnB w="28575" cap="flat" cmpd="sng">
                      <a:solidFill>
                        <a:srgbClr val="953334"/>
                      </a:solidFill>
                      <a:prstDash val="solid"/>
                      <a:round/>
                      <a:headEnd type="none" w="sm" len="sm"/>
                      <a:tailEnd type="none" w="sm" len="sm"/>
                    </a:lnB>
                  </a:tcPr>
                </a:tc>
                <a:tc>
                  <a:txBody>
                    <a:bodyPr/>
                    <a:lstStyle/>
                    <a:p>
                      <a:pPr marL="398780" marR="0" lvl="0" indent="-229234" algn="l" rtl="0">
                        <a:lnSpc>
                          <a:spcPct val="100000"/>
                        </a:lnSpc>
                        <a:spcBef>
                          <a:spcPts val="0"/>
                        </a:spcBef>
                        <a:spcAft>
                          <a:spcPts val="0"/>
                        </a:spcAft>
                        <a:buClr>
                          <a:schemeClr val="dk1"/>
                        </a:buClr>
                        <a:buSzPts val="2300"/>
                        <a:buFont typeface="Arial"/>
                        <a:buChar char="•"/>
                      </a:pPr>
                      <a:r>
                        <a:rPr lang="en-US" sz="2300" u="none" strike="noStrike" cap="none">
                          <a:latin typeface="Arial"/>
                          <a:ea typeface="Arial"/>
                          <a:cs typeface="Arial"/>
                          <a:sym typeface="Arial"/>
                        </a:rPr>
                        <a:t>Convergent</a:t>
                      </a:r>
                      <a:endParaRPr sz="2300" u="none" strike="noStrike" cap="none">
                        <a:latin typeface="Arial"/>
                        <a:ea typeface="Arial"/>
                        <a:cs typeface="Arial"/>
                        <a:sym typeface="Arial"/>
                      </a:endParaRPr>
                    </a:p>
                    <a:p>
                      <a:pPr marL="398780" marR="0" lvl="0" indent="-229234" algn="l" rtl="0">
                        <a:lnSpc>
                          <a:spcPct val="100000"/>
                        </a:lnSpc>
                        <a:spcBef>
                          <a:spcPts val="15"/>
                        </a:spcBef>
                        <a:spcAft>
                          <a:spcPts val="0"/>
                        </a:spcAft>
                        <a:buClr>
                          <a:schemeClr val="dk1"/>
                        </a:buClr>
                        <a:buSzPts val="2300"/>
                        <a:buFont typeface="Arial"/>
                        <a:buChar char="•"/>
                      </a:pPr>
                      <a:r>
                        <a:rPr lang="en-US" sz="2300" u="none" strike="noStrike" cap="none">
                          <a:latin typeface="Arial"/>
                          <a:ea typeface="Arial"/>
                          <a:cs typeface="Arial"/>
                          <a:sym typeface="Arial"/>
                        </a:rPr>
                        <a:t>Discriminant</a:t>
                      </a:r>
                      <a:endParaRPr sz="2300" u="none" strike="noStrike" cap="none">
                        <a:latin typeface="Arial"/>
                        <a:ea typeface="Arial"/>
                        <a:cs typeface="Arial"/>
                        <a:sym typeface="Arial"/>
                      </a:endParaRPr>
                    </a:p>
                  </a:txBody>
                  <a:tcPr marL="0" marR="0" marT="41275" marB="0">
                    <a:lnR w="28575" cap="flat" cmpd="sng">
                      <a:solidFill>
                        <a:srgbClr val="953334"/>
                      </a:solidFill>
                      <a:prstDash val="solid"/>
                      <a:round/>
                      <a:headEnd type="none" w="sm" len="sm"/>
                      <a:tailEnd type="none" w="sm" len="sm"/>
                    </a:lnR>
                    <a:lnT w="28575" cap="flat" cmpd="sng">
                      <a:solidFill>
                        <a:srgbClr val="953334"/>
                      </a:solidFill>
                      <a:prstDash val="solid"/>
                      <a:round/>
                      <a:headEnd type="none" w="sm" len="sm"/>
                      <a:tailEnd type="none" w="sm" len="sm"/>
                    </a:lnT>
                    <a:lnB w="28575" cap="flat" cmpd="sng">
                      <a:solidFill>
                        <a:srgbClr val="953334"/>
                      </a:solidFill>
                      <a:prstDash val="solid"/>
                      <a:round/>
                      <a:headEnd type="none" w="sm" len="sm"/>
                      <a:tailEnd type="none" w="sm" len="sm"/>
                    </a:lnB>
                  </a:tcPr>
                </a:tc>
                <a:extLst>
                  <a:ext uri="{0D108BD9-81ED-4DB2-BD59-A6C34878D82A}">
                    <a16:rowId xmlns:a16="http://schemas.microsoft.com/office/drawing/2014/main" val="10002"/>
                  </a:ext>
                </a:extLst>
              </a:tr>
              <a:tr h="139700">
                <a:tc gridSpan="2">
                  <a:txBody>
                    <a:bodyPr/>
                    <a:lstStyle/>
                    <a:p>
                      <a:pPr marL="0" marR="0" lvl="0" indent="0" algn="l" rtl="0">
                        <a:lnSpc>
                          <a:spcPct val="100000"/>
                        </a:lnSpc>
                        <a:spcBef>
                          <a:spcPts val="0"/>
                        </a:spcBef>
                        <a:spcAft>
                          <a:spcPts val="0"/>
                        </a:spcAft>
                        <a:buClr>
                          <a:srgbClr val="000000"/>
                        </a:buClr>
                        <a:buSzPts val="700"/>
                        <a:buFont typeface="Arial"/>
                        <a:buNone/>
                      </a:pPr>
                      <a:endParaRPr sz="700" u="none" strike="noStrike" cap="none">
                        <a:latin typeface="Times New Roman"/>
                        <a:ea typeface="Times New Roman"/>
                        <a:cs typeface="Times New Roman"/>
                        <a:sym typeface="Times New Roman"/>
                      </a:endParaRPr>
                    </a:p>
                  </a:txBody>
                  <a:tcPr marL="0" marR="0" marT="0" marB="0">
                    <a:lnL w="28575" cap="flat" cmpd="sng">
                      <a:solidFill>
                        <a:srgbClr val="953334"/>
                      </a:solidFill>
                      <a:prstDash val="solid"/>
                      <a:round/>
                      <a:headEnd type="none" w="sm" len="sm"/>
                      <a:tailEnd type="none" w="sm" len="sm"/>
                    </a:lnL>
                    <a:lnR w="28575" cap="flat" cmpd="sng">
                      <a:solidFill>
                        <a:srgbClr val="953334"/>
                      </a:solidFill>
                      <a:prstDash val="solid"/>
                      <a:round/>
                      <a:headEnd type="none" w="sm" len="sm"/>
                      <a:tailEnd type="none" w="sm" len="sm"/>
                    </a:lnR>
                    <a:lnT w="28575" cap="flat" cmpd="sng">
                      <a:solidFill>
                        <a:srgbClr val="953334"/>
                      </a:solidFill>
                      <a:prstDash val="solid"/>
                      <a:round/>
                      <a:headEnd type="none" w="sm" len="sm"/>
                      <a:tailEnd type="none" w="sm" len="sm"/>
                    </a:lnT>
                    <a:lnB w="28575" cap="flat" cmpd="sng">
                      <a:solidFill>
                        <a:srgbClr val="953334"/>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3"/>
                  </a:ext>
                </a:extLst>
              </a:tr>
              <a:tr h="139700">
                <a:tc gridSpan="2">
                  <a:txBody>
                    <a:bodyPr/>
                    <a:lstStyle/>
                    <a:p>
                      <a:pPr marL="0" marR="0" lvl="0" indent="0" algn="l" rtl="0">
                        <a:lnSpc>
                          <a:spcPct val="100000"/>
                        </a:lnSpc>
                        <a:spcBef>
                          <a:spcPts val="0"/>
                        </a:spcBef>
                        <a:spcAft>
                          <a:spcPts val="0"/>
                        </a:spcAft>
                        <a:buClr>
                          <a:srgbClr val="000000"/>
                        </a:buClr>
                        <a:buSzPts val="700"/>
                        <a:buFont typeface="Arial"/>
                        <a:buNone/>
                      </a:pPr>
                      <a:endParaRPr sz="700" u="none" strike="noStrike" cap="none">
                        <a:latin typeface="Times New Roman"/>
                        <a:ea typeface="Times New Roman"/>
                        <a:cs typeface="Times New Roman"/>
                        <a:sym typeface="Times New Roman"/>
                      </a:endParaRPr>
                    </a:p>
                  </a:txBody>
                  <a:tcPr marL="0" marR="0" marT="0" marB="0">
                    <a:lnL w="28575" cap="flat" cmpd="sng">
                      <a:solidFill>
                        <a:srgbClr val="953334"/>
                      </a:solidFill>
                      <a:prstDash val="solid"/>
                      <a:round/>
                      <a:headEnd type="none" w="sm" len="sm"/>
                      <a:tailEnd type="none" w="sm" len="sm"/>
                    </a:lnL>
                    <a:lnR w="28575" cap="flat" cmpd="sng">
                      <a:solidFill>
                        <a:srgbClr val="953334"/>
                      </a:solidFill>
                      <a:prstDash val="solid"/>
                      <a:round/>
                      <a:headEnd type="none" w="sm" len="sm"/>
                      <a:tailEnd type="none" w="sm" len="sm"/>
                    </a:lnR>
                    <a:lnT w="28575" cap="flat" cmpd="sng">
                      <a:solidFill>
                        <a:srgbClr val="953334"/>
                      </a:solidFill>
                      <a:prstDash val="solid"/>
                      <a:round/>
                      <a:headEnd type="none" w="sm" len="sm"/>
                      <a:tailEnd type="none" w="sm" len="sm"/>
                    </a:lnT>
                    <a:lnB w="28575" cap="flat" cmpd="sng">
                      <a:solidFill>
                        <a:srgbClr val="953334"/>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196"/>
        <p:cNvGrpSpPr/>
        <p:nvPr/>
      </p:nvGrpSpPr>
      <p:grpSpPr>
        <a:xfrm>
          <a:off x="0" y="0"/>
          <a:ext cx="0" cy="0"/>
          <a:chOff x="0" y="0"/>
          <a:chExt cx="0" cy="0"/>
        </a:xfrm>
      </p:grpSpPr>
      <p:sp>
        <p:nvSpPr>
          <p:cNvPr id="1197" name="Google Shape;1197;p89"/>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98" name="Google Shape;1198;p89"/>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199" name="Google Shape;1199;p89"/>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00" name="Google Shape;1200;p89"/>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01" name="Google Shape;1201;p89"/>
          <p:cNvSpPr txBox="1">
            <a:spLocks noGrp="1"/>
          </p:cNvSpPr>
          <p:nvPr>
            <p:ph type="title"/>
          </p:nvPr>
        </p:nvSpPr>
        <p:spPr>
          <a:xfrm>
            <a:off x="948029" y="799033"/>
            <a:ext cx="2328545" cy="39179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000000"/>
              </a:buClr>
              <a:buSzPts val="2400"/>
              <a:buFont typeface="Arial"/>
              <a:buNone/>
            </a:pPr>
            <a:r>
              <a:rPr lang="en-US" sz="2400" b="1">
                <a:solidFill>
                  <a:srgbClr val="000000"/>
                </a:solidFill>
                <a:latin typeface="Arial"/>
                <a:ea typeface="Arial"/>
                <a:cs typeface="Arial"/>
                <a:sym typeface="Arial"/>
              </a:rPr>
              <a:t>FACE VALIDITY</a:t>
            </a:r>
            <a:endParaRPr sz="2400">
              <a:latin typeface="Arial"/>
              <a:ea typeface="Arial"/>
              <a:cs typeface="Arial"/>
              <a:sym typeface="Arial"/>
            </a:endParaRPr>
          </a:p>
        </p:txBody>
      </p:sp>
      <p:sp>
        <p:nvSpPr>
          <p:cNvPr id="1202" name="Google Shape;1202;p89"/>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33</a:t>
            </a:r>
            <a:endParaRPr sz="1300" b="0" i="0" u="none" strike="noStrike" cap="none">
              <a:solidFill>
                <a:schemeClr val="dk1"/>
              </a:solidFill>
              <a:latin typeface="Arial"/>
              <a:ea typeface="Arial"/>
              <a:cs typeface="Arial"/>
              <a:sym typeface="Arial"/>
            </a:endParaRPr>
          </a:p>
        </p:txBody>
      </p:sp>
      <p:sp>
        <p:nvSpPr>
          <p:cNvPr id="1203" name="Google Shape;1203;p89"/>
          <p:cNvSpPr txBox="1"/>
          <p:nvPr/>
        </p:nvSpPr>
        <p:spPr>
          <a:xfrm>
            <a:off x="1074521" y="1477517"/>
            <a:ext cx="7055484" cy="2433320"/>
          </a:xfrm>
          <a:prstGeom prst="rect">
            <a:avLst/>
          </a:prstGeom>
          <a:noFill/>
          <a:ln>
            <a:noFill/>
          </a:ln>
        </p:spPr>
        <p:txBody>
          <a:bodyPr spcFirstLastPara="1" wrap="square" lIns="0" tIns="44450" rIns="0" bIns="0" anchor="t" anchorCtr="0">
            <a:noAutofit/>
          </a:bodyPr>
          <a:lstStyle/>
          <a:p>
            <a:pPr marL="342900" marR="5080" lvl="0" indent="-330835" algn="l" rtl="0">
              <a:lnSpc>
                <a:spcPct val="104999"/>
              </a:lnSpc>
              <a:spcBef>
                <a:spcPts val="0"/>
              </a:spcBef>
              <a:spcAft>
                <a:spcPts val="0"/>
              </a:spcAft>
              <a:buClr>
                <a:srgbClr val="000000"/>
              </a:buClr>
              <a:buSzPts val="1600"/>
              <a:buFont typeface="Arial"/>
              <a:buNone/>
            </a:pPr>
            <a:r>
              <a:rPr lang="en-US" sz="1600" b="0" i="0" u="none" strike="noStrike" cap="none">
                <a:solidFill>
                  <a:schemeClr val="dk1"/>
                </a:solidFill>
                <a:latin typeface="Arial"/>
                <a:ea typeface="Arial"/>
                <a:cs typeface="Arial"/>
                <a:sym typeface="Arial"/>
              </a:rPr>
              <a:t>→	</a:t>
            </a:r>
            <a:r>
              <a:rPr lang="en-US" sz="1400" b="0" i="0" u="none" strike="noStrike" cap="none">
                <a:solidFill>
                  <a:schemeClr val="dk1"/>
                </a:solidFill>
                <a:latin typeface="Arial"/>
                <a:ea typeface="Arial"/>
                <a:cs typeface="Arial"/>
                <a:sym typeface="Arial"/>
              </a:rPr>
              <a:t>Face validity mengukur bagaimana kesan atau penangkapan peneliti terhadap  apakah yang </a:t>
            </a:r>
            <a:r>
              <a:rPr lang="en-US" sz="1400" b="1" i="0" u="sng" strike="noStrike" cap="none">
                <a:solidFill>
                  <a:schemeClr val="dk1"/>
                </a:solidFill>
                <a:latin typeface="Arial"/>
                <a:ea typeface="Arial"/>
                <a:cs typeface="Arial"/>
                <a:sym typeface="Arial"/>
              </a:rPr>
              <a:t>terlihat</a:t>
            </a:r>
            <a:r>
              <a:rPr lang="en-US" sz="1400" b="1" i="0" u="none" strike="noStrike" cap="none">
                <a:solidFill>
                  <a:schemeClr val="dk1"/>
                </a:solidFill>
                <a:latin typeface="Arial"/>
                <a:ea typeface="Arial"/>
                <a:cs typeface="Arial"/>
                <a:sym typeface="Arial"/>
              </a:rPr>
              <a:t> </a:t>
            </a:r>
            <a:r>
              <a:rPr lang="en-US" sz="1400" b="0" i="0" u="none" strike="noStrike" cap="none">
                <a:solidFill>
                  <a:schemeClr val="dk1"/>
                </a:solidFill>
                <a:latin typeface="Arial"/>
                <a:ea typeface="Arial"/>
                <a:cs typeface="Arial"/>
                <a:sym typeface="Arial"/>
              </a:rPr>
              <a:t>dapat diukur orang tersebut adalah orang yang paling Ia tertarik</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chemeClr val="dk1"/>
              </a:solidFill>
              <a:latin typeface="Times New Roman"/>
              <a:ea typeface="Times New Roman"/>
              <a:cs typeface="Times New Roman"/>
              <a:sym typeface="Times New Roman"/>
            </a:endParaRPr>
          </a:p>
          <a:p>
            <a:pPr marL="342900" marR="356870" lvl="0" indent="-330835" algn="l" rtl="0">
              <a:lnSpc>
                <a:spcPct val="104999"/>
              </a:lnSpc>
              <a:spcBef>
                <a:spcPts val="1160"/>
              </a:spcBef>
              <a:spcAft>
                <a:spcPts val="0"/>
              </a:spcAft>
              <a:buClr>
                <a:srgbClr val="000000"/>
              </a:buClr>
              <a:buSzPts val="1600"/>
              <a:buFont typeface="Arial"/>
              <a:buNone/>
            </a:pPr>
            <a:r>
              <a:rPr lang="en-US" sz="1600" b="0" i="0" u="none" strike="noStrike" cap="none">
                <a:solidFill>
                  <a:schemeClr val="dk1"/>
                </a:solidFill>
                <a:latin typeface="Arial"/>
                <a:ea typeface="Arial"/>
                <a:cs typeface="Arial"/>
                <a:sym typeface="Arial"/>
              </a:rPr>
              <a:t>→	</a:t>
            </a:r>
            <a:r>
              <a:rPr lang="en-US" sz="1400" b="0" i="0" u="none" strike="noStrike" cap="none">
                <a:solidFill>
                  <a:schemeClr val="dk1"/>
                </a:solidFill>
                <a:latin typeface="Arial"/>
                <a:ea typeface="Arial"/>
                <a:cs typeface="Arial"/>
                <a:sym typeface="Arial"/>
              </a:rPr>
              <a:t>Lebih membahas apakah pengukurannya tampak baik/bagus dan sesuai dengan  orang yang mengisi dan sejauh mana relevansinya dengan apa yang diukur</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chemeClr val="dk1"/>
              </a:solidFill>
              <a:latin typeface="Times New Roman"/>
              <a:ea typeface="Times New Roman"/>
              <a:cs typeface="Times New Roman"/>
              <a:sym typeface="Times New Roman"/>
            </a:endParaRPr>
          </a:p>
          <a:p>
            <a:pPr marL="12700" marR="0" lvl="0" indent="0" algn="l" rtl="0">
              <a:lnSpc>
                <a:spcPct val="100000"/>
              </a:lnSpc>
              <a:spcBef>
                <a:spcPts val="110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Implikasi :</a:t>
            </a:r>
            <a:endParaRPr sz="1400" b="0" i="0" u="none" strike="noStrike" cap="none">
              <a:solidFill>
                <a:schemeClr val="dk1"/>
              </a:solidFill>
              <a:latin typeface="Arial"/>
              <a:ea typeface="Arial"/>
              <a:cs typeface="Arial"/>
              <a:sym typeface="Arial"/>
            </a:endParaRPr>
          </a:p>
          <a:p>
            <a:pPr marL="342900" marR="0" lvl="0" indent="-330835" algn="l" rtl="0">
              <a:lnSpc>
                <a:spcPct val="100000"/>
              </a:lnSpc>
              <a:spcBef>
                <a:spcPts val="600"/>
              </a:spcBef>
              <a:spcAft>
                <a:spcPts val="0"/>
              </a:spcAft>
              <a:buClr>
                <a:schemeClr val="dk1"/>
              </a:buClr>
              <a:buSzPts val="1600"/>
              <a:buFont typeface="Noto Sans Symbols"/>
              <a:buChar char="⦿"/>
            </a:pPr>
            <a:r>
              <a:rPr lang="en-US" sz="1400" b="0" i="0" u="none" strike="noStrike" cap="none">
                <a:solidFill>
                  <a:schemeClr val="dk1"/>
                </a:solidFill>
                <a:latin typeface="Arial"/>
                <a:ea typeface="Arial"/>
                <a:cs typeface="Arial"/>
                <a:sym typeface="Arial"/>
              </a:rPr>
              <a:t>Masih dapat digunakan meskipun FV buruk</a:t>
            </a:r>
            <a:endParaRPr sz="1400" b="0" i="0" u="none" strike="noStrike" cap="none">
              <a:solidFill>
                <a:schemeClr val="dk1"/>
              </a:solidFill>
              <a:latin typeface="Arial"/>
              <a:ea typeface="Arial"/>
              <a:cs typeface="Arial"/>
              <a:sym typeface="Arial"/>
            </a:endParaRPr>
          </a:p>
          <a:p>
            <a:pPr marL="342900" marR="0" lvl="0" indent="-330835" algn="l" rtl="0">
              <a:lnSpc>
                <a:spcPct val="100000"/>
              </a:lnSpc>
              <a:spcBef>
                <a:spcPts val="600"/>
              </a:spcBef>
              <a:spcAft>
                <a:spcPts val="0"/>
              </a:spcAft>
              <a:buClr>
                <a:schemeClr val="dk1"/>
              </a:buClr>
              <a:buSzPts val="1600"/>
              <a:buFont typeface="Noto Sans Symbols"/>
              <a:buChar char="⦿"/>
            </a:pPr>
            <a:r>
              <a:rPr lang="en-US" sz="1400" b="0" i="0" u="none" strike="noStrike" cap="none">
                <a:solidFill>
                  <a:schemeClr val="dk1"/>
                </a:solidFill>
                <a:latin typeface="Arial"/>
                <a:ea typeface="Arial"/>
                <a:cs typeface="Arial"/>
                <a:sym typeface="Arial"/>
              </a:rPr>
              <a:t>Kurang “menjual” di awal</a:t>
            </a:r>
            <a:endParaRPr sz="1400" b="0" i="0" u="none" strike="noStrike" cap="none">
              <a:solidFill>
                <a:schemeClr val="dk1"/>
              </a:solidFill>
              <a:latin typeface="Arial"/>
              <a:ea typeface="Arial"/>
              <a:cs typeface="Arial"/>
              <a:sym typeface="Arial"/>
            </a:endParaRPr>
          </a:p>
        </p:txBody>
      </p:sp>
      <p:sp>
        <p:nvSpPr>
          <p:cNvPr id="1204" name="Google Shape;1204;p89"/>
          <p:cNvSpPr txBox="1"/>
          <p:nvPr/>
        </p:nvSpPr>
        <p:spPr>
          <a:xfrm rot="5400000">
            <a:off x="7739596" y="1165986"/>
            <a:ext cx="1494155" cy="196215"/>
          </a:xfrm>
          <a:prstGeom prst="rect">
            <a:avLst/>
          </a:prstGeom>
          <a:noFill/>
          <a:ln>
            <a:noFill/>
          </a:ln>
        </p:spPr>
        <p:txBody>
          <a:bodyPr spcFirstLastPara="1" wrap="square" lIns="0" tIns="0" rIns="0" bIns="0" anchor="t" anchorCtr="0">
            <a:noAutofit/>
          </a:bodyPr>
          <a:lstStyle/>
          <a:p>
            <a:pPr marL="12700" marR="0" lvl="0" indent="0" algn="l" rtl="0">
              <a:lnSpc>
                <a:spcPct val="118750"/>
              </a:lnSpc>
              <a:spcBef>
                <a:spcPts val="0"/>
              </a:spcBef>
              <a:spcAft>
                <a:spcPts val="0"/>
              </a:spcAft>
              <a:buClr>
                <a:srgbClr val="000000"/>
              </a:buClr>
              <a:buSzPts val="1200"/>
              <a:buFont typeface="Arial"/>
              <a:buNone/>
            </a:pPr>
            <a:r>
              <a:rPr lang="en-US" sz="1200" b="1" i="0" u="none" strike="noStrike" cap="none">
                <a:solidFill>
                  <a:srgbClr val="C00000"/>
                </a:solidFill>
                <a:latin typeface="Arial"/>
                <a:ea typeface="Arial"/>
                <a:cs typeface="Arial"/>
                <a:sym typeface="Arial"/>
              </a:rPr>
              <a:t>CONTENT VALIDITY</a:t>
            </a:r>
            <a:endParaRPr sz="1200" b="0" i="0" u="none" strike="noStrike" cap="none">
              <a:solidFill>
                <a:schemeClr val="dk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08"/>
        <p:cNvGrpSpPr/>
        <p:nvPr/>
      </p:nvGrpSpPr>
      <p:grpSpPr>
        <a:xfrm>
          <a:off x="0" y="0"/>
          <a:ext cx="0" cy="0"/>
          <a:chOff x="0" y="0"/>
          <a:chExt cx="0" cy="0"/>
        </a:xfrm>
      </p:grpSpPr>
      <p:sp>
        <p:nvSpPr>
          <p:cNvPr id="1209" name="Google Shape;1209;p90"/>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10" name="Google Shape;1210;p90"/>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11" name="Google Shape;1211;p90"/>
          <p:cNvSpPr txBox="1">
            <a:spLocks noGrp="1"/>
          </p:cNvSpPr>
          <p:nvPr>
            <p:ph type="title"/>
          </p:nvPr>
        </p:nvSpPr>
        <p:spPr>
          <a:xfrm>
            <a:off x="948029" y="799033"/>
            <a:ext cx="2971800" cy="39179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000000"/>
              </a:buClr>
              <a:buSzPts val="2400"/>
              <a:buFont typeface="Arial"/>
              <a:buNone/>
            </a:pPr>
            <a:r>
              <a:rPr lang="en-US" sz="2400" b="1">
                <a:solidFill>
                  <a:srgbClr val="000000"/>
                </a:solidFill>
                <a:latin typeface="Arial"/>
                <a:ea typeface="Arial"/>
                <a:cs typeface="Arial"/>
                <a:sym typeface="Arial"/>
              </a:rPr>
              <a:t>CONTENT VALIDITY</a:t>
            </a:r>
            <a:endParaRPr sz="2400">
              <a:latin typeface="Arial"/>
              <a:ea typeface="Arial"/>
              <a:cs typeface="Arial"/>
              <a:sym typeface="Arial"/>
            </a:endParaRPr>
          </a:p>
        </p:txBody>
      </p:sp>
      <p:sp>
        <p:nvSpPr>
          <p:cNvPr id="1212" name="Google Shape;1212;p90"/>
          <p:cNvSpPr txBox="1">
            <a:spLocks noGrp="1"/>
          </p:cNvSpPr>
          <p:nvPr>
            <p:ph type="body" idx="1"/>
          </p:nvPr>
        </p:nvSpPr>
        <p:spPr>
          <a:xfrm>
            <a:off x="1024128" y="2286000"/>
            <a:ext cx="9720073" cy="4023360"/>
          </a:xfrm>
          <a:prstGeom prst="rect">
            <a:avLst/>
          </a:prstGeom>
          <a:noFill/>
          <a:ln>
            <a:noFill/>
          </a:ln>
        </p:spPr>
        <p:txBody>
          <a:bodyPr spcFirstLastPara="1" wrap="square" lIns="0" tIns="12050" rIns="0" bIns="0" anchor="t" anchorCtr="0">
            <a:noAutofit/>
          </a:bodyPr>
          <a:lstStyle/>
          <a:p>
            <a:pPr marL="342900" marR="493394" lvl="0" indent="-330835" algn="l" rtl="0">
              <a:lnSpc>
                <a:spcPct val="100000"/>
              </a:lnSpc>
              <a:spcBef>
                <a:spcPts val="0"/>
              </a:spcBef>
              <a:spcAft>
                <a:spcPts val="0"/>
              </a:spcAft>
              <a:buSzPts val="2200"/>
              <a:buChar char="▪"/>
            </a:pPr>
            <a:r>
              <a:rPr lang="en-US"/>
              <a:t>Prosedur deskripsi-isi pada dasarnya melibatkan pengujian sistematik atas  isi tes untuk menentukan apakah tes itu mencakup sampel representatif  dari domain perilaku yang harus diukur.</a:t>
            </a:r>
            <a:endParaRPr/>
          </a:p>
          <a:p>
            <a:pPr marL="342900" marR="1009650" lvl="0" indent="-330835" algn="l" rtl="0">
              <a:lnSpc>
                <a:spcPct val="100000"/>
              </a:lnSpc>
              <a:spcBef>
                <a:spcPts val="800"/>
              </a:spcBef>
              <a:spcAft>
                <a:spcPts val="0"/>
              </a:spcAft>
              <a:buSzPts val="2200"/>
              <a:buChar char="▪"/>
            </a:pPr>
            <a:r>
              <a:rPr lang="en-US"/>
              <a:t>Prosedur validasi seperti ini umumnya digunakan dalam tes-tes yang  dirancang untuk mengukur seberapa baik individu telah menguasai  keterampilan atau bidang studi tertentu.</a:t>
            </a:r>
            <a:endParaRPr/>
          </a:p>
          <a:p>
            <a:pPr marL="342900" marR="657225" lvl="0" indent="-330835" algn="l" rtl="0">
              <a:lnSpc>
                <a:spcPct val="100000"/>
              </a:lnSpc>
              <a:spcBef>
                <a:spcPts val="805"/>
              </a:spcBef>
              <a:spcAft>
                <a:spcPts val="0"/>
              </a:spcAft>
              <a:buSzPts val="2200"/>
              <a:buChar char="▪"/>
            </a:pPr>
            <a:r>
              <a:rPr lang="en-US"/>
              <a:t>Validitas isi dibangun dalam tes sejak awal melalui pilihan soal-soal yang  tepat.</a:t>
            </a:r>
            <a:endParaRPr/>
          </a:p>
          <a:p>
            <a:pPr marL="342900" marR="580390" lvl="0" indent="-330835" algn="l" rtl="0">
              <a:lnSpc>
                <a:spcPct val="100000"/>
              </a:lnSpc>
              <a:spcBef>
                <a:spcPts val="800"/>
              </a:spcBef>
              <a:spcAft>
                <a:spcPts val="0"/>
              </a:spcAft>
              <a:buSzPts val="2200"/>
              <a:buChar char="▪"/>
            </a:pPr>
            <a:r>
              <a:rPr lang="en-US"/>
              <a:t>Untuk beberapa tes, dalam rangka memastikan tes memiliki konten yang  tepat dapat dilakukan observasi perilaku terlebih dahulu sebelumnya agar  bisa menghasilkan item yang sesuai</a:t>
            </a:r>
            <a:endParaRPr/>
          </a:p>
          <a:p>
            <a:pPr marL="91440" marR="5080" lvl="0" indent="-91440" algn="r" rtl="0">
              <a:lnSpc>
                <a:spcPct val="100000"/>
              </a:lnSpc>
              <a:spcBef>
                <a:spcPts val="675"/>
              </a:spcBef>
              <a:spcAft>
                <a:spcPts val="0"/>
              </a:spcAft>
              <a:buSzPts val="1300"/>
              <a:buChar char=" "/>
            </a:pPr>
            <a:r>
              <a:rPr lang="en-US" sz="1300" b="1">
                <a:latin typeface="Arial"/>
                <a:ea typeface="Arial"/>
                <a:cs typeface="Arial"/>
                <a:sym typeface="Arial"/>
              </a:rPr>
              <a:t>34</a:t>
            </a:r>
            <a:endParaRPr sz="130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3"/>
        <p:cNvGrpSpPr/>
        <p:nvPr/>
      </p:nvGrpSpPr>
      <p:grpSpPr>
        <a:xfrm>
          <a:off x="0" y="0"/>
          <a:ext cx="0" cy="0"/>
          <a:chOff x="0" y="0"/>
          <a:chExt cx="0" cy="0"/>
        </a:xfrm>
      </p:grpSpPr>
      <p:sp>
        <p:nvSpPr>
          <p:cNvPr id="954" name="Google Shape;954;p73"/>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55" name="Google Shape;955;p73"/>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56" name="Google Shape;956;p73"/>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57" name="Google Shape;957;p73"/>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58" name="Google Shape;958;p73"/>
          <p:cNvSpPr/>
          <p:nvPr/>
        </p:nvSpPr>
        <p:spPr>
          <a:xfrm>
            <a:off x="617753" y="603427"/>
            <a:ext cx="948055" cy="948055"/>
          </a:xfrm>
          <a:custGeom>
            <a:avLst/>
            <a:gdLst/>
            <a:ahLst/>
            <a:cxnLst/>
            <a:rect l="l" t="t" r="r" b="b"/>
            <a:pathLst>
              <a:path w="948055" h="948055" extrusionOk="0">
                <a:moveTo>
                  <a:pt x="0" y="948004"/>
                </a:moveTo>
                <a:lnTo>
                  <a:pt x="948004" y="948004"/>
                </a:lnTo>
                <a:lnTo>
                  <a:pt x="948004" y="0"/>
                </a:lnTo>
                <a:lnTo>
                  <a:pt x="0" y="0"/>
                </a:lnTo>
                <a:lnTo>
                  <a:pt x="0" y="948004"/>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59" name="Google Shape;959;p73"/>
          <p:cNvSpPr/>
          <p:nvPr/>
        </p:nvSpPr>
        <p:spPr>
          <a:xfrm>
            <a:off x="809193" y="854836"/>
            <a:ext cx="565150" cy="445134"/>
          </a:xfrm>
          <a:custGeom>
            <a:avLst/>
            <a:gdLst/>
            <a:ahLst/>
            <a:cxnLst/>
            <a:rect l="l" t="t" r="r" b="b"/>
            <a:pathLst>
              <a:path w="565150" h="445134" extrusionOk="0">
                <a:moveTo>
                  <a:pt x="524941" y="0"/>
                </a:moveTo>
                <a:lnTo>
                  <a:pt x="465408" y="27812"/>
                </a:lnTo>
                <a:lnTo>
                  <a:pt x="417067" y="64388"/>
                </a:lnTo>
                <a:lnTo>
                  <a:pt x="381063" y="107918"/>
                </a:lnTo>
                <a:lnTo>
                  <a:pt x="358584" y="156590"/>
                </a:lnTo>
                <a:lnTo>
                  <a:pt x="346800" y="217550"/>
                </a:lnTo>
                <a:lnTo>
                  <a:pt x="342874" y="297941"/>
                </a:lnTo>
                <a:lnTo>
                  <a:pt x="342874" y="445135"/>
                </a:lnTo>
                <a:lnTo>
                  <a:pt x="548309" y="445135"/>
                </a:lnTo>
                <a:lnTo>
                  <a:pt x="548309" y="239395"/>
                </a:lnTo>
                <a:lnTo>
                  <a:pt x="448868" y="239395"/>
                </a:lnTo>
                <a:lnTo>
                  <a:pt x="451179" y="210512"/>
                </a:lnTo>
                <a:lnTo>
                  <a:pt x="465272" y="161796"/>
                </a:lnTo>
                <a:lnTo>
                  <a:pt x="492564" y="124698"/>
                </a:lnTo>
                <a:lnTo>
                  <a:pt x="536570" y="96123"/>
                </a:lnTo>
                <a:lnTo>
                  <a:pt x="565073" y="84836"/>
                </a:lnTo>
                <a:lnTo>
                  <a:pt x="524941" y="0"/>
                </a:lnTo>
                <a:close/>
              </a:path>
              <a:path w="565150" h="445134" extrusionOk="0">
                <a:moveTo>
                  <a:pt x="182041" y="0"/>
                </a:moveTo>
                <a:lnTo>
                  <a:pt x="122091" y="27812"/>
                </a:lnTo>
                <a:lnTo>
                  <a:pt x="73837" y="64388"/>
                </a:lnTo>
                <a:lnTo>
                  <a:pt x="38107" y="108013"/>
                </a:lnTo>
                <a:lnTo>
                  <a:pt x="15722" y="156972"/>
                </a:lnTo>
                <a:lnTo>
                  <a:pt x="3932" y="218027"/>
                </a:lnTo>
                <a:lnTo>
                  <a:pt x="0" y="297941"/>
                </a:lnTo>
                <a:lnTo>
                  <a:pt x="0" y="445135"/>
                </a:lnTo>
                <a:lnTo>
                  <a:pt x="205435" y="445135"/>
                </a:lnTo>
                <a:lnTo>
                  <a:pt x="205435" y="239395"/>
                </a:lnTo>
                <a:lnTo>
                  <a:pt x="106006" y="239395"/>
                </a:lnTo>
                <a:lnTo>
                  <a:pt x="108314" y="210512"/>
                </a:lnTo>
                <a:lnTo>
                  <a:pt x="122383" y="161796"/>
                </a:lnTo>
                <a:lnTo>
                  <a:pt x="149664" y="124698"/>
                </a:lnTo>
                <a:lnTo>
                  <a:pt x="193712" y="96123"/>
                </a:lnTo>
                <a:lnTo>
                  <a:pt x="222249" y="84836"/>
                </a:lnTo>
                <a:lnTo>
                  <a:pt x="182041"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60" name="Google Shape;960;p73"/>
          <p:cNvSpPr txBox="1">
            <a:spLocks noGrp="1"/>
          </p:cNvSpPr>
          <p:nvPr>
            <p:ph type="title"/>
          </p:nvPr>
        </p:nvSpPr>
        <p:spPr>
          <a:xfrm>
            <a:off x="1883410" y="1597056"/>
            <a:ext cx="5965190" cy="2100319"/>
          </a:xfrm>
          <a:prstGeom prst="rect">
            <a:avLst/>
          </a:prstGeom>
          <a:noFill/>
          <a:ln>
            <a:noFill/>
          </a:ln>
        </p:spPr>
        <p:txBody>
          <a:bodyPr spcFirstLastPara="1" wrap="square" lIns="0" tIns="12700" rIns="0" bIns="0" anchor="ctr" anchorCtr="0">
            <a:noAutofit/>
          </a:bodyPr>
          <a:lstStyle/>
          <a:p>
            <a:pPr marL="12700" marR="5080" lvl="0" indent="0" algn="l" rtl="0">
              <a:lnSpc>
                <a:spcPct val="114999"/>
              </a:lnSpc>
              <a:spcBef>
                <a:spcPts val="0"/>
              </a:spcBef>
              <a:spcAft>
                <a:spcPts val="0"/>
              </a:spcAft>
              <a:buClr>
                <a:srgbClr val="000000"/>
              </a:buClr>
              <a:buSzPts val="2400"/>
              <a:buFont typeface="Arial"/>
              <a:buNone/>
            </a:pPr>
            <a:r>
              <a:rPr lang="en-US" sz="2400" i="1">
                <a:solidFill>
                  <a:srgbClr val="000000"/>
                </a:solidFill>
                <a:latin typeface="Arial"/>
                <a:ea typeface="Arial"/>
                <a:cs typeface="Arial"/>
                <a:sym typeface="Arial"/>
              </a:rPr>
              <a:t>THE TERM ‘RELIABILITY’ SUGGESTS  </a:t>
            </a:r>
            <a:r>
              <a:rPr lang="en-US" sz="2400" b="1" i="1">
                <a:solidFill>
                  <a:srgbClr val="000000"/>
                </a:solidFill>
                <a:latin typeface="Arial"/>
                <a:ea typeface="Arial"/>
                <a:cs typeface="Arial"/>
                <a:sym typeface="Arial"/>
              </a:rPr>
              <a:t>TRUSTWORTHINESS</a:t>
            </a:r>
            <a:r>
              <a:rPr lang="en-US" sz="2400" i="1">
                <a:solidFill>
                  <a:srgbClr val="000000"/>
                </a:solidFill>
                <a:latin typeface="Arial"/>
                <a:ea typeface="Arial"/>
                <a:cs typeface="Arial"/>
                <a:sym typeface="Arial"/>
              </a:rPr>
              <a:t>. RELIABILITY  IS BASED ON THE </a:t>
            </a:r>
            <a:r>
              <a:rPr lang="en-US" sz="2400" b="1" i="1">
                <a:solidFill>
                  <a:srgbClr val="000000"/>
                </a:solidFill>
                <a:latin typeface="Arial"/>
                <a:ea typeface="Arial"/>
                <a:cs typeface="Arial"/>
                <a:sym typeface="Arial"/>
              </a:rPr>
              <a:t>CONSISTENCY  </a:t>
            </a:r>
            <a:r>
              <a:rPr lang="en-US" sz="2400" i="1">
                <a:solidFill>
                  <a:srgbClr val="000000"/>
                </a:solidFill>
                <a:latin typeface="Arial"/>
                <a:ea typeface="Arial"/>
                <a:cs typeface="Arial"/>
                <a:sym typeface="Arial"/>
              </a:rPr>
              <a:t>AND </a:t>
            </a:r>
            <a:r>
              <a:rPr lang="en-US" sz="2400" b="1" i="1">
                <a:solidFill>
                  <a:srgbClr val="000000"/>
                </a:solidFill>
                <a:latin typeface="Arial"/>
                <a:ea typeface="Arial"/>
                <a:cs typeface="Arial"/>
                <a:sym typeface="Arial"/>
              </a:rPr>
              <a:t>PRECISION </a:t>
            </a:r>
            <a:r>
              <a:rPr lang="en-US" sz="2400" i="1">
                <a:solidFill>
                  <a:srgbClr val="000000"/>
                </a:solidFill>
                <a:latin typeface="Arial"/>
                <a:ea typeface="Arial"/>
                <a:cs typeface="Arial"/>
                <a:sym typeface="Arial"/>
              </a:rPr>
              <a:t>OF THE RESULTS  OF THE MEASUREMENT PROCESS</a:t>
            </a:r>
            <a:endParaRPr sz="2400">
              <a:latin typeface="Arial"/>
              <a:ea typeface="Arial"/>
              <a:cs typeface="Arial"/>
              <a:sym typeface="Arial"/>
            </a:endParaRPr>
          </a:p>
        </p:txBody>
      </p:sp>
      <p:sp>
        <p:nvSpPr>
          <p:cNvPr id="961" name="Google Shape;961;p73"/>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17</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216"/>
        <p:cNvGrpSpPr/>
        <p:nvPr/>
      </p:nvGrpSpPr>
      <p:grpSpPr>
        <a:xfrm>
          <a:off x="0" y="0"/>
          <a:ext cx="0" cy="0"/>
          <a:chOff x="0" y="0"/>
          <a:chExt cx="0" cy="0"/>
        </a:xfrm>
      </p:grpSpPr>
      <p:sp>
        <p:nvSpPr>
          <p:cNvPr id="1217" name="Google Shape;1217;p91"/>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18" name="Google Shape;1218;p91"/>
          <p:cNvSpPr txBox="1">
            <a:spLocks noGrp="1"/>
          </p:cNvSpPr>
          <p:nvPr>
            <p:ph type="title"/>
          </p:nvPr>
        </p:nvSpPr>
        <p:spPr>
          <a:xfrm>
            <a:off x="948029" y="799033"/>
            <a:ext cx="2971800" cy="39179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000000"/>
              </a:buClr>
              <a:buSzPts val="2400"/>
              <a:buFont typeface="Arial"/>
              <a:buNone/>
            </a:pPr>
            <a:r>
              <a:rPr lang="en-US" sz="2400" b="1">
                <a:solidFill>
                  <a:srgbClr val="000000"/>
                </a:solidFill>
                <a:latin typeface="Arial"/>
                <a:ea typeface="Arial"/>
                <a:cs typeface="Arial"/>
                <a:sym typeface="Arial"/>
              </a:rPr>
              <a:t>CONTENT VALIDITY</a:t>
            </a:r>
            <a:endParaRPr sz="2400">
              <a:latin typeface="Arial"/>
              <a:ea typeface="Arial"/>
              <a:cs typeface="Arial"/>
              <a:sym typeface="Arial"/>
            </a:endParaRPr>
          </a:p>
        </p:txBody>
      </p:sp>
      <p:sp>
        <p:nvSpPr>
          <p:cNvPr id="1219" name="Google Shape;1219;p91"/>
          <p:cNvSpPr txBox="1">
            <a:spLocks noGrp="1"/>
          </p:cNvSpPr>
          <p:nvPr>
            <p:ph type="body" idx="1"/>
          </p:nvPr>
        </p:nvSpPr>
        <p:spPr>
          <a:xfrm>
            <a:off x="1024128" y="2286000"/>
            <a:ext cx="9720073" cy="4023360"/>
          </a:xfrm>
          <a:prstGeom prst="rect">
            <a:avLst/>
          </a:prstGeom>
          <a:noFill/>
          <a:ln>
            <a:noFill/>
          </a:ln>
        </p:spPr>
        <p:txBody>
          <a:bodyPr spcFirstLastPara="1" wrap="square" lIns="0" tIns="12050" rIns="0" bIns="0" anchor="t" anchorCtr="0">
            <a:noAutofit/>
          </a:bodyPr>
          <a:lstStyle/>
          <a:p>
            <a:pPr marL="342900" marR="917575" lvl="0" indent="-330835" algn="l" rtl="0">
              <a:lnSpc>
                <a:spcPct val="100000"/>
              </a:lnSpc>
              <a:spcBef>
                <a:spcPts val="0"/>
              </a:spcBef>
              <a:spcAft>
                <a:spcPts val="0"/>
              </a:spcAft>
              <a:buSzPts val="2200"/>
              <a:buChar char=" "/>
            </a:pPr>
            <a:r>
              <a:rPr lang="en-US"/>
              <a:t>→	Penilaian mengenai sejauh mana ketepatan antara perilaku yang  menggambarkan perilaku populasi yang mau diteliti dengan tesnya itu  sendiri</a:t>
            </a:r>
            <a:endParaRPr/>
          </a:p>
          <a:p>
            <a:pPr marL="342900" marR="539750" lvl="0" indent="-330835" algn="l" rtl="0">
              <a:lnSpc>
                <a:spcPct val="100000"/>
              </a:lnSpc>
              <a:spcBef>
                <a:spcPts val="800"/>
              </a:spcBef>
              <a:spcAft>
                <a:spcPts val="0"/>
              </a:spcAft>
              <a:buSzPts val="2200"/>
              <a:buChar char=" "/>
            </a:pPr>
            <a:r>
              <a:rPr lang="en-US"/>
              <a:t>→	Sebuah tes yang valid adalah tes yang memiliki perbandingan seimbang  antara materi/bahan yang terwakitlkan dalam alat tes dengan keseluruhan  jumlah materi dalam pembahasan (imbagn)</a:t>
            </a:r>
            <a:endParaRPr/>
          </a:p>
          <a:p>
            <a:pPr marL="91440" lvl="0" indent="0" algn="l" rtl="0">
              <a:lnSpc>
                <a:spcPct val="100000"/>
              </a:lnSpc>
              <a:spcBef>
                <a:spcPts val="1400"/>
              </a:spcBef>
              <a:spcAft>
                <a:spcPts val="0"/>
              </a:spcAft>
              <a:buSzPts val="1800"/>
              <a:buNone/>
            </a:pPr>
            <a:endParaRPr sz="1800">
              <a:latin typeface="Times New Roman"/>
              <a:ea typeface="Times New Roman"/>
              <a:cs typeface="Times New Roman"/>
              <a:sym typeface="Times New Roman"/>
            </a:endParaRPr>
          </a:p>
          <a:p>
            <a:pPr marL="12700" lvl="0" indent="-12700" algn="l" rtl="0">
              <a:lnSpc>
                <a:spcPct val="100000"/>
              </a:lnSpc>
              <a:spcBef>
                <a:spcPts val="1240"/>
              </a:spcBef>
              <a:spcAft>
                <a:spcPts val="0"/>
              </a:spcAft>
              <a:buSzPts val="2200"/>
              <a:buChar char=" "/>
            </a:pPr>
            <a:r>
              <a:rPr lang="en-US"/>
              <a:t>→	</a:t>
            </a:r>
            <a:r>
              <a:rPr lang="en-US" sz="2000"/>
              <a:t>Cara : konsultasi dengan </a:t>
            </a:r>
            <a:r>
              <a:rPr lang="en-US" sz="2000" b="1" u="sng">
                <a:latin typeface="Arial"/>
                <a:ea typeface="Arial"/>
                <a:cs typeface="Arial"/>
                <a:sym typeface="Arial"/>
              </a:rPr>
              <a:t>ahli</a:t>
            </a:r>
            <a:r>
              <a:rPr lang="en-US" sz="2000" b="1">
                <a:latin typeface="Arial"/>
                <a:ea typeface="Arial"/>
                <a:cs typeface="Arial"/>
                <a:sym typeface="Arial"/>
              </a:rPr>
              <a:t> </a:t>
            </a:r>
            <a:r>
              <a:rPr lang="en-US"/>
              <a:t>(</a:t>
            </a:r>
            <a:r>
              <a:rPr lang="en-US" i="1">
                <a:latin typeface="Arial"/>
                <a:ea typeface="Arial"/>
                <a:cs typeface="Arial"/>
                <a:sym typeface="Arial"/>
              </a:rPr>
              <a:t>expert judgement</a:t>
            </a:r>
            <a:r>
              <a:rPr lang="en-US"/>
              <a:t>)</a:t>
            </a:r>
            <a:endParaRPr sz="2000">
              <a:latin typeface="Arial"/>
              <a:ea typeface="Arial"/>
              <a:cs typeface="Arial"/>
              <a:sym typeface="Arial"/>
            </a:endParaRPr>
          </a:p>
          <a:p>
            <a:pPr marL="12700" lvl="0" indent="-12700" algn="l" rtl="0">
              <a:lnSpc>
                <a:spcPct val="100000"/>
              </a:lnSpc>
              <a:spcBef>
                <a:spcPts val="815"/>
              </a:spcBef>
              <a:spcAft>
                <a:spcPts val="0"/>
              </a:spcAft>
              <a:buSzPts val="2200"/>
              <a:buChar char=" "/>
            </a:pPr>
            <a:r>
              <a:rPr lang="en-US"/>
              <a:t>→	Kuantifikasi : Content Validity Ratio atau Content Validity Index</a:t>
            </a:r>
            <a:endParaRPr/>
          </a:p>
          <a:p>
            <a:pPr marL="338455" lvl="0" indent="-139700" algn="l" rtl="0">
              <a:lnSpc>
                <a:spcPct val="100000"/>
              </a:lnSpc>
              <a:spcBef>
                <a:spcPts val="800"/>
              </a:spcBef>
              <a:spcAft>
                <a:spcPts val="0"/>
              </a:spcAft>
              <a:buSzPts val="2200"/>
              <a:buChar char=" "/>
            </a:pPr>
            <a:r>
              <a:rPr lang="en-US"/>
              <a:t>Intinya menghitung derajat kesetujuan antar penilai</a:t>
            </a:r>
            <a:endParaRPr/>
          </a:p>
          <a:p>
            <a:pPr marL="91440" marR="5080" lvl="0" indent="-91440" algn="r" rtl="0">
              <a:lnSpc>
                <a:spcPct val="100000"/>
              </a:lnSpc>
              <a:spcBef>
                <a:spcPts val="915"/>
              </a:spcBef>
              <a:spcAft>
                <a:spcPts val="0"/>
              </a:spcAft>
              <a:buSzPts val="1300"/>
              <a:buChar char=" "/>
            </a:pPr>
            <a:r>
              <a:rPr lang="en-US" sz="1300" b="1">
                <a:latin typeface="Arial"/>
                <a:ea typeface="Arial"/>
                <a:cs typeface="Arial"/>
                <a:sym typeface="Arial"/>
              </a:rPr>
              <a:t>35</a:t>
            </a:r>
            <a:endParaRPr sz="1300">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23"/>
        <p:cNvGrpSpPr/>
        <p:nvPr/>
      </p:nvGrpSpPr>
      <p:grpSpPr>
        <a:xfrm>
          <a:off x="0" y="0"/>
          <a:ext cx="0" cy="0"/>
          <a:chOff x="0" y="0"/>
          <a:chExt cx="0" cy="0"/>
        </a:xfrm>
      </p:grpSpPr>
      <p:sp>
        <p:nvSpPr>
          <p:cNvPr id="1224" name="Google Shape;1224;p92"/>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25" name="Google Shape;1225;p92"/>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26" name="Google Shape;1226;p92"/>
          <p:cNvSpPr txBox="1">
            <a:spLocks noGrp="1"/>
          </p:cNvSpPr>
          <p:nvPr>
            <p:ph type="title"/>
          </p:nvPr>
        </p:nvSpPr>
        <p:spPr>
          <a:xfrm>
            <a:off x="948029" y="799033"/>
            <a:ext cx="4716780" cy="39179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000000"/>
              </a:buClr>
              <a:buSzPts val="2400"/>
              <a:buFont typeface="Arial"/>
              <a:buNone/>
            </a:pPr>
            <a:r>
              <a:rPr lang="en-US" sz="2400" b="1">
                <a:solidFill>
                  <a:srgbClr val="000000"/>
                </a:solidFill>
                <a:latin typeface="Arial"/>
                <a:ea typeface="Arial"/>
                <a:cs typeface="Arial"/>
                <a:sym typeface="Arial"/>
              </a:rPr>
              <a:t>CRITERION-RELATED VALIDITY</a:t>
            </a:r>
            <a:endParaRPr sz="2400">
              <a:latin typeface="Arial"/>
              <a:ea typeface="Arial"/>
              <a:cs typeface="Arial"/>
              <a:sym typeface="Arial"/>
            </a:endParaRPr>
          </a:p>
        </p:txBody>
      </p:sp>
      <p:sp>
        <p:nvSpPr>
          <p:cNvPr id="1227" name="Google Shape;1227;p92"/>
          <p:cNvSpPr txBox="1">
            <a:spLocks noGrp="1"/>
          </p:cNvSpPr>
          <p:nvPr>
            <p:ph type="body" idx="1"/>
          </p:nvPr>
        </p:nvSpPr>
        <p:spPr>
          <a:xfrm>
            <a:off x="1024128" y="2286000"/>
            <a:ext cx="9720073" cy="4023360"/>
          </a:xfrm>
          <a:prstGeom prst="rect">
            <a:avLst/>
          </a:prstGeom>
          <a:noFill/>
          <a:ln>
            <a:noFill/>
          </a:ln>
        </p:spPr>
        <p:txBody>
          <a:bodyPr spcFirstLastPara="1" wrap="square" lIns="0" tIns="12050" rIns="0" bIns="0" anchor="t" anchorCtr="0">
            <a:noAutofit/>
          </a:bodyPr>
          <a:lstStyle/>
          <a:p>
            <a:pPr marL="342900" marR="508000" lvl="0" indent="-330835" algn="l" rtl="0">
              <a:lnSpc>
                <a:spcPct val="100000"/>
              </a:lnSpc>
              <a:spcBef>
                <a:spcPts val="0"/>
              </a:spcBef>
              <a:spcAft>
                <a:spcPts val="0"/>
              </a:spcAft>
              <a:buSzPts val="2200"/>
              <a:buChar char="▪"/>
            </a:pPr>
            <a:r>
              <a:rPr lang="en-US"/>
              <a:t>Prosedur validasi prediksi-kriteria menunjukkan efektivitas sebuah tes  untuk memprediksi kinerja seseorang dalam aktivitas-aktivitas tertentu.  Ukuran kriteria yang menjadi tolok ukur validasi skor-skor tes divalidasikan  bisa diperoleh pada saat yang hampir sama dengan pemberi skor tes atau  setelah suatu interval ditetapkan.</a:t>
            </a:r>
            <a:endParaRPr/>
          </a:p>
          <a:p>
            <a:pPr marL="342900" marR="739140" lvl="0" indent="-330835" algn="l" rtl="0">
              <a:lnSpc>
                <a:spcPct val="100000"/>
              </a:lnSpc>
              <a:spcBef>
                <a:spcPts val="805"/>
              </a:spcBef>
              <a:spcAft>
                <a:spcPts val="0"/>
              </a:spcAft>
              <a:buSzPts val="2200"/>
              <a:buChar char="▪"/>
            </a:pPr>
            <a:r>
              <a:rPr lang="en-US"/>
              <a:t>Penggunaan validitas ini misalnya ketika sebuah perusahaan ingin  mengevaluasi sebuah tes untuk menyeleksi para pelamar kerja di  perusahaannya atau ketika sebuah perguruan tinggi ingin menentukan  bagaimana sebuah tes bakat akademik dapat memprediksi kinerja mata  kuliah mahasiswa-mahasiswanya</a:t>
            </a:r>
            <a:endParaRPr/>
          </a:p>
          <a:p>
            <a:pPr marL="91440" lvl="0" indent="0" algn="l" rtl="0">
              <a:lnSpc>
                <a:spcPct val="100000"/>
              </a:lnSpc>
              <a:spcBef>
                <a:spcPts val="1400"/>
              </a:spcBef>
              <a:spcAft>
                <a:spcPts val="0"/>
              </a:spcAft>
              <a:buSzPts val="1800"/>
              <a:buNone/>
            </a:pPr>
            <a:endParaRPr sz="1800">
              <a:latin typeface="Times New Roman"/>
              <a:ea typeface="Times New Roman"/>
              <a:cs typeface="Times New Roman"/>
              <a:sym typeface="Times New Roman"/>
            </a:endParaRPr>
          </a:p>
          <a:p>
            <a:pPr marL="91440" marR="5080" lvl="0" indent="-91440" algn="r" rtl="0">
              <a:lnSpc>
                <a:spcPct val="100000"/>
              </a:lnSpc>
              <a:spcBef>
                <a:spcPts val="1725"/>
              </a:spcBef>
              <a:spcAft>
                <a:spcPts val="0"/>
              </a:spcAft>
              <a:buSzPts val="1300"/>
              <a:buChar char=" "/>
            </a:pPr>
            <a:r>
              <a:rPr lang="en-US" sz="1300" b="1">
                <a:latin typeface="Arial"/>
                <a:ea typeface="Arial"/>
                <a:cs typeface="Arial"/>
                <a:sym typeface="Arial"/>
              </a:rPr>
              <a:t>36</a:t>
            </a:r>
            <a:endParaRPr sz="1300">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231"/>
        <p:cNvGrpSpPr/>
        <p:nvPr/>
      </p:nvGrpSpPr>
      <p:grpSpPr>
        <a:xfrm>
          <a:off x="0" y="0"/>
          <a:ext cx="0" cy="0"/>
          <a:chOff x="0" y="0"/>
          <a:chExt cx="0" cy="0"/>
        </a:xfrm>
      </p:grpSpPr>
      <p:sp>
        <p:nvSpPr>
          <p:cNvPr id="1232" name="Google Shape;1232;p93"/>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33" name="Google Shape;1233;p93"/>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34" name="Google Shape;1234;p93"/>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35" name="Google Shape;1235;p93"/>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36" name="Google Shape;1236;p93"/>
          <p:cNvSpPr txBox="1"/>
          <p:nvPr/>
        </p:nvSpPr>
        <p:spPr>
          <a:xfrm>
            <a:off x="4759578" y="1654657"/>
            <a:ext cx="3392170" cy="2038350"/>
          </a:xfrm>
          <a:prstGeom prst="rect">
            <a:avLst/>
          </a:prstGeom>
          <a:noFill/>
          <a:ln>
            <a:noFill/>
          </a:ln>
        </p:spPr>
        <p:txBody>
          <a:bodyPr spcFirstLastPara="1" wrap="square" lIns="0" tIns="88900"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56A7B5"/>
                </a:solidFill>
                <a:latin typeface="Arial"/>
                <a:ea typeface="Arial"/>
                <a:cs typeface="Arial"/>
                <a:sym typeface="Arial"/>
              </a:rPr>
              <a:t>PREDICTIVE VALIDITY</a:t>
            </a:r>
            <a:endParaRPr sz="1400" b="0" i="0" u="none" strike="noStrike" cap="none">
              <a:solidFill>
                <a:schemeClr val="dk1"/>
              </a:solidFill>
              <a:latin typeface="Arial"/>
              <a:ea typeface="Arial"/>
              <a:cs typeface="Arial"/>
              <a:sym typeface="Arial"/>
            </a:endParaRPr>
          </a:p>
          <a:p>
            <a:pPr marL="12700" marR="46355" lvl="0" indent="0" algn="l" rtl="0">
              <a:lnSpc>
                <a:spcPct val="100000"/>
              </a:lnSpc>
              <a:spcBef>
                <a:spcPts val="60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Derajat kemampuan skor tes memprediksi  kriteria yang diukur</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chemeClr val="dk1"/>
              </a:solidFill>
              <a:latin typeface="Times New Roman"/>
              <a:ea typeface="Times New Roman"/>
              <a:cs typeface="Times New Roman"/>
              <a:sym typeface="Times New Roman"/>
            </a:endParaRPr>
          </a:p>
          <a:p>
            <a:pPr marL="299085" marR="5080" lvl="0" indent="-287019" algn="l" rtl="0">
              <a:lnSpc>
                <a:spcPct val="100000"/>
              </a:lnSpc>
              <a:spcBef>
                <a:spcPts val="1160"/>
              </a:spcBef>
              <a:spcAft>
                <a:spcPts val="0"/>
              </a:spcAft>
              <a:buClr>
                <a:schemeClr val="dk1"/>
              </a:buClr>
              <a:buSzPts val="1100"/>
              <a:buFont typeface="Noto Sans Symbols"/>
              <a:buChar char="⮚"/>
            </a:pPr>
            <a:r>
              <a:rPr lang="en-US" sz="1400" b="0" i="0" u="none" strike="noStrike" cap="none">
                <a:solidFill>
                  <a:schemeClr val="dk1"/>
                </a:solidFill>
                <a:latin typeface="Arial"/>
                <a:ea typeface="Arial"/>
                <a:cs typeface="Arial"/>
                <a:sym typeface="Arial"/>
              </a:rPr>
              <a:t>Contoh aplikasi : tes potensi akademik,  sejauh mana dapat memprediksi  keberhasilan belajar di tingkat  pendidikan selanjutnya</a:t>
            </a:r>
            <a:endParaRPr sz="1400" b="0" i="0" u="none" strike="noStrike" cap="none">
              <a:solidFill>
                <a:schemeClr val="dk1"/>
              </a:solidFill>
              <a:latin typeface="Arial"/>
              <a:ea typeface="Arial"/>
              <a:cs typeface="Arial"/>
              <a:sym typeface="Arial"/>
            </a:endParaRPr>
          </a:p>
        </p:txBody>
      </p:sp>
      <p:sp>
        <p:nvSpPr>
          <p:cNvPr id="1237" name="Google Shape;1237;p93"/>
          <p:cNvSpPr txBox="1"/>
          <p:nvPr/>
        </p:nvSpPr>
        <p:spPr>
          <a:xfrm>
            <a:off x="948029" y="1730502"/>
            <a:ext cx="3439160" cy="1901189"/>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56A7B5"/>
                </a:solidFill>
                <a:latin typeface="Arial"/>
                <a:ea typeface="Arial"/>
                <a:cs typeface="Arial"/>
                <a:sym typeface="Arial"/>
              </a:rPr>
              <a:t>CONCURRENT VALIDITY</a:t>
            </a:r>
            <a:endParaRPr sz="1400" b="0" i="0" u="none" strike="noStrike" cap="none">
              <a:solidFill>
                <a:schemeClr val="dk1"/>
              </a:solidFill>
              <a:latin typeface="Arial"/>
              <a:ea typeface="Arial"/>
              <a:cs typeface="Arial"/>
              <a:sym typeface="Arial"/>
            </a:endParaRPr>
          </a:p>
          <a:p>
            <a:pPr marL="12700" marR="5080" lvl="0" indent="0" algn="l" rtl="0">
              <a:lnSpc>
                <a:spcPct val="100000"/>
              </a:lnSpc>
              <a:spcBef>
                <a:spcPts val="1005"/>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Derajat kesesuaian skor tes dengan kriteria  yang diukur pada saat itu juga</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55"/>
              </a:spcBef>
              <a:spcAft>
                <a:spcPts val="0"/>
              </a:spcAft>
              <a:buClr>
                <a:srgbClr val="000000"/>
              </a:buClr>
              <a:buSzPts val="1650"/>
              <a:buFont typeface="Arial"/>
              <a:buNone/>
            </a:pPr>
            <a:endParaRPr sz="1650" b="0" i="0" u="none" strike="noStrike" cap="none">
              <a:solidFill>
                <a:schemeClr val="dk1"/>
              </a:solidFill>
              <a:latin typeface="Times New Roman"/>
              <a:ea typeface="Times New Roman"/>
              <a:cs typeface="Times New Roman"/>
              <a:sym typeface="Times New Roman"/>
            </a:endParaRPr>
          </a:p>
          <a:p>
            <a:pPr marL="241300" marR="612140" lvl="0" indent="-228600" algn="l" rtl="0">
              <a:lnSpc>
                <a:spcPct val="100000"/>
              </a:lnSpc>
              <a:spcBef>
                <a:spcPts val="0"/>
              </a:spcBef>
              <a:spcAft>
                <a:spcPts val="0"/>
              </a:spcAft>
              <a:buClr>
                <a:schemeClr val="dk1"/>
              </a:buClr>
              <a:buSzPts val="1600"/>
              <a:buFont typeface="Noto Sans Symbols"/>
              <a:buChar char="⮚"/>
            </a:pPr>
            <a:r>
              <a:rPr lang="en-US" sz="1400" b="0" i="0" u="none" strike="noStrike" cap="none">
                <a:solidFill>
                  <a:schemeClr val="dk1"/>
                </a:solidFill>
                <a:latin typeface="Arial"/>
                <a:ea typeface="Arial"/>
                <a:cs typeface="Arial"/>
                <a:sym typeface="Arial"/>
              </a:rPr>
              <a:t>Contoh aplikasi : psikodiagnostik  (merancang tes dalam rangka  memberikan diagnosis)</a:t>
            </a:r>
            <a:endParaRPr sz="1400" b="0" i="0" u="none" strike="noStrike" cap="none">
              <a:solidFill>
                <a:schemeClr val="dk1"/>
              </a:solidFill>
              <a:latin typeface="Arial"/>
              <a:ea typeface="Arial"/>
              <a:cs typeface="Arial"/>
              <a:sym typeface="Arial"/>
            </a:endParaRPr>
          </a:p>
        </p:txBody>
      </p:sp>
      <p:sp>
        <p:nvSpPr>
          <p:cNvPr id="1238" name="Google Shape;1238;p93"/>
          <p:cNvSpPr/>
          <p:nvPr/>
        </p:nvSpPr>
        <p:spPr>
          <a:xfrm>
            <a:off x="7245731" y="1487169"/>
            <a:ext cx="533400" cy="137795"/>
          </a:xfrm>
          <a:custGeom>
            <a:avLst/>
            <a:gdLst/>
            <a:ahLst/>
            <a:cxnLst/>
            <a:rect l="l" t="t" r="r" b="b"/>
            <a:pathLst>
              <a:path w="533400" h="137794" extrusionOk="0">
                <a:moveTo>
                  <a:pt x="426624" y="31241"/>
                </a:moveTo>
                <a:lnTo>
                  <a:pt x="267335" y="31241"/>
                </a:lnTo>
                <a:lnTo>
                  <a:pt x="322072" y="34416"/>
                </a:lnTo>
                <a:lnTo>
                  <a:pt x="347091" y="39115"/>
                </a:lnTo>
                <a:lnTo>
                  <a:pt x="392429" y="50037"/>
                </a:lnTo>
                <a:lnTo>
                  <a:pt x="447167" y="71881"/>
                </a:lnTo>
                <a:lnTo>
                  <a:pt x="498728" y="106299"/>
                </a:lnTo>
                <a:lnTo>
                  <a:pt x="517525" y="123570"/>
                </a:lnTo>
                <a:lnTo>
                  <a:pt x="533146" y="137667"/>
                </a:lnTo>
                <a:lnTo>
                  <a:pt x="533146" y="106299"/>
                </a:lnTo>
                <a:lnTo>
                  <a:pt x="498728" y="75056"/>
                </a:lnTo>
                <a:lnTo>
                  <a:pt x="475234" y="57784"/>
                </a:lnTo>
                <a:lnTo>
                  <a:pt x="461264" y="48513"/>
                </a:lnTo>
                <a:lnTo>
                  <a:pt x="447167" y="40639"/>
                </a:lnTo>
                <a:lnTo>
                  <a:pt x="430022" y="32765"/>
                </a:lnTo>
                <a:lnTo>
                  <a:pt x="426624" y="31241"/>
                </a:lnTo>
                <a:close/>
              </a:path>
              <a:path w="533400" h="137794" extrusionOk="0">
                <a:moveTo>
                  <a:pt x="0" y="0"/>
                </a:moveTo>
                <a:lnTo>
                  <a:pt x="0" y="31241"/>
                </a:lnTo>
                <a:lnTo>
                  <a:pt x="1650" y="40639"/>
                </a:lnTo>
                <a:lnTo>
                  <a:pt x="35941" y="67309"/>
                </a:lnTo>
                <a:lnTo>
                  <a:pt x="46990" y="65658"/>
                </a:lnTo>
                <a:lnTo>
                  <a:pt x="82930" y="54737"/>
                </a:lnTo>
                <a:lnTo>
                  <a:pt x="106299" y="50037"/>
                </a:lnTo>
                <a:lnTo>
                  <a:pt x="132842" y="43814"/>
                </a:lnTo>
                <a:lnTo>
                  <a:pt x="162560" y="39115"/>
                </a:lnTo>
                <a:lnTo>
                  <a:pt x="193928" y="35940"/>
                </a:lnTo>
                <a:lnTo>
                  <a:pt x="35941" y="35940"/>
                </a:lnTo>
                <a:lnTo>
                  <a:pt x="1650" y="9397"/>
                </a:lnTo>
                <a:lnTo>
                  <a:pt x="0" y="0"/>
                </a:lnTo>
                <a:close/>
              </a:path>
              <a:path w="533400" h="137794" extrusionOk="0">
                <a:moveTo>
                  <a:pt x="267335" y="0"/>
                </a:moveTo>
                <a:lnTo>
                  <a:pt x="193928" y="4699"/>
                </a:lnTo>
                <a:lnTo>
                  <a:pt x="132842" y="12572"/>
                </a:lnTo>
                <a:lnTo>
                  <a:pt x="106299" y="18795"/>
                </a:lnTo>
                <a:lnTo>
                  <a:pt x="82930" y="23494"/>
                </a:lnTo>
                <a:lnTo>
                  <a:pt x="46990" y="34416"/>
                </a:lnTo>
                <a:lnTo>
                  <a:pt x="35941" y="35940"/>
                </a:lnTo>
                <a:lnTo>
                  <a:pt x="193928" y="35940"/>
                </a:lnTo>
                <a:lnTo>
                  <a:pt x="229870" y="32765"/>
                </a:lnTo>
                <a:lnTo>
                  <a:pt x="267335" y="31241"/>
                </a:lnTo>
                <a:lnTo>
                  <a:pt x="426624" y="31241"/>
                </a:lnTo>
                <a:lnTo>
                  <a:pt x="412750" y="25018"/>
                </a:lnTo>
                <a:lnTo>
                  <a:pt x="392429" y="18795"/>
                </a:lnTo>
                <a:lnTo>
                  <a:pt x="370586" y="12572"/>
                </a:lnTo>
                <a:lnTo>
                  <a:pt x="347091" y="7874"/>
                </a:lnTo>
                <a:lnTo>
                  <a:pt x="322072" y="3175"/>
                </a:lnTo>
                <a:lnTo>
                  <a:pt x="267335"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39" name="Google Shape;1239;p93"/>
          <p:cNvSpPr/>
          <p:nvPr/>
        </p:nvSpPr>
        <p:spPr>
          <a:xfrm>
            <a:off x="7810118" y="1487169"/>
            <a:ext cx="533400" cy="137795"/>
          </a:xfrm>
          <a:custGeom>
            <a:avLst/>
            <a:gdLst/>
            <a:ahLst/>
            <a:cxnLst/>
            <a:rect l="l" t="t" r="r" b="b"/>
            <a:pathLst>
              <a:path w="533400" h="137794" extrusionOk="0">
                <a:moveTo>
                  <a:pt x="265810" y="0"/>
                </a:moveTo>
                <a:lnTo>
                  <a:pt x="211074" y="3175"/>
                </a:lnTo>
                <a:lnTo>
                  <a:pt x="162559" y="12572"/>
                </a:lnTo>
                <a:lnTo>
                  <a:pt x="120396" y="25018"/>
                </a:lnTo>
                <a:lnTo>
                  <a:pt x="72008" y="48513"/>
                </a:lnTo>
                <a:lnTo>
                  <a:pt x="34416" y="75056"/>
                </a:lnTo>
                <a:lnTo>
                  <a:pt x="0" y="106299"/>
                </a:lnTo>
                <a:lnTo>
                  <a:pt x="0" y="137667"/>
                </a:lnTo>
                <a:lnTo>
                  <a:pt x="15621" y="123570"/>
                </a:lnTo>
                <a:lnTo>
                  <a:pt x="34416" y="106299"/>
                </a:lnTo>
                <a:lnTo>
                  <a:pt x="57911" y="89153"/>
                </a:lnTo>
                <a:lnTo>
                  <a:pt x="120396" y="56260"/>
                </a:lnTo>
                <a:lnTo>
                  <a:pt x="162559" y="43814"/>
                </a:lnTo>
                <a:lnTo>
                  <a:pt x="211074" y="34416"/>
                </a:lnTo>
                <a:lnTo>
                  <a:pt x="265810" y="31241"/>
                </a:lnTo>
                <a:lnTo>
                  <a:pt x="475798" y="31241"/>
                </a:lnTo>
                <a:lnTo>
                  <a:pt x="450214" y="23494"/>
                </a:lnTo>
                <a:lnTo>
                  <a:pt x="426847" y="18795"/>
                </a:lnTo>
                <a:lnTo>
                  <a:pt x="400176" y="12572"/>
                </a:lnTo>
                <a:lnTo>
                  <a:pt x="370458" y="7874"/>
                </a:lnTo>
                <a:lnTo>
                  <a:pt x="339216" y="4699"/>
                </a:lnTo>
                <a:lnTo>
                  <a:pt x="303275" y="1524"/>
                </a:lnTo>
                <a:lnTo>
                  <a:pt x="265810" y="0"/>
                </a:lnTo>
                <a:close/>
              </a:path>
              <a:path w="533400" h="137794" extrusionOk="0">
                <a:moveTo>
                  <a:pt x="475798" y="31241"/>
                </a:moveTo>
                <a:lnTo>
                  <a:pt x="265810" y="31241"/>
                </a:lnTo>
                <a:lnTo>
                  <a:pt x="303275" y="32765"/>
                </a:lnTo>
                <a:lnTo>
                  <a:pt x="339216" y="35940"/>
                </a:lnTo>
                <a:lnTo>
                  <a:pt x="370458" y="39115"/>
                </a:lnTo>
                <a:lnTo>
                  <a:pt x="400176" y="43814"/>
                </a:lnTo>
                <a:lnTo>
                  <a:pt x="426847" y="50037"/>
                </a:lnTo>
                <a:lnTo>
                  <a:pt x="450214" y="54737"/>
                </a:lnTo>
                <a:lnTo>
                  <a:pt x="486282" y="65658"/>
                </a:lnTo>
                <a:lnTo>
                  <a:pt x="497204" y="67309"/>
                </a:lnTo>
                <a:lnTo>
                  <a:pt x="508126" y="65658"/>
                </a:lnTo>
                <a:lnTo>
                  <a:pt x="532257" y="35940"/>
                </a:lnTo>
                <a:lnTo>
                  <a:pt x="497204" y="35940"/>
                </a:lnTo>
                <a:lnTo>
                  <a:pt x="486282" y="34416"/>
                </a:lnTo>
                <a:lnTo>
                  <a:pt x="475798" y="31241"/>
                </a:lnTo>
                <a:close/>
              </a:path>
              <a:path w="533400" h="137794" extrusionOk="0">
                <a:moveTo>
                  <a:pt x="533019" y="0"/>
                </a:moveTo>
                <a:lnTo>
                  <a:pt x="508126" y="34416"/>
                </a:lnTo>
                <a:lnTo>
                  <a:pt x="497204" y="35940"/>
                </a:lnTo>
                <a:lnTo>
                  <a:pt x="532257" y="35940"/>
                </a:lnTo>
                <a:lnTo>
                  <a:pt x="533019" y="31241"/>
                </a:lnTo>
                <a:lnTo>
                  <a:pt x="533019"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40" name="Google Shape;1240;p93"/>
          <p:cNvSpPr/>
          <p:nvPr/>
        </p:nvSpPr>
        <p:spPr>
          <a:xfrm>
            <a:off x="7245731" y="711708"/>
            <a:ext cx="533400" cy="850900"/>
          </a:xfrm>
          <a:custGeom>
            <a:avLst/>
            <a:gdLst/>
            <a:ahLst/>
            <a:cxnLst/>
            <a:rect l="l" t="t" r="r" b="b"/>
            <a:pathLst>
              <a:path w="533400" h="850900" extrusionOk="0">
                <a:moveTo>
                  <a:pt x="533146" y="744219"/>
                </a:moveTo>
                <a:lnTo>
                  <a:pt x="267335" y="744219"/>
                </a:lnTo>
                <a:lnTo>
                  <a:pt x="322072" y="747394"/>
                </a:lnTo>
                <a:lnTo>
                  <a:pt x="347091" y="751966"/>
                </a:lnTo>
                <a:lnTo>
                  <a:pt x="392429" y="763015"/>
                </a:lnTo>
                <a:lnTo>
                  <a:pt x="430022" y="776986"/>
                </a:lnTo>
                <a:lnTo>
                  <a:pt x="475234" y="802131"/>
                </a:lnTo>
                <a:lnTo>
                  <a:pt x="533146" y="850518"/>
                </a:lnTo>
                <a:lnTo>
                  <a:pt x="533146" y="744219"/>
                </a:lnTo>
                <a:close/>
              </a:path>
              <a:path w="533400" h="850900" extrusionOk="0">
                <a:moveTo>
                  <a:pt x="290829" y="0"/>
                </a:moveTo>
                <a:lnTo>
                  <a:pt x="267335" y="0"/>
                </a:lnTo>
                <a:lnTo>
                  <a:pt x="229870" y="1650"/>
                </a:lnTo>
                <a:lnTo>
                  <a:pt x="157988" y="12572"/>
                </a:lnTo>
                <a:lnTo>
                  <a:pt x="89153" y="34416"/>
                </a:lnTo>
                <a:lnTo>
                  <a:pt x="32893" y="62611"/>
                </a:lnTo>
                <a:lnTo>
                  <a:pt x="3175" y="92328"/>
                </a:lnTo>
                <a:lnTo>
                  <a:pt x="0" y="106299"/>
                </a:lnTo>
                <a:lnTo>
                  <a:pt x="0" y="744219"/>
                </a:lnTo>
                <a:lnTo>
                  <a:pt x="25019" y="778637"/>
                </a:lnTo>
                <a:lnTo>
                  <a:pt x="35941" y="780161"/>
                </a:lnTo>
                <a:lnTo>
                  <a:pt x="46990" y="778637"/>
                </a:lnTo>
                <a:lnTo>
                  <a:pt x="82930" y="767588"/>
                </a:lnTo>
                <a:lnTo>
                  <a:pt x="106299" y="763015"/>
                </a:lnTo>
                <a:lnTo>
                  <a:pt x="132842" y="756665"/>
                </a:lnTo>
                <a:lnTo>
                  <a:pt x="162560" y="751966"/>
                </a:lnTo>
                <a:lnTo>
                  <a:pt x="229870" y="745743"/>
                </a:lnTo>
                <a:lnTo>
                  <a:pt x="267335" y="744219"/>
                </a:lnTo>
                <a:lnTo>
                  <a:pt x="533146" y="744219"/>
                </a:lnTo>
                <a:lnTo>
                  <a:pt x="533146" y="134492"/>
                </a:lnTo>
                <a:lnTo>
                  <a:pt x="497204" y="92328"/>
                </a:lnTo>
                <a:lnTo>
                  <a:pt x="453390" y="57912"/>
                </a:lnTo>
                <a:lnTo>
                  <a:pt x="408050" y="31241"/>
                </a:lnTo>
                <a:lnTo>
                  <a:pt x="392429" y="23494"/>
                </a:lnTo>
                <a:lnTo>
                  <a:pt x="354838" y="11049"/>
                </a:lnTo>
                <a:lnTo>
                  <a:pt x="334645" y="6222"/>
                </a:lnTo>
                <a:lnTo>
                  <a:pt x="290829"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41" name="Google Shape;1241;p93"/>
          <p:cNvSpPr/>
          <p:nvPr/>
        </p:nvSpPr>
        <p:spPr>
          <a:xfrm>
            <a:off x="7810118" y="711708"/>
            <a:ext cx="533400" cy="850900"/>
          </a:xfrm>
          <a:custGeom>
            <a:avLst/>
            <a:gdLst/>
            <a:ahLst/>
            <a:cxnLst/>
            <a:rect l="l" t="t" r="r" b="b"/>
            <a:pathLst>
              <a:path w="533400" h="850900" extrusionOk="0">
                <a:moveTo>
                  <a:pt x="265810" y="0"/>
                </a:moveTo>
                <a:lnTo>
                  <a:pt x="242315" y="0"/>
                </a:lnTo>
                <a:lnTo>
                  <a:pt x="198500" y="6222"/>
                </a:lnTo>
                <a:lnTo>
                  <a:pt x="178180" y="11049"/>
                </a:lnTo>
                <a:lnTo>
                  <a:pt x="140715" y="23494"/>
                </a:lnTo>
                <a:lnTo>
                  <a:pt x="125095" y="31241"/>
                </a:lnTo>
                <a:lnTo>
                  <a:pt x="107823" y="39115"/>
                </a:lnTo>
                <a:lnTo>
                  <a:pt x="56260" y="75056"/>
                </a:lnTo>
                <a:lnTo>
                  <a:pt x="18796" y="107950"/>
                </a:lnTo>
                <a:lnTo>
                  <a:pt x="0" y="134492"/>
                </a:lnTo>
                <a:lnTo>
                  <a:pt x="0" y="850518"/>
                </a:lnTo>
                <a:lnTo>
                  <a:pt x="34416" y="819276"/>
                </a:lnTo>
                <a:lnTo>
                  <a:pt x="57911" y="802131"/>
                </a:lnTo>
                <a:lnTo>
                  <a:pt x="103124" y="776986"/>
                </a:lnTo>
                <a:lnTo>
                  <a:pt x="140715" y="763015"/>
                </a:lnTo>
                <a:lnTo>
                  <a:pt x="186054" y="751966"/>
                </a:lnTo>
                <a:lnTo>
                  <a:pt x="265810" y="744219"/>
                </a:lnTo>
                <a:lnTo>
                  <a:pt x="533019" y="744219"/>
                </a:lnTo>
                <a:lnTo>
                  <a:pt x="533019" y="106299"/>
                </a:lnTo>
                <a:lnTo>
                  <a:pt x="511301" y="71881"/>
                </a:lnTo>
                <a:lnTo>
                  <a:pt x="473709" y="48513"/>
                </a:lnTo>
                <a:lnTo>
                  <a:pt x="411099" y="21970"/>
                </a:lnTo>
                <a:lnTo>
                  <a:pt x="339216" y="4699"/>
                </a:lnTo>
                <a:lnTo>
                  <a:pt x="303275" y="1650"/>
                </a:lnTo>
                <a:lnTo>
                  <a:pt x="265810" y="0"/>
                </a:lnTo>
                <a:close/>
              </a:path>
              <a:path w="533400" h="850900" extrusionOk="0">
                <a:moveTo>
                  <a:pt x="533019" y="744219"/>
                </a:moveTo>
                <a:lnTo>
                  <a:pt x="265810" y="744219"/>
                </a:lnTo>
                <a:lnTo>
                  <a:pt x="303275" y="745743"/>
                </a:lnTo>
                <a:lnTo>
                  <a:pt x="370458" y="751966"/>
                </a:lnTo>
                <a:lnTo>
                  <a:pt x="400176" y="756665"/>
                </a:lnTo>
                <a:lnTo>
                  <a:pt x="426847" y="763015"/>
                </a:lnTo>
                <a:lnTo>
                  <a:pt x="450214" y="767588"/>
                </a:lnTo>
                <a:lnTo>
                  <a:pt x="486282" y="778637"/>
                </a:lnTo>
                <a:lnTo>
                  <a:pt x="497204" y="780161"/>
                </a:lnTo>
                <a:lnTo>
                  <a:pt x="508126" y="778637"/>
                </a:lnTo>
                <a:lnTo>
                  <a:pt x="517398" y="773938"/>
                </a:lnTo>
                <a:lnTo>
                  <a:pt x="523748" y="767588"/>
                </a:lnTo>
                <a:lnTo>
                  <a:pt x="528447" y="761364"/>
                </a:lnTo>
                <a:lnTo>
                  <a:pt x="531495" y="753617"/>
                </a:lnTo>
                <a:lnTo>
                  <a:pt x="533019" y="744219"/>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42" name="Google Shape;1242;p93"/>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37</a:t>
            </a:r>
            <a:endParaRPr sz="1300" b="0" i="0" u="none" strike="noStrike" cap="none">
              <a:solidFill>
                <a:schemeClr val="dk1"/>
              </a:solidFill>
              <a:latin typeface="Arial"/>
              <a:ea typeface="Arial"/>
              <a:cs typeface="Arial"/>
              <a:sym typeface="Arial"/>
            </a:endParaRPr>
          </a:p>
        </p:txBody>
      </p:sp>
      <p:sp>
        <p:nvSpPr>
          <p:cNvPr id="1243" name="Google Shape;1243;p93"/>
          <p:cNvSpPr txBox="1"/>
          <p:nvPr/>
        </p:nvSpPr>
        <p:spPr>
          <a:xfrm rot="5400000">
            <a:off x="7282396" y="1623186"/>
            <a:ext cx="2408555" cy="196215"/>
          </a:xfrm>
          <a:prstGeom prst="rect">
            <a:avLst/>
          </a:prstGeom>
          <a:noFill/>
          <a:ln>
            <a:noFill/>
          </a:ln>
        </p:spPr>
        <p:txBody>
          <a:bodyPr spcFirstLastPara="1" wrap="square" lIns="0" tIns="0" rIns="0" bIns="0" anchor="t" anchorCtr="0">
            <a:noAutofit/>
          </a:bodyPr>
          <a:lstStyle/>
          <a:p>
            <a:pPr marL="12700" marR="0" lvl="0" indent="0" algn="l" rtl="0">
              <a:lnSpc>
                <a:spcPct val="118750"/>
              </a:lnSpc>
              <a:spcBef>
                <a:spcPts val="0"/>
              </a:spcBef>
              <a:spcAft>
                <a:spcPts val="0"/>
              </a:spcAft>
              <a:buClr>
                <a:srgbClr val="000000"/>
              </a:buClr>
              <a:buSzPts val="1200"/>
              <a:buFont typeface="Arial"/>
              <a:buNone/>
            </a:pPr>
            <a:r>
              <a:rPr lang="en-US" sz="1200" b="1" i="0" u="none" strike="noStrike" cap="none">
                <a:solidFill>
                  <a:srgbClr val="C00000"/>
                </a:solidFill>
                <a:latin typeface="Arial"/>
                <a:ea typeface="Arial"/>
                <a:cs typeface="Arial"/>
                <a:sym typeface="Arial"/>
              </a:rPr>
              <a:t>CRITERIOIN-RELATED VALIDITY</a:t>
            </a:r>
            <a:endParaRPr sz="1200" b="0" i="0" u="none" strike="noStrike" cap="none">
              <a:solidFill>
                <a:schemeClr val="dk1"/>
              </a:solidFill>
              <a:latin typeface="Arial"/>
              <a:ea typeface="Arial"/>
              <a:cs typeface="Arial"/>
              <a:sym typeface="Arial"/>
            </a:endParaRPr>
          </a:p>
        </p:txBody>
      </p:sp>
      <p:sp>
        <p:nvSpPr>
          <p:cNvPr id="1244" name="Google Shape;1244;p93"/>
          <p:cNvSpPr txBox="1">
            <a:spLocks noGrp="1"/>
          </p:cNvSpPr>
          <p:nvPr>
            <p:ph type="title"/>
          </p:nvPr>
        </p:nvSpPr>
        <p:spPr>
          <a:xfrm>
            <a:off x="948029" y="799033"/>
            <a:ext cx="4716780" cy="39179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000000"/>
              </a:buClr>
              <a:buSzPts val="2400"/>
              <a:buFont typeface="Arial"/>
              <a:buNone/>
            </a:pPr>
            <a:r>
              <a:rPr lang="en-US" sz="2400" b="1">
                <a:solidFill>
                  <a:srgbClr val="000000"/>
                </a:solidFill>
                <a:latin typeface="Arial"/>
                <a:ea typeface="Arial"/>
                <a:cs typeface="Arial"/>
                <a:sym typeface="Arial"/>
              </a:rPr>
              <a:t>CRITERION-RELATED VALIDITY</a:t>
            </a:r>
            <a:endParaRPr sz="2400">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248"/>
        <p:cNvGrpSpPr/>
        <p:nvPr/>
      </p:nvGrpSpPr>
      <p:grpSpPr>
        <a:xfrm>
          <a:off x="0" y="0"/>
          <a:ext cx="0" cy="0"/>
          <a:chOff x="0" y="0"/>
          <a:chExt cx="0" cy="0"/>
        </a:xfrm>
      </p:grpSpPr>
      <p:sp>
        <p:nvSpPr>
          <p:cNvPr id="1249" name="Google Shape;1249;p94"/>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50" name="Google Shape;1250;p94"/>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51" name="Google Shape;1251;p94"/>
          <p:cNvSpPr txBox="1">
            <a:spLocks noGrp="1"/>
          </p:cNvSpPr>
          <p:nvPr>
            <p:ph type="title"/>
          </p:nvPr>
        </p:nvSpPr>
        <p:spPr>
          <a:xfrm>
            <a:off x="948029" y="799033"/>
            <a:ext cx="3411854" cy="39179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000000"/>
              </a:buClr>
              <a:buSzPts val="2400"/>
              <a:buFont typeface="Arial"/>
              <a:buNone/>
            </a:pPr>
            <a:r>
              <a:rPr lang="en-US" sz="2400" b="1">
                <a:solidFill>
                  <a:srgbClr val="000000"/>
                </a:solidFill>
                <a:latin typeface="Arial"/>
                <a:ea typeface="Arial"/>
                <a:cs typeface="Arial"/>
                <a:sym typeface="Arial"/>
              </a:rPr>
              <a:t>CONSTRUCT VALIDITY</a:t>
            </a:r>
            <a:endParaRPr sz="2400">
              <a:latin typeface="Arial"/>
              <a:ea typeface="Arial"/>
              <a:cs typeface="Arial"/>
              <a:sym typeface="Arial"/>
            </a:endParaRPr>
          </a:p>
        </p:txBody>
      </p:sp>
      <p:sp>
        <p:nvSpPr>
          <p:cNvPr id="1252" name="Google Shape;1252;p94"/>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38</a:t>
            </a:r>
            <a:endParaRPr sz="1300" b="0" i="0" u="none" strike="noStrike" cap="none">
              <a:solidFill>
                <a:schemeClr val="dk1"/>
              </a:solidFill>
              <a:latin typeface="Arial"/>
              <a:ea typeface="Arial"/>
              <a:cs typeface="Arial"/>
              <a:sym typeface="Arial"/>
            </a:endParaRPr>
          </a:p>
        </p:txBody>
      </p:sp>
      <p:sp>
        <p:nvSpPr>
          <p:cNvPr id="1253" name="Google Shape;1253;p94"/>
          <p:cNvSpPr txBox="1"/>
          <p:nvPr/>
        </p:nvSpPr>
        <p:spPr>
          <a:xfrm>
            <a:off x="1074521" y="1427224"/>
            <a:ext cx="6850279" cy="3613169"/>
          </a:xfrm>
          <a:prstGeom prst="rect">
            <a:avLst/>
          </a:prstGeom>
          <a:noFill/>
          <a:ln>
            <a:noFill/>
          </a:ln>
        </p:spPr>
        <p:txBody>
          <a:bodyPr spcFirstLastPara="1" wrap="square" lIns="0" tIns="12050" rIns="0" bIns="0" anchor="t" anchorCtr="0">
            <a:noAutofit/>
          </a:bodyPr>
          <a:lstStyle/>
          <a:p>
            <a:pPr marL="342900" marR="241934" lvl="0" indent="-330835" algn="l" rtl="0">
              <a:lnSpc>
                <a:spcPct val="100000"/>
              </a:lnSpc>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Validasi konstruk sebuah tes adalah lingkup sejauh mana tes bisa  dikatakan mengukur suatu konstruk atau sifat yang teoretis. Contohnya  konstruk bakat/ kemampuan belajar dan kecemasan.</a:t>
            </a:r>
            <a:endParaRPr sz="1400" b="0" i="0" u="none" strike="noStrike" cap="none">
              <a:solidFill>
                <a:srgbClr val="000000"/>
              </a:solidFill>
              <a:latin typeface="Arial"/>
              <a:ea typeface="Arial"/>
              <a:cs typeface="Arial"/>
              <a:sym typeface="Arial"/>
            </a:endParaRPr>
          </a:p>
          <a:p>
            <a:pPr marL="342900" marR="5080" lvl="0" indent="-330835" algn="l" rtl="0">
              <a:lnSpc>
                <a:spcPct val="100000"/>
              </a:lnSpc>
              <a:spcBef>
                <a:spcPts val="60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Konstruk </a:t>
            </a:r>
            <a:r>
              <a:rPr lang="en-US" sz="1600" b="0" i="0" u="none" strike="noStrike" cap="none">
                <a:solidFill>
                  <a:schemeClr val="dk1"/>
                </a:solidFill>
                <a:latin typeface="Noto Sans Symbols"/>
                <a:ea typeface="Noto Sans Symbols"/>
                <a:cs typeface="Noto Sans Symbols"/>
                <a:sym typeface="Noto Sans Symbols"/>
              </a:rPr>
              <a:t>🢡</a:t>
            </a:r>
            <a:r>
              <a:rPr lang="en-US" sz="1600" b="0" i="0" u="none" strike="noStrike" cap="none">
                <a:solidFill>
                  <a:schemeClr val="dk1"/>
                </a:solidFill>
                <a:latin typeface="Times New Roman"/>
                <a:ea typeface="Times New Roman"/>
                <a:cs typeface="Times New Roman"/>
                <a:sym typeface="Times New Roman"/>
              </a:rPr>
              <a:t> </a:t>
            </a:r>
            <a:r>
              <a:rPr lang="en-US" sz="1600" b="0" i="0" u="none" strike="noStrike" cap="none">
                <a:solidFill>
                  <a:schemeClr val="dk1"/>
                </a:solidFill>
                <a:latin typeface="Arial"/>
                <a:ea typeface="Arial"/>
                <a:cs typeface="Arial"/>
                <a:sym typeface="Arial"/>
              </a:rPr>
              <a:t>sebuah ide ilmiah yang dikembangkan atau menjadi hipotesis  untuk menjelaskan atau menggambarkan perilaku (contoh : inteligensi  adalah konstruk yang dapat menjelaskan mengapa seseorang memiliki  prestasi yang baik)</a:t>
            </a:r>
            <a:endParaRPr sz="1600" b="0" i="0" u="none" strike="noStrike" cap="none">
              <a:solidFill>
                <a:schemeClr val="dk1"/>
              </a:solidFill>
              <a:latin typeface="Arial"/>
              <a:ea typeface="Arial"/>
              <a:cs typeface="Arial"/>
              <a:sym typeface="Arial"/>
            </a:endParaRPr>
          </a:p>
          <a:p>
            <a:pPr marL="342900" marR="116204" lvl="0" indent="-330835" algn="l" rtl="0">
              <a:lnSpc>
                <a:spcPct val="100000"/>
              </a:lnSpc>
              <a:spcBef>
                <a:spcPts val="605"/>
              </a:spcBef>
              <a:spcAft>
                <a:spcPts val="0"/>
              </a:spcAft>
              <a:buClr>
                <a:schemeClr val="dk1"/>
              </a:buClr>
              <a:buSzPts val="1600"/>
              <a:buFont typeface="Arial"/>
              <a:buChar char="▪"/>
            </a:pPr>
            <a:r>
              <a:rPr lang="en-US" sz="1600" b="0" i="1" u="none" strike="noStrike" cap="none">
                <a:solidFill>
                  <a:schemeClr val="dk1"/>
                </a:solidFill>
                <a:latin typeface="Arial"/>
                <a:ea typeface="Arial"/>
                <a:cs typeface="Arial"/>
                <a:sym typeface="Arial"/>
              </a:rPr>
              <a:t>Constructs are unobservable, presupposed (underlying) traits that a test  developer may invoke to describe test behavior or criterion performance.  The researcher investigating a test’s construct validity must formulate  hypotheses about the expected behavior of high scorers and low scorers  on the test. These hypotheses give rise to a tentative theory about the  nature of the construct the test was designed to measure</a:t>
            </a:r>
            <a:endParaRPr sz="1600" b="0" i="0" u="none" strike="noStrike" cap="none">
              <a:solidFill>
                <a:schemeClr val="dk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257"/>
        <p:cNvGrpSpPr/>
        <p:nvPr/>
      </p:nvGrpSpPr>
      <p:grpSpPr>
        <a:xfrm>
          <a:off x="0" y="0"/>
          <a:ext cx="0" cy="0"/>
          <a:chOff x="0" y="0"/>
          <a:chExt cx="0" cy="0"/>
        </a:xfrm>
      </p:grpSpPr>
      <p:sp>
        <p:nvSpPr>
          <p:cNvPr id="1258" name="Google Shape;1258;p95"/>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59" name="Google Shape;1259;p95"/>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60" name="Google Shape;1260;p95"/>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61" name="Google Shape;1261;p95"/>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62" name="Google Shape;1262;p95"/>
          <p:cNvSpPr txBox="1">
            <a:spLocks noGrp="1"/>
          </p:cNvSpPr>
          <p:nvPr>
            <p:ph type="title"/>
          </p:nvPr>
        </p:nvSpPr>
        <p:spPr>
          <a:xfrm>
            <a:off x="948029" y="799033"/>
            <a:ext cx="3411854" cy="39179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000000"/>
              </a:buClr>
              <a:buSzPts val="2400"/>
              <a:buFont typeface="Arial"/>
              <a:buNone/>
            </a:pPr>
            <a:r>
              <a:rPr lang="en-US" sz="2400" b="1">
                <a:solidFill>
                  <a:srgbClr val="000000"/>
                </a:solidFill>
                <a:latin typeface="Arial"/>
                <a:ea typeface="Arial"/>
                <a:cs typeface="Arial"/>
                <a:sym typeface="Arial"/>
              </a:rPr>
              <a:t>CONSTRUCT VALIDITY</a:t>
            </a:r>
            <a:endParaRPr sz="2400">
              <a:latin typeface="Arial"/>
              <a:ea typeface="Arial"/>
              <a:cs typeface="Arial"/>
              <a:sym typeface="Arial"/>
            </a:endParaRPr>
          </a:p>
        </p:txBody>
      </p:sp>
      <p:sp>
        <p:nvSpPr>
          <p:cNvPr id="1263" name="Google Shape;1263;p95"/>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39</a:t>
            </a:r>
            <a:endParaRPr sz="1300" b="0" i="0" u="none" strike="noStrike" cap="none">
              <a:solidFill>
                <a:schemeClr val="dk1"/>
              </a:solidFill>
              <a:latin typeface="Arial"/>
              <a:ea typeface="Arial"/>
              <a:cs typeface="Arial"/>
              <a:sym typeface="Arial"/>
            </a:endParaRPr>
          </a:p>
        </p:txBody>
      </p:sp>
      <p:sp>
        <p:nvSpPr>
          <p:cNvPr id="1264" name="Google Shape;1264;p95"/>
          <p:cNvSpPr txBox="1"/>
          <p:nvPr/>
        </p:nvSpPr>
        <p:spPr>
          <a:xfrm>
            <a:off x="1074521" y="1503425"/>
            <a:ext cx="7091680" cy="1244600"/>
          </a:xfrm>
          <a:prstGeom prst="rect">
            <a:avLst/>
          </a:prstGeom>
          <a:noFill/>
          <a:ln>
            <a:noFill/>
          </a:ln>
        </p:spPr>
        <p:txBody>
          <a:bodyPr spcFirstLastPara="1" wrap="square" lIns="0" tIns="12050" rIns="0" bIns="0" anchor="t" anchorCtr="0">
            <a:noAutofit/>
          </a:bodyPr>
          <a:lstStyle/>
          <a:p>
            <a:pPr marL="342900" marR="5080" lvl="0" indent="-330835" algn="l" rtl="0">
              <a:lnSpc>
                <a:spcPct val="100000"/>
              </a:lnSpc>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Dalam suatu analisis atas validasi konstruk, kita harus menunjukkan bukan  hanya bahwa sebuah tes berkorelasi secara signifikan dengan variabel-  variabel lain secara teoretis, tetapi juga bahwa ia tidak berkorelasi secara  signifikan dengan variabel-variabel yang memang berbeda dari tes  tersebut. Hal ini disebut validasi konvergen dan diskriminan.</a:t>
            </a:r>
            <a:endParaRPr sz="1600" b="0" i="0" u="none" strike="noStrike" cap="none">
              <a:solidFill>
                <a:schemeClr val="dk1"/>
              </a:solidFill>
              <a:latin typeface="Arial"/>
              <a:ea typeface="Arial"/>
              <a:cs typeface="Arial"/>
              <a:sym typeface="Arial"/>
            </a:endParaRPr>
          </a:p>
        </p:txBody>
      </p:sp>
      <p:sp>
        <p:nvSpPr>
          <p:cNvPr id="1265" name="Google Shape;1265;p95"/>
          <p:cNvSpPr txBox="1"/>
          <p:nvPr/>
        </p:nvSpPr>
        <p:spPr>
          <a:xfrm rot="5400000">
            <a:off x="7629742" y="1275841"/>
            <a:ext cx="1713864" cy="196215"/>
          </a:xfrm>
          <a:prstGeom prst="rect">
            <a:avLst/>
          </a:prstGeom>
          <a:noFill/>
          <a:ln>
            <a:noFill/>
          </a:ln>
        </p:spPr>
        <p:txBody>
          <a:bodyPr spcFirstLastPara="1" wrap="square" lIns="0" tIns="0" rIns="0" bIns="0" anchor="t" anchorCtr="0">
            <a:noAutofit/>
          </a:bodyPr>
          <a:lstStyle/>
          <a:p>
            <a:pPr marL="12700" marR="0" lvl="0" indent="0" algn="l" rtl="0">
              <a:lnSpc>
                <a:spcPct val="118750"/>
              </a:lnSpc>
              <a:spcBef>
                <a:spcPts val="0"/>
              </a:spcBef>
              <a:spcAft>
                <a:spcPts val="0"/>
              </a:spcAft>
              <a:buClr>
                <a:srgbClr val="000000"/>
              </a:buClr>
              <a:buSzPts val="1200"/>
              <a:buFont typeface="Arial"/>
              <a:buNone/>
            </a:pPr>
            <a:r>
              <a:rPr lang="en-US" sz="1200" b="1" i="0" u="none" strike="noStrike" cap="none">
                <a:solidFill>
                  <a:srgbClr val="C00000"/>
                </a:solidFill>
                <a:latin typeface="Arial"/>
                <a:ea typeface="Arial"/>
                <a:cs typeface="Arial"/>
                <a:sym typeface="Arial"/>
              </a:rPr>
              <a:t>CONSTRUCT VALIDITY</a:t>
            </a:r>
            <a:endParaRPr sz="1200" b="0" i="0" u="none" strike="noStrike" cap="none">
              <a:solidFill>
                <a:schemeClr val="dk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269"/>
        <p:cNvGrpSpPr/>
        <p:nvPr/>
      </p:nvGrpSpPr>
      <p:grpSpPr>
        <a:xfrm>
          <a:off x="0" y="0"/>
          <a:ext cx="0" cy="0"/>
          <a:chOff x="0" y="0"/>
          <a:chExt cx="0" cy="0"/>
        </a:xfrm>
      </p:grpSpPr>
      <p:sp>
        <p:nvSpPr>
          <p:cNvPr id="1270" name="Google Shape;1270;p96"/>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71" name="Google Shape;1271;p96"/>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72" name="Google Shape;1272;p96"/>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73" name="Google Shape;1273;p96"/>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74" name="Google Shape;1274;p96"/>
          <p:cNvSpPr txBox="1"/>
          <p:nvPr/>
        </p:nvSpPr>
        <p:spPr>
          <a:xfrm>
            <a:off x="948029" y="1730502"/>
            <a:ext cx="3424554" cy="2541905"/>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56A7B5"/>
                </a:solidFill>
                <a:latin typeface="Arial"/>
                <a:ea typeface="Arial"/>
                <a:cs typeface="Arial"/>
                <a:sym typeface="Arial"/>
              </a:rPr>
              <a:t>CONVERGENT EVIDENCE</a:t>
            </a:r>
            <a:endParaRPr sz="1400" b="0" i="0" u="none" strike="noStrike" cap="none">
              <a:solidFill>
                <a:schemeClr val="dk1"/>
              </a:solidFill>
              <a:latin typeface="Arial"/>
              <a:ea typeface="Arial"/>
              <a:cs typeface="Arial"/>
              <a:sym typeface="Arial"/>
            </a:endParaRPr>
          </a:p>
          <a:p>
            <a:pPr marL="12700" marR="5080" lvl="0" indent="0" algn="l" rtl="0">
              <a:lnSpc>
                <a:spcPct val="100000"/>
              </a:lnSpc>
              <a:spcBef>
                <a:spcPts val="1005"/>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Bukti validasi yang diperoleh apabila skor  tes yang dibuat untuk mengukur suatu  konstruk memiliki korelasi yang baik  dengan skor tes lain yang sudah valid yang  juga mengukur hal yang sama</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55"/>
              </a:spcBef>
              <a:spcAft>
                <a:spcPts val="0"/>
              </a:spcAft>
              <a:buClr>
                <a:srgbClr val="000000"/>
              </a:buClr>
              <a:buSzPts val="1650"/>
              <a:buFont typeface="Arial"/>
              <a:buNone/>
            </a:pPr>
            <a:endParaRPr sz="1650" b="0" i="0" u="none" strike="noStrike" cap="none">
              <a:solidFill>
                <a:schemeClr val="dk1"/>
              </a:solidFill>
              <a:latin typeface="Times New Roman"/>
              <a:ea typeface="Times New Roman"/>
              <a:cs typeface="Times New Roman"/>
              <a:sym typeface="Times New Roman"/>
            </a:endParaRPr>
          </a:p>
          <a:p>
            <a:pPr marL="241300" marR="109854" lvl="0" indent="-228600" algn="l" rtl="0">
              <a:lnSpc>
                <a:spcPct val="100000"/>
              </a:lnSpc>
              <a:spcBef>
                <a:spcPts val="0"/>
              </a:spcBef>
              <a:spcAft>
                <a:spcPts val="0"/>
              </a:spcAft>
              <a:buClr>
                <a:schemeClr val="dk1"/>
              </a:buClr>
              <a:buSzPts val="1600"/>
              <a:buFont typeface="Noto Sans Symbols"/>
              <a:buChar char="⮚"/>
            </a:pPr>
            <a:r>
              <a:rPr lang="en-US" sz="1400" b="0" i="0" u="none" strike="noStrike" cap="none">
                <a:solidFill>
                  <a:schemeClr val="dk1"/>
                </a:solidFill>
                <a:latin typeface="Arial"/>
                <a:ea typeface="Arial"/>
                <a:cs typeface="Arial"/>
                <a:sym typeface="Arial"/>
              </a:rPr>
              <a:t>Contoh : ketika membuat Marital  Satisfaction Scale (1981) dikorelasikan  dengan Marital Adjustment Test (1959)</a:t>
            </a:r>
            <a:endParaRPr sz="1400" b="0" i="0" u="none" strike="noStrike" cap="none">
              <a:solidFill>
                <a:schemeClr val="dk1"/>
              </a:solidFill>
              <a:latin typeface="Arial"/>
              <a:ea typeface="Arial"/>
              <a:cs typeface="Arial"/>
              <a:sym typeface="Arial"/>
            </a:endParaRPr>
          </a:p>
        </p:txBody>
      </p:sp>
      <p:sp>
        <p:nvSpPr>
          <p:cNvPr id="1275" name="Google Shape;1275;p96"/>
          <p:cNvSpPr/>
          <p:nvPr/>
        </p:nvSpPr>
        <p:spPr>
          <a:xfrm>
            <a:off x="7245731" y="1487169"/>
            <a:ext cx="533400" cy="137795"/>
          </a:xfrm>
          <a:custGeom>
            <a:avLst/>
            <a:gdLst/>
            <a:ahLst/>
            <a:cxnLst/>
            <a:rect l="l" t="t" r="r" b="b"/>
            <a:pathLst>
              <a:path w="533400" h="137794" extrusionOk="0">
                <a:moveTo>
                  <a:pt x="426624" y="31241"/>
                </a:moveTo>
                <a:lnTo>
                  <a:pt x="267335" y="31241"/>
                </a:lnTo>
                <a:lnTo>
                  <a:pt x="322072" y="34416"/>
                </a:lnTo>
                <a:lnTo>
                  <a:pt x="347091" y="39115"/>
                </a:lnTo>
                <a:lnTo>
                  <a:pt x="392429" y="50037"/>
                </a:lnTo>
                <a:lnTo>
                  <a:pt x="447167" y="71881"/>
                </a:lnTo>
                <a:lnTo>
                  <a:pt x="498728" y="106299"/>
                </a:lnTo>
                <a:lnTo>
                  <a:pt x="517525" y="123570"/>
                </a:lnTo>
                <a:lnTo>
                  <a:pt x="533146" y="137667"/>
                </a:lnTo>
                <a:lnTo>
                  <a:pt x="533146" y="106299"/>
                </a:lnTo>
                <a:lnTo>
                  <a:pt x="498728" y="75056"/>
                </a:lnTo>
                <a:lnTo>
                  <a:pt x="475234" y="57784"/>
                </a:lnTo>
                <a:lnTo>
                  <a:pt x="461264" y="48513"/>
                </a:lnTo>
                <a:lnTo>
                  <a:pt x="447167" y="40639"/>
                </a:lnTo>
                <a:lnTo>
                  <a:pt x="430022" y="32765"/>
                </a:lnTo>
                <a:lnTo>
                  <a:pt x="426624" y="31241"/>
                </a:lnTo>
                <a:close/>
              </a:path>
              <a:path w="533400" h="137794" extrusionOk="0">
                <a:moveTo>
                  <a:pt x="0" y="0"/>
                </a:moveTo>
                <a:lnTo>
                  <a:pt x="0" y="31241"/>
                </a:lnTo>
                <a:lnTo>
                  <a:pt x="1650" y="40639"/>
                </a:lnTo>
                <a:lnTo>
                  <a:pt x="35941" y="67309"/>
                </a:lnTo>
                <a:lnTo>
                  <a:pt x="46990" y="65658"/>
                </a:lnTo>
                <a:lnTo>
                  <a:pt x="82930" y="54737"/>
                </a:lnTo>
                <a:lnTo>
                  <a:pt x="106299" y="50037"/>
                </a:lnTo>
                <a:lnTo>
                  <a:pt x="132842" y="43814"/>
                </a:lnTo>
                <a:lnTo>
                  <a:pt x="162560" y="39115"/>
                </a:lnTo>
                <a:lnTo>
                  <a:pt x="193928" y="35940"/>
                </a:lnTo>
                <a:lnTo>
                  <a:pt x="35941" y="35940"/>
                </a:lnTo>
                <a:lnTo>
                  <a:pt x="1650" y="9397"/>
                </a:lnTo>
                <a:lnTo>
                  <a:pt x="0" y="0"/>
                </a:lnTo>
                <a:close/>
              </a:path>
              <a:path w="533400" h="137794" extrusionOk="0">
                <a:moveTo>
                  <a:pt x="267335" y="0"/>
                </a:moveTo>
                <a:lnTo>
                  <a:pt x="193928" y="4699"/>
                </a:lnTo>
                <a:lnTo>
                  <a:pt x="132842" y="12572"/>
                </a:lnTo>
                <a:lnTo>
                  <a:pt x="106299" y="18795"/>
                </a:lnTo>
                <a:lnTo>
                  <a:pt x="82930" y="23494"/>
                </a:lnTo>
                <a:lnTo>
                  <a:pt x="46990" y="34416"/>
                </a:lnTo>
                <a:lnTo>
                  <a:pt x="35941" y="35940"/>
                </a:lnTo>
                <a:lnTo>
                  <a:pt x="193928" y="35940"/>
                </a:lnTo>
                <a:lnTo>
                  <a:pt x="229870" y="32765"/>
                </a:lnTo>
                <a:lnTo>
                  <a:pt x="267335" y="31241"/>
                </a:lnTo>
                <a:lnTo>
                  <a:pt x="426624" y="31241"/>
                </a:lnTo>
                <a:lnTo>
                  <a:pt x="412750" y="25018"/>
                </a:lnTo>
                <a:lnTo>
                  <a:pt x="392429" y="18795"/>
                </a:lnTo>
                <a:lnTo>
                  <a:pt x="370586" y="12572"/>
                </a:lnTo>
                <a:lnTo>
                  <a:pt x="347091" y="7874"/>
                </a:lnTo>
                <a:lnTo>
                  <a:pt x="322072" y="3175"/>
                </a:lnTo>
                <a:lnTo>
                  <a:pt x="267335"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76" name="Google Shape;1276;p96"/>
          <p:cNvSpPr/>
          <p:nvPr/>
        </p:nvSpPr>
        <p:spPr>
          <a:xfrm>
            <a:off x="7810118" y="1487169"/>
            <a:ext cx="533400" cy="137795"/>
          </a:xfrm>
          <a:custGeom>
            <a:avLst/>
            <a:gdLst/>
            <a:ahLst/>
            <a:cxnLst/>
            <a:rect l="l" t="t" r="r" b="b"/>
            <a:pathLst>
              <a:path w="533400" h="137794" extrusionOk="0">
                <a:moveTo>
                  <a:pt x="265810" y="0"/>
                </a:moveTo>
                <a:lnTo>
                  <a:pt x="211074" y="3175"/>
                </a:lnTo>
                <a:lnTo>
                  <a:pt x="162559" y="12572"/>
                </a:lnTo>
                <a:lnTo>
                  <a:pt x="120396" y="25018"/>
                </a:lnTo>
                <a:lnTo>
                  <a:pt x="72008" y="48513"/>
                </a:lnTo>
                <a:lnTo>
                  <a:pt x="34416" y="75056"/>
                </a:lnTo>
                <a:lnTo>
                  <a:pt x="0" y="106299"/>
                </a:lnTo>
                <a:lnTo>
                  <a:pt x="0" y="137667"/>
                </a:lnTo>
                <a:lnTo>
                  <a:pt x="15621" y="123570"/>
                </a:lnTo>
                <a:lnTo>
                  <a:pt x="34416" y="106299"/>
                </a:lnTo>
                <a:lnTo>
                  <a:pt x="57911" y="89153"/>
                </a:lnTo>
                <a:lnTo>
                  <a:pt x="120396" y="56260"/>
                </a:lnTo>
                <a:lnTo>
                  <a:pt x="162559" y="43814"/>
                </a:lnTo>
                <a:lnTo>
                  <a:pt x="211074" y="34416"/>
                </a:lnTo>
                <a:lnTo>
                  <a:pt x="265810" y="31241"/>
                </a:lnTo>
                <a:lnTo>
                  <a:pt x="475798" y="31241"/>
                </a:lnTo>
                <a:lnTo>
                  <a:pt x="450214" y="23494"/>
                </a:lnTo>
                <a:lnTo>
                  <a:pt x="426847" y="18795"/>
                </a:lnTo>
                <a:lnTo>
                  <a:pt x="400176" y="12572"/>
                </a:lnTo>
                <a:lnTo>
                  <a:pt x="370458" y="7874"/>
                </a:lnTo>
                <a:lnTo>
                  <a:pt x="339216" y="4699"/>
                </a:lnTo>
                <a:lnTo>
                  <a:pt x="303275" y="1524"/>
                </a:lnTo>
                <a:lnTo>
                  <a:pt x="265810" y="0"/>
                </a:lnTo>
                <a:close/>
              </a:path>
              <a:path w="533400" h="137794" extrusionOk="0">
                <a:moveTo>
                  <a:pt x="475798" y="31241"/>
                </a:moveTo>
                <a:lnTo>
                  <a:pt x="265810" y="31241"/>
                </a:lnTo>
                <a:lnTo>
                  <a:pt x="303275" y="32765"/>
                </a:lnTo>
                <a:lnTo>
                  <a:pt x="339216" y="35940"/>
                </a:lnTo>
                <a:lnTo>
                  <a:pt x="370458" y="39115"/>
                </a:lnTo>
                <a:lnTo>
                  <a:pt x="400176" y="43814"/>
                </a:lnTo>
                <a:lnTo>
                  <a:pt x="426847" y="50037"/>
                </a:lnTo>
                <a:lnTo>
                  <a:pt x="450214" y="54737"/>
                </a:lnTo>
                <a:lnTo>
                  <a:pt x="486282" y="65658"/>
                </a:lnTo>
                <a:lnTo>
                  <a:pt x="497204" y="67309"/>
                </a:lnTo>
                <a:lnTo>
                  <a:pt x="508126" y="65658"/>
                </a:lnTo>
                <a:lnTo>
                  <a:pt x="532257" y="35940"/>
                </a:lnTo>
                <a:lnTo>
                  <a:pt x="497204" y="35940"/>
                </a:lnTo>
                <a:lnTo>
                  <a:pt x="486282" y="34416"/>
                </a:lnTo>
                <a:lnTo>
                  <a:pt x="475798" y="31241"/>
                </a:lnTo>
                <a:close/>
              </a:path>
              <a:path w="533400" h="137794" extrusionOk="0">
                <a:moveTo>
                  <a:pt x="533019" y="0"/>
                </a:moveTo>
                <a:lnTo>
                  <a:pt x="508126" y="34416"/>
                </a:lnTo>
                <a:lnTo>
                  <a:pt x="497204" y="35940"/>
                </a:lnTo>
                <a:lnTo>
                  <a:pt x="532257" y="35940"/>
                </a:lnTo>
                <a:lnTo>
                  <a:pt x="533019" y="31241"/>
                </a:lnTo>
                <a:lnTo>
                  <a:pt x="533019"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77" name="Google Shape;1277;p96"/>
          <p:cNvSpPr/>
          <p:nvPr/>
        </p:nvSpPr>
        <p:spPr>
          <a:xfrm>
            <a:off x="7245731" y="711708"/>
            <a:ext cx="533400" cy="850900"/>
          </a:xfrm>
          <a:custGeom>
            <a:avLst/>
            <a:gdLst/>
            <a:ahLst/>
            <a:cxnLst/>
            <a:rect l="l" t="t" r="r" b="b"/>
            <a:pathLst>
              <a:path w="533400" h="850900" extrusionOk="0">
                <a:moveTo>
                  <a:pt x="533146" y="744219"/>
                </a:moveTo>
                <a:lnTo>
                  <a:pt x="267335" y="744219"/>
                </a:lnTo>
                <a:lnTo>
                  <a:pt x="322072" y="747394"/>
                </a:lnTo>
                <a:lnTo>
                  <a:pt x="347091" y="751966"/>
                </a:lnTo>
                <a:lnTo>
                  <a:pt x="392429" y="763015"/>
                </a:lnTo>
                <a:lnTo>
                  <a:pt x="430022" y="776986"/>
                </a:lnTo>
                <a:lnTo>
                  <a:pt x="475234" y="802131"/>
                </a:lnTo>
                <a:lnTo>
                  <a:pt x="533146" y="850518"/>
                </a:lnTo>
                <a:lnTo>
                  <a:pt x="533146" y="744219"/>
                </a:lnTo>
                <a:close/>
              </a:path>
              <a:path w="533400" h="850900" extrusionOk="0">
                <a:moveTo>
                  <a:pt x="290829" y="0"/>
                </a:moveTo>
                <a:lnTo>
                  <a:pt x="267335" y="0"/>
                </a:lnTo>
                <a:lnTo>
                  <a:pt x="229870" y="1650"/>
                </a:lnTo>
                <a:lnTo>
                  <a:pt x="157988" y="12572"/>
                </a:lnTo>
                <a:lnTo>
                  <a:pt x="89153" y="34416"/>
                </a:lnTo>
                <a:lnTo>
                  <a:pt x="32893" y="62611"/>
                </a:lnTo>
                <a:lnTo>
                  <a:pt x="3175" y="92328"/>
                </a:lnTo>
                <a:lnTo>
                  <a:pt x="0" y="106299"/>
                </a:lnTo>
                <a:lnTo>
                  <a:pt x="0" y="744219"/>
                </a:lnTo>
                <a:lnTo>
                  <a:pt x="25019" y="778637"/>
                </a:lnTo>
                <a:lnTo>
                  <a:pt x="35941" y="780161"/>
                </a:lnTo>
                <a:lnTo>
                  <a:pt x="46990" y="778637"/>
                </a:lnTo>
                <a:lnTo>
                  <a:pt x="82930" y="767588"/>
                </a:lnTo>
                <a:lnTo>
                  <a:pt x="106299" y="763015"/>
                </a:lnTo>
                <a:lnTo>
                  <a:pt x="132842" y="756665"/>
                </a:lnTo>
                <a:lnTo>
                  <a:pt x="162560" y="751966"/>
                </a:lnTo>
                <a:lnTo>
                  <a:pt x="229870" y="745743"/>
                </a:lnTo>
                <a:lnTo>
                  <a:pt x="267335" y="744219"/>
                </a:lnTo>
                <a:lnTo>
                  <a:pt x="533146" y="744219"/>
                </a:lnTo>
                <a:lnTo>
                  <a:pt x="533146" y="134492"/>
                </a:lnTo>
                <a:lnTo>
                  <a:pt x="497204" y="92328"/>
                </a:lnTo>
                <a:lnTo>
                  <a:pt x="453390" y="57912"/>
                </a:lnTo>
                <a:lnTo>
                  <a:pt x="408050" y="31241"/>
                </a:lnTo>
                <a:lnTo>
                  <a:pt x="392429" y="23494"/>
                </a:lnTo>
                <a:lnTo>
                  <a:pt x="354838" y="11049"/>
                </a:lnTo>
                <a:lnTo>
                  <a:pt x="334645" y="6222"/>
                </a:lnTo>
                <a:lnTo>
                  <a:pt x="290829"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78" name="Google Shape;1278;p96"/>
          <p:cNvSpPr/>
          <p:nvPr/>
        </p:nvSpPr>
        <p:spPr>
          <a:xfrm>
            <a:off x="7810118" y="711708"/>
            <a:ext cx="533400" cy="850900"/>
          </a:xfrm>
          <a:custGeom>
            <a:avLst/>
            <a:gdLst/>
            <a:ahLst/>
            <a:cxnLst/>
            <a:rect l="l" t="t" r="r" b="b"/>
            <a:pathLst>
              <a:path w="533400" h="850900" extrusionOk="0">
                <a:moveTo>
                  <a:pt x="265810" y="0"/>
                </a:moveTo>
                <a:lnTo>
                  <a:pt x="242315" y="0"/>
                </a:lnTo>
                <a:lnTo>
                  <a:pt x="198500" y="6222"/>
                </a:lnTo>
                <a:lnTo>
                  <a:pt x="178180" y="11049"/>
                </a:lnTo>
                <a:lnTo>
                  <a:pt x="140715" y="23494"/>
                </a:lnTo>
                <a:lnTo>
                  <a:pt x="125095" y="31241"/>
                </a:lnTo>
                <a:lnTo>
                  <a:pt x="107823" y="39115"/>
                </a:lnTo>
                <a:lnTo>
                  <a:pt x="56260" y="75056"/>
                </a:lnTo>
                <a:lnTo>
                  <a:pt x="18796" y="107950"/>
                </a:lnTo>
                <a:lnTo>
                  <a:pt x="0" y="134492"/>
                </a:lnTo>
                <a:lnTo>
                  <a:pt x="0" y="850518"/>
                </a:lnTo>
                <a:lnTo>
                  <a:pt x="34416" y="819276"/>
                </a:lnTo>
                <a:lnTo>
                  <a:pt x="57911" y="802131"/>
                </a:lnTo>
                <a:lnTo>
                  <a:pt x="103124" y="776986"/>
                </a:lnTo>
                <a:lnTo>
                  <a:pt x="140715" y="763015"/>
                </a:lnTo>
                <a:lnTo>
                  <a:pt x="186054" y="751966"/>
                </a:lnTo>
                <a:lnTo>
                  <a:pt x="265810" y="744219"/>
                </a:lnTo>
                <a:lnTo>
                  <a:pt x="533019" y="744219"/>
                </a:lnTo>
                <a:lnTo>
                  <a:pt x="533019" y="106299"/>
                </a:lnTo>
                <a:lnTo>
                  <a:pt x="511301" y="71881"/>
                </a:lnTo>
                <a:lnTo>
                  <a:pt x="473709" y="48513"/>
                </a:lnTo>
                <a:lnTo>
                  <a:pt x="411099" y="21970"/>
                </a:lnTo>
                <a:lnTo>
                  <a:pt x="339216" y="4699"/>
                </a:lnTo>
                <a:lnTo>
                  <a:pt x="303275" y="1650"/>
                </a:lnTo>
                <a:lnTo>
                  <a:pt x="265810" y="0"/>
                </a:lnTo>
                <a:close/>
              </a:path>
              <a:path w="533400" h="850900" extrusionOk="0">
                <a:moveTo>
                  <a:pt x="533019" y="744219"/>
                </a:moveTo>
                <a:lnTo>
                  <a:pt x="265810" y="744219"/>
                </a:lnTo>
                <a:lnTo>
                  <a:pt x="303275" y="745743"/>
                </a:lnTo>
                <a:lnTo>
                  <a:pt x="370458" y="751966"/>
                </a:lnTo>
                <a:lnTo>
                  <a:pt x="400176" y="756665"/>
                </a:lnTo>
                <a:lnTo>
                  <a:pt x="426847" y="763015"/>
                </a:lnTo>
                <a:lnTo>
                  <a:pt x="450214" y="767588"/>
                </a:lnTo>
                <a:lnTo>
                  <a:pt x="486282" y="778637"/>
                </a:lnTo>
                <a:lnTo>
                  <a:pt x="497204" y="780161"/>
                </a:lnTo>
                <a:lnTo>
                  <a:pt x="508126" y="778637"/>
                </a:lnTo>
                <a:lnTo>
                  <a:pt x="517398" y="773938"/>
                </a:lnTo>
                <a:lnTo>
                  <a:pt x="523748" y="767588"/>
                </a:lnTo>
                <a:lnTo>
                  <a:pt x="528447" y="761364"/>
                </a:lnTo>
                <a:lnTo>
                  <a:pt x="531495" y="753617"/>
                </a:lnTo>
                <a:lnTo>
                  <a:pt x="533019" y="744219"/>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79" name="Google Shape;1279;p96"/>
          <p:cNvSpPr txBox="1"/>
          <p:nvPr/>
        </p:nvSpPr>
        <p:spPr>
          <a:xfrm>
            <a:off x="4759578" y="1654657"/>
            <a:ext cx="3871595" cy="3043555"/>
          </a:xfrm>
          <a:prstGeom prst="rect">
            <a:avLst/>
          </a:prstGeom>
          <a:noFill/>
          <a:ln>
            <a:noFill/>
          </a:ln>
        </p:spPr>
        <p:txBody>
          <a:bodyPr spcFirstLastPara="1" wrap="square" lIns="0" tIns="88900"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56A7B5"/>
                </a:solidFill>
                <a:latin typeface="Arial"/>
                <a:ea typeface="Arial"/>
                <a:cs typeface="Arial"/>
                <a:sym typeface="Arial"/>
              </a:rPr>
              <a:t>DISCRIMINANT EVIDENCE</a:t>
            </a:r>
            <a:endParaRPr sz="1400" b="0" i="0" u="none" strike="noStrike" cap="none">
              <a:solidFill>
                <a:schemeClr val="dk1"/>
              </a:solidFill>
              <a:latin typeface="Arial"/>
              <a:ea typeface="Arial"/>
              <a:cs typeface="Arial"/>
              <a:sym typeface="Arial"/>
            </a:endParaRPr>
          </a:p>
          <a:p>
            <a:pPr marL="12700" marR="450850" lvl="0" indent="0" algn="l" rtl="0">
              <a:lnSpc>
                <a:spcPct val="100000"/>
              </a:lnSpc>
              <a:spcBef>
                <a:spcPts val="60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Bukti validasi yang diperoleh apabila skor  tes yang dibuat menunjukkan korelasi yang  kecil (</a:t>
            </a:r>
            <a:r>
              <a:rPr lang="en-US" sz="1400" b="0" i="1" u="none" strike="noStrike" cap="none">
                <a:solidFill>
                  <a:schemeClr val="dk1"/>
                </a:solidFill>
                <a:latin typeface="Arial"/>
                <a:ea typeface="Arial"/>
                <a:cs typeface="Arial"/>
                <a:sym typeface="Arial"/>
              </a:rPr>
              <a:t>statistically insignificant</a:t>
            </a:r>
            <a:r>
              <a:rPr lang="en-US" sz="1400" b="0" i="0" u="none" strike="noStrike" cap="none">
                <a:solidFill>
                  <a:schemeClr val="dk1"/>
                </a:solidFill>
                <a:latin typeface="Arial"/>
                <a:ea typeface="Arial"/>
                <a:cs typeface="Arial"/>
                <a:sym typeface="Arial"/>
              </a:rPr>
              <a:t>) dengan skor  tes lain atau variabel lain yang secara  teoretis seharusnya tidak berhubungan  dengan konstruk yang sedang divalidasi</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chemeClr val="dk1"/>
              </a:solidFill>
              <a:latin typeface="Times New Roman"/>
              <a:ea typeface="Times New Roman"/>
              <a:cs typeface="Times New Roman"/>
              <a:sym typeface="Times New Roman"/>
            </a:endParaRPr>
          </a:p>
          <a:p>
            <a:pPr marL="299085" marR="481965" lvl="0" indent="-287019" algn="l" rtl="0">
              <a:lnSpc>
                <a:spcPct val="100000"/>
              </a:lnSpc>
              <a:spcBef>
                <a:spcPts val="1160"/>
              </a:spcBef>
              <a:spcAft>
                <a:spcPts val="0"/>
              </a:spcAft>
              <a:buClr>
                <a:schemeClr val="dk1"/>
              </a:buClr>
              <a:buSzPts val="1100"/>
              <a:buFont typeface="Noto Sans Symbols"/>
              <a:buChar char="⮚"/>
            </a:pPr>
            <a:r>
              <a:rPr lang="en-US" sz="1400" b="0" i="0" u="none" strike="noStrike" cap="none">
                <a:solidFill>
                  <a:schemeClr val="dk1"/>
                </a:solidFill>
                <a:latin typeface="Arial"/>
                <a:ea typeface="Arial"/>
                <a:cs typeface="Arial"/>
                <a:sym typeface="Arial"/>
              </a:rPr>
              <a:t>Contoh : ketika mengembangkan  Marital Satisfaction Scale dikorelasikan  dengan Marlowe-Crowne Social  Desirebility Scale (1964)</a:t>
            </a:r>
            <a:endParaRPr sz="1400" b="0" i="0" u="none" strike="noStrike" cap="none">
              <a:solidFill>
                <a:schemeClr val="dk1"/>
              </a:solidFill>
              <a:latin typeface="Arial"/>
              <a:ea typeface="Arial"/>
              <a:cs typeface="Arial"/>
              <a:sym typeface="Arial"/>
            </a:endParaRPr>
          </a:p>
          <a:p>
            <a:pPr marL="3675379" marR="0" lvl="0" indent="0" algn="l" rtl="0">
              <a:lnSpc>
                <a:spcPct val="92307"/>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40</a:t>
            </a:r>
            <a:endParaRPr sz="1300" b="0" i="0" u="none" strike="noStrike" cap="none">
              <a:solidFill>
                <a:schemeClr val="dk1"/>
              </a:solidFill>
              <a:latin typeface="Arial"/>
              <a:ea typeface="Arial"/>
              <a:cs typeface="Arial"/>
              <a:sym typeface="Arial"/>
            </a:endParaRPr>
          </a:p>
        </p:txBody>
      </p:sp>
      <p:sp>
        <p:nvSpPr>
          <p:cNvPr id="1280" name="Google Shape;1280;p96"/>
          <p:cNvSpPr txBox="1"/>
          <p:nvPr/>
        </p:nvSpPr>
        <p:spPr>
          <a:xfrm rot="5400000">
            <a:off x="7629742" y="1275841"/>
            <a:ext cx="1713864" cy="196215"/>
          </a:xfrm>
          <a:prstGeom prst="rect">
            <a:avLst/>
          </a:prstGeom>
          <a:noFill/>
          <a:ln>
            <a:noFill/>
          </a:ln>
        </p:spPr>
        <p:txBody>
          <a:bodyPr spcFirstLastPara="1" wrap="square" lIns="0" tIns="0" rIns="0" bIns="0" anchor="t" anchorCtr="0">
            <a:noAutofit/>
          </a:bodyPr>
          <a:lstStyle/>
          <a:p>
            <a:pPr marL="12700" marR="0" lvl="0" indent="0" algn="l" rtl="0">
              <a:lnSpc>
                <a:spcPct val="118750"/>
              </a:lnSpc>
              <a:spcBef>
                <a:spcPts val="0"/>
              </a:spcBef>
              <a:spcAft>
                <a:spcPts val="0"/>
              </a:spcAft>
              <a:buClr>
                <a:srgbClr val="000000"/>
              </a:buClr>
              <a:buSzPts val="1200"/>
              <a:buFont typeface="Arial"/>
              <a:buNone/>
            </a:pPr>
            <a:r>
              <a:rPr lang="en-US" sz="1200" b="1" i="0" u="none" strike="noStrike" cap="none">
                <a:solidFill>
                  <a:srgbClr val="C00000"/>
                </a:solidFill>
                <a:latin typeface="Arial"/>
                <a:ea typeface="Arial"/>
                <a:cs typeface="Arial"/>
                <a:sym typeface="Arial"/>
              </a:rPr>
              <a:t>CONSTRUCT VALIDITY</a:t>
            </a:r>
            <a:endParaRPr sz="1200" b="0" i="0" u="none" strike="noStrike" cap="none">
              <a:solidFill>
                <a:schemeClr val="dk1"/>
              </a:solidFill>
              <a:latin typeface="Arial"/>
              <a:ea typeface="Arial"/>
              <a:cs typeface="Arial"/>
              <a:sym typeface="Arial"/>
            </a:endParaRPr>
          </a:p>
        </p:txBody>
      </p:sp>
      <p:sp>
        <p:nvSpPr>
          <p:cNvPr id="1281" name="Google Shape;1281;p96"/>
          <p:cNvSpPr txBox="1">
            <a:spLocks noGrp="1"/>
          </p:cNvSpPr>
          <p:nvPr>
            <p:ph type="title"/>
          </p:nvPr>
        </p:nvSpPr>
        <p:spPr>
          <a:xfrm>
            <a:off x="948029" y="799033"/>
            <a:ext cx="3412490" cy="39179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000000"/>
              </a:buClr>
              <a:buSzPts val="2400"/>
              <a:buFont typeface="Arial"/>
              <a:buNone/>
            </a:pPr>
            <a:r>
              <a:rPr lang="en-US" sz="2400" b="1">
                <a:solidFill>
                  <a:srgbClr val="000000"/>
                </a:solidFill>
                <a:latin typeface="Arial"/>
                <a:ea typeface="Arial"/>
                <a:cs typeface="Arial"/>
                <a:sym typeface="Arial"/>
              </a:rPr>
              <a:t>CONSTRUCT VALIDITY</a:t>
            </a:r>
            <a:endParaRPr sz="2400">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285"/>
        <p:cNvGrpSpPr/>
        <p:nvPr/>
      </p:nvGrpSpPr>
      <p:grpSpPr>
        <a:xfrm>
          <a:off x="0" y="0"/>
          <a:ext cx="0" cy="0"/>
          <a:chOff x="0" y="0"/>
          <a:chExt cx="0" cy="0"/>
        </a:xfrm>
      </p:grpSpPr>
      <p:sp>
        <p:nvSpPr>
          <p:cNvPr id="1286" name="Google Shape;1286;p97"/>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87" name="Google Shape;1287;p97"/>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88" name="Google Shape;1288;p97"/>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89" name="Google Shape;1289;p97"/>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90" name="Google Shape;1290;p97"/>
          <p:cNvSpPr/>
          <p:nvPr/>
        </p:nvSpPr>
        <p:spPr>
          <a:xfrm>
            <a:off x="966266" y="2463545"/>
            <a:ext cx="993216" cy="112903"/>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91" name="Google Shape;1291;p97"/>
          <p:cNvSpPr txBox="1"/>
          <p:nvPr/>
        </p:nvSpPr>
        <p:spPr>
          <a:xfrm>
            <a:off x="948029" y="2661920"/>
            <a:ext cx="2118360" cy="864869"/>
          </a:xfrm>
          <a:prstGeom prst="rect">
            <a:avLst/>
          </a:prstGeom>
          <a:noFill/>
          <a:ln>
            <a:noFill/>
          </a:ln>
        </p:spPr>
        <p:txBody>
          <a:bodyPr spcFirstLastPara="1" wrap="square" lIns="0" tIns="12700" rIns="0" bIns="0" anchor="t" anchorCtr="0">
            <a:noAutofit/>
          </a:bodyPr>
          <a:lstStyle/>
          <a:p>
            <a:pPr marL="12700" marR="508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Ketika tes mengukur satu konsep  tunggal, isi dari tes tersebut harus  homogen, dengan cara melihat  korelasi item/subtest dengan skor  total</a:t>
            </a:r>
            <a:endParaRPr sz="1100" b="0" i="0" u="none" strike="noStrike" cap="none">
              <a:solidFill>
                <a:schemeClr val="dk1"/>
              </a:solidFill>
              <a:latin typeface="Arial"/>
              <a:ea typeface="Arial"/>
              <a:cs typeface="Arial"/>
              <a:sym typeface="Arial"/>
            </a:endParaRPr>
          </a:p>
        </p:txBody>
      </p:sp>
      <p:sp>
        <p:nvSpPr>
          <p:cNvPr id="1292" name="Google Shape;1292;p97"/>
          <p:cNvSpPr/>
          <p:nvPr/>
        </p:nvSpPr>
        <p:spPr>
          <a:xfrm>
            <a:off x="3450209" y="2463545"/>
            <a:ext cx="1430147" cy="113030"/>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93" name="Google Shape;1293;p97"/>
          <p:cNvSpPr txBox="1"/>
          <p:nvPr/>
        </p:nvSpPr>
        <p:spPr>
          <a:xfrm>
            <a:off x="3436111" y="2661920"/>
            <a:ext cx="2199640" cy="864869"/>
          </a:xfrm>
          <a:prstGeom prst="rect">
            <a:avLst/>
          </a:prstGeom>
          <a:noFill/>
          <a:ln>
            <a:noFill/>
          </a:ln>
        </p:spPr>
        <p:txBody>
          <a:bodyPr spcFirstLastPara="1" wrap="square" lIns="0" tIns="12700" rIns="0" bIns="0" anchor="t" anchorCtr="0">
            <a:noAutofit/>
          </a:bodyPr>
          <a:lstStyle/>
          <a:p>
            <a:pPr marL="12700" marR="508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Ketika mengukur konstruk yang  dapat berubah seiring waktu, maka  harusnya skor tesnya juga akan  mengalami perubahan bila  dilakukan tes ulang</a:t>
            </a:r>
            <a:endParaRPr sz="1100" b="0" i="0" u="none" strike="noStrike" cap="none">
              <a:solidFill>
                <a:schemeClr val="dk1"/>
              </a:solidFill>
              <a:latin typeface="Arial"/>
              <a:ea typeface="Arial"/>
              <a:cs typeface="Arial"/>
              <a:sym typeface="Arial"/>
            </a:endParaRPr>
          </a:p>
        </p:txBody>
      </p:sp>
      <p:sp>
        <p:nvSpPr>
          <p:cNvPr id="1294" name="Google Shape;1294;p97"/>
          <p:cNvSpPr/>
          <p:nvPr/>
        </p:nvSpPr>
        <p:spPr>
          <a:xfrm>
            <a:off x="5941440" y="2463545"/>
            <a:ext cx="2158238" cy="113030"/>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95" name="Google Shape;1295;p97"/>
          <p:cNvSpPr txBox="1"/>
          <p:nvPr/>
        </p:nvSpPr>
        <p:spPr>
          <a:xfrm>
            <a:off x="5923915" y="2661920"/>
            <a:ext cx="2129790" cy="864869"/>
          </a:xfrm>
          <a:prstGeom prst="rect">
            <a:avLst/>
          </a:prstGeom>
          <a:noFill/>
          <a:ln>
            <a:noFill/>
          </a:ln>
        </p:spPr>
        <p:txBody>
          <a:bodyPr spcFirstLastPara="1" wrap="square" lIns="0" tIns="12700" rIns="0" bIns="0" anchor="t" anchorCtr="0">
            <a:noAutofit/>
          </a:bodyPr>
          <a:lstStyle/>
          <a:p>
            <a:pPr marL="12700" marR="508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Bila setelah mendapatkan  perlakuan tertentu ada perubahan  perilaku, maka korelasi skor  sebelum dan sesudah intervensi  dapat menjadi bukti validasi</a:t>
            </a:r>
            <a:endParaRPr sz="1100" b="0" i="0" u="none" strike="noStrike" cap="none">
              <a:solidFill>
                <a:schemeClr val="dk1"/>
              </a:solidFill>
              <a:latin typeface="Arial"/>
              <a:ea typeface="Arial"/>
              <a:cs typeface="Arial"/>
              <a:sym typeface="Arial"/>
            </a:endParaRPr>
          </a:p>
        </p:txBody>
      </p:sp>
      <p:sp>
        <p:nvSpPr>
          <p:cNvPr id="1296" name="Google Shape;1296;p97"/>
          <p:cNvSpPr/>
          <p:nvPr/>
        </p:nvSpPr>
        <p:spPr>
          <a:xfrm>
            <a:off x="966139" y="3682746"/>
            <a:ext cx="1190955" cy="113029"/>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97" name="Google Shape;1297;p97"/>
          <p:cNvSpPr txBox="1"/>
          <p:nvPr/>
        </p:nvSpPr>
        <p:spPr>
          <a:xfrm>
            <a:off x="948029" y="3881424"/>
            <a:ext cx="2117090" cy="697230"/>
          </a:xfrm>
          <a:prstGeom prst="rect">
            <a:avLst/>
          </a:prstGeom>
          <a:noFill/>
          <a:ln>
            <a:noFill/>
          </a:ln>
        </p:spPr>
        <p:txBody>
          <a:bodyPr spcFirstLastPara="1" wrap="square" lIns="0" tIns="13325" rIns="0" bIns="0" anchor="t" anchorCtr="0">
            <a:noAutofit/>
          </a:bodyPr>
          <a:lstStyle/>
          <a:p>
            <a:pPr marL="12700" marR="508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Mengujikan tes kepada kelompok  yang diduga memiliki karakteristik  yang berbeda dengan kelompok  yang kita ukur</a:t>
            </a:r>
            <a:endParaRPr sz="1100" b="0" i="0" u="none" strike="noStrike" cap="none">
              <a:solidFill>
                <a:schemeClr val="dk1"/>
              </a:solidFill>
              <a:latin typeface="Arial"/>
              <a:ea typeface="Arial"/>
              <a:cs typeface="Arial"/>
              <a:sym typeface="Arial"/>
            </a:endParaRPr>
          </a:p>
        </p:txBody>
      </p:sp>
      <p:sp>
        <p:nvSpPr>
          <p:cNvPr id="1298" name="Google Shape;1298;p97"/>
          <p:cNvSpPr/>
          <p:nvPr/>
        </p:nvSpPr>
        <p:spPr>
          <a:xfrm>
            <a:off x="3453891" y="3682746"/>
            <a:ext cx="1316863" cy="113029"/>
          </a:xfrm>
          <a:prstGeom prst="rect">
            <a:avLst/>
          </a:prstGeom>
          <a:blipFill rotWithShape="1">
            <a:blip r:embed="rId7">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299" name="Google Shape;1299;p97"/>
          <p:cNvSpPr txBox="1"/>
          <p:nvPr/>
        </p:nvSpPr>
        <p:spPr>
          <a:xfrm>
            <a:off x="3436111" y="3881424"/>
            <a:ext cx="2159000" cy="864869"/>
          </a:xfrm>
          <a:prstGeom prst="rect">
            <a:avLst/>
          </a:prstGeom>
          <a:noFill/>
          <a:ln>
            <a:noFill/>
          </a:ln>
        </p:spPr>
        <p:txBody>
          <a:bodyPr spcFirstLastPara="1" wrap="square" lIns="0" tIns="13325" rIns="0" bIns="0" anchor="t" anchorCtr="0">
            <a:noAutofit/>
          </a:bodyPr>
          <a:lstStyle/>
          <a:p>
            <a:pPr marL="12700" marR="508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Sebuah prosedur matematis untuk  mengidentifikasi atribut,  karakteristik atau dimensi yang  menyusun alat ukur yang mungkin  berbeda pada setiap orang</a:t>
            </a:r>
            <a:endParaRPr sz="1100" b="0" i="0" u="none" strike="noStrike" cap="none">
              <a:solidFill>
                <a:schemeClr val="dk1"/>
              </a:solidFill>
              <a:latin typeface="Arial"/>
              <a:ea typeface="Arial"/>
              <a:cs typeface="Arial"/>
              <a:sym typeface="Arial"/>
            </a:endParaRPr>
          </a:p>
        </p:txBody>
      </p:sp>
      <p:sp>
        <p:nvSpPr>
          <p:cNvPr id="1300" name="Google Shape;1300;p97"/>
          <p:cNvSpPr/>
          <p:nvPr/>
        </p:nvSpPr>
        <p:spPr>
          <a:xfrm>
            <a:off x="7261097" y="711580"/>
            <a:ext cx="1158875" cy="732790"/>
          </a:xfrm>
          <a:custGeom>
            <a:avLst/>
            <a:gdLst/>
            <a:ahLst/>
            <a:cxnLst/>
            <a:rect l="l" t="t" r="r" b="b"/>
            <a:pathLst>
              <a:path w="1158875" h="732790" extrusionOk="0">
                <a:moveTo>
                  <a:pt x="579247" y="0"/>
                </a:moveTo>
                <a:lnTo>
                  <a:pt x="522097" y="4318"/>
                </a:lnTo>
                <a:lnTo>
                  <a:pt x="466344" y="14351"/>
                </a:lnTo>
                <a:lnTo>
                  <a:pt x="413384" y="30099"/>
                </a:lnTo>
                <a:lnTo>
                  <a:pt x="363347" y="51562"/>
                </a:lnTo>
                <a:lnTo>
                  <a:pt x="337566" y="62992"/>
                </a:lnTo>
                <a:lnTo>
                  <a:pt x="290449" y="90170"/>
                </a:lnTo>
                <a:lnTo>
                  <a:pt x="226059" y="134493"/>
                </a:lnTo>
                <a:lnTo>
                  <a:pt x="185927" y="165989"/>
                </a:lnTo>
                <a:lnTo>
                  <a:pt x="150241" y="197358"/>
                </a:lnTo>
                <a:lnTo>
                  <a:pt x="118745" y="227457"/>
                </a:lnTo>
                <a:lnTo>
                  <a:pt x="90170" y="256032"/>
                </a:lnTo>
                <a:lnTo>
                  <a:pt x="67309" y="283210"/>
                </a:lnTo>
                <a:lnTo>
                  <a:pt x="32893" y="323342"/>
                </a:lnTo>
                <a:lnTo>
                  <a:pt x="0" y="366141"/>
                </a:lnTo>
                <a:lnTo>
                  <a:pt x="32893" y="409067"/>
                </a:lnTo>
                <a:lnTo>
                  <a:pt x="67309" y="449199"/>
                </a:lnTo>
                <a:lnTo>
                  <a:pt x="90170" y="476377"/>
                </a:lnTo>
                <a:lnTo>
                  <a:pt x="118745" y="504952"/>
                </a:lnTo>
                <a:lnTo>
                  <a:pt x="150241" y="534924"/>
                </a:lnTo>
                <a:lnTo>
                  <a:pt x="185927" y="566420"/>
                </a:lnTo>
                <a:lnTo>
                  <a:pt x="226059" y="597916"/>
                </a:lnTo>
                <a:lnTo>
                  <a:pt x="268858" y="627888"/>
                </a:lnTo>
                <a:lnTo>
                  <a:pt x="314705" y="656463"/>
                </a:lnTo>
                <a:lnTo>
                  <a:pt x="363347" y="680847"/>
                </a:lnTo>
                <a:lnTo>
                  <a:pt x="387603" y="692277"/>
                </a:lnTo>
                <a:lnTo>
                  <a:pt x="440562" y="710819"/>
                </a:lnTo>
                <a:lnTo>
                  <a:pt x="494919" y="723773"/>
                </a:lnTo>
                <a:lnTo>
                  <a:pt x="550672" y="730885"/>
                </a:lnTo>
                <a:lnTo>
                  <a:pt x="579247" y="732409"/>
                </a:lnTo>
                <a:lnTo>
                  <a:pt x="607822" y="730885"/>
                </a:lnTo>
                <a:lnTo>
                  <a:pt x="663701" y="723773"/>
                </a:lnTo>
                <a:lnTo>
                  <a:pt x="718057" y="710819"/>
                </a:lnTo>
                <a:lnTo>
                  <a:pt x="770890" y="692277"/>
                </a:lnTo>
                <a:lnTo>
                  <a:pt x="795274" y="680847"/>
                </a:lnTo>
                <a:lnTo>
                  <a:pt x="808101" y="675132"/>
                </a:lnTo>
                <a:lnTo>
                  <a:pt x="554990" y="675132"/>
                </a:lnTo>
                <a:lnTo>
                  <a:pt x="509143" y="669417"/>
                </a:lnTo>
                <a:lnTo>
                  <a:pt x="463423" y="657987"/>
                </a:lnTo>
                <a:lnTo>
                  <a:pt x="419100" y="643636"/>
                </a:lnTo>
                <a:lnTo>
                  <a:pt x="377571" y="625094"/>
                </a:lnTo>
                <a:lnTo>
                  <a:pt x="356107" y="615061"/>
                </a:lnTo>
                <a:lnTo>
                  <a:pt x="317626" y="592201"/>
                </a:lnTo>
                <a:lnTo>
                  <a:pt x="280416" y="567817"/>
                </a:lnTo>
                <a:lnTo>
                  <a:pt x="213105" y="514858"/>
                </a:lnTo>
                <a:lnTo>
                  <a:pt x="183133" y="487807"/>
                </a:lnTo>
                <a:lnTo>
                  <a:pt x="133096" y="437769"/>
                </a:lnTo>
                <a:lnTo>
                  <a:pt x="94487" y="394843"/>
                </a:lnTo>
                <a:lnTo>
                  <a:pt x="71500" y="366141"/>
                </a:lnTo>
                <a:lnTo>
                  <a:pt x="94487" y="337566"/>
                </a:lnTo>
                <a:lnTo>
                  <a:pt x="133096" y="294640"/>
                </a:lnTo>
                <a:lnTo>
                  <a:pt x="183133" y="244602"/>
                </a:lnTo>
                <a:lnTo>
                  <a:pt x="213105" y="217424"/>
                </a:lnTo>
                <a:lnTo>
                  <a:pt x="245999" y="191770"/>
                </a:lnTo>
                <a:lnTo>
                  <a:pt x="280416" y="165989"/>
                </a:lnTo>
                <a:lnTo>
                  <a:pt x="317626" y="140208"/>
                </a:lnTo>
                <a:lnTo>
                  <a:pt x="356107" y="117348"/>
                </a:lnTo>
                <a:lnTo>
                  <a:pt x="377571" y="107315"/>
                </a:lnTo>
                <a:lnTo>
                  <a:pt x="397636" y="97282"/>
                </a:lnTo>
                <a:lnTo>
                  <a:pt x="440562" y="81534"/>
                </a:lnTo>
                <a:lnTo>
                  <a:pt x="509143" y="62992"/>
                </a:lnTo>
                <a:lnTo>
                  <a:pt x="554990" y="57277"/>
                </a:lnTo>
                <a:lnTo>
                  <a:pt x="808101" y="57277"/>
                </a:lnTo>
                <a:lnTo>
                  <a:pt x="795274" y="51562"/>
                </a:lnTo>
                <a:lnTo>
                  <a:pt x="745235" y="30099"/>
                </a:lnTo>
                <a:lnTo>
                  <a:pt x="692276" y="14351"/>
                </a:lnTo>
                <a:lnTo>
                  <a:pt x="636524" y="4318"/>
                </a:lnTo>
                <a:lnTo>
                  <a:pt x="607822" y="1524"/>
                </a:lnTo>
                <a:lnTo>
                  <a:pt x="579247" y="0"/>
                </a:lnTo>
                <a:close/>
              </a:path>
              <a:path w="1158875" h="732790" extrusionOk="0">
                <a:moveTo>
                  <a:pt x="808101" y="57277"/>
                </a:moveTo>
                <a:lnTo>
                  <a:pt x="579247" y="57277"/>
                </a:lnTo>
                <a:lnTo>
                  <a:pt x="606425" y="58674"/>
                </a:lnTo>
                <a:lnTo>
                  <a:pt x="632205" y="61595"/>
                </a:lnTo>
                <a:lnTo>
                  <a:pt x="683641" y="71501"/>
                </a:lnTo>
                <a:lnTo>
                  <a:pt x="732281" y="87249"/>
                </a:lnTo>
                <a:lnTo>
                  <a:pt x="779526" y="107315"/>
                </a:lnTo>
                <a:lnTo>
                  <a:pt x="823849" y="130175"/>
                </a:lnTo>
                <a:lnTo>
                  <a:pt x="863853" y="155956"/>
                </a:lnTo>
                <a:lnTo>
                  <a:pt x="902461" y="183134"/>
                </a:lnTo>
                <a:lnTo>
                  <a:pt x="935354" y="210312"/>
                </a:lnTo>
                <a:lnTo>
                  <a:pt x="989710" y="258953"/>
                </a:lnTo>
                <a:lnTo>
                  <a:pt x="1032636" y="303276"/>
                </a:lnTo>
                <a:lnTo>
                  <a:pt x="1065529" y="340487"/>
                </a:lnTo>
                <a:lnTo>
                  <a:pt x="1086993" y="366141"/>
                </a:lnTo>
                <a:lnTo>
                  <a:pt x="1065529" y="391922"/>
                </a:lnTo>
                <a:lnTo>
                  <a:pt x="1032636" y="429133"/>
                </a:lnTo>
                <a:lnTo>
                  <a:pt x="989710" y="473456"/>
                </a:lnTo>
                <a:lnTo>
                  <a:pt x="935354" y="522097"/>
                </a:lnTo>
                <a:lnTo>
                  <a:pt x="902461" y="549275"/>
                </a:lnTo>
                <a:lnTo>
                  <a:pt x="863853" y="576453"/>
                </a:lnTo>
                <a:lnTo>
                  <a:pt x="823849" y="602234"/>
                </a:lnTo>
                <a:lnTo>
                  <a:pt x="779526" y="625094"/>
                </a:lnTo>
                <a:lnTo>
                  <a:pt x="732281" y="645033"/>
                </a:lnTo>
                <a:lnTo>
                  <a:pt x="683641" y="660908"/>
                </a:lnTo>
                <a:lnTo>
                  <a:pt x="632205" y="670814"/>
                </a:lnTo>
                <a:lnTo>
                  <a:pt x="579247" y="675132"/>
                </a:lnTo>
                <a:lnTo>
                  <a:pt x="808101" y="675132"/>
                </a:lnTo>
                <a:lnTo>
                  <a:pt x="843787" y="656463"/>
                </a:lnTo>
                <a:lnTo>
                  <a:pt x="889634" y="627888"/>
                </a:lnTo>
                <a:lnTo>
                  <a:pt x="932560" y="597916"/>
                </a:lnTo>
                <a:lnTo>
                  <a:pt x="972566" y="566420"/>
                </a:lnTo>
                <a:lnTo>
                  <a:pt x="1008379" y="534924"/>
                </a:lnTo>
                <a:lnTo>
                  <a:pt x="1039749" y="504952"/>
                </a:lnTo>
                <a:lnTo>
                  <a:pt x="1068451" y="476377"/>
                </a:lnTo>
                <a:lnTo>
                  <a:pt x="1091310" y="449199"/>
                </a:lnTo>
                <a:lnTo>
                  <a:pt x="1125601" y="409067"/>
                </a:lnTo>
                <a:lnTo>
                  <a:pt x="1139952" y="390525"/>
                </a:lnTo>
                <a:lnTo>
                  <a:pt x="1158494" y="366141"/>
                </a:lnTo>
                <a:lnTo>
                  <a:pt x="1139952" y="341884"/>
                </a:lnTo>
                <a:lnTo>
                  <a:pt x="1125601" y="323342"/>
                </a:lnTo>
                <a:lnTo>
                  <a:pt x="1091310" y="283210"/>
                </a:lnTo>
                <a:lnTo>
                  <a:pt x="1068451" y="256032"/>
                </a:lnTo>
                <a:lnTo>
                  <a:pt x="1039749" y="227457"/>
                </a:lnTo>
                <a:lnTo>
                  <a:pt x="1008379" y="197358"/>
                </a:lnTo>
                <a:lnTo>
                  <a:pt x="972566" y="165989"/>
                </a:lnTo>
                <a:lnTo>
                  <a:pt x="932560" y="134493"/>
                </a:lnTo>
                <a:lnTo>
                  <a:pt x="889634" y="104521"/>
                </a:lnTo>
                <a:lnTo>
                  <a:pt x="843787" y="75946"/>
                </a:lnTo>
                <a:lnTo>
                  <a:pt x="820927" y="62992"/>
                </a:lnTo>
                <a:lnTo>
                  <a:pt x="808101" y="57277"/>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01" name="Google Shape;1301;p97"/>
          <p:cNvSpPr/>
          <p:nvPr/>
        </p:nvSpPr>
        <p:spPr>
          <a:xfrm>
            <a:off x="7595957" y="833247"/>
            <a:ext cx="488950" cy="489584"/>
          </a:xfrm>
          <a:custGeom>
            <a:avLst/>
            <a:gdLst/>
            <a:ahLst/>
            <a:cxnLst/>
            <a:rect l="l" t="t" r="r" b="b"/>
            <a:pathLst>
              <a:path w="488950" h="489584" extrusionOk="0">
                <a:moveTo>
                  <a:pt x="244387" y="0"/>
                </a:moveTo>
                <a:lnTo>
                  <a:pt x="195873" y="4190"/>
                </a:lnTo>
                <a:lnTo>
                  <a:pt x="148629" y="18541"/>
                </a:lnTo>
                <a:lnTo>
                  <a:pt x="107100" y="41401"/>
                </a:lnTo>
                <a:lnTo>
                  <a:pt x="71413" y="71500"/>
                </a:lnTo>
                <a:lnTo>
                  <a:pt x="41314" y="107187"/>
                </a:lnTo>
                <a:lnTo>
                  <a:pt x="18454" y="148716"/>
                </a:lnTo>
                <a:lnTo>
                  <a:pt x="4103" y="195961"/>
                </a:lnTo>
                <a:lnTo>
                  <a:pt x="73" y="241680"/>
                </a:lnTo>
                <a:lnTo>
                  <a:pt x="0" y="245999"/>
                </a:lnTo>
                <a:lnTo>
                  <a:pt x="1309" y="268858"/>
                </a:lnTo>
                <a:lnTo>
                  <a:pt x="11342" y="317500"/>
                </a:lnTo>
                <a:lnTo>
                  <a:pt x="29884" y="361823"/>
                </a:lnTo>
                <a:lnTo>
                  <a:pt x="55665" y="400430"/>
                </a:lnTo>
                <a:lnTo>
                  <a:pt x="88558" y="433324"/>
                </a:lnTo>
                <a:lnTo>
                  <a:pt x="127166" y="459104"/>
                </a:lnTo>
                <a:lnTo>
                  <a:pt x="171489" y="477647"/>
                </a:lnTo>
                <a:lnTo>
                  <a:pt x="220130" y="487679"/>
                </a:lnTo>
                <a:lnTo>
                  <a:pt x="244387" y="489076"/>
                </a:lnTo>
                <a:lnTo>
                  <a:pt x="268771" y="487679"/>
                </a:lnTo>
                <a:lnTo>
                  <a:pt x="317412" y="477647"/>
                </a:lnTo>
                <a:lnTo>
                  <a:pt x="361735" y="459104"/>
                </a:lnTo>
                <a:lnTo>
                  <a:pt x="400343" y="433324"/>
                </a:lnTo>
                <a:lnTo>
                  <a:pt x="433236" y="400430"/>
                </a:lnTo>
                <a:lnTo>
                  <a:pt x="458890" y="361823"/>
                </a:lnTo>
                <a:lnTo>
                  <a:pt x="477559" y="317500"/>
                </a:lnTo>
                <a:lnTo>
                  <a:pt x="487592" y="268858"/>
                </a:lnTo>
                <a:lnTo>
                  <a:pt x="488662" y="250189"/>
                </a:lnTo>
                <a:lnTo>
                  <a:pt x="383198" y="250189"/>
                </a:lnTo>
                <a:lnTo>
                  <a:pt x="373165" y="248792"/>
                </a:lnTo>
                <a:lnTo>
                  <a:pt x="363132" y="245999"/>
                </a:lnTo>
                <a:lnTo>
                  <a:pt x="354623" y="243077"/>
                </a:lnTo>
                <a:lnTo>
                  <a:pt x="344590" y="238887"/>
                </a:lnTo>
                <a:lnTo>
                  <a:pt x="337351" y="233044"/>
                </a:lnTo>
                <a:lnTo>
                  <a:pt x="328842" y="227329"/>
                </a:lnTo>
                <a:lnTo>
                  <a:pt x="321603" y="221614"/>
                </a:lnTo>
                <a:lnTo>
                  <a:pt x="315888" y="214502"/>
                </a:lnTo>
                <a:lnTo>
                  <a:pt x="310173" y="205866"/>
                </a:lnTo>
                <a:lnTo>
                  <a:pt x="304458" y="198754"/>
                </a:lnTo>
                <a:lnTo>
                  <a:pt x="300140" y="188722"/>
                </a:lnTo>
                <a:lnTo>
                  <a:pt x="297346" y="180212"/>
                </a:lnTo>
                <a:lnTo>
                  <a:pt x="294425" y="170179"/>
                </a:lnTo>
                <a:lnTo>
                  <a:pt x="293028" y="160147"/>
                </a:lnTo>
                <a:lnTo>
                  <a:pt x="293028" y="140207"/>
                </a:lnTo>
                <a:lnTo>
                  <a:pt x="304458" y="102997"/>
                </a:lnTo>
                <a:lnTo>
                  <a:pt x="315888" y="87249"/>
                </a:lnTo>
                <a:lnTo>
                  <a:pt x="321603" y="80010"/>
                </a:lnTo>
                <a:lnTo>
                  <a:pt x="353099" y="58547"/>
                </a:lnTo>
                <a:lnTo>
                  <a:pt x="381674" y="50037"/>
                </a:lnTo>
                <a:lnTo>
                  <a:pt x="393104" y="50037"/>
                </a:lnTo>
                <a:lnTo>
                  <a:pt x="377356" y="38607"/>
                </a:lnTo>
                <a:lnTo>
                  <a:pt x="341669" y="19938"/>
                </a:lnTo>
                <a:lnTo>
                  <a:pt x="304458" y="7112"/>
                </a:lnTo>
                <a:lnTo>
                  <a:pt x="285916" y="2793"/>
                </a:lnTo>
                <a:lnTo>
                  <a:pt x="244387" y="0"/>
                </a:lnTo>
                <a:close/>
              </a:path>
              <a:path w="488950" h="489584" extrusionOk="0">
                <a:moveTo>
                  <a:pt x="483274" y="193039"/>
                </a:moveTo>
                <a:lnTo>
                  <a:pt x="458890" y="225932"/>
                </a:lnTo>
                <a:lnTo>
                  <a:pt x="421679" y="245999"/>
                </a:lnTo>
                <a:lnTo>
                  <a:pt x="393104" y="250189"/>
                </a:lnTo>
                <a:lnTo>
                  <a:pt x="488662" y="250189"/>
                </a:lnTo>
                <a:lnTo>
                  <a:pt x="488902" y="245999"/>
                </a:lnTo>
                <a:lnTo>
                  <a:pt x="488837" y="241680"/>
                </a:lnTo>
                <a:lnTo>
                  <a:pt x="487592" y="218820"/>
                </a:lnTo>
                <a:lnTo>
                  <a:pt x="483274" y="193039"/>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02" name="Google Shape;1302;p97"/>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41</a:t>
            </a:r>
            <a:endParaRPr sz="1300" b="0" i="0" u="none" strike="noStrike" cap="none">
              <a:solidFill>
                <a:schemeClr val="dk1"/>
              </a:solidFill>
              <a:latin typeface="Arial"/>
              <a:ea typeface="Arial"/>
              <a:cs typeface="Arial"/>
              <a:sym typeface="Arial"/>
            </a:endParaRPr>
          </a:p>
        </p:txBody>
      </p:sp>
      <p:sp>
        <p:nvSpPr>
          <p:cNvPr id="1303" name="Google Shape;1303;p97"/>
          <p:cNvSpPr txBox="1">
            <a:spLocks noGrp="1"/>
          </p:cNvSpPr>
          <p:nvPr>
            <p:ph type="title"/>
          </p:nvPr>
        </p:nvSpPr>
        <p:spPr>
          <a:xfrm>
            <a:off x="948029" y="799033"/>
            <a:ext cx="3412490" cy="39179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000000"/>
              </a:buClr>
              <a:buSzPts val="2400"/>
              <a:buFont typeface="Arial"/>
              <a:buNone/>
            </a:pPr>
            <a:r>
              <a:rPr lang="en-US" sz="2400" b="1">
                <a:solidFill>
                  <a:srgbClr val="000000"/>
                </a:solidFill>
                <a:latin typeface="Arial"/>
                <a:ea typeface="Arial"/>
                <a:cs typeface="Arial"/>
                <a:sym typeface="Arial"/>
              </a:rPr>
              <a:t>CONSTRUCT VALIDITY</a:t>
            </a:r>
            <a:endParaRPr sz="2400">
              <a:latin typeface="Arial"/>
              <a:ea typeface="Arial"/>
              <a:cs typeface="Arial"/>
              <a:sym typeface="Arial"/>
            </a:endParaRPr>
          </a:p>
        </p:txBody>
      </p:sp>
      <p:sp>
        <p:nvSpPr>
          <p:cNvPr id="1304" name="Google Shape;1304;p97"/>
          <p:cNvSpPr txBox="1"/>
          <p:nvPr/>
        </p:nvSpPr>
        <p:spPr>
          <a:xfrm>
            <a:off x="1088237" y="1501901"/>
            <a:ext cx="6624320" cy="666750"/>
          </a:xfrm>
          <a:prstGeom prst="rect">
            <a:avLst/>
          </a:prstGeom>
          <a:noFill/>
          <a:ln>
            <a:noFill/>
          </a:ln>
        </p:spPr>
        <p:txBody>
          <a:bodyPr spcFirstLastPara="1" wrap="square" lIns="0" tIns="13325" rIns="0" bIns="0" anchor="t" anchorCtr="0">
            <a:noAutofit/>
          </a:bodyPr>
          <a:lstStyle/>
          <a:p>
            <a:pPr marL="12700" marR="508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Pada dasarnya validasi ini tidak hanya bisa diperoleh dari dua sumber pembuktian  (konvergen-diskriminan), melainkan ada beberapa sumber pembuktian lainnya yang  dapat dijadikan acuan:</a:t>
            </a:r>
            <a:endParaRPr sz="1400" b="0" i="0" u="none" strike="noStrike" cap="none">
              <a:solidFill>
                <a:schemeClr val="dk1"/>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308"/>
        <p:cNvGrpSpPr/>
        <p:nvPr/>
      </p:nvGrpSpPr>
      <p:grpSpPr>
        <a:xfrm>
          <a:off x="0" y="0"/>
          <a:ext cx="0" cy="0"/>
          <a:chOff x="0" y="0"/>
          <a:chExt cx="0" cy="0"/>
        </a:xfrm>
      </p:grpSpPr>
      <p:sp>
        <p:nvSpPr>
          <p:cNvPr id="1309" name="Google Shape;1309;p98"/>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10" name="Google Shape;1310;p98"/>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11" name="Google Shape;1311;p98"/>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12" name="Google Shape;1312;p98"/>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13" name="Google Shape;1313;p98"/>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42</a:t>
            </a:r>
            <a:endParaRPr sz="1300" b="0" i="0" u="none" strike="noStrike" cap="none">
              <a:solidFill>
                <a:schemeClr val="dk1"/>
              </a:solidFill>
              <a:latin typeface="Arial"/>
              <a:ea typeface="Arial"/>
              <a:cs typeface="Arial"/>
              <a:sym typeface="Arial"/>
            </a:endParaRPr>
          </a:p>
        </p:txBody>
      </p:sp>
      <p:sp>
        <p:nvSpPr>
          <p:cNvPr id="1314" name="Google Shape;1314;p98"/>
          <p:cNvSpPr/>
          <p:nvPr/>
        </p:nvSpPr>
        <p:spPr>
          <a:xfrm>
            <a:off x="2780283" y="1856892"/>
            <a:ext cx="1356995" cy="339090"/>
          </a:xfrm>
          <a:custGeom>
            <a:avLst/>
            <a:gdLst/>
            <a:ahLst/>
            <a:cxnLst/>
            <a:rect l="l" t="t" r="r" b="b"/>
            <a:pathLst>
              <a:path w="1356995" h="339089" extrusionOk="0">
                <a:moveTo>
                  <a:pt x="0" y="338556"/>
                </a:moveTo>
                <a:lnTo>
                  <a:pt x="1356487" y="338556"/>
                </a:lnTo>
                <a:lnTo>
                  <a:pt x="1356487" y="0"/>
                </a:lnTo>
                <a:lnTo>
                  <a:pt x="0" y="0"/>
                </a:lnTo>
                <a:lnTo>
                  <a:pt x="0" y="338556"/>
                </a:lnTo>
                <a:close/>
              </a:path>
            </a:pathLst>
          </a:custGeom>
          <a:solidFill>
            <a:srgbClr val="CCFFC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15" name="Google Shape;1315;p98"/>
          <p:cNvSpPr/>
          <p:nvPr/>
        </p:nvSpPr>
        <p:spPr>
          <a:xfrm>
            <a:off x="1715261" y="3272053"/>
            <a:ext cx="1619885" cy="339090"/>
          </a:xfrm>
          <a:custGeom>
            <a:avLst/>
            <a:gdLst/>
            <a:ahLst/>
            <a:cxnLst/>
            <a:rect l="l" t="t" r="r" b="b"/>
            <a:pathLst>
              <a:path w="1619885" h="339089" extrusionOk="0">
                <a:moveTo>
                  <a:pt x="0" y="338556"/>
                </a:moveTo>
                <a:lnTo>
                  <a:pt x="1619377" y="338556"/>
                </a:lnTo>
                <a:lnTo>
                  <a:pt x="1619377" y="0"/>
                </a:lnTo>
                <a:lnTo>
                  <a:pt x="0" y="0"/>
                </a:lnTo>
                <a:lnTo>
                  <a:pt x="0" y="338556"/>
                </a:lnTo>
                <a:close/>
              </a:path>
            </a:pathLst>
          </a:custGeom>
          <a:solidFill>
            <a:srgbClr val="CCFFC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16" name="Google Shape;1316;p98"/>
          <p:cNvSpPr txBox="1"/>
          <p:nvPr/>
        </p:nvSpPr>
        <p:spPr>
          <a:xfrm>
            <a:off x="1965832" y="4271048"/>
            <a:ext cx="1960880" cy="330200"/>
          </a:xfrm>
          <a:prstGeom prst="rect">
            <a:avLst/>
          </a:prstGeom>
          <a:solidFill>
            <a:srgbClr val="CCFFCC"/>
          </a:solidFill>
          <a:ln>
            <a:noFill/>
          </a:ln>
        </p:spPr>
        <p:txBody>
          <a:bodyPr spcFirstLastPara="1" wrap="square" lIns="0" tIns="33650" rIns="0" bIns="0" anchor="t" anchorCtr="0">
            <a:noAutofit/>
          </a:bodyPr>
          <a:lstStyle/>
          <a:p>
            <a:pPr marL="9144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FF3399"/>
                </a:solidFill>
                <a:latin typeface="Arial"/>
                <a:ea typeface="Arial"/>
                <a:cs typeface="Arial"/>
                <a:sym typeface="Arial"/>
              </a:rPr>
              <a:t>Convergent Validity</a:t>
            </a:r>
            <a:endParaRPr sz="1600" b="0" i="0" u="none" strike="noStrike" cap="none">
              <a:solidFill>
                <a:schemeClr val="dk1"/>
              </a:solidFill>
              <a:latin typeface="Arial"/>
              <a:ea typeface="Arial"/>
              <a:cs typeface="Arial"/>
              <a:sym typeface="Arial"/>
            </a:endParaRPr>
          </a:p>
        </p:txBody>
      </p:sp>
      <p:sp>
        <p:nvSpPr>
          <p:cNvPr id="1317" name="Google Shape;1317;p98"/>
          <p:cNvSpPr txBox="1"/>
          <p:nvPr/>
        </p:nvSpPr>
        <p:spPr>
          <a:xfrm>
            <a:off x="4910328" y="4262691"/>
            <a:ext cx="2028189" cy="339090"/>
          </a:xfrm>
          <a:prstGeom prst="rect">
            <a:avLst/>
          </a:prstGeom>
          <a:solidFill>
            <a:srgbClr val="CCFFCC"/>
          </a:solidFill>
          <a:ln>
            <a:noFill/>
          </a:ln>
        </p:spPr>
        <p:txBody>
          <a:bodyPr spcFirstLastPara="1" wrap="square" lIns="0" tIns="41900" rIns="0" bIns="0" anchor="t" anchorCtr="0">
            <a:noAutofit/>
          </a:bodyPr>
          <a:lstStyle/>
          <a:p>
            <a:pPr marL="92075"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FF3399"/>
                </a:solidFill>
                <a:latin typeface="Arial"/>
                <a:ea typeface="Arial"/>
                <a:cs typeface="Arial"/>
                <a:sym typeface="Arial"/>
              </a:rPr>
              <a:t>Discriminant Validity</a:t>
            </a:r>
            <a:endParaRPr sz="1600" b="0" i="0" u="none" strike="noStrike" cap="none">
              <a:solidFill>
                <a:schemeClr val="dk1"/>
              </a:solidFill>
              <a:latin typeface="Arial"/>
              <a:ea typeface="Arial"/>
              <a:cs typeface="Arial"/>
              <a:sym typeface="Arial"/>
            </a:endParaRPr>
          </a:p>
        </p:txBody>
      </p:sp>
      <p:sp>
        <p:nvSpPr>
          <p:cNvPr id="1318" name="Google Shape;1318;p98"/>
          <p:cNvSpPr/>
          <p:nvPr/>
        </p:nvSpPr>
        <p:spPr>
          <a:xfrm>
            <a:off x="4847716" y="2090826"/>
            <a:ext cx="1800860" cy="339090"/>
          </a:xfrm>
          <a:custGeom>
            <a:avLst/>
            <a:gdLst/>
            <a:ahLst/>
            <a:cxnLst/>
            <a:rect l="l" t="t" r="r" b="b"/>
            <a:pathLst>
              <a:path w="1800859" h="339089" extrusionOk="0">
                <a:moveTo>
                  <a:pt x="0" y="338556"/>
                </a:moveTo>
                <a:lnTo>
                  <a:pt x="1800479" y="338556"/>
                </a:lnTo>
                <a:lnTo>
                  <a:pt x="1800479" y="0"/>
                </a:lnTo>
                <a:lnTo>
                  <a:pt x="0" y="0"/>
                </a:lnTo>
                <a:lnTo>
                  <a:pt x="0" y="338556"/>
                </a:lnTo>
                <a:close/>
              </a:path>
            </a:pathLst>
          </a:custGeom>
          <a:solidFill>
            <a:srgbClr val="CCFFC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19" name="Google Shape;1319;p98"/>
          <p:cNvSpPr txBox="1"/>
          <p:nvPr/>
        </p:nvSpPr>
        <p:spPr>
          <a:xfrm>
            <a:off x="2859404" y="1885950"/>
            <a:ext cx="3789045" cy="502920"/>
          </a:xfrm>
          <a:prstGeom prst="rect">
            <a:avLst/>
          </a:prstGeom>
          <a:noFill/>
          <a:ln>
            <a:noFill/>
          </a:ln>
        </p:spPr>
        <p:txBody>
          <a:bodyPr spcFirstLastPara="1" wrap="square" lIns="0" tIns="12050" rIns="0" bIns="0" anchor="t" anchorCtr="0">
            <a:noAutofit/>
          </a:bodyPr>
          <a:lstStyle/>
          <a:p>
            <a:pPr marL="12700" marR="0" lvl="0" indent="0" algn="l" rtl="0">
              <a:lnSpc>
                <a:spcPct val="117499"/>
              </a:lnSpc>
              <a:spcBef>
                <a:spcPts val="0"/>
              </a:spcBef>
              <a:spcAft>
                <a:spcPts val="0"/>
              </a:spcAft>
              <a:buClr>
                <a:srgbClr val="000000"/>
              </a:buClr>
              <a:buSzPts val="1600"/>
              <a:buFont typeface="Arial"/>
              <a:buNone/>
            </a:pPr>
            <a:r>
              <a:rPr lang="en-US" sz="1600" b="0" i="0" u="none" strike="noStrike" cap="none">
                <a:solidFill>
                  <a:srgbClr val="FF3399"/>
                </a:solidFill>
                <a:latin typeface="Arial"/>
                <a:ea typeface="Arial"/>
                <a:cs typeface="Arial"/>
                <a:sym typeface="Arial"/>
              </a:rPr>
              <a:t>Face Validity</a:t>
            </a:r>
            <a:endParaRPr sz="1600" b="0" i="0" u="none" strike="noStrike" cap="none">
              <a:solidFill>
                <a:schemeClr val="dk1"/>
              </a:solidFill>
              <a:latin typeface="Arial"/>
              <a:ea typeface="Arial"/>
              <a:cs typeface="Arial"/>
              <a:sym typeface="Arial"/>
            </a:endParaRPr>
          </a:p>
          <a:p>
            <a:pPr marL="2080260" marR="0" lvl="0" indent="0" algn="l" rtl="0">
              <a:lnSpc>
                <a:spcPct val="117499"/>
              </a:lnSpc>
              <a:spcBef>
                <a:spcPts val="0"/>
              </a:spcBef>
              <a:spcAft>
                <a:spcPts val="0"/>
              </a:spcAft>
              <a:buClr>
                <a:srgbClr val="000000"/>
              </a:buClr>
              <a:buSzPts val="1600"/>
              <a:buFont typeface="Arial"/>
              <a:buNone/>
            </a:pPr>
            <a:r>
              <a:rPr lang="en-US" sz="1600" b="0" i="0" u="none" strike="noStrike" cap="none">
                <a:solidFill>
                  <a:srgbClr val="FF3399"/>
                </a:solidFill>
                <a:latin typeface="Arial"/>
                <a:ea typeface="Arial"/>
                <a:cs typeface="Arial"/>
                <a:sym typeface="Arial"/>
              </a:rPr>
              <a:t>Predictive Validity</a:t>
            </a:r>
            <a:endParaRPr sz="1600" b="0" i="0" u="none" strike="noStrike" cap="none">
              <a:solidFill>
                <a:schemeClr val="dk1"/>
              </a:solidFill>
              <a:latin typeface="Arial"/>
              <a:ea typeface="Arial"/>
              <a:cs typeface="Arial"/>
              <a:sym typeface="Arial"/>
            </a:endParaRPr>
          </a:p>
        </p:txBody>
      </p:sp>
      <p:sp>
        <p:nvSpPr>
          <p:cNvPr id="1320" name="Google Shape;1320;p98"/>
          <p:cNvSpPr/>
          <p:nvPr/>
        </p:nvSpPr>
        <p:spPr>
          <a:xfrm>
            <a:off x="4158615" y="3224936"/>
            <a:ext cx="1916430" cy="339090"/>
          </a:xfrm>
          <a:custGeom>
            <a:avLst/>
            <a:gdLst/>
            <a:ahLst/>
            <a:cxnLst/>
            <a:rect l="l" t="t" r="r" b="b"/>
            <a:pathLst>
              <a:path w="1916429" h="339089" extrusionOk="0">
                <a:moveTo>
                  <a:pt x="0" y="338556"/>
                </a:moveTo>
                <a:lnTo>
                  <a:pt x="1915922" y="338556"/>
                </a:lnTo>
                <a:lnTo>
                  <a:pt x="1915922" y="0"/>
                </a:lnTo>
                <a:lnTo>
                  <a:pt x="0" y="0"/>
                </a:lnTo>
                <a:lnTo>
                  <a:pt x="0" y="338556"/>
                </a:lnTo>
                <a:close/>
              </a:path>
            </a:pathLst>
          </a:custGeom>
          <a:solidFill>
            <a:srgbClr val="CCFFC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21" name="Google Shape;1321;p98"/>
          <p:cNvSpPr/>
          <p:nvPr/>
        </p:nvSpPr>
        <p:spPr>
          <a:xfrm>
            <a:off x="3030854" y="2658872"/>
            <a:ext cx="1190625" cy="849630"/>
          </a:xfrm>
          <a:custGeom>
            <a:avLst/>
            <a:gdLst/>
            <a:ahLst/>
            <a:cxnLst/>
            <a:rect l="l" t="t" r="r" b="b"/>
            <a:pathLst>
              <a:path w="1190625" h="849629" extrusionOk="0">
                <a:moveTo>
                  <a:pt x="595248" y="0"/>
                </a:moveTo>
                <a:lnTo>
                  <a:pt x="541060" y="1735"/>
                </a:lnTo>
                <a:lnTo>
                  <a:pt x="488237" y="6841"/>
                </a:lnTo>
                <a:lnTo>
                  <a:pt x="436988" y="15168"/>
                </a:lnTo>
                <a:lnTo>
                  <a:pt x="387524" y="26565"/>
                </a:lnTo>
                <a:lnTo>
                  <a:pt x="340055" y="40884"/>
                </a:lnTo>
                <a:lnTo>
                  <a:pt x="294790" y="57973"/>
                </a:lnTo>
                <a:lnTo>
                  <a:pt x="251940" y="77682"/>
                </a:lnTo>
                <a:lnTo>
                  <a:pt x="211714" y="99863"/>
                </a:lnTo>
                <a:lnTo>
                  <a:pt x="174323" y="124364"/>
                </a:lnTo>
                <a:lnTo>
                  <a:pt x="139976" y="151036"/>
                </a:lnTo>
                <a:lnTo>
                  <a:pt x="108884" y="179729"/>
                </a:lnTo>
                <a:lnTo>
                  <a:pt x="81256" y="210293"/>
                </a:lnTo>
                <a:lnTo>
                  <a:pt x="57302" y="242577"/>
                </a:lnTo>
                <a:lnTo>
                  <a:pt x="37233" y="276432"/>
                </a:lnTo>
                <a:lnTo>
                  <a:pt x="21258" y="311708"/>
                </a:lnTo>
                <a:lnTo>
                  <a:pt x="9588" y="348255"/>
                </a:lnTo>
                <a:lnTo>
                  <a:pt x="2432" y="385922"/>
                </a:lnTo>
                <a:lnTo>
                  <a:pt x="0" y="424560"/>
                </a:lnTo>
                <a:lnTo>
                  <a:pt x="2432" y="463199"/>
                </a:lnTo>
                <a:lnTo>
                  <a:pt x="9588" y="500866"/>
                </a:lnTo>
                <a:lnTo>
                  <a:pt x="21258" y="537413"/>
                </a:lnTo>
                <a:lnTo>
                  <a:pt x="37233" y="572689"/>
                </a:lnTo>
                <a:lnTo>
                  <a:pt x="57302" y="606544"/>
                </a:lnTo>
                <a:lnTo>
                  <a:pt x="81256" y="638828"/>
                </a:lnTo>
                <a:lnTo>
                  <a:pt x="108884" y="669392"/>
                </a:lnTo>
                <a:lnTo>
                  <a:pt x="139976" y="698085"/>
                </a:lnTo>
                <a:lnTo>
                  <a:pt x="174323" y="724757"/>
                </a:lnTo>
                <a:lnTo>
                  <a:pt x="211714" y="749258"/>
                </a:lnTo>
                <a:lnTo>
                  <a:pt x="251940" y="771439"/>
                </a:lnTo>
                <a:lnTo>
                  <a:pt x="294790" y="791148"/>
                </a:lnTo>
                <a:lnTo>
                  <a:pt x="340055" y="808237"/>
                </a:lnTo>
                <a:lnTo>
                  <a:pt x="387524" y="822556"/>
                </a:lnTo>
                <a:lnTo>
                  <a:pt x="436988" y="833953"/>
                </a:lnTo>
                <a:lnTo>
                  <a:pt x="488237" y="842280"/>
                </a:lnTo>
                <a:lnTo>
                  <a:pt x="541060" y="847386"/>
                </a:lnTo>
                <a:lnTo>
                  <a:pt x="595248" y="849121"/>
                </a:lnTo>
                <a:lnTo>
                  <a:pt x="649417" y="847386"/>
                </a:lnTo>
                <a:lnTo>
                  <a:pt x="702222" y="842280"/>
                </a:lnTo>
                <a:lnTo>
                  <a:pt x="753455" y="833953"/>
                </a:lnTo>
                <a:lnTo>
                  <a:pt x="802906" y="822556"/>
                </a:lnTo>
                <a:lnTo>
                  <a:pt x="850363" y="808237"/>
                </a:lnTo>
                <a:lnTo>
                  <a:pt x="895618" y="791148"/>
                </a:lnTo>
                <a:lnTo>
                  <a:pt x="938459" y="771439"/>
                </a:lnTo>
                <a:lnTo>
                  <a:pt x="978678" y="749258"/>
                </a:lnTo>
                <a:lnTo>
                  <a:pt x="1016063" y="724757"/>
                </a:lnTo>
                <a:lnTo>
                  <a:pt x="1050405" y="698085"/>
                </a:lnTo>
                <a:lnTo>
                  <a:pt x="1081494" y="669392"/>
                </a:lnTo>
                <a:lnTo>
                  <a:pt x="1109119" y="638828"/>
                </a:lnTo>
                <a:lnTo>
                  <a:pt x="1133070" y="606544"/>
                </a:lnTo>
                <a:lnTo>
                  <a:pt x="1153138" y="572689"/>
                </a:lnTo>
                <a:lnTo>
                  <a:pt x="1169112" y="537413"/>
                </a:lnTo>
                <a:lnTo>
                  <a:pt x="1180782" y="500866"/>
                </a:lnTo>
                <a:lnTo>
                  <a:pt x="1187938" y="463199"/>
                </a:lnTo>
                <a:lnTo>
                  <a:pt x="1190370" y="424560"/>
                </a:lnTo>
                <a:lnTo>
                  <a:pt x="1187938" y="385922"/>
                </a:lnTo>
                <a:lnTo>
                  <a:pt x="1180782" y="348255"/>
                </a:lnTo>
                <a:lnTo>
                  <a:pt x="1169112" y="311708"/>
                </a:lnTo>
                <a:lnTo>
                  <a:pt x="1153138" y="276432"/>
                </a:lnTo>
                <a:lnTo>
                  <a:pt x="1133070" y="242577"/>
                </a:lnTo>
                <a:lnTo>
                  <a:pt x="1109119" y="210293"/>
                </a:lnTo>
                <a:lnTo>
                  <a:pt x="1081494" y="179729"/>
                </a:lnTo>
                <a:lnTo>
                  <a:pt x="1050405" y="151036"/>
                </a:lnTo>
                <a:lnTo>
                  <a:pt x="1016063" y="124364"/>
                </a:lnTo>
                <a:lnTo>
                  <a:pt x="978678" y="99863"/>
                </a:lnTo>
                <a:lnTo>
                  <a:pt x="938459" y="77682"/>
                </a:lnTo>
                <a:lnTo>
                  <a:pt x="895618" y="57973"/>
                </a:lnTo>
                <a:lnTo>
                  <a:pt x="850363" y="40884"/>
                </a:lnTo>
                <a:lnTo>
                  <a:pt x="802906" y="26565"/>
                </a:lnTo>
                <a:lnTo>
                  <a:pt x="753455" y="15168"/>
                </a:lnTo>
                <a:lnTo>
                  <a:pt x="702222" y="6841"/>
                </a:lnTo>
                <a:lnTo>
                  <a:pt x="649417" y="1735"/>
                </a:lnTo>
                <a:lnTo>
                  <a:pt x="595248" y="0"/>
                </a:lnTo>
                <a:close/>
              </a:path>
            </a:pathLst>
          </a:custGeom>
          <a:solidFill>
            <a:srgbClr val="FFFFC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22" name="Google Shape;1322;p98"/>
          <p:cNvSpPr/>
          <p:nvPr/>
        </p:nvSpPr>
        <p:spPr>
          <a:xfrm>
            <a:off x="3030854" y="2658872"/>
            <a:ext cx="1190625" cy="849630"/>
          </a:xfrm>
          <a:custGeom>
            <a:avLst/>
            <a:gdLst/>
            <a:ahLst/>
            <a:cxnLst/>
            <a:rect l="l" t="t" r="r" b="b"/>
            <a:pathLst>
              <a:path w="1190625" h="849629" extrusionOk="0">
                <a:moveTo>
                  <a:pt x="0" y="424560"/>
                </a:moveTo>
                <a:lnTo>
                  <a:pt x="2432" y="385922"/>
                </a:lnTo>
                <a:lnTo>
                  <a:pt x="9588" y="348255"/>
                </a:lnTo>
                <a:lnTo>
                  <a:pt x="21258" y="311708"/>
                </a:lnTo>
                <a:lnTo>
                  <a:pt x="37233" y="276432"/>
                </a:lnTo>
                <a:lnTo>
                  <a:pt x="57302" y="242577"/>
                </a:lnTo>
                <a:lnTo>
                  <a:pt x="81256" y="210293"/>
                </a:lnTo>
                <a:lnTo>
                  <a:pt x="108884" y="179729"/>
                </a:lnTo>
                <a:lnTo>
                  <a:pt x="139976" y="151036"/>
                </a:lnTo>
                <a:lnTo>
                  <a:pt x="174323" y="124364"/>
                </a:lnTo>
                <a:lnTo>
                  <a:pt x="211714" y="99863"/>
                </a:lnTo>
                <a:lnTo>
                  <a:pt x="251940" y="77682"/>
                </a:lnTo>
                <a:lnTo>
                  <a:pt x="294790" y="57973"/>
                </a:lnTo>
                <a:lnTo>
                  <a:pt x="340055" y="40884"/>
                </a:lnTo>
                <a:lnTo>
                  <a:pt x="387524" y="26565"/>
                </a:lnTo>
                <a:lnTo>
                  <a:pt x="436988" y="15168"/>
                </a:lnTo>
                <a:lnTo>
                  <a:pt x="488237" y="6841"/>
                </a:lnTo>
                <a:lnTo>
                  <a:pt x="541060" y="1735"/>
                </a:lnTo>
                <a:lnTo>
                  <a:pt x="595248" y="0"/>
                </a:lnTo>
                <a:lnTo>
                  <a:pt x="649417" y="1735"/>
                </a:lnTo>
                <a:lnTo>
                  <a:pt x="702222" y="6841"/>
                </a:lnTo>
                <a:lnTo>
                  <a:pt x="753455" y="15168"/>
                </a:lnTo>
                <a:lnTo>
                  <a:pt x="802906" y="26565"/>
                </a:lnTo>
                <a:lnTo>
                  <a:pt x="850363" y="40884"/>
                </a:lnTo>
                <a:lnTo>
                  <a:pt x="895618" y="57973"/>
                </a:lnTo>
                <a:lnTo>
                  <a:pt x="938459" y="77682"/>
                </a:lnTo>
                <a:lnTo>
                  <a:pt x="978678" y="99863"/>
                </a:lnTo>
                <a:lnTo>
                  <a:pt x="1016063" y="124364"/>
                </a:lnTo>
                <a:lnTo>
                  <a:pt x="1050405" y="151036"/>
                </a:lnTo>
                <a:lnTo>
                  <a:pt x="1081494" y="179729"/>
                </a:lnTo>
                <a:lnTo>
                  <a:pt x="1109119" y="210293"/>
                </a:lnTo>
                <a:lnTo>
                  <a:pt x="1133070" y="242577"/>
                </a:lnTo>
                <a:lnTo>
                  <a:pt x="1153138" y="276432"/>
                </a:lnTo>
                <a:lnTo>
                  <a:pt x="1169112" y="311708"/>
                </a:lnTo>
                <a:lnTo>
                  <a:pt x="1180782" y="348255"/>
                </a:lnTo>
                <a:lnTo>
                  <a:pt x="1187938" y="385922"/>
                </a:lnTo>
                <a:lnTo>
                  <a:pt x="1190370" y="424560"/>
                </a:lnTo>
                <a:lnTo>
                  <a:pt x="1187938" y="463199"/>
                </a:lnTo>
                <a:lnTo>
                  <a:pt x="1180782" y="500866"/>
                </a:lnTo>
                <a:lnTo>
                  <a:pt x="1169112" y="537413"/>
                </a:lnTo>
                <a:lnTo>
                  <a:pt x="1153138" y="572689"/>
                </a:lnTo>
                <a:lnTo>
                  <a:pt x="1133070" y="606544"/>
                </a:lnTo>
                <a:lnTo>
                  <a:pt x="1109119" y="638828"/>
                </a:lnTo>
                <a:lnTo>
                  <a:pt x="1081494" y="669392"/>
                </a:lnTo>
                <a:lnTo>
                  <a:pt x="1050405" y="698085"/>
                </a:lnTo>
                <a:lnTo>
                  <a:pt x="1016063" y="724757"/>
                </a:lnTo>
                <a:lnTo>
                  <a:pt x="978678" y="749258"/>
                </a:lnTo>
                <a:lnTo>
                  <a:pt x="938459" y="771439"/>
                </a:lnTo>
                <a:lnTo>
                  <a:pt x="895618" y="791148"/>
                </a:lnTo>
                <a:lnTo>
                  <a:pt x="850363" y="808237"/>
                </a:lnTo>
                <a:lnTo>
                  <a:pt x="802906" y="822556"/>
                </a:lnTo>
                <a:lnTo>
                  <a:pt x="753455" y="833953"/>
                </a:lnTo>
                <a:lnTo>
                  <a:pt x="702222" y="842280"/>
                </a:lnTo>
                <a:lnTo>
                  <a:pt x="649417" y="847386"/>
                </a:lnTo>
                <a:lnTo>
                  <a:pt x="595248" y="849121"/>
                </a:lnTo>
                <a:lnTo>
                  <a:pt x="541060" y="847386"/>
                </a:lnTo>
                <a:lnTo>
                  <a:pt x="488237" y="842280"/>
                </a:lnTo>
                <a:lnTo>
                  <a:pt x="436988" y="833953"/>
                </a:lnTo>
                <a:lnTo>
                  <a:pt x="387524" y="822556"/>
                </a:lnTo>
                <a:lnTo>
                  <a:pt x="340055" y="808237"/>
                </a:lnTo>
                <a:lnTo>
                  <a:pt x="294790" y="791148"/>
                </a:lnTo>
                <a:lnTo>
                  <a:pt x="251940" y="771439"/>
                </a:lnTo>
                <a:lnTo>
                  <a:pt x="211714" y="749258"/>
                </a:lnTo>
                <a:lnTo>
                  <a:pt x="174323" y="724757"/>
                </a:lnTo>
                <a:lnTo>
                  <a:pt x="139976" y="698085"/>
                </a:lnTo>
                <a:lnTo>
                  <a:pt x="108884" y="669392"/>
                </a:lnTo>
                <a:lnTo>
                  <a:pt x="81256" y="638828"/>
                </a:lnTo>
                <a:lnTo>
                  <a:pt x="57302" y="606544"/>
                </a:lnTo>
                <a:lnTo>
                  <a:pt x="37233" y="572689"/>
                </a:lnTo>
                <a:lnTo>
                  <a:pt x="21258" y="537413"/>
                </a:lnTo>
                <a:lnTo>
                  <a:pt x="9588" y="500866"/>
                </a:lnTo>
                <a:lnTo>
                  <a:pt x="2432" y="463199"/>
                </a:lnTo>
                <a:lnTo>
                  <a:pt x="0" y="424560"/>
                </a:lnTo>
                <a:close/>
              </a:path>
            </a:pathLst>
          </a:custGeom>
          <a:noFill/>
          <a:ln w="952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23" name="Google Shape;1323;p98"/>
          <p:cNvSpPr txBox="1"/>
          <p:nvPr/>
        </p:nvSpPr>
        <p:spPr>
          <a:xfrm>
            <a:off x="3218179" y="2745486"/>
            <a:ext cx="817880" cy="452755"/>
          </a:xfrm>
          <a:prstGeom prst="rect">
            <a:avLst/>
          </a:prstGeom>
          <a:noFill/>
          <a:ln>
            <a:noFill/>
          </a:ln>
        </p:spPr>
        <p:txBody>
          <a:bodyPr spcFirstLastPara="1" wrap="square" lIns="0" tIns="12700" rIns="0" bIns="0" anchor="t" anchorCtr="0">
            <a:noAutofit/>
          </a:bodyPr>
          <a:lstStyle/>
          <a:p>
            <a:pPr marL="36830" marR="5080" lvl="0" indent="-24765"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Measured  Variables</a:t>
            </a:r>
            <a:endParaRPr sz="1400" b="0" i="0" u="none" strike="noStrike" cap="none">
              <a:solidFill>
                <a:schemeClr val="dk1"/>
              </a:solidFill>
              <a:latin typeface="Arial"/>
              <a:ea typeface="Arial"/>
              <a:cs typeface="Arial"/>
              <a:sym typeface="Arial"/>
            </a:endParaRPr>
          </a:p>
        </p:txBody>
      </p:sp>
      <p:sp>
        <p:nvSpPr>
          <p:cNvPr id="1324" name="Google Shape;1324;p98"/>
          <p:cNvSpPr txBox="1"/>
          <p:nvPr/>
        </p:nvSpPr>
        <p:spPr>
          <a:xfrm>
            <a:off x="1794129" y="3172155"/>
            <a:ext cx="2355215" cy="398780"/>
          </a:xfrm>
          <a:prstGeom prst="rect">
            <a:avLst/>
          </a:prstGeom>
          <a:noFill/>
          <a:ln>
            <a:noFill/>
          </a:ln>
        </p:spPr>
        <p:txBody>
          <a:bodyPr spcFirstLastPara="1" wrap="square" lIns="0" tIns="13325" rIns="0" bIns="0" anchor="t" anchorCtr="0">
            <a:noAutofit/>
          </a:bodyPr>
          <a:lstStyle/>
          <a:p>
            <a:pPr marL="1322070" marR="0" lvl="0" indent="0" algn="l" rtl="0">
              <a:lnSpc>
                <a:spcPct val="96071"/>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(Self-Report)</a:t>
            </a:r>
            <a:endParaRPr sz="1400" b="0" i="0" u="none" strike="noStrike" cap="none">
              <a:solidFill>
                <a:schemeClr val="dk1"/>
              </a:solidFill>
              <a:latin typeface="Arial"/>
              <a:ea typeface="Arial"/>
              <a:cs typeface="Arial"/>
              <a:sym typeface="Arial"/>
            </a:endParaRPr>
          </a:p>
          <a:p>
            <a:pPr marL="12700" marR="0" lvl="0" indent="0" algn="l" rtl="0">
              <a:lnSpc>
                <a:spcPct val="99062"/>
              </a:lnSpc>
              <a:spcBef>
                <a:spcPts val="0"/>
              </a:spcBef>
              <a:spcAft>
                <a:spcPts val="0"/>
              </a:spcAft>
              <a:buClr>
                <a:srgbClr val="000000"/>
              </a:buClr>
              <a:buSzPts val="1600"/>
              <a:buFont typeface="Arial"/>
              <a:buNone/>
            </a:pPr>
            <a:r>
              <a:rPr lang="en-US" sz="1600" b="0" i="0" u="none" strike="noStrike" cap="none">
                <a:solidFill>
                  <a:srgbClr val="FF3399"/>
                </a:solidFill>
                <a:latin typeface="Arial"/>
                <a:ea typeface="Arial"/>
                <a:cs typeface="Arial"/>
                <a:sym typeface="Arial"/>
              </a:rPr>
              <a:t>Content Validity</a:t>
            </a:r>
            <a:endParaRPr sz="1600" b="0" i="0" u="none" strike="noStrike" cap="none">
              <a:solidFill>
                <a:schemeClr val="dk1"/>
              </a:solidFill>
              <a:latin typeface="Arial"/>
              <a:ea typeface="Arial"/>
              <a:cs typeface="Arial"/>
              <a:sym typeface="Arial"/>
            </a:endParaRPr>
          </a:p>
        </p:txBody>
      </p:sp>
      <p:sp>
        <p:nvSpPr>
          <p:cNvPr id="1325" name="Google Shape;1325;p98"/>
          <p:cNvSpPr/>
          <p:nvPr/>
        </p:nvSpPr>
        <p:spPr>
          <a:xfrm>
            <a:off x="1840610" y="819150"/>
            <a:ext cx="1190625" cy="849630"/>
          </a:xfrm>
          <a:custGeom>
            <a:avLst/>
            <a:gdLst/>
            <a:ahLst/>
            <a:cxnLst/>
            <a:rect l="l" t="t" r="r" b="b"/>
            <a:pathLst>
              <a:path w="1190625" h="849630" extrusionOk="0">
                <a:moveTo>
                  <a:pt x="595121" y="0"/>
                </a:moveTo>
                <a:lnTo>
                  <a:pt x="540953" y="1735"/>
                </a:lnTo>
                <a:lnTo>
                  <a:pt x="488148" y="6841"/>
                </a:lnTo>
                <a:lnTo>
                  <a:pt x="436915" y="15168"/>
                </a:lnTo>
                <a:lnTo>
                  <a:pt x="387464" y="26565"/>
                </a:lnTo>
                <a:lnTo>
                  <a:pt x="340007" y="40884"/>
                </a:lnTo>
                <a:lnTo>
                  <a:pt x="294752" y="57973"/>
                </a:lnTo>
                <a:lnTo>
                  <a:pt x="251911" y="77682"/>
                </a:lnTo>
                <a:lnTo>
                  <a:pt x="211692" y="99863"/>
                </a:lnTo>
                <a:lnTo>
                  <a:pt x="174307" y="124364"/>
                </a:lnTo>
                <a:lnTo>
                  <a:pt x="139965" y="151036"/>
                </a:lnTo>
                <a:lnTo>
                  <a:pt x="108876" y="179729"/>
                </a:lnTo>
                <a:lnTo>
                  <a:pt x="81251" y="210293"/>
                </a:lnTo>
                <a:lnTo>
                  <a:pt x="57300" y="242577"/>
                </a:lnTo>
                <a:lnTo>
                  <a:pt x="37232" y="276432"/>
                </a:lnTo>
                <a:lnTo>
                  <a:pt x="21258" y="311708"/>
                </a:lnTo>
                <a:lnTo>
                  <a:pt x="9588" y="348255"/>
                </a:lnTo>
                <a:lnTo>
                  <a:pt x="2432" y="385922"/>
                </a:lnTo>
                <a:lnTo>
                  <a:pt x="0" y="424561"/>
                </a:lnTo>
                <a:lnTo>
                  <a:pt x="2432" y="463199"/>
                </a:lnTo>
                <a:lnTo>
                  <a:pt x="9588" y="500866"/>
                </a:lnTo>
                <a:lnTo>
                  <a:pt x="21258" y="537413"/>
                </a:lnTo>
                <a:lnTo>
                  <a:pt x="37232" y="572689"/>
                </a:lnTo>
                <a:lnTo>
                  <a:pt x="57300" y="606544"/>
                </a:lnTo>
                <a:lnTo>
                  <a:pt x="81251" y="638828"/>
                </a:lnTo>
                <a:lnTo>
                  <a:pt x="108876" y="669392"/>
                </a:lnTo>
                <a:lnTo>
                  <a:pt x="139965" y="698085"/>
                </a:lnTo>
                <a:lnTo>
                  <a:pt x="174307" y="724757"/>
                </a:lnTo>
                <a:lnTo>
                  <a:pt x="211692" y="749258"/>
                </a:lnTo>
                <a:lnTo>
                  <a:pt x="251911" y="771439"/>
                </a:lnTo>
                <a:lnTo>
                  <a:pt x="294752" y="791148"/>
                </a:lnTo>
                <a:lnTo>
                  <a:pt x="340007" y="808237"/>
                </a:lnTo>
                <a:lnTo>
                  <a:pt x="387464" y="822556"/>
                </a:lnTo>
                <a:lnTo>
                  <a:pt x="436915" y="833953"/>
                </a:lnTo>
                <a:lnTo>
                  <a:pt x="488148" y="842280"/>
                </a:lnTo>
                <a:lnTo>
                  <a:pt x="540953" y="847386"/>
                </a:lnTo>
                <a:lnTo>
                  <a:pt x="595121" y="849122"/>
                </a:lnTo>
                <a:lnTo>
                  <a:pt x="649290" y="847386"/>
                </a:lnTo>
                <a:lnTo>
                  <a:pt x="702095" y="842280"/>
                </a:lnTo>
                <a:lnTo>
                  <a:pt x="753328" y="833953"/>
                </a:lnTo>
                <a:lnTo>
                  <a:pt x="802779" y="822556"/>
                </a:lnTo>
                <a:lnTo>
                  <a:pt x="850236" y="808237"/>
                </a:lnTo>
                <a:lnTo>
                  <a:pt x="895491" y="791148"/>
                </a:lnTo>
                <a:lnTo>
                  <a:pt x="938332" y="771439"/>
                </a:lnTo>
                <a:lnTo>
                  <a:pt x="978551" y="749258"/>
                </a:lnTo>
                <a:lnTo>
                  <a:pt x="1015936" y="724757"/>
                </a:lnTo>
                <a:lnTo>
                  <a:pt x="1050278" y="698085"/>
                </a:lnTo>
                <a:lnTo>
                  <a:pt x="1081367" y="669392"/>
                </a:lnTo>
                <a:lnTo>
                  <a:pt x="1108992" y="638828"/>
                </a:lnTo>
                <a:lnTo>
                  <a:pt x="1132943" y="606544"/>
                </a:lnTo>
                <a:lnTo>
                  <a:pt x="1153011" y="572689"/>
                </a:lnTo>
                <a:lnTo>
                  <a:pt x="1168985" y="537413"/>
                </a:lnTo>
                <a:lnTo>
                  <a:pt x="1180655" y="500866"/>
                </a:lnTo>
                <a:lnTo>
                  <a:pt x="1187811" y="463199"/>
                </a:lnTo>
                <a:lnTo>
                  <a:pt x="1190244" y="424561"/>
                </a:lnTo>
                <a:lnTo>
                  <a:pt x="1187811" y="385922"/>
                </a:lnTo>
                <a:lnTo>
                  <a:pt x="1180655" y="348255"/>
                </a:lnTo>
                <a:lnTo>
                  <a:pt x="1168985" y="311708"/>
                </a:lnTo>
                <a:lnTo>
                  <a:pt x="1153011" y="276432"/>
                </a:lnTo>
                <a:lnTo>
                  <a:pt x="1132943" y="242577"/>
                </a:lnTo>
                <a:lnTo>
                  <a:pt x="1108992" y="210293"/>
                </a:lnTo>
                <a:lnTo>
                  <a:pt x="1081367" y="179729"/>
                </a:lnTo>
                <a:lnTo>
                  <a:pt x="1050278" y="151036"/>
                </a:lnTo>
                <a:lnTo>
                  <a:pt x="1015936" y="124364"/>
                </a:lnTo>
                <a:lnTo>
                  <a:pt x="978551" y="99863"/>
                </a:lnTo>
                <a:lnTo>
                  <a:pt x="938332" y="77682"/>
                </a:lnTo>
                <a:lnTo>
                  <a:pt x="895491" y="57973"/>
                </a:lnTo>
                <a:lnTo>
                  <a:pt x="850236" y="40884"/>
                </a:lnTo>
                <a:lnTo>
                  <a:pt x="802779" y="26565"/>
                </a:lnTo>
                <a:lnTo>
                  <a:pt x="753328" y="15168"/>
                </a:lnTo>
                <a:lnTo>
                  <a:pt x="702095" y="6841"/>
                </a:lnTo>
                <a:lnTo>
                  <a:pt x="649290" y="1735"/>
                </a:lnTo>
                <a:lnTo>
                  <a:pt x="595121" y="0"/>
                </a:lnTo>
                <a:close/>
              </a:path>
            </a:pathLst>
          </a:custGeom>
          <a:solidFill>
            <a:srgbClr val="FFFFC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26" name="Google Shape;1326;p98"/>
          <p:cNvSpPr/>
          <p:nvPr/>
        </p:nvSpPr>
        <p:spPr>
          <a:xfrm>
            <a:off x="1840610" y="819150"/>
            <a:ext cx="1190625" cy="849630"/>
          </a:xfrm>
          <a:custGeom>
            <a:avLst/>
            <a:gdLst/>
            <a:ahLst/>
            <a:cxnLst/>
            <a:rect l="l" t="t" r="r" b="b"/>
            <a:pathLst>
              <a:path w="1190625" h="849630" extrusionOk="0">
                <a:moveTo>
                  <a:pt x="0" y="424561"/>
                </a:moveTo>
                <a:lnTo>
                  <a:pt x="2432" y="385922"/>
                </a:lnTo>
                <a:lnTo>
                  <a:pt x="9588" y="348255"/>
                </a:lnTo>
                <a:lnTo>
                  <a:pt x="21258" y="311708"/>
                </a:lnTo>
                <a:lnTo>
                  <a:pt x="37232" y="276432"/>
                </a:lnTo>
                <a:lnTo>
                  <a:pt x="57300" y="242577"/>
                </a:lnTo>
                <a:lnTo>
                  <a:pt x="81251" y="210293"/>
                </a:lnTo>
                <a:lnTo>
                  <a:pt x="108876" y="179729"/>
                </a:lnTo>
                <a:lnTo>
                  <a:pt x="139965" y="151036"/>
                </a:lnTo>
                <a:lnTo>
                  <a:pt x="174307" y="124364"/>
                </a:lnTo>
                <a:lnTo>
                  <a:pt x="211692" y="99863"/>
                </a:lnTo>
                <a:lnTo>
                  <a:pt x="251911" y="77682"/>
                </a:lnTo>
                <a:lnTo>
                  <a:pt x="294752" y="57973"/>
                </a:lnTo>
                <a:lnTo>
                  <a:pt x="340007" y="40884"/>
                </a:lnTo>
                <a:lnTo>
                  <a:pt x="387464" y="26565"/>
                </a:lnTo>
                <a:lnTo>
                  <a:pt x="436915" y="15168"/>
                </a:lnTo>
                <a:lnTo>
                  <a:pt x="488148" y="6841"/>
                </a:lnTo>
                <a:lnTo>
                  <a:pt x="540953" y="1735"/>
                </a:lnTo>
                <a:lnTo>
                  <a:pt x="595121" y="0"/>
                </a:lnTo>
                <a:lnTo>
                  <a:pt x="649290" y="1735"/>
                </a:lnTo>
                <a:lnTo>
                  <a:pt x="702095" y="6841"/>
                </a:lnTo>
                <a:lnTo>
                  <a:pt x="753328" y="15168"/>
                </a:lnTo>
                <a:lnTo>
                  <a:pt x="802779" y="26565"/>
                </a:lnTo>
                <a:lnTo>
                  <a:pt x="850236" y="40884"/>
                </a:lnTo>
                <a:lnTo>
                  <a:pt x="895491" y="57973"/>
                </a:lnTo>
                <a:lnTo>
                  <a:pt x="938332" y="77682"/>
                </a:lnTo>
                <a:lnTo>
                  <a:pt x="978551" y="99863"/>
                </a:lnTo>
                <a:lnTo>
                  <a:pt x="1015936" y="124364"/>
                </a:lnTo>
                <a:lnTo>
                  <a:pt x="1050278" y="151036"/>
                </a:lnTo>
                <a:lnTo>
                  <a:pt x="1081367" y="179729"/>
                </a:lnTo>
                <a:lnTo>
                  <a:pt x="1108992" y="210293"/>
                </a:lnTo>
                <a:lnTo>
                  <a:pt x="1132943" y="242577"/>
                </a:lnTo>
                <a:lnTo>
                  <a:pt x="1153011" y="276432"/>
                </a:lnTo>
                <a:lnTo>
                  <a:pt x="1168985" y="311708"/>
                </a:lnTo>
                <a:lnTo>
                  <a:pt x="1180655" y="348255"/>
                </a:lnTo>
                <a:lnTo>
                  <a:pt x="1187811" y="385922"/>
                </a:lnTo>
                <a:lnTo>
                  <a:pt x="1190244" y="424561"/>
                </a:lnTo>
                <a:lnTo>
                  <a:pt x="1187811" y="463199"/>
                </a:lnTo>
                <a:lnTo>
                  <a:pt x="1180655" y="500866"/>
                </a:lnTo>
                <a:lnTo>
                  <a:pt x="1168985" y="537413"/>
                </a:lnTo>
                <a:lnTo>
                  <a:pt x="1153011" y="572689"/>
                </a:lnTo>
                <a:lnTo>
                  <a:pt x="1132943" y="606544"/>
                </a:lnTo>
                <a:lnTo>
                  <a:pt x="1108992" y="638828"/>
                </a:lnTo>
                <a:lnTo>
                  <a:pt x="1081367" y="669392"/>
                </a:lnTo>
                <a:lnTo>
                  <a:pt x="1050278" y="698085"/>
                </a:lnTo>
                <a:lnTo>
                  <a:pt x="1015936" y="724757"/>
                </a:lnTo>
                <a:lnTo>
                  <a:pt x="978551" y="749258"/>
                </a:lnTo>
                <a:lnTo>
                  <a:pt x="938332" y="771439"/>
                </a:lnTo>
                <a:lnTo>
                  <a:pt x="895491" y="791148"/>
                </a:lnTo>
                <a:lnTo>
                  <a:pt x="850236" y="808237"/>
                </a:lnTo>
                <a:lnTo>
                  <a:pt x="802779" y="822556"/>
                </a:lnTo>
                <a:lnTo>
                  <a:pt x="753328" y="833953"/>
                </a:lnTo>
                <a:lnTo>
                  <a:pt x="702095" y="842280"/>
                </a:lnTo>
                <a:lnTo>
                  <a:pt x="649290" y="847386"/>
                </a:lnTo>
                <a:lnTo>
                  <a:pt x="595121" y="849122"/>
                </a:lnTo>
                <a:lnTo>
                  <a:pt x="540953" y="847386"/>
                </a:lnTo>
                <a:lnTo>
                  <a:pt x="488148" y="842280"/>
                </a:lnTo>
                <a:lnTo>
                  <a:pt x="436915" y="833953"/>
                </a:lnTo>
                <a:lnTo>
                  <a:pt x="387464" y="822556"/>
                </a:lnTo>
                <a:lnTo>
                  <a:pt x="340007" y="808237"/>
                </a:lnTo>
                <a:lnTo>
                  <a:pt x="294752" y="791148"/>
                </a:lnTo>
                <a:lnTo>
                  <a:pt x="251911" y="771439"/>
                </a:lnTo>
                <a:lnTo>
                  <a:pt x="211692" y="749258"/>
                </a:lnTo>
                <a:lnTo>
                  <a:pt x="174307" y="724757"/>
                </a:lnTo>
                <a:lnTo>
                  <a:pt x="139965" y="698085"/>
                </a:lnTo>
                <a:lnTo>
                  <a:pt x="108876" y="669392"/>
                </a:lnTo>
                <a:lnTo>
                  <a:pt x="81251" y="638828"/>
                </a:lnTo>
                <a:lnTo>
                  <a:pt x="57300" y="606544"/>
                </a:lnTo>
                <a:lnTo>
                  <a:pt x="37232" y="572689"/>
                </a:lnTo>
                <a:lnTo>
                  <a:pt x="21258" y="537413"/>
                </a:lnTo>
                <a:lnTo>
                  <a:pt x="9588" y="500866"/>
                </a:lnTo>
                <a:lnTo>
                  <a:pt x="2432" y="463199"/>
                </a:lnTo>
                <a:lnTo>
                  <a:pt x="0" y="424561"/>
                </a:lnTo>
                <a:close/>
              </a:path>
            </a:pathLst>
          </a:custGeom>
          <a:noFill/>
          <a:ln w="952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27" name="Google Shape;1327;p98"/>
          <p:cNvSpPr txBox="1">
            <a:spLocks noGrp="1"/>
          </p:cNvSpPr>
          <p:nvPr>
            <p:ph type="title"/>
          </p:nvPr>
        </p:nvSpPr>
        <p:spPr>
          <a:xfrm>
            <a:off x="1972817" y="1011758"/>
            <a:ext cx="926465" cy="453390"/>
          </a:xfrm>
          <a:prstGeom prst="rect">
            <a:avLst/>
          </a:prstGeom>
          <a:noFill/>
          <a:ln>
            <a:noFill/>
          </a:ln>
        </p:spPr>
        <p:txBody>
          <a:bodyPr spcFirstLastPara="1" wrap="square" lIns="0" tIns="13325" rIns="0" bIns="0" anchor="ctr" anchorCtr="0">
            <a:noAutofit/>
          </a:bodyPr>
          <a:lstStyle/>
          <a:p>
            <a:pPr marL="12700" lvl="0" indent="0" algn="l" rtl="0">
              <a:lnSpc>
                <a:spcPct val="100000"/>
              </a:lnSpc>
              <a:spcBef>
                <a:spcPts val="0"/>
              </a:spcBef>
              <a:spcAft>
                <a:spcPts val="0"/>
              </a:spcAft>
              <a:buClr>
                <a:srgbClr val="000000"/>
              </a:buClr>
              <a:buSzPts val="1400"/>
              <a:buFont typeface="Twentieth Century"/>
              <a:buNone/>
            </a:pPr>
            <a:r>
              <a:rPr lang="en-US" sz="1400">
                <a:solidFill>
                  <a:srgbClr val="000000"/>
                </a:solidFill>
              </a:rPr>
              <a:t>CONCEPTUAL</a:t>
            </a:r>
            <a:endParaRPr sz="1400"/>
          </a:p>
          <a:p>
            <a:pPr marL="91440" lvl="0" indent="0" algn="l" rtl="0">
              <a:lnSpc>
                <a:spcPct val="100000"/>
              </a:lnSpc>
              <a:spcBef>
                <a:spcPts val="0"/>
              </a:spcBef>
              <a:spcAft>
                <a:spcPts val="0"/>
              </a:spcAft>
              <a:buClr>
                <a:srgbClr val="000000"/>
              </a:buClr>
              <a:buSzPts val="1400"/>
              <a:buFont typeface="Twentieth Century"/>
              <a:buNone/>
            </a:pPr>
            <a:r>
              <a:rPr lang="en-US" sz="1400">
                <a:solidFill>
                  <a:srgbClr val="000000"/>
                </a:solidFill>
              </a:rPr>
              <a:t>VARIABLES</a:t>
            </a:r>
            <a:endParaRPr sz="1400"/>
          </a:p>
        </p:txBody>
      </p:sp>
      <p:sp>
        <p:nvSpPr>
          <p:cNvPr id="1328" name="Google Shape;1328;p98"/>
          <p:cNvSpPr/>
          <p:nvPr/>
        </p:nvSpPr>
        <p:spPr>
          <a:xfrm>
            <a:off x="2529713" y="1762632"/>
            <a:ext cx="626745" cy="848994"/>
          </a:xfrm>
          <a:custGeom>
            <a:avLst/>
            <a:gdLst/>
            <a:ahLst/>
            <a:cxnLst/>
            <a:rect l="l" t="t" r="r" b="b"/>
            <a:pathLst>
              <a:path w="626744" h="848994" extrusionOk="0">
                <a:moveTo>
                  <a:pt x="501683" y="728054"/>
                </a:moveTo>
                <a:lnTo>
                  <a:pt x="455675" y="761999"/>
                </a:lnTo>
                <a:lnTo>
                  <a:pt x="626491" y="848994"/>
                </a:lnTo>
                <a:lnTo>
                  <a:pt x="609502" y="751077"/>
                </a:lnTo>
                <a:lnTo>
                  <a:pt x="518668" y="751077"/>
                </a:lnTo>
                <a:lnTo>
                  <a:pt x="501683" y="728054"/>
                </a:lnTo>
                <a:close/>
              </a:path>
              <a:path w="626744" h="848994" extrusionOk="0">
                <a:moveTo>
                  <a:pt x="547652" y="694138"/>
                </a:moveTo>
                <a:lnTo>
                  <a:pt x="501683" y="728054"/>
                </a:lnTo>
                <a:lnTo>
                  <a:pt x="518668" y="751077"/>
                </a:lnTo>
                <a:lnTo>
                  <a:pt x="564642" y="717168"/>
                </a:lnTo>
                <a:lnTo>
                  <a:pt x="547652" y="694138"/>
                </a:lnTo>
                <a:close/>
              </a:path>
              <a:path w="626744" h="848994" extrusionOk="0">
                <a:moveTo>
                  <a:pt x="593725" y="660145"/>
                </a:moveTo>
                <a:lnTo>
                  <a:pt x="547652" y="694138"/>
                </a:lnTo>
                <a:lnTo>
                  <a:pt x="564642" y="717168"/>
                </a:lnTo>
                <a:lnTo>
                  <a:pt x="518668" y="751077"/>
                </a:lnTo>
                <a:lnTo>
                  <a:pt x="609502" y="751077"/>
                </a:lnTo>
                <a:lnTo>
                  <a:pt x="593725" y="660145"/>
                </a:lnTo>
                <a:close/>
              </a:path>
              <a:path w="626744" h="848994" extrusionOk="0">
                <a:moveTo>
                  <a:pt x="124807" y="120940"/>
                </a:moveTo>
                <a:lnTo>
                  <a:pt x="78838" y="154856"/>
                </a:lnTo>
                <a:lnTo>
                  <a:pt x="501683" y="728054"/>
                </a:lnTo>
                <a:lnTo>
                  <a:pt x="547652" y="694138"/>
                </a:lnTo>
                <a:lnTo>
                  <a:pt x="124807" y="120940"/>
                </a:lnTo>
                <a:close/>
              </a:path>
              <a:path w="626744" h="848994" extrusionOk="0">
                <a:moveTo>
                  <a:pt x="0" y="0"/>
                </a:moveTo>
                <a:lnTo>
                  <a:pt x="32766" y="188848"/>
                </a:lnTo>
                <a:lnTo>
                  <a:pt x="78838" y="154856"/>
                </a:lnTo>
                <a:lnTo>
                  <a:pt x="61849" y="131825"/>
                </a:lnTo>
                <a:lnTo>
                  <a:pt x="107823" y="97916"/>
                </a:lnTo>
                <a:lnTo>
                  <a:pt x="156011" y="97916"/>
                </a:lnTo>
                <a:lnTo>
                  <a:pt x="170814" y="86994"/>
                </a:lnTo>
                <a:lnTo>
                  <a:pt x="0" y="0"/>
                </a:lnTo>
                <a:close/>
              </a:path>
              <a:path w="626744" h="848994" extrusionOk="0">
                <a:moveTo>
                  <a:pt x="107823" y="97916"/>
                </a:moveTo>
                <a:lnTo>
                  <a:pt x="61849" y="131825"/>
                </a:lnTo>
                <a:lnTo>
                  <a:pt x="78838" y="154856"/>
                </a:lnTo>
                <a:lnTo>
                  <a:pt x="124807" y="120940"/>
                </a:lnTo>
                <a:lnTo>
                  <a:pt x="107823" y="97916"/>
                </a:lnTo>
                <a:close/>
              </a:path>
              <a:path w="626744" h="848994" extrusionOk="0">
                <a:moveTo>
                  <a:pt x="156011" y="97916"/>
                </a:moveTo>
                <a:lnTo>
                  <a:pt x="107823" y="97916"/>
                </a:lnTo>
                <a:lnTo>
                  <a:pt x="124807" y="120940"/>
                </a:lnTo>
                <a:lnTo>
                  <a:pt x="156011" y="97916"/>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29" name="Google Shape;1329;p98"/>
          <p:cNvSpPr/>
          <p:nvPr/>
        </p:nvSpPr>
        <p:spPr>
          <a:xfrm>
            <a:off x="1568830" y="1809750"/>
            <a:ext cx="710565" cy="774065"/>
          </a:xfrm>
          <a:custGeom>
            <a:avLst/>
            <a:gdLst/>
            <a:ahLst/>
            <a:cxnLst/>
            <a:rect l="l" t="t" r="r" b="b"/>
            <a:pathLst>
              <a:path w="710564" h="774064" extrusionOk="0">
                <a:moveTo>
                  <a:pt x="573559" y="107343"/>
                </a:moveTo>
                <a:lnTo>
                  <a:pt x="0" y="735457"/>
                </a:lnTo>
                <a:lnTo>
                  <a:pt x="42290" y="774064"/>
                </a:lnTo>
                <a:lnTo>
                  <a:pt x="615786" y="145886"/>
                </a:lnTo>
                <a:lnTo>
                  <a:pt x="573559" y="107343"/>
                </a:lnTo>
                <a:close/>
              </a:path>
              <a:path w="710564" h="774064" extrusionOk="0">
                <a:moveTo>
                  <a:pt x="685842" y="86232"/>
                </a:moveTo>
                <a:lnTo>
                  <a:pt x="592836" y="86232"/>
                </a:lnTo>
                <a:lnTo>
                  <a:pt x="635000" y="124841"/>
                </a:lnTo>
                <a:lnTo>
                  <a:pt x="615786" y="145886"/>
                </a:lnTo>
                <a:lnTo>
                  <a:pt x="657987" y="184404"/>
                </a:lnTo>
                <a:lnTo>
                  <a:pt x="685842" y="86232"/>
                </a:lnTo>
                <a:close/>
              </a:path>
              <a:path w="710564" h="774064" extrusionOk="0">
                <a:moveTo>
                  <a:pt x="592836" y="86232"/>
                </a:moveTo>
                <a:lnTo>
                  <a:pt x="573559" y="107343"/>
                </a:lnTo>
                <a:lnTo>
                  <a:pt x="615786" y="145886"/>
                </a:lnTo>
                <a:lnTo>
                  <a:pt x="635000" y="124841"/>
                </a:lnTo>
                <a:lnTo>
                  <a:pt x="592836" y="86232"/>
                </a:lnTo>
                <a:close/>
              </a:path>
              <a:path w="710564" h="774064" extrusionOk="0">
                <a:moveTo>
                  <a:pt x="710311" y="0"/>
                </a:moveTo>
                <a:lnTo>
                  <a:pt x="531368" y="68834"/>
                </a:lnTo>
                <a:lnTo>
                  <a:pt x="573559" y="107343"/>
                </a:lnTo>
                <a:lnTo>
                  <a:pt x="592836" y="86232"/>
                </a:lnTo>
                <a:lnTo>
                  <a:pt x="685842" y="86232"/>
                </a:lnTo>
                <a:lnTo>
                  <a:pt x="710311"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30" name="Google Shape;1330;p98"/>
          <p:cNvSpPr/>
          <p:nvPr/>
        </p:nvSpPr>
        <p:spPr>
          <a:xfrm>
            <a:off x="900849" y="2611627"/>
            <a:ext cx="1190625" cy="660400"/>
          </a:xfrm>
          <a:custGeom>
            <a:avLst/>
            <a:gdLst/>
            <a:ahLst/>
            <a:cxnLst/>
            <a:rect l="l" t="t" r="r" b="b"/>
            <a:pathLst>
              <a:path w="1190625" h="660400" extrusionOk="0">
                <a:moveTo>
                  <a:pt x="595210" y="0"/>
                </a:moveTo>
                <a:lnTo>
                  <a:pt x="534349" y="1704"/>
                </a:lnTo>
                <a:lnTo>
                  <a:pt x="475247" y="6708"/>
                </a:lnTo>
                <a:lnTo>
                  <a:pt x="418203" y="14844"/>
                </a:lnTo>
                <a:lnTo>
                  <a:pt x="363516" y="25947"/>
                </a:lnTo>
                <a:lnTo>
                  <a:pt x="311486" y="39851"/>
                </a:lnTo>
                <a:lnTo>
                  <a:pt x="262411" y="56390"/>
                </a:lnTo>
                <a:lnTo>
                  <a:pt x="216590" y="75399"/>
                </a:lnTo>
                <a:lnTo>
                  <a:pt x="174323" y="96710"/>
                </a:lnTo>
                <a:lnTo>
                  <a:pt x="135908" y="120158"/>
                </a:lnTo>
                <a:lnTo>
                  <a:pt x="101645" y="145578"/>
                </a:lnTo>
                <a:lnTo>
                  <a:pt x="71833" y="172803"/>
                </a:lnTo>
                <a:lnTo>
                  <a:pt x="46770" y="201668"/>
                </a:lnTo>
                <a:lnTo>
                  <a:pt x="12091" y="263651"/>
                </a:lnTo>
                <a:lnTo>
                  <a:pt x="0" y="330200"/>
                </a:lnTo>
                <a:lnTo>
                  <a:pt x="3072" y="363962"/>
                </a:lnTo>
                <a:lnTo>
                  <a:pt x="26757" y="428394"/>
                </a:lnTo>
                <a:lnTo>
                  <a:pt x="71833" y="487596"/>
                </a:lnTo>
                <a:lnTo>
                  <a:pt x="101645" y="514821"/>
                </a:lnTo>
                <a:lnTo>
                  <a:pt x="135908" y="540241"/>
                </a:lnTo>
                <a:lnTo>
                  <a:pt x="174323" y="563689"/>
                </a:lnTo>
                <a:lnTo>
                  <a:pt x="216590" y="585000"/>
                </a:lnTo>
                <a:lnTo>
                  <a:pt x="262411" y="604009"/>
                </a:lnTo>
                <a:lnTo>
                  <a:pt x="311486" y="620548"/>
                </a:lnTo>
                <a:lnTo>
                  <a:pt x="363516" y="634452"/>
                </a:lnTo>
                <a:lnTo>
                  <a:pt x="418203" y="645555"/>
                </a:lnTo>
                <a:lnTo>
                  <a:pt x="475247" y="653691"/>
                </a:lnTo>
                <a:lnTo>
                  <a:pt x="534349" y="658695"/>
                </a:lnTo>
                <a:lnTo>
                  <a:pt x="595210" y="660400"/>
                </a:lnTo>
                <a:lnTo>
                  <a:pt x="656058" y="658695"/>
                </a:lnTo>
                <a:lnTo>
                  <a:pt x="715148" y="653691"/>
                </a:lnTo>
                <a:lnTo>
                  <a:pt x="772181" y="645555"/>
                </a:lnTo>
                <a:lnTo>
                  <a:pt x="826858" y="634452"/>
                </a:lnTo>
                <a:lnTo>
                  <a:pt x="878881" y="620548"/>
                </a:lnTo>
                <a:lnTo>
                  <a:pt x="927948" y="604009"/>
                </a:lnTo>
                <a:lnTo>
                  <a:pt x="973763" y="585000"/>
                </a:lnTo>
                <a:lnTo>
                  <a:pt x="1016025" y="563689"/>
                </a:lnTo>
                <a:lnTo>
                  <a:pt x="1054435" y="540241"/>
                </a:lnTo>
                <a:lnTo>
                  <a:pt x="1088695" y="514821"/>
                </a:lnTo>
                <a:lnTo>
                  <a:pt x="1118504" y="487596"/>
                </a:lnTo>
                <a:lnTo>
                  <a:pt x="1143565" y="458731"/>
                </a:lnTo>
                <a:lnTo>
                  <a:pt x="1178242" y="396748"/>
                </a:lnTo>
                <a:lnTo>
                  <a:pt x="1190332" y="330200"/>
                </a:lnTo>
                <a:lnTo>
                  <a:pt x="1187260" y="296437"/>
                </a:lnTo>
                <a:lnTo>
                  <a:pt x="1163577" y="232005"/>
                </a:lnTo>
                <a:lnTo>
                  <a:pt x="1118504" y="172803"/>
                </a:lnTo>
                <a:lnTo>
                  <a:pt x="1088695" y="145578"/>
                </a:lnTo>
                <a:lnTo>
                  <a:pt x="1054435" y="120158"/>
                </a:lnTo>
                <a:lnTo>
                  <a:pt x="1016025" y="96710"/>
                </a:lnTo>
                <a:lnTo>
                  <a:pt x="973763" y="75399"/>
                </a:lnTo>
                <a:lnTo>
                  <a:pt x="927948" y="56390"/>
                </a:lnTo>
                <a:lnTo>
                  <a:pt x="878881" y="39851"/>
                </a:lnTo>
                <a:lnTo>
                  <a:pt x="826858" y="25947"/>
                </a:lnTo>
                <a:lnTo>
                  <a:pt x="772181" y="14844"/>
                </a:lnTo>
                <a:lnTo>
                  <a:pt x="715148" y="6708"/>
                </a:lnTo>
                <a:lnTo>
                  <a:pt x="656058" y="1704"/>
                </a:lnTo>
                <a:lnTo>
                  <a:pt x="595210" y="0"/>
                </a:lnTo>
                <a:close/>
              </a:path>
            </a:pathLst>
          </a:custGeom>
          <a:solidFill>
            <a:srgbClr val="CC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31" name="Google Shape;1331;p98"/>
          <p:cNvSpPr/>
          <p:nvPr/>
        </p:nvSpPr>
        <p:spPr>
          <a:xfrm>
            <a:off x="900849" y="2611627"/>
            <a:ext cx="1190625" cy="660400"/>
          </a:xfrm>
          <a:custGeom>
            <a:avLst/>
            <a:gdLst/>
            <a:ahLst/>
            <a:cxnLst/>
            <a:rect l="l" t="t" r="r" b="b"/>
            <a:pathLst>
              <a:path w="1190625" h="660400" extrusionOk="0">
                <a:moveTo>
                  <a:pt x="0" y="330200"/>
                </a:moveTo>
                <a:lnTo>
                  <a:pt x="12091" y="263651"/>
                </a:lnTo>
                <a:lnTo>
                  <a:pt x="46770" y="201668"/>
                </a:lnTo>
                <a:lnTo>
                  <a:pt x="71833" y="172803"/>
                </a:lnTo>
                <a:lnTo>
                  <a:pt x="101645" y="145578"/>
                </a:lnTo>
                <a:lnTo>
                  <a:pt x="135908" y="120158"/>
                </a:lnTo>
                <a:lnTo>
                  <a:pt x="174323" y="96710"/>
                </a:lnTo>
                <a:lnTo>
                  <a:pt x="216590" y="75399"/>
                </a:lnTo>
                <a:lnTo>
                  <a:pt x="262411" y="56390"/>
                </a:lnTo>
                <a:lnTo>
                  <a:pt x="311486" y="39851"/>
                </a:lnTo>
                <a:lnTo>
                  <a:pt x="363516" y="25947"/>
                </a:lnTo>
                <a:lnTo>
                  <a:pt x="418203" y="14844"/>
                </a:lnTo>
                <a:lnTo>
                  <a:pt x="475247" y="6708"/>
                </a:lnTo>
                <a:lnTo>
                  <a:pt x="534349" y="1704"/>
                </a:lnTo>
                <a:lnTo>
                  <a:pt x="595210" y="0"/>
                </a:lnTo>
                <a:lnTo>
                  <a:pt x="656058" y="1704"/>
                </a:lnTo>
                <a:lnTo>
                  <a:pt x="715148" y="6708"/>
                </a:lnTo>
                <a:lnTo>
                  <a:pt x="772181" y="14844"/>
                </a:lnTo>
                <a:lnTo>
                  <a:pt x="826858" y="25947"/>
                </a:lnTo>
                <a:lnTo>
                  <a:pt x="878881" y="39851"/>
                </a:lnTo>
                <a:lnTo>
                  <a:pt x="927948" y="56390"/>
                </a:lnTo>
                <a:lnTo>
                  <a:pt x="973763" y="75399"/>
                </a:lnTo>
                <a:lnTo>
                  <a:pt x="1016025" y="96710"/>
                </a:lnTo>
                <a:lnTo>
                  <a:pt x="1054435" y="120158"/>
                </a:lnTo>
                <a:lnTo>
                  <a:pt x="1088695" y="145578"/>
                </a:lnTo>
                <a:lnTo>
                  <a:pt x="1118504" y="172803"/>
                </a:lnTo>
                <a:lnTo>
                  <a:pt x="1143565" y="201668"/>
                </a:lnTo>
                <a:lnTo>
                  <a:pt x="1178242" y="263651"/>
                </a:lnTo>
                <a:lnTo>
                  <a:pt x="1190332" y="330200"/>
                </a:lnTo>
                <a:lnTo>
                  <a:pt x="1187260" y="363962"/>
                </a:lnTo>
                <a:lnTo>
                  <a:pt x="1163577" y="428394"/>
                </a:lnTo>
                <a:lnTo>
                  <a:pt x="1118504" y="487596"/>
                </a:lnTo>
                <a:lnTo>
                  <a:pt x="1088695" y="514821"/>
                </a:lnTo>
                <a:lnTo>
                  <a:pt x="1054435" y="540241"/>
                </a:lnTo>
                <a:lnTo>
                  <a:pt x="1016025" y="563689"/>
                </a:lnTo>
                <a:lnTo>
                  <a:pt x="973763" y="585000"/>
                </a:lnTo>
                <a:lnTo>
                  <a:pt x="927948" y="604009"/>
                </a:lnTo>
                <a:lnTo>
                  <a:pt x="878881" y="620548"/>
                </a:lnTo>
                <a:lnTo>
                  <a:pt x="826858" y="634452"/>
                </a:lnTo>
                <a:lnTo>
                  <a:pt x="772181" y="645555"/>
                </a:lnTo>
                <a:lnTo>
                  <a:pt x="715148" y="653691"/>
                </a:lnTo>
                <a:lnTo>
                  <a:pt x="656058" y="658695"/>
                </a:lnTo>
                <a:lnTo>
                  <a:pt x="595210" y="660400"/>
                </a:lnTo>
                <a:lnTo>
                  <a:pt x="534349" y="658695"/>
                </a:lnTo>
                <a:lnTo>
                  <a:pt x="475247" y="653691"/>
                </a:lnTo>
                <a:lnTo>
                  <a:pt x="418203" y="645555"/>
                </a:lnTo>
                <a:lnTo>
                  <a:pt x="363516" y="634452"/>
                </a:lnTo>
                <a:lnTo>
                  <a:pt x="311486" y="620548"/>
                </a:lnTo>
                <a:lnTo>
                  <a:pt x="262411" y="604009"/>
                </a:lnTo>
                <a:lnTo>
                  <a:pt x="216590" y="585000"/>
                </a:lnTo>
                <a:lnTo>
                  <a:pt x="174323" y="563689"/>
                </a:lnTo>
                <a:lnTo>
                  <a:pt x="135908" y="540241"/>
                </a:lnTo>
                <a:lnTo>
                  <a:pt x="101645" y="514821"/>
                </a:lnTo>
                <a:lnTo>
                  <a:pt x="71833" y="487596"/>
                </a:lnTo>
                <a:lnTo>
                  <a:pt x="46770" y="458731"/>
                </a:lnTo>
                <a:lnTo>
                  <a:pt x="12091" y="396748"/>
                </a:lnTo>
                <a:lnTo>
                  <a:pt x="0" y="330200"/>
                </a:lnTo>
                <a:close/>
              </a:path>
            </a:pathLst>
          </a:custGeom>
          <a:noFill/>
          <a:ln w="952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32" name="Google Shape;1332;p98"/>
          <p:cNvSpPr txBox="1"/>
          <p:nvPr/>
        </p:nvSpPr>
        <p:spPr>
          <a:xfrm>
            <a:off x="930655" y="2604008"/>
            <a:ext cx="1130300" cy="452755"/>
          </a:xfrm>
          <a:prstGeom prst="rect">
            <a:avLst/>
          </a:prstGeom>
          <a:noFill/>
          <a:ln>
            <a:noFill/>
          </a:ln>
        </p:spPr>
        <p:txBody>
          <a:bodyPr spcFirstLastPara="1" wrap="square" lIns="0" tIns="12700" rIns="0" bIns="0" anchor="t" anchorCtr="0">
            <a:noAutofit/>
          </a:bodyPr>
          <a:lstStyle/>
          <a:p>
            <a:pPr marL="12700" marR="5080" lvl="0" indent="30607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Other  Domain of the</a:t>
            </a:r>
            <a:endParaRPr sz="1400" b="0" i="0" u="none" strike="noStrike" cap="none">
              <a:solidFill>
                <a:schemeClr val="dk1"/>
              </a:solidFill>
              <a:latin typeface="Arial"/>
              <a:ea typeface="Arial"/>
              <a:cs typeface="Arial"/>
              <a:sym typeface="Arial"/>
            </a:endParaRPr>
          </a:p>
        </p:txBody>
      </p:sp>
      <p:sp>
        <p:nvSpPr>
          <p:cNvPr id="1333" name="Google Shape;1333;p98"/>
          <p:cNvSpPr txBox="1"/>
          <p:nvPr/>
        </p:nvSpPr>
        <p:spPr>
          <a:xfrm>
            <a:off x="1314958" y="3030727"/>
            <a:ext cx="361950" cy="239395"/>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CVs</a:t>
            </a:r>
            <a:endParaRPr sz="1400" b="0" i="0" u="none" strike="noStrike" cap="none">
              <a:solidFill>
                <a:schemeClr val="dk1"/>
              </a:solidFill>
              <a:latin typeface="Arial"/>
              <a:ea typeface="Arial"/>
              <a:cs typeface="Arial"/>
              <a:sym typeface="Arial"/>
            </a:endParaRPr>
          </a:p>
        </p:txBody>
      </p:sp>
      <p:sp>
        <p:nvSpPr>
          <p:cNvPr id="1334" name="Google Shape;1334;p98"/>
          <p:cNvSpPr/>
          <p:nvPr/>
        </p:nvSpPr>
        <p:spPr>
          <a:xfrm>
            <a:off x="3281426" y="1205102"/>
            <a:ext cx="1253490" cy="171450"/>
          </a:xfrm>
          <a:custGeom>
            <a:avLst/>
            <a:gdLst/>
            <a:ahLst/>
            <a:cxnLst/>
            <a:rect l="l" t="t" r="r" b="b"/>
            <a:pathLst>
              <a:path w="1253489" h="171450" extrusionOk="0">
                <a:moveTo>
                  <a:pt x="57150" y="57150"/>
                </a:moveTo>
                <a:lnTo>
                  <a:pt x="0" y="57150"/>
                </a:lnTo>
                <a:lnTo>
                  <a:pt x="0" y="114300"/>
                </a:lnTo>
                <a:lnTo>
                  <a:pt x="57150" y="114300"/>
                </a:lnTo>
                <a:lnTo>
                  <a:pt x="57150" y="57150"/>
                </a:lnTo>
                <a:close/>
              </a:path>
              <a:path w="1253489" h="171450" extrusionOk="0">
                <a:moveTo>
                  <a:pt x="171450" y="57150"/>
                </a:moveTo>
                <a:lnTo>
                  <a:pt x="114300" y="57150"/>
                </a:lnTo>
                <a:lnTo>
                  <a:pt x="114300" y="114300"/>
                </a:lnTo>
                <a:lnTo>
                  <a:pt x="171450" y="114300"/>
                </a:lnTo>
                <a:lnTo>
                  <a:pt x="171450" y="57150"/>
                </a:lnTo>
                <a:close/>
              </a:path>
              <a:path w="1253489" h="171450" extrusionOk="0">
                <a:moveTo>
                  <a:pt x="285750" y="57150"/>
                </a:moveTo>
                <a:lnTo>
                  <a:pt x="228600" y="57150"/>
                </a:lnTo>
                <a:lnTo>
                  <a:pt x="228600" y="114300"/>
                </a:lnTo>
                <a:lnTo>
                  <a:pt x="285750" y="114300"/>
                </a:lnTo>
                <a:lnTo>
                  <a:pt x="285750" y="57150"/>
                </a:lnTo>
                <a:close/>
              </a:path>
              <a:path w="1253489" h="171450" extrusionOk="0">
                <a:moveTo>
                  <a:pt x="400050" y="57150"/>
                </a:moveTo>
                <a:lnTo>
                  <a:pt x="342900" y="57150"/>
                </a:lnTo>
                <a:lnTo>
                  <a:pt x="342900" y="114300"/>
                </a:lnTo>
                <a:lnTo>
                  <a:pt x="400050" y="114300"/>
                </a:lnTo>
                <a:lnTo>
                  <a:pt x="400050" y="57150"/>
                </a:lnTo>
                <a:close/>
              </a:path>
              <a:path w="1253489" h="171450" extrusionOk="0">
                <a:moveTo>
                  <a:pt x="514350" y="57150"/>
                </a:moveTo>
                <a:lnTo>
                  <a:pt x="457200" y="57150"/>
                </a:lnTo>
                <a:lnTo>
                  <a:pt x="457200" y="114300"/>
                </a:lnTo>
                <a:lnTo>
                  <a:pt x="514350" y="114300"/>
                </a:lnTo>
                <a:lnTo>
                  <a:pt x="514350" y="57150"/>
                </a:lnTo>
                <a:close/>
              </a:path>
              <a:path w="1253489" h="171450" extrusionOk="0">
                <a:moveTo>
                  <a:pt x="628650" y="57150"/>
                </a:moveTo>
                <a:lnTo>
                  <a:pt x="571500" y="57150"/>
                </a:lnTo>
                <a:lnTo>
                  <a:pt x="571500" y="114300"/>
                </a:lnTo>
                <a:lnTo>
                  <a:pt x="628650" y="114300"/>
                </a:lnTo>
                <a:lnTo>
                  <a:pt x="628650" y="57150"/>
                </a:lnTo>
                <a:close/>
              </a:path>
              <a:path w="1253489" h="171450" extrusionOk="0">
                <a:moveTo>
                  <a:pt x="742950" y="57150"/>
                </a:moveTo>
                <a:lnTo>
                  <a:pt x="685800" y="57150"/>
                </a:lnTo>
                <a:lnTo>
                  <a:pt x="685800" y="114300"/>
                </a:lnTo>
                <a:lnTo>
                  <a:pt x="742950" y="114300"/>
                </a:lnTo>
                <a:lnTo>
                  <a:pt x="742950" y="57150"/>
                </a:lnTo>
                <a:close/>
              </a:path>
              <a:path w="1253489" h="171450" extrusionOk="0">
                <a:moveTo>
                  <a:pt x="857250" y="57150"/>
                </a:moveTo>
                <a:lnTo>
                  <a:pt x="800100" y="57150"/>
                </a:lnTo>
                <a:lnTo>
                  <a:pt x="800100" y="114300"/>
                </a:lnTo>
                <a:lnTo>
                  <a:pt x="857250" y="114300"/>
                </a:lnTo>
                <a:lnTo>
                  <a:pt x="857250" y="57150"/>
                </a:lnTo>
                <a:close/>
              </a:path>
              <a:path w="1253489" h="171450" extrusionOk="0">
                <a:moveTo>
                  <a:pt x="971550" y="57150"/>
                </a:moveTo>
                <a:lnTo>
                  <a:pt x="914400" y="57150"/>
                </a:lnTo>
                <a:lnTo>
                  <a:pt x="914400" y="114300"/>
                </a:lnTo>
                <a:lnTo>
                  <a:pt x="971550" y="114300"/>
                </a:lnTo>
                <a:lnTo>
                  <a:pt x="971550" y="57150"/>
                </a:lnTo>
                <a:close/>
              </a:path>
              <a:path w="1253489" h="171450" extrusionOk="0">
                <a:moveTo>
                  <a:pt x="1081532" y="0"/>
                </a:moveTo>
                <a:lnTo>
                  <a:pt x="1081532" y="171450"/>
                </a:lnTo>
                <a:lnTo>
                  <a:pt x="1195832" y="114300"/>
                </a:lnTo>
                <a:lnTo>
                  <a:pt x="1085850" y="114300"/>
                </a:lnTo>
                <a:lnTo>
                  <a:pt x="1085850" y="57150"/>
                </a:lnTo>
                <a:lnTo>
                  <a:pt x="1195832" y="57150"/>
                </a:lnTo>
                <a:lnTo>
                  <a:pt x="1081532" y="0"/>
                </a:lnTo>
                <a:close/>
              </a:path>
              <a:path w="1253489" h="171450" extrusionOk="0">
                <a:moveTo>
                  <a:pt x="1081532" y="57150"/>
                </a:moveTo>
                <a:lnTo>
                  <a:pt x="1028700" y="57150"/>
                </a:lnTo>
                <a:lnTo>
                  <a:pt x="1028700" y="114300"/>
                </a:lnTo>
                <a:lnTo>
                  <a:pt x="1081532" y="114300"/>
                </a:lnTo>
                <a:lnTo>
                  <a:pt x="1081532" y="57150"/>
                </a:lnTo>
                <a:close/>
              </a:path>
              <a:path w="1253489" h="171450" extrusionOk="0">
                <a:moveTo>
                  <a:pt x="1195832" y="57150"/>
                </a:moveTo>
                <a:lnTo>
                  <a:pt x="1085850" y="57150"/>
                </a:lnTo>
                <a:lnTo>
                  <a:pt x="1085850" y="114300"/>
                </a:lnTo>
                <a:lnTo>
                  <a:pt x="1195832" y="114300"/>
                </a:lnTo>
                <a:lnTo>
                  <a:pt x="1252982" y="85725"/>
                </a:lnTo>
                <a:lnTo>
                  <a:pt x="1195832" y="57150"/>
                </a:lnTo>
                <a:close/>
              </a:path>
            </a:pathLst>
          </a:custGeom>
          <a:solidFill>
            <a:srgbClr val="D79F3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35" name="Google Shape;1335;p98"/>
          <p:cNvSpPr/>
          <p:nvPr/>
        </p:nvSpPr>
        <p:spPr>
          <a:xfrm>
            <a:off x="4722367" y="866266"/>
            <a:ext cx="1190625" cy="849630"/>
          </a:xfrm>
          <a:custGeom>
            <a:avLst/>
            <a:gdLst/>
            <a:ahLst/>
            <a:cxnLst/>
            <a:rect l="l" t="t" r="r" b="b"/>
            <a:pathLst>
              <a:path w="1190625" h="849630" extrusionOk="0">
                <a:moveTo>
                  <a:pt x="595249" y="0"/>
                </a:moveTo>
                <a:lnTo>
                  <a:pt x="541060" y="1735"/>
                </a:lnTo>
                <a:lnTo>
                  <a:pt x="488237" y="6841"/>
                </a:lnTo>
                <a:lnTo>
                  <a:pt x="436988" y="15168"/>
                </a:lnTo>
                <a:lnTo>
                  <a:pt x="387524" y="26565"/>
                </a:lnTo>
                <a:lnTo>
                  <a:pt x="340055" y="40884"/>
                </a:lnTo>
                <a:lnTo>
                  <a:pt x="294790" y="57973"/>
                </a:lnTo>
                <a:lnTo>
                  <a:pt x="251940" y="77682"/>
                </a:lnTo>
                <a:lnTo>
                  <a:pt x="211714" y="99863"/>
                </a:lnTo>
                <a:lnTo>
                  <a:pt x="174323" y="124364"/>
                </a:lnTo>
                <a:lnTo>
                  <a:pt x="139976" y="151036"/>
                </a:lnTo>
                <a:lnTo>
                  <a:pt x="108884" y="179729"/>
                </a:lnTo>
                <a:lnTo>
                  <a:pt x="81256" y="210293"/>
                </a:lnTo>
                <a:lnTo>
                  <a:pt x="57302" y="242577"/>
                </a:lnTo>
                <a:lnTo>
                  <a:pt x="37233" y="276432"/>
                </a:lnTo>
                <a:lnTo>
                  <a:pt x="21258" y="311708"/>
                </a:lnTo>
                <a:lnTo>
                  <a:pt x="9588" y="348255"/>
                </a:lnTo>
                <a:lnTo>
                  <a:pt x="2432" y="385922"/>
                </a:lnTo>
                <a:lnTo>
                  <a:pt x="0" y="424561"/>
                </a:lnTo>
                <a:lnTo>
                  <a:pt x="2432" y="463218"/>
                </a:lnTo>
                <a:lnTo>
                  <a:pt x="9588" y="500900"/>
                </a:lnTo>
                <a:lnTo>
                  <a:pt x="21258" y="537457"/>
                </a:lnTo>
                <a:lnTo>
                  <a:pt x="37233" y="572740"/>
                </a:lnTo>
                <a:lnTo>
                  <a:pt x="57302" y="606599"/>
                </a:lnTo>
                <a:lnTo>
                  <a:pt x="81256" y="638885"/>
                </a:lnTo>
                <a:lnTo>
                  <a:pt x="108884" y="669447"/>
                </a:lnTo>
                <a:lnTo>
                  <a:pt x="139976" y="698137"/>
                </a:lnTo>
                <a:lnTo>
                  <a:pt x="174323" y="724804"/>
                </a:lnTo>
                <a:lnTo>
                  <a:pt x="211714" y="749300"/>
                </a:lnTo>
                <a:lnTo>
                  <a:pt x="251940" y="771474"/>
                </a:lnTo>
                <a:lnTo>
                  <a:pt x="294790" y="791177"/>
                </a:lnTo>
                <a:lnTo>
                  <a:pt x="340055" y="808259"/>
                </a:lnTo>
                <a:lnTo>
                  <a:pt x="387524" y="822570"/>
                </a:lnTo>
                <a:lnTo>
                  <a:pt x="436988" y="833962"/>
                </a:lnTo>
                <a:lnTo>
                  <a:pt x="488237" y="842284"/>
                </a:lnTo>
                <a:lnTo>
                  <a:pt x="541060" y="847387"/>
                </a:lnTo>
                <a:lnTo>
                  <a:pt x="595249" y="849122"/>
                </a:lnTo>
                <a:lnTo>
                  <a:pt x="649417" y="847387"/>
                </a:lnTo>
                <a:lnTo>
                  <a:pt x="702222" y="842284"/>
                </a:lnTo>
                <a:lnTo>
                  <a:pt x="753455" y="833962"/>
                </a:lnTo>
                <a:lnTo>
                  <a:pt x="802906" y="822570"/>
                </a:lnTo>
                <a:lnTo>
                  <a:pt x="850363" y="808259"/>
                </a:lnTo>
                <a:lnTo>
                  <a:pt x="895618" y="791177"/>
                </a:lnTo>
                <a:lnTo>
                  <a:pt x="938459" y="771474"/>
                </a:lnTo>
                <a:lnTo>
                  <a:pt x="978678" y="749300"/>
                </a:lnTo>
                <a:lnTo>
                  <a:pt x="1016063" y="724804"/>
                </a:lnTo>
                <a:lnTo>
                  <a:pt x="1050405" y="698137"/>
                </a:lnTo>
                <a:lnTo>
                  <a:pt x="1081494" y="669447"/>
                </a:lnTo>
                <a:lnTo>
                  <a:pt x="1109119" y="638885"/>
                </a:lnTo>
                <a:lnTo>
                  <a:pt x="1133070" y="606599"/>
                </a:lnTo>
                <a:lnTo>
                  <a:pt x="1153138" y="572740"/>
                </a:lnTo>
                <a:lnTo>
                  <a:pt x="1169112" y="537457"/>
                </a:lnTo>
                <a:lnTo>
                  <a:pt x="1180782" y="500900"/>
                </a:lnTo>
                <a:lnTo>
                  <a:pt x="1187938" y="463218"/>
                </a:lnTo>
                <a:lnTo>
                  <a:pt x="1190371" y="424561"/>
                </a:lnTo>
                <a:lnTo>
                  <a:pt x="1187938" y="385922"/>
                </a:lnTo>
                <a:lnTo>
                  <a:pt x="1180782" y="348255"/>
                </a:lnTo>
                <a:lnTo>
                  <a:pt x="1169112" y="311708"/>
                </a:lnTo>
                <a:lnTo>
                  <a:pt x="1153138" y="276432"/>
                </a:lnTo>
                <a:lnTo>
                  <a:pt x="1133070" y="242577"/>
                </a:lnTo>
                <a:lnTo>
                  <a:pt x="1109119" y="210293"/>
                </a:lnTo>
                <a:lnTo>
                  <a:pt x="1081494" y="179729"/>
                </a:lnTo>
                <a:lnTo>
                  <a:pt x="1050405" y="151036"/>
                </a:lnTo>
                <a:lnTo>
                  <a:pt x="1016063" y="124364"/>
                </a:lnTo>
                <a:lnTo>
                  <a:pt x="978678" y="99863"/>
                </a:lnTo>
                <a:lnTo>
                  <a:pt x="938459" y="77682"/>
                </a:lnTo>
                <a:lnTo>
                  <a:pt x="895618" y="57973"/>
                </a:lnTo>
                <a:lnTo>
                  <a:pt x="850363" y="40884"/>
                </a:lnTo>
                <a:lnTo>
                  <a:pt x="802906" y="26565"/>
                </a:lnTo>
                <a:lnTo>
                  <a:pt x="753455" y="15168"/>
                </a:lnTo>
                <a:lnTo>
                  <a:pt x="702222" y="6841"/>
                </a:lnTo>
                <a:lnTo>
                  <a:pt x="649417" y="1735"/>
                </a:lnTo>
                <a:lnTo>
                  <a:pt x="595249" y="0"/>
                </a:lnTo>
                <a:close/>
              </a:path>
            </a:pathLst>
          </a:custGeom>
          <a:solidFill>
            <a:srgbClr val="FFFFC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36" name="Google Shape;1336;p98"/>
          <p:cNvSpPr/>
          <p:nvPr/>
        </p:nvSpPr>
        <p:spPr>
          <a:xfrm>
            <a:off x="4722367" y="866266"/>
            <a:ext cx="1190625" cy="849630"/>
          </a:xfrm>
          <a:custGeom>
            <a:avLst/>
            <a:gdLst/>
            <a:ahLst/>
            <a:cxnLst/>
            <a:rect l="l" t="t" r="r" b="b"/>
            <a:pathLst>
              <a:path w="1190625" h="849630" extrusionOk="0">
                <a:moveTo>
                  <a:pt x="0" y="424561"/>
                </a:moveTo>
                <a:lnTo>
                  <a:pt x="2432" y="385922"/>
                </a:lnTo>
                <a:lnTo>
                  <a:pt x="9588" y="348255"/>
                </a:lnTo>
                <a:lnTo>
                  <a:pt x="21258" y="311708"/>
                </a:lnTo>
                <a:lnTo>
                  <a:pt x="37233" y="276432"/>
                </a:lnTo>
                <a:lnTo>
                  <a:pt x="57302" y="242577"/>
                </a:lnTo>
                <a:lnTo>
                  <a:pt x="81256" y="210293"/>
                </a:lnTo>
                <a:lnTo>
                  <a:pt x="108884" y="179729"/>
                </a:lnTo>
                <a:lnTo>
                  <a:pt x="139976" y="151036"/>
                </a:lnTo>
                <a:lnTo>
                  <a:pt x="174323" y="124364"/>
                </a:lnTo>
                <a:lnTo>
                  <a:pt x="211714" y="99863"/>
                </a:lnTo>
                <a:lnTo>
                  <a:pt x="251940" y="77682"/>
                </a:lnTo>
                <a:lnTo>
                  <a:pt x="294790" y="57973"/>
                </a:lnTo>
                <a:lnTo>
                  <a:pt x="340055" y="40884"/>
                </a:lnTo>
                <a:lnTo>
                  <a:pt x="387524" y="26565"/>
                </a:lnTo>
                <a:lnTo>
                  <a:pt x="436988" y="15168"/>
                </a:lnTo>
                <a:lnTo>
                  <a:pt x="488237" y="6841"/>
                </a:lnTo>
                <a:lnTo>
                  <a:pt x="541060" y="1735"/>
                </a:lnTo>
                <a:lnTo>
                  <a:pt x="595249" y="0"/>
                </a:lnTo>
                <a:lnTo>
                  <a:pt x="649417" y="1735"/>
                </a:lnTo>
                <a:lnTo>
                  <a:pt x="702222" y="6841"/>
                </a:lnTo>
                <a:lnTo>
                  <a:pt x="753455" y="15168"/>
                </a:lnTo>
                <a:lnTo>
                  <a:pt x="802906" y="26565"/>
                </a:lnTo>
                <a:lnTo>
                  <a:pt x="850363" y="40884"/>
                </a:lnTo>
                <a:lnTo>
                  <a:pt x="895618" y="57973"/>
                </a:lnTo>
                <a:lnTo>
                  <a:pt x="938459" y="77682"/>
                </a:lnTo>
                <a:lnTo>
                  <a:pt x="978678" y="99863"/>
                </a:lnTo>
                <a:lnTo>
                  <a:pt x="1016063" y="124364"/>
                </a:lnTo>
                <a:lnTo>
                  <a:pt x="1050405" y="151036"/>
                </a:lnTo>
                <a:lnTo>
                  <a:pt x="1081494" y="179729"/>
                </a:lnTo>
                <a:lnTo>
                  <a:pt x="1109119" y="210293"/>
                </a:lnTo>
                <a:lnTo>
                  <a:pt x="1133070" y="242577"/>
                </a:lnTo>
                <a:lnTo>
                  <a:pt x="1153138" y="276432"/>
                </a:lnTo>
                <a:lnTo>
                  <a:pt x="1169112" y="311708"/>
                </a:lnTo>
                <a:lnTo>
                  <a:pt x="1180782" y="348255"/>
                </a:lnTo>
                <a:lnTo>
                  <a:pt x="1187938" y="385922"/>
                </a:lnTo>
                <a:lnTo>
                  <a:pt x="1190371" y="424561"/>
                </a:lnTo>
                <a:lnTo>
                  <a:pt x="1187938" y="463218"/>
                </a:lnTo>
                <a:lnTo>
                  <a:pt x="1180782" y="500900"/>
                </a:lnTo>
                <a:lnTo>
                  <a:pt x="1169112" y="537457"/>
                </a:lnTo>
                <a:lnTo>
                  <a:pt x="1153138" y="572740"/>
                </a:lnTo>
                <a:lnTo>
                  <a:pt x="1133070" y="606599"/>
                </a:lnTo>
                <a:lnTo>
                  <a:pt x="1109119" y="638885"/>
                </a:lnTo>
                <a:lnTo>
                  <a:pt x="1081494" y="669447"/>
                </a:lnTo>
                <a:lnTo>
                  <a:pt x="1050405" y="698137"/>
                </a:lnTo>
                <a:lnTo>
                  <a:pt x="1016063" y="724804"/>
                </a:lnTo>
                <a:lnTo>
                  <a:pt x="978678" y="749300"/>
                </a:lnTo>
                <a:lnTo>
                  <a:pt x="938459" y="771474"/>
                </a:lnTo>
                <a:lnTo>
                  <a:pt x="895618" y="791177"/>
                </a:lnTo>
                <a:lnTo>
                  <a:pt x="850363" y="808259"/>
                </a:lnTo>
                <a:lnTo>
                  <a:pt x="802906" y="822570"/>
                </a:lnTo>
                <a:lnTo>
                  <a:pt x="753455" y="833962"/>
                </a:lnTo>
                <a:lnTo>
                  <a:pt x="702222" y="842284"/>
                </a:lnTo>
                <a:lnTo>
                  <a:pt x="649417" y="847387"/>
                </a:lnTo>
                <a:lnTo>
                  <a:pt x="595249" y="849122"/>
                </a:lnTo>
                <a:lnTo>
                  <a:pt x="541060" y="847387"/>
                </a:lnTo>
                <a:lnTo>
                  <a:pt x="488237" y="842284"/>
                </a:lnTo>
                <a:lnTo>
                  <a:pt x="436988" y="833962"/>
                </a:lnTo>
                <a:lnTo>
                  <a:pt x="387524" y="822570"/>
                </a:lnTo>
                <a:lnTo>
                  <a:pt x="340055" y="808259"/>
                </a:lnTo>
                <a:lnTo>
                  <a:pt x="294790" y="791177"/>
                </a:lnTo>
                <a:lnTo>
                  <a:pt x="251940" y="771474"/>
                </a:lnTo>
                <a:lnTo>
                  <a:pt x="211714" y="749300"/>
                </a:lnTo>
                <a:lnTo>
                  <a:pt x="174323" y="724804"/>
                </a:lnTo>
                <a:lnTo>
                  <a:pt x="139976" y="698137"/>
                </a:lnTo>
                <a:lnTo>
                  <a:pt x="108884" y="669447"/>
                </a:lnTo>
                <a:lnTo>
                  <a:pt x="81256" y="638885"/>
                </a:lnTo>
                <a:lnTo>
                  <a:pt x="57302" y="606599"/>
                </a:lnTo>
                <a:lnTo>
                  <a:pt x="37233" y="572740"/>
                </a:lnTo>
                <a:lnTo>
                  <a:pt x="21258" y="537457"/>
                </a:lnTo>
                <a:lnTo>
                  <a:pt x="9588" y="500900"/>
                </a:lnTo>
                <a:lnTo>
                  <a:pt x="2432" y="463218"/>
                </a:lnTo>
                <a:lnTo>
                  <a:pt x="0" y="424561"/>
                </a:lnTo>
                <a:close/>
              </a:path>
            </a:pathLst>
          </a:custGeom>
          <a:noFill/>
          <a:ln w="952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37" name="Google Shape;1337;p98"/>
          <p:cNvSpPr txBox="1"/>
          <p:nvPr/>
        </p:nvSpPr>
        <p:spPr>
          <a:xfrm>
            <a:off x="4920488" y="1058926"/>
            <a:ext cx="796290" cy="453390"/>
          </a:xfrm>
          <a:prstGeom prst="rect">
            <a:avLst/>
          </a:prstGeom>
          <a:noFill/>
          <a:ln>
            <a:noFill/>
          </a:ln>
        </p:spPr>
        <p:txBody>
          <a:bodyPr spcFirstLastPara="1" wrap="square" lIns="0" tIns="13325" rIns="0" bIns="0" anchor="t" anchorCtr="0">
            <a:noAutofit/>
          </a:bodyPr>
          <a:lstStyle/>
          <a:p>
            <a:pPr marL="12700" marR="5080" lvl="0" indent="126364"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Future  behaviors</a:t>
            </a:r>
            <a:endParaRPr sz="1400" b="0" i="0" u="none" strike="noStrike" cap="none">
              <a:solidFill>
                <a:schemeClr val="dk1"/>
              </a:solidFill>
              <a:latin typeface="Arial"/>
              <a:ea typeface="Arial"/>
              <a:cs typeface="Arial"/>
              <a:sym typeface="Arial"/>
            </a:endParaRPr>
          </a:p>
        </p:txBody>
      </p:sp>
      <p:sp>
        <p:nvSpPr>
          <p:cNvPr id="1338" name="Google Shape;1338;p98"/>
          <p:cNvSpPr/>
          <p:nvPr/>
        </p:nvSpPr>
        <p:spPr>
          <a:xfrm>
            <a:off x="4346447" y="2950464"/>
            <a:ext cx="1315720" cy="171450"/>
          </a:xfrm>
          <a:custGeom>
            <a:avLst/>
            <a:gdLst/>
            <a:ahLst/>
            <a:cxnLst/>
            <a:rect l="l" t="t" r="r" b="b"/>
            <a:pathLst>
              <a:path w="1315720" h="171450" extrusionOk="0">
                <a:moveTo>
                  <a:pt x="171450" y="0"/>
                </a:moveTo>
                <a:lnTo>
                  <a:pt x="0" y="85725"/>
                </a:lnTo>
                <a:lnTo>
                  <a:pt x="171450" y="171450"/>
                </a:lnTo>
                <a:lnTo>
                  <a:pt x="171450" y="114300"/>
                </a:lnTo>
                <a:lnTo>
                  <a:pt x="142875" y="114300"/>
                </a:lnTo>
                <a:lnTo>
                  <a:pt x="142875" y="57150"/>
                </a:lnTo>
                <a:lnTo>
                  <a:pt x="171450" y="57150"/>
                </a:lnTo>
                <a:lnTo>
                  <a:pt x="171450" y="0"/>
                </a:lnTo>
                <a:close/>
              </a:path>
              <a:path w="1315720" h="171450" extrusionOk="0">
                <a:moveTo>
                  <a:pt x="1144269" y="0"/>
                </a:moveTo>
                <a:lnTo>
                  <a:pt x="1144269" y="171450"/>
                </a:lnTo>
                <a:lnTo>
                  <a:pt x="1258569" y="114300"/>
                </a:lnTo>
                <a:lnTo>
                  <a:pt x="1172844" y="114300"/>
                </a:lnTo>
                <a:lnTo>
                  <a:pt x="1172844" y="57150"/>
                </a:lnTo>
                <a:lnTo>
                  <a:pt x="1258569" y="57150"/>
                </a:lnTo>
                <a:lnTo>
                  <a:pt x="1144269" y="0"/>
                </a:lnTo>
                <a:close/>
              </a:path>
              <a:path w="1315720" h="171450" extrusionOk="0">
                <a:moveTo>
                  <a:pt x="171450" y="57150"/>
                </a:moveTo>
                <a:lnTo>
                  <a:pt x="142875" y="57150"/>
                </a:lnTo>
                <a:lnTo>
                  <a:pt x="142875" y="114300"/>
                </a:lnTo>
                <a:lnTo>
                  <a:pt x="171450" y="114300"/>
                </a:lnTo>
                <a:lnTo>
                  <a:pt x="171450" y="57150"/>
                </a:lnTo>
                <a:close/>
              </a:path>
              <a:path w="1315720" h="171450" extrusionOk="0">
                <a:moveTo>
                  <a:pt x="1144269" y="57150"/>
                </a:moveTo>
                <a:lnTo>
                  <a:pt x="171450" y="57150"/>
                </a:lnTo>
                <a:lnTo>
                  <a:pt x="171450" y="114300"/>
                </a:lnTo>
                <a:lnTo>
                  <a:pt x="1144269" y="114300"/>
                </a:lnTo>
                <a:lnTo>
                  <a:pt x="1144269" y="57150"/>
                </a:lnTo>
                <a:close/>
              </a:path>
              <a:path w="1315720" h="171450" extrusionOk="0">
                <a:moveTo>
                  <a:pt x="1258569" y="57150"/>
                </a:moveTo>
                <a:lnTo>
                  <a:pt x="1172844" y="57150"/>
                </a:lnTo>
                <a:lnTo>
                  <a:pt x="1172844" y="114300"/>
                </a:lnTo>
                <a:lnTo>
                  <a:pt x="1258569" y="114300"/>
                </a:lnTo>
                <a:lnTo>
                  <a:pt x="1315719" y="85725"/>
                </a:lnTo>
                <a:lnTo>
                  <a:pt x="1258569" y="571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39" name="Google Shape;1339;p98"/>
          <p:cNvSpPr/>
          <p:nvPr/>
        </p:nvSpPr>
        <p:spPr>
          <a:xfrm>
            <a:off x="4095877" y="1809750"/>
            <a:ext cx="814705" cy="849630"/>
          </a:xfrm>
          <a:custGeom>
            <a:avLst/>
            <a:gdLst/>
            <a:ahLst/>
            <a:cxnLst/>
            <a:rect l="l" t="t" r="r" b="b"/>
            <a:pathLst>
              <a:path w="814704" h="849630" extrusionOk="0">
                <a:moveTo>
                  <a:pt x="56896" y="665988"/>
                </a:moveTo>
                <a:lnTo>
                  <a:pt x="0" y="849122"/>
                </a:lnTo>
                <a:lnTo>
                  <a:pt x="180594" y="784732"/>
                </a:lnTo>
                <a:lnTo>
                  <a:pt x="160881" y="765810"/>
                </a:lnTo>
                <a:lnTo>
                  <a:pt x="119507" y="765810"/>
                </a:lnTo>
                <a:lnTo>
                  <a:pt x="78359" y="726186"/>
                </a:lnTo>
                <a:lnTo>
                  <a:pt x="98130" y="705571"/>
                </a:lnTo>
                <a:lnTo>
                  <a:pt x="56896" y="665988"/>
                </a:lnTo>
                <a:close/>
              </a:path>
              <a:path w="814704" h="849630" extrusionOk="0">
                <a:moveTo>
                  <a:pt x="98130" y="705571"/>
                </a:moveTo>
                <a:lnTo>
                  <a:pt x="78359" y="726186"/>
                </a:lnTo>
                <a:lnTo>
                  <a:pt x="119507" y="765810"/>
                </a:lnTo>
                <a:lnTo>
                  <a:pt x="139342" y="745133"/>
                </a:lnTo>
                <a:lnTo>
                  <a:pt x="98130" y="705571"/>
                </a:lnTo>
                <a:close/>
              </a:path>
              <a:path w="814704" h="849630" extrusionOk="0">
                <a:moveTo>
                  <a:pt x="139342" y="745133"/>
                </a:moveTo>
                <a:lnTo>
                  <a:pt x="119507" y="765810"/>
                </a:lnTo>
                <a:lnTo>
                  <a:pt x="160881" y="765810"/>
                </a:lnTo>
                <a:lnTo>
                  <a:pt x="139342" y="745133"/>
                </a:lnTo>
                <a:close/>
              </a:path>
              <a:path w="814704" h="849630" extrusionOk="0">
                <a:moveTo>
                  <a:pt x="675131" y="103969"/>
                </a:moveTo>
                <a:lnTo>
                  <a:pt x="98130" y="705571"/>
                </a:lnTo>
                <a:lnTo>
                  <a:pt x="139342" y="745133"/>
                </a:lnTo>
                <a:lnTo>
                  <a:pt x="716425" y="143569"/>
                </a:lnTo>
                <a:lnTo>
                  <a:pt x="675131" y="103969"/>
                </a:lnTo>
                <a:close/>
              </a:path>
              <a:path w="814704" h="849630" extrusionOk="0">
                <a:moveTo>
                  <a:pt x="788625" y="83312"/>
                </a:moveTo>
                <a:lnTo>
                  <a:pt x="694944" y="83312"/>
                </a:lnTo>
                <a:lnTo>
                  <a:pt x="736219" y="122936"/>
                </a:lnTo>
                <a:lnTo>
                  <a:pt x="716425" y="143569"/>
                </a:lnTo>
                <a:lnTo>
                  <a:pt x="757682" y="183133"/>
                </a:lnTo>
                <a:lnTo>
                  <a:pt x="788625" y="83312"/>
                </a:lnTo>
                <a:close/>
              </a:path>
              <a:path w="814704" h="849630" extrusionOk="0">
                <a:moveTo>
                  <a:pt x="694944" y="83312"/>
                </a:moveTo>
                <a:lnTo>
                  <a:pt x="675131" y="103969"/>
                </a:lnTo>
                <a:lnTo>
                  <a:pt x="716425" y="143569"/>
                </a:lnTo>
                <a:lnTo>
                  <a:pt x="736219" y="122936"/>
                </a:lnTo>
                <a:lnTo>
                  <a:pt x="694944" y="83312"/>
                </a:lnTo>
                <a:close/>
              </a:path>
              <a:path w="814704" h="849630" extrusionOk="0">
                <a:moveTo>
                  <a:pt x="814451" y="0"/>
                </a:moveTo>
                <a:lnTo>
                  <a:pt x="633857" y="64388"/>
                </a:lnTo>
                <a:lnTo>
                  <a:pt x="675131" y="103969"/>
                </a:lnTo>
                <a:lnTo>
                  <a:pt x="694944" y="83312"/>
                </a:lnTo>
                <a:lnTo>
                  <a:pt x="788625" y="83312"/>
                </a:lnTo>
                <a:lnTo>
                  <a:pt x="814451"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40" name="Google Shape;1340;p98"/>
          <p:cNvSpPr/>
          <p:nvPr/>
        </p:nvSpPr>
        <p:spPr>
          <a:xfrm>
            <a:off x="2091182" y="684656"/>
            <a:ext cx="3195320" cy="76200"/>
          </a:xfrm>
          <a:custGeom>
            <a:avLst/>
            <a:gdLst/>
            <a:ahLst/>
            <a:cxnLst/>
            <a:rect l="l" t="t" r="r" b="b"/>
            <a:pathLst>
              <a:path w="3195320" h="76200" extrusionOk="0">
                <a:moveTo>
                  <a:pt x="3118866" y="0"/>
                </a:moveTo>
                <a:lnTo>
                  <a:pt x="3118866" y="76200"/>
                </a:lnTo>
                <a:lnTo>
                  <a:pt x="3182366" y="44450"/>
                </a:lnTo>
                <a:lnTo>
                  <a:pt x="3131566" y="44450"/>
                </a:lnTo>
                <a:lnTo>
                  <a:pt x="3131566" y="31750"/>
                </a:lnTo>
                <a:lnTo>
                  <a:pt x="3182366" y="31750"/>
                </a:lnTo>
                <a:lnTo>
                  <a:pt x="3118866" y="0"/>
                </a:lnTo>
                <a:close/>
              </a:path>
              <a:path w="3195320" h="76200" extrusionOk="0">
                <a:moveTo>
                  <a:pt x="3118866" y="31750"/>
                </a:moveTo>
                <a:lnTo>
                  <a:pt x="0" y="31750"/>
                </a:lnTo>
                <a:lnTo>
                  <a:pt x="0" y="44450"/>
                </a:lnTo>
                <a:lnTo>
                  <a:pt x="3118866" y="44450"/>
                </a:lnTo>
                <a:lnTo>
                  <a:pt x="3118866" y="31750"/>
                </a:lnTo>
                <a:close/>
              </a:path>
              <a:path w="3195320" h="76200" extrusionOk="0">
                <a:moveTo>
                  <a:pt x="3182366" y="31750"/>
                </a:moveTo>
                <a:lnTo>
                  <a:pt x="3131566" y="31750"/>
                </a:lnTo>
                <a:lnTo>
                  <a:pt x="3131566" y="44450"/>
                </a:lnTo>
                <a:lnTo>
                  <a:pt x="3182366" y="44450"/>
                </a:lnTo>
                <a:lnTo>
                  <a:pt x="3195066" y="38100"/>
                </a:lnTo>
                <a:lnTo>
                  <a:pt x="3182366" y="317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41" name="Google Shape;1341;p98"/>
          <p:cNvSpPr txBox="1"/>
          <p:nvPr/>
        </p:nvSpPr>
        <p:spPr>
          <a:xfrm>
            <a:off x="5540755" y="586866"/>
            <a:ext cx="362585" cy="239395"/>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time</a:t>
            </a:r>
            <a:endParaRPr sz="1400" b="0" i="0" u="none" strike="noStrike" cap="none">
              <a:solidFill>
                <a:schemeClr val="dk1"/>
              </a:solidFill>
              <a:latin typeface="Arial"/>
              <a:ea typeface="Arial"/>
              <a:cs typeface="Arial"/>
              <a:sym typeface="Arial"/>
            </a:endParaRPr>
          </a:p>
        </p:txBody>
      </p:sp>
      <p:sp>
        <p:nvSpPr>
          <p:cNvPr id="1342" name="Google Shape;1342;p98"/>
          <p:cNvSpPr/>
          <p:nvPr/>
        </p:nvSpPr>
        <p:spPr>
          <a:xfrm>
            <a:off x="5787390" y="2658872"/>
            <a:ext cx="1190625" cy="849630"/>
          </a:xfrm>
          <a:custGeom>
            <a:avLst/>
            <a:gdLst/>
            <a:ahLst/>
            <a:cxnLst/>
            <a:rect l="l" t="t" r="r" b="b"/>
            <a:pathLst>
              <a:path w="1190625" h="849629" extrusionOk="0">
                <a:moveTo>
                  <a:pt x="595249" y="0"/>
                </a:moveTo>
                <a:lnTo>
                  <a:pt x="541060" y="1735"/>
                </a:lnTo>
                <a:lnTo>
                  <a:pt x="488237" y="6841"/>
                </a:lnTo>
                <a:lnTo>
                  <a:pt x="436988" y="15168"/>
                </a:lnTo>
                <a:lnTo>
                  <a:pt x="387524" y="26565"/>
                </a:lnTo>
                <a:lnTo>
                  <a:pt x="340055" y="40884"/>
                </a:lnTo>
                <a:lnTo>
                  <a:pt x="294790" y="57973"/>
                </a:lnTo>
                <a:lnTo>
                  <a:pt x="251940" y="77682"/>
                </a:lnTo>
                <a:lnTo>
                  <a:pt x="211714" y="99863"/>
                </a:lnTo>
                <a:lnTo>
                  <a:pt x="174323" y="124364"/>
                </a:lnTo>
                <a:lnTo>
                  <a:pt x="139976" y="151036"/>
                </a:lnTo>
                <a:lnTo>
                  <a:pt x="108884" y="179729"/>
                </a:lnTo>
                <a:lnTo>
                  <a:pt x="81256" y="210293"/>
                </a:lnTo>
                <a:lnTo>
                  <a:pt x="57302" y="242577"/>
                </a:lnTo>
                <a:lnTo>
                  <a:pt x="37233" y="276432"/>
                </a:lnTo>
                <a:lnTo>
                  <a:pt x="21258" y="311708"/>
                </a:lnTo>
                <a:lnTo>
                  <a:pt x="9588" y="348255"/>
                </a:lnTo>
                <a:lnTo>
                  <a:pt x="2432" y="385922"/>
                </a:lnTo>
                <a:lnTo>
                  <a:pt x="0" y="424560"/>
                </a:lnTo>
                <a:lnTo>
                  <a:pt x="2432" y="463199"/>
                </a:lnTo>
                <a:lnTo>
                  <a:pt x="9588" y="500866"/>
                </a:lnTo>
                <a:lnTo>
                  <a:pt x="21258" y="537413"/>
                </a:lnTo>
                <a:lnTo>
                  <a:pt x="37233" y="572689"/>
                </a:lnTo>
                <a:lnTo>
                  <a:pt x="57302" y="606544"/>
                </a:lnTo>
                <a:lnTo>
                  <a:pt x="81256" y="638828"/>
                </a:lnTo>
                <a:lnTo>
                  <a:pt x="108884" y="669392"/>
                </a:lnTo>
                <a:lnTo>
                  <a:pt x="139976" y="698085"/>
                </a:lnTo>
                <a:lnTo>
                  <a:pt x="174323" y="724757"/>
                </a:lnTo>
                <a:lnTo>
                  <a:pt x="211714" y="749258"/>
                </a:lnTo>
                <a:lnTo>
                  <a:pt x="251940" y="771439"/>
                </a:lnTo>
                <a:lnTo>
                  <a:pt x="294790" y="791148"/>
                </a:lnTo>
                <a:lnTo>
                  <a:pt x="340055" y="808237"/>
                </a:lnTo>
                <a:lnTo>
                  <a:pt x="387524" y="822556"/>
                </a:lnTo>
                <a:lnTo>
                  <a:pt x="436988" y="833953"/>
                </a:lnTo>
                <a:lnTo>
                  <a:pt x="488237" y="842280"/>
                </a:lnTo>
                <a:lnTo>
                  <a:pt x="541060" y="847386"/>
                </a:lnTo>
                <a:lnTo>
                  <a:pt x="595249" y="849121"/>
                </a:lnTo>
                <a:lnTo>
                  <a:pt x="649417" y="847386"/>
                </a:lnTo>
                <a:lnTo>
                  <a:pt x="702222" y="842280"/>
                </a:lnTo>
                <a:lnTo>
                  <a:pt x="753455" y="833953"/>
                </a:lnTo>
                <a:lnTo>
                  <a:pt x="802906" y="822556"/>
                </a:lnTo>
                <a:lnTo>
                  <a:pt x="850363" y="808237"/>
                </a:lnTo>
                <a:lnTo>
                  <a:pt x="895618" y="791148"/>
                </a:lnTo>
                <a:lnTo>
                  <a:pt x="938459" y="771439"/>
                </a:lnTo>
                <a:lnTo>
                  <a:pt x="978678" y="749258"/>
                </a:lnTo>
                <a:lnTo>
                  <a:pt x="1016063" y="724757"/>
                </a:lnTo>
                <a:lnTo>
                  <a:pt x="1050405" y="698085"/>
                </a:lnTo>
                <a:lnTo>
                  <a:pt x="1081494" y="669392"/>
                </a:lnTo>
                <a:lnTo>
                  <a:pt x="1109119" y="638828"/>
                </a:lnTo>
                <a:lnTo>
                  <a:pt x="1133070" y="606544"/>
                </a:lnTo>
                <a:lnTo>
                  <a:pt x="1153138" y="572689"/>
                </a:lnTo>
                <a:lnTo>
                  <a:pt x="1169112" y="537413"/>
                </a:lnTo>
                <a:lnTo>
                  <a:pt x="1180782" y="500866"/>
                </a:lnTo>
                <a:lnTo>
                  <a:pt x="1187938" y="463199"/>
                </a:lnTo>
                <a:lnTo>
                  <a:pt x="1190370" y="424560"/>
                </a:lnTo>
                <a:lnTo>
                  <a:pt x="1187938" y="385922"/>
                </a:lnTo>
                <a:lnTo>
                  <a:pt x="1180782" y="348255"/>
                </a:lnTo>
                <a:lnTo>
                  <a:pt x="1169112" y="311708"/>
                </a:lnTo>
                <a:lnTo>
                  <a:pt x="1153138" y="276432"/>
                </a:lnTo>
                <a:lnTo>
                  <a:pt x="1133070" y="242577"/>
                </a:lnTo>
                <a:lnTo>
                  <a:pt x="1109119" y="210293"/>
                </a:lnTo>
                <a:lnTo>
                  <a:pt x="1081494" y="179729"/>
                </a:lnTo>
                <a:lnTo>
                  <a:pt x="1050405" y="151036"/>
                </a:lnTo>
                <a:lnTo>
                  <a:pt x="1016063" y="124364"/>
                </a:lnTo>
                <a:lnTo>
                  <a:pt x="978678" y="99863"/>
                </a:lnTo>
                <a:lnTo>
                  <a:pt x="938459" y="77682"/>
                </a:lnTo>
                <a:lnTo>
                  <a:pt x="895618" y="57973"/>
                </a:lnTo>
                <a:lnTo>
                  <a:pt x="850363" y="40884"/>
                </a:lnTo>
                <a:lnTo>
                  <a:pt x="802906" y="26565"/>
                </a:lnTo>
                <a:lnTo>
                  <a:pt x="753455" y="15168"/>
                </a:lnTo>
                <a:lnTo>
                  <a:pt x="702222" y="6841"/>
                </a:lnTo>
                <a:lnTo>
                  <a:pt x="649417" y="1735"/>
                </a:lnTo>
                <a:lnTo>
                  <a:pt x="595249" y="0"/>
                </a:lnTo>
                <a:close/>
              </a:path>
            </a:pathLst>
          </a:custGeom>
          <a:solidFill>
            <a:srgbClr val="FFFFC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43" name="Google Shape;1343;p98"/>
          <p:cNvSpPr/>
          <p:nvPr/>
        </p:nvSpPr>
        <p:spPr>
          <a:xfrm>
            <a:off x="5787390" y="2658872"/>
            <a:ext cx="1190625" cy="849630"/>
          </a:xfrm>
          <a:custGeom>
            <a:avLst/>
            <a:gdLst/>
            <a:ahLst/>
            <a:cxnLst/>
            <a:rect l="l" t="t" r="r" b="b"/>
            <a:pathLst>
              <a:path w="1190625" h="849629" extrusionOk="0">
                <a:moveTo>
                  <a:pt x="0" y="424560"/>
                </a:moveTo>
                <a:lnTo>
                  <a:pt x="2432" y="385922"/>
                </a:lnTo>
                <a:lnTo>
                  <a:pt x="9588" y="348255"/>
                </a:lnTo>
                <a:lnTo>
                  <a:pt x="21258" y="311708"/>
                </a:lnTo>
                <a:lnTo>
                  <a:pt x="37233" y="276432"/>
                </a:lnTo>
                <a:lnTo>
                  <a:pt x="57302" y="242577"/>
                </a:lnTo>
                <a:lnTo>
                  <a:pt x="81256" y="210293"/>
                </a:lnTo>
                <a:lnTo>
                  <a:pt x="108884" y="179729"/>
                </a:lnTo>
                <a:lnTo>
                  <a:pt x="139976" y="151036"/>
                </a:lnTo>
                <a:lnTo>
                  <a:pt x="174323" y="124364"/>
                </a:lnTo>
                <a:lnTo>
                  <a:pt x="211714" y="99863"/>
                </a:lnTo>
                <a:lnTo>
                  <a:pt x="251940" y="77682"/>
                </a:lnTo>
                <a:lnTo>
                  <a:pt x="294790" y="57973"/>
                </a:lnTo>
                <a:lnTo>
                  <a:pt x="340055" y="40884"/>
                </a:lnTo>
                <a:lnTo>
                  <a:pt x="387524" y="26565"/>
                </a:lnTo>
                <a:lnTo>
                  <a:pt x="436988" y="15168"/>
                </a:lnTo>
                <a:lnTo>
                  <a:pt x="488237" y="6841"/>
                </a:lnTo>
                <a:lnTo>
                  <a:pt x="541060" y="1735"/>
                </a:lnTo>
                <a:lnTo>
                  <a:pt x="595249" y="0"/>
                </a:lnTo>
                <a:lnTo>
                  <a:pt x="649417" y="1735"/>
                </a:lnTo>
                <a:lnTo>
                  <a:pt x="702222" y="6841"/>
                </a:lnTo>
                <a:lnTo>
                  <a:pt x="753455" y="15168"/>
                </a:lnTo>
                <a:lnTo>
                  <a:pt x="802906" y="26565"/>
                </a:lnTo>
                <a:lnTo>
                  <a:pt x="850363" y="40884"/>
                </a:lnTo>
                <a:lnTo>
                  <a:pt x="895618" y="57973"/>
                </a:lnTo>
                <a:lnTo>
                  <a:pt x="938459" y="77682"/>
                </a:lnTo>
                <a:lnTo>
                  <a:pt x="978678" y="99863"/>
                </a:lnTo>
                <a:lnTo>
                  <a:pt x="1016063" y="124364"/>
                </a:lnTo>
                <a:lnTo>
                  <a:pt x="1050405" y="151036"/>
                </a:lnTo>
                <a:lnTo>
                  <a:pt x="1081494" y="179729"/>
                </a:lnTo>
                <a:lnTo>
                  <a:pt x="1109119" y="210293"/>
                </a:lnTo>
                <a:lnTo>
                  <a:pt x="1133070" y="242577"/>
                </a:lnTo>
                <a:lnTo>
                  <a:pt x="1153138" y="276432"/>
                </a:lnTo>
                <a:lnTo>
                  <a:pt x="1169112" y="311708"/>
                </a:lnTo>
                <a:lnTo>
                  <a:pt x="1180782" y="348255"/>
                </a:lnTo>
                <a:lnTo>
                  <a:pt x="1187938" y="385922"/>
                </a:lnTo>
                <a:lnTo>
                  <a:pt x="1190370" y="424560"/>
                </a:lnTo>
                <a:lnTo>
                  <a:pt x="1187938" y="463199"/>
                </a:lnTo>
                <a:lnTo>
                  <a:pt x="1180782" y="500866"/>
                </a:lnTo>
                <a:lnTo>
                  <a:pt x="1169112" y="537413"/>
                </a:lnTo>
                <a:lnTo>
                  <a:pt x="1153138" y="572689"/>
                </a:lnTo>
                <a:lnTo>
                  <a:pt x="1133070" y="606544"/>
                </a:lnTo>
                <a:lnTo>
                  <a:pt x="1109119" y="638828"/>
                </a:lnTo>
                <a:lnTo>
                  <a:pt x="1081494" y="669392"/>
                </a:lnTo>
                <a:lnTo>
                  <a:pt x="1050405" y="698085"/>
                </a:lnTo>
                <a:lnTo>
                  <a:pt x="1016063" y="724757"/>
                </a:lnTo>
                <a:lnTo>
                  <a:pt x="978678" y="749258"/>
                </a:lnTo>
                <a:lnTo>
                  <a:pt x="938459" y="771439"/>
                </a:lnTo>
                <a:lnTo>
                  <a:pt x="895618" y="791148"/>
                </a:lnTo>
                <a:lnTo>
                  <a:pt x="850363" y="808237"/>
                </a:lnTo>
                <a:lnTo>
                  <a:pt x="802906" y="822556"/>
                </a:lnTo>
                <a:lnTo>
                  <a:pt x="753455" y="833953"/>
                </a:lnTo>
                <a:lnTo>
                  <a:pt x="702222" y="842280"/>
                </a:lnTo>
                <a:lnTo>
                  <a:pt x="649417" y="847386"/>
                </a:lnTo>
                <a:lnTo>
                  <a:pt x="595249" y="849121"/>
                </a:lnTo>
                <a:lnTo>
                  <a:pt x="541060" y="847386"/>
                </a:lnTo>
                <a:lnTo>
                  <a:pt x="488237" y="842280"/>
                </a:lnTo>
                <a:lnTo>
                  <a:pt x="436988" y="833953"/>
                </a:lnTo>
                <a:lnTo>
                  <a:pt x="387524" y="822556"/>
                </a:lnTo>
                <a:lnTo>
                  <a:pt x="340055" y="808237"/>
                </a:lnTo>
                <a:lnTo>
                  <a:pt x="294790" y="791148"/>
                </a:lnTo>
                <a:lnTo>
                  <a:pt x="251940" y="771439"/>
                </a:lnTo>
                <a:lnTo>
                  <a:pt x="211714" y="749258"/>
                </a:lnTo>
                <a:lnTo>
                  <a:pt x="174323" y="724757"/>
                </a:lnTo>
                <a:lnTo>
                  <a:pt x="139976" y="698085"/>
                </a:lnTo>
                <a:lnTo>
                  <a:pt x="108884" y="669392"/>
                </a:lnTo>
                <a:lnTo>
                  <a:pt x="81256" y="638828"/>
                </a:lnTo>
                <a:lnTo>
                  <a:pt x="57302" y="606544"/>
                </a:lnTo>
                <a:lnTo>
                  <a:pt x="37233" y="572689"/>
                </a:lnTo>
                <a:lnTo>
                  <a:pt x="21258" y="537413"/>
                </a:lnTo>
                <a:lnTo>
                  <a:pt x="9588" y="500866"/>
                </a:lnTo>
                <a:lnTo>
                  <a:pt x="2432" y="463199"/>
                </a:lnTo>
                <a:lnTo>
                  <a:pt x="0" y="424560"/>
                </a:lnTo>
                <a:close/>
              </a:path>
            </a:pathLst>
          </a:custGeom>
          <a:noFill/>
          <a:ln w="952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44" name="Google Shape;1344;p98"/>
          <p:cNvSpPr txBox="1"/>
          <p:nvPr/>
        </p:nvSpPr>
        <p:spPr>
          <a:xfrm>
            <a:off x="5975096" y="2745486"/>
            <a:ext cx="817880" cy="452755"/>
          </a:xfrm>
          <a:prstGeom prst="rect">
            <a:avLst/>
          </a:prstGeom>
          <a:noFill/>
          <a:ln>
            <a:noFill/>
          </a:ln>
        </p:spPr>
        <p:txBody>
          <a:bodyPr spcFirstLastPara="1" wrap="square" lIns="0" tIns="12700" rIns="0" bIns="0" anchor="t" anchorCtr="0">
            <a:noAutofit/>
          </a:bodyPr>
          <a:lstStyle/>
          <a:p>
            <a:pPr marL="36830" marR="5080" lvl="0" indent="-24765"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Measured  Variables</a:t>
            </a:r>
            <a:endParaRPr sz="1400" b="0" i="0" u="none" strike="noStrike" cap="none">
              <a:solidFill>
                <a:schemeClr val="dk1"/>
              </a:solidFill>
              <a:latin typeface="Arial"/>
              <a:ea typeface="Arial"/>
              <a:cs typeface="Arial"/>
              <a:sym typeface="Arial"/>
            </a:endParaRPr>
          </a:p>
        </p:txBody>
      </p:sp>
      <p:sp>
        <p:nvSpPr>
          <p:cNvPr id="1345" name="Google Shape;1345;p98"/>
          <p:cNvSpPr txBox="1"/>
          <p:nvPr/>
        </p:nvSpPr>
        <p:spPr>
          <a:xfrm>
            <a:off x="4212590" y="3254502"/>
            <a:ext cx="2688590" cy="269240"/>
          </a:xfrm>
          <a:prstGeom prst="rect">
            <a:avLst/>
          </a:prstGeom>
          <a:noFill/>
          <a:ln>
            <a:noFill/>
          </a:ln>
        </p:spPr>
        <p:txBody>
          <a:bodyPr spcFirstLastPara="1" wrap="square" lIns="0" tIns="12050" rIns="0" bIns="0" anchor="t" anchorCtr="0">
            <a:noAutofit/>
          </a:bodyPr>
          <a:lstStyle/>
          <a:p>
            <a:pPr marL="3810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FF3399"/>
                </a:solidFill>
                <a:latin typeface="Arial"/>
                <a:ea typeface="Arial"/>
                <a:cs typeface="Arial"/>
                <a:sym typeface="Arial"/>
              </a:rPr>
              <a:t>Concurrent Validity</a:t>
            </a:r>
            <a:r>
              <a:rPr lang="en-US" sz="2100" b="0" i="0" u="none" strike="noStrike" cap="none" baseline="30000">
                <a:solidFill>
                  <a:schemeClr val="dk1"/>
                </a:solidFill>
                <a:latin typeface="Arial"/>
                <a:ea typeface="Arial"/>
                <a:cs typeface="Arial"/>
                <a:sym typeface="Arial"/>
              </a:rPr>
              <a:t>(Behavioral)</a:t>
            </a:r>
            <a:endParaRPr sz="2100" b="0" i="0" u="none" strike="noStrike" cap="none" baseline="30000">
              <a:solidFill>
                <a:schemeClr val="dk1"/>
              </a:solidFill>
              <a:latin typeface="Arial"/>
              <a:ea typeface="Arial"/>
              <a:cs typeface="Arial"/>
              <a:sym typeface="Arial"/>
            </a:endParaRPr>
          </a:p>
        </p:txBody>
      </p:sp>
      <p:sp>
        <p:nvSpPr>
          <p:cNvPr id="1346" name="Google Shape;1346;p98"/>
          <p:cNvSpPr/>
          <p:nvPr/>
        </p:nvSpPr>
        <p:spPr>
          <a:xfrm>
            <a:off x="3885184" y="3932504"/>
            <a:ext cx="1220470" cy="307975"/>
          </a:xfrm>
          <a:custGeom>
            <a:avLst/>
            <a:gdLst/>
            <a:ahLst/>
            <a:cxnLst/>
            <a:rect l="l" t="t" r="r" b="b"/>
            <a:pathLst>
              <a:path w="1220470" h="307975" extrusionOk="0">
                <a:moveTo>
                  <a:pt x="0" y="307771"/>
                </a:moveTo>
                <a:lnTo>
                  <a:pt x="1220203" y="307771"/>
                </a:lnTo>
                <a:lnTo>
                  <a:pt x="1220203" y="0"/>
                </a:lnTo>
                <a:lnTo>
                  <a:pt x="0" y="0"/>
                </a:lnTo>
                <a:lnTo>
                  <a:pt x="0" y="307771"/>
                </a:lnTo>
                <a:close/>
              </a:path>
            </a:pathLst>
          </a:custGeom>
          <a:solidFill>
            <a:srgbClr val="1154C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47" name="Google Shape;1347;p98"/>
          <p:cNvSpPr txBox="1"/>
          <p:nvPr/>
        </p:nvSpPr>
        <p:spPr>
          <a:xfrm>
            <a:off x="3885184" y="3932504"/>
            <a:ext cx="1220470" cy="307975"/>
          </a:xfrm>
          <a:prstGeom prst="rect">
            <a:avLst/>
          </a:prstGeom>
          <a:noFill/>
          <a:ln w="9525" cap="flat" cmpd="sng">
            <a:solidFill>
              <a:srgbClr val="FF0000"/>
            </a:solidFill>
            <a:prstDash val="solid"/>
            <a:round/>
            <a:headEnd type="none" w="sm" len="sm"/>
            <a:tailEnd type="none" w="sm" len="sm"/>
          </a:ln>
        </p:spPr>
        <p:txBody>
          <a:bodyPr spcFirstLastPara="1" wrap="square" lIns="0" tIns="41275" rIns="0" bIns="0" anchor="t" anchorCtr="0">
            <a:noAutofit/>
          </a:bodyPr>
          <a:lstStyle/>
          <a:p>
            <a:pPr marL="92075"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FFFFFF"/>
                </a:solidFill>
                <a:latin typeface="Arial"/>
                <a:ea typeface="Arial"/>
                <a:cs typeface="Arial"/>
                <a:sym typeface="Arial"/>
              </a:rPr>
              <a:t>Items-Scales</a:t>
            </a:r>
            <a:endParaRPr sz="1400" b="0" i="0" u="none" strike="noStrike" cap="none">
              <a:solidFill>
                <a:schemeClr val="dk1"/>
              </a:solidFill>
              <a:latin typeface="Arial"/>
              <a:ea typeface="Arial"/>
              <a:cs typeface="Arial"/>
              <a:sym typeface="Arial"/>
            </a:endParaRPr>
          </a:p>
        </p:txBody>
      </p:sp>
      <p:sp>
        <p:nvSpPr>
          <p:cNvPr id="1348" name="Google Shape;1348;p98"/>
          <p:cNvSpPr/>
          <p:nvPr/>
        </p:nvSpPr>
        <p:spPr>
          <a:xfrm>
            <a:off x="3782695" y="3507994"/>
            <a:ext cx="375920" cy="424815"/>
          </a:xfrm>
          <a:custGeom>
            <a:avLst/>
            <a:gdLst/>
            <a:ahLst/>
            <a:cxnLst/>
            <a:rect l="l" t="t" r="r" b="b"/>
            <a:pathLst>
              <a:path w="375920" h="424814" extrusionOk="0">
                <a:moveTo>
                  <a:pt x="0" y="0"/>
                </a:moveTo>
                <a:lnTo>
                  <a:pt x="375919" y="424497"/>
                </a:lnTo>
              </a:path>
            </a:pathLst>
          </a:custGeom>
          <a:noFill/>
          <a:ln w="76200"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49" name="Google Shape;1349;p98"/>
          <p:cNvSpPr/>
          <p:nvPr/>
        </p:nvSpPr>
        <p:spPr>
          <a:xfrm>
            <a:off x="5181600" y="3988282"/>
            <a:ext cx="1127760" cy="171450"/>
          </a:xfrm>
          <a:custGeom>
            <a:avLst/>
            <a:gdLst/>
            <a:ahLst/>
            <a:cxnLst/>
            <a:rect l="l" t="t" r="r" b="b"/>
            <a:pathLst>
              <a:path w="1127760" h="171450" extrusionOk="0">
                <a:moveTo>
                  <a:pt x="171450" y="0"/>
                </a:moveTo>
                <a:lnTo>
                  <a:pt x="0" y="85724"/>
                </a:lnTo>
                <a:lnTo>
                  <a:pt x="171450" y="171449"/>
                </a:lnTo>
                <a:lnTo>
                  <a:pt x="171450" y="114299"/>
                </a:lnTo>
                <a:lnTo>
                  <a:pt x="142875" y="114299"/>
                </a:lnTo>
                <a:lnTo>
                  <a:pt x="142875" y="57149"/>
                </a:lnTo>
                <a:lnTo>
                  <a:pt x="171450" y="57149"/>
                </a:lnTo>
                <a:lnTo>
                  <a:pt x="171450" y="0"/>
                </a:lnTo>
                <a:close/>
              </a:path>
              <a:path w="1127760" h="171450" extrusionOk="0">
                <a:moveTo>
                  <a:pt x="956183" y="0"/>
                </a:moveTo>
                <a:lnTo>
                  <a:pt x="956183" y="171449"/>
                </a:lnTo>
                <a:lnTo>
                  <a:pt x="1070483" y="114299"/>
                </a:lnTo>
                <a:lnTo>
                  <a:pt x="984758" y="114299"/>
                </a:lnTo>
                <a:lnTo>
                  <a:pt x="984758" y="57149"/>
                </a:lnTo>
                <a:lnTo>
                  <a:pt x="1070483" y="57149"/>
                </a:lnTo>
                <a:lnTo>
                  <a:pt x="956183" y="0"/>
                </a:lnTo>
                <a:close/>
              </a:path>
              <a:path w="1127760" h="171450" extrusionOk="0">
                <a:moveTo>
                  <a:pt x="171450" y="57149"/>
                </a:moveTo>
                <a:lnTo>
                  <a:pt x="142875" y="57149"/>
                </a:lnTo>
                <a:lnTo>
                  <a:pt x="142875" y="114299"/>
                </a:lnTo>
                <a:lnTo>
                  <a:pt x="171450" y="114299"/>
                </a:lnTo>
                <a:lnTo>
                  <a:pt x="171450" y="57149"/>
                </a:lnTo>
                <a:close/>
              </a:path>
              <a:path w="1127760" h="171450" extrusionOk="0">
                <a:moveTo>
                  <a:pt x="956183" y="57149"/>
                </a:moveTo>
                <a:lnTo>
                  <a:pt x="171450" y="57149"/>
                </a:lnTo>
                <a:lnTo>
                  <a:pt x="171450" y="114299"/>
                </a:lnTo>
                <a:lnTo>
                  <a:pt x="956183" y="114299"/>
                </a:lnTo>
                <a:lnTo>
                  <a:pt x="956183" y="57149"/>
                </a:lnTo>
                <a:close/>
              </a:path>
              <a:path w="1127760" h="171450" extrusionOk="0">
                <a:moveTo>
                  <a:pt x="1070483" y="57149"/>
                </a:moveTo>
                <a:lnTo>
                  <a:pt x="984758" y="57149"/>
                </a:lnTo>
                <a:lnTo>
                  <a:pt x="984758" y="114299"/>
                </a:lnTo>
                <a:lnTo>
                  <a:pt x="1070483" y="114299"/>
                </a:lnTo>
                <a:lnTo>
                  <a:pt x="1127633" y="85724"/>
                </a:lnTo>
                <a:lnTo>
                  <a:pt x="1070483" y="57149"/>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50" name="Google Shape;1350;p98"/>
          <p:cNvSpPr txBox="1"/>
          <p:nvPr/>
        </p:nvSpPr>
        <p:spPr>
          <a:xfrm>
            <a:off x="6413880" y="3909593"/>
            <a:ext cx="1943100" cy="353695"/>
          </a:xfrm>
          <a:prstGeom prst="rect">
            <a:avLst/>
          </a:prstGeom>
          <a:solidFill>
            <a:srgbClr val="1154CC"/>
          </a:solidFill>
          <a:ln>
            <a:noFill/>
          </a:ln>
        </p:spPr>
        <p:txBody>
          <a:bodyPr spcFirstLastPara="1" wrap="square" lIns="0" tIns="41900" rIns="0" bIns="0" anchor="t" anchorCtr="0">
            <a:noAutofit/>
          </a:bodyPr>
          <a:lstStyle/>
          <a:p>
            <a:pPr marL="92075"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FFFFFF"/>
                </a:solidFill>
                <a:latin typeface="Arial"/>
                <a:ea typeface="Arial"/>
                <a:cs typeface="Arial"/>
                <a:sym typeface="Arial"/>
              </a:rPr>
              <a:t>Other Items-Scales</a:t>
            </a:r>
            <a:endParaRPr sz="1600" b="0" i="0" u="none" strike="noStrike" cap="none">
              <a:solidFill>
                <a:schemeClr val="dk1"/>
              </a:solidFill>
              <a:latin typeface="Arial"/>
              <a:ea typeface="Arial"/>
              <a:cs typeface="Arial"/>
              <a:sym typeface="Arial"/>
            </a:endParaRPr>
          </a:p>
        </p:txBody>
      </p:sp>
      <p:sp>
        <p:nvSpPr>
          <p:cNvPr id="1351" name="Google Shape;1351;p98"/>
          <p:cNvSpPr txBox="1"/>
          <p:nvPr/>
        </p:nvSpPr>
        <p:spPr>
          <a:xfrm>
            <a:off x="533400" y="3932491"/>
            <a:ext cx="2054225" cy="339090"/>
          </a:xfrm>
          <a:prstGeom prst="rect">
            <a:avLst/>
          </a:prstGeom>
          <a:solidFill>
            <a:srgbClr val="1154CC"/>
          </a:solidFill>
          <a:ln>
            <a:noFill/>
          </a:ln>
        </p:spPr>
        <p:txBody>
          <a:bodyPr spcFirstLastPara="1" wrap="square" lIns="0" tIns="41900" rIns="0" bIns="0" anchor="t" anchorCtr="0">
            <a:noAutofit/>
          </a:bodyPr>
          <a:lstStyle/>
          <a:p>
            <a:pPr marL="9144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FFFFFF"/>
                </a:solidFill>
                <a:latin typeface="Arial"/>
                <a:ea typeface="Arial"/>
                <a:cs typeface="Arial"/>
                <a:sym typeface="Arial"/>
              </a:rPr>
              <a:t>Similar Items-Scales</a:t>
            </a:r>
            <a:endParaRPr sz="1600" b="0" i="0" u="none" strike="noStrike" cap="none">
              <a:solidFill>
                <a:schemeClr val="dk1"/>
              </a:solidFill>
              <a:latin typeface="Arial"/>
              <a:ea typeface="Arial"/>
              <a:cs typeface="Arial"/>
              <a:sym typeface="Arial"/>
            </a:endParaRPr>
          </a:p>
        </p:txBody>
      </p:sp>
      <p:sp>
        <p:nvSpPr>
          <p:cNvPr id="1352" name="Google Shape;1352;p98"/>
          <p:cNvSpPr/>
          <p:nvPr/>
        </p:nvSpPr>
        <p:spPr>
          <a:xfrm>
            <a:off x="2682367" y="3988282"/>
            <a:ext cx="1127760" cy="171450"/>
          </a:xfrm>
          <a:custGeom>
            <a:avLst/>
            <a:gdLst/>
            <a:ahLst/>
            <a:cxnLst/>
            <a:rect l="l" t="t" r="r" b="b"/>
            <a:pathLst>
              <a:path w="1127760" h="171450" extrusionOk="0">
                <a:moveTo>
                  <a:pt x="171450" y="0"/>
                </a:moveTo>
                <a:lnTo>
                  <a:pt x="0" y="85724"/>
                </a:lnTo>
                <a:lnTo>
                  <a:pt x="171450" y="171449"/>
                </a:lnTo>
                <a:lnTo>
                  <a:pt x="171450" y="114299"/>
                </a:lnTo>
                <a:lnTo>
                  <a:pt x="142875" y="114299"/>
                </a:lnTo>
                <a:lnTo>
                  <a:pt x="142875" y="57149"/>
                </a:lnTo>
                <a:lnTo>
                  <a:pt x="171450" y="57149"/>
                </a:lnTo>
                <a:lnTo>
                  <a:pt x="171450" y="0"/>
                </a:lnTo>
                <a:close/>
              </a:path>
              <a:path w="1127760" h="171450" extrusionOk="0">
                <a:moveTo>
                  <a:pt x="956182" y="0"/>
                </a:moveTo>
                <a:lnTo>
                  <a:pt x="956182" y="171449"/>
                </a:lnTo>
                <a:lnTo>
                  <a:pt x="1070483" y="114299"/>
                </a:lnTo>
                <a:lnTo>
                  <a:pt x="984757" y="114299"/>
                </a:lnTo>
                <a:lnTo>
                  <a:pt x="984757" y="57149"/>
                </a:lnTo>
                <a:lnTo>
                  <a:pt x="1070483" y="57149"/>
                </a:lnTo>
                <a:lnTo>
                  <a:pt x="956182" y="0"/>
                </a:lnTo>
                <a:close/>
              </a:path>
              <a:path w="1127760" h="171450" extrusionOk="0">
                <a:moveTo>
                  <a:pt x="171450" y="57149"/>
                </a:moveTo>
                <a:lnTo>
                  <a:pt x="142875" y="57149"/>
                </a:lnTo>
                <a:lnTo>
                  <a:pt x="142875" y="114299"/>
                </a:lnTo>
                <a:lnTo>
                  <a:pt x="171450" y="114299"/>
                </a:lnTo>
                <a:lnTo>
                  <a:pt x="171450" y="57149"/>
                </a:lnTo>
                <a:close/>
              </a:path>
              <a:path w="1127760" h="171450" extrusionOk="0">
                <a:moveTo>
                  <a:pt x="956182" y="57149"/>
                </a:moveTo>
                <a:lnTo>
                  <a:pt x="171450" y="57149"/>
                </a:lnTo>
                <a:lnTo>
                  <a:pt x="171450" y="114299"/>
                </a:lnTo>
                <a:lnTo>
                  <a:pt x="956182" y="114299"/>
                </a:lnTo>
                <a:lnTo>
                  <a:pt x="956182" y="57149"/>
                </a:lnTo>
                <a:close/>
              </a:path>
              <a:path w="1127760" h="171450" extrusionOk="0">
                <a:moveTo>
                  <a:pt x="1070483" y="57149"/>
                </a:moveTo>
                <a:lnTo>
                  <a:pt x="984757" y="57149"/>
                </a:lnTo>
                <a:lnTo>
                  <a:pt x="984757" y="114299"/>
                </a:lnTo>
                <a:lnTo>
                  <a:pt x="1070483" y="114299"/>
                </a:lnTo>
                <a:lnTo>
                  <a:pt x="1127633" y="85724"/>
                </a:lnTo>
                <a:lnTo>
                  <a:pt x="1070483" y="57149"/>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356"/>
        <p:cNvGrpSpPr/>
        <p:nvPr/>
      </p:nvGrpSpPr>
      <p:grpSpPr>
        <a:xfrm>
          <a:off x="0" y="0"/>
          <a:ext cx="0" cy="0"/>
          <a:chOff x="0" y="0"/>
          <a:chExt cx="0" cy="0"/>
        </a:xfrm>
      </p:grpSpPr>
      <p:sp>
        <p:nvSpPr>
          <p:cNvPr id="1357" name="Google Shape;1357;p99"/>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58" name="Google Shape;1358;p99"/>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59" name="Google Shape;1359;p99"/>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60" name="Google Shape;1360;p99"/>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61" name="Google Shape;1361;p99"/>
          <p:cNvSpPr txBox="1">
            <a:spLocks noGrp="1"/>
          </p:cNvSpPr>
          <p:nvPr>
            <p:ph type="title"/>
          </p:nvPr>
        </p:nvSpPr>
        <p:spPr>
          <a:xfrm>
            <a:off x="948029" y="433196"/>
            <a:ext cx="6810375" cy="757555"/>
          </a:xfrm>
          <a:prstGeom prst="rect">
            <a:avLst/>
          </a:prstGeom>
          <a:noFill/>
          <a:ln>
            <a:noFill/>
          </a:ln>
        </p:spPr>
        <p:txBody>
          <a:bodyPr spcFirstLastPara="1" wrap="square" lIns="0" tIns="12700" rIns="0" bIns="0" anchor="ctr" anchorCtr="0">
            <a:noAutofit/>
          </a:bodyPr>
          <a:lstStyle/>
          <a:p>
            <a:pPr marL="12700" marR="5080" lvl="0" indent="0" algn="l" rtl="0">
              <a:lnSpc>
                <a:spcPct val="100000"/>
              </a:lnSpc>
              <a:spcBef>
                <a:spcPts val="0"/>
              </a:spcBef>
              <a:spcAft>
                <a:spcPts val="0"/>
              </a:spcAft>
              <a:buClr>
                <a:srgbClr val="000000"/>
              </a:buClr>
              <a:buSzPts val="2400"/>
              <a:buFont typeface="Arial"/>
              <a:buNone/>
            </a:pPr>
            <a:r>
              <a:rPr lang="en-US" sz="2400" b="1">
                <a:solidFill>
                  <a:srgbClr val="000000"/>
                </a:solidFill>
                <a:latin typeface="Arial"/>
                <a:ea typeface="Arial"/>
                <a:cs typeface="Arial"/>
                <a:sym typeface="Arial"/>
              </a:rPr>
              <a:t>KONDISI-KONDISI YANG MEMPENGARUHI KOEFISIEN  VALIDITAS</a:t>
            </a:r>
            <a:endParaRPr sz="2400">
              <a:latin typeface="Arial"/>
              <a:ea typeface="Arial"/>
              <a:cs typeface="Arial"/>
              <a:sym typeface="Arial"/>
            </a:endParaRPr>
          </a:p>
        </p:txBody>
      </p:sp>
      <p:sp>
        <p:nvSpPr>
          <p:cNvPr id="1362" name="Google Shape;1362;p99"/>
          <p:cNvSpPr txBox="1"/>
          <p:nvPr/>
        </p:nvSpPr>
        <p:spPr>
          <a:xfrm>
            <a:off x="1074521" y="1425854"/>
            <a:ext cx="7556500" cy="3272790"/>
          </a:xfrm>
          <a:prstGeom prst="rect">
            <a:avLst/>
          </a:prstGeom>
          <a:noFill/>
          <a:ln>
            <a:noFill/>
          </a:ln>
        </p:spPr>
        <p:txBody>
          <a:bodyPr spcFirstLastPara="1" wrap="square" lIns="0" tIns="88250" rIns="0" bIns="0" anchor="t" anchorCtr="0">
            <a:noAutofit/>
          </a:bodyPr>
          <a:lstStyle/>
          <a:p>
            <a:pPr marL="342900" marR="0" lvl="0" indent="-330835" algn="l" rtl="0">
              <a:lnSpc>
                <a:spcPct val="100000"/>
              </a:lnSpc>
              <a:spcBef>
                <a:spcPts val="0"/>
              </a:spcBef>
              <a:spcAft>
                <a:spcPts val="0"/>
              </a:spcAft>
              <a:buClr>
                <a:schemeClr val="dk1"/>
              </a:buClr>
              <a:buSzPts val="1600"/>
              <a:buFont typeface="Arial"/>
              <a:buChar char="▪"/>
            </a:pPr>
            <a:r>
              <a:rPr lang="en-US" sz="1800" b="0" i="0" u="none" strike="noStrike" cap="none">
                <a:solidFill>
                  <a:schemeClr val="dk1"/>
                </a:solidFill>
                <a:latin typeface="Arial"/>
                <a:ea typeface="Arial"/>
                <a:cs typeface="Arial"/>
                <a:sym typeface="Arial"/>
              </a:rPr>
              <a:t>Hakikat kelompok: umur, jenis kelamin, tingkat pendidikan, dll.</a:t>
            </a:r>
            <a:endParaRPr sz="1800" b="0" i="0" u="none" strike="noStrike" cap="none">
              <a:solidFill>
                <a:schemeClr val="dk1"/>
              </a:solidFill>
              <a:latin typeface="Arial"/>
              <a:ea typeface="Arial"/>
              <a:cs typeface="Arial"/>
              <a:sym typeface="Arial"/>
            </a:endParaRPr>
          </a:p>
          <a:p>
            <a:pPr marL="342900" marR="0" lvl="0" indent="-330835" algn="l" rtl="0">
              <a:lnSpc>
                <a:spcPct val="100000"/>
              </a:lnSpc>
              <a:spcBef>
                <a:spcPts val="605"/>
              </a:spcBef>
              <a:spcAft>
                <a:spcPts val="0"/>
              </a:spcAft>
              <a:buClr>
                <a:schemeClr val="dk1"/>
              </a:buClr>
              <a:buSzPts val="1600"/>
              <a:buFont typeface="Arial"/>
              <a:buChar char="▪"/>
            </a:pPr>
            <a:r>
              <a:rPr lang="en-US" sz="1800" b="0" i="0" u="none" strike="noStrike" cap="none">
                <a:solidFill>
                  <a:schemeClr val="dk1"/>
                </a:solidFill>
                <a:latin typeface="Arial"/>
                <a:ea typeface="Arial"/>
                <a:cs typeface="Arial"/>
                <a:sym typeface="Arial"/>
              </a:rPr>
              <a:t>Heterogenitas sampel: semakin lebar rentang skor, semakin tinggi</a:t>
            </a:r>
            <a:endParaRPr sz="1800" b="0" i="0" u="none" strike="noStrike" cap="none">
              <a:solidFill>
                <a:schemeClr val="dk1"/>
              </a:solidFill>
              <a:latin typeface="Arial"/>
              <a:ea typeface="Arial"/>
              <a:cs typeface="Arial"/>
              <a:sym typeface="Arial"/>
            </a:endParaRPr>
          </a:p>
          <a:p>
            <a:pPr marL="34290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Arial"/>
                <a:ea typeface="Arial"/>
                <a:cs typeface="Arial"/>
                <a:sym typeface="Arial"/>
              </a:rPr>
              <a:t>korelasinya.</a:t>
            </a:r>
            <a:endParaRPr sz="1800" b="0" i="0" u="none" strike="noStrike" cap="none">
              <a:solidFill>
                <a:schemeClr val="dk1"/>
              </a:solidFill>
              <a:latin typeface="Arial"/>
              <a:ea typeface="Arial"/>
              <a:cs typeface="Arial"/>
              <a:sym typeface="Arial"/>
            </a:endParaRPr>
          </a:p>
          <a:p>
            <a:pPr marL="342900" marR="934719" lvl="0" indent="-330835" algn="l" rtl="0">
              <a:lnSpc>
                <a:spcPct val="100000"/>
              </a:lnSpc>
              <a:spcBef>
                <a:spcPts val="600"/>
              </a:spcBef>
              <a:spcAft>
                <a:spcPts val="0"/>
              </a:spcAft>
              <a:buClr>
                <a:schemeClr val="dk1"/>
              </a:buClr>
              <a:buSzPts val="1600"/>
              <a:buFont typeface="Arial"/>
              <a:buChar char="▪"/>
            </a:pPr>
            <a:r>
              <a:rPr lang="en-US" sz="1800" b="0" i="0" u="none" strike="noStrike" cap="none">
                <a:solidFill>
                  <a:schemeClr val="dk1"/>
                </a:solidFill>
                <a:latin typeface="Arial"/>
                <a:ea typeface="Arial"/>
                <a:cs typeface="Arial"/>
                <a:sym typeface="Arial"/>
              </a:rPr>
              <a:t>Praseleksi: misal tes kinerja karyawan, seharusnya yang  menjawab tes adalah semua karyawan, namun pada faktanya  yang menjawab adalah para karyawan superior yang sudah  diseleksi sebelumnya.</a:t>
            </a:r>
            <a:endParaRPr sz="1800" b="0" i="0" u="none" strike="noStrike" cap="none">
              <a:solidFill>
                <a:schemeClr val="dk1"/>
              </a:solidFill>
              <a:latin typeface="Arial"/>
              <a:ea typeface="Arial"/>
              <a:cs typeface="Arial"/>
              <a:sym typeface="Arial"/>
            </a:endParaRPr>
          </a:p>
          <a:p>
            <a:pPr marL="342900" marR="0" lvl="0" indent="-330835" algn="l" rtl="0">
              <a:lnSpc>
                <a:spcPct val="100000"/>
              </a:lnSpc>
              <a:spcBef>
                <a:spcPts val="600"/>
              </a:spcBef>
              <a:spcAft>
                <a:spcPts val="0"/>
              </a:spcAft>
              <a:buClr>
                <a:schemeClr val="dk1"/>
              </a:buClr>
              <a:buSzPts val="1600"/>
              <a:buFont typeface="Arial"/>
              <a:buChar char="▪"/>
            </a:pPr>
            <a:r>
              <a:rPr lang="en-US" sz="1800" b="0" i="0" u="none" strike="noStrike" cap="none">
                <a:solidFill>
                  <a:schemeClr val="dk1"/>
                </a:solidFill>
                <a:latin typeface="Arial"/>
                <a:ea typeface="Arial"/>
                <a:cs typeface="Arial"/>
                <a:sym typeface="Arial"/>
              </a:rPr>
              <a:t>Bentuk hubungan antara tes dan kriteria.</a:t>
            </a:r>
            <a:endParaRPr sz="1800" b="0" i="0" u="none" strike="noStrike" cap="none">
              <a:solidFill>
                <a:schemeClr val="dk1"/>
              </a:solidFill>
              <a:latin typeface="Arial"/>
              <a:ea typeface="Arial"/>
              <a:cs typeface="Arial"/>
              <a:sym typeface="Arial"/>
            </a:endParaRPr>
          </a:p>
          <a:p>
            <a:pPr marL="342900" marR="0" lvl="0" indent="-330835" algn="l" rtl="0">
              <a:lnSpc>
                <a:spcPct val="100000"/>
              </a:lnSpc>
              <a:spcBef>
                <a:spcPts val="605"/>
              </a:spcBef>
              <a:spcAft>
                <a:spcPts val="0"/>
              </a:spcAft>
              <a:buClr>
                <a:schemeClr val="dk1"/>
              </a:buClr>
              <a:buSzPts val="1600"/>
              <a:buFont typeface="Arial"/>
              <a:buChar char="▪"/>
            </a:pPr>
            <a:r>
              <a:rPr lang="en-US" sz="1800" b="0" i="0" u="none" strike="noStrike" cap="none">
                <a:solidFill>
                  <a:schemeClr val="dk1"/>
                </a:solidFill>
                <a:latin typeface="Arial"/>
                <a:ea typeface="Arial"/>
                <a:cs typeface="Arial"/>
                <a:sym typeface="Arial"/>
              </a:rPr>
              <a:t>Heteroscedasticity.</a:t>
            </a:r>
            <a:endParaRPr sz="1800" b="0" i="0" u="none" strike="noStrike" cap="none">
              <a:solidFill>
                <a:schemeClr val="dk1"/>
              </a:solidFill>
              <a:latin typeface="Arial"/>
              <a:ea typeface="Arial"/>
              <a:cs typeface="Arial"/>
              <a:sym typeface="Arial"/>
            </a:endParaRPr>
          </a:p>
          <a:p>
            <a:pPr marL="0" marR="5080" lvl="0" indent="0" algn="r" rtl="0">
              <a:lnSpc>
                <a:spcPct val="100000"/>
              </a:lnSpc>
              <a:spcBef>
                <a:spcPts val="156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43</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366"/>
        <p:cNvGrpSpPr/>
        <p:nvPr/>
      </p:nvGrpSpPr>
      <p:grpSpPr>
        <a:xfrm>
          <a:off x="0" y="0"/>
          <a:ext cx="0" cy="0"/>
          <a:chOff x="0" y="0"/>
          <a:chExt cx="0" cy="0"/>
        </a:xfrm>
      </p:grpSpPr>
      <p:sp>
        <p:nvSpPr>
          <p:cNvPr id="1367" name="Google Shape;1367;p100"/>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68" name="Google Shape;1368;p100"/>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69" name="Google Shape;1369;p100"/>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70" name="Google Shape;1370;p100"/>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71" name="Google Shape;1371;p100"/>
          <p:cNvSpPr txBox="1"/>
          <p:nvPr/>
        </p:nvSpPr>
        <p:spPr>
          <a:xfrm>
            <a:off x="1091590" y="2321128"/>
            <a:ext cx="4087495" cy="1244600"/>
          </a:xfrm>
          <a:prstGeom prst="rect">
            <a:avLst/>
          </a:prstGeom>
          <a:noFill/>
          <a:ln>
            <a:noFill/>
          </a:ln>
        </p:spPr>
        <p:txBody>
          <a:bodyPr spcFirstLastPara="1" wrap="square" lIns="0" tIns="12050" rIns="0" bIns="0" anchor="t" anchorCtr="0">
            <a:noAutofit/>
          </a:bodyPr>
          <a:lstStyle/>
          <a:p>
            <a:pPr marL="12700" marR="5080" lvl="0" indent="0" algn="l" rtl="0">
              <a:lnSpc>
                <a:spcPct val="100000"/>
              </a:lnSpc>
              <a:spcBef>
                <a:spcPts val="0"/>
              </a:spcBef>
              <a:spcAft>
                <a:spcPts val="0"/>
              </a:spcAft>
              <a:buClr>
                <a:srgbClr val="000000"/>
              </a:buClr>
              <a:buSzPts val="4000"/>
              <a:buFont typeface="Arial"/>
              <a:buNone/>
            </a:pPr>
            <a:r>
              <a:rPr lang="en-US" sz="4000" b="1" i="0" u="none" strike="noStrike" cap="none">
                <a:solidFill>
                  <a:schemeClr val="dk1"/>
                </a:solidFill>
                <a:latin typeface="Arial"/>
                <a:ea typeface="Arial"/>
                <a:cs typeface="Arial"/>
                <a:sym typeface="Arial"/>
              </a:rPr>
              <a:t>ANALISIS BUTIR  SOAL</a:t>
            </a:r>
            <a:endParaRPr sz="4000" b="0" i="0" u="none" strike="noStrike" cap="none">
              <a:solidFill>
                <a:schemeClr val="dk1"/>
              </a:solidFill>
              <a:latin typeface="Arial"/>
              <a:ea typeface="Arial"/>
              <a:cs typeface="Arial"/>
              <a:sym typeface="Arial"/>
            </a:endParaRPr>
          </a:p>
        </p:txBody>
      </p:sp>
      <p:sp>
        <p:nvSpPr>
          <p:cNvPr id="1372" name="Google Shape;1372;p100"/>
          <p:cNvSpPr txBox="1"/>
          <p:nvPr/>
        </p:nvSpPr>
        <p:spPr>
          <a:xfrm>
            <a:off x="7161403" y="374141"/>
            <a:ext cx="1212215" cy="1854835"/>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0"/>
              <a:buFont typeface="Arial"/>
              <a:buNone/>
            </a:pPr>
            <a:endParaRPr sz="9600" b="0" i="0" u="none" strike="noStrike" cap="none" dirty="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5"/>
        <p:cNvGrpSpPr/>
        <p:nvPr/>
      </p:nvGrpSpPr>
      <p:grpSpPr>
        <a:xfrm>
          <a:off x="0" y="0"/>
          <a:ext cx="0" cy="0"/>
          <a:chOff x="0" y="0"/>
          <a:chExt cx="0" cy="0"/>
        </a:xfrm>
      </p:grpSpPr>
      <p:sp>
        <p:nvSpPr>
          <p:cNvPr id="966" name="Google Shape;966;p74"/>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67" name="Google Shape;967;p74"/>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68" name="Google Shape;968;p74"/>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69" name="Google Shape;969;p74"/>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70" name="Google Shape;970;p74"/>
          <p:cNvSpPr txBox="1">
            <a:spLocks noGrp="1"/>
          </p:cNvSpPr>
          <p:nvPr>
            <p:ph type="title"/>
          </p:nvPr>
        </p:nvSpPr>
        <p:spPr>
          <a:xfrm>
            <a:off x="948029" y="625297"/>
            <a:ext cx="4683125" cy="635000"/>
          </a:xfrm>
          <a:prstGeom prst="rect">
            <a:avLst/>
          </a:prstGeom>
          <a:noFill/>
          <a:ln>
            <a:noFill/>
          </a:ln>
        </p:spPr>
        <p:txBody>
          <a:bodyPr spcFirstLastPara="1" wrap="square" lIns="0" tIns="12050" rIns="0" bIns="0" anchor="ctr" anchorCtr="0">
            <a:noAutofit/>
          </a:bodyPr>
          <a:lstStyle/>
          <a:p>
            <a:pPr marL="12700" lvl="0" indent="0" algn="l" rtl="0">
              <a:lnSpc>
                <a:spcPct val="100000"/>
              </a:lnSpc>
              <a:spcBef>
                <a:spcPts val="0"/>
              </a:spcBef>
              <a:spcAft>
                <a:spcPts val="0"/>
              </a:spcAft>
              <a:buClr>
                <a:srgbClr val="000000"/>
              </a:buClr>
              <a:buSzPts val="4000"/>
              <a:buFont typeface="Arial"/>
              <a:buNone/>
            </a:pPr>
            <a:r>
              <a:rPr lang="en-US" sz="4000" b="1">
                <a:solidFill>
                  <a:srgbClr val="000000"/>
                </a:solidFill>
                <a:latin typeface="Arial"/>
                <a:ea typeface="Arial"/>
                <a:cs typeface="Arial"/>
                <a:sym typeface="Arial"/>
              </a:rPr>
              <a:t>DEFINISI RELIABILITAS</a:t>
            </a:r>
            <a:endParaRPr sz="4000">
              <a:latin typeface="Arial"/>
              <a:ea typeface="Arial"/>
              <a:cs typeface="Arial"/>
              <a:sym typeface="Arial"/>
            </a:endParaRPr>
          </a:p>
        </p:txBody>
      </p:sp>
      <p:sp>
        <p:nvSpPr>
          <p:cNvPr id="971" name="Google Shape;971;p74"/>
          <p:cNvSpPr txBox="1"/>
          <p:nvPr/>
        </p:nvSpPr>
        <p:spPr>
          <a:xfrm>
            <a:off x="1050137" y="1652777"/>
            <a:ext cx="7142480" cy="1550670"/>
          </a:xfrm>
          <a:prstGeom prst="rect">
            <a:avLst/>
          </a:prstGeom>
          <a:noFill/>
          <a:ln>
            <a:noFill/>
          </a:ln>
        </p:spPr>
        <p:txBody>
          <a:bodyPr spcFirstLastPara="1" wrap="square" lIns="0" tIns="13325" rIns="0" bIns="0" anchor="t" anchorCtr="0">
            <a:noAutofit/>
          </a:bodyPr>
          <a:lstStyle/>
          <a:p>
            <a:pPr marL="367665" marR="5080" lvl="0" indent="-355600" algn="l" rtl="0">
              <a:lnSpc>
                <a:spcPct val="100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Reliabilitas merujuk pada konsistensi skor yang dicapai oleh  orang yang sama ketika mereka diuji-ulang dengan tes  yang sama pada kesempatan yang berbeda, atau dengan  seperangkat butir-butir ekuivalen (equivalent items) yang  berbeda, atau di bawah kondisi pengujian yang berbeda.</a:t>
            </a:r>
            <a:endParaRPr sz="2000" b="0" i="0" u="none" strike="noStrike" cap="none">
              <a:solidFill>
                <a:schemeClr val="dk1"/>
              </a:solidFill>
              <a:latin typeface="Arial"/>
              <a:ea typeface="Arial"/>
              <a:cs typeface="Arial"/>
              <a:sym typeface="Arial"/>
            </a:endParaRPr>
          </a:p>
        </p:txBody>
      </p:sp>
      <p:sp>
        <p:nvSpPr>
          <p:cNvPr id="972" name="Google Shape;972;p74"/>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18</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376"/>
        <p:cNvGrpSpPr/>
        <p:nvPr/>
      </p:nvGrpSpPr>
      <p:grpSpPr>
        <a:xfrm>
          <a:off x="0" y="0"/>
          <a:ext cx="0" cy="0"/>
          <a:chOff x="0" y="0"/>
          <a:chExt cx="0" cy="0"/>
        </a:xfrm>
      </p:grpSpPr>
      <p:sp>
        <p:nvSpPr>
          <p:cNvPr id="1377" name="Google Shape;1377;p101"/>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78" name="Google Shape;1378;p101"/>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79" name="Google Shape;1379;p101"/>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80" name="Google Shape;1380;p101"/>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81" name="Google Shape;1381;p101"/>
          <p:cNvSpPr txBox="1">
            <a:spLocks noGrp="1"/>
          </p:cNvSpPr>
          <p:nvPr>
            <p:ph type="title"/>
          </p:nvPr>
        </p:nvSpPr>
        <p:spPr>
          <a:xfrm>
            <a:off x="948029" y="746582"/>
            <a:ext cx="3943985" cy="635000"/>
          </a:xfrm>
          <a:prstGeom prst="rect">
            <a:avLst/>
          </a:prstGeom>
          <a:noFill/>
          <a:ln>
            <a:noFill/>
          </a:ln>
        </p:spPr>
        <p:txBody>
          <a:bodyPr spcFirstLastPara="1" wrap="square" lIns="0" tIns="12050" rIns="0" bIns="0" anchor="ctr" anchorCtr="0">
            <a:noAutofit/>
          </a:bodyPr>
          <a:lstStyle/>
          <a:p>
            <a:pPr marL="12700" lvl="0" indent="0" algn="l" rtl="0">
              <a:lnSpc>
                <a:spcPct val="100000"/>
              </a:lnSpc>
              <a:spcBef>
                <a:spcPts val="0"/>
              </a:spcBef>
              <a:spcAft>
                <a:spcPts val="0"/>
              </a:spcAft>
              <a:buClr>
                <a:srgbClr val="000000"/>
              </a:buClr>
              <a:buSzPts val="4000"/>
              <a:buFont typeface="Arial"/>
              <a:buNone/>
            </a:pPr>
            <a:r>
              <a:rPr lang="en-US" sz="4000" b="1">
                <a:solidFill>
                  <a:srgbClr val="000000"/>
                </a:solidFill>
                <a:latin typeface="Arial"/>
                <a:ea typeface="Arial"/>
                <a:cs typeface="Arial"/>
                <a:sym typeface="Arial"/>
              </a:rPr>
              <a:t>ITEM ANALYSIS</a:t>
            </a:r>
            <a:endParaRPr sz="4000">
              <a:latin typeface="Arial"/>
              <a:ea typeface="Arial"/>
              <a:cs typeface="Arial"/>
              <a:sym typeface="Arial"/>
            </a:endParaRPr>
          </a:p>
        </p:txBody>
      </p:sp>
      <p:sp>
        <p:nvSpPr>
          <p:cNvPr id="1382" name="Google Shape;1382;p101"/>
          <p:cNvSpPr txBox="1"/>
          <p:nvPr/>
        </p:nvSpPr>
        <p:spPr>
          <a:xfrm>
            <a:off x="1050137" y="1621663"/>
            <a:ext cx="6912609" cy="2465070"/>
          </a:xfrm>
          <a:prstGeom prst="rect">
            <a:avLst/>
          </a:prstGeom>
          <a:noFill/>
          <a:ln>
            <a:noFill/>
          </a:ln>
        </p:spPr>
        <p:txBody>
          <a:bodyPr spcFirstLastPara="1" wrap="square" lIns="0" tIns="13325" rIns="0" bIns="0" anchor="t" anchorCtr="0">
            <a:noAutofit/>
          </a:bodyPr>
          <a:lstStyle/>
          <a:p>
            <a:pPr marL="367665" marR="0" lvl="0" indent="-355600" algn="l" rtl="0">
              <a:lnSpc>
                <a:spcPct val="100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Membantu proses evaluasi tes</a:t>
            </a:r>
            <a:endParaRPr sz="2000" b="0" i="0" u="none" strike="noStrike" cap="none">
              <a:solidFill>
                <a:schemeClr val="dk1"/>
              </a:solidFill>
              <a:latin typeface="Arial"/>
              <a:ea typeface="Arial"/>
              <a:cs typeface="Arial"/>
              <a:sym typeface="Arial"/>
            </a:endParaRPr>
          </a:p>
          <a:p>
            <a:pPr marL="0" marR="0" lvl="0" indent="0" algn="l" rtl="0">
              <a:lnSpc>
                <a:spcPct val="100000"/>
              </a:lnSpc>
              <a:spcBef>
                <a:spcPts val="35"/>
              </a:spcBef>
              <a:spcAft>
                <a:spcPts val="0"/>
              </a:spcAft>
              <a:buClr>
                <a:schemeClr val="dk1"/>
              </a:buClr>
              <a:buSzPts val="3100"/>
              <a:buFont typeface="Arial"/>
              <a:buNone/>
            </a:pPr>
            <a:endParaRPr sz="3100" b="0" i="0" u="none" strike="noStrike" cap="none">
              <a:solidFill>
                <a:schemeClr val="dk1"/>
              </a:solidFill>
              <a:latin typeface="Times New Roman"/>
              <a:ea typeface="Times New Roman"/>
              <a:cs typeface="Times New Roman"/>
              <a:sym typeface="Times New Roman"/>
            </a:endParaRPr>
          </a:p>
          <a:p>
            <a:pPr marL="367665" marR="0" lvl="0" indent="-355600" algn="l" rtl="0">
              <a:lnSpc>
                <a:spcPct val="100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Dapat dilakukan secara </a:t>
            </a:r>
            <a:r>
              <a:rPr lang="en-US" sz="2000" b="1" i="0" u="none" strike="noStrike" cap="none">
                <a:solidFill>
                  <a:schemeClr val="dk1"/>
                </a:solidFill>
                <a:latin typeface="Arial"/>
                <a:ea typeface="Arial"/>
                <a:cs typeface="Arial"/>
                <a:sym typeface="Arial"/>
              </a:rPr>
              <a:t>kualitatif </a:t>
            </a:r>
            <a:r>
              <a:rPr lang="en-US" sz="2000" b="0" i="0" u="none" strike="noStrike" cap="none">
                <a:solidFill>
                  <a:schemeClr val="dk1"/>
                </a:solidFill>
                <a:latin typeface="Arial"/>
                <a:ea typeface="Arial"/>
                <a:cs typeface="Arial"/>
                <a:sym typeface="Arial"/>
              </a:rPr>
              <a:t>[isi dan bentuk] maupun</a:t>
            </a:r>
            <a:endParaRPr sz="2000" b="0" i="0" u="none" strike="noStrike" cap="none">
              <a:solidFill>
                <a:schemeClr val="dk1"/>
              </a:solidFill>
              <a:latin typeface="Arial"/>
              <a:ea typeface="Arial"/>
              <a:cs typeface="Arial"/>
              <a:sym typeface="Arial"/>
            </a:endParaRPr>
          </a:p>
          <a:p>
            <a:pPr marL="367665"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Arial"/>
                <a:ea typeface="Arial"/>
                <a:cs typeface="Arial"/>
                <a:sym typeface="Arial"/>
              </a:rPr>
              <a:t>kuantitatif </a:t>
            </a:r>
            <a:r>
              <a:rPr lang="en-US" sz="2000" b="0" i="0" u="none" strike="noStrike" cap="none">
                <a:solidFill>
                  <a:schemeClr val="dk1"/>
                </a:solidFill>
                <a:latin typeface="Arial"/>
                <a:ea typeface="Arial"/>
                <a:cs typeface="Arial"/>
                <a:sym typeface="Arial"/>
              </a:rPr>
              <a:t>[ciri statistik]</a:t>
            </a:r>
            <a:endParaRPr sz="2000" b="0" i="0" u="none" strike="noStrike" cap="none">
              <a:solidFill>
                <a:schemeClr val="dk1"/>
              </a:solidFill>
              <a:latin typeface="Arial"/>
              <a:ea typeface="Arial"/>
              <a:cs typeface="Arial"/>
              <a:sym typeface="Arial"/>
            </a:endParaRPr>
          </a:p>
          <a:p>
            <a:pPr marL="0" marR="0" lvl="0" indent="0" algn="l" rtl="0">
              <a:lnSpc>
                <a:spcPct val="100000"/>
              </a:lnSpc>
              <a:spcBef>
                <a:spcPts val="35"/>
              </a:spcBef>
              <a:spcAft>
                <a:spcPts val="0"/>
              </a:spcAft>
              <a:buClr>
                <a:srgbClr val="000000"/>
              </a:buClr>
              <a:buSzPts val="3100"/>
              <a:buFont typeface="Arial"/>
              <a:buNone/>
            </a:pPr>
            <a:endParaRPr sz="3100" b="0" i="0" u="none" strike="noStrike" cap="none">
              <a:solidFill>
                <a:schemeClr val="dk1"/>
              </a:solidFill>
              <a:latin typeface="Times New Roman"/>
              <a:ea typeface="Times New Roman"/>
              <a:cs typeface="Times New Roman"/>
              <a:sym typeface="Times New Roman"/>
            </a:endParaRPr>
          </a:p>
          <a:p>
            <a:pPr marL="367665" marR="401320" lvl="0" indent="-355600" algn="l" rtl="0">
              <a:lnSpc>
                <a:spcPct val="100000"/>
              </a:lnSpc>
              <a:spcBef>
                <a:spcPts val="5"/>
              </a:spcBef>
              <a:spcAft>
                <a:spcPts val="0"/>
              </a:spcAft>
              <a:buClr>
                <a:schemeClr val="dk1"/>
              </a:buClr>
              <a:buSzPts val="2000"/>
              <a:buFont typeface="Arial"/>
              <a:buChar char="▪"/>
            </a:pPr>
            <a:r>
              <a:rPr lang="en-US" sz="2000" b="1" i="0" u="none" strike="noStrike" cap="none">
                <a:solidFill>
                  <a:schemeClr val="dk1"/>
                </a:solidFill>
                <a:latin typeface="Arial"/>
                <a:ea typeface="Arial"/>
                <a:cs typeface="Arial"/>
                <a:sym typeface="Arial"/>
              </a:rPr>
              <a:t>Validitas dan Reliabilitas suatu alat tes bergantung  pada ciri-ciri butir soal tesnya</a:t>
            </a:r>
            <a:endParaRPr sz="2000" b="0" i="0" u="none" strike="noStrike" cap="none">
              <a:solidFill>
                <a:schemeClr val="dk1"/>
              </a:solidFill>
              <a:latin typeface="Arial"/>
              <a:ea typeface="Arial"/>
              <a:cs typeface="Arial"/>
              <a:sym typeface="Arial"/>
            </a:endParaRPr>
          </a:p>
        </p:txBody>
      </p:sp>
      <p:sp>
        <p:nvSpPr>
          <p:cNvPr id="1383" name="Google Shape;1383;p101"/>
          <p:cNvSpPr/>
          <p:nvPr/>
        </p:nvSpPr>
        <p:spPr>
          <a:xfrm>
            <a:off x="7516114" y="1252219"/>
            <a:ext cx="363220" cy="363220"/>
          </a:xfrm>
          <a:custGeom>
            <a:avLst/>
            <a:gdLst/>
            <a:ahLst/>
            <a:cxnLst/>
            <a:rect l="l" t="t" r="r" b="b"/>
            <a:pathLst>
              <a:path w="363220" h="363219" extrusionOk="0">
                <a:moveTo>
                  <a:pt x="284099" y="0"/>
                </a:moveTo>
                <a:lnTo>
                  <a:pt x="27558" y="306577"/>
                </a:lnTo>
                <a:lnTo>
                  <a:pt x="0" y="362965"/>
                </a:lnTo>
                <a:lnTo>
                  <a:pt x="56260" y="335406"/>
                </a:lnTo>
                <a:lnTo>
                  <a:pt x="362838" y="78866"/>
                </a:lnTo>
                <a:lnTo>
                  <a:pt x="284099"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84" name="Google Shape;1384;p101"/>
          <p:cNvSpPr/>
          <p:nvPr/>
        </p:nvSpPr>
        <p:spPr>
          <a:xfrm>
            <a:off x="8057895" y="711708"/>
            <a:ext cx="361950" cy="361950"/>
          </a:xfrm>
          <a:custGeom>
            <a:avLst/>
            <a:gdLst/>
            <a:ahLst/>
            <a:cxnLst/>
            <a:rect l="l" t="t" r="r" b="b"/>
            <a:pathLst>
              <a:path w="361950" h="361950" extrusionOk="0">
                <a:moveTo>
                  <a:pt x="56260" y="0"/>
                </a:moveTo>
                <a:lnTo>
                  <a:pt x="46354" y="0"/>
                </a:lnTo>
                <a:lnTo>
                  <a:pt x="40131" y="1269"/>
                </a:lnTo>
                <a:lnTo>
                  <a:pt x="35051" y="4952"/>
                </a:lnTo>
                <a:lnTo>
                  <a:pt x="31369" y="7492"/>
                </a:lnTo>
                <a:lnTo>
                  <a:pt x="25019" y="15112"/>
                </a:lnTo>
                <a:lnTo>
                  <a:pt x="18796" y="22478"/>
                </a:lnTo>
                <a:lnTo>
                  <a:pt x="15112" y="30099"/>
                </a:lnTo>
                <a:lnTo>
                  <a:pt x="10032" y="37591"/>
                </a:lnTo>
                <a:lnTo>
                  <a:pt x="3809" y="53847"/>
                </a:lnTo>
                <a:lnTo>
                  <a:pt x="0" y="71374"/>
                </a:lnTo>
                <a:lnTo>
                  <a:pt x="0" y="88900"/>
                </a:lnTo>
                <a:lnTo>
                  <a:pt x="13843" y="138937"/>
                </a:lnTo>
                <a:lnTo>
                  <a:pt x="222757" y="347852"/>
                </a:lnTo>
                <a:lnTo>
                  <a:pt x="272796" y="361695"/>
                </a:lnTo>
                <a:lnTo>
                  <a:pt x="290322" y="361695"/>
                </a:lnTo>
                <a:lnTo>
                  <a:pt x="307848" y="357886"/>
                </a:lnTo>
                <a:lnTo>
                  <a:pt x="324103" y="351663"/>
                </a:lnTo>
                <a:lnTo>
                  <a:pt x="331597" y="346582"/>
                </a:lnTo>
                <a:lnTo>
                  <a:pt x="339089" y="342900"/>
                </a:lnTo>
                <a:lnTo>
                  <a:pt x="346709" y="336550"/>
                </a:lnTo>
                <a:lnTo>
                  <a:pt x="354075" y="330326"/>
                </a:lnTo>
                <a:lnTo>
                  <a:pt x="356615" y="326643"/>
                </a:lnTo>
                <a:lnTo>
                  <a:pt x="360425" y="321563"/>
                </a:lnTo>
                <a:lnTo>
                  <a:pt x="361696" y="315340"/>
                </a:lnTo>
                <a:lnTo>
                  <a:pt x="361696" y="305307"/>
                </a:lnTo>
                <a:lnTo>
                  <a:pt x="360425" y="300354"/>
                </a:lnTo>
                <a:lnTo>
                  <a:pt x="356615" y="295275"/>
                </a:lnTo>
                <a:lnTo>
                  <a:pt x="354075" y="290321"/>
                </a:lnTo>
                <a:lnTo>
                  <a:pt x="71374" y="7492"/>
                </a:lnTo>
                <a:lnTo>
                  <a:pt x="66294" y="4952"/>
                </a:lnTo>
                <a:lnTo>
                  <a:pt x="61340" y="1269"/>
                </a:lnTo>
                <a:lnTo>
                  <a:pt x="56260"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85" name="Google Shape;1385;p101"/>
          <p:cNvSpPr/>
          <p:nvPr/>
        </p:nvSpPr>
        <p:spPr>
          <a:xfrm>
            <a:off x="7657465" y="865632"/>
            <a:ext cx="608330" cy="608330"/>
          </a:xfrm>
          <a:custGeom>
            <a:avLst/>
            <a:gdLst/>
            <a:ahLst/>
            <a:cxnLst/>
            <a:rect l="l" t="t" r="r" b="b"/>
            <a:pathLst>
              <a:path w="608329" h="608330" extrusionOk="0">
                <a:moveTo>
                  <a:pt x="146430" y="123825"/>
                </a:moveTo>
                <a:lnTo>
                  <a:pt x="115188" y="123825"/>
                </a:lnTo>
                <a:lnTo>
                  <a:pt x="100202" y="125094"/>
                </a:lnTo>
                <a:lnTo>
                  <a:pt x="51307" y="137667"/>
                </a:lnTo>
                <a:lnTo>
                  <a:pt x="7619" y="165100"/>
                </a:lnTo>
                <a:lnTo>
                  <a:pt x="0" y="178942"/>
                </a:lnTo>
                <a:lnTo>
                  <a:pt x="0" y="190245"/>
                </a:lnTo>
                <a:lnTo>
                  <a:pt x="402970" y="600582"/>
                </a:lnTo>
                <a:lnTo>
                  <a:pt x="417956" y="608076"/>
                </a:lnTo>
                <a:lnTo>
                  <a:pt x="429259" y="608076"/>
                </a:lnTo>
                <a:lnTo>
                  <a:pt x="464311" y="571880"/>
                </a:lnTo>
                <a:lnTo>
                  <a:pt x="480567" y="524255"/>
                </a:lnTo>
                <a:lnTo>
                  <a:pt x="484250" y="493013"/>
                </a:lnTo>
                <a:lnTo>
                  <a:pt x="484250" y="461771"/>
                </a:lnTo>
                <a:lnTo>
                  <a:pt x="482980" y="445388"/>
                </a:lnTo>
                <a:lnTo>
                  <a:pt x="480567" y="429259"/>
                </a:lnTo>
                <a:lnTo>
                  <a:pt x="476757" y="412876"/>
                </a:lnTo>
                <a:lnTo>
                  <a:pt x="474217" y="397890"/>
                </a:lnTo>
                <a:lnTo>
                  <a:pt x="469264" y="382904"/>
                </a:lnTo>
                <a:lnTo>
                  <a:pt x="464311" y="370331"/>
                </a:lnTo>
                <a:lnTo>
                  <a:pt x="459231" y="357885"/>
                </a:lnTo>
                <a:lnTo>
                  <a:pt x="608202" y="210184"/>
                </a:lnTo>
                <a:lnTo>
                  <a:pt x="589406" y="191388"/>
                </a:lnTo>
                <a:lnTo>
                  <a:pt x="292861" y="191388"/>
                </a:lnTo>
                <a:lnTo>
                  <a:pt x="289051" y="190245"/>
                </a:lnTo>
                <a:lnTo>
                  <a:pt x="285368" y="187705"/>
                </a:lnTo>
                <a:lnTo>
                  <a:pt x="282828" y="183895"/>
                </a:lnTo>
                <a:lnTo>
                  <a:pt x="281558" y="180212"/>
                </a:lnTo>
                <a:lnTo>
                  <a:pt x="282828" y="176402"/>
                </a:lnTo>
                <a:lnTo>
                  <a:pt x="285368" y="172719"/>
                </a:lnTo>
                <a:lnTo>
                  <a:pt x="309244" y="148843"/>
                </a:lnTo>
                <a:lnTo>
                  <a:pt x="250316" y="148843"/>
                </a:lnTo>
                <a:lnTo>
                  <a:pt x="225298" y="138937"/>
                </a:lnTo>
                <a:lnTo>
                  <a:pt x="210311" y="133857"/>
                </a:lnTo>
                <a:lnTo>
                  <a:pt x="195199" y="131444"/>
                </a:lnTo>
                <a:lnTo>
                  <a:pt x="179069" y="127634"/>
                </a:lnTo>
                <a:lnTo>
                  <a:pt x="162686" y="125094"/>
                </a:lnTo>
                <a:lnTo>
                  <a:pt x="146430" y="123825"/>
                </a:lnTo>
                <a:close/>
              </a:path>
              <a:path w="608329" h="608330" extrusionOk="0">
                <a:moveTo>
                  <a:pt x="464311" y="66293"/>
                </a:moveTo>
                <a:lnTo>
                  <a:pt x="395477" y="66293"/>
                </a:lnTo>
                <a:lnTo>
                  <a:pt x="400430" y="67563"/>
                </a:lnTo>
                <a:lnTo>
                  <a:pt x="404240" y="70103"/>
                </a:lnTo>
                <a:lnTo>
                  <a:pt x="406780" y="73787"/>
                </a:lnTo>
                <a:lnTo>
                  <a:pt x="406780" y="81279"/>
                </a:lnTo>
                <a:lnTo>
                  <a:pt x="404240" y="85089"/>
                </a:lnTo>
                <a:lnTo>
                  <a:pt x="300354" y="187705"/>
                </a:lnTo>
                <a:lnTo>
                  <a:pt x="296544" y="190245"/>
                </a:lnTo>
                <a:lnTo>
                  <a:pt x="292861" y="191388"/>
                </a:lnTo>
                <a:lnTo>
                  <a:pt x="589406" y="191388"/>
                </a:lnTo>
                <a:lnTo>
                  <a:pt x="464311" y="66293"/>
                </a:lnTo>
                <a:close/>
              </a:path>
              <a:path w="608329" h="608330" extrusionOk="0">
                <a:moveTo>
                  <a:pt x="398017" y="0"/>
                </a:moveTo>
                <a:lnTo>
                  <a:pt x="250316" y="148843"/>
                </a:lnTo>
                <a:lnTo>
                  <a:pt x="309244" y="148843"/>
                </a:lnTo>
                <a:lnTo>
                  <a:pt x="387984" y="70103"/>
                </a:lnTo>
                <a:lnTo>
                  <a:pt x="391667" y="67563"/>
                </a:lnTo>
                <a:lnTo>
                  <a:pt x="395477" y="66293"/>
                </a:lnTo>
                <a:lnTo>
                  <a:pt x="464311" y="66293"/>
                </a:lnTo>
                <a:lnTo>
                  <a:pt x="398017"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86" name="Google Shape;1386;p101"/>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45</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390"/>
        <p:cNvGrpSpPr/>
        <p:nvPr/>
      </p:nvGrpSpPr>
      <p:grpSpPr>
        <a:xfrm>
          <a:off x="0" y="0"/>
          <a:ext cx="0" cy="0"/>
          <a:chOff x="0" y="0"/>
          <a:chExt cx="0" cy="0"/>
        </a:xfrm>
      </p:grpSpPr>
      <p:sp>
        <p:nvSpPr>
          <p:cNvPr id="1391" name="Google Shape;1391;p102"/>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92" name="Google Shape;1392;p102"/>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93" name="Google Shape;1393;p102"/>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94" name="Google Shape;1394;p102"/>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95" name="Google Shape;1395;p102"/>
          <p:cNvSpPr/>
          <p:nvPr/>
        </p:nvSpPr>
        <p:spPr>
          <a:xfrm>
            <a:off x="617753" y="603427"/>
            <a:ext cx="948055" cy="948055"/>
          </a:xfrm>
          <a:custGeom>
            <a:avLst/>
            <a:gdLst/>
            <a:ahLst/>
            <a:cxnLst/>
            <a:rect l="l" t="t" r="r" b="b"/>
            <a:pathLst>
              <a:path w="948055" h="948055" extrusionOk="0">
                <a:moveTo>
                  <a:pt x="0" y="948004"/>
                </a:moveTo>
                <a:lnTo>
                  <a:pt x="948004" y="948004"/>
                </a:lnTo>
                <a:lnTo>
                  <a:pt x="948004" y="0"/>
                </a:lnTo>
                <a:lnTo>
                  <a:pt x="0" y="0"/>
                </a:lnTo>
                <a:lnTo>
                  <a:pt x="0" y="948004"/>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96" name="Google Shape;1396;p102"/>
          <p:cNvSpPr/>
          <p:nvPr/>
        </p:nvSpPr>
        <p:spPr>
          <a:xfrm>
            <a:off x="809193" y="854836"/>
            <a:ext cx="565150" cy="445134"/>
          </a:xfrm>
          <a:custGeom>
            <a:avLst/>
            <a:gdLst/>
            <a:ahLst/>
            <a:cxnLst/>
            <a:rect l="l" t="t" r="r" b="b"/>
            <a:pathLst>
              <a:path w="565150" h="445134" extrusionOk="0">
                <a:moveTo>
                  <a:pt x="524941" y="0"/>
                </a:moveTo>
                <a:lnTo>
                  <a:pt x="465408" y="27812"/>
                </a:lnTo>
                <a:lnTo>
                  <a:pt x="417067" y="64388"/>
                </a:lnTo>
                <a:lnTo>
                  <a:pt x="381063" y="107918"/>
                </a:lnTo>
                <a:lnTo>
                  <a:pt x="358584" y="156590"/>
                </a:lnTo>
                <a:lnTo>
                  <a:pt x="346800" y="217550"/>
                </a:lnTo>
                <a:lnTo>
                  <a:pt x="342874" y="297941"/>
                </a:lnTo>
                <a:lnTo>
                  <a:pt x="342874" y="445135"/>
                </a:lnTo>
                <a:lnTo>
                  <a:pt x="548309" y="445135"/>
                </a:lnTo>
                <a:lnTo>
                  <a:pt x="548309" y="239395"/>
                </a:lnTo>
                <a:lnTo>
                  <a:pt x="448868" y="239395"/>
                </a:lnTo>
                <a:lnTo>
                  <a:pt x="451179" y="210512"/>
                </a:lnTo>
                <a:lnTo>
                  <a:pt x="465272" y="161796"/>
                </a:lnTo>
                <a:lnTo>
                  <a:pt x="492564" y="124698"/>
                </a:lnTo>
                <a:lnTo>
                  <a:pt x="536570" y="96123"/>
                </a:lnTo>
                <a:lnTo>
                  <a:pt x="565073" y="84836"/>
                </a:lnTo>
                <a:lnTo>
                  <a:pt x="524941" y="0"/>
                </a:lnTo>
                <a:close/>
              </a:path>
              <a:path w="565150" h="445134" extrusionOk="0">
                <a:moveTo>
                  <a:pt x="182041" y="0"/>
                </a:moveTo>
                <a:lnTo>
                  <a:pt x="122091" y="27812"/>
                </a:lnTo>
                <a:lnTo>
                  <a:pt x="73837" y="64388"/>
                </a:lnTo>
                <a:lnTo>
                  <a:pt x="38107" y="108013"/>
                </a:lnTo>
                <a:lnTo>
                  <a:pt x="15722" y="156972"/>
                </a:lnTo>
                <a:lnTo>
                  <a:pt x="3932" y="218027"/>
                </a:lnTo>
                <a:lnTo>
                  <a:pt x="0" y="297941"/>
                </a:lnTo>
                <a:lnTo>
                  <a:pt x="0" y="445135"/>
                </a:lnTo>
                <a:lnTo>
                  <a:pt x="205435" y="445135"/>
                </a:lnTo>
                <a:lnTo>
                  <a:pt x="205435" y="239395"/>
                </a:lnTo>
                <a:lnTo>
                  <a:pt x="106006" y="239395"/>
                </a:lnTo>
                <a:lnTo>
                  <a:pt x="108314" y="210512"/>
                </a:lnTo>
                <a:lnTo>
                  <a:pt x="122383" y="161796"/>
                </a:lnTo>
                <a:lnTo>
                  <a:pt x="149664" y="124698"/>
                </a:lnTo>
                <a:lnTo>
                  <a:pt x="193712" y="96123"/>
                </a:lnTo>
                <a:lnTo>
                  <a:pt x="222249" y="84836"/>
                </a:lnTo>
                <a:lnTo>
                  <a:pt x="182041"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397" name="Google Shape;1397;p102"/>
          <p:cNvSpPr txBox="1"/>
          <p:nvPr/>
        </p:nvSpPr>
        <p:spPr>
          <a:xfrm>
            <a:off x="1883410" y="686873"/>
            <a:ext cx="6160135" cy="3952875"/>
          </a:xfrm>
          <a:prstGeom prst="rect">
            <a:avLst/>
          </a:prstGeom>
          <a:noFill/>
          <a:ln>
            <a:noFill/>
          </a:ln>
        </p:spPr>
        <p:txBody>
          <a:bodyPr spcFirstLastPara="1" wrap="square" lIns="0" tIns="12700" rIns="0" bIns="0" anchor="t" anchorCtr="0">
            <a:noAutofit/>
          </a:bodyPr>
          <a:lstStyle/>
          <a:p>
            <a:pPr marL="12700" marR="5080" lvl="0" indent="0" algn="l" rtl="0">
              <a:lnSpc>
                <a:spcPct val="114999"/>
              </a:lnSpc>
              <a:spcBef>
                <a:spcPts val="0"/>
              </a:spcBef>
              <a:spcAft>
                <a:spcPts val="0"/>
              </a:spcAft>
              <a:buClr>
                <a:srgbClr val="000000"/>
              </a:buClr>
              <a:buSzPts val="3200"/>
              <a:buFont typeface="Arial"/>
              <a:buNone/>
            </a:pPr>
            <a:r>
              <a:rPr lang="en-US" sz="3200" b="0" i="1" u="none" strike="noStrike" cap="none">
                <a:solidFill>
                  <a:schemeClr val="dk1"/>
                </a:solidFill>
                <a:latin typeface="Arial"/>
                <a:ea typeface="Arial"/>
                <a:cs typeface="Arial"/>
                <a:sym typeface="Arial"/>
              </a:rPr>
              <a:t>Item analysis, a general term for a  set of methods used to evaluate  test items, is one of the most  important aspects of test  construction. The basic methods  involve assessment of item  difficulty and item discriminability</a:t>
            </a:r>
            <a:endParaRPr sz="3200" b="0" i="0" u="none" strike="noStrike" cap="none">
              <a:solidFill>
                <a:schemeClr val="dk1"/>
              </a:solidFill>
              <a:latin typeface="Arial"/>
              <a:ea typeface="Arial"/>
              <a:cs typeface="Arial"/>
              <a:sym typeface="Arial"/>
            </a:endParaRPr>
          </a:p>
        </p:txBody>
      </p:sp>
      <p:sp>
        <p:nvSpPr>
          <p:cNvPr id="1398" name="Google Shape;1398;p102"/>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46</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402"/>
        <p:cNvGrpSpPr/>
        <p:nvPr/>
      </p:nvGrpSpPr>
      <p:grpSpPr>
        <a:xfrm>
          <a:off x="0" y="0"/>
          <a:ext cx="0" cy="0"/>
          <a:chOff x="0" y="0"/>
          <a:chExt cx="0" cy="0"/>
        </a:xfrm>
      </p:grpSpPr>
      <p:sp>
        <p:nvSpPr>
          <p:cNvPr id="1403" name="Google Shape;1403;p103"/>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04" name="Google Shape;1404;p103"/>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05" name="Google Shape;1405;p103"/>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06" name="Google Shape;1406;p103"/>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07" name="Google Shape;1407;p103"/>
          <p:cNvSpPr txBox="1"/>
          <p:nvPr/>
        </p:nvSpPr>
        <p:spPr>
          <a:xfrm>
            <a:off x="948029" y="799033"/>
            <a:ext cx="2919730" cy="391795"/>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2400"/>
              <a:buFont typeface="Arial"/>
              <a:buNone/>
            </a:pPr>
            <a:r>
              <a:rPr lang="en-US" sz="2400" b="1" i="0" u="none" strike="noStrike" cap="none">
                <a:solidFill>
                  <a:schemeClr val="dk1"/>
                </a:solidFill>
                <a:latin typeface="Arial"/>
                <a:ea typeface="Arial"/>
                <a:cs typeface="Arial"/>
                <a:sym typeface="Arial"/>
              </a:rPr>
              <a:t>Kesulitan Butir Soal</a:t>
            </a:r>
            <a:endParaRPr sz="2400" b="0" i="0" u="none" strike="noStrike" cap="none">
              <a:solidFill>
                <a:schemeClr val="dk1"/>
              </a:solidFill>
              <a:latin typeface="Arial"/>
              <a:ea typeface="Arial"/>
              <a:cs typeface="Arial"/>
              <a:sym typeface="Arial"/>
            </a:endParaRPr>
          </a:p>
        </p:txBody>
      </p:sp>
      <p:sp>
        <p:nvSpPr>
          <p:cNvPr id="1408" name="Google Shape;1408;p103"/>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47</a:t>
            </a:r>
            <a:endParaRPr sz="1300" b="0" i="0" u="none" strike="noStrike" cap="none">
              <a:solidFill>
                <a:schemeClr val="dk1"/>
              </a:solidFill>
              <a:latin typeface="Arial"/>
              <a:ea typeface="Arial"/>
              <a:cs typeface="Arial"/>
              <a:sym typeface="Arial"/>
            </a:endParaRPr>
          </a:p>
        </p:txBody>
      </p:sp>
      <p:sp>
        <p:nvSpPr>
          <p:cNvPr id="1409" name="Google Shape;1409;p103"/>
          <p:cNvSpPr/>
          <p:nvPr/>
        </p:nvSpPr>
        <p:spPr>
          <a:xfrm>
            <a:off x="457200" y="1357249"/>
            <a:ext cx="2571750" cy="1543050"/>
          </a:xfrm>
          <a:custGeom>
            <a:avLst/>
            <a:gdLst/>
            <a:ahLst/>
            <a:cxnLst/>
            <a:rect l="l" t="t" r="r" b="b"/>
            <a:pathLst>
              <a:path w="2571750" h="1543050" extrusionOk="0">
                <a:moveTo>
                  <a:pt x="2571750" y="0"/>
                </a:moveTo>
                <a:lnTo>
                  <a:pt x="257175" y="0"/>
                </a:lnTo>
                <a:lnTo>
                  <a:pt x="210946" y="4145"/>
                </a:lnTo>
                <a:lnTo>
                  <a:pt x="167437" y="16096"/>
                </a:lnTo>
                <a:lnTo>
                  <a:pt x="127372" y="35127"/>
                </a:lnTo>
                <a:lnTo>
                  <a:pt x="91479" y="60511"/>
                </a:lnTo>
                <a:lnTo>
                  <a:pt x="60483" y="91521"/>
                </a:lnTo>
                <a:lnTo>
                  <a:pt x="35111" y="127432"/>
                </a:lnTo>
                <a:lnTo>
                  <a:pt x="16089" y="167517"/>
                </a:lnTo>
                <a:lnTo>
                  <a:pt x="4143" y="211049"/>
                </a:lnTo>
                <a:lnTo>
                  <a:pt x="0" y="257301"/>
                </a:lnTo>
                <a:lnTo>
                  <a:pt x="0" y="1543050"/>
                </a:lnTo>
                <a:lnTo>
                  <a:pt x="2314575" y="1543050"/>
                </a:lnTo>
                <a:lnTo>
                  <a:pt x="2360789" y="1538909"/>
                </a:lnTo>
                <a:lnTo>
                  <a:pt x="2404292" y="1526969"/>
                </a:lnTo>
                <a:lnTo>
                  <a:pt x="2444354" y="1507955"/>
                </a:lnTo>
                <a:lnTo>
                  <a:pt x="2480249" y="1482591"/>
                </a:lnTo>
                <a:lnTo>
                  <a:pt x="2511249" y="1451602"/>
                </a:lnTo>
                <a:lnTo>
                  <a:pt x="2536627" y="1415711"/>
                </a:lnTo>
                <a:lnTo>
                  <a:pt x="2555654" y="1375643"/>
                </a:lnTo>
                <a:lnTo>
                  <a:pt x="2567604" y="1332123"/>
                </a:lnTo>
                <a:lnTo>
                  <a:pt x="2571750" y="1285875"/>
                </a:lnTo>
                <a:lnTo>
                  <a:pt x="2571750" y="0"/>
                </a:lnTo>
                <a:close/>
              </a:path>
            </a:pathLst>
          </a:custGeom>
          <a:solidFill>
            <a:srgbClr val="D79F3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10" name="Google Shape;1410;p103"/>
          <p:cNvSpPr txBox="1"/>
          <p:nvPr/>
        </p:nvSpPr>
        <p:spPr>
          <a:xfrm>
            <a:off x="796544" y="1670050"/>
            <a:ext cx="1892300" cy="848994"/>
          </a:xfrm>
          <a:prstGeom prst="rect">
            <a:avLst/>
          </a:prstGeom>
          <a:noFill/>
          <a:ln>
            <a:noFill/>
          </a:ln>
        </p:spPr>
        <p:txBody>
          <a:bodyPr spcFirstLastPara="1" wrap="square" lIns="0" tIns="76825" rIns="0" bIns="0" anchor="t" anchorCtr="0">
            <a:noAutofit/>
          </a:bodyPr>
          <a:lstStyle/>
          <a:p>
            <a:pPr marL="133985" marR="5080" lvl="0" indent="-121920" algn="l" rtl="0">
              <a:lnSpc>
                <a:spcPct val="103448"/>
              </a:lnSpc>
              <a:spcBef>
                <a:spcPts val="0"/>
              </a:spcBef>
              <a:spcAft>
                <a:spcPts val="0"/>
              </a:spcAft>
              <a:buClr>
                <a:srgbClr val="000000"/>
              </a:buClr>
              <a:buSzPts val="2900"/>
              <a:buFont typeface="Arial"/>
              <a:buNone/>
            </a:pPr>
            <a:r>
              <a:rPr lang="en-US" sz="2900" b="0" i="0" u="none" strike="noStrike" cap="none">
                <a:solidFill>
                  <a:srgbClr val="FFFFFF"/>
                </a:solidFill>
                <a:latin typeface="Arial"/>
                <a:ea typeface="Arial"/>
                <a:cs typeface="Arial"/>
                <a:sym typeface="Arial"/>
              </a:rPr>
              <a:t>Persentase  Kelulusan</a:t>
            </a:r>
            <a:endParaRPr sz="2900" b="0" i="0" u="none" strike="noStrike" cap="none">
              <a:solidFill>
                <a:schemeClr val="dk1"/>
              </a:solidFill>
              <a:latin typeface="Arial"/>
              <a:ea typeface="Arial"/>
              <a:cs typeface="Arial"/>
              <a:sym typeface="Arial"/>
            </a:endParaRPr>
          </a:p>
        </p:txBody>
      </p:sp>
      <p:sp>
        <p:nvSpPr>
          <p:cNvPr id="1411" name="Google Shape;1411;p103"/>
          <p:cNvSpPr/>
          <p:nvPr/>
        </p:nvSpPr>
        <p:spPr>
          <a:xfrm>
            <a:off x="3286125" y="1357249"/>
            <a:ext cx="2571750" cy="1543050"/>
          </a:xfrm>
          <a:custGeom>
            <a:avLst/>
            <a:gdLst/>
            <a:ahLst/>
            <a:cxnLst/>
            <a:rect l="l" t="t" r="r" b="b"/>
            <a:pathLst>
              <a:path w="2571750" h="1543050" extrusionOk="0">
                <a:moveTo>
                  <a:pt x="2571750" y="0"/>
                </a:moveTo>
                <a:lnTo>
                  <a:pt x="257175" y="0"/>
                </a:lnTo>
                <a:lnTo>
                  <a:pt x="210960" y="4145"/>
                </a:lnTo>
                <a:lnTo>
                  <a:pt x="167457" y="16096"/>
                </a:lnTo>
                <a:lnTo>
                  <a:pt x="127395" y="35127"/>
                </a:lnTo>
                <a:lnTo>
                  <a:pt x="91500" y="60511"/>
                </a:lnTo>
                <a:lnTo>
                  <a:pt x="60500" y="91521"/>
                </a:lnTo>
                <a:lnTo>
                  <a:pt x="35122" y="127432"/>
                </a:lnTo>
                <a:lnTo>
                  <a:pt x="16095" y="167517"/>
                </a:lnTo>
                <a:lnTo>
                  <a:pt x="4145" y="211049"/>
                </a:lnTo>
                <a:lnTo>
                  <a:pt x="0" y="257301"/>
                </a:lnTo>
                <a:lnTo>
                  <a:pt x="0" y="1543050"/>
                </a:lnTo>
                <a:lnTo>
                  <a:pt x="2314575" y="1543050"/>
                </a:lnTo>
                <a:lnTo>
                  <a:pt x="2360789" y="1538909"/>
                </a:lnTo>
                <a:lnTo>
                  <a:pt x="2404292" y="1526969"/>
                </a:lnTo>
                <a:lnTo>
                  <a:pt x="2444354" y="1507955"/>
                </a:lnTo>
                <a:lnTo>
                  <a:pt x="2480249" y="1482591"/>
                </a:lnTo>
                <a:lnTo>
                  <a:pt x="2511249" y="1451602"/>
                </a:lnTo>
                <a:lnTo>
                  <a:pt x="2536627" y="1415711"/>
                </a:lnTo>
                <a:lnTo>
                  <a:pt x="2555654" y="1375643"/>
                </a:lnTo>
                <a:lnTo>
                  <a:pt x="2567604" y="1332123"/>
                </a:lnTo>
                <a:lnTo>
                  <a:pt x="2571750" y="1285875"/>
                </a:lnTo>
                <a:lnTo>
                  <a:pt x="2571750" y="0"/>
                </a:lnTo>
                <a:close/>
              </a:path>
            </a:pathLst>
          </a:custGeom>
          <a:solidFill>
            <a:srgbClr val="8AAB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12" name="Google Shape;1412;p103"/>
          <p:cNvSpPr txBox="1"/>
          <p:nvPr/>
        </p:nvSpPr>
        <p:spPr>
          <a:xfrm>
            <a:off x="3953636" y="1670050"/>
            <a:ext cx="1235710" cy="848994"/>
          </a:xfrm>
          <a:prstGeom prst="rect">
            <a:avLst/>
          </a:prstGeom>
          <a:noFill/>
          <a:ln>
            <a:noFill/>
          </a:ln>
        </p:spPr>
        <p:txBody>
          <a:bodyPr spcFirstLastPara="1" wrap="square" lIns="0" tIns="76825" rIns="0" bIns="0" anchor="t" anchorCtr="0">
            <a:noAutofit/>
          </a:bodyPr>
          <a:lstStyle/>
          <a:p>
            <a:pPr marL="12700" marR="5080" lvl="0" indent="144780" algn="l" rtl="0">
              <a:lnSpc>
                <a:spcPct val="103448"/>
              </a:lnSpc>
              <a:spcBef>
                <a:spcPts val="0"/>
              </a:spcBef>
              <a:spcAft>
                <a:spcPts val="0"/>
              </a:spcAft>
              <a:buClr>
                <a:srgbClr val="000000"/>
              </a:buClr>
              <a:buSzPts val="2900"/>
              <a:buFont typeface="Arial"/>
              <a:buNone/>
            </a:pPr>
            <a:r>
              <a:rPr lang="en-US" sz="2900" b="0" i="0" u="none" strike="noStrike" cap="none">
                <a:solidFill>
                  <a:srgbClr val="FFFFFF"/>
                </a:solidFill>
                <a:latin typeface="Arial"/>
                <a:ea typeface="Arial"/>
                <a:cs typeface="Arial"/>
                <a:sym typeface="Arial"/>
              </a:rPr>
              <a:t>Skala  Interval</a:t>
            </a:r>
            <a:endParaRPr sz="2900" b="0" i="0" u="none" strike="noStrike" cap="none">
              <a:solidFill>
                <a:schemeClr val="dk1"/>
              </a:solidFill>
              <a:latin typeface="Arial"/>
              <a:ea typeface="Arial"/>
              <a:cs typeface="Arial"/>
              <a:sym typeface="Arial"/>
            </a:endParaRPr>
          </a:p>
        </p:txBody>
      </p:sp>
      <p:sp>
        <p:nvSpPr>
          <p:cNvPr id="1413" name="Google Shape;1413;p103"/>
          <p:cNvSpPr/>
          <p:nvPr/>
        </p:nvSpPr>
        <p:spPr>
          <a:xfrm>
            <a:off x="6115050" y="1357249"/>
            <a:ext cx="2571750" cy="1543050"/>
          </a:xfrm>
          <a:custGeom>
            <a:avLst/>
            <a:gdLst/>
            <a:ahLst/>
            <a:cxnLst/>
            <a:rect l="l" t="t" r="r" b="b"/>
            <a:pathLst>
              <a:path w="2571750" h="1543050" extrusionOk="0">
                <a:moveTo>
                  <a:pt x="2571750" y="0"/>
                </a:moveTo>
                <a:lnTo>
                  <a:pt x="257175" y="0"/>
                </a:lnTo>
                <a:lnTo>
                  <a:pt x="210960" y="4145"/>
                </a:lnTo>
                <a:lnTo>
                  <a:pt x="167457" y="16096"/>
                </a:lnTo>
                <a:lnTo>
                  <a:pt x="127395" y="35127"/>
                </a:lnTo>
                <a:lnTo>
                  <a:pt x="91500" y="60511"/>
                </a:lnTo>
                <a:lnTo>
                  <a:pt x="60500" y="91521"/>
                </a:lnTo>
                <a:lnTo>
                  <a:pt x="35122" y="127432"/>
                </a:lnTo>
                <a:lnTo>
                  <a:pt x="16095" y="167517"/>
                </a:lnTo>
                <a:lnTo>
                  <a:pt x="4145" y="211049"/>
                </a:lnTo>
                <a:lnTo>
                  <a:pt x="0" y="257301"/>
                </a:lnTo>
                <a:lnTo>
                  <a:pt x="0" y="1543050"/>
                </a:lnTo>
                <a:lnTo>
                  <a:pt x="2314575" y="1543050"/>
                </a:lnTo>
                <a:lnTo>
                  <a:pt x="2360789" y="1538909"/>
                </a:lnTo>
                <a:lnTo>
                  <a:pt x="2404292" y="1526969"/>
                </a:lnTo>
                <a:lnTo>
                  <a:pt x="2444354" y="1507955"/>
                </a:lnTo>
                <a:lnTo>
                  <a:pt x="2480249" y="1482591"/>
                </a:lnTo>
                <a:lnTo>
                  <a:pt x="2511249" y="1451602"/>
                </a:lnTo>
                <a:lnTo>
                  <a:pt x="2536627" y="1415711"/>
                </a:lnTo>
                <a:lnTo>
                  <a:pt x="2555654" y="1375643"/>
                </a:lnTo>
                <a:lnTo>
                  <a:pt x="2567604" y="1332123"/>
                </a:lnTo>
                <a:lnTo>
                  <a:pt x="2571750" y="1285875"/>
                </a:lnTo>
                <a:lnTo>
                  <a:pt x="2571750" y="0"/>
                </a:lnTo>
                <a:close/>
              </a:path>
            </a:pathLst>
          </a:custGeom>
          <a:solidFill>
            <a:srgbClr val="56A7B5"/>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14" name="Google Shape;1414;p103"/>
          <p:cNvSpPr txBox="1">
            <a:spLocks noGrp="1"/>
          </p:cNvSpPr>
          <p:nvPr>
            <p:ph type="title"/>
          </p:nvPr>
        </p:nvSpPr>
        <p:spPr>
          <a:xfrm>
            <a:off x="6557264" y="1479295"/>
            <a:ext cx="1688464" cy="1230630"/>
          </a:xfrm>
          <a:prstGeom prst="rect">
            <a:avLst/>
          </a:prstGeom>
          <a:noFill/>
          <a:ln>
            <a:noFill/>
          </a:ln>
        </p:spPr>
        <p:txBody>
          <a:bodyPr spcFirstLastPara="1" wrap="square" lIns="0" tIns="74275" rIns="0" bIns="0" anchor="ctr" anchorCtr="0">
            <a:noAutofit/>
          </a:bodyPr>
          <a:lstStyle/>
          <a:p>
            <a:pPr marL="12700" marR="5080" lvl="0" indent="634" algn="ctr" rtl="0">
              <a:lnSpc>
                <a:spcPct val="86200"/>
              </a:lnSpc>
              <a:spcBef>
                <a:spcPts val="0"/>
              </a:spcBef>
              <a:spcAft>
                <a:spcPts val="0"/>
              </a:spcAft>
              <a:buClr>
                <a:srgbClr val="FFFFFF"/>
              </a:buClr>
              <a:buSzPts val="2900"/>
              <a:buFont typeface="Twentieth Century"/>
              <a:buNone/>
            </a:pPr>
            <a:r>
              <a:rPr lang="en-US" sz="2900">
                <a:solidFill>
                  <a:srgbClr val="FFFFFF"/>
                </a:solidFill>
              </a:rPr>
              <a:t>SKALA  ABSOLUT  THURSTONE</a:t>
            </a:r>
            <a:endParaRPr sz="2900"/>
          </a:p>
        </p:txBody>
      </p:sp>
      <p:sp>
        <p:nvSpPr>
          <p:cNvPr id="1415" name="Google Shape;1415;p103"/>
          <p:cNvSpPr/>
          <p:nvPr/>
        </p:nvSpPr>
        <p:spPr>
          <a:xfrm>
            <a:off x="1871598" y="3157473"/>
            <a:ext cx="2571750" cy="1543685"/>
          </a:xfrm>
          <a:custGeom>
            <a:avLst/>
            <a:gdLst/>
            <a:ahLst/>
            <a:cxnLst/>
            <a:rect l="l" t="t" r="r" b="b"/>
            <a:pathLst>
              <a:path w="2571750" h="1543685" extrusionOk="0">
                <a:moveTo>
                  <a:pt x="2571750" y="0"/>
                </a:moveTo>
                <a:lnTo>
                  <a:pt x="257301" y="0"/>
                </a:lnTo>
                <a:lnTo>
                  <a:pt x="211049" y="4145"/>
                </a:lnTo>
                <a:lnTo>
                  <a:pt x="167517" y="16096"/>
                </a:lnTo>
                <a:lnTo>
                  <a:pt x="127432" y="35127"/>
                </a:lnTo>
                <a:lnTo>
                  <a:pt x="91521" y="60511"/>
                </a:lnTo>
                <a:lnTo>
                  <a:pt x="60511" y="91521"/>
                </a:lnTo>
                <a:lnTo>
                  <a:pt x="35127" y="127432"/>
                </a:lnTo>
                <a:lnTo>
                  <a:pt x="16096" y="167517"/>
                </a:lnTo>
                <a:lnTo>
                  <a:pt x="4145" y="211049"/>
                </a:lnTo>
                <a:lnTo>
                  <a:pt x="0" y="257301"/>
                </a:lnTo>
                <a:lnTo>
                  <a:pt x="0" y="1543113"/>
                </a:lnTo>
                <a:lnTo>
                  <a:pt x="2314575" y="1543113"/>
                </a:lnTo>
                <a:lnTo>
                  <a:pt x="2360823" y="1538970"/>
                </a:lnTo>
                <a:lnTo>
                  <a:pt x="2404343" y="1527024"/>
                </a:lnTo>
                <a:lnTo>
                  <a:pt x="2444411" y="1508002"/>
                </a:lnTo>
                <a:lnTo>
                  <a:pt x="2480302" y="1482630"/>
                </a:lnTo>
                <a:lnTo>
                  <a:pt x="2511291" y="1451634"/>
                </a:lnTo>
                <a:lnTo>
                  <a:pt x="2536655" y="1415740"/>
                </a:lnTo>
                <a:lnTo>
                  <a:pt x="2555669" y="1375676"/>
                </a:lnTo>
                <a:lnTo>
                  <a:pt x="2567609" y="1332166"/>
                </a:lnTo>
                <a:lnTo>
                  <a:pt x="2571750" y="1285938"/>
                </a:lnTo>
                <a:lnTo>
                  <a:pt x="2571750" y="0"/>
                </a:lnTo>
                <a:close/>
              </a:path>
            </a:pathLst>
          </a:custGeom>
          <a:solidFill>
            <a:srgbClr val="8A81D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16" name="Google Shape;1416;p103"/>
          <p:cNvSpPr txBox="1"/>
          <p:nvPr/>
        </p:nvSpPr>
        <p:spPr>
          <a:xfrm>
            <a:off x="2384805" y="3470909"/>
            <a:ext cx="1544320" cy="848994"/>
          </a:xfrm>
          <a:prstGeom prst="rect">
            <a:avLst/>
          </a:prstGeom>
          <a:noFill/>
          <a:ln>
            <a:noFill/>
          </a:ln>
        </p:spPr>
        <p:txBody>
          <a:bodyPr spcFirstLastPara="1" wrap="square" lIns="0" tIns="76200" rIns="0" bIns="0" anchor="t" anchorCtr="0">
            <a:noAutofit/>
          </a:bodyPr>
          <a:lstStyle/>
          <a:p>
            <a:pPr marL="57785" marR="5080" lvl="0" indent="-45720" algn="l" rtl="0">
              <a:lnSpc>
                <a:spcPct val="103448"/>
              </a:lnSpc>
              <a:spcBef>
                <a:spcPts val="0"/>
              </a:spcBef>
              <a:spcAft>
                <a:spcPts val="0"/>
              </a:spcAft>
              <a:buClr>
                <a:srgbClr val="000000"/>
              </a:buClr>
              <a:buSzPts val="2900"/>
              <a:buFont typeface="Arial"/>
              <a:buNone/>
            </a:pPr>
            <a:r>
              <a:rPr lang="en-US" sz="2900" b="0" i="0" u="none" strike="noStrike" cap="none">
                <a:solidFill>
                  <a:srgbClr val="FFFFFF"/>
                </a:solidFill>
                <a:latin typeface="Arial"/>
                <a:ea typeface="Arial"/>
                <a:cs typeface="Arial"/>
                <a:sym typeface="Arial"/>
              </a:rPr>
              <a:t>Distribusi  Skor Tes</a:t>
            </a:r>
            <a:endParaRPr sz="2900" b="0" i="0" u="none" strike="noStrike" cap="none">
              <a:solidFill>
                <a:schemeClr val="dk1"/>
              </a:solidFill>
              <a:latin typeface="Arial"/>
              <a:ea typeface="Arial"/>
              <a:cs typeface="Arial"/>
              <a:sym typeface="Arial"/>
            </a:endParaRPr>
          </a:p>
        </p:txBody>
      </p:sp>
      <p:sp>
        <p:nvSpPr>
          <p:cNvPr id="1417" name="Google Shape;1417;p103"/>
          <p:cNvSpPr/>
          <p:nvPr/>
        </p:nvSpPr>
        <p:spPr>
          <a:xfrm>
            <a:off x="4700523" y="3157473"/>
            <a:ext cx="2571750" cy="1543685"/>
          </a:xfrm>
          <a:custGeom>
            <a:avLst/>
            <a:gdLst/>
            <a:ahLst/>
            <a:cxnLst/>
            <a:rect l="l" t="t" r="r" b="b"/>
            <a:pathLst>
              <a:path w="2571750" h="1543685" extrusionOk="0">
                <a:moveTo>
                  <a:pt x="2571750" y="0"/>
                </a:moveTo>
                <a:lnTo>
                  <a:pt x="257301" y="0"/>
                </a:lnTo>
                <a:lnTo>
                  <a:pt x="211049" y="4145"/>
                </a:lnTo>
                <a:lnTo>
                  <a:pt x="167517" y="16096"/>
                </a:lnTo>
                <a:lnTo>
                  <a:pt x="127432" y="35127"/>
                </a:lnTo>
                <a:lnTo>
                  <a:pt x="91521" y="60511"/>
                </a:lnTo>
                <a:lnTo>
                  <a:pt x="60511" y="91521"/>
                </a:lnTo>
                <a:lnTo>
                  <a:pt x="35127" y="127432"/>
                </a:lnTo>
                <a:lnTo>
                  <a:pt x="16096" y="167517"/>
                </a:lnTo>
                <a:lnTo>
                  <a:pt x="4145" y="211049"/>
                </a:lnTo>
                <a:lnTo>
                  <a:pt x="0" y="257301"/>
                </a:lnTo>
                <a:lnTo>
                  <a:pt x="0" y="1543113"/>
                </a:lnTo>
                <a:lnTo>
                  <a:pt x="2314575" y="1543113"/>
                </a:lnTo>
                <a:lnTo>
                  <a:pt x="2360823" y="1538970"/>
                </a:lnTo>
                <a:lnTo>
                  <a:pt x="2404343" y="1527024"/>
                </a:lnTo>
                <a:lnTo>
                  <a:pt x="2444411" y="1508002"/>
                </a:lnTo>
                <a:lnTo>
                  <a:pt x="2480302" y="1482630"/>
                </a:lnTo>
                <a:lnTo>
                  <a:pt x="2511291" y="1451634"/>
                </a:lnTo>
                <a:lnTo>
                  <a:pt x="2536655" y="1415740"/>
                </a:lnTo>
                <a:lnTo>
                  <a:pt x="2555669" y="1375676"/>
                </a:lnTo>
                <a:lnTo>
                  <a:pt x="2567609" y="1332166"/>
                </a:lnTo>
                <a:lnTo>
                  <a:pt x="2571750" y="1285938"/>
                </a:lnTo>
                <a:lnTo>
                  <a:pt x="2571750" y="0"/>
                </a:lnTo>
                <a:close/>
              </a:path>
            </a:pathLst>
          </a:custGeom>
          <a:solidFill>
            <a:srgbClr val="95333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18" name="Google Shape;1418;p103"/>
          <p:cNvSpPr txBox="1"/>
          <p:nvPr/>
        </p:nvSpPr>
        <p:spPr>
          <a:xfrm>
            <a:off x="4906517" y="3280105"/>
            <a:ext cx="2160905" cy="468630"/>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2900"/>
              <a:buFont typeface="Arial"/>
              <a:buNone/>
            </a:pPr>
            <a:r>
              <a:rPr lang="en-US" sz="2900" b="0" i="0" u="none" strike="noStrike" cap="none">
                <a:solidFill>
                  <a:srgbClr val="FFFFFF"/>
                </a:solidFill>
                <a:latin typeface="Arial"/>
                <a:ea typeface="Arial"/>
                <a:cs typeface="Arial"/>
                <a:sym typeface="Arial"/>
              </a:rPr>
              <a:t>Penyesuaian</a:t>
            </a:r>
            <a:endParaRPr sz="2900" b="0" i="0" u="none" strike="noStrike" cap="none">
              <a:solidFill>
                <a:schemeClr val="dk1"/>
              </a:solidFill>
              <a:latin typeface="Arial"/>
              <a:ea typeface="Arial"/>
              <a:cs typeface="Arial"/>
              <a:sym typeface="Arial"/>
            </a:endParaRPr>
          </a:p>
        </p:txBody>
      </p:sp>
      <p:sp>
        <p:nvSpPr>
          <p:cNvPr id="1419" name="Google Shape;1419;p103"/>
          <p:cNvSpPr txBox="1"/>
          <p:nvPr/>
        </p:nvSpPr>
        <p:spPr>
          <a:xfrm>
            <a:off x="5083302" y="3661359"/>
            <a:ext cx="1807845" cy="848994"/>
          </a:xfrm>
          <a:prstGeom prst="rect">
            <a:avLst/>
          </a:prstGeom>
          <a:noFill/>
          <a:ln>
            <a:noFill/>
          </a:ln>
        </p:spPr>
        <p:txBody>
          <a:bodyPr spcFirstLastPara="1" wrap="square" lIns="0" tIns="76200" rIns="0" bIns="0" anchor="t" anchorCtr="0">
            <a:noAutofit/>
          </a:bodyPr>
          <a:lstStyle/>
          <a:p>
            <a:pPr marL="12700" marR="5080" lvl="0" indent="274320" algn="l" rtl="0">
              <a:lnSpc>
                <a:spcPct val="103448"/>
              </a:lnSpc>
              <a:spcBef>
                <a:spcPts val="0"/>
              </a:spcBef>
              <a:spcAft>
                <a:spcPts val="0"/>
              </a:spcAft>
              <a:buClr>
                <a:srgbClr val="000000"/>
              </a:buClr>
              <a:buSzPts val="2900"/>
              <a:buFont typeface="Arial"/>
              <a:buNone/>
            </a:pPr>
            <a:r>
              <a:rPr lang="en-US" sz="2900" b="0" i="0" u="none" strike="noStrike" cap="none">
                <a:solidFill>
                  <a:srgbClr val="FFFFFF"/>
                </a:solidFill>
                <a:latin typeface="Arial"/>
                <a:ea typeface="Arial"/>
                <a:cs typeface="Arial"/>
                <a:sym typeface="Arial"/>
              </a:rPr>
              <a:t>dengan  Tujuan Tes</a:t>
            </a:r>
            <a:endParaRPr sz="2900" b="0" i="0" u="none" strike="noStrike" cap="none">
              <a:solidFill>
                <a:schemeClr val="dk1"/>
              </a:solidFill>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423"/>
        <p:cNvGrpSpPr/>
        <p:nvPr/>
      </p:nvGrpSpPr>
      <p:grpSpPr>
        <a:xfrm>
          <a:off x="0" y="0"/>
          <a:ext cx="0" cy="0"/>
          <a:chOff x="0" y="0"/>
          <a:chExt cx="0" cy="0"/>
        </a:xfrm>
      </p:grpSpPr>
      <p:sp>
        <p:nvSpPr>
          <p:cNvPr id="1424" name="Google Shape;1424;p104"/>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25" name="Google Shape;1425;p104"/>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26" name="Google Shape;1426;p104"/>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27" name="Google Shape;1427;p104"/>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28" name="Google Shape;1428;p104"/>
          <p:cNvSpPr txBox="1">
            <a:spLocks noGrp="1"/>
          </p:cNvSpPr>
          <p:nvPr>
            <p:ph type="title"/>
          </p:nvPr>
        </p:nvSpPr>
        <p:spPr>
          <a:xfrm>
            <a:off x="948029" y="799033"/>
            <a:ext cx="3361690" cy="39179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000000"/>
              </a:buClr>
              <a:buSzPts val="2400"/>
              <a:buFont typeface="Arial"/>
              <a:buNone/>
            </a:pPr>
            <a:r>
              <a:rPr lang="en-US" sz="2400" b="1">
                <a:solidFill>
                  <a:srgbClr val="000000"/>
                </a:solidFill>
                <a:latin typeface="Arial"/>
                <a:ea typeface="Arial"/>
                <a:cs typeface="Arial"/>
                <a:sym typeface="Arial"/>
              </a:rPr>
              <a:t>DISKRIMINASI BUTIR SOAL</a:t>
            </a:r>
            <a:endParaRPr sz="2400">
              <a:latin typeface="Arial"/>
              <a:ea typeface="Arial"/>
              <a:cs typeface="Arial"/>
              <a:sym typeface="Arial"/>
            </a:endParaRPr>
          </a:p>
        </p:txBody>
      </p:sp>
      <p:sp>
        <p:nvSpPr>
          <p:cNvPr id="1429" name="Google Shape;1429;p104"/>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48</a:t>
            </a:r>
            <a:endParaRPr sz="1300" b="0" i="0" u="none" strike="noStrike" cap="none">
              <a:solidFill>
                <a:schemeClr val="dk1"/>
              </a:solidFill>
              <a:latin typeface="Arial"/>
              <a:ea typeface="Arial"/>
              <a:cs typeface="Arial"/>
              <a:sym typeface="Arial"/>
            </a:endParaRPr>
          </a:p>
        </p:txBody>
      </p:sp>
      <p:sp>
        <p:nvSpPr>
          <p:cNvPr id="1430" name="Google Shape;1430;p104"/>
          <p:cNvSpPr txBox="1"/>
          <p:nvPr/>
        </p:nvSpPr>
        <p:spPr>
          <a:xfrm>
            <a:off x="1074521" y="1501902"/>
            <a:ext cx="6660515" cy="29972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Arial"/>
                <a:ea typeface="Arial"/>
                <a:cs typeface="Arial"/>
                <a:sym typeface="Arial"/>
              </a:rPr>
              <a:t>= sejauh mana butir soal mampu mengukur apa yang ingin diukur</a:t>
            </a:r>
            <a:endParaRPr sz="1800" b="0" i="0" u="none" strike="noStrike" cap="none">
              <a:solidFill>
                <a:schemeClr val="dk1"/>
              </a:solidFill>
              <a:latin typeface="Arial"/>
              <a:ea typeface="Arial"/>
              <a:cs typeface="Arial"/>
              <a:sym typeface="Arial"/>
            </a:endParaRPr>
          </a:p>
        </p:txBody>
      </p:sp>
      <p:sp>
        <p:nvSpPr>
          <p:cNvPr id="1431" name="Google Shape;1431;p104"/>
          <p:cNvSpPr/>
          <p:nvPr/>
        </p:nvSpPr>
        <p:spPr>
          <a:xfrm>
            <a:off x="1958213" y="2380945"/>
            <a:ext cx="2560955" cy="800735"/>
          </a:xfrm>
          <a:custGeom>
            <a:avLst/>
            <a:gdLst/>
            <a:ahLst/>
            <a:cxnLst/>
            <a:rect l="l" t="t" r="r" b="b"/>
            <a:pathLst>
              <a:path w="2560954" h="800735" extrusionOk="0">
                <a:moveTo>
                  <a:pt x="0" y="800277"/>
                </a:moveTo>
                <a:lnTo>
                  <a:pt x="2560828" y="800277"/>
                </a:lnTo>
                <a:lnTo>
                  <a:pt x="2560828" y="0"/>
                </a:lnTo>
                <a:lnTo>
                  <a:pt x="0" y="0"/>
                </a:lnTo>
                <a:lnTo>
                  <a:pt x="0" y="800277"/>
                </a:lnTo>
                <a:close/>
              </a:path>
            </a:pathLst>
          </a:custGeom>
          <a:noFill/>
          <a:ln w="9525" cap="flat" cmpd="sng">
            <a:solidFill>
              <a:srgbClr val="3981B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32" name="Google Shape;1432;p104"/>
          <p:cNvSpPr txBox="1"/>
          <p:nvPr/>
        </p:nvSpPr>
        <p:spPr>
          <a:xfrm>
            <a:off x="2487929" y="2629026"/>
            <a:ext cx="1334135" cy="26924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0" i="0" u="none" strike="noStrike" cap="none">
                <a:solidFill>
                  <a:schemeClr val="dk1"/>
                </a:solidFill>
                <a:latin typeface="Arial"/>
                <a:ea typeface="Arial"/>
                <a:cs typeface="Arial"/>
                <a:sym typeface="Arial"/>
              </a:rPr>
              <a:t>Pilihan Kriteria</a:t>
            </a:r>
            <a:endParaRPr sz="1600" b="0" i="0" u="none" strike="noStrike" cap="none">
              <a:solidFill>
                <a:schemeClr val="dk1"/>
              </a:solidFill>
              <a:latin typeface="Arial"/>
              <a:ea typeface="Arial"/>
              <a:cs typeface="Arial"/>
              <a:sym typeface="Arial"/>
            </a:endParaRPr>
          </a:p>
        </p:txBody>
      </p:sp>
      <p:sp>
        <p:nvSpPr>
          <p:cNvPr id="1433" name="Google Shape;1433;p104"/>
          <p:cNvSpPr/>
          <p:nvPr/>
        </p:nvSpPr>
        <p:spPr>
          <a:xfrm>
            <a:off x="1851532" y="2265362"/>
            <a:ext cx="560705" cy="840740"/>
          </a:xfrm>
          <a:custGeom>
            <a:avLst/>
            <a:gdLst/>
            <a:ahLst/>
            <a:cxnLst/>
            <a:rect l="l" t="t" r="r" b="b"/>
            <a:pathLst>
              <a:path w="560705" h="840739" extrusionOk="0">
                <a:moveTo>
                  <a:pt x="0" y="840295"/>
                </a:moveTo>
                <a:lnTo>
                  <a:pt x="560196" y="840295"/>
                </a:lnTo>
                <a:lnTo>
                  <a:pt x="560196" y="0"/>
                </a:lnTo>
                <a:lnTo>
                  <a:pt x="0" y="0"/>
                </a:lnTo>
                <a:lnTo>
                  <a:pt x="0" y="840295"/>
                </a:lnTo>
                <a:close/>
              </a:path>
            </a:pathLst>
          </a:custGeom>
          <a:solidFill>
            <a:srgbClr val="BECDD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34" name="Google Shape;1434;p104"/>
          <p:cNvSpPr/>
          <p:nvPr/>
        </p:nvSpPr>
        <p:spPr>
          <a:xfrm>
            <a:off x="1851532" y="2265362"/>
            <a:ext cx="560705" cy="840740"/>
          </a:xfrm>
          <a:custGeom>
            <a:avLst/>
            <a:gdLst/>
            <a:ahLst/>
            <a:cxnLst/>
            <a:rect l="l" t="t" r="r" b="b"/>
            <a:pathLst>
              <a:path w="560705" h="840739" extrusionOk="0">
                <a:moveTo>
                  <a:pt x="0" y="840295"/>
                </a:moveTo>
                <a:lnTo>
                  <a:pt x="560196" y="840295"/>
                </a:lnTo>
                <a:lnTo>
                  <a:pt x="560196" y="0"/>
                </a:lnTo>
                <a:lnTo>
                  <a:pt x="0" y="0"/>
                </a:lnTo>
                <a:lnTo>
                  <a:pt x="0" y="840295"/>
                </a:lnTo>
                <a:close/>
              </a:path>
            </a:pathLst>
          </a:custGeom>
          <a:noFill/>
          <a:ln w="25400"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35" name="Google Shape;1435;p104"/>
          <p:cNvSpPr/>
          <p:nvPr/>
        </p:nvSpPr>
        <p:spPr>
          <a:xfrm>
            <a:off x="4720971" y="2381199"/>
            <a:ext cx="2559685" cy="800100"/>
          </a:xfrm>
          <a:custGeom>
            <a:avLst/>
            <a:gdLst/>
            <a:ahLst/>
            <a:cxnLst/>
            <a:rect l="l" t="t" r="r" b="b"/>
            <a:pathLst>
              <a:path w="2559684" h="800100" extrusionOk="0">
                <a:moveTo>
                  <a:pt x="0" y="799769"/>
                </a:moveTo>
                <a:lnTo>
                  <a:pt x="2559304" y="799769"/>
                </a:lnTo>
                <a:lnTo>
                  <a:pt x="2559304" y="0"/>
                </a:lnTo>
                <a:lnTo>
                  <a:pt x="0" y="0"/>
                </a:lnTo>
                <a:lnTo>
                  <a:pt x="0" y="799769"/>
                </a:lnTo>
                <a:close/>
              </a:path>
            </a:pathLst>
          </a:custGeom>
          <a:noFill/>
          <a:ln w="9525" cap="flat" cmpd="sng">
            <a:solidFill>
              <a:srgbClr val="3981B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36" name="Google Shape;1436;p104"/>
          <p:cNvSpPr txBox="1"/>
          <p:nvPr/>
        </p:nvSpPr>
        <p:spPr>
          <a:xfrm>
            <a:off x="5250941" y="2418714"/>
            <a:ext cx="1595755" cy="689610"/>
          </a:xfrm>
          <a:prstGeom prst="rect">
            <a:avLst/>
          </a:prstGeom>
          <a:noFill/>
          <a:ln>
            <a:noFill/>
          </a:ln>
        </p:spPr>
        <p:txBody>
          <a:bodyPr spcFirstLastPara="1" wrap="square" lIns="0" tIns="46350" rIns="0" bIns="0" anchor="t" anchorCtr="0">
            <a:noAutofit/>
          </a:bodyPr>
          <a:lstStyle/>
          <a:p>
            <a:pPr marL="12700" marR="5080" lvl="0" indent="0" algn="l" rtl="0">
              <a:lnSpc>
                <a:spcPct val="103750"/>
              </a:lnSpc>
              <a:spcBef>
                <a:spcPts val="0"/>
              </a:spcBef>
              <a:spcAft>
                <a:spcPts val="0"/>
              </a:spcAft>
              <a:buClr>
                <a:srgbClr val="000000"/>
              </a:buClr>
              <a:buSzPts val="1600"/>
              <a:buFont typeface="Arial"/>
              <a:buNone/>
            </a:pPr>
            <a:r>
              <a:rPr lang="en-US" sz="1600" b="0" i="0" u="none" strike="noStrike" cap="none">
                <a:solidFill>
                  <a:schemeClr val="dk1"/>
                </a:solidFill>
                <a:latin typeface="Arial"/>
                <a:ea typeface="Arial"/>
                <a:cs typeface="Arial"/>
                <a:sym typeface="Arial"/>
              </a:rPr>
              <a:t>Indeks Statistik  Diskriminasi Butir  Soal</a:t>
            </a:r>
            <a:endParaRPr sz="1600" b="0" i="0" u="none" strike="noStrike" cap="none">
              <a:solidFill>
                <a:schemeClr val="dk1"/>
              </a:solidFill>
              <a:latin typeface="Arial"/>
              <a:ea typeface="Arial"/>
              <a:cs typeface="Arial"/>
              <a:sym typeface="Arial"/>
            </a:endParaRPr>
          </a:p>
        </p:txBody>
      </p:sp>
      <p:sp>
        <p:nvSpPr>
          <p:cNvPr id="1437" name="Google Shape;1437;p104"/>
          <p:cNvSpPr/>
          <p:nvPr/>
        </p:nvSpPr>
        <p:spPr>
          <a:xfrm>
            <a:off x="4614290" y="2265641"/>
            <a:ext cx="560070" cy="840105"/>
          </a:xfrm>
          <a:custGeom>
            <a:avLst/>
            <a:gdLst/>
            <a:ahLst/>
            <a:cxnLst/>
            <a:rect l="l" t="t" r="r" b="b"/>
            <a:pathLst>
              <a:path w="560070" h="840105" extrusionOk="0">
                <a:moveTo>
                  <a:pt x="0" y="839762"/>
                </a:moveTo>
                <a:lnTo>
                  <a:pt x="559841" y="839762"/>
                </a:lnTo>
                <a:lnTo>
                  <a:pt x="559841" y="0"/>
                </a:lnTo>
                <a:lnTo>
                  <a:pt x="0" y="0"/>
                </a:lnTo>
                <a:lnTo>
                  <a:pt x="0" y="839762"/>
                </a:lnTo>
                <a:close/>
              </a:path>
            </a:pathLst>
          </a:custGeom>
          <a:solidFill>
            <a:srgbClr val="BECDD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38" name="Google Shape;1438;p104"/>
          <p:cNvSpPr/>
          <p:nvPr/>
        </p:nvSpPr>
        <p:spPr>
          <a:xfrm>
            <a:off x="4614290" y="2265641"/>
            <a:ext cx="560070" cy="840105"/>
          </a:xfrm>
          <a:custGeom>
            <a:avLst/>
            <a:gdLst/>
            <a:ahLst/>
            <a:cxnLst/>
            <a:rect l="l" t="t" r="r" b="b"/>
            <a:pathLst>
              <a:path w="560070" h="840105" extrusionOk="0">
                <a:moveTo>
                  <a:pt x="0" y="839762"/>
                </a:moveTo>
                <a:lnTo>
                  <a:pt x="559841" y="839762"/>
                </a:lnTo>
                <a:lnTo>
                  <a:pt x="559841" y="0"/>
                </a:lnTo>
                <a:lnTo>
                  <a:pt x="0" y="0"/>
                </a:lnTo>
                <a:lnTo>
                  <a:pt x="0" y="839762"/>
                </a:lnTo>
                <a:close/>
              </a:path>
            </a:pathLst>
          </a:custGeom>
          <a:noFill/>
          <a:ln w="25400"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39" name="Google Shape;1439;p104"/>
          <p:cNvSpPr/>
          <p:nvPr/>
        </p:nvSpPr>
        <p:spPr>
          <a:xfrm>
            <a:off x="1968626" y="3391141"/>
            <a:ext cx="2549525" cy="796925"/>
          </a:xfrm>
          <a:custGeom>
            <a:avLst/>
            <a:gdLst/>
            <a:ahLst/>
            <a:cxnLst/>
            <a:rect l="l" t="t" r="r" b="b"/>
            <a:pathLst>
              <a:path w="2549525" h="796925" extrusionOk="0">
                <a:moveTo>
                  <a:pt x="0" y="796747"/>
                </a:moveTo>
                <a:lnTo>
                  <a:pt x="2549525" y="796747"/>
                </a:lnTo>
                <a:lnTo>
                  <a:pt x="2549525" y="0"/>
                </a:lnTo>
                <a:lnTo>
                  <a:pt x="0" y="0"/>
                </a:lnTo>
                <a:lnTo>
                  <a:pt x="0" y="796747"/>
                </a:lnTo>
                <a:close/>
              </a:path>
            </a:pathLst>
          </a:custGeom>
          <a:noFill/>
          <a:ln w="9525" cap="flat" cmpd="sng">
            <a:solidFill>
              <a:srgbClr val="3981B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40" name="Google Shape;1440;p104"/>
          <p:cNvSpPr txBox="1"/>
          <p:nvPr/>
        </p:nvSpPr>
        <p:spPr>
          <a:xfrm>
            <a:off x="2496057" y="3532758"/>
            <a:ext cx="1731010" cy="479425"/>
          </a:xfrm>
          <a:prstGeom prst="rect">
            <a:avLst/>
          </a:prstGeom>
          <a:noFill/>
          <a:ln>
            <a:noFill/>
          </a:ln>
        </p:spPr>
        <p:txBody>
          <a:bodyPr spcFirstLastPara="1" wrap="square" lIns="0" tIns="46350" rIns="0" bIns="0" anchor="t" anchorCtr="0">
            <a:noAutofit/>
          </a:bodyPr>
          <a:lstStyle/>
          <a:p>
            <a:pPr marL="12700" marR="5080" lvl="0" indent="0" algn="l" rtl="0">
              <a:lnSpc>
                <a:spcPct val="103750"/>
              </a:lnSpc>
              <a:spcBef>
                <a:spcPts val="0"/>
              </a:spcBef>
              <a:spcAft>
                <a:spcPts val="0"/>
              </a:spcAft>
              <a:buClr>
                <a:srgbClr val="000000"/>
              </a:buClr>
              <a:buSzPts val="1600"/>
              <a:buFont typeface="Arial"/>
              <a:buNone/>
            </a:pPr>
            <a:r>
              <a:rPr lang="en-US" sz="1600" b="0" i="0" u="none" strike="noStrike" cap="none">
                <a:solidFill>
                  <a:schemeClr val="dk1"/>
                </a:solidFill>
                <a:latin typeface="Arial"/>
                <a:ea typeface="Arial"/>
                <a:cs typeface="Arial"/>
                <a:sym typeface="Arial"/>
              </a:rPr>
              <a:t>Penggunaan  Kelompok Ekstrem</a:t>
            </a:r>
            <a:endParaRPr sz="1600" b="0" i="0" u="none" strike="noStrike" cap="none">
              <a:solidFill>
                <a:schemeClr val="dk1"/>
              </a:solidFill>
              <a:latin typeface="Arial"/>
              <a:ea typeface="Arial"/>
              <a:cs typeface="Arial"/>
              <a:sym typeface="Arial"/>
            </a:endParaRPr>
          </a:p>
        </p:txBody>
      </p:sp>
      <p:sp>
        <p:nvSpPr>
          <p:cNvPr id="1441" name="Google Shape;1441;p104"/>
          <p:cNvSpPr/>
          <p:nvPr/>
        </p:nvSpPr>
        <p:spPr>
          <a:xfrm>
            <a:off x="1862454" y="3276066"/>
            <a:ext cx="558165" cy="836930"/>
          </a:xfrm>
          <a:custGeom>
            <a:avLst/>
            <a:gdLst/>
            <a:ahLst/>
            <a:cxnLst/>
            <a:rect l="l" t="t" r="r" b="b"/>
            <a:pathLst>
              <a:path w="558164" h="836929" extrusionOk="0">
                <a:moveTo>
                  <a:pt x="0" y="836574"/>
                </a:moveTo>
                <a:lnTo>
                  <a:pt x="557720" y="836574"/>
                </a:lnTo>
                <a:lnTo>
                  <a:pt x="557720" y="0"/>
                </a:lnTo>
                <a:lnTo>
                  <a:pt x="0" y="0"/>
                </a:lnTo>
                <a:lnTo>
                  <a:pt x="0" y="836574"/>
                </a:lnTo>
                <a:close/>
              </a:path>
            </a:pathLst>
          </a:custGeom>
          <a:solidFill>
            <a:srgbClr val="BECDD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42" name="Google Shape;1442;p104"/>
          <p:cNvSpPr/>
          <p:nvPr/>
        </p:nvSpPr>
        <p:spPr>
          <a:xfrm>
            <a:off x="1862454" y="3276066"/>
            <a:ext cx="558165" cy="836930"/>
          </a:xfrm>
          <a:custGeom>
            <a:avLst/>
            <a:gdLst/>
            <a:ahLst/>
            <a:cxnLst/>
            <a:rect l="l" t="t" r="r" b="b"/>
            <a:pathLst>
              <a:path w="558164" h="836929" extrusionOk="0">
                <a:moveTo>
                  <a:pt x="0" y="836574"/>
                </a:moveTo>
                <a:lnTo>
                  <a:pt x="557720" y="836574"/>
                </a:lnTo>
                <a:lnTo>
                  <a:pt x="557720" y="0"/>
                </a:lnTo>
                <a:lnTo>
                  <a:pt x="0" y="0"/>
                </a:lnTo>
                <a:lnTo>
                  <a:pt x="0" y="836574"/>
                </a:lnTo>
                <a:close/>
              </a:path>
            </a:pathLst>
          </a:custGeom>
          <a:noFill/>
          <a:ln w="25400"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43" name="Google Shape;1443;p104"/>
          <p:cNvSpPr/>
          <p:nvPr/>
        </p:nvSpPr>
        <p:spPr>
          <a:xfrm>
            <a:off x="4719701" y="3391141"/>
            <a:ext cx="2549525" cy="796925"/>
          </a:xfrm>
          <a:custGeom>
            <a:avLst/>
            <a:gdLst/>
            <a:ahLst/>
            <a:cxnLst/>
            <a:rect l="l" t="t" r="r" b="b"/>
            <a:pathLst>
              <a:path w="2549525" h="796925" extrusionOk="0">
                <a:moveTo>
                  <a:pt x="0" y="796747"/>
                </a:moveTo>
                <a:lnTo>
                  <a:pt x="2549525" y="796747"/>
                </a:lnTo>
                <a:lnTo>
                  <a:pt x="2549525" y="0"/>
                </a:lnTo>
                <a:lnTo>
                  <a:pt x="0" y="0"/>
                </a:lnTo>
                <a:lnTo>
                  <a:pt x="0" y="796747"/>
                </a:lnTo>
                <a:close/>
              </a:path>
            </a:pathLst>
          </a:custGeom>
          <a:noFill/>
          <a:ln w="9525" cap="flat" cmpd="sng">
            <a:solidFill>
              <a:srgbClr val="3981B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44" name="Google Shape;1444;p104"/>
          <p:cNvSpPr txBox="1"/>
          <p:nvPr/>
        </p:nvSpPr>
        <p:spPr>
          <a:xfrm>
            <a:off x="5247513" y="3427298"/>
            <a:ext cx="1774189" cy="689610"/>
          </a:xfrm>
          <a:prstGeom prst="rect">
            <a:avLst/>
          </a:prstGeom>
          <a:noFill/>
          <a:ln>
            <a:noFill/>
          </a:ln>
        </p:spPr>
        <p:txBody>
          <a:bodyPr spcFirstLastPara="1" wrap="square" lIns="0" tIns="46975" rIns="0" bIns="0" anchor="t" anchorCtr="0">
            <a:noAutofit/>
          </a:bodyPr>
          <a:lstStyle/>
          <a:p>
            <a:pPr marL="12700" marR="5080" lvl="0" indent="0" algn="l" rtl="0">
              <a:lnSpc>
                <a:spcPct val="103750"/>
              </a:lnSpc>
              <a:spcBef>
                <a:spcPts val="0"/>
              </a:spcBef>
              <a:spcAft>
                <a:spcPts val="0"/>
              </a:spcAft>
              <a:buClr>
                <a:srgbClr val="000000"/>
              </a:buClr>
              <a:buSzPts val="1600"/>
              <a:buFont typeface="Arial"/>
              <a:buNone/>
            </a:pPr>
            <a:r>
              <a:rPr lang="en-US" sz="1600" b="0" i="0" u="none" strike="noStrike" cap="none">
                <a:solidFill>
                  <a:schemeClr val="dk1"/>
                </a:solidFill>
                <a:latin typeface="Arial"/>
                <a:ea typeface="Arial"/>
                <a:cs typeface="Arial"/>
                <a:sym typeface="Arial"/>
              </a:rPr>
              <a:t>Analisis Sederhana  dengan Kelompok  Kecil</a:t>
            </a:r>
            <a:endParaRPr sz="1600" b="0" i="0" u="none" strike="noStrike" cap="none">
              <a:solidFill>
                <a:schemeClr val="dk1"/>
              </a:solidFill>
              <a:latin typeface="Arial"/>
              <a:ea typeface="Arial"/>
              <a:cs typeface="Arial"/>
              <a:sym typeface="Arial"/>
            </a:endParaRPr>
          </a:p>
        </p:txBody>
      </p:sp>
      <p:sp>
        <p:nvSpPr>
          <p:cNvPr id="1445" name="Google Shape;1445;p104"/>
          <p:cNvSpPr/>
          <p:nvPr/>
        </p:nvSpPr>
        <p:spPr>
          <a:xfrm>
            <a:off x="4613402" y="3276066"/>
            <a:ext cx="558165" cy="836930"/>
          </a:xfrm>
          <a:custGeom>
            <a:avLst/>
            <a:gdLst/>
            <a:ahLst/>
            <a:cxnLst/>
            <a:rect l="l" t="t" r="r" b="b"/>
            <a:pathLst>
              <a:path w="558164" h="836929" extrusionOk="0">
                <a:moveTo>
                  <a:pt x="0" y="836574"/>
                </a:moveTo>
                <a:lnTo>
                  <a:pt x="557720" y="836574"/>
                </a:lnTo>
                <a:lnTo>
                  <a:pt x="557720" y="0"/>
                </a:lnTo>
                <a:lnTo>
                  <a:pt x="0" y="0"/>
                </a:lnTo>
                <a:lnTo>
                  <a:pt x="0" y="836574"/>
                </a:lnTo>
                <a:close/>
              </a:path>
            </a:pathLst>
          </a:custGeom>
          <a:solidFill>
            <a:srgbClr val="BECDD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46" name="Google Shape;1446;p104"/>
          <p:cNvSpPr/>
          <p:nvPr/>
        </p:nvSpPr>
        <p:spPr>
          <a:xfrm>
            <a:off x="4613402" y="3276066"/>
            <a:ext cx="558165" cy="836930"/>
          </a:xfrm>
          <a:custGeom>
            <a:avLst/>
            <a:gdLst/>
            <a:ahLst/>
            <a:cxnLst/>
            <a:rect l="l" t="t" r="r" b="b"/>
            <a:pathLst>
              <a:path w="558164" h="836929" extrusionOk="0">
                <a:moveTo>
                  <a:pt x="0" y="836574"/>
                </a:moveTo>
                <a:lnTo>
                  <a:pt x="557720" y="836574"/>
                </a:lnTo>
                <a:lnTo>
                  <a:pt x="557720" y="0"/>
                </a:lnTo>
                <a:lnTo>
                  <a:pt x="0" y="0"/>
                </a:lnTo>
                <a:lnTo>
                  <a:pt x="0" y="836574"/>
                </a:lnTo>
                <a:close/>
              </a:path>
            </a:pathLst>
          </a:custGeom>
          <a:noFill/>
          <a:ln w="25400"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450"/>
        <p:cNvGrpSpPr/>
        <p:nvPr/>
      </p:nvGrpSpPr>
      <p:grpSpPr>
        <a:xfrm>
          <a:off x="0" y="0"/>
          <a:ext cx="0" cy="0"/>
          <a:chOff x="0" y="0"/>
          <a:chExt cx="0" cy="0"/>
        </a:xfrm>
      </p:grpSpPr>
      <p:sp>
        <p:nvSpPr>
          <p:cNvPr id="1451" name="Google Shape;1451;p105"/>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52" name="Google Shape;1452;p105"/>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53" name="Google Shape;1453;p105"/>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54" name="Google Shape;1454;p105"/>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55" name="Google Shape;1455;p105"/>
          <p:cNvSpPr txBox="1"/>
          <p:nvPr/>
        </p:nvSpPr>
        <p:spPr>
          <a:xfrm>
            <a:off x="948029" y="799033"/>
            <a:ext cx="3665854" cy="391795"/>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2400"/>
              <a:buFont typeface="Arial"/>
              <a:buNone/>
            </a:pPr>
            <a:r>
              <a:rPr lang="en-US" sz="2400" b="1" i="0" u="none" strike="noStrike" cap="none">
                <a:solidFill>
                  <a:schemeClr val="dk1"/>
                </a:solidFill>
                <a:latin typeface="Arial"/>
                <a:ea typeface="Arial"/>
                <a:cs typeface="Arial"/>
                <a:sym typeface="Arial"/>
              </a:rPr>
              <a:t>Teori Respons Butir Soal</a:t>
            </a:r>
            <a:endParaRPr sz="2400" b="0" i="0" u="none" strike="noStrike" cap="none">
              <a:solidFill>
                <a:schemeClr val="dk1"/>
              </a:solidFill>
              <a:latin typeface="Arial"/>
              <a:ea typeface="Arial"/>
              <a:cs typeface="Arial"/>
              <a:sym typeface="Arial"/>
            </a:endParaRPr>
          </a:p>
        </p:txBody>
      </p:sp>
      <p:sp>
        <p:nvSpPr>
          <p:cNvPr id="1456" name="Google Shape;1456;p105"/>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49</a:t>
            </a:r>
            <a:endParaRPr sz="1300" b="0" i="0" u="none" strike="noStrike" cap="none">
              <a:solidFill>
                <a:schemeClr val="dk1"/>
              </a:solidFill>
              <a:latin typeface="Arial"/>
              <a:ea typeface="Arial"/>
              <a:cs typeface="Arial"/>
              <a:sym typeface="Arial"/>
            </a:endParaRPr>
          </a:p>
        </p:txBody>
      </p:sp>
      <p:sp>
        <p:nvSpPr>
          <p:cNvPr id="1457" name="Google Shape;1457;p105"/>
          <p:cNvSpPr/>
          <p:nvPr/>
        </p:nvSpPr>
        <p:spPr>
          <a:xfrm>
            <a:off x="990600" y="1657350"/>
            <a:ext cx="7162800" cy="959485"/>
          </a:xfrm>
          <a:custGeom>
            <a:avLst/>
            <a:gdLst/>
            <a:ahLst/>
            <a:cxnLst/>
            <a:rect l="l" t="t" r="r" b="b"/>
            <a:pathLst>
              <a:path w="7162800" h="959485" extrusionOk="0">
                <a:moveTo>
                  <a:pt x="7002907" y="0"/>
                </a:moveTo>
                <a:lnTo>
                  <a:pt x="159905" y="0"/>
                </a:lnTo>
                <a:lnTo>
                  <a:pt x="109362" y="8155"/>
                </a:lnTo>
                <a:lnTo>
                  <a:pt x="65466" y="30862"/>
                </a:lnTo>
                <a:lnTo>
                  <a:pt x="30851" y="65480"/>
                </a:lnTo>
                <a:lnTo>
                  <a:pt x="8151" y="109370"/>
                </a:lnTo>
                <a:lnTo>
                  <a:pt x="0" y="159892"/>
                </a:lnTo>
                <a:lnTo>
                  <a:pt x="0" y="799464"/>
                </a:lnTo>
                <a:lnTo>
                  <a:pt x="8151" y="850036"/>
                </a:lnTo>
                <a:lnTo>
                  <a:pt x="30851" y="893932"/>
                </a:lnTo>
                <a:lnTo>
                  <a:pt x="65466" y="928532"/>
                </a:lnTo>
                <a:lnTo>
                  <a:pt x="109362" y="951214"/>
                </a:lnTo>
                <a:lnTo>
                  <a:pt x="159905" y="959357"/>
                </a:lnTo>
                <a:lnTo>
                  <a:pt x="7002907" y="959357"/>
                </a:lnTo>
                <a:lnTo>
                  <a:pt x="7053429" y="951214"/>
                </a:lnTo>
                <a:lnTo>
                  <a:pt x="7097319" y="928532"/>
                </a:lnTo>
                <a:lnTo>
                  <a:pt x="7131937" y="893932"/>
                </a:lnTo>
                <a:lnTo>
                  <a:pt x="7154644" y="850036"/>
                </a:lnTo>
                <a:lnTo>
                  <a:pt x="7162800" y="799464"/>
                </a:lnTo>
                <a:lnTo>
                  <a:pt x="7162800" y="159892"/>
                </a:lnTo>
                <a:lnTo>
                  <a:pt x="7154644" y="109370"/>
                </a:lnTo>
                <a:lnTo>
                  <a:pt x="7131937" y="65480"/>
                </a:lnTo>
                <a:lnTo>
                  <a:pt x="7097319" y="30862"/>
                </a:lnTo>
                <a:lnTo>
                  <a:pt x="7053429" y="8155"/>
                </a:lnTo>
                <a:lnTo>
                  <a:pt x="7002907" y="0"/>
                </a:lnTo>
                <a:close/>
              </a:path>
            </a:pathLst>
          </a:custGeom>
          <a:solidFill>
            <a:srgbClr val="66666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58" name="Google Shape;1458;p105"/>
          <p:cNvSpPr/>
          <p:nvPr/>
        </p:nvSpPr>
        <p:spPr>
          <a:xfrm>
            <a:off x="990600" y="1657350"/>
            <a:ext cx="7162800" cy="959485"/>
          </a:xfrm>
          <a:custGeom>
            <a:avLst/>
            <a:gdLst/>
            <a:ahLst/>
            <a:cxnLst/>
            <a:rect l="l" t="t" r="r" b="b"/>
            <a:pathLst>
              <a:path w="7162800" h="959485" extrusionOk="0">
                <a:moveTo>
                  <a:pt x="0" y="159892"/>
                </a:moveTo>
                <a:lnTo>
                  <a:pt x="8151" y="109370"/>
                </a:lnTo>
                <a:lnTo>
                  <a:pt x="30851" y="65480"/>
                </a:lnTo>
                <a:lnTo>
                  <a:pt x="65466" y="30862"/>
                </a:lnTo>
                <a:lnTo>
                  <a:pt x="109362" y="8155"/>
                </a:lnTo>
                <a:lnTo>
                  <a:pt x="159905" y="0"/>
                </a:lnTo>
                <a:lnTo>
                  <a:pt x="7002907" y="0"/>
                </a:lnTo>
                <a:lnTo>
                  <a:pt x="7053429" y="8155"/>
                </a:lnTo>
                <a:lnTo>
                  <a:pt x="7097319" y="30862"/>
                </a:lnTo>
                <a:lnTo>
                  <a:pt x="7131937" y="65480"/>
                </a:lnTo>
                <a:lnTo>
                  <a:pt x="7154644" y="109370"/>
                </a:lnTo>
                <a:lnTo>
                  <a:pt x="7162800" y="159892"/>
                </a:lnTo>
                <a:lnTo>
                  <a:pt x="7162800" y="799464"/>
                </a:lnTo>
                <a:lnTo>
                  <a:pt x="7154644" y="850036"/>
                </a:lnTo>
                <a:lnTo>
                  <a:pt x="7131937" y="893932"/>
                </a:lnTo>
                <a:lnTo>
                  <a:pt x="7097319" y="928532"/>
                </a:lnTo>
                <a:lnTo>
                  <a:pt x="7053429" y="951214"/>
                </a:lnTo>
                <a:lnTo>
                  <a:pt x="7002907" y="959357"/>
                </a:lnTo>
                <a:lnTo>
                  <a:pt x="159905" y="959357"/>
                </a:lnTo>
                <a:lnTo>
                  <a:pt x="109362" y="951214"/>
                </a:lnTo>
                <a:lnTo>
                  <a:pt x="65466" y="928532"/>
                </a:lnTo>
                <a:lnTo>
                  <a:pt x="30851" y="893932"/>
                </a:lnTo>
                <a:lnTo>
                  <a:pt x="8151" y="850036"/>
                </a:lnTo>
                <a:lnTo>
                  <a:pt x="0" y="799464"/>
                </a:lnTo>
                <a:lnTo>
                  <a:pt x="0" y="159892"/>
                </a:lnTo>
                <a:close/>
              </a:path>
            </a:pathLst>
          </a:custGeom>
          <a:noFill/>
          <a:ln w="25400" cap="flat" cmpd="sng">
            <a:solidFill>
              <a:srgbClr val="CCCCC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59" name="Google Shape;1459;p105"/>
          <p:cNvSpPr txBox="1"/>
          <p:nvPr/>
        </p:nvSpPr>
        <p:spPr>
          <a:xfrm>
            <a:off x="1181201" y="1762455"/>
            <a:ext cx="4955540" cy="651510"/>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4100"/>
              <a:buFont typeface="Arial"/>
              <a:buNone/>
            </a:pPr>
            <a:r>
              <a:rPr lang="en-US" sz="4100" b="0" i="1" u="none" strike="noStrike" cap="none">
                <a:solidFill>
                  <a:srgbClr val="FFFFFF"/>
                </a:solidFill>
                <a:latin typeface="Arial"/>
                <a:ea typeface="Arial"/>
                <a:cs typeface="Arial"/>
                <a:sym typeface="Arial"/>
              </a:rPr>
              <a:t>Item-Test Regression</a:t>
            </a:r>
            <a:endParaRPr sz="4100" b="0" i="0" u="none" strike="noStrike" cap="none">
              <a:solidFill>
                <a:schemeClr val="dk1"/>
              </a:solidFill>
              <a:latin typeface="Arial"/>
              <a:ea typeface="Arial"/>
              <a:cs typeface="Arial"/>
              <a:sym typeface="Arial"/>
            </a:endParaRPr>
          </a:p>
        </p:txBody>
      </p:sp>
      <p:sp>
        <p:nvSpPr>
          <p:cNvPr id="1460" name="Google Shape;1460;p105"/>
          <p:cNvSpPr/>
          <p:nvPr/>
        </p:nvSpPr>
        <p:spPr>
          <a:xfrm>
            <a:off x="990600" y="3105150"/>
            <a:ext cx="7162800" cy="959485"/>
          </a:xfrm>
          <a:custGeom>
            <a:avLst/>
            <a:gdLst/>
            <a:ahLst/>
            <a:cxnLst/>
            <a:rect l="l" t="t" r="r" b="b"/>
            <a:pathLst>
              <a:path w="7162800" h="959485" extrusionOk="0">
                <a:moveTo>
                  <a:pt x="7002907" y="0"/>
                </a:moveTo>
                <a:lnTo>
                  <a:pt x="159905" y="0"/>
                </a:lnTo>
                <a:lnTo>
                  <a:pt x="109362" y="8155"/>
                </a:lnTo>
                <a:lnTo>
                  <a:pt x="65466" y="30862"/>
                </a:lnTo>
                <a:lnTo>
                  <a:pt x="30851" y="65480"/>
                </a:lnTo>
                <a:lnTo>
                  <a:pt x="8151" y="109370"/>
                </a:lnTo>
                <a:lnTo>
                  <a:pt x="0" y="159893"/>
                </a:lnTo>
                <a:lnTo>
                  <a:pt x="0" y="799503"/>
                </a:lnTo>
                <a:lnTo>
                  <a:pt x="8151" y="850040"/>
                </a:lnTo>
                <a:lnTo>
                  <a:pt x="30851" y="893932"/>
                </a:lnTo>
                <a:lnTo>
                  <a:pt x="65466" y="928545"/>
                </a:lnTo>
                <a:lnTo>
                  <a:pt x="109362" y="951244"/>
                </a:lnTo>
                <a:lnTo>
                  <a:pt x="159905" y="959396"/>
                </a:lnTo>
                <a:lnTo>
                  <a:pt x="7002907" y="959396"/>
                </a:lnTo>
                <a:lnTo>
                  <a:pt x="7053429" y="951244"/>
                </a:lnTo>
                <a:lnTo>
                  <a:pt x="7097319" y="928545"/>
                </a:lnTo>
                <a:lnTo>
                  <a:pt x="7131937" y="893932"/>
                </a:lnTo>
                <a:lnTo>
                  <a:pt x="7154644" y="850040"/>
                </a:lnTo>
                <a:lnTo>
                  <a:pt x="7162800" y="799503"/>
                </a:lnTo>
                <a:lnTo>
                  <a:pt x="7162800" y="159893"/>
                </a:lnTo>
                <a:lnTo>
                  <a:pt x="7154644" y="109370"/>
                </a:lnTo>
                <a:lnTo>
                  <a:pt x="7131937" y="65480"/>
                </a:lnTo>
                <a:lnTo>
                  <a:pt x="7097319" y="30862"/>
                </a:lnTo>
                <a:lnTo>
                  <a:pt x="7053429" y="8155"/>
                </a:lnTo>
                <a:lnTo>
                  <a:pt x="7002907" y="0"/>
                </a:lnTo>
                <a:close/>
              </a:path>
            </a:pathLst>
          </a:custGeom>
          <a:solidFill>
            <a:srgbClr val="66666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61" name="Google Shape;1461;p105"/>
          <p:cNvSpPr/>
          <p:nvPr/>
        </p:nvSpPr>
        <p:spPr>
          <a:xfrm>
            <a:off x="990600" y="3105150"/>
            <a:ext cx="7162800" cy="959485"/>
          </a:xfrm>
          <a:custGeom>
            <a:avLst/>
            <a:gdLst/>
            <a:ahLst/>
            <a:cxnLst/>
            <a:rect l="l" t="t" r="r" b="b"/>
            <a:pathLst>
              <a:path w="7162800" h="959485" extrusionOk="0">
                <a:moveTo>
                  <a:pt x="0" y="159893"/>
                </a:moveTo>
                <a:lnTo>
                  <a:pt x="8151" y="109370"/>
                </a:lnTo>
                <a:lnTo>
                  <a:pt x="30851" y="65480"/>
                </a:lnTo>
                <a:lnTo>
                  <a:pt x="65466" y="30862"/>
                </a:lnTo>
                <a:lnTo>
                  <a:pt x="109362" y="8155"/>
                </a:lnTo>
                <a:lnTo>
                  <a:pt x="159905" y="0"/>
                </a:lnTo>
                <a:lnTo>
                  <a:pt x="7002907" y="0"/>
                </a:lnTo>
                <a:lnTo>
                  <a:pt x="7053429" y="8155"/>
                </a:lnTo>
                <a:lnTo>
                  <a:pt x="7097319" y="30862"/>
                </a:lnTo>
                <a:lnTo>
                  <a:pt x="7131937" y="65480"/>
                </a:lnTo>
                <a:lnTo>
                  <a:pt x="7154644" y="109370"/>
                </a:lnTo>
                <a:lnTo>
                  <a:pt x="7162800" y="159893"/>
                </a:lnTo>
                <a:lnTo>
                  <a:pt x="7162800" y="799503"/>
                </a:lnTo>
                <a:lnTo>
                  <a:pt x="7154644" y="850040"/>
                </a:lnTo>
                <a:lnTo>
                  <a:pt x="7131937" y="893932"/>
                </a:lnTo>
                <a:lnTo>
                  <a:pt x="7097319" y="928545"/>
                </a:lnTo>
                <a:lnTo>
                  <a:pt x="7053429" y="951244"/>
                </a:lnTo>
                <a:lnTo>
                  <a:pt x="7002907" y="959396"/>
                </a:lnTo>
                <a:lnTo>
                  <a:pt x="159905" y="959396"/>
                </a:lnTo>
                <a:lnTo>
                  <a:pt x="109362" y="951244"/>
                </a:lnTo>
                <a:lnTo>
                  <a:pt x="65466" y="928545"/>
                </a:lnTo>
                <a:lnTo>
                  <a:pt x="30851" y="893932"/>
                </a:lnTo>
                <a:lnTo>
                  <a:pt x="8151" y="850040"/>
                </a:lnTo>
                <a:lnTo>
                  <a:pt x="0" y="799503"/>
                </a:lnTo>
                <a:lnTo>
                  <a:pt x="0" y="159893"/>
                </a:lnTo>
                <a:close/>
              </a:path>
            </a:pathLst>
          </a:custGeom>
          <a:noFill/>
          <a:ln w="25400" cap="flat" cmpd="sng">
            <a:solidFill>
              <a:srgbClr val="CCCCC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462" name="Google Shape;1462;p105"/>
          <p:cNvSpPr txBox="1"/>
          <p:nvPr/>
        </p:nvSpPr>
        <p:spPr>
          <a:xfrm>
            <a:off x="1181201" y="3210814"/>
            <a:ext cx="6615430" cy="650875"/>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4100"/>
              <a:buFont typeface="Arial"/>
              <a:buNone/>
            </a:pPr>
            <a:r>
              <a:rPr lang="en-US" sz="4100" b="0" i="1" u="none" strike="noStrike" cap="none">
                <a:solidFill>
                  <a:srgbClr val="FFFFFF"/>
                </a:solidFill>
                <a:latin typeface="Arial"/>
                <a:ea typeface="Arial"/>
                <a:cs typeface="Arial"/>
                <a:sym typeface="Arial"/>
              </a:rPr>
              <a:t>Item Response Theory (IRT)</a:t>
            </a:r>
            <a:endParaRPr sz="4100" b="0" i="0" u="none" strike="noStrike" cap="non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6"/>
        <p:cNvGrpSpPr/>
        <p:nvPr/>
      </p:nvGrpSpPr>
      <p:grpSpPr>
        <a:xfrm>
          <a:off x="0" y="0"/>
          <a:ext cx="0" cy="0"/>
          <a:chOff x="0" y="0"/>
          <a:chExt cx="0" cy="0"/>
        </a:xfrm>
      </p:grpSpPr>
      <p:sp>
        <p:nvSpPr>
          <p:cNvPr id="977" name="Google Shape;977;p75"/>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78" name="Google Shape;978;p75"/>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79" name="Google Shape;979;p75"/>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80" name="Google Shape;980;p75"/>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81" name="Google Shape;981;p75"/>
          <p:cNvSpPr txBox="1">
            <a:spLocks noGrp="1"/>
          </p:cNvSpPr>
          <p:nvPr>
            <p:ph type="title"/>
          </p:nvPr>
        </p:nvSpPr>
        <p:spPr>
          <a:xfrm>
            <a:off x="948029" y="870915"/>
            <a:ext cx="4230370" cy="1245235"/>
          </a:xfrm>
          <a:prstGeom prst="rect">
            <a:avLst/>
          </a:prstGeom>
          <a:noFill/>
          <a:ln>
            <a:noFill/>
          </a:ln>
        </p:spPr>
        <p:txBody>
          <a:bodyPr spcFirstLastPara="1" wrap="square" lIns="0" tIns="12050" rIns="0" bIns="0" anchor="ctr" anchorCtr="0">
            <a:noAutofit/>
          </a:bodyPr>
          <a:lstStyle/>
          <a:p>
            <a:pPr marL="12700" marR="5080" lvl="0" indent="0" algn="l" rtl="0">
              <a:lnSpc>
                <a:spcPct val="100000"/>
              </a:lnSpc>
              <a:spcBef>
                <a:spcPts val="0"/>
              </a:spcBef>
              <a:spcAft>
                <a:spcPts val="0"/>
              </a:spcAft>
              <a:buClr>
                <a:srgbClr val="000000"/>
              </a:buClr>
              <a:buSzPts val="4000"/>
              <a:buFont typeface="Arial"/>
              <a:buNone/>
            </a:pPr>
            <a:r>
              <a:rPr lang="en-US" sz="4000" b="1" i="1">
                <a:solidFill>
                  <a:srgbClr val="000000"/>
                </a:solidFill>
                <a:latin typeface="Arial"/>
                <a:ea typeface="Arial"/>
                <a:cs typeface="Arial"/>
                <a:sym typeface="Arial"/>
              </a:rPr>
              <a:t>STANDARD ERROR OF  MEASUREMENT</a:t>
            </a:r>
            <a:endParaRPr sz="4000">
              <a:latin typeface="Arial"/>
              <a:ea typeface="Arial"/>
              <a:cs typeface="Arial"/>
              <a:sym typeface="Arial"/>
            </a:endParaRPr>
          </a:p>
        </p:txBody>
      </p:sp>
      <p:sp>
        <p:nvSpPr>
          <p:cNvPr id="982" name="Google Shape;982;p75"/>
          <p:cNvSpPr txBox="1"/>
          <p:nvPr/>
        </p:nvSpPr>
        <p:spPr>
          <a:xfrm>
            <a:off x="1050137" y="2461006"/>
            <a:ext cx="6746875" cy="2007870"/>
          </a:xfrm>
          <a:prstGeom prst="rect">
            <a:avLst/>
          </a:prstGeom>
          <a:noFill/>
          <a:ln>
            <a:noFill/>
          </a:ln>
        </p:spPr>
        <p:txBody>
          <a:bodyPr spcFirstLastPara="1" wrap="square" lIns="0" tIns="12700" rIns="0" bIns="0" anchor="t" anchorCtr="0">
            <a:noAutofit/>
          </a:bodyPr>
          <a:lstStyle/>
          <a:p>
            <a:pPr marL="367665" marR="5080" lvl="0" indent="-355600" algn="l" rtl="0">
              <a:lnSpc>
                <a:spcPct val="100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Setiap orang memiliki skor yang sebenarnya (</a:t>
            </a:r>
            <a:r>
              <a:rPr lang="en-US" sz="2000" b="0" i="1" u="none" strike="noStrike" cap="none">
                <a:solidFill>
                  <a:schemeClr val="dk1"/>
                </a:solidFill>
                <a:latin typeface="Arial"/>
                <a:ea typeface="Arial"/>
                <a:cs typeface="Arial"/>
                <a:sym typeface="Arial"/>
              </a:rPr>
              <a:t>true score</a:t>
            </a:r>
            <a:r>
              <a:rPr lang="en-US" sz="2000" b="0" i="0" u="none" strike="noStrike" cap="none">
                <a:solidFill>
                  <a:schemeClr val="dk1"/>
                </a:solidFill>
                <a:latin typeface="Arial"/>
                <a:ea typeface="Arial"/>
                <a:cs typeface="Arial"/>
                <a:sym typeface="Arial"/>
              </a:rPr>
              <a:t>)  yang akan diperoleh bila tidak ada kesalahan dalam  pengukuran (</a:t>
            </a:r>
            <a:r>
              <a:rPr lang="en-US" sz="2000" b="0" i="1" u="none" strike="noStrike" cap="none">
                <a:solidFill>
                  <a:schemeClr val="dk1"/>
                </a:solidFill>
                <a:latin typeface="Arial"/>
                <a:ea typeface="Arial"/>
                <a:cs typeface="Arial"/>
                <a:sym typeface="Arial"/>
              </a:rPr>
              <a:t>error</a:t>
            </a:r>
            <a:r>
              <a:rPr lang="en-US" sz="2000" b="0" i="0" u="none" strike="noStrike" cap="none">
                <a:solidFill>
                  <a:schemeClr val="dk1"/>
                </a:solidFill>
                <a:latin typeface="Arial"/>
                <a:ea typeface="Arial"/>
                <a:cs typeface="Arial"/>
                <a:sym typeface="Arial"/>
              </a:rPr>
              <a:t>)</a:t>
            </a:r>
            <a:endParaRPr sz="2000" b="0" i="0" u="none" strike="noStrike" cap="none">
              <a:solidFill>
                <a:schemeClr val="dk1"/>
              </a:solidFill>
              <a:latin typeface="Arial"/>
              <a:ea typeface="Arial"/>
              <a:cs typeface="Arial"/>
              <a:sym typeface="Arial"/>
            </a:endParaRPr>
          </a:p>
          <a:p>
            <a:pPr marL="0" marR="0" lvl="0" indent="0" algn="l" rtl="0">
              <a:lnSpc>
                <a:spcPct val="100000"/>
              </a:lnSpc>
              <a:spcBef>
                <a:spcPts val="40"/>
              </a:spcBef>
              <a:spcAft>
                <a:spcPts val="0"/>
              </a:spcAft>
              <a:buClr>
                <a:schemeClr val="dk1"/>
              </a:buClr>
              <a:buSzPts val="3100"/>
              <a:buFont typeface="Arial"/>
              <a:buNone/>
            </a:pPr>
            <a:endParaRPr sz="3100" b="0" i="0" u="none" strike="noStrike" cap="none">
              <a:solidFill>
                <a:schemeClr val="dk1"/>
              </a:solidFill>
              <a:latin typeface="Times New Roman"/>
              <a:ea typeface="Times New Roman"/>
              <a:cs typeface="Times New Roman"/>
              <a:sym typeface="Times New Roman"/>
            </a:endParaRPr>
          </a:p>
          <a:p>
            <a:pPr marL="367665" marR="635635" lvl="0" indent="-355600" algn="l" rtl="0">
              <a:lnSpc>
                <a:spcPct val="100000"/>
              </a:lnSpc>
              <a:spcBef>
                <a:spcPts val="5"/>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Menggunakan simpangan baku kesalahan sebagai  pengukuran dasar kesalahan (SEM)</a:t>
            </a:r>
            <a:endParaRPr sz="2000" b="0" i="0" u="none" strike="noStrike" cap="none">
              <a:solidFill>
                <a:schemeClr val="dk1"/>
              </a:solidFill>
              <a:latin typeface="Arial"/>
              <a:ea typeface="Arial"/>
              <a:cs typeface="Arial"/>
              <a:sym typeface="Arial"/>
            </a:endParaRPr>
          </a:p>
        </p:txBody>
      </p:sp>
      <p:sp>
        <p:nvSpPr>
          <p:cNvPr id="983" name="Google Shape;983;p75"/>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19</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7"/>
        <p:cNvGrpSpPr/>
        <p:nvPr/>
      </p:nvGrpSpPr>
      <p:grpSpPr>
        <a:xfrm>
          <a:off x="0" y="0"/>
          <a:ext cx="0" cy="0"/>
          <a:chOff x="0" y="0"/>
          <a:chExt cx="0" cy="0"/>
        </a:xfrm>
      </p:grpSpPr>
      <p:sp>
        <p:nvSpPr>
          <p:cNvPr id="988" name="Google Shape;988;p76"/>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89" name="Google Shape;989;p76"/>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90" name="Google Shape;990;p76"/>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91" name="Google Shape;991;p76"/>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92" name="Google Shape;992;p76"/>
          <p:cNvSpPr txBox="1">
            <a:spLocks noGrp="1"/>
          </p:cNvSpPr>
          <p:nvPr>
            <p:ph type="title"/>
          </p:nvPr>
        </p:nvSpPr>
        <p:spPr>
          <a:xfrm>
            <a:off x="948028" y="870915"/>
            <a:ext cx="5757571" cy="1245235"/>
          </a:xfrm>
          <a:prstGeom prst="rect">
            <a:avLst/>
          </a:prstGeom>
          <a:noFill/>
          <a:ln>
            <a:noFill/>
          </a:ln>
        </p:spPr>
        <p:txBody>
          <a:bodyPr spcFirstLastPara="1" wrap="square" lIns="0" tIns="12050" rIns="0" bIns="0" anchor="ctr" anchorCtr="0">
            <a:noAutofit/>
          </a:bodyPr>
          <a:lstStyle/>
          <a:p>
            <a:pPr marL="12700" marR="5080" lvl="0" indent="0" algn="l" rtl="0">
              <a:lnSpc>
                <a:spcPct val="100000"/>
              </a:lnSpc>
              <a:spcBef>
                <a:spcPts val="0"/>
              </a:spcBef>
              <a:spcAft>
                <a:spcPts val="0"/>
              </a:spcAft>
              <a:buClr>
                <a:srgbClr val="000000"/>
              </a:buClr>
              <a:buSzPts val="4000"/>
              <a:buFont typeface="Arial"/>
              <a:buNone/>
            </a:pPr>
            <a:r>
              <a:rPr lang="en-US" sz="4000" b="1" i="1">
                <a:solidFill>
                  <a:srgbClr val="000000"/>
                </a:solidFill>
                <a:latin typeface="Arial"/>
                <a:ea typeface="Arial"/>
                <a:cs typeface="Arial"/>
                <a:sym typeface="Arial"/>
              </a:rPr>
              <a:t>STANDARD ERROR OF  MEASUREMENT</a:t>
            </a:r>
            <a:endParaRPr sz="4000">
              <a:latin typeface="Arial"/>
              <a:ea typeface="Arial"/>
              <a:cs typeface="Arial"/>
              <a:sym typeface="Arial"/>
            </a:endParaRPr>
          </a:p>
        </p:txBody>
      </p:sp>
      <p:sp>
        <p:nvSpPr>
          <p:cNvPr id="993" name="Google Shape;993;p76"/>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20</a:t>
            </a:r>
            <a:endParaRPr sz="1300" b="0" i="0" u="none" strike="noStrike" cap="none">
              <a:solidFill>
                <a:schemeClr val="dk1"/>
              </a:solidFill>
              <a:latin typeface="Arial"/>
              <a:ea typeface="Arial"/>
              <a:cs typeface="Arial"/>
              <a:sym typeface="Arial"/>
            </a:endParaRPr>
          </a:p>
        </p:txBody>
      </p:sp>
      <p:sp>
        <p:nvSpPr>
          <p:cNvPr id="994" name="Google Shape;994;p76"/>
          <p:cNvSpPr/>
          <p:nvPr/>
        </p:nvSpPr>
        <p:spPr>
          <a:xfrm>
            <a:off x="914400" y="2592146"/>
            <a:ext cx="7010400" cy="554990"/>
          </a:xfrm>
          <a:custGeom>
            <a:avLst/>
            <a:gdLst/>
            <a:ahLst/>
            <a:cxnLst/>
            <a:rect l="l" t="t" r="r" b="b"/>
            <a:pathLst>
              <a:path w="7010400" h="554989" extrusionOk="0">
                <a:moveTo>
                  <a:pt x="0" y="554405"/>
                </a:moveTo>
                <a:lnTo>
                  <a:pt x="7010400" y="554405"/>
                </a:lnTo>
                <a:lnTo>
                  <a:pt x="7010400" y="0"/>
                </a:lnTo>
                <a:lnTo>
                  <a:pt x="0" y="0"/>
                </a:lnTo>
                <a:lnTo>
                  <a:pt x="0" y="554405"/>
                </a:lnTo>
                <a:close/>
              </a:path>
            </a:pathLst>
          </a:custGeom>
          <a:noFill/>
          <a:ln w="25400" cap="flat" cmpd="sng">
            <a:solidFill>
              <a:srgbClr val="3981B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95" name="Google Shape;995;p76"/>
          <p:cNvSpPr/>
          <p:nvPr/>
        </p:nvSpPr>
        <p:spPr>
          <a:xfrm>
            <a:off x="1264919" y="2267457"/>
            <a:ext cx="4907280" cy="649605"/>
          </a:xfrm>
          <a:custGeom>
            <a:avLst/>
            <a:gdLst/>
            <a:ahLst/>
            <a:cxnLst/>
            <a:rect l="l" t="t" r="r" b="b"/>
            <a:pathLst>
              <a:path w="4907280" h="649605" extrusionOk="0">
                <a:moveTo>
                  <a:pt x="4799076" y="0"/>
                </a:moveTo>
                <a:lnTo>
                  <a:pt x="108204" y="0"/>
                </a:lnTo>
                <a:lnTo>
                  <a:pt x="66115" y="8495"/>
                </a:lnTo>
                <a:lnTo>
                  <a:pt x="31718" y="31670"/>
                </a:lnTo>
                <a:lnTo>
                  <a:pt x="8512" y="66061"/>
                </a:lnTo>
                <a:lnTo>
                  <a:pt x="0" y="108204"/>
                </a:lnTo>
                <a:lnTo>
                  <a:pt x="0" y="541147"/>
                </a:lnTo>
                <a:lnTo>
                  <a:pt x="8512" y="583309"/>
                </a:lnTo>
                <a:lnTo>
                  <a:pt x="31718" y="617743"/>
                </a:lnTo>
                <a:lnTo>
                  <a:pt x="66115" y="640963"/>
                </a:lnTo>
                <a:lnTo>
                  <a:pt x="108204" y="649478"/>
                </a:lnTo>
                <a:lnTo>
                  <a:pt x="4799076" y="649478"/>
                </a:lnTo>
                <a:lnTo>
                  <a:pt x="4841164" y="640963"/>
                </a:lnTo>
                <a:lnTo>
                  <a:pt x="4875561" y="617743"/>
                </a:lnTo>
                <a:lnTo>
                  <a:pt x="4898767" y="583309"/>
                </a:lnTo>
                <a:lnTo>
                  <a:pt x="4907280" y="541147"/>
                </a:lnTo>
                <a:lnTo>
                  <a:pt x="4907280" y="108204"/>
                </a:lnTo>
                <a:lnTo>
                  <a:pt x="4898767" y="66061"/>
                </a:lnTo>
                <a:lnTo>
                  <a:pt x="4875561" y="31670"/>
                </a:lnTo>
                <a:lnTo>
                  <a:pt x="4841164" y="8495"/>
                </a:lnTo>
                <a:lnTo>
                  <a:pt x="4799076" y="0"/>
                </a:lnTo>
                <a:close/>
              </a:path>
            </a:pathLst>
          </a:custGeom>
          <a:solidFill>
            <a:srgbClr val="3981B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96" name="Google Shape;996;p76"/>
          <p:cNvSpPr/>
          <p:nvPr/>
        </p:nvSpPr>
        <p:spPr>
          <a:xfrm>
            <a:off x="1264919" y="2267457"/>
            <a:ext cx="4907280" cy="649605"/>
          </a:xfrm>
          <a:custGeom>
            <a:avLst/>
            <a:gdLst/>
            <a:ahLst/>
            <a:cxnLst/>
            <a:rect l="l" t="t" r="r" b="b"/>
            <a:pathLst>
              <a:path w="4907280" h="649605" extrusionOk="0">
                <a:moveTo>
                  <a:pt x="0" y="108204"/>
                </a:moveTo>
                <a:lnTo>
                  <a:pt x="8512" y="66061"/>
                </a:lnTo>
                <a:lnTo>
                  <a:pt x="31718" y="31670"/>
                </a:lnTo>
                <a:lnTo>
                  <a:pt x="66115" y="8495"/>
                </a:lnTo>
                <a:lnTo>
                  <a:pt x="108204" y="0"/>
                </a:lnTo>
                <a:lnTo>
                  <a:pt x="4799076" y="0"/>
                </a:lnTo>
                <a:lnTo>
                  <a:pt x="4841164" y="8495"/>
                </a:lnTo>
                <a:lnTo>
                  <a:pt x="4875561" y="31670"/>
                </a:lnTo>
                <a:lnTo>
                  <a:pt x="4898767" y="66061"/>
                </a:lnTo>
                <a:lnTo>
                  <a:pt x="4907280" y="108204"/>
                </a:lnTo>
                <a:lnTo>
                  <a:pt x="4907280" y="541147"/>
                </a:lnTo>
                <a:lnTo>
                  <a:pt x="4898767" y="583309"/>
                </a:lnTo>
                <a:lnTo>
                  <a:pt x="4875561" y="617743"/>
                </a:lnTo>
                <a:lnTo>
                  <a:pt x="4841164" y="640963"/>
                </a:lnTo>
                <a:lnTo>
                  <a:pt x="4799076" y="649478"/>
                </a:lnTo>
                <a:lnTo>
                  <a:pt x="108204" y="649478"/>
                </a:lnTo>
                <a:lnTo>
                  <a:pt x="66115" y="640963"/>
                </a:lnTo>
                <a:lnTo>
                  <a:pt x="31718" y="617743"/>
                </a:lnTo>
                <a:lnTo>
                  <a:pt x="8512" y="583309"/>
                </a:lnTo>
                <a:lnTo>
                  <a:pt x="0" y="541147"/>
                </a:lnTo>
                <a:lnTo>
                  <a:pt x="0" y="108204"/>
                </a:lnTo>
                <a:close/>
              </a:path>
            </a:pathLst>
          </a:custGeom>
          <a:noFill/>
          <a:ln w="25400"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97" name="Google Shape;997;p76"/>
          <p:cNvSpPr/>
          <p:nvPr/>
        </p:nvSpPr>
        <p:spPr>
          <a:xfrm>
            <a:off x="914400" y="3590074"/>
            <a:ext cx="7010400" cy="554990"/>
          </a:xfrm>
          <a:custGeom>
            <a:avLst/>
            <a:gdLst/>
            <a:ahLst/>
            <a:cxnLst/>
            <a:rect l="l" t="t" r="r" b="b"/>
            <a:pathLst>
              <a:path w="7010400" h="554989" extrusionOk="0">
                <a:moveTo>
                  <a:pt x="0" y="554405"/>
                </a:moveTo>
                <a:lnTo>
                  <a:pt x="7010400" y="554405"/>
                </a:lnTo>
                <a:lnTo>
                  <a:pt x="7010400" y="0"/>
                </a:lnTo>
                <a:lnTo>
                  <a:pt x="0" y="0"/>
                </a:lnTo>
                <a:lnTo>
                  <a:pt x="0" y="554405"/>
                </a:lnTo>
                <a:close/>
              </a:path>
            </a:pathLst>
          </a:custGeom>
          <a:noFill/>
          <a:ln w="25400" cap="flat" cmpd="sng">
            <a:solidFill>
              <a:srgbClr val="3981B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98" name="Google Shape;998;p76"/>
          <p:cNvSpPr/>
          <p:nvPr/>
        </p:nvSpPr>
        <p:spPr>
          <a:xfrm>
            <a:off x="1264919" y="3265296"/>
            <a:ext cx="4907280" cy="649605"/>
          </a:xfrm>
          <a:custGeom>
            <a:avLst/>
            <a:gdLst/>
            <a:ahLst/>
            <a:cxnLst/>
            <a:rect l="l" t="t" r="r" b="b"/>
            <a:pathLst>
              <a:path w="4907280" h="649604" extrusionOk="0">
                <a:moveTo>
                  <a:pt x="4799076" y="0"/>
                </a:moveTo>
                <a:lnTo>
                  <a:pt x="108204" y="0"/>
                </a:lnTo>
                <a:lnTo>
                  <a:pt x="66115" y="8514"/>
                </a:lnTo>
                <a:lnTo>
                  <a:pt x="31718" y="31734"/>
                </a:lnTo>
                <a:lnTo>
                  <a:pt x="8512" y="66168"/>
                </a:lnTo>
                <a:lnTo>
                  <a:pt x="0" y="108330"/>
                </a:lnTo>
                <a:lnTo>
                  <a:pt x="0" y="541273"/>
                </a:lnTo>
                <a:lnTo>
                  <a:pt x="8512" y="583420"/>
                </a:lnTo>
                <a:lnTo>
                  <a:pt x="31718" y="617820"/>
                </a:lnTo>
                <a:lnTo>
                  <a:pt x="66115" y="641004"/>
                </a:lnTo>
                <a:lnTo>
                  <a:pt x="108204" y="649503"/>
                </a:lnTo>
                <a:lnTo>
                  <a:pt x="4799076" y="649503"/>
                </a:lnTo>
                <a:lnTo>
                  <a:pt x="4841164" y="641004"/>
                </a:lnTo>
                <a:lnTo>
                  <a:pt x="4875561" y="617820"/>
                </a:lnTo>
                <a:lnTo>
                  <a:pt x="4898767" y="583420"/>
                </a:lnTo>
                <a:lnTo>
                  <a:pt x="4907280" y="541273"/>
                </a:lnTo>
                <a:lnTo>
                  <a:pt x="4907280" y="108330"/>
                </a:lnTo>
                <a:lnTo>
                  <a:pt x="4898767" y="66168"/>
                </a:lnTo>
                <a:lnTo>
                  <a:pt x="4875561" y="31734"/>
                </a:lnTo>
                <a:lnTo>
                  <a:pt x="4841164" y="8514"/>
                </a:lnTo>
                <a:lnTo>
                  <a:pt x="4799076" y="0"/>
                </a:lnTo>
                <a:close/>
              </a:path>
            </a:pathLst>
          </a:custGeom>
          <a:solidFill>
            <a:srgbClr val="3981B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99" name="Google Shape;999;p76"/>
          <p:cNvSpPr/>
          <p:nvPr/>
        </p:nvSpPr>
        <p:spPr>
          <a:xfrm>
            <a:off x="1264919" y="3265296"/>
            <a:ext cx="4907280" cy="649605"/>
          </a:xfrm>
          <a:custGeom>
            <a:avLst/>
            <a:gdLst/>
            <a:ahLst/>
            <a:cxnLst/>
            <a:rect l="l" t="t" r="r" b="b"/>
            <a:pathLst>
              <a:path w="4907280" h="649604" extrusionOk="0">
                <a:moveTo>
                  <a:pt x="0" y="108330"/>
                </a:moveTo>
                <a:lnTo>
                  <a:pt x="8512" y="66168"/>
                </a:lnTo>
                <a:lnTo>
                  <a:pt x="31718" y="31734"/>
                </a:lnTo>
                <a:lnTo>
                  <a:pt x="66115" y="8514"/>
                </a:lnTo>
                <a:lnTo>
                  <a:pt x="108204" y="0"/>
                </a:lnTo>
                <a:lnTo>
                  <a:pt x="4799076" y="0"/>
                </a:lnTo>
                <a:lnTo>
                  <a:pt x="4841164" y="8514"/>
                </a:lnTo>
                <a:lnTo>
                  <a:pt x="4875561" y="31734"/>
                </a:lnTo>
                <a:lnTo>
                  <a:pt x="4898767" y="66168"/>
                </a:lnTo>
                <a:lnTo>
                  <a:pt x="4907280" y="108330"/>
                </a:lnTo>
                <a:lnTo>
                  <a:pt x="4907280" y="541273"/>
                </a:lnTo>
                <a:lnTo>
                  <a:pt x="4898767" y="583420"/>
                </a:lnTo>
                <a:lnTo>
                  <a:pt x="4875561" y="617820"/>
                </a:lnTo>
                <a:lnTo>
                  <a:pt x="4841164" y="641004"/>
                </a:lnTo>
                <a:lnTo>
                  <a:pt x="4799076" y="649503"/>
                </a:lnTo>
                <a:lnTo>
                  <a:pt x="108204" y="649503"/>
                </a:lnTo>
                <a:lnTo>
                  <a:pt x="66115" y="641004"/>
                </a:lnTo>
                <a:lnTo>
                  <a:pt x="31718" y="617820"/>
                </a:lnTo>
                <a:lnTo>
                  <a:pt x="8512" y="583420"/>
                </a:lnTo>
                <a:lnTo>
                  <a:pt x="0" y="541273"/>
                </a:lnTo>
                <a:lnTo>
                  <a:pt x="0" y="108330"/>
                </a:lnTo>
                <a:close/>
              </a:path>
            </a:pathLst>
          </a:custGeom>
          <a:noFill/>
          <a:ln w="25375"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00" name="Google Shape;1000;p76"/>
          <p:cNvSpPr txBox="1"/>
          <p:nvPr/>
        </p:nvSpPr>
        <p:spPr>
          <a:xfrm>
            <a:off x="1579244" y="2467686"/>
            <a:ext cx="4278630" cy="135890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2200"/>
              <a:buFont typeface="Arial"/>
              <a:buNone/>
            </a:pPr>
            <a:r>
              <a:rPr lang="en-US" sz="2200" b="0" i="1" u="none" strike="noStrike" cap="none">
                <a:solidFill>
                  <a:srgbClr val="FFFFFF"/>
                </a:solidFill>
                <a:latin typeface="Arial"/>
                <a:ea typeface="Arial"/>
                <a:cs typeface="Arial"/>
                <a:sym typeface="Arial"/>
              </a:rPr>
              <a:t>Interpretation of Individual Scores</a:t>
            </a:r>
            <a:endParaRPr sz="22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45"/>
              </a:spcBef>
              <a:spcAft>
                <a:spcPts val="0"/>
              </a:spcAft>
              <a:buClr>
                <a:srgbClr val="000000"/>
              </a:buClr>
              <a:buSzPts val="2100"/>
              <a:buFont typeface="Arial"/>
              <a:buNone/>
            </a:pPr>
            <a:endParaRPr sz="2100" b="0" i="0" u="none" strike="noStrike" cap="none">
              <a:solidFill>
                <a:schemeClr val="dk1"/>
              </a:solidFill>
              <a:latin typeface="Times New Roman"/>
              <a:ea typeface="Times New Roman"/>
              <a:cs typeface="Times New Roman"/>
              <a:sym typeface="Times New Roman"/>
            </a:endParaRPr>
          </a:p>
          <a:p>
            <a:pPr marL="12700" marR="0" lvl="0" indent="0" algn="l" rtl="0">
              <a:lnSpc>
                <a:spcPct val="100000"/>
              </a:lnSpc>
              <a:spcBef>
                <a:spcPts val="0"/>
              </a:spcBef>
              <a:spcAft>
                <a:spcPts val="0"/>
              </a:spcAft>
              <a:buClr>
                <a:srgbClr val="000000"/>
              </a:buClr>
              <a:buSzPts val="2200"/>
              <a:buFont typeface="Arial"/>
              <a:buNone/>
            </a:pPr>
            <a:r>
              <a:rPr lang="en-US" sz="2200" b="0" i="1" u="none" strike="noStrike" cap="none">
                <a:solidFill>
                  <a:srgbClr val="FFFFFF"/>
                </a:solidFill>
                <a:latin typeface="Arial"/>
                <a:ea typeface="Arial"/>
                <a:cs typeface="Arial"/>
                <a:sym typeface="Arial"/>
              </a:rPr>
              <a:t>Interpretation of Score Differences</a:t>
            </a:r>
            <a:endParaRPr sz="2200" b="0" i="0" u="none" strike="noStrike" cap="non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4"/>
        <p:cNvGrpSpPr/>
        <p:nvPr/>
      </p:nvGrpSpPr>
      <p:grpSpPr>
        <a:xfrm>
          <a:off x="0" y="0"/>
          <a:ext cx="0" cy="0"/>
          <a:chOff x="0" y="0"/>
          <a:chExt cx="0" cy="0"/>
        </a:xfrm>
      </p:grpSpPr>
      <p:sp>
        <p:nvSpPr>
          <p:cNvPr id="1005" name="Google Shape;1005;p77"/>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06" name="Google Shape;1006;p77"/>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07" name="Google Shape;1007;p77"/>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08" name="Google Shape;1008;p77"/>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09" name="Google Shape;1009;p77"/>
          <p:cNvSpPr txBox="1">
            <a:spLocks noGrp="1"/>
          </p:cNvSpPr>
          <p:nvPr>
            <p:ph type="title"/>
          </p:nvPr>
        </p:nvSpPr>
        <p:spPr>
          <a:xfrm>
            <a:off x="948029" y="870915"/>
            <a:ext cx="4232275" cy="1245235"/>
          </a:xfrm>
          <a:prstGeom prst="rect">
            <a:avLst/>
          </a:prstGeom>
          <a:noFill/>
          <a:ln>
            <a:noFill/>
          </a:ln>
        </p:spPr>
        <p:txBody>
          <a:bodyPr spcFirstLastPara="1" wrap="square" lIns="0" tIns="12050" rIns="0" bIns="0" anchor="ctr" anchorCtr="0">
            <a:noAutofit/>
          </a:bodyPr>
          <a:lstStyle/>
          <a:p>
            <a:pPr marL="12700" marR="5080" lvl="0" indent="0" algn="l" rtl="0">
              <a:lnSpc>
                <a:spcPct val="100000"/>
              </a:lnSpc>
              <a:spcBef>
                <a:spcPts val="0"/>
              </a:spcBef>
              <a:spcAft>
                <a:spcPts val="0"/>
              </a:spcAft>
              <a:buClr>
                <a:srgbClr val="000000"/>
              </a:buClr>
              <a:buSzPts val="4000"/>
              <a:buFont typeface="Arial"/>
              <a:buNone/>
            </a:pPr>
            <a:r>
              <a:rPr lang="en-US" sz="4000" b="1">
                <a:solidFill>
                  <a:srgbClr val="000000"/>
                </a:solidFill>
                <a:latin typeface="Arial"/>
                <a:ea typeface="Arial"/>
                <a:cs typeface="Arial"/>
                <a:sym typeface="Arial"/>
              </a:rPr>
              <a:t>INTERPRETASI SKOR-  SKOR INDIVIDU</a:t>
            </a:r>
            <a:endParaRPr sz="4000">
              <a:latin typeface="Arial"/>
              <a:ea typeface="Arial"/>
              <a:cs typeface="Arial"/>
              <a:sym typeface="Arial"/>
            </a:endParaRPr>
          </a:p>
        </p:txBody>
      </p:sp>
      <p:sp>
        <p:nvSpPr>
          <p:cNvPr id="1010" name="Google Shape;1010;p77"/>
          <p:cNvSpPr txBox="1"/>
          <p:nvPr/>
        </p:nvSpPr>
        <p:spPr>
          <a:xfrm>
            <a:off x="1050137" y="2462530"/>
            <a:ext cx="6512559" cy="452755"/>
          </a:xfrm>
          <a:prstGeom prst="rect">
            <a:avLst/>
          </a:prstGeom>
          <a:noFill/>
          <a:ln>
            <a:noFill/>
          </a:ln>
        </p:spPr>
        <p:txBody>
          <a:bodyPr spcFirstLastPara="1" wrap="square" lIns="0" tIns="12700" rIns="0" bIns="0" anchor="t" anchorCtr="0">
            <a:noAutofit/>
          </a:bodyPr>
          <a:lstStyle/>
          <a:p>
            <a:pPr marL="367665" marR="5080" lvl="0" indent="-355600" algn="l" rtl="0">
              <a:lnSpc>
                <a:spcPct val="100000"/>
              </a:lnSpc>
              <a:spcBef>
                <a:spcPts val="0"/>
              </a:spcBef>
              <a:spcAft>
                <a:spcPts val="0"/>
              </a:spcAft>
              <a:buClr>
                <a:schemeClr val="dk1"/>
              </a:buClr>
              <a:buSzPts val="2000"/>
              <a:buFont typeface="Arial"/>
              <a:buChar char="▪"/>
            </a:pPr>
            <a:r>
              <a:rPr lang="en-US" sz="1400" b="0" i="0" u="none" strike="noStrike" cap="none">
                <a:solidFill>
                  <a:schemeClr val="dk1"/>
                </a:solidFill>
                <a:latin typeface="Arial"/>
                <a:ea typeface="Arial"/>
                <a:cs typeface="Arial"/>
                <a:sym typeface="Arial"/>
              </a:rPr>
              <a:t>Kesalahan standar pengukuran dan koefisien reliabilitas merupakan cara-cara  alternatif untuk mengungkapkan reliabilitas tes</a:t>
            </a:r>
            <a:endParaRPr sz="1400" b="0" i="0" u="none" strike="noStrike" cap="none">
              <a:solidFill>
                <a:schemeClr val="dk1"/>
              </a:solidFill>
              <a:latin typeface="Arial"/>
              <a:ea typeface="Arial"/>
              <a:cs typeface="Arial"/>
              <a:sym typeface="Arial"/>
            </a:endParaRPr>
          </a:p>
        </p:txBody>
      </p:sp>
      <p:sp>
        <p:nvSpPr>
          <p:cNvPr id="1011" name="Google Shape;1011;p77"/>
          <p:cNvSpPr/>
          <p:nvPr/>
        </p:nvSpPr>
        <p:spPr>
          <a:xfrm>
            <a:off x="8108695" y="711834"/>
            <a:ext cx="311150" cy="311150"/>
          </a:xfrm>
          <a:custGeom>
            <a:avLst/>
            <a:gdLst/>
            <a:ahLst/>
            <a:cxnLst/>
            <a:rect l="l" t="t" r="r" b="b"/>
            <a:pathLst>
              <a:path w="311150" h="311150" extrusionOk="0">
                <a:moveTo>
                  <a:pt x="103250" y="0"/>
                </a:moveTo>
                <a:lnTo>
                  <a:pt x="0" y="91820"/>
                </a:lnTo>
                <a:lnTo>
                  <a:pt x="218948" y="310768"/>
                </a:lnTo>
                <a:lnTo>
                  <a:pt x="302005" y="228980"/>
                </a:lnTo>
                <a:lnTo>
                  <a:pt x="310769" y="207517"/>
                </a:lnTo>
                <a:lnTo>
                  <a:pt x="309499" y="202564"/>
                </a:lnTo>
                <a:lnTo>
                  <a:pt x="308355" y="196214"/>
                </a:lnTo>
                <a:lnTo>
                  <a:pt x="124586" y="8762"/>
                </a:lnTo>
                <a:lnTo>
                  <a:pt x="108203" y="1142"/>
                </a:lnTo>
                <a:lnTo>
                  <a:pt x="103250"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12" name="Google Shape;1012;p77"/>
          <p:cNvSpPr/>
          <p:nvPr/>
        </p:nvSpPr>
        <p:spPr>
          <a:xfrm>
            <a:off x="7518527" y="830072"/>
            <a:ext cx="782955" cy="782955"/>
          </a:xfrm>
          <a:custGeom>
            <a:avLst/>
            <a:gdLst/>
            <a:ahLst/>
            <a:cxnLst/>
            <a:rect l="l" t="t" r="r" b="b"/>
            <a:pathLst>
              <a:path w="782954" h="782955" extrusionOk="0">
                <a:moveTo>
                  <a:pt x="562482" y="0"/>
                </a:moveTo>
                <a:lnTo>
                  <a:pt x="38989" y="524763"/>
                </a:lnTo>
                <a:lnTo>
                  <a:pt x="35178" y="528447"/>
                </a:lnTo>
                <a:lnTo>
                  <a:pt x="32766" y="532256"/>
                </a:lnTo>
                <a:lnTo>
                  <a:pt x="31496" y="536066"/>
                </a:lnTo>
                <a:lnTo>
                  <a:pt x="30225" y="541019"/>
                </a:lnTo>
                <a:lnTo>
                  <a:pt x="0" y="748664"/>
                </a:lnTo>
                <a:lnTo>
                  <a:pt x="0" y="755014"/>
                </a:lnTo>
                <a:lnTo>
                  <a:pt x="30225" y="782701"/>
                </a:lnTo>
                <a:lnTo>
                  <a:pt x="34036" y="782701"/>
                </a:lnTo>
                <a:lnTo>
                  <a:pt x="241680" y="752475"/>
                </a:lnTo>
                <a:lnTo>
                  <a:pt x="250444" y="749935"/>
                </a:lnTo>
                <a:lnTo>
                  <a:pt x="254253" y="747394"/>
                </a:lnTo>
                <a:lnTo>
                  <a:pt x="101980" y="747394"/>
                </a:lnTo>
                <a:lnTo>
                  <a:pt x="35178" y="680719"/>
                </a:lnTo>
                <a:lnTo>
                  <a:pt x="55372" y="544829"/>
                </a:lnTo>
                <a:lnTo>
                  <a:pt x="56642" y="542289"/>
                </a:lnTo>
                <a:lnTo>
                  <a:pt x="145929" y="542289"/>
                </a:lnTo>
                <a:lnTo>
                  <a:pt x="625475" y="62864"/>
                </a:lnTo>
                <a:lnTo>
                  <a:pt x="562482" y="0"/>
                </a:lnTo>
                <a:close/>
              </a:path>
              <a:path w="782954" h="782955" extrusionOk="0">
                <a:moveTo>
                  <a:pt x="145929" y="542289"/>
                </a:moveTo>
                <a:lnTo>
                  <a:pt x="56642" y="542289"/>
                </a:lnTo>
                <a:lnTo>
                  <a:pt x="240283" y="726058"/>
                </a:lnTo>
                <a:lnTo>
                  <a:pt x="237871" y="727328"/>
                </a:lnTo>
                <a:lnTo>
                  <a:pt x="101980" y="747394"/>
                </a:lnTo>
                <a:lnTo>
                  <a:pt x="254253" y="747394"/>
                </a:lnTo>
                <a:lnTo>
                  <a:pt x="338657" y="663193"/>
                </a:lnTo>
                <a:lnTo>
                  <a:pt x="213868" y="663193"/>
                </a:lnTo>
                <a:lnTo>
                  <a:pt x="196342" y="645540"/>
                </a:lnTo>
                <a:lnTo>
                  <a:pt x="255524" y="586358"/>
                </a:lnTo>
                <a:lnTo>
                  <a:pt x="137159" y="586358"/>
                </a:lnTo>
                <a:lnTo>
                  <a:pt x="119506" y="568705"/>
                </a:lnTo>
                <a:lnTo>
                  <a:pt x="145929" y="542289"/>
                </a:lnTo>
                <a:close/>
              </a:path>
              <a:path w="782954" h="782955" extrusionOk="0">
                <a:moveTo>
                  <a:pt x="719708" y="157225"/>
                </a:moveTo>
                <a:lnTo>
                  <a:pt x="213868" y="663193"/>
                </a:lnTo>
                <a:lnTo>
                  <a:pt x="338657" y="663193"/>
                </a:lnTo>
                <a:lnTo>
                  <a:pt x="782701" y="220217"/>
                </a:lnTo>
                <a:lnTo>
                  <a:pt x="719708" y="157225"/>
                </a:lnTo>
                <a:close/>
              </a:path>
              <a:path w="782954" h="782955" extrusionOk="0">
                <a:moveTo>
                  <a:pt x="643001" y="80517"/>
                </a:moveTo>
                <a:lnTo>
                  <a:pt x="137159" y="586358"/>
                </a:lnTo>
                <a:lnTo>
                  <a:pt x="255524" y="586358"/>
                </a:lnTo>
                <a:lnTo>
                  <a:pt x="702182" y="139700"/>
                </a:lnTo>
                <a:lnTo>
                  <a:pt x="643001" y="80517"/>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13" name="Google Shape;1013;p77"/>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21</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7"/>
        <p:cNvGrpSpPr/>
        <p:nvPr/>
      </p:nvGrpSpPr>
      <p:grpSpPr>
        <a:xfrm>
          <a:off x="0" y="0"/>
          <a:ext cx="0" cy="0"/>
          <a:chOff x="0" y="0"/>
          <a:chExt cx="0" cy="0"/>
        </a:xfrm>
      </p:grpSpPr>
      <p:sp>
        <p:nvSpPr>
          <p:cNvPr id="1018" name="Google Shape;1018;p78"/>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19" name="Google Shape;1019;p78"/>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20" name="Google Shape;1020;p78"/>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21" name="Google Shape;1021;p78"/>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22" name="Google Shape;1022;p78"/>
          <p:cNvSpPr txBox="1">
            <a:spLocks noGrp="1"/>
          </p:cNvSpPr>
          <p:nvPr>
            <p:ph type="title"/>
          </p:nvPr>
        </p:nvSpPr>
        <p:spPr>
          <a:xfrm>
            <a:off x="948029" y="870915"/>
            <a:ext cx="3889375" cy="1245235"/>
          </a:xfrm>
          <a:prstGeom prst="rect">
            <a:avLst/>
          </a:prstGeom>
          <a:noFill/>
          <a:ln>
            <a:noFill/>
          </a:ln>
        </p:spPr>
        <p:txBody>
          <a:bodyPr spcFirstLastPara="1" wrap="square" lIns="0" tIns="12050" rIns="0" bIns="0" anchor="ctr" anchorCtr="0">
            <a:noAutofit/>
          </a:bodyPr>
          <a:lstStyle/>
          <a:p>
            <a:pPr marL="12700" marR="5080" lvl="0" indent="0" algn="l" rtl="0">
              <a:lnSpc>
                <a:spcPct val="100000"/>
              </a:lnSpc>
              <a:spcBef>
                <a:spcPts val="0"/>
              </a:spcBef>
              <a:spcAft>
                <a:spcPts val="0"/>
              </a:spcAft>
              <a:buClr>
                <a:srgbClr val="000000"/>
              </a:buClr>
              <a:buSzPts val="4000"/>
              <a:buFont typeface="Arial"/>
              <a:buNone/>
            </a:pPr>
            <a:r>
              <a:rPr lang="en-US" sz="4000" b="1">
                <a:solidFill>
                  <a:srgbClr val="000000"/>
                </a:solidFill>
                <a:latin typeface="Arial"/>
                <a:ea typeface="Arial"/>
                <a:cs typeface="Arial"/>
                <a:sym typeface="Arial"/>
              </a:rPr>
              <a:t>INTERPRETASI  PERBEDAAN SKOR</a:t>
            </a:r>
            <a:endParaRPr sz="4000">
              <a:latin typeface="Arial"/>
              <a:ea typeface="Arial"/>
              <a:cs typeface="Arial"/>
              <a:sym typeface="Arial"/>
            </a:endParaRPr>
          </a:p>
        </p:txBody>
      </p:sp>
      <p:sp>
        <p:nvSpPr>
          <p:cNvPr id="1023" name="Google Shape;1023;p78"/>
          <p:cNvSpPr txBox="1"/>
          <p:nvPr/>
        </p:nvSpPr>
        <p:spPr>
          <a:xfrm>
            <a:off x="1050137" y="2462530"/>
            <a:ext cx="6815455" cy="1169670"/>
          </a:xfrm>
          <a:prstGeom prst="rect">
            <a:avLst/>
          </a:prstGeom>
          <a:noFill/>
          <a:ln>
            <a:noFill/>
          </a:ln>
        </p:spPr>
        <p:txBody>
          <a:bodyPr spcFirstLastPara="1" wrap="square" lIns="0" tIns="12700" rIns="0" bIns="0" anchor="t" anchorCtr="0">
            <a:noAutofit/>
          </a:bodyPr>
          <a:lstStyle/>
          <a:p>
            <a:pPr marL="367665" marR="112395" lvl="0" indent="-355600" algn="l" rtl="0">
              <a:lnSpc>
                <a:spcPct val="100000"/>
              </a:lnSpc>
              <a:spcBef>
                <a:spcPts val="0"/>
              </a:spcBef>
              <a:spcAft>
                <a:spcPts val="0"/>
              </a:spcAft>
              <a:buClr>
                <a:schemeClr val="dk1"/>
              </a:buClr>
              <a:buSzPts val="2000"/>
              <a:buFont typeface="Arial"/>
              <a:buChar char="▪"/>
            </a:pPr>
            <a:r>
              <a:rPr lang="en-US" sz="1400" b="0" i="0" u="none" strike="noStrike" cap="none">
                <a:solidFill>
                  <a:schemeClr val="dk1"/>
                </a:solidFill>
                <a:latin typeface="Arial"/>
                <a:ea typeface="Arial"/>
                <a:cs typeface="Arial"/>
                <a:sym typeface="Arial"/>
              </a:rPr>
              <a:t>Berfungsi sebagai alat periksa terhadap penekanan berlebihan pada perbedaan-  perbedaan kecil antara skor-skor.</a:t>
            </a:r>
            <a:endParaRPr sz="1400" b="0" i="0" u="none" strike="noStrike" cap="none">
              <a:solidFill>
                <a:schemeClr val="dk1"/>
              </a:solidFill>
              <a:latin typeface="Arial"/>
              <a:ea typeface="Arial"/>
              <a:cs typeface="Arial"/>
              <a:sym typeface="Arial"/>
            </a:endParaRPr>
          </a:p>
          <a:p>
            <a:pPr marL="367665" marR="5080" lvl="0" indent="-355600" algn="l" rtl="0">
              <a:lnSpc>
                <a:spcPct val="100000"/>
              </a:lnSpc>
              <a:spcBef>
                <a:spcPts val="605"/>
              </a:spcBef>
              <a:spcAft>
                <a:spcPts val="0"/>
              </a:spcAft>
              <a:buClr>
                <a:schemeClr val="dk1"/>
              </a:buClr>
              <a:buSzPts val="2000"/>
              <a:buFont typeface="Arial"/>
              <a:buChar char="▪"/>
            </a:pPr>
            <a:r>
              <a:rPr lang="en-US" sz="1400" b="0" i="0" u="none" strike="noStrike" cap="none">
                <a:solidFill>
                  <a:schemeClr val="dk1"/>
                </a:solidFill>
                <a:latin typeface="Arial"/>
                <a:ea typeface="Arial"/>
                <a:cs typeface="Arial"/>
                <a:sym typeface="Arial"/>
              </a:rPr>
              <a:t>Kehati-hatian diperlukan ketika membandingkan skor tes dari orang yang berbeda  dan ketika membandingkan skor individu yang sama dalam kemampuan yang  berbeda.</a:t>
            </a:r>
            <a:endParaRPr sz="1400" b="0" i="0" u="none" strike="noStrike" cap="none">
              <a:solidFill>
                <a:schemeClr val="dk1"/>
              </a:solidFill>
              <a:latin typeface="Arial"/>
              <a:ea typeface="Arial"/>
              <a:cs typeface="Arial"/>
              <a:sym typeface="Arial"/>
            </a:endParaRPr>
          </a:p>
        </p:txBody>
      </p:sp>
      <p:sp>
        <p:nvSpPr>
          <p:cNvPr id="1024" name="Google Shape;1024;p78"/>
          <p:cNvSpPr/>
          <p:nvPr/>
        </p:nvSpPr>
        <p:spPr>
          <a:xfrm>
            <a:off x="8108695" y="711834"/>
            <a:ext cx="311150" cy="311150"/>
          </a:xfrm>
          <a:custGeom>
            <a:avLst/>
            <a:gdLst/>
            <a:ahLst/>
            <a:cxnLst/>
            <a:rect l="l" t="t" r="r" b="b"/>
            <a:pathLst>
              <a:path w="311150" h="311150" extrusionOk="0">
                <a:moveTo>
                  <a:pt x="103250" y="0"/>
                </a:moveTo>
                <a:lnTo>
                  <a:pt x="0" y="91820"/>
                </a:lnTo>
                <a:lnTo>
                  <a:pt x="218948" y="310768"/>
                </a:lnTo>
                <a:lnTo>
                  <a:pt x="302005" y="228980"/>
                </a:lnTo>
                <a:lnTo>
                  <a:pt x="310769" y="207517"/>
                </a:lnTo>
                <a:lnTo>
                  <a:pt x="309499" y="202564"/>
                </a:lnTo>
                <a:lnTo>
                  <a:pt x="308355" y="196214"/>
                </a:lnTo>
                <a:lnTo>
                  <a:pt x="124586" y="8762"/>
                </a:lnTo>
                <a:lnTo>
                  <a:pt x="108203" y="1142"/>
                </a:lnTo>
                <a:lnTo>
                  <a:pt x="103250"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25" name="Google Shape;1025;p78"/>
          <p:cNvSpPr/>
          <p:nvPr/>
        </p:nvSpPr>
        <p:spPr>
          <a:xfrm>
            <a:off x="7518527" y="830072"/>
            <a:ext cx="782955" cy="782955"/>
          </a:xfrm>
          <a:custGeom>
            <a:avLst/>
            <a:gdLst/>
            <a:ahLst/>
            <a:cxnLst/>
            <a:rect l="l" t="t" r="r" b="b"/>
            <a:pathLst>
              <a:path w="782954" h="782955" extrusionOk="0">
                <a:moveTo>
                  <a:pt x="562482" y="0"/>
                </a:moveTo>
                <a:lnTo>
                  <a:pt x="38989" y="524763"/>
                </a:lnTo>
                <a:lnTo>
                  <a:pt x="35178" y="528447"/>
                </a:lnTo>
                <a:lnTo>
                  <a:pt x="32766" y="532256"/>
                </a:lnTo>
                <a:lnTo>
                  <a:pt x="31496" y="536066"/>
                </a:lnTo>
                <a:lnTo>
                  <a:pt x="30225" y="541019"/>
                </a:lnTo>
                <a:lnTo>
                  <a:pt x="0" y="748664"/>
                </a:lnTo>
                <a:lnTo>
                  <a:pt x="0" y="755014"/>
                </a:lnTo>
                <a:lnTo>
                  <a:pt x="30225" y="782701"/>
                </a:lnTo>
                <a:lnTo>
                  <a:pt x="34036" y="782701"/>
                </a:lnTo>
                <a:lnTo>
                  <a:pt x="241680" y="752475"/>
                </a:lnTo>
                <a:lnTo>
                  <a:pt x="250444" y="749935"/>
                </a:lnTo>
                <a:lnTo>
                  <a:pt x="254253" y="747394"/>
                </a:lnTo>
                <a:lnTo>
                  <a:pt x="101980" y="747394"/>
                </a:lnTo>
                <a:lnTo>
                  <a:pt x="35178" y="680719"/>
                </a:lnTo>
                <a:lnTo>
                  <a:pt x="55372" y="544829"/>
                </a:lnTo>
                <a:lnTo>
                  <a:pt x="56642" y="542289"/>
                </a:lnTo>
                <a:lnTo>
                  <a:pt x="145929" y="542289"/>
                </a:lnTo>
                <a:lnTo>
                  <a:pt x="625475" y="62864"/>
                </a:lnTo>
                <a:lnTo>
                  <a:pt x="562482" y="0"/>
                </a:lnTo>
                <a:close/>
              </a:path>
              <a:path w="782954" h="782955" extrusionOk="0">
                <a:moveTo>
                  <a:pt x="145929" y="542289"/>
                </a:moveTo>
                <a:lnTo>
                  <a:pt x="56642" y="542289"/>
                </a:lnTo>
                <a:lnTo>
                  <a:pt x="240283" y="726058"/>
                </a:lnTo>
                <a:lnTo>
                  <a:pt x="237871" y="727328"/>
                </a:lnTo>
                <a:lnTo>
                  <a:pt x="101980" y="747394"/>
                </a:lnTo>
                <a:lnTo>
                  <a:pt x="254253" y="747394"/>
                </a:lnTo>
                <a:lnTo>
                  <a:pt x="338657" y="663193"/>
                </a:lnTo>
                <a:lnTo>
                  <a:pt x="213868" y="663193"/>
                </a:lnTo>
                <a:lnTo>
                  <a:pt x="196342" y="645540"/>
                </a:lnTo>
                <a:lnTo>
                  <a:pt x="255524" y="586358"/>
                </a:lnTo>
                <a:lnTo>
                  <a:pt x="137159" y="586358"/>
                </a:lnTo>
                <a:lnTo>
                  <a:pt x="119506" y="568705"/>
                </a:lnTo>
                <a:lnTo>
                  <a:pt x="145929" y="542289"/>
                </a:lnTo>
                <a:close/>
              </a:path>
              <a:path w="782954" h="782955" extrusionOk="0">
                <a:moveTo>
                  <a:pt x="719708" y="157225"/>
                </a:moveTo>
                <a:lnTo>
                  <a:pt x="213868" y="663193"/>
                </a:lnTo>
                <a:lnTo>
                  <a:pt x="338657" y="663193"/>
                </a:lnTo>
                <a:lnTo>
                  <a:pt x="782701" y="220217"/>
                </a:lnTo>
                <a:lnTo>
                  <a:pt x="719708" y="157225"/>
                </a:lnTo>
                <a:close/>
              </a:path>
              <a:path w="782954" h="782955" extrusionOk="0">
                <a:moveTo>
                  <a:pt x="643001" y="80517"/>
                </a:moveTo>
                <a:lnTo>
                  <a:pt x="137159" y="586358"/>
                </a:lnTo>
                <a:lnTo>
                  <a:pt x="255524" y="586358"/>
                </a:lnTo>
                <a:lnTo>
                  <a:pt x="702182" y="139700"/>
                </a:lnTo>
                <a:lnTo>
                  <a:pt x="643001" y="80517"/>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26" name="Google Shape;1026;p78"/>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22</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30"/>
        <p:cNvGrpSpPr/>
        <p:nvPr/>
      </p:nvGrpSpPr>
      <p:grpSpPr>
        <a:xfrm>
          <a:off x="0" y="0"/>
          <a:ext cx="0" cy="0"/>
          <a:chOff x="0" y="0"/>
          <a:chExt cx="0" cy="0"/>
        </a:xfrm>
      </p:grpSpPr>
      <p:sp>
        <p:nvSpPr>
          <p:cNvPr id="1031" name="Google Shape;1031;p79"/>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32" name="Google Shape;1032;p79"/>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33" name="Google Shape;1033;p79"/>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34" name="Google Shape;1034;p79"/>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35" name="Google Shape;1035;p79"/>
          <p:cNvSpPr txBox="1">
            <a:spLocks noGrp="1"/>
          </p:cNvSpPr>
          <p:nvPr>
            <p:ph type="title"/>
          </p:nvPr>
        </p:nvSpPr>
        <p:spPr>
          <a:xfrm>
            <a:off x="948029" y="625297"/>
            <a:ext cx="4146550" cy="635000"/>
          </a:xfrm>
          <a:prstGeom prst="rect">
            <a:avLst/>
          </a:prstGeom>
          <a:noFill/>
          <a:ln>
            <a:noFill/>
          </a:ln>
        </p:spPr>
        <p:txBody>
          <a:bodyPr spcFirstLastPara="1" wrap="square" lIns="0" tIns="12050" rIns="0" bIns="0" anchor="ctr" anchorCtr="0">
            <a:noAutofit/>
          </a:bodyPr>
          <a:lstStyle/>
          <a:p>
            <a:pPr marL="12700" lvl="0" indent="0" algn="l" rtl="0">
              <a:lnSpc>
                <a:spcPct val="100000"/>
              </a:lnSpc>
              <a:spcBef>
                <a:spcPts val="0"/>
              </a:spcBef>
              <a:spcAft>
                <a:spcPts val="0"/>
              </a:spcAft>
              <a:buClr>
                <a:srgbClr val="000000"/>
              </a:buClr>
              <a:buSzPts val="4000"/>
              <a:buFont typeface="Arial"/>
              <a:buNone/>
            </a:pPr>
            <a:r>
              <a:rPr lang="en-US" sz="4000" b="1">
                <a:solidFill>
                  <a:srgbClr val="000000"/>
                </a:solidFill>
                <a:latin typeface="Arial"/>
                <a:ea typeface="Arial"/>
                <a:cs typeface="Arial"/>
                <a:sym typeface="Arial"/>
              </a:rPr>
              <a:t>JENIS RELIABILITAS</a:t>
            </a:r>
            <a:endParaRPr sz="4000">
              <a:latin typeface="Arial"/>
              <a:ea typeface="Arial"/>
              <a:cs typeface="Arial"/>
              <a:sym typeface="Arial"/>
            </a:endParaRPr>
          </a:p>
        </p:txBody>
      </p:sp>
      <p:sp>
        <p:nvSpPr>
          <p:cNvPr id="1036" name="Google Shape;1036;p79"/>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23</a:t>
            </a:r>
            <a:endParaRPr sz="1300" b="0" i="0" u="none" strike="noStrike" cap="none">
              <a:solidFill>
                <a:schemeClr val="dk1"/>
              </a:solidFill>
              <a:latin typeface="Arial"/>
              <a:ea typeface="Arial"/>
              <a:cs typeface="Arial"/>
              <a:sym typeface="Arial"/>
            </a:endParaRPr>
          </a:p>
        </p:txBody>
      </p:sp>
      <p:sp>
        <p:nvSpPr>
          <p:cNvPr id="1037" name="Google Shape;1037;p79"/>
          <p:cNvSpPr/>
          <p:nvPr/>
        </p:nvSpPr>
        <p:spPr>
          <a:xfrm>
            <a:off x="610387" y="1733550"/>
            <a:ext cx="1397000" cy="2286000"/>
          </a:xfrm>
          <a:custGeom>
            <a:avLst/>
            <a:gdLst/>
            <a:ahLst/>
            <a:cxnLst/>
            <a:rect l="l" t="t" r="r" b="b"/>
            <a:pathLst>
              <a:path w="1397000" h="2286000" extrusionOk="0">
                <a:moveTo>
                  <a:pt x="1257274" y="0"/>
                </a:moveTo>
                <a:lnTo>
                  <a:pt x="139687" y="0"/>
                </a:lnTo>
                <a:lnTo>
                  <a:pt x="95538" y="7116"/>
                </a:lnTo>
                <a:lnTo>
                  <a:pt x="57192" y="26936"/>
                </a:lnTo>
                <a:lnTo>
                  <a:pt x="26953" y="57168"/>
                </a:lnTo>
                <a:lnTo>
                  <a:pt x="7122" y="95520"/>
                </a:lnTo>
                <a:lnTo>
                  <a:pt x="0" y="139700"/>
                </a:lnTo>
                <a:lnTo>
                  <a:pt x="0" y="2146312"/>
                </a:lnTo>
                <a:lnTo>
                  <a:pt x="7122" y="2190461"/>
                </a:lnTo>
                <a:lnTo>
                  <a:pt x="26953" y="2228807"/>
                </a:lnTo>
                <a:lnTo>
                  <a:pt x="57192" y="2259046"/>
                </a:lnTo>
                <a:lnTo>
                  <a:pt x="95538" y="2278877"/>
                </a:lnTo>
                <a:lnTo>
                  <a:pt x="139687" y="2286000"/>
                </a:lnTo>
                <a:lnTo>
                  <a:pt x="1257274" y="2286000"/>
                </a:lnTo>
                <a:lnTo>
                  <a:pt x="1301392" y="2278877"/>
                </a:lnTo>
                <a:lnTo>
                  <a:pt x="1339706" y="2259046"/>
                </a:lnTo>
                <a:lnTo>
                  <a:pt x="1369919" y="2228807"/>
                </a:lnTo>
                <a:lnTo>
                  <a:pt x="1389732" y="2190461"/>
                </a:lnTo>
                <a:lnTo>
                  <a:pt x="1396847" y="2146312"/>
                </a:lnTo>
                <a:lnTo>
                  <a:pt x="1396847" y="139700"/>
                </a:lnTo>
                <a:lnTo>
                  <a:pt x="1389732" y="95520"/>
                </a:lnTo>
                <a:lnTo>
                  <a:pt x="1369919" y="57168"/>
                </a:lnTo>
                <a:lnTo>
                  <a:pt x="1339706" y="26936"/>
                </a:lnTo>
                <a:lnTo>
                  <a:pt x="1301392" y="7116"/>
                </a:lnTo>
                <a:lnTo>
                  <a:pt x="1257274" y="0"/>
                </a:lnTo>
                <a:close/>
              </a:path>
            </a:pathLst>
          </a:custGeom>
          <a:solidFill>
            <a:srgbClr val="66666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38" name="Google Shape;1038;p79"/>
          <p:cNvSpPr/>
          <p:nvPr/>
        </p:nvSpPr>
        <p:spPr>
          <a:xfrm>
            <a:off x="610387" y="1733550"/>
            <a:ext cx="1397000" cy="2286000"/>
          </a:xfrm>
          <a:custGeom>
            <a:avLst/>
            <a:gdLst/>
            <a:ahLst/>
            <a:cxnLst/>
            <a:rect l="l" t="t" r="r" b="b"/>
            <a:pathLst>
              <a:path w="1397000" h="2286000" extrusionOk="0">
                <a:moveTo>
                  <a:pt x="0" y="139700"/>
                </a:moveTo>
                <a:lnTo>
                  <a:pt x="7122" y="95520"/>
                </a:lnTo>
                <a:lnTo>
                  <a:pt x="26953" y="57168"/>
                </a:lnTo>
                <a:lnTo>
                  <a:pt x="57192" y="26936"/>
                </a:lnTo>
                <a:lnTo>
                  <a:pt x="95538" y="7116"/>
                </a:lnTo>
                <a:lnTo>
                  <a:pt x="139687" y="0"/>
                </a:lnTo>
                <a:lnTo>
                  <a:pt x="1257274" y="0"/>
                </a:lnTo>
                <a:lnTo>
                  <a:pt x="1301392" y="7116"/>
                </a:lnTo>
                <a:lnTo>
                  <a:pt x="1339706" y="26936"/>
                </a:lnTo>
                <a:lnTo>
                  <a:pt x="1369919" y="57168"/>
                </a:lnTo>
                <a:lnTo>
                  <a:pt x="1389732" y="95520"/>
                </a:lnTo>
                <a:lnTo>
                  <a:pt x="1396847" y="139700"/>
                </a:lnTo>
                <a:lnTo>
                  <a:pt x="1396847" y="2146312"/>
                </a:lnTo>
                <a:lnTo>
                  <a:pt x="1389732" y="2190461"/>
                </a:lnTo>
                <a:lnTo>
                  <a:pt x="1369919" y="2228807"/>
                </a:lnTo>
                <a:lnTo>
                  <a:pt x="1339706" y="2259046"/>
                </a:lnTo>
                <a:lnTo>
                  <a:pt x="1301392" y="2278877"/>
                </a:lnTo>
                <a:lnTo>
                  <a:pt x="1257274" y="2286000"/>
                </a:lnTo>
                <a:lnTo>
                  <a:pt x="139687" y="2286000"/>
                </a:lnTo>
                <a:lnTo>
                  <a:pt x="95538" y="2278877"/>
                </a:lnTo>
                <a:lnTo>
                  <a:pt x="57192" y="2259046"/>
                </a:lnTo>
                <a:lnTo>
                  <a:pt x="26953" y="2228807"/>
                </a:lnTo>
                <a:lnTo>
                  <a:pt x="7122" y="2190461"/>
                </a:lnTo>
                <a:lnTo>
                  <a:pt x="0" y="2146312"/>
                </a:lnTo>
                <a:lnTo>
                  <a:pt x="0" y="139700"/>
                </a:lnTo>
                <a:close/>
              </a:path>
            </a:pathLst>
          </a:custGeom>
          <a:noFill/>
          <a:ln w="25400" cap="flat" cmpd="sng">
            <a:solidFill>
              <a:srgbClr val="CCCCC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39" name="Google Shape;1039;p79"/>
          <p:cNvSpPr txBox="1"/>
          <p:nvPr/>
        </p:nvSpPr>
        <p:spPr>
          <a:xfrm>
            <a:off x="716381" y="2586989"/>
            <a:ext cx="1184910" cy="537845"/>
          </a:xfrm>
          <a:prstGeom prst="rect">
            <a:avLst/>
          </a:prstGeom>
          <a:noFill/>
          <a:ln>
            <a:noFill/>
          </a:ln>
        </p:spPr>
        <p:txBody>
          <a:bodyPr spcFirstLastPara="1" wrap="square" lIns="0" tIns="50800" rIns="0" bIns="0" anchor="t" anchorCtr="0">
            <a:noAutofit/>
          </a:bodyPr>
          <a:lstStyle/>
          <a:p>
            <a:pPr marL="105410" marR="5080" lvl="0" indent="-93345" algn="l" rtl="0">
              <a:lnSpc>
                <a:spcPct val="103888"/>
              </a:lnSpc>
              <a:spcBef>
                <a:spcPts val="0"/>
              </a:spcBef>
              <a:spcAft>
                <a:spcPts val="0"/>
              </a:spcAft>
              <a:buClr>
                <a:srgbClr val="000000"/>
              </a:buClr>
              <a:buSzPts val="1800"/>
              <a:buFont typeface="Arial"/>
              <a:buNone/>
            </a:pPr>
            <a:r>
              <a:rPr lang="en-US" sz="1800" b="0" i="1" u="none" strike="noStrike" cap="none">
                <a:solidFill>
                  <a:srgbClr val="FFFFFF"/>
                </a:solidFill>
                <a:latin typeface="Arial"/>
                <a:ea typeface="Arial"/>
                <a:cs typeface="Arial"/>
                <a:sym typeface="Arial"/>
              </a:rPr>
              <a:t>Test-Retest  Reliability</a:t>
            </a:r>
            <a:endParaRPr sz="1800" b="0" i="0" u="none" strike="noStrike" cap="none">
              <a:solidFill>
                <a:schemeClr val="dk1"/>
              </a:solidFill>
              <a:latin typeface="Arial"/>
              <a:ea typeface="Arial"/>
              <a:cs typeface="Arial"/>
              <a:sym typeface="Arial"/>
            </a:endParaRPr>
          </a:p>
        </p:txBody>
      </p:sp>
      <p:sp>
        <p:nvSpPr>
          <p:cNvPr id="1040" name="Google Shape;1040;p79"/>
          <p:cNvSpPr/>
          <p:nvPr/>
        </p:nvSpPr>
        <p:spPr>
          <a:xfrm>
            <a:off x="2241930" y="1733550"/>
            <a:ext cx="1397000" cy="2286000"/>
          </a:xfrm>
          <a:custGeom>
            <a:avLst/>
            <a:gdLst/>
            <a:ahLst/>
            <a:cxnLst/>
            <a:rect l="l" t="t" r="r" b="b"/>
            <a:pathLst>
              <a:path w="1397000" h="2286000" extrusionOk="0">
                <a:moveTo>
                  <a:pt x="1257299" y="0"/>
                </a:moveTo>
                <a:lnTo>
                  <a:pt x="139700" y="0"/>
                </a:lnTo>
                <a:lnTo>
                  <a:pt x="95569" y="7116"/>
                </a:lnTo>
                <a:lnTo>
                  <a:pt x="57223" y="26936"/>
                </a:lnTo>
                <a:lnTo>
                  <a:pt x="26972" y="57168"/>
                </a:lnTo>
                <a:lnTo>
                  <a:pt x="7128" y="95520"/>
                </a:lnTo>
                <a:lnTo>
                  <a:pt x="0" y="139700"/>
                </a:lnTo>
                <a:lnTo>
                  <a:pt x="0" y="2146312"/>
                </a:lnTo>
                <a:lnTo>
                  <a:pt x="7128" y="2190461"/>
                </a:lnTo>
                <a:lnTo>
                  <a:pt x="26972" y="2228807"/>
                </a:lnTo>
                <a:lnTo>
                  <a:pt x="57223" y="2259046"/>
                </a:lnTo>
                <a:lnTo>
                  <a:pt x="95569" y="2278877"/>
                </a:lnTo>
                <a:lnTo>
                  <a:pt x="139700" y="2286000"/>
                </a:lnTo>
                <a:lnTo>
                  <a:pt x="1257299" y="2286000"/>
                </a:lnTo>
                <a:lnTo>
                  <a:pt x="1301430" y="2278877"/>
                </a:lnTo>
                <a:lnTo>
                  <a:pt x="1339776" y="2259046"/>
                </a:lnTo>
                <a:lnTo>
                  <a:pt x="1370027" y="2228807"/>
                </a:lnTo>
                <a:lnTo>
                  <a:pt x="1389871" y="2190461"/>
                </a:lnTo>
                <a:lnTo>
                  <a:pt x="1396999" y="2146312"/>
                </a:lnTo>
                <a:lnTo>
                  <a:pt x="1396999" y="139700"/>
                </a:lnTo>
                <a:lnTo>
                  <a:pt x="1389871" y="95520"/>
                </a:lnTo>
                <a:lnTo>
                  <a:pt x="1370027" y="57168"/>
                </a:lnTo>
                <a:lnTo>
                  <a:pt x="1339776" y="26936"/>
                </a:lnTo>
                <a:lnTo>
                  <a:pt x="1301430" y="7116"/>
                </a:lnTo>
                <a:lnTo>
                  <a:pt x="1257299" y="0"/>
                </a:lnTo>
                <a:close/>
              </a:path>
            </a:pathLst>
          </a:custGeom>
          <a:solidFill>
            <a:srgbClr val="66666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41" name="Google Shape;1041;p79"/>
          <p:cNvSpPr/>
          <p:nvPr/>
        </p:nvSpPr>
        <p:spPr>
          <a:xfrm>
            <a:off x="2241930" y="1733550"/>
            <a:ext cx="1397000" cy="2286000"/>
          </a:xfrm>
          <a:custGeom>
            <a:avLst/>
            <a:gdLst/>
            <a:ahLst/>
            <a:cxnLst/>
            <a:rect l="l" t="t" r="r" b="b"/>
            <a:pathLst>
              <a:path w="1397000" h="2286000" extrusionOk="0">
                <a:moveTo>
                  <a:pt x="0" y="139700"/>
                </a:moveTo>
                <a:lnTo>
                  <a:pt x="7128" y="95520"/>
                </a:lnTo>
                <a:lnTo>
                  <a:pt x="26972" y="57168"/>
                </a:lnTo>
                <a:lnTo>
                  <a:pt x="57223" y="26936"/>
                </a:lnTo>
                <a:lnTo>
                  <a:pt x="95569" y="7116"/>
                </a:lnTo>
                <a:lnTo>
                  <a:pt x="139700" y="0"/>
                </a:lnTo>
                <a:lnTo>
                  <a:pt x="1257299" y="0"/>
                </a:lnTo>
                <a:lnTo>
                  <a:pt x="1301430" y="7116"/>
                </a:lnTo>
                <a:lnTo>
                  <a:pt x="1339776" y="26936"/>
                </a:lnTo>
                <a:lnTo>
                  <a:pt x="1370027" y="57168"/>
                </a:lnTo>
                <a:lnTo>
                  <a:pt x="1389871" y="95520"/>
                </a:lnTo>
                <a:lnTo>
                  <a:pt x="1396999" y="139700"/>
                </a:lnTo>
                <a:lnTo>
                  <a:pt x="1396999" y="2146312"/>
                </a:lnTo>
                <a:lnTo>
                  <a:pt x="1389871" y="2190461"/>
                </a:lnTo>
                <a:lnTo>
                  <a:pt x="1370027" y="2228807"/>
                </a:lnTo>
                <a:lnTo>
                  <a:pt x="1339776" y="2259046"/>
                </a:lnTo>
                <a:lnTo>
                  <a:pt x="1301430" y="2278877"/>
                </a:lnTo>
                <a:lnTo>
                  <a:pt x="1257299" y="2286000"/>
                </a:lnTo>
                <a:lnTo>
                  <a:pt x="139700" y="2286000"/>
                </a:lnTo>
                <a:lnTo>
                  <a:pt x="95569" y="2278877"/>
                </a:lnTo>
                <a:lnTo>
                  <a:pt x="57223" y="2259046"/>
                </a:lnTo>
                <a:lnTo>
                  <a:pt x="26972" y="2228807"/>
                </a:lnTo>
                <a:lnTo>
                  <a:pt x="7128" y="2190461"/>
                </a:lnTo>
                <a:lnTo>
                  <a:pt x="0" y="2146312"/>
                </a:lnTo>
                <a:lnTo>
                  <a:pt x="0" y="139700"/>
                </a:lnTo>
                <a:close/>
              </a:path>
            </a:pathLst>
          </a:custGeom>
          <a:noFill/>
          <a:ln w="25400" cap="flat" cmpd="sng">
            <a:solidFill>
              <a:srgbClr val="CCCCC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42" name="Google Shape;1042;p79"/>
          <p:cNvSpPr txBox="1"/>
          <p:nvPr/>
        </p:nvSpPr>
        <p:spPr>
          <a:xfrm>
            <a:off x="2433573" y="2468626"/>
            <a:ext cx="1015365" cy="774065"/>
          </a:xfrm>
          <a:prstGeom prst="rect">
            <a:avLst/>
          </a:prstGeom>
          <a:noFill/>
          <a:ln>
            <a:noFill/>
          </a:ln>
        </p:spPr>
        <p:txBody>
          <a:bodyPr spcFirstLastPara="1" wrap="square" lIns="0" tIns="49525" rIns="0" bIns="0" anchor="t" anchorCtr="0">
            <a:noAutofit/>
          </a:bodyPr>
          <a:lstStyle/>
          <a:p>
            <a:pPr marL="12700" marR="5080" lvl="0" indent="0" algn="ctr" rtl="0">
              <a:lnSpc>
                <a:spcPct val="86400"/>
              </a:lnSpc>
              <a:spcBef>
                <a:spcPts val="0"/>
              </a:spcBef>
              <a:spcAft>
                <a:spcPts val="0"/>
              </a:spcAft>
              <a:buClr>
                <a:srgbClr val="000000"/>
              </a:buClr>
              <a:buSzPts val="1800"/>
              <a:buFont typeface="Arial"/>
              <a:buNone/>
            </a:pPr>
            <a:r>
              <a:rPr lang="en-US" sz="1800" b="0" i="1" u="none" strike="noStrike" cap="none">
                <a:solidFill>
                  <a:srgbClr val="FFFFFF"/>
                </a:solidFill>
                <a:latin typeface="Arial"/>
                <a:ea typeface="Arial"/>
                <a:cs typeface="Arial"/>
                <a:sym typeface="Arial"/>
              </a:rPr>
              <a:t>Alternate-  Form  Reliability</a:t>
            </a:r>
            <a:endParaRPr sz="1800" b="0" i="0" u="none" strike="noStrike" cap="none">
              <a:solidFill>
                <a:schemeClr val="dk1"/>
              </a:solidFill>
              <a:latin typeface="Arial"/>
              <a:ea typeface="Arial"/>
              <a:cs typeface="Arial"/>
              <a:sym typeface="Arial"/>
            </a:endParaRPr>
          </a:p>
        </p:txBody>
      </p:sp>
      <p:sp>
        <p:nvSpPr>
          <p:cNvPr id="1043" name="Google Shape;1043;p79"/>
          <p:cNvSpPr/>
          <p:nvPr/>
        </p:nvSpPr>
        <p:spPr>
          <a:xfrm>
            <a:off x="3873500" y="1733550"/>
            <a:ext cx="1397000" cy="2286000"/>
          </a:xfrm>
          <a:custGeom>
            <a:avLst/>
            <a:gdLst/>
            <a:ahLst/>
            <a:cxnLst/>
            <a:rect l="l" t="t" r="r" b="b"/>
            <a:pathLst>
              <a:path w="1397000" h="2286000" extrusionOk="0">
                <a:moveTo>
                  <a:pt x="1257300" y="0"/>
                </a:moveTo>
                <a:lnTo>
                  <a:pt x="139700" y="0"/>
                </a:lnTo>
                <a:lnTo>
                  <a:pt x="95569" y="7116"/>
                </a:lnTo>
                <a:lnTo>
                  <a:pt x="57223" y="26936"/>
                </a:lnTo>
                <a:lnTo>
                  <a:pt x="26972" y="57168"/>
                </a:lnTo>
                <a:lnTo>
                  <a:pt x="7128" y="95520"/>
                </a:lnTo>
                <a:lnTo>
                  <a:pt x="0" y="139700"/>
                </a:lnTo>
                <a:lnTo>
                  <a:pt x="0" y="2146312"/>
                </a:lnTo>
                <a:lnTo>
                  <a:pt x="7128" y="2190461"/>
                </a:lnTo>
                <a:lnTo>
                  <a:pt x="26972" y="2228807"/>
                </a:lnTo>
                <a:lnTo>
                  <a:pt x="57223" y="2259046"/>
                </a:lnTo>
                <a:lnTo>
                  <a:pt x="95569" y="2278877"/>
                </a:lnTo>
                <a:lnTo>
                  <a:pt x="139700" y="2286000"/>
                </a:lnTo>
                <a:lnTo>
                  <a:pt x="1257300" y="2286000"/>
                </a:lnTo>
                <a:lnTo>
                  <a:pt x="1301430" y="2278877"/>
                </a:lnTo>
                <a:lnTo>
                  <a:pt x="1339776" y="2259046"/>
                </a:lnTo>
                <a:lnTo>
                  <a:pt x="1370027" y="2228807"/>
                </a:lnTo>
                <a:lnTo>
                  <a:pt x="1389871" y="2190461"/>
                </a:lnTo>
                <a:lnTo>
                  <a:pt x="1397000" y="2146312"/>
                </a:lnTo>
                <a:lnTo>
                  <a:pt x="1397000" y="139700"/>
                </a:lnTo>
                <a:lnTo>
                  <a:pt x="1389871" y="95520"/>
                </a:lnTo>
                <a:lnTo>
                  <a:pt x="1370027" y="57168"/>
                </a:lnTo>
                <a:lnTo>
                  <a:pt x="1339776" y="26936"/>
                </a:lnTo>
                <a:lnTo>
                  <a:pt x="1301430" y="7116"/>
                </a:lnTo>
                <a:lnTo>
                  <a:pt x="1257300" y="0"/>
                </a:lnTo>
                <a:close/>
              </a:path>
            </a:pathLst>
          </a:custGeom>
          <a:solidFill>
            <a:srgbClr val="66666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44" name="Google Shape;1044;p79"/>
          <p:cNvSpPr/>
          <p:nvPr/>
        </p:nvSpPr>
        <p:spPr>
          <a:xfrm>
            <a:off x="3873500" y="1733550"/>
            <a:ext cx="1397000" cy="2286000"/>
          </a:xfrm>
          <a:custGeom>
            <a:avLst/>
            <a:gdLst/>
            <a:ahLst/>
            <a:cxnLst/>
            <a:rect l="l" t="t" r="r" b="b"/>
            <a:pathLst>
              <a:path w="1397000" h="2286000" extrusionOk="0">
                <a:moveTo>
                  <a:pt x="0" y="139700"/>
                </a:moveTo>
                <a:lnTo>
                  <a:pt x="7128" y="95520"/>
                </a:lnTo>
                <a:lnTo>
                  <a:pt x="26972" y="57168"/>
                </a:lnTo>
                <a:lnTo>
                  <a:pt x="57223" y="26936"/>
                </a:lnTo>
                <a:lnTo>
                  <a:pt x="95569" y="7116"/>
                </a:lnTo>
                <a:lnTo>
                  <a:pt x="139700" y="0"/>
                </a:lnTo>
                <a:lnTo>
                  <a:pt x="1257300" y="0"/>
                </a:lnTo>
                <a:lnTo>
                  <a:pt x="1301430" y="7116"/>
                </a:lnTo>
                <a:lnTo>
                  <a:pt x="1339776" y="26936"/>
                </a:lnTo>
                <a:lnTo>
                  <a:pt x="1370027" y="57168"/>
                </a:lnTo>
                <a:lnTo>
                  <a:pt x="1389871" y="95520"/>
                </a:lnTo>
                <a:lnTo>
                  <a:pt x="1397000" y="139700"/>
                </a:lnTo>
                <a:lnTo>
                  <a:pt x="1397000" y="2146312"/>
                </a:lnTo>
                <a:lnTo>
                  <a:pt x="1389871" y="2190461"/>
                </a:lnTo>
                <a:lnTo>
                  <a:pt x="1370027" y="2228807"/>
                </a:lnTo>
                <a:lnTo>
                  <a:pt x="1339776" y="2259046"/>
                </a:lnTo>
                <a:lnTo>
                  <a:pt x="1301430" y="2278877"/>
                </a:lnTo>
                <a:lnTo>
                  <a:pt x="1257300" y="2286000"/>
                </a:lnTo>
                <a:lnTo>
                  <a:pt x="139700" y="2286000"/>
                </a:lnTo>
                <a:lnTo>
                  <a:pt x="95569" y="2278877"/>
                </a:lnTo>
                <a:lnTo>
                  <a:pt x="57223" y="2259046"/>
                </a:lnTo>
                <a:lnTo>
                  <a:pt x="26972" y="2228807"/>
                </a:lnTo>
                <a:lnTo>
                  <a:pt x="7128" y="2190461"/>
                </a:lnTo>
                <a:lnTo>
                  <a:pt x="0" y="2146312"/>
                </a:lnTo>
                <a:lnTo>
                  <a:pt x="0" y="139700"/>
                </a:lnTo>
                <a:close/>
              </a:path>
            </a:pathLst>
          </a:custGeom>
          <a:noFill/>
          <a:ln w="25400" cap="flat" cmpd="sng">
            <a:solidFill>
              <a:srgbClr val="CCCCC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45" name="Google Shape;1045;p79"/>
          <p:cNvSpPr txBox="1"/>
          <p:nvPr/>
        </p:nvSpPr>
        <p:spPr>
          <a:xfrm>
            <a:off x="4073144" y="2586989"/>
            <a:ext cx="999490" cy="537845"/>
          </a:xfrm>
          <a:prstGeom prst="rect">
            <a:avLst/>
          </a:prstGeom>
          <a:noFill/>
          <a:ln>
            <a:noFill/>
          </a:ln>
        </p:spPr>
        <p:txBody>
          <a:bodyPr spcFirstLastPara="1" wrap="square" lIns="0" tIns="50800" rIns="0" bIns="0" anchor="t" anchorCtr="0">
            <a:noAutofit/>
          </a:bodyPr>
          <a:lstStyle/>
          <a:p>
            <a:pPr marL="12700" marR="5080" lvl="0" indent="42545" algn="l" rtl="0">
              <a:lnSpc>
                <a:spcPct val="103888"/>
              </a:lnSpc>
              <a:spcBef>
                <a:spcPts val="0"/>
              </a:spcBef>
              <a:spcAft>
                <a:spcPts val="0"/>
              </a:spcAft>
              <a:buClr>
                <a:srgbClr val="000000"/>
              </a:buClr>
              <a:buSzPts val="1800"/>
              <a:buFont typeface="Arial"/>
              <a:buNone/>
            </a:pPr>
            <a:r>
              <a:rPr lang="en-US" sz="1800" b="0" i="1" u="none" strike="noStrike" cap="none">
                <a:solidFill>
                  <a:srgbClr val="FFFFFF"/>
                </a:solidFill>
                <a:latin typeface="Arial"/>
                <a:ea typeface="Arial"/>
                <a:cs typeface="Arial"/>
                <a:sym typeface="Arial"/>
              </a:rPr>
              <a:t>Split-half  Reliability</a:t>
            </a:r>
            <a:endParaRPr sz="1800" b="0" i="0" u="none" strike="noStrike" cap="none">
              <a:solidFill>
                <a:schemeClr val="dk1"/>
              </a:solidFill>
              <a:latin typeface="Arial"/>
              <a:ea typeface="Arial"/>
              <a:cs typeface="Arial"/>
              <a:sym typeface="Arial"/>
            </a:endParaRPr>
          </a:p>
        </p:txBody>
      </p:sp>
      <p:sp>
        <p:nvSpPr>
          <p:cNvPr id="1046" name="Google Shape;1046;p79"/>
          <p:cNvSpPr/>
          <p:nvPr/>
        </p:nvSpPr>
        <p:spPr>
          <a:xfrm>
            <a:off x="5505069" y="1733550"/>
            <a:ext cx="1397000" cy="2286000"/>
          </a:xfrm>
          <a:custGeom>
            <a:avLst/>
            <a:gdLst/>
            <a:ahLst/>
            <a:cxnLst/>
            <a:rect l="l" t="t" r="r" b="b"/>
            <a:pathLst>
              <a:path w="1397000" h="2286000" extrusionOk="0">
                <a:moveTo>
                  <a:pt x="1257300" y="0"/>
                </a:moveTo>
                <a:lnTo>
                  <a:pt x="139700" y="0"/>
                </a:lnTo>
                <a:lnTo>
                  <a:pt x="95569" y="7116"/>
                </a:lnTo>
                <a:lnTo>
                  <a:pt x="57223" y="26936"/>
                </a:lnTo>
                <a:lnTo>
                  <a:pt x="26972" y="57168"/>
                </a:lnTo>
                <a:lnTo>
                  <a:pt x="7128" y="95520"/>
                </a:lnTo>
                <a:lnTo>
                  <a:pt x="0" y="139700"/>
                </a:lnTo>
                <a:lnTo>
                  <a:pt x="0" y="2146312"/>
                </a:lnTo>
                <a:lnTo>
                  <a:pt x="7128" y="2190461"/>
                </a:lnTo>
                <a:lnTo>
                  <a:pt x="26972" y="2228807"/>
                </a:lnTo>
                <a:lnTo>
                  <a:pt x="57223" y="2259046"/>
                </a:lnTo>
                <a:lnTo>
                  <a:pt x="95569" y="2278877"/>
                </a:lnTo>
                <a:lnTo>
                  <a:pt x="139700" y="2286000"/>
                </a:lnTo>
                <a:lnTo>
                  <a:pt x="1257300" y="2286000"/>
                </a:lnTo>
                <a:lnTo>
                  <a:pt x="1301430" y="2278877"/>
                </a:lnTo>
                <a:lnTo>
                  <a:pt x="1339776" y="2259046"/>
                </a:lnTo>
                <a:lnTo>
                  <a:pt x="1370027" y="2228807"/>
                </a:lnTo>
                <a:lnTo>
                  <a:pt x="1389871" y="2190461"/>
                </a:lnTo>
                <a:lnTo>
                  <a:pt x="1397000" y="2146312"/>
                </a:lnTo>
                <a:lnTo>
                  <a:pt x="1397000" y="139700"/>
                </a:lnTo>
                <a:lnTo>
                  <a:pt x="1389871" y="95520"/>
                </a:lnTo>
                <a:lnTo>
                  <a:pt x="1370027" y="57168"/>
                </a:lnTo>
                <a:lnTo>
                  <a:pt x="1339776" y="26936"/>
                </a:lnTo>
                <a:lnTo>
                  <a:pt x="1301430" y="7116"/>
                </a:lnTo>
                <a:lnTo>
                  <a:pt x="1257300" y="0"/>
                </a:lnTo>
                <a:close/>
              </a:path>
            </a:pathLst>
          </a:custGeom>
          <a:solidFill>
            <a:srgbClr val="66666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47" name="Google Shape;1047;p79"/>
          <p:cNvSpPr/>
          <p:nvPr/>
        </p:nvSpPr>
        <p:spPr>
          <a:xfrm>
            <a:off x="5505069" y="1733550"/>
            <a:ext cx="1397000" cy="2286000"/>
          </a:xfrm>
          <a:custGeom>
            <a:avLst/>
            <a:gdLst/>
            <a:ahLst/>
            <a:cxnLst/>
            <a:rect l="l" t="t" r="r" b="b"/>
            <a:pathLst>
              <a:path w="1397000" h="2286000" extrusionOk="0">
                <a:moveTo>
                  <a:pt x="0" y="139700"/>
                </a:moveTo>
                <a:lnTo>
                  <a:pt x="7128" y="95520"/>
                </a:lnTo>
                <a:lnTo>
                  <a:pt x="26972" y="57168"/>
                </a:lnTo>
                <a:lnTo>
                  <a:pt x="57223" y="26936"/>
                </a:lnTo>
                <a:lnTo>
                  <a:pt x="95569" y="7116"/>
                </a:lnTo>
                <a:lnTo>
                  <a:pt x="139700" y="0"/>
                </a:lnTo>
                <a:lnTo>
                  <a:pt x="1257300" y="0"/>
                </a:lnTo>
                <a:lnTo>
                  <a:pt x="1301430" y="7116"/>
                </a:lnTo>
                <a:lnTo>
                  <a:pt x="1339776" y="26936"/>
                </a:lnTo>
                <a:lnTo>
                  <a:pt x="1370027" y="57168"/>
                </a:lnTo>
                <a:lnTo>
                  <a:pt x="1389871" y="95520"/>
                </a:lnTo>
                <a:lnTo>
                  <a:pt x="1397000" y="139700"/>
                </a:lnTo>
                <a:lnTo>
                  <a:pt x="1397000" y="2146312"/>
                </a:lnTo>
                <a:lnTo>
                  <a:pt x="1389871" y="2190461"/>
                </a:lnTo>
                <a:lnTo>
                  <a:pt x="1370027" y="2228807"/>
                </a:lnTo>
                <a:lnTo>
                  <a:pt x="1339776" y="2259046"/>
                </a:lnTo>
                <a:lnTo>
                  <a:pt x="1301430" y="2278877"/>
                </a:lnTo>
                <a:lnTo>
                  <a:pt x="1257300" y="2286000"/>
                </a:lnTo>
                <a:lnTo>
                  <a:pt x="139700" y="2286000"/>
                </a:lnTo>
                <a:lnTo>
                  <a:pt x="95569" y="2278877"/>
                </a:lnTo>
                <a:lnTo>
                  <a:pt x="57223" y="2259046"/>
                </a:lnTo>
                <a:lnTo>
                  <a:pt x="26972" y="2228807"/>
                </a:lnTo>
                <a:lnTo>
                  <a:pt x="7128" y="2190461"/>
                </a:lnTo>
                <a:lnTo>
                  <a:pt x="0" y="2146312"/>
                </a:lnTo>
                <a:lnTo>
                  <a:pt x="0" y="139700"/>
                </a:lnTo>
                <a:close/>
              </a:path>
            </a:pathLst>
          </a:custGeom>
          <a:noFill/>
          <a:ln w="25400" cap="flat" cmpd="sng">
            <a:solidFill>
              <a:srgbClr val="CCCCC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48" name="Google Shape;1048;p79"/>
          <p:cNvSpPr txBox="1"/>
          <p:nvPr/>
        </p:nvSpPr>
        <p:spPr>
          <a:xfrm>
            <a:off x="5615178" y="2113533"/>
            <a:ext cx="1178560" cy="774065"/>
          </a:xfrm>
          <a:prstGeom prst="rect">
            <a:avLst/>
          </a:prstGeom>
          <a:noFill/>
          <a:ln>
            <a:noFill/>
          </a:ln>
        </p:spPr>
        <p:txBody>
          <a:bodyPr spcFirstLastPara="1" wrap="square" lIns="0" tIns="49525" rIns="0" bIns="0" anchor="t" anchorCtr="0">
            <a:noAutofit/>
          </a:bodyPr>
          <a:lstStyle/>
          <a:p>
            <a:pPr marL="12700" marR="5080" lvl="0" indent="-1270" algn="ctr" rtl="0">
              <a:lnSpc>
                <a:spcPct val="86500"/>
              </a:lnSpc>
              <a:spcBef>
                <a:spcPts val="0"/>
              </a:spcBef>
              <a:spcAft>
                <a:spcPts val="0"/>
              </a:spcAft>
              <a:buClr>
                <a:srgbClr val="000000"/>
              </a:buClr>
              <a:buSzPts val="1800"/>
              <a:buFont typeface="Arial"/>
              <a:buNone/>
            </a:pPr>
            <a:r>
              <a:rPr lang="en-US" sz="1800" b="0" i="1" u="none" strike="noStrike" cap="none">
                <a:solidFill>
                  <a:srgbClr val="FFFFFF"/>
                </a:solidFill>
                <a:latin typeface="Arial"/>
                <a:ea typeface="Arial"/>
                <a:cs typeface="Arial"/>
                <a:sym typeface="Arial"/>
              </a:rPr>
              <a:t>Kuder-  Richardson  Reliability</a:t>
            </a:r>
            <a:endParaRPr sz="1800" b="0" i="0" u="none" strike="noStrike" cap="none">
              <a:solidFill>
                <a:schemeClr val="dk1"/>
              </a:solidFill>
              <a:latin typeface="Arial"/>
              <a:ea typeface="Arial"/>
              <a:cs typeface="Arial"/>
              <a:sym typeface="Arial"/>
            </a:endParaRPr>
          </a:p>
        </p:txBody>
      </p:sp>
      <p:sp>
        <p:nvSpPr>
          <p:cNvPr id="1049" name="Google Shape;1049;p79"/>
          <p:cNvSpPr txBox="1"/>
          <p:nvPr/>
        </p:nvSpPr>
        <p:spPr>
          <a:xfrm>
            <a:off x="5653278" y="2824098"/>
            <a:ext cx="1102995" cy="535940"/>
          </a:xfrm>
          <a:prstGeom prst="rect">
            <a:avLst/>
          </a:prstGeom>
          <a:noFill/>
          <a:ln>
            <a:noFill/>
          </a:ln>
        </p:spPr>
        <p:txBody>
          <a:bodyPr spcFirstLastPara="1" wrap="square" lIns="0" tIns="12700" rIns="0" bIns="0" anchor="t" anchorCtr="0">
            <a:noAutofit/>
          </a:bodyPr>
          <a:lstStyle/>
          <a:p>
            <a:pPr marL="0" marR="0" lvl="0" indent="0" algn="ctr" rtl="0">
              <a:lnSpc>
                <a:spcPct val="111666"/>
              </a:lnSpc>
              <a:spcBef>
                <a:spcPts val="0"/>
              </a:spcBef>
              <a:spcAft>
                <a:spcPts val="0"/>
              </a:spcAft>
              <a:buClr>
                <a:srgbClr val="000000"/>
              </a:buClr>
              <a:buSzPts val="1800"/>
              <a:buFont typeface="Arial"/>
              <a:buNone/>
            </a:pPr>
            <a:r>
              <a:rPr lang="en-US" sz="1800" b="0" i="0" u="none" strike="noStrike" cap="none">
                <a:solidFill>
                  <a:srgbClr val="FFFFFF"/>
                </a:solidFill>
                <a:latin typeface="Arial"/>
                <a:ea typeface="Arial"/>
                <a:cs typeface="Arial"/>
                <a:sym typeface="Arial"/>
              </a:rPr>
              <a:t>dan</a:t>
            </a:r>
            <a:endParaRPr sz="1800" b="0" i="0" u="none" strike="noStrike" cap="none">
              <a:solidFill>
                <a:schemeClr val="dk1"/>
              </a:solidFill>
              <a:latin typeface="Arial"/>
              <a:ea typeface="Arial"/>
              <a:cs typeface="Arial"/>
              <a:sym typeface="Arial"/>
            </a:endParaRPr>
          </a:p>
          <a:p>
            <a:pPr marL="0" marR="0" lvl="0" indent="0" algn="ctr" rtl="0">
              <a:lnSpc>
                <a:spcPct val="111666"/>
              </a:lnSpc>
              <a:spcBef>
                <a:spcPts val="0"/>
              </a:spcBef>
              <a:spcAft>
                <a:spcPts val="0"/>
              </a:spcAft>
              <a:buClr>
                <a:srgbClr val="000000"/>
              </a:buClr>
              <a:buSzPts val="1800"/>
              <a:buFont typeface="Arial"/>
              <a:buNone/>
            </a:pPr>
            <a:r>
              <a:rPr lang="en-US" sz="1800" b="0" i="1" u="none" strike="noStrike" cap="none">
                <a:solidFill>
                  <a:srgbClr val="FFFFFF"/>
                </a:solidFill>
                <a:latin typeface="Arial"/>
                <a:ea typeface="Arial"/>
                <a:cs typeface="Arial"/>
                <a:sym typeface="Arial"/>
              </a:rPr>
              <a:t>Coefficient</a:t>
            </a:r>
            <a:endParaRPr sz="1800" b="0" i="0" u="none" strike="noStrike" cap="none">
              <a:solidFill>
                <a:schemeClr val="dk1"/>
              </a:solidFill>
              <a:latin typeface="Arial"/>
              <a:ea typeface="Arial"/>
              <a:cs typeface="Arial"/>
              <a:sym typeface="Arial"/>
            </a:endParaRPr>
          </a:p>
        </p:txBody>
      </p:sp>
      <p:sp>
        <p:nvSpPr>
          <p:cNvPr id="1050" name="Google Shape;1050;p79"/>
          <p:cNvSpPr txBox="1"/>
          <p:nvPr/>
        </p:nvSpPr>
        <p:spPr>
          <a:xfrm>
            <a:off x="5900165" y="3298063"/>
            <a:ext cx="608965" cy="29972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800"/>
              <a:buFont typeface="Arial"/>
              <a:buNone/>
            </a:pPr>
            <a:r>
              <a:rPr lang="en-US" sz="1800" b="0" i="1" u="none" strike="noStrike" cap="none">
                <a:solidFill>
                  <a:srgbClr val="FFFFFF"/>
                </a:solidFill>
                <a:latin typeface="Arial"/>
                <a:ea typeface="Arial"/>
                <a:cs typeface="Arial"/>
                <a:sym typeface="Arial"/>
              </a:rPr>
              <a:t>Alpha</a:t>
            </a:r>
            <a:endParaRPr sz="1800" b="0" i="0" u="none" strike="noStrike" cap="none">
              <a:solidFill>
                <a:schemeClr val="dk1"/>
              </a:solidFill>
              <a:latin typeface="Arial"/>
              <a:ea typeface="Arial"/>
              <a:cs typeface="Arial"/>
              <a:sym typeface="Arial"/>
            </a:endParaRPr>
          </a:p>
        </p:txBody>
      </p:sp>
      <p:sp>
        <p:nvSpPr>
          <p:cNvPr id="1051" name="Google Shape;1051;p79"/>
          <p:cNvSpPr/>
          <p:nvPr/>
        </p:nvSpPr>
        <p:spPr>
          <a:xfrm>
            <a:off x="7136765" y="1733550"/>
            <a:ext cx="1397000" cy="2286000"/>
          </a:xfrm>
          <a:custGeom>
            <a:avLst/>
            <a:gdLst/>
            <a:ahLst/>
            <a:cxnLst/>
            <a:rect l="l" t="t" r="r" b="b"/>
            <a:pathLst>
              <a:path w="1397000" h="2286000" extrusionOk="0">
                <a:moveTo>
                  <a:pt x="1257173" y="0"/>
                </a:moveTo>
                <a:lnTo>
                  <a:pt x="139573" y="0"/>
                </a:lnTo>
                <a:lnTo>
                  <a:pt x="95455" y="7116"/>
                </a:lnTo>
                <a:lnTo>
                  <a:pt x="57140" y="26936"/>
                </a:lnTo>
                <a:lnTo>
                  <a:pt x="26928" y="57168"/>
                </a:lnTo>
                <a:lnTo>
                  <a:pt x="7115" y="95520"/>
                </a:lnTo>
                <a:lnTo>
                  <a:pt x="0" y="139700"/>
                </a:lnTo>
                <a:lnTo>
                  <a:pt x="0" y="2146312"/>
                </a:lnTo>
                <a:lnTo>
                  <a:pt x="7115" y="2190461"/>
                </a:lnTo>
                <a:lnTo>
                  <a:pt x="26928" y="2228807"/>
                </a:lnTo>
                <a:lnTo>
                  <a:pt x="57140" y="2259046"/>
                </a:lnTo>
                <a:lnTo>
                  <a:pt x="95455" y="2278877"/>
                </a:lnTo>
                <a:lnTo>
                  <a:pt x="139573" y="2286000"/>
                </a:lnTo>
                <a:lnTo>
                  <a:pt x="1257173" y="2286000"/>
                </a:lnTo>
                <a:lnTo>
                  <a:pt x="1301303" y="2278877"/>
                </a:lnTo>
                <a:lnTo>
                  <a:pt x="1339649" y="2259046"/>
                </a:lnTo>
                <a:lnTo>
                  <a:pt x="1369900" y="2228807"/>
                </a:lnTo>
                <a:lnTo>
                  <a:pt x="1389744" y="2190461"/>
                </a:lnTo>
                <a:lnTo>
                  <a:pt x="1396873" y="2146312"/>
                </a:lnTo>
                <a:lnTo>
                  <a:pt x="1396873" y="139700"/>
                </a:lnTo>
                <a:lnTo>
                  <a:pt x="1389744" y="95520"/>
                </a:lnTo>
                <a:lnTo>
                  <a:pt x="1369900" y="57168"/>
                </a:lnTo>
                <a:lnTo>
                  <a:pt x="1339649" y="26936"/>
                </a:lnTo>
                <a:lnTo>
                  <a:pt x="1301303" y="7116"/>
                </a:lnTo>
                <a:lnTo>
                  <a:pt x="1257173" y="0"/>
                </a:lnTo>
                <a:close/>
              </a:path>
            </a:pathLst>
          </a:custGeom>
          <a:solidFill>
            <a:srgbClr val="66666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52" name="Google Shape;1052;p79"/>
          <p:cNvSpPr/>
          <p:nvPr/>
        </p:nvSpPr>
        <p:spPr>
          <a:xfrm>
            <a:off x="7136765" y="1733550"/>
            <a:ext cx="1397000" cy="2286000"/>
          </a:xfrm>
          <a:custGeom>
            <a:avLst/>
            <a:gdLst/>
            <a:ahLst/>
            <a:cxnLst/>
            <a:rect l="l" t="t" r="r" b="b"/>
            <a:pathLst>
              <a:path w="1397000" h="2286000" extrusionOk="0">
                <a:moveTo>
                  <a:pt x="0" y="139700"/>
                </a:moveTo>
                <a:lnTo>
                  <a:pt x="7115" y="95520"/>
                </a:lnTo>
                <a:lnTo>
                  <a:pt x="26928" y="57168"/>
                </a:lnTo>
                <a:lnTo>
                  <a:pt x="57140" y="26936"/>
                </a:lnTo>
                <a:lnTo>
                  <a:pt x="95455" y="7116"/>
                </a:lnTo>
                <a:lnTo>
                  <a:pt x="139573" y="0"/>
                </a:lnTo>
                <a:lnTo>
                  <a:pt x="1257173" y="0"/>
                </a:lnTo>
                <a:lnTo>
                  <a:pt x="1301303" y="7116"/>
                </a:lnTo>
                <a:lnTo>
                  <a:pt x="1339649" y="26936"/>
                </a:lnTo>
                <a:lnTo>
                  <a:pt x="1369900" y="57168"/>
                </a:lnTo>
                <a:lnTo>
                  <a:pt x="1389744" y="95520"/>
                </a:lnTo>
                <a:lnTo>
                  <a:pt x="1396873" y="139700"/>
                </a:lnTo>
                <a:lnTo>
                  <a:pt x="1396873" y="2146312"/>
                </a:lnTo>
                <a:lnTo>
                  <a:pt x="1389744" y="2190461"/>
                </a:lnTo>
                <a:lnTo>
                  <a:pt x="1369900" y="2228807"/>
                </a:lnTo>
                <a:lnTo>
                  <a:pt x="1339649" y="2259046"/>
                </a:lnTo>
                <a:lnTo>
                  <a:pt x="1301303" y="2278877"/>
                </a:lnTo>
                <a:lnTo>
                  <a:pt x="1257173" y="2286000"/>
                </a:lnTo>
                <a:lnTo>
                  <a:pt x="139573" y="2286000"/>
                </a:lnTo>
                <a:lnTo>
                  <a:pt x="95455" y="2278877"/>
                </a:lnTo>
                <a:lnTo>
                  <a:pt x="57140" y="2259046"/>
                </a:lnTo>
                <a:lnTo>
                  <a:pt x="26928" y="2228807"/>
                </a:lnTo>
                <a:lnTo>
                  <a:pt x="7115" y="2190461"/>
                </a:lnTo>
                <a:lnTo>
                  <a:pt x="0" y="2146312"/>
                </a:lnTo>
                <a:lnTo>
                  <a:pt x="0" y="139700"/>
                </a:lnTo>
                <a:close/>
              </a:path>
            </a:pathLst>
          </a:custGeom>
          <a:noFill/>
          <a:ln w="25400" cap="flat" cmpd="sng">
            <a:solidFill>
              <a:srgbClr val="CCCCC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53" name="Google Shape;1053;p79"/>
          <p:cNvSpPr txBox="1"/>
          <p:nvPr/>
        </p:nvSpPr>
        <p:spPr>
          <a:xfrm>
            <a:off x="7336663" y="2586989"/>
            <a:ext cx="999490" cy="537845"/>
          </a:xfrm>
          <a:prstGeom prst="rect">
            <a:avLst/>
          </a:prstGeom>
          <a:noFill/>
          <a:ln>
            <a:noFill/>
          </a:ln>
        </p:spPr>
        <p:txBody>
          <a:bodyPr spcFirstLastPara="1" wrap="square" lIns="0" tIns="50800" rIns="0" bIns="0" anchor="t" anchorCtr="0">
            <a:noAutofit/>
          </a:bodyPr>
          <a:lstStyle/>
          <a:p>
            <a:pPr marL="12700" marR="5080" lvl="0" indent="150495" algn="l" rtl="0">
              <a:lnSpc>
                <a:spcPct val="103888"/>
              </a:lnSpc>
              <a:spcBef>
                <a:spcPts val="0"/>
              </a:spcBef>
              <a:spcAft>
                <a:spcPts val="0"/>
              </a:spcAft>
              <a:buClr>
                <a:srgbClr val="000000"/>
              </a:buClr>
              <a:buSzPts val="1800"/>
              <a:buFont typeface="Arial"/>
              <a:buNone/>
            </a:pPr>
            <a:r>
              <a:rPr lang="en-US" sz="1800" b="0" i="1" u="none" strike="noStrike" cap="none">
                <a:solidFill>
                  <a:srgbClr val="FFFFFF"/>
                </a:solidFill>
                <a:latin typeface="Arial"/>
                <a:ea typeface="Arial"/>
                <a:cs typeface="Arial"/>
                <a:sym typeface="Arial"/>
              </a:rPr>
              <a:t>Scorer  Reliability</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7"/>
        <p:cNvGrpSpPr/>
        <p:nvPr/>
      </p:nvGrpSpPr>
      <p:grpSpPr>
        <a:xfrm>
          <a:off x="0" y="0"/>
          <a:ext cx="0" cy="0"/>
          <a:chOff x="0" y="0"/>
          <a:chExt cx="0" cy="0"/>
        </a:xfrm>
      </p:grpSpPr>
      <p:sp>
        <p:nvSpPr>
          <p:cNvPr id="1058" name="Google Shape;1058;p80"/>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59" name="Google Shape;1059;p80"/>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60" name="Google Shape;1060;p80"/>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61" name="Google Shape;1061;p80"/>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62" name="Google Shape;1062;p80"/>
          <p:cNvSpPr txBox="1">
            <a:spLocks noGrp="1"/>
          </p:cNvSpPr>
          <p:nvPr>
            <p:ph type="title"/>
          </p:nvPr>
        </p:nvSpPr>
        <p:spPr>
          <a:xfrm>
            <a:off x="916939" y="697480"/>
            <a:ext cx="5006976" cy="381515"/>
          </a:xfrm>
          <a:prstGeom prst="rect">
            <a:avLst/>
          </a:prstGeom>
          <a:noFill/>
          <a:ln>
            <a:noFill/>
          </a:ln>
        </p:spPr>
        <p:txBody>
          <a:bodyPr spcFirstLastPara="1" wrap="square" lIns="0" tIns="12050" rIns="0" bIns="0" anchor="ctr" anchorCtr="0">
            <a:noAutofit/>
          </a:bodyPr>
          <a:lstStyle/>
          <a:p>
            <a:pPr marL="12700" lvl="0" indent="0" algn="l" rtl="0">
              <a:lnSpc>
                <a:spcPct val="100000"/>
              </a:lnSpc>
              <a:spcBef>
                <a:spcPts val="0"/>
              </a:spcBef>
              <a:spcAft>
                <a:spcPts val="0"/>
              </a:spcAft>
              <a:buClr>
                <a:srgbClr val="000000"/>
              </a:buClr>
              <a:buSzPts val="2400"/>
              <a:buFont typeface="Arial"/>
              <a:buNone/>
            </a:pPr>
            <a:r>
              <a:rPr lang="en-US" sz="2400" b="1">
                <a:solidFill>
                  <a:srgbClr val="000000"/>
                </a:solidFill>
                <a:latin typeface="Arial"/>
                <a:ea typeface="Arial"/>
                <a:cs typeface="Arial"/>
                <a:sym typeface="Arial"/>
              </a:rPr>
              <a:t>JENIS RELIABILITAS</a:t>
            </a:r>
            <a:endParaRPr sz="2400">
              <a:latin typeface="Arial"/>
              <a:ea typeface="Arial"/>
              <a:cs typeface="Arial"/>
              <a:sym typeface="Arial"/>
            </a:endParaRPr>
          </a:p>
        </p:txBody>
      </p:sp>
      <p:sp>
        <p:nvSpPr>
          <p:cNvPr id="1063" name="Google Shape;1063;p80"/>
          <p:cNvSpPr txBox="1"/>
          <p:nvPr/>
        </p:nvSpPr>
        <p:spPr>
          <a:xfrm>
            <a:off x="948029" y="1255623"/>
            <a:ext cx="2204085" cy="3306445"/>
          </a:xfrm>
          <a:prstGeom prst="rect">
            <a:avLst/>
          </a:prstGeom>
          <a:noFill/>
          <a:ln>
            <a:noFill/>
          </a:ln>
        </p:spPr>
        <p:txBody>
          <a:bodyPr spcFirstLastPara="1" wrap="square" lIns="0" tIns="76200"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FFC000"/>
                </a:solidFill>
                <a:latin typeface="Arial"/>
                <a:ea typeface="Arial"/>
                <a:cs typeface="Arial"/>
                <a:sym typeface="Arial"/>
              </a:rPr>
              <a:t>TEST RETEST</a:t>
            </a:r>
            <a:endParaRPr sz="1400" b="0" i="0" u="none" strike="noStrike" cap="none">
              <a:solidFill>
                <a:schemeClr val="dk1"/>
              </a:solidFill>
              <a:latin typeface="Arial"/>
              <a:ea typeface="Arial"/>
              <a:cs typeface="Arial"/>
              <a:sym typeface="Arial"/>
            </a:endParaRPr>
          </a:p>
          <a:p>
            <a:pPr marL="180340" marR="0" lvl="0" indent="-180340" algn="l" rtl="0">
              <a:lnSpc>
                <a:spcPct val="100000"/>
              </a:lnSpc>
              <a:spcBef>
                <a:spcPts val="605"/>
              </a:spcBef>
              <a:spcAft>
                <a:spcPts val="0"/>
              </a:spcAft>
              <a:buClr>
                <a:schemeClr val="dk1"/>
              </a:buClr>
              <a:buSzPts val="1400"/>
              <a:buFont typeface="Arial"/>
              <a:buChar char="▪"/>
            </a:pPr>
            <a:r>
              <a:rPr lang="en-US" sz="1300" b="0" i="0" u="none" strike="noStrike" cap="none">
                <a:solidFill>
                  <a:schemeClr val="dk1"/>
                </a:solidFill>
                <a:latin typeface="Arial"/>
                <a:ea typeface="Arial"/>
                <a:cs typeface="Arial"/>
                <a:sym typeface="Arial"/>
              </a:rPr>
              <a:t>Mengulang tes yang identik</a:t>
            </a:r>
            <a:endParaRPr sz="1300" b="0" i="0" u="none" strike="noStrike" cap="none">
              <a:solidFill>
                <a:schemeClr val="dk1"/>
              </a:solidFill>
              <a:latin typeface="Arial"/>
              <a:ea typeface="Arial"/>
              <a:cs typeface="Arial"/>
              <a:sym typeface="Arial"/>
            </a:endParaRPr>
          </a:p>
          <a:p>
            <a:pPr marL="0" marR="24130" lvl="0" indent="0" algn="ctr" rtl="0">
              <a:lnSpc>
                <a:spcPct val="100000"/>
              </a:lnSpc>
              <a:spcBef>
                <a:spcPts val="5"/>
              </a:spcBef>
              <a:spcAft>
                <a:spcPts val="0"/>
              </a:spcAft>
              <a:buClr>
                <a:srgbClr val="000000"/>
              </a:buClr>
              <a:buSzPts val="1300"/>
              <a:buFont typeface="Arial"/>
              <a:buNone/>
            </a:pPr>
            <a:r>
              <a:rPr lang="en-US" sz="1300" b="0" i="0" u="none" strike="noStrike" cap="none">
                <a:solidFill>
                  <a:schemeClr val="dk1"/>
                </a:solidFill>
                <a:latin typeface="Arial"/>
                <a:ea typeface="Arial"/>
                <a:cs typeface="Arial"/>
                <a:sym typeface="Arial"/>
              </a:rPr>
              <a:t>pada kesempatan kedua</a:t>
            </a:r>
            <a:endParaRPr sz="1300" b="0" i="0" u="none" strike="noStrike" cap="none">
              <a:solidFill>
                <a:schemeClr val="dk1"/>
              </a:solidFill>
              <a:latin typeface="Arial"/>
              <a:ea typeface="Arial"/>
              <a:cs typeface="Arial"/>
              <a:sym typeface="Arial"/>
            </a:endParaRPr>
          </a:p>
          <a:p>
            <a:pPr marL="180340" marR="13970" lvl="0" indent="-167640" algn="l" rtl="0">
              <a:lnSpc>
                <a:spcPct val="100000"/>
              </a:lnSpc>
              <a:spcBef>
                <a:spcPts val="600"/>
              </a:spcBef>
              <a:spcAft>
                <a:spcPts val="0"/>
              </a:spcAft>
              <a:buClr>
                <a:schemeClr val="dk1"/>
              </a:buClr>
              <a:buSzPts val="1400"/>
              <a:buFont typeface="Arial"/>
              <a:buChar char="▪"/>
            </a:pPr>
            <a:r>
              <a:rPr lang="en-US" sz="1300" b="0" i="0" u="none" strike="noStrike" cap="none">
                <a:solidFill>
                  <a:schemeClr val="dk1"/>
                </a:solidFill>
                <a:latin typeface="Arial"/>
                <a:ea typeface="Arial"/>
                <a:cs typeface="Arial"/>
                <a:sym typeface="Arial"/>
              </a:rPr>
              <a:t>Sumber kesalahan : </a:t>
            </a:r>
            <a:r>
              <a:rPr lang="en-US" sz="1300" b="0" i="1" u="none" strike="noStrike" cap="none">
                <a:solidFill>
                  <a:schemeClr val="dk1"/>
                </a:solidFill>
                <a:latin typeface="Arial"/>
                <a:ea typeface="Arial"/>
                <a:cs typeface="Arial"/>
                <a:sym typeface="Arial"/>
              </a:rPr>
              <a:t>time  sampling </a:t>
            </a:r>
            <a:r>
              <a:rPr lang="en-US" sz="1300" b="0" i="0" u="none" strike="noStrike" cap="none">
                <a:solidFill>
                  <a:schemeClr val="dk1"/>
                </a:solidFill>
                <a:latin typeface="Noto Sans Symbols"/>
                <a:ea typeface="Noto Sans Symbols"/>
                <a:cs typeface="Noto Sans Symbols"/>
                <a:sym typeface="Noto Sans Symbols"/>
              </a:rPr>
              <a:t>⭢</a:t>
            </a:r>
            <a:r>
              <a:rPr lang="en-US" sz="1300" b="0" i="0" u="none" strike="noStrike" cap="none">
                <a:solidFill>
                  <a:schemeClr val="dk1"/>
                </a:solidFill>
                <a:latin typeface="Times New Roman"/>
                <a:ea typeface="Times New Roman"/>
                <a:cs typeface="Times New Roman"/>
                <a:sym typeface="Times New Roman"/>
              </a:rPr>
              <a:t> </a:t>
            </a:r>
            <a:r>
              <a:rPr lang="en-US" sz="1300" b="0" i="0" u="none" strike="noStrike" cap="none">
                <a:solidFill>
                  <a:schemeClr val="dk1"/>
                </a:solidFill>
                <a:latin typeface="Arial"/>
                <a:ea typeface="Arial"/>
                <a:cs typeface="Arial"/>
                <a:sym typeface="Arial"/>
              </a:rPr>
              <a:t>ketika hal yang  mau diukur adalah  karakteristik yang tidak  berubah sepanjang waktu</a:t>
            </a:r>
            <a:endParaRPr sz="1300" b="0" i="0" u="none" strike="noStrike" cap="none">
              <a:solidFill>
                <a:schemeClr val="dk1"/>
              </a:solidFill>
              <a:latin typeface="Arial"/>
              <a:ea typeface="Arial"/>
              <a:cs typeface="Arial"/>
              <a:sym typeface="Arial"/>
            </a:endParaRPr>
          </a:p>
          <a:p>
            <a:pPr marL="180340" marR="31750" lvl="0" indent="-167640" algn="l" rtl="0">
              <a:lnSpc>
                <a:spcPct val="100000"/>
              </a:lnSpc>
              <a:spcBef>
                <a:spcPts val="600"/>
              </a:spcBef>
              <a:spcAft>
                <a:spcPts val="0"/>
              </a:spcAft>
              <a:buClr>
                <a:schemeClr val="dk1"/>
              </a:buClr>
              <a:buSzPts val="1400"/>
              <a:buFont typeface="Arial"/>
              <a:buChar char="▪"/>
            </a:pPr>
            <a:r>
              <a:rPr lang="en-US" sz="1300" b="0" i="0" u="none" strike="noStrike" cap="none">
                <a:solidFill>
                  <a:schemeClr val="dk1"/>
                </a:solidFill>
                <a:latin typeface="Arial"/>
                <a:ea typeface="Arial"/>
                <a:cs typeface="Arial"/>
                <a:sym typeface="Arial"/>
              </a:rPr>
              <a:t>Error varians dapat muncul  karena fluktuasi  kemampuan dari satu tes  ke tes lain; bisa  disebabkan karena kondisi  atau suasana tes yang  tidak terkontrol.</a:t>
            </a:r>
            <a:endParaRPr sz="1300" b="0" i="0" u="none" strike="noStrike" cap="none">
              <a:solidFill>
                <a:schemeClr val="dk1"/>
              </a:solidFill>
              <a:latin typeface="Arial"/>
              <a:ea typeface="Arial"/>
              <a:cs typeface="Arial"/>
              <a:sym typeface="Arial"/>
            </a:endParaRPr>
          </a:p>
        </p:txBody>
      </p:sp>
      <p:sp>
        <p:nvSpPr>
          <p:cNvPr id="1064" name="Google Shape;1064;p80"/>
          <p:cNvSpPr txBox="1"/>
          <p:nvPr/>
        </p:nvSpPr>
        <p:spPr>
          <a:xfrm>
            <a:off x="3436111" y="1243431"/>
            <a:ext cx="2157095" cy="3531870"/>
          </a:xfrm>
          <a:prstGeom prst="rect">
            <a:avLst/>
          </a:prstGeom>
          <a:noFill/>
          <a:ln>
            <a:noFill/>
          </a:ln>
        </p:spPr>
        <p:txBody>
          <a:bodyPr spcFirstLastPara="1" wrap="square" lIns="0" tIns="88900"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FFC000"/>
                </a:solidFill>
                <a:latin typeface="Arial"/>
                <a:ea typeface="Arial"/>
                <a:cs typeface="Arial"/>
                <a:sym typeface="Arial"/>
              </a:rPr>
              <a:t>ALTERNATE FORM</a:t>
            </a:r>
            <a:endParaRPr sz="1400" b="0" i="0" u="none" strike="noStrike" cap="none">
              <a:solidFill>
                <a:schemeClr val="dk1"/>
              </a:solidFill>
              <a:latin typeface="Arial"/>
              <a:ea typeface="Arial"/>
              <a:cs typeface="Arial"/>
              <a:sym typeface="Arial"/>
            </a:endParaRPr>
          </a:p>
          <a:p>
            <a:pPr marL="179705" marR="34925" lvl="0" indent="-167640" algn="l" rtl="0">
              <a:lnSpc>
                <a:spcPct val="100000"/>
              </a:lnSpc>
              <a:spcBef>
                <a:spcPts val="60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Orang yang sama  diberikan tes pada suatu  kesempatan lalu  diberikan tes lain (yang  ekuivalen dengan tes  pertama) pada  kesempatan kedua.</a:t>
            </a:r>
            <a:endParaRPr sz="1400" b="0" i="0" u="none" strike="noStrike" cap="none">
              <a:solidFill>
                <a:schemeClr val="dk1"/>
              </a:solidFill>
              <a:latin typeface="Arial"/>
              <a:ea typeface="Arial"/>
              <a:cs typeface="Arial"/>
              <a:sym typeface="Arial"/>
            </a:endParaRPr>
          </a:p>
          <a:p>
            <a:pPr marL="179705" marR="5080" lvl="0" indent="-167640" algn="l" rtl="0">
              <a:lnSpc>
                <a:spcPct val="100000"/>
              </a:lnSpc>
              <a:spcBef>
                <a:spcPts val="60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Sumber kesalahan : </a:t>
            </a:r>
            <a:r>
              <a:rPr lang="en-US" sz="1400" b="0" i="1" u="none" strike="noStrike" cap="none">
                <a:solidFill>
                  <a:schemeClr val="dk1"/>
                </a:solidFill>
                <a:latin typeface="Arial"/>
                <a:ea typeface="Arial"/>
                <a:cs typeface="Arial"/>
                <a:sym typeface="Arial"/>
              </a:rPr>
              <a:t>item  sampling </a:t>
            </a:r>
            <a:r>
              <a:rPr lang="en-US" sz="1400" b="0" i="0" u="none" strike="noStrike" cap="none">
                <a:solidFill>
                  <a:schemeClr val="dk1"/>
                </a:solidFill>
                <a:latin typeface="Noto Sans Symbols"/>
                <a:ea typeface="Noto Sans Symbols"/>
                <a:cs typeface="Noto Sans Symbols"/>
                <a:sym typeface="Noto Sans Symbols"/>
              </a:rPr>
              <a:t>⭢</a:t>
            </a:r>
            <a:r>
              <a:rPr lang="en-US" sz="1400" b="0" i="0" u="none" strike="noStrike" cap="none">
                <a:solidFill>
                  <a:schemeClr val="dk1"/>
                </a:solidFill>
                <a:latin typeface="Times New Roman"/>
                <a:ea typeface="Times New Roman"/>
                <a:cs typeface="Times New Roman"/>
                <a:sym typeface="Times New Roman"/>
              </a:rPr>
              <a:t> </a:t>
            </a:r>
            <a:r>
              <a:rPr lang="en-US" sz="1400" b="0" i="0" u="none" strike="noStrike" cap="none">
                <a:solidFill>
                  <a:schemeClr val="dk1"/>
                </a:solidFill>
                <a:latin typeface="Arial"/>
                <a:ea typeface="Arial"/>
                <a:cs typeface="Arial"/>
                <a:sym typeface="Arial"/>
              </a:rPr>
              <a:t>perbedaan  bentuk kedua tes</a:t>
            </a:r>
            <a:endParaRPr sz="1400" b="0" i="0" u="none" strike="noStrike" cap="none">
              <a:solidFill>
                <a:schemeClr val="dk1"/>
              </a:solidFill>
              <a:latin typeface="Arial"/>
              <a:ea typeface="Arial"/>
              <a:cs typeface="Arial"/>
              <a:sym typeface="Arial"/>
            </a:endParaRPr>
          </a:p>
          <a:p>
            <a:pPr marL="179705" marR="95885" lvl="0" indent="-167640" algn="l" rtl="0">
              <a:lnSpc>
                <a:spcPct val="100000"/>
              </a:lnSpc>
              <a:spcBef>
                <a:spcPts val="605"/>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Mengukur stabilitas dan  konsistensi respon  terhadap item yang  berbeda.</a:t>
            </a:r>
            <a:endParaRPr sz="1400" b="0" i="0" u="none" strike="noStrike" cap="none">
              <a:solidFill>
                <a:schemeClr val="dk1"/>
              </a:solidFill>
              <a:latin typeface="Arial"/>
              <a:ea typeface="Arial"/>
              <a:cs typeface="Arial"/>
              <a:sym typeface="Arial"/>
            </a:endParaRPr>
          </a:p>
        </p:txBody>
      </p:sp>
      <p:sp>
        <p:nvSpPr>
          <p:cNvPr id="1065" name="Google Shape;1065;p80"/>
          <p:cNvSpPr txBox="1"/>
          <p:nvPr/>
        </p:nvSpPr>
        <p:spPr>
          <a:xfrm>
            <a:off x="5923915" y="1255623"/>
            <a:ext cx="2206625" cy="3032125"/>
          </a:xfrm>
          <a:prstGeom prst="rect">
            <a:avLst/>
          </a:prstGeom>
          <a:noFill/>
          <a:ln>
            <a:noFill/>
          </a:ln>
        </p:spPr>
        <p:txBody>
          <a:bodyPr spcFirstLastPara="1" wrap="square" lIns="0" tIns="76200"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FFC000"/>
                </a:solidFill>
                <a:latin typeface="Arial"/>
                <a:ea typeface="Arial"/>
                <a:cs typeface="Arial"/>
                <a:sym typeface="Arial"/>
              </a:rPr>
              <a:t>SPLIT HALF</a:t>
            </a:r>
            <a:endParaRPr sz="1400" b="0" i="0" u="none" strike="noStrike" cap="none">
              <a:solidFill>
                <a:schemeClr val="dk1"/>
              </a:solidFill>
              <a:latin typeface="Arial"/>
              <a:ea typeface="Arial"/>
              <a:cs typeface="Arial"/>
              <a:sym typeface="Arial"/>
            </a:endParaRPr>
          </a:p>
          <a:p>
            <a:pPr marL="179705" marR="125729" lvl="0" indent="-167640" algn="l" rtl="0">
              <a:lnSpc>
                <a:spcPct val="100000"/>
              </a:lnSpc>
              <a:spcBef>
                <a:spcPts val="605"/>
              </a:spcBef>
              <a:spcAft>
                <a:spcPts val="0"/>
              </a:spcAft>
              <a:buClr>
                <a:schemeClr val="dk1"/>
              </a:buClr>
              <a:buSzPts val="1400"/>
              <a:buFont typeface="Arial"/>
              <a:buChar char="▪"/>
            </a:pPr>
            <a:r>
              <a:rPr lang="en-US" sz="1300" b="0" i="0" u="none" strike="noStrike" cap="none">
                <a:solidFill>
                  <a:schemeClr val="dk1"/>
                </a:solidFill>
                <a:latin typeface="Arial"/>
                <a:ea typeface="Arial"/>
                <a:cs typeface="Arial"/>
                <a:sym typeface="Arial"/>
              </a:rPr>
              <a:t>Dari satu tes, mungkin  didapatkan dua skor yang  didapat dari pembelahan  tes menjadi dua bagian  yang ekuivalen.</a:t>
            </a:r>
            <a:endParaRPr sz="1300" b="0" i="0" u="none" strike="noStrike" cap="none">
              <a:solidFill>
                <a:schemeClr val="dk1"/>
              </a:solidFill>
              <a:latin typeface="Arial"/>
              <a:ea typeface="Arial"/>
              <a:cs typeface="Arial"/>
              <a:sym typeface="Arial"/>
            </a:endParaRPr>
          </a:p>
          <a:p>
            <a:pPr marL="179705" marR="5080" lvl="0" indent="-167640" algn="l" rtl="0">
              <a:lnSpc>
                <a:spcPct val="100000"/>
              </a:lnSpc>
              <a:spcBef>
                <a:spcPts val="605"/>
              </a:spcBef>
              <a:spcAft>
                <a:spcPts val="0"/>
              </a:spcAft>
              <a:buClr>
                <a:schemeClr val="dk1"/>
              </a:buClr>
              <a:buSzPts val="1400"/>
              <a:buFont typeface="Arial"/>
              <a:buChar char="▪"/>
            </a:pPr>
            <a:r>
              <a:rPr lang="en-US" sz="1300" b="0" i="0" u="none" strike="noStrike" cap="none">
                <a:solidFill>
                  <a:schemeClr val="dk1"/>
                </a:solidFill>
                <a:latin typeface="Arial"/>
                <a:ea typeface="Arial"/>
                <a:cs typeface="Arial"/>
                <a:sym typeface="Arial"/>
              </a:rPr>
              <a:t>Terkadang skor dari tes  pertama dan kedua bisa  jadi tidak sama karena  sejumlah faktor seperti  kelelahan, kebosanan, efek  latihan, dan faktor lain  yang bervariasi dari awal  hingga akhir tes.</a:t>
            </a:r>
            <a:endParaRPr sz="1300" b="0" i="0" u="none" strike="noStrike" cap="none">
              <a:solidFill>
                <a:schemeClr val="dk1"/>
              </a:solidFill>
              <a:latin typeface="Arial"/>
              <a:ea typeface="Arial"/>
              <a:cs typeface="Arial"/>
              <a:sym typeface="Arial"/>
            </a:endParaRPr>
          </a:p>
        </p:txBody>
      </p:sp>
      <p:sp>
        <p:nvSpPr>
          <p:cNvPr id="1066" name="Google Shape;1066;p80"/>
          <p:cNvSpPr/>
          <p:nvPr/>
        </p:nvSpPr>
        <p:spPr>
          <a:xfrm>
            <a:off x="7697596" y="1036955"/>
            <a:ext cx="363220" cy="363220"/>
          </a:xfrm>
          <a:custGeom>
            <a:avLst/>
            <a:gdLst/>
            <a:ahLst/>
            <a:cxnLst/>
            <a:rect l="l" t="t" r="r" b="b"/>
            <a:pathLst>
              <a:path w="363220" h="363219" extrusionOk="0">
                <a:moveTo>
                  <a:pt x="283972" y="0"/>
                </a:moveTo>
                <a:lnTo>
                  <a:pt x="27558" y="306578"/>
                </a:lnTo>
                <a:lnTo>
                  <a:pt x="0" y="362839"/>
                </a:lnTo>
                <a:lnTo>
                  <a:pt x="56260" y="335280"/>
                </a:lnTo>
                <a:lnTo>
                  <a:pt x="362838" y="78740"/>
                </a:lnTo>
                <a:lnTo>
                  <a:pt x="28397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67" name="Google Shape;1067;p80"/>
          <p:cNvSpPr/>
          <p:nvPr/>
        </p:nvSpPr>
        <p:spPr>
          <a:xfrm>
            <a:off x="8239379" y="496443"/>
            <a:ext cx="361950" cy="361950"/>
          </a:xfrm>
          <a:custGeom>
            <a:avLst/>
            <a:gdLst/>
            <a:ahLst/>
            <a:cxnLst/>
            <a:rect l="l" t="t" r="r" b="b"/>
            <a:pathLst>
              <a:path w="361950" h="361950" extrusionOk="0">
                <a:moveTo>
                  <a:pt x="56261" y="0"/>
                </a:moveTo>
                <a:lnTo>
                  <a:pt x="46227" y="0"/>
                </a:lnTo>
                <a:lnTo>
                  <a:pt x="40004" y="1143"/>
                </a:lnTo>
                <a:lnTo>
                  <a:pt x="35051" y="4953"/>
                </a:lnTo>
                <a:lnTo>
                  <a:pt x="31242" y="7493"/>
                </a:lnTo>
                <a:lnTo>
                  <a:pt x="18796" y="22479"/>
                </a:lnTo>
                <a:lnTo>
                  <a:pt x="14986" y="29972"/>
                </a:lnTo>
                <a:lnTo>
                  <a:pt x="10032" y="37465"/>
                </a:lnTo>
                <a:lnTo>
                  <a:pt x="3810" y="53721"/>
                </a:lnTo>
                <a:lnTo>
                  <a:pt x="0" y="71247"/>
                </a:lnTo>
                <a:lnTo>
                  <a:pt x="0" y="88773"/>
                </a:lnTo>
                <a:lnTo>
                  <a:pt x="13716" y="138811"/>
                </a:lnTo>
                <a:lnTo>
                  <a:pt x="222757" y="347726"/>
                </a:lnTo>
                <a:lnTo>
                  <a:pt x="272796" y="361569"/>
                </a:lnTo>
                <a:lnTo>
                  <a:pt x="290322" y="361569"/>
                </a:lnTo>
                <a:lnTo>
                  <a:pt x="307721" y="357759"/>
                </a:lnTo>
                <a:lnTo>
                  <a:pt x="324103" y="351536"/>
                </a:lnTo>
                <a:lnTo>
                  <a:pt x="331597" y="346583"/>
                </a:lnTo>
                <a:lnTo>
                  <a:pt x="339090" y="342773"/>
                </a:lnTo>
                <a:lnTo>
                  <a:pt x="346582" y="336550"/>
                </a:lnTo>
                <a:lnTo>
                  <a:pt x="354075" y="330200"/>
                </a:lnTo>
                <a:lnTo>
                  <a:pt x="356616" y="326517"/>
                </a:lnTo>
                <a:lnTo>
                  <a:pt x="360299" y="321437"/>
                </a:lnTo>
                <a:lnTo>
                  <a:pt x="361569" y="315214"/>
                </a:lnTo>
                <a:lnTo>
                  <a:pt x="361569" y="305308"/>
                </a:lnTo>
                <a:lnTo>
                  <a:pt x="360299" y="300228"/>
                </a:lnTo>
                <a:lnTo>
                  <a:pt x="356616" y="295275"/>
                </a:lnTo>
                <a:lnTo>
                  <a:pt x="354075" y="290195"/>
                </a:lnTo>
                <a:lnTo>
                  <a:pt x="71374" y="7493"/>
                </a:lnTo>
                <a:lnTo>
                  <a:pt x="66294" y="4953"/>
                </a:lnTo>
                <a:lnTo>
                  <a:pt x="61341" y="1143"/>
                </a:lnTo>
                <a:lnTo>
                  <a:pt x="56261"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68" name="Google Shape;1068;p80"/>
          <p:cNvSpPr/>
          <p:nvPr/>
        </p:nvSpPr>
        <p:spPr>
          <a:xfrm>
            <a:off x="7838947" y="650366"/>
            <a:ext cx="608330" cy="608330"/>
          </a:xfrm>
          <a:custGeom>
            <a:avLst/>
            <a:gdLst/>
            <a:ahLst/>
            <a:cxnLst/>
            <a:rect l="l" t="t" r="r" b="b"/>
            <a:pathLst>
              <a:path w="608329" h="608330" extrusionOk="0">
                <a:moveTo>
                  <a:pt x="146430" y="123825"/>
                </a:moveTo>
                <a:lnTo>
                  <a:pt x="115188" y="123825"/>
                </a:lnTo>
                <a:lnTo>
                  <a:pt x="100075" y="125095"/>
                </a:lnTo>
                <a:lnTo>
                  <a:pt x="51307" y="137541"/>
                </a:lnTo>
                <a:lnTo>
                  <a:pt x="7493" y="165100"/>
                </a:lnTo>
                <a:lnTo>
                  <a:pt x="0" y="178816"/>
                </a:lnTo>
                <a:lnTo>
                  <a:pt x="0" y="190119"/>
                </a:lnTo>
                <a:lnTo>
                  <a:pt x="402844" y="600583"/>
                </a:lnTo>
                <a:lnTo>
                  <a:pt x="417956" y="608076"/>
                </a:lnTo>
                <a:lnTo>
                  <a:pt x="429132" y="608076"/>
                </a:lnTo>
                <a:lnTo>
                  <a:pt x="464184" y="571754"/>
                </a:lnTo>
                <a:lnTo>
                  <a:pt x="480568" y="524256"/>
                </a:lnTo>
                <a:lnTo>
                  <a:pt x="484250" y="492887"/>
                </a:lnTo>
                <a:lnTo>
                  <a:pt x="484250" y="461645"/>
                </a:lnTo>
                <a:lnTo>
                  <a:pt x="482980" y="445388"/>
                </a:lnTo>
                <a:lnTo>
                  <a:pt x="480568" y="429133"/>
                </a:lnTo>
                <a:lnTo>
                  <a:pt x="476757" y="412877"/>
                </a:lnTo>
                <a:lnTo>
                  <a:pt x="474218" y="397763"/>
                </a:lnTo>
                <a:lnTo>
                  <a:pt x="469265" y="382778"/>
                </a:lnTo>
                <a:lnTo>
                  <a:pt x="464184" y="370332"/>
                </a:lnTo>
                <a:lnTo>
                  <a:pt x="459231" y="357759"/>
                </a:lnTo>
                <a:lnTo>
                  <a:pt x="608202" y="210185"/>
                </a:lnTo>
                <a:lnTo>
                  <a:pt x="589395" y="191388"/>
                </a:lnTo>
                <a:lnTo>
                  <a:pt x="292861" y="191388"/>
                </a:lnTo>
                <a:lnTo>
                  <a:pt x="289051" y="190119"/>
                </a:lnTo>
                <a:lnTo>
                  <a:pt x="285369" y="187579"/>
                </a:lnTo>
                <a:lnTo>
                  <a:pt x="282828" y="183896"/>
                </a:lnTo>
                <a:lnTo>
                  <a:pt x="281558" y="180086"/>
                </a:lnTo>
                <a:lnTo>
                  <a:pt x="282828" y="176275"/>
                </a:lnTo>
                <a:lnTo>
                  <a:pt x="285369" y="172593"/>
                </a:lnTo>
                <a:lnTo>
                  <a:pt x="309088" y="148844"/>
                </a:lnTo>
                <a:lnTo>
                  <a:pt x="250317" y="148844"/>
                </a:lnTo>
                <a:lnTo>
                  <a:pt x="237744" y="143763"/>
                </a:lnTo>
                <a:lnTo>
                  <a:pt x="225171" y="138811"/>
                </a:lnTo>
                <a:lnTo>
                  <a:pt x="210184" y="133858"/>
                </a:lnTo>
                <a:lnTo>
                  <a:pt x="195199" y="131318"/>
                </a:lnTo>
                <a:lnTo>
                  <a:pt x="178943" y="127508"/>
                </a:lnTo>
                <a:lnTo>
                  <a:pt x="162686" y="125095"/>
                </a:lnTo>
                <a:lnTo>
                  <a:pt x="146430" y="123825"/>
                </a:lnTo>
                <a:close/>
              </a:path>
              <a:path w="608329" h="608330" extrusionOk="0">
                <a:moveTo>
                  <a:pt x="464225" y="66294"/>
                </a:moveTo>
                <a:lnTo>
                  <a:pt x="395477" y="66294"/>
                </a:lnTo>
                <a:lnTo>
                  <a:pt x="400430" y="67437"/>
                </a:lnTo>
                <a:lnTo>
                  <a:pt x="404241" y="69977"/>
                </a:lnTo>
                <a:lnTo>
                  <a:pt x="406653" y="73787"/>
                </a:lnTo>
                <a:lnTo>
                  <a:pt x="406653" y="81280"/>
                </a:lnTo>
                <a:lnTo>
                  <a:pt x="404241" y="84962"/>
                </a:lnTo>
                <a:lnTo>
                  <a:pt x="300354" y="187579"/>
                </a:lnTo>
                <a:lnTo>
                  <a:pt x="296545" y="190119"/>
                </a:lnTo>
                <a:lnTo>
                  <a:pt x="292861" y="191388"/>
                </a:lnTo>
                <a:lnTo>
                  <a:pt x="589395" y="191388"/>
                </a:lnTo>
                <a:lnTo>
                  <a:pt x="464225" y="66294"/>
                </a:lnTo>
                <a:close/>
              </a:path>
              <a:path w="608329" h="608330" extrusionOk="0">
                <a:moveTo>
                  <a:pt x="397891" y="0"/>
                </a:moveTo>
                <a:lnTo>
                  <a:pt x="250317" y="148844"/>
                </a:lnTo>
                <a:lnTo>
                  <a:pt x="309088" y="148844"/>
                </a:lnTo>
                <a:lnTo>
                  <a:pt x="387857" y="69977"/>
                </a:lnTo>
                <a:lnTo>
                  <a:pt x="391668" y="67437"/>
                </a:lnTo>
                <a:lnTo>
                  <a:pt x="395477" y="66294"/>
                </a:lnTo>
                <a:lnTo>
                  <a:pt x="464225" y="66294"/>
                </a:lnTo>
                <a:lnTo>
                  <a:pt x="397891"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1069" name="Google Shape;1069;p80"/>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24</a:t>
            </a:r>
            <a:endParaRPr sz="1300" b="0" i="0" u="none" strike="noStrike" cap="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1621</Words>
  <Application>Microsoft Office PowerPoint</Application>
  <PresentationFormat>Widescreen</PresentationFormat>
  <Paragraphs>234</Paragraphs>
  <Slides>34</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Calibri Light</vt:lpstr>
      <vt:lpstr>Noto Sans Symbols</vt:lpstr>
      <vt:lpstr>Times New Roman</vt:lpstr>
      <vt:lpstr>Twentieth Century</vt:lpstr>
      <vt:lpstr>Office Theme</vt:lpstr>
      <vt:lpstr>PowerPoint Presentation</vt:lpstr>
      <vt:lpstr>THE TERM ‘RELIABILITY’ SUGGESTS  TRUSTWORTHINESS. RELIABILITY  IS BASED ON THE CONSISTENCY  AND PRECISION OF THE RESULTS  OF THE MEASUREMENT PROCESS</vt:lpstr>
      <vt:lpstr>DEFINISI RELIABILITAS</vt:lpstr>
      <vt:lpstr>STANDARD ERROR OF  MEASUREMENT</vt:lpstr>
      <vt:lpstr>STANDARD ERROR OF  MEASUREMENT</vt:lpstr>
      <vt:lpstr>INTERPRETASI SKOR-  SKOR INDIVIDU</vt:lpstr>
      <vt:lpstr>INTERPRETASI  PERBEDAAN SKOR</vt:lpstr>
      <vt:lpstr>JENIS RELIABILITAS</vt:lpstr>
      <vt:lpstr>JENIS RELIABILITAS</vt:lpstr>
      <vt:lpstr>JENIS RELIABILITAS</vt:lpstr>
      <vt:lpstr>PowerPoint Presentation</vt:lpstr>
      <vt:lpstr>PowerPoint Presentation</vt:lpstr>
      <vt:lpstr>VALIDITY, AS APPLIED TO A  TEST, IS A JUDGMENT OR  ESTIMATE OF HOW WELL A TEST  MEASURES WHAT</vt:lpstr>
      <vt:lpstr>VALIDITAS SEBUAH TES  MENYANGKUT APA YANG  DIUKUR TES DAN SEBERAPA  BAIK TES ITU BISA MENGUKUR.</vt:lpstr>
      <vt:lpstr>ALAT UKUR YANG VALID</vt:lpstr>
      <vt:lpstr>PowerPoint Presentation</vt:lpstr>
      <vt:lpstr>VALIDITAS DITENTUKAN BERDASARKAN TIGA  KATEGORI BERIKUT:</vt:lpstr>
      <vt:lpstr>FACE VALIDITY</vt:lpstr>
      <vt:lpstr>CONTENT VALIDITY</vt:lpstr>
      <vt:lpstr>CONTENT VALIDITY</vt:lpstr>
      <vt:lpstr>CRITERION-RELATED VALIDITY</vt:lpstr>
      <vt:lpstr>CRITERION-RELATED VALIDITY</vt:lpstr>
      <vt:lpstr>CONSTRUCT VALIDITY</vt:lpstr>
      <vt:lpstr>CONSTRUCT VALIDITY</vt:lpstr>
      <vt:lpstr>CONSTRUCT VALIDITY</vt:lpstr>
      <vt:lpstr>CONSTRUCT VALIDITY</vt:lpstr>
      <vt:lpstr>CONCEPTUAL VARIABLES</vt:lpstr>
      <vt:lpstr>KONDISI-KONDISI YANG MEMPENGARUHI KOEFISIEN  VALIDITAS</vt:lpstr>
      <vt:lpstr>PowerPoint Presentation</vt:lpstr>
      <vt:lpstr>ITEM ANALYSIS</vt:lpstr>
      <vt:lpstr>PowerPoint Presentation</vt:lpstr>
      <vt:lpstr>SKALA  ABSOLUT  THURSTONE</vt:lpstr>
      <vt:lpstr>DISKRIMINASI BUTIR SOAL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clara clara</dc:creator>
  <cp:lastModifiedBy>clara clara</cp:lastModifiedBy>
  <cp:revision>1</cp:revision>
  <dcterms:created xsi:type="dcterms:W3CDTF">2020-06-22T02:19:39Z</dcterms:created>
  <dcterms:modified xsi:type="dcterms:W3CDTF">2020-06-22T02:20:48Z</dcterms:modified>
</cp:coreProperties>
</file>