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0" r:id="rId2"/>
    <p:sldId id="301"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5B32C-65BC-4F7E-AB0D-B818A628FEA7}" type="datetimeFigureOut">
              <a:rPr lang="en-ID" smtClean="0"/>
              <a:t>22/06/2020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C2B94F-EE5B-4712-B264-733E9A9FFACA}" type="slidenum">
              <a:rPr lang="en-ID" smtClean="0"/>
              <a:t>‹#›</a:t>
            </a:fld>
            <a:endParaRPr lang="en-ID"/>
          </a:p>
        </p:txBody>
      </p:sp>
    </p:spTree>
    <p:extLst>
      <p:ext uri="{BB962C8B-B14F-4D97-AF65-F5344CB8AC3E}">
        <p14:creationId xmlns:p14="http://schemas.microsoft.com/office/powerpoint/2010/main" val="449198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p4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34" name="Google Shape;734;p4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p5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49" name="Google Shape;849;p5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
        <p:cNvGrpSpPr/>
        <p:nvPr/>
      </p:nvGrpSpPr>
      <p:grpSpPr>
        <a:xfrm>
          <a:off x="0" y="0"/>
          <a:ext cx="0" cy="0"/>
          <a:chOff x="0" y="0"/>
          <a:chExt cx="0" cy="0"/>
        </a:xfrm>
      </p:grpSpPr>
      <p:sp>
        <p:nvSpPr>
          <p:cNvPr id="869" name="Google Shape;869;p5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0" name="Google Shape;870;p5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5"/>
        <p:cNvGrpSpPr/>
        <p:nvPr/>
      </p:nvGrpSpPr>
      <p:grpSpPr>
        <a:xfrm>
          <a:off x="0" y="0"/>
          <a:ext cx="0" cy="0"/>
          <a:chOff x="0" y="0"/>
          <a:chExt cx="0" cy="0"/>
        </a:xfrm>
      </p:grpSpPr>
      <p:sp>
        <p:nvSpPr>
          <p:cNvPr id="876" name="Google Shape;876;p5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7" name="Google Shape;877;p5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5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4" name="Google Shape;884;p5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p5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0" name="Google Shape;900;p5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9"/>
        <p:cNvGrpSpPr/>
        <p:nvPr/>
      </p:nvGrpSpPr>
      <p:grpSpPr>
        <a:xfrm>
          <a:off x="0" y="0"/>
          <a:ext cx="0" cy="0"/>
          <a:chOff x="0" y="0"/>
          <a:chExt cx="0" cy="0"/>
        </a:xfrm>
      </p:grpSpPr>
      <p:sp>
        <p:nvSpPr>
          <p:cNvPr id="930" name="Google Shape;930;p5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1" name="Google Shape;931;p5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p4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48" name="Google Shape;748;p4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p4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0" name="Google Shape;760;p4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p4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70" name="Google Shape;770;p4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p4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82" name="Google Shape;782;p4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2"/>
        <p:cNvGrpSpPr/>
        <p:nvPr/>
      </p:nvGrpSpPr>
      <p:grpSpPr>
        <a:xfrm>
          <a:off x="0" y="0"/>
          <a:ext cx="0" cy="0"/>
          <a:chOff x="0" y="0"/>
          <a:chExt cx="0" cy="0"/>
        </a:xfrm>
      </p:grpSpPr>
      <p:sp>
        <p:nvSpPr>
          <p:cNvPr id="793" name="Google Shape;793;p5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94" name="Google Shape;794;p5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7"/>
        <p:cNvGrpSpPr/>
        <p:nvPr/>
      </p:nvGrpSpPr>
      <p:grpSpPr>
        <a:xfrm>
          <a:off x="0" y="0"/>
          <a:ext cx="0" cy="0"/>
          <a:chOff x="0" y="0"/>
          <a:chExt cx="0" cy="0"/>
        </a:xfrm>
      </p:grpSpPr>
      <p:sp>
        <p:nvSpPr>
          <p:cNvPr id="808" name="Google Shape;808;p5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09" name="Google Shape;809;p5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8"/>
        <p:cNvGrpSpPr/>
        <p:nvPr/>
      </p:nvGrpSpPr>
      <p:grpSpPr>
        <a:xfrm>
          <a:off x="0" y="0"/>
          <a:ext cx="0" cy="0"/>
          <a:chOff x="0" y="0"/>
          <a:chExt cx="0" cy="0"/>
        </a:xfrm>
      </p:grpSpPr>
      <p:sp>
        <p:nvSpPr>
          <p:cNvPr id="819" name="Google Shape;819;p5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0" name="Google Shape;820;p5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9"/>
        <p:cNvGrpSpPr/>
        <p:nvPr/>
      </p:nvGrpSpPr>
      <p:grpSpPr>
        <a:xfrm>
          <a:off x="0" y="0"/>
          <a:ext cx="0" cy="0"/>
          <a:chOff x="0" y="0"/>
          <a:chExt cx="0" cy="0"/>
        </a:xfrm>
      </p:grpSpPr>
      <p:sp>
        <p:nvSpPr>
          <p:cNvPr id="830" name="Google Shape;830;p5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31" name="Google Shape;831;p5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E9CA4-E1E4-4BC5-A4C0-C944431085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B66963E8-30DC-4F2D-8266-65A377C5BB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52D11F5F-029D-4F33-9E58-26B91F0BA397}"/>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5FBCCF12-58EC-4ED3-99DF-A85988E96DF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C16A5F3-3702-4460-A278-105BE6E749BE}"/>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310994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62152-6BE1-4ED0-B41D-09426D6C9286}"/>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AB61BF7B-0C47-42C5-9384-F09DA52FC4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A3BE668-9271-4126-9EC2-9BC65343E3D4}"/>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626781AB-2450-4F99-99C3-083EFCCC05C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E874CE1-CCAC-4190-A90E-068E2A420772}"/>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327095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0DA368-8E99-41E6-B40F-EB0AF6AE05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28F0FE11-E432-4D80-847B-85FD6AFE0F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87FA5B4-6B6C-4364-BBB6-B418CA88AD14}"/>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9A85171C-3C3B-4D7D-84D4-0A88D9F8F76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C29797C-1A79-41D7-949A-2049ADF38BA0}"/>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407293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B9144-6C63-4B0E-BAE0-2A71CAF0C1B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02D477B0-1D06-47D9-949B-0386C5A8B8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0670BD2-7613-4981-A58E-6E34F5E5B432}"/>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03CBCCFE-2E8A-4CAC-83A6-473ECD9DE42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2355636-FEC7-4049-9D45-B1A7B1209863}"/>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116079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960B4-F61B-4FF5-BC83-55A75815C4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D183016A-30B7-485B-AA33-8D19D0BF57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EA233-91A3-4F97-A93F-8CECA4DB7C89}"/>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A5AA547A-3C68-4323-80AB-250EC8A0FD8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44FE1B0-31DB-4FA6-9D75-6BD10A9FF547}"/>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264665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825D-B540-46B2-BAC2-5AEF376165F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A32D8F0-EB65-4BF0-8FDA-91A2C4C5A2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36F1F5D7-3B43-4060-89FA-50FAA5EF0F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CD2AD09F-ABD6-4AF3-A996-84A608B163B2}"/>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6" name="Footer Placeholder 5">
            <a:extLst>
              <a:ext uri="{FF2B5EF4-FFF2-40B4-BE49-F238E27FC236}">
                <a16:creationId xmlns:a16="http://schemas.microsoft.com/office/drawing/2014/main" id="{81F23E86-71D0-4BE5-AD29-E81AD745EEB5}"/>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2688AA6-0D0B-46BE-94BA-1748F86C917D}"/>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295644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ACAB6-4905-42D6-86FB-DFD8C555E692}"/>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B73C36C6-96AD-402D-8F74-896F9B3F73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F9A7FD-D69D-4A34-8B3F-07C7A1B16A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9000F181-96B3-44D1-9C1A-1A15FA3C1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3D551-5E62-47E7-9C41-5C77533B8B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BED8984A-DF23-4CD4-8A78-03C088B9CBF5}"/>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8" name="Footer Placeholder 7">
            <a:extLst>
              <a:ext uri="{FF2B5EF4-FFF2-40B4-BE49-F238E27FC236}">
                <a16:creationId xmlns:a16="http://schemas.microsoft.com/office/drawing/2014/main" id="{D7F57433-1289-482E-B5FE-F4929A515A7E}"/>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9A8C5CDC-7F48-499B-89B4-52D17411365F}"/>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408634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EA702-B1F3-4577-81C4-0102D92E03A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50B23183-BF98-4CD5-8385-698780BA29EF}"/>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4" name="Footer Placeholder 3">
            <a:extLst>
              <a:ext uri="{FF2B5EF4-FFF2-40B4-BE49-F238E27FC236}">
                <a16:creationId xmlns:a16="http://schemas.microsoft.com/office/drawing/2014/main" id="{449C6D82-BF6B-4D5B-8510-896733B7DA03}"/>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05EC4F2E-B87D-4B85-8D08-7455FBA3AD3E}"/>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2252154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E5C0B-E445-4B25-883A-F9E466ADA92F}"/>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3" name="Footer Placeholder 2">
            <a:extLst>
              <a:ext uri="{FF2B5EF4-FFF2-40B4-BE49-F238E27FC236}">
                <a16:creationId xmlns:a16="http://schemas.microsoft.com/office/drawing/2014/main" id="{11155F27-5BB1-4CD9-99AE-F154986D0EA5}"/>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455546AC-7355-4058-995F-83BBD2A9B375}"/>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420836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75B9F-4ADD-4701-A613-1F32372CAA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A304F6AF-4281-44AA-86C0-EEF2F46D2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180FCA79-8DD3-42A6-8E3B-8E24B80FC8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2668BA-AED2-4AB2-8A72-AE5D1B4BA185}"/>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6" name="Footer Placeholder 5">
            <a:extLst>
              <a:ext uri="{FF2B5EF4-FFF2-40B4-BE49-F238E27FC236}">
                <a16:creationId xmlns:a16="http://schemas.microsoft.com/office/drawing/2014/main" id="{7C04F2A1-2E8E-426D-8A5B-AE19B7E8829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0005AB4-38FD-4A5B-8648-21F757F7B6BE}"/>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289467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6D46-9CA9-4092-9FA5-4038B00C0D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7A1A5529-385D-46EB-B0F8-CC36AC7CA9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7150E1F6-2433-4C6B-8615-CA5F258F0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FFBFA-3CFA-4820-8514-5A94A7E0609E}"/>
              </a:ext>
            </a:extLst>
          </p:cNvPr>
          <p:cNvSpPr>
            <a:spLocks noGrp="1"/>
          </p:cNvSpPr>
          <p:nvPr>
            <p:ph type="dt" sz="half" idx="10"/>
          </p:nvPr>
        </p:nvSpPr>
        <p:spPr/>
        <p:txBody>
          <a:bodyPr/>
          <a:lstStyle/>
          <a:p>
            <a:fld id="{0013F5C2-3EE9-427C-B69A-BB9CD2B9E4D3}" type="datetimeFigureOut">
              <a:rPr lang="en-ID" smtClean="0"/>
              <a:t>22/06/2020</a:t>
            </a:fld>
            <a:endParaRPr lang="en-ID"/>
          </a:p>
        </p:txBody>
      </p:sp>
      <p:sp>
        <p:nvSpPr>
          <p:cNvPr id="6" name="Footer Placeholder 5">
            <a:extLst>
              <a:ext uri="{FF2B5EF4-FFF2-40B4-BE49-F238E27FC236}">
                <a16:creationId xmlns:a16="http://schemas.microsoft.com/office/drawing/2014/main" id="{BAF8EFDD-A795-454B-BB65-ABDC21FDB257}"/>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B98BD9F-869E-4E85-BBC0-095EEF34C395}"/>
              </a:ext>
            </a:extLst>
          </p:cNvPr>
          <p:cNvSpPr>
            <a:spLocks noGrp="1"/>
          </p:cNvSpPr>
          <p:nvPr>
            <p:ph type="sldNum" sz="quarter" idx="12"/>
          </p:nvPr>
        </p:nvSpPr>
        <p:spPr/>
        <p:txBody>
          <a:bodyPr/>
          <a:lstStyle/>
          <a:p>
            <a:fld id="{DF588AD8-ACFF-4FFE-A19A-25EE1C3DCCF8}" type="slidenum">
              <a:rPr lang="en-ID" smtClean="0"/>
              <a:t>‹#›</a:t>
            </a:fld>
            <a:endParaRPr lang="en-ID"/>
          </a:p>
        </p:txBody>
      </p:sp>
    </p:spTree>
    <p:extLst>
      <p:ext uri="{BB962C8B-B14F-4D97-AF65-F5344CB8AC3E}">
        <p14:creationId xmlns:p14="http://schemas.microsoft.com/office/powerpoint/2010/main" val="114767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F7B779-D170-48F1-B561-1A2C15F24F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08C2756-FF27-4D98-8F81-39D821D726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7464190-C77C-4CCD-8E18-CE0B13B3EF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3F5C2-3EE9-427C-B69A-BB9CD2B9E4D3}" type="datetimeFigureOut">
              <a:rPr lang="en-ID" smtClean="0"/>
              <a:t>22/06/2020</a:t>
            </a:fld>
            <a:endParaRPr lang="en-ID"/>
          </a:p>
        </p:txBody>
      </p:sp>
      <p:sp>
        <p:nvSpPr>
          <p:cNvPr id="5" name="Footer Placeholder 4">
            <a:extLst>
              <a:ext uri="{FF2B5EF4-FFF2-40B4-BE49-F238E27FC236}">
                <a16:creationId xmlns:a16="http://schemas.microsoft.com/office/drawing/2014/main" id="{E86E89ED-1794-4938-A161-850F0B110C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00F8B615-1738-4F9D-8F21-FA23312F70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88AD8-ACFF-4FFE-A19A-25EE1C3DCCF8}" type="slidenum">
              <a:rPr lang="en-ID" smtClean="0"/>
              <a:t>‹#›</a:t>
            </a:fld>
            <a:endParaRPr lang="en-ID"/>
          </a:p>
        </p:txBody>
      </p:sp>
    </p:spTree>
    <p:extLst>
      <p:ext uri="{BB962C8B-B14F-4D97-AF65-F5344CB8AC3E}">
        <p14:creationId xmlns:p14="http://schemas.microsoft.com/office/powerpoint/2010/main" val="2601211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57"/>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37" name="Google Shape;737;p57"/>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38" name="Google Shape;738;p57"/>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39" name="Google Shape;739;p57"/>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40" name="Google Shape;740;p57"/>
          <p:cNvSpPr txBox="1">
            <a:spLocks noGrp="1"/>
          </p:cNvSpPr>
          <p:nvPr>
            <p:ph type="title"/>
          </p:nvPr>
        </p:nvSpPr>
        <p:spPr>
          <a:xfrm>
            <a:off x="1127556" y="1530110"/>
            <a:ext cx="4739844" cy="2967479"/>
          </a:xfrm>
          <a:prstGeom prst="rect">
            <a:avLst/>
          </a:prstGeom>
          <a:noFill/>
          <a:ln>
            <a:noFill/>
          </a:ln>
        </p:spPr>
        <p:txBody>
          <a:bodyPr spcFirstLastPara="1" wrap="square" lIns="0" tIns="12700" rIns="0" bIns="0" anchor="ctr" anchorCtr="0">
            <a:noAutofit/>
          </a:bodyPr>
          <a:lstStyle/>
          <a:p>
            <a:pPr marL="12700" marR="5080" lvl="0" indent="0" algn="l" rtl="0">
              <a:lnSpc>
                <a:spcPct val="100000"/>
              </a:lnSpc>
              <a:spcBef>
                <a:spcPts val="0"/>
              </a:spcBef>
              <a:spcAft>
                <a:spcPts val="0"/>
              </a:spcAft>
              <a:buClr>
                <a:srgbClr val="000000"/>
              </a:buClr>
              <a:buSzPts val="4800"/>
              <a:buFont typeface="Arial"/>
              <a:buNone/>
            </a:pPr>
            <a:r>
              <a:rPr lang="en-US" sz="4800" b="1">
                <a:solidFill>
                  <a:srgbClr val="000000"/>
                </a:solidFill>
                <a:latin typeface="Arial"/>
                <a:ea typeface="Arial"/>
                <a:cs typeface="Arial"/>
                <a:sym typeface="Arial"/>
              </a:rPr>
              <a:t>DASAR STATISTIK  PENGUKURAN  PSIKOLOGI</a:t>
            </a:r>
            <a:endParaRPr sz="4800">
              <a:latin typeface="Arial"/>
              <a:ea typeface="Arial"/>
              <a:cs typeface="Arial"/>
              <a:sym typeface="Arial"/>
            </a:endParaRPr>
          </a:p>
        </p:txBody>
      </p:sp>
      <p:sp>
        <p:nvSpPr>
          <p:cNvPr id="741" name="Google Shape;741;p57"/>
          <p:cNvSpPr/>
          <p:nvPr/>
        </p:nvSpPr>
        <p:spPr>
          <a:xfrm>
            <a:off x="6867397" y="855725"/>
            <a:ext cx="1393825" cy="1394460"/>
          </a:xfrm>
          <a:custGeom>
            <a:avLst/>
            <a:gdLst/>
            <a:ahLst/>
            <a:cxnLst/>
            <a:rect l="l" t="t" r="r" b="b"/>
            <a:pathLst>
              <a:path w="1393825" h="1394460" extrusionOk="0">
                <a:moveTo>
                  <a:pt x="697992" y="0"/>
                </a:moveTo>
                <a:lnTo>
                  <a:pt x="661924" y="0"/>
                </a:lnTo>
                <a:lnTo>
                  <a:pt x="625855" y="4445"/>
                </a:lnTo>
                <a:lnTo>
                  <a:pt x="558419" y="13462"/>
                </a:lnTo>
                <a:lnTo>
                  <a:pt x="490854" y="31496"/>
                </a:lnTo>
                <a:lnTo>
                  <a:pt x="427735" y="53975"/>
                </a:lnTo>
                <a:lnTo>
                  <a:pt x="367029" y="83312"/>
                </a:lnTo>
                <a:lnTo>
                  <a:pt x="308482" y="119379"/>
                </a:lnTo>
                <a:lnTo>
                  <a:pt x="254380" y="159765"/>
                </a:lnTo>
                <a:lnTo>
                  <a:pt x="229616" y="180086"/>
                </a:lnTo>
                <a:lnTo>
                  <a:pt x="182372" y="227457"/>
                </a:lnTo>
                <a:lnTo>
                  <a:pt x="139573" y="279273"/>
                </a:lnTo>
                <a:lnTo>
                  <a:pt x="101219" y="335534"/>
                </a:lnTo>
                <a:lnTo>
                  <a:pt x="69723" y="394081"/>
                </a:lnTo>
                <a:lnTo>
                  <a:pt x="42672" y="457073"/>
                </a:lnTo>
                <a:lnTo>
                  <a:pt x="22478" y="522350"/>
                </a:lnTo>
                <a:lnTo>
                  <a:pt x="15748" y="556260"/>
                </a:lnTo>
                <a:lnTo>
                  <a:pt x="8890" y="589914"/>
                </a:lnTo>
                <a:lnTo>
                  <a:pt x="4318" y="625983"/>
                </a:lnTo>
                <a:lnTo>
                  <a:pt x="2158" y="659764"/>
                </a:lnTo>
                <a:lnTo>
                  <a:pt x="0" y="695833"/>
                </a:lnTo>
                <a:lnTo>
                  <a:pt x="4318" y="767841"/>
                </a:lnTo>
                <a:lnTo>
                  <a:pt x="15748" y="837564"/>
                </a:lnTo>
                <a:lnTo>
                  <a:pt x="31496" y="902970"/>
                </a:lnTo>
                <a:lnTo>
                  <a:pt x="56133" y="968248"/>
                </a:lnTo>
                <a:lnTo>
                  <a:pt x="85471" y="1029081"/>
                </a:lnTo>
                <a:lnTo>
                  <a:pt x="119252" y="1085342"/>
                </a:lnTo>
                <a:lnTo>
                  <a:pt x="159766" y="1139444"/>
                </a:lnTo>
                <a:lnTo>
                  <a:pt x="204850" y="1188974"/>
                </a:lnTo>
                <a:lnTo>
                  <a:pt x="254380" y="1234059"/>
                </a:lnTo>
                <a:lnTo>
                  <a:pt x="308482" y="1274572"/>
                </a:lnTo>
                <a:lnTo>
                  <a:pt x="396240" y="1324102"/>
                </a:lnTo>
                <a:lnTo>
                  <a:pt x="459231" y="1351153"/>
                </a:lnTo>
                <a:lnTo>
                  <a:pt x="524636" y="1371346"/>
                </a:lnTo>
                <a:lnTo>
                  <a:pt x="592201" y="1384808"/>
                </a:lnTo>
                <a:lnTo>
                  <a:pt x="697992" y="1393952"/>
                </a:lnTo>
                <a:lnTo>
                  <a:pt x="767842" y="1389380"/>
                </a:lnTo>
                <a:lnTo>
                  <a:pt x="871347" y="1371346"/>
                </a:lnTo>
                <a:lnTo>
                  <a:pt x="936751" y="1351153"/>
                </a:lnTo>
                <a:lnTo>
                  <a:pt x="999744" y="1324102"/>
                </a:lnTo>
                <a:lnTo>
                  <a:pt x="1058291" y="1292606"/>
                </a:lnTo>
                <a:lnTo>
                  <a:pt x="1141602" y="1234059"/>
                </a:lnTo>
                <a:lnTo>
                  <a:pt x="1163863" y="1213739"/>
                </a:lnTo>
                <a:lnTo>
                  <a:pt x="697992" y="1213739"/>
                </a:lnTo>
                <a:lnTo>
                  <a:pt x="644017" y="1211453"/>
                </a:lnTo>
                <a:lnTo>
                  <a:pt x="594359" y="1202436"/>
                </a:lnTo>
                <a:lnTo>
                  <a:pt x="544829" y="1188974"/>
                </a:lnTo>
                <a:lnTo>
                  <a:pt x="497585" y="1173226"/>
                </a:lnTo>
                <a:lnTo>
                  <a:pt x="452500" y="1150620"/>
                </a:lnTo>
                <a:lnTo>
                  <a:pt x="409828" y="1123696"/>
                </a:lnTo>
                <a:lnTo>
                  <a:pt x="369188" y="1094359"/>
                </a:lnTo>
                <a:lnTo>
                  <a:pt x="333121" y="1060577"/>
                </a:lnTo>
                <a:lnTo>
                  <a:pt x="299466" y="1024636"/>
                </a:lnTo>
                <a:lnTo>
                  <a:pt x="270128" y="983996"/>
                </a:lnTo>
                <a:lnTo>
                  <a:pt x="243077" y="943483"/>
                </a:lnTo>
                <a:lnTo>
                  <a:pt x="222757" y="898525"/>
                </a:lnTo>
                <a:lnTo>
                  <a:pt x="204850" y="848995"/>
                </a:lnTo>
                <a:lnTo>
                  <a:pt x="191388" y="801624"/>
                </a:lnTo>
                <a:lnTo>
                  <a:pt x="184530" y="749808"/>
                </a:lnTo>
                <a:lnTo>
                  <a:pt x="179958" y="695833"/>
                </a:lnTo>
                <a:lnTo>
                  <a:pt x="184530" y="644016"/>
                </a:lnTo>
                <a:lnTo>
                  <a:pt x="191388" y="592201"/>
                </a:lnTo>
                <a:lnTo>
                  <a:pt x="204850" y="542671"/>
                </a:lnTo>
                <a:lnTo>
                  <a:pt x="222757" y="495300"/>
                </a:lnTo>
                <a:lnTo>
                  <a:pt x="243077" y="450341"/>
                </a:lnTo>
                <a:lnTo>
                  <a:pt x="270128" y="407543"/>
                </a:lnTo>
                <a:lnTo>
                  <a:pt x="299466" y="369188"/>
                </a:lnTo>
                <a:lnTo>
                  <a:pt x="333121" y="330962"/>
                </a:lnTo>
                <a:lnTo>
                  <a:pt x="369188" y="297179"/>
                </a:lnTo>
                <a:lnTo>
                  <a:pt x="409828" y="267843"/>
                </a:lnTo>
                <a:lnTo>
                  <a:pt x="452500" y="243204"/>
                </a:lnTo>
                <a:lnTo>
                  <a:pt x="497585" y="220725"/>
                </a:lnTo>
                <a:lnTo>
                  <a:pt x="544829" y="202564"/>
                </a:lnTo>
                <a:lnTo>
                  <a:pt x="594359" y="191388"/>
                </a:lnTo>
                <a:lnTo>
                  <a:pt x="644017" y="182372"/>
                </a:lnTo>
                <a:lnTo>
                  <a:pt x="697992" y="180086"/>
                </a:lnTo>
                <a:lnTo>
                  <a:pt x="1087113" y="180086"/>
                </a:lnTo>
                <a:lnTo>
                  <a:pt x="1100962" y="166497"/>
                </a:lnTo>
                <a:lnTo>
                  <a:pt x="1092073" y="123825"/>
                </a:lnTo>
                <a:lnTo>
                  <a:pt x="1049274" y="94487"/>
                </a:lnTo>
                <a:lnTo>
                  <a:pt x="1004188" y="72009"/>
                </a:lnTo>
                <a:lnTo>
                  <a:pt x="956945" y="49402"/>
                </a:lnTo>
                <a:lnTo>
                  <a:pt x="907415" y="31496"/>
                </a:lnTo>
                <a:lnTo>
                  <a:pt x="857884" y="17907"/>
                </a:lnTo>
                <a:lnTo>
                  <a:pt x="806069" y="9016"/>
                </a:lnTo>
                <a:lnTo>
                  <a:pt x="752094" y="2286"/>
                </a:lnTo>
                <a:lnTo>
                  <a:pt x="697992" y="0"/>
                </a:lnTo>
                <a:close/>
              </a:path>
              <a:path w="1393825" h="1394460" extrusionOk="0">
                <a:moveTo>
                  <a:pt x="1240662" y="281432"/>
                </a:moveTo>
                <a:lnTo>
                  <a:pt x="1121282" y="400812"/>
                </a:lnTo>
                <a:lnTo>
                  <a:pt x="1141602" y="432308"/>
                </a:lnTo>
                <a:lnTo>
                  <a:pt x="1159509" y="466089"/>
                </a:lnTo>
                <a:lnTo>
                  <a:pt x="1175384" y="502031"/>
                </a:lnTo>
                <a:lnTo>
                  <a:pt x="1188847" y="538099"/>
                </a:lnTo>
                <a:lnTo>
                  <a:pt x="1200150" y="576452"/>
                </a:lnTo>
                <a:lnTo>
                  <a:pt x="1206880" y="614807"/>
                </a:lnTo>
                <a:lnTo>
                  <a:pt x="1213738" y="655193"/>
                </a:lnTo>
                <a:lnTo>
                  <a:pt x="1213738" y="695833"/>
                </a:lnTo>
                <a:lnTo>
                  <a:pt x="1211452" y="749808"/>
                </a:lnTo>
                <a:lnTo>
                  <a:pt x="1204722" y="801624"/>
                </a:lnTo>
                <a:lnTo>
                  <a:pt x="1191132" y="848995"/>
                </a:lnTo>
                <a:lnTo>
                  <a:pt x="1173099" y="898525"/>
                </a:lnTo>
                <a:lnTo>
                  <a:pt x="1152778" y="943483"/>
                </a:lnTo>
                <a:lnTo>
                  <a:pt x="1125854" y="983996"/>
                </a:lnTo>
                <a:lnTo>
                  <a:pt x="1096645" y="1024636"/>
                </a:lnTo>
                <a:lnTo>
                  <a:pt x="1062735" y="1060577"/>
                </a:lnTo>
                <a:lnTo>
                  <a:pt x="1026795" y="1094359"/>
                </a:lnTo>
                <a:lnTo>
                  <a:pt x="986281" y="1123696"/>
                </a:lnTo>
                <a:lnTo>
                  <a:pt x="943482" y="1150620"/>
                </a:lnTo>
                <a:lnTo>
                  <a:pt x="898398" y="1173226"/>
                </a:lnTo>
                <a:lnTo>
                  <a:pt x="851153" y="1188974"/>
                </a:lnTo>
                <a:lnTo>
                  <a:pt x="801497" y="1202436"/>
                </a:lnTo>
                <a:lnTo>
                  <a:pt x="749680" y="1211453"/>
                </a:lnTo>
                <a:lnTo>
                  <a:pt x="697992" y="1213739"/>
                </a:lnTo>
                <a:lnTo>
                  <a:pt x="1163863" y="1213739"/>
                </a:lnTo>
                <a:lnTo>
                  <a:pt x="1191132" y="1188974"/>
                </a:lnTo>
                <a:lnTo>
                  <a:pt x="1236218" y="1139444"/>
                </a:lnTo>
                <a:lnTo>
                  <a:pt x="1256537" y="1112393"/>
                </a:lnTo>
                <a:lnTo>
                  <a:pt x="1274445" y="1085342"/>
                </a:lnTo>
                <a:lnTo>
                  <a:pt x="1292478" y="1058418"/>
                </a:lnTo>
                <a:lnTo>
                  <a:pt x="1326260" y="997585"/>
                </a:lnTo>
                <a:lnTo>
                  <a:pt x="1351026" y="936751"/>
                </a:lnTo>
                <a:lnTo>
                  <a:pt x="1362328" y="902970"/>
                </a:lnTo>
                <a:lnTo>
                  <a:pt x="1373631" y="871474"/>
                </a:lnTo>
                <a:lnTo>
                  <a:pt x="1380362" y="837564"/>
                </a:lnTo>
                <a:lnTo>
                  <a:pt x="1387094" y="801624"/>
                </a:lnTo>
                <a:lnTo>
                  <a:pt x="1391538" y="767841"/>
                </a:lnTo>
                <a:lnTo>
                  <a:pt x="1393825" y="731901"/>
                </a:lnTo>
                <a:lnTo>
                  <a:pt x="1393825" y="695833"/>
                </a:lnTo>
                <a:lnTo>
                  <a:pt x="1391538" y="639445"/>
                </a:lnTo>
                <a:lnTo>
                  <a:pt x="1384807" y="583184"/>
                </a:lnTo>
                <a:lnTo>
                  <a:pt x="1373631" y="529209"/>
                </a:lnTo>
                <a:lnTo>
                  <a:pt x="1357756" y="477393"/>
                </a:lnTo>
                <a:lnTo>
                  <a:pt x="1339723" y="425576"/>
                </a:lnTo>
                <a:lnTo>
                  <a:pt x="1317244" y="376047"/>
                </a:lnTo>
                <a:lnTo>
                  <a:pt x="1290193" y="330962"/>
                </a:lnTo>
                <a:lnTo>
                  <a:pt x="1258697" y="286003"/>
                </a:lnTo>
                <a:lnTo>
                  <a:pt x="1240662" y="281432"/>
                </a:lnTo>
                <a:close/>
              </a:path>
              <a:path w="1393825" h="1394460" extrusionOk="0">
                <a:moveTo>
                  <a:pt x="1087113" y="180086"/>
                </a:moveTo>
                <a:lnTo>
                  <a:pt x="697992" y="180086"/>
                </a:lnTo>
                <a:lnTo>
                  <a:pt x="738504" y="182372"/>
                </a:lnTo>
                <a:lnTo>
                  <a:pt x="779018" y="186816"/>
                </a:lnTo>
                <a:lnTo>
                  <a:pt x="817372" y="193548"/>
                </a:lnTo>
                <a:lnTo>
                  <a:pt x="855599" y="204850"/>
                </a:lnTo>
                <a:lnTo>
                  <a:pt x="891667" y="218312"/>
                </a:lnTo>
                <a:lnTo>
                  <a:pt x="927734" y="234187"/>
                </a:lnTo>
                <a:lnTo>
                  <a:pt x="961390" y="252095"/>
                </a:lnTo>
                <a:lnTo>
                  <a:pt x="993012" y="272414"/>
                </a:lnTo>
                <a:lnTo>
                  <a:pt x="1087113" y="180086"/>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42" name="Google Shape;742;p57"/>
          <p:cNvSpPr/>
          <p:nvPr/>
        </p:nvSpPr>
        <p:spPr>
          <a:xfrm>
            <a:off x="7227569" y="1216025"/>
            <a:ext cx="673735" cy="673735"/>
          </a:xfrm>
          <a:custGeom>
            <a:avLst/>
            <a:gdLst/>
            <a:ahLst/>
            <a:cxnLst/>
            <a:rect l="l" t="t" r="r" b="b"/>
            <a:pathLst>
              <a:path w="673734" h="673735" extrusionOk="0">
                <a:moveTo>
                  <a:pt x="360299" y="0"/>
                </a:moveTo>
                <a:lnTo>
                  <a:pt x="337820" y="0"/>
                </a:lnTo>
                <a:lnTo>
                  <a:pt x="304037" y="2159"/>
                </a:lnTo>
                <a:lnTo>
                  <a:pt x="236474" y="13462"/>
                </a:lnTo>
                <a:lnTo>
                  <a:pt x="177926" y="40512"/>
                </a:lnTo>
                <a:lnTo>
                  <a:pt x="123951" y="76453"/>
                </a:lnTo>
                <a:lnTo>
                  <a:pt x="76580" y="121538"/>
                </a:lnTo>
                <a:lnTo>
                  <a:pt x="40512" y="175640"/>
                </a:lnTo>
                <a:lnTo>
                  <a:pt x="15748" y="236347"/>
                </a:lnTo>
                <a:lnTo>
                  <a:pt x="2285" y="301625"/>
                </a:lnTo>
                <a:lnTo>
                  <a:pt x="0" y="335534"/>
                </a:lnTo>
                <a:lnTo>
                  <a:pt x="2285" y="371601"/>
                </a:lnTo>
                <a:lnTo>
                  <a:pt x="15748" y="436879"/>
                </a:lnTo>
                <a:lnTo>
                  <a:pt x="40512" y="497586"/>
                </a:lnTo>
                <a:lnTo>
                  <a:pt x="76580" y="549401"/>
                </a:lnTo>
                <a:lnTo>
                  <a:pt x="123951" y="596773"/>
                </a:lnTo>
                <a:lnTo>
                  <a:pt x="177926" y="632840"/>
                </a:lnTo>
                <a:lnTo>
                  <a:pt x="236474" y="657478"/>
                </a:lnTo>
                <a:lnTo>
                  <a:pt x="304037" y="671067"/>
                </a:lnTo>
                <a:lnTo>
                  <a:pt x="337820" y="673226"/>
                </a:lnTo>
                <a:lnTo>
                  <a:pt x="371601" y="671067"/>
                </a:lnTo>
                <a:lnTo>
                  <a:pt x="436879" y="657478"/>
                </a:lnTo>
                <a:lnTo>
                  <a:pt x="497712" y="632840"/>
                </a:lnTo>
                <a:lnTo>
                  <a:pt x="551687" y="596773"/>
                </a:lnTo>
                <a:lnTo>
                  <a:pt x="616965" y="524637"/>
                </a:lnTo>
                <a:lnTo>
                  <a:pt x="635237" y="493140"/>
                </a:lnTo>
                <a:lnTo>
                  <a:pt x="322072" y="493140"/>
                </a:lnTo>
                <a:lnTo>
                  <a:pt x="306324" y="488696"/>
                </a:lnTo>
                <a:lnTo>
                  <a:pt x="290575" y="486410"/>
                </a:lnTo>
                <a:lnTo>
                  <a:pt x="276986" y="479678"/>
                </a:lnTo>
                <a:lnTo>
                  <a:pt x="263525" y="475107"/>
                </a:lnTo>
                <a:lnTo>
                  <a:pt x="227456" y="448055"/>
                </a:lnTo>
                <a:lnTo>
                  <a:pt x="200405" y="409828"/>
                </a:lnTo>
                <a:lnTo>
                  <a:pt x="193675" y="396239"/>
                </a:lnTo>
                <a:lnTo>
                  <a:pt x="186944" y="382777"/>
                </a:lnTo>
                <a:lnTo>
                  <a:pt x="184657" y="367029"/>
                </a:lnTo>
                <a:lnTo>
                  <a:pt x="182499" y="351282"/>
                </a:lnTo>
                <a:lnTo>
                  <a:pt x="180212" y="335534"/>
                </a:lnTo>
                <a:lnTo>
                  <a:pt x="182499" y="319786"/>
                </a:lnTo>
                <a:lnTo>
                  <a:pt x="184657" y="304038"/>
                </a:lnTo>
                <a:lnTo>
                  <a:pt x="186944" y="290449"/>
                </a:lnTo>
                <a:lnTo>
                  <a:pt x="193675" y="274700"/>
                </a:lnTo>
                <a:lnTo>
                  <a:pt x="200405" y="261238"/>
                </a:lnTo>
                <a:lnTo>
                  <a:pt x="207136" y="247650"/>
                </a:lnTo>
                <a:lnTo>
                  <a:pt x="249935" y="207137"/>
                </a:lnTo>
                <a:lnTo>
                  <a:pt x="290575" y="186816"/>
                </a:lnTo>
                <a:lnTo>
                  <a:pt x="322072" y="180086"/>
                </a:lnTo>
                <a:lnTo>
                  <a:pt x="367121" y="180086"/>
                </a:lnTo>
                <a:lnTo>
                  <a:pt x="502284" y="42799"/>
                </a:lnTo>
                <a:lnTo>
                  <a:pt x="466216" y="24637"/>
                </a:lnTo>
                <a:lnTo>
                  <a:pt x="425576" y="11175"/>
                </a:lnTo>
                <a:lnTo>
                  <a:pt x="403098" y="6730"/>
                </a:lnTo>
                <a:lnTo>
                  <a:pt x="382777" y="2159"/>
                </a:lnTo>
                <a:lnTo>
                  <a:pt x="360299" y="0"/>
                </a:lnTo>
                <a:close/>
              </a:path>
              <a:path w="673734" h="673735" extrusionOk="0">
                <a:moveTo>
                  <a:pt x="630554" y="171069"/>
                </a:moveTo>
                <a:lnTo>
                  <a:pt x="490981" y="308483"/>
                </a:lnTo>
                <a:lnTo>
                  <a:pt x="493140" y="335534"/>
                </a:lnTo>
                <a:lnTo>
                  <a:pt x="493140" y="351282"/>
                </a:lnTo>
                <a:lnTo>
                  <a:pt x="481964" y="396239"/>
                </a:lnTo>
                <a:lnTo>
                  <a:pt x="459485" y="436879"/>
                </a:lnTo>
                <a:lnTo>
                  <a:pt x="425576" y="466089"/>
                </a:lnTo>
                <a:lnTo>
                  <a:pt x="398652" y="479678"/>
                </a:lnTo>
                <a:lnTo>
                  <a:pt x="385190" y="486410"/>
                </a:lnTo>
                <a:lnTo>
                  <a:pt x="369315" y="488696"/>
                </a:lnTo>
                <a:lnTo>
                  <a:pt x="353568" y="493140"/>
                </a:lnTo>
                <a:lnTo>
                  <a:pt x="635237" y="493140"/>
                </a:lnTo>
                <a:lnTo>
                  <a:pt x="648588" y="468375"/>
                </a:lnTo>
                <a:lnTo>
                  <a:pt x="659764" y="436879"/>
                </a:lnTo>
                <a:lnTo>
                  <a:pt x="666623" y="403098"/>
                </a:lnTo>
                <a:lnTo>
                  <a:pt x="673353" y="371601"/>
                </a:lnTo>
                <a:lnTo>
                  <a:pt x="673353" y="313054"/>
                </a:lnTo>
                <a:lnTo>
                  <a:pt x="671068" y="292735"/>
                </a:lnTo>
                <a:lnTo>
                  <a:pt x="668781" y="270255"/>
                </a:lnTo>
                <a:lnTo>
                  <a:pt x="662051" y="249936"/>
                </a:lnTo>
                <a:lnTo>
                  <a:pt x="657605" y="229615"/>
                </a:lnTo>
                <a:lnTo>
                  <a:pt x="648588" y="209423"/>
                </a:lnTo>
                <a:lnTo>
                  <a:pt x="630554" y="171069"/>
                </a:lnTo>
                <a:close/>
              </a:path>
              <a:path w="673734" h="673735" extrusionOk="0">
                <a:moveTo>
                  <a:pt x="367121" y="180086"/>
                </a:moveTo>
                <a:lnTo>
                  <a:pt x="337820" y="180086"/>
                </a:lnTo>
                <a:lnTo>
                  <a:pt x="364871" y="182372"/>
                </a:lnTo>
                <a:lnTo>
                  <a:pt x="367121" y="180086"/>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43" name="Google Shape;743;p57"/>
          <p:cNvSpPr/>
          <p:nvPr/>
        </p:nvSpPr>
        <p:spPr>
          <a:xfrm>
            <a:off x="6905625" y="2076195"/>
            <a:ext cx="277495" cy="261620"/>
          </a:xfrm>
          <a:custGeom>
            <a:avLst/>
            <a:gdLst/>
            <a:ahLst/>
            <a:cxnLst/>
            <a:rect l="l" t="t" r="r" b="b"/>
            <a:pathLst>
              <a:path w="277495" h="261619" extrusionOk="0">
                <a:moveTo>
                  <a:pt x="135000" y="0"/>
                </a:moveTo>
                <a:lnTo>
                  <a:pt x="27050" y="108204"/>
                </a:lnTo>
                <a:lnTo>
                  <a:pt x="2158" y="153162"/>
                </a:lnTo>
                <a:lnTo>
                  <a:pt x="0" y="171196"/>
                </a:lnTo>
                <a:lnTo>
                  <a:pt x="2158" y="189230"/>
                </a:lnTo>
                <a:lnTo>
                  <a:pt x="27050" y="234187"/>
                </a:lnTo>
                <a:lnTo>
                  <a:pt x="74295" y="258953"/>
                </a:lnTo>
                <a:lnTo>
                  <a:pt x="90043" y="261239"/>
                </a:lnTo>
                <a:lnTo>
                  <a:pt x="108076" y="258953"/>
                </a:lnTo>
                <a:lnTo>
                  <a:pt x="155321" y="234187"/>
                </a:lnTo>
                <a:lnTo>
                  <a:pt x="263398" y="126111"/>
                </a:lnTo>
                <a:lnTo>
                  <a:pt x="276986" y="110362"/>
                </a:lnTo>
                <a:lnTo>
                  <a:pt x="238632" y="85598"/>
                </a:lnTo>
                <a:lnTo>
                  <a:pt x="166624" y="31496"/>
                </a:lnTo>
                <a:lnTo>
                  <a:pt x="13500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44" name="Google Shape;744;p57"/>
          <p:cNvSpPr/>
          <p:nvPr/>
        </p:nvSpPr>
        <p:spPr>
          <a:xfrm>
            <a:off x="7948168" y="2076195"/>
            <a:ext cx="274955" cy="261620"/>
          </a:xfrm>
          <a:custGeom>
            <a:avLst/>
            <a:gdLst/>
            <a:ahLst/>
            <a:cxnLst/>
            <a:rect l="l" t="t" r="r" b="b"/>
            <a:pathLst>
              <a:path w="274954" h="261619" extrusionOk="0">
                <a:moveTo>
                  <a:pt x="141858" y="0"/>
                </a:moveTo>
                <a:lnTo>
                  <a:pt x="108076" y="31496"/>
                </a:lnTo>
                <a:lnTo>
                  <a:pt x="74422" y="58547"/>
                </a:lnTo>
                <a:lnTo>
                  <a:pt x="38353" y="85598"/>
                </a:lnTo>
                <a:lnTo>
                  <a:pt x="0" y="110362"/>
                </a:lnTo>
                <a:lnTo>
                  <a:pt x="11302" y="126111"/>
                </a:lnTo>
                <a:lnTo>
                  <a:pt x="121538" y="234187"/>
                </a:lnTo>
                <a:lnTo>
                  <a:pt x="168909" y="258953"/>
                </a:lnTo>
                <a:lnTo>
                  <a:pt x="184657" y="261239"/>
                </a:lnTo>
                <a:lnTo>
                  <a:pt x="202691" y="258953"/>
                </a:lnTo>
                <a:lnTo>
                  <a:pt x="250062" y="234187"/>
                </a:lnTo>
                <a:lnTo>
                  <a:pt x="274700" y="189230"/>
                </a:lnTo>
                <a:lnTo>
                  <a:pt x="274700" y="153162"/>
                </a:lnTo>
                <a:lnTo>
                  <a:pt x="270255" y="137414"/>
                </a:lnTo>
                <a:lnTo>
                  <a:pt x="261238" y="121666"/>
                </a:lnTo>
                <a:lnTo>
                  <a:pt x="250062" y="108204"/>
                </a:lnTo>
                <a:lnTo>
                  <a:pt x="141858"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45" name="Google Shape;745;p57"/>
          <p:cNvSpPr/>
          <p:nvPr/>
        </p:nvSpPr>
        <p:spPr>
          <a:xfrm>
            <a:off x="7520305" y="653033"/>
            <a:ext cx="928369" cy="943610"/>
          </a:xfrm>
          <a:custGeom>
            <a:avLst/>
            <a:gdLst/>
            <a:ahLst/>
            <a:cxnLst/>
            <a:rect l="l" t="t" r="r" b="b"/>
            <a:pathLst>
              <a:path w="928370" h="943610" extrusionOk="0">
                <a:moveTo>
                  <a:pt x="684656" y="0"/>
                </a:moveTo>
                <a:lnTo>
                  <a:pt x="677926" y="0"/>
                </a:lnTo>
                <a:lnTo>
                  <a:pt x="668909" y="2158"/>
                </a:lnTo>
                <a:lnTo>
                  <a:pt x="502285" y="162051"/>
                </a:lnTo>
                <a:lnTo>
                  <a:pt x="481965" y="195961"/>
                </a:lnTo>
                <a:lnTo>
                  <a:pt x="475234" y="220599"/>
                </a:lnTo>
                <a:lnTo>
                  <a:pt x="472948" y="234187"/>
                </a:lnTo>
                <a:lnTo>
                  <a:pt x="472948" y="258952"/>
                </a:lnTo>
                <a:lnTo>
                  <a:pt x="493141" y="367029"/>
                </a:lnTo>
                <a:lnTo>
                  <a:pt x="497713" y="382777"/>
                </a:lnTo>
                <a:lnTo>
                  <a:pt x="6858" y="873760"/>
                </a:lnTo>
                <a:lnTo>
                  <a:pt x="2286" y="882776"/>
                </a:lnTo>
                <a:lnTo>
                  <a:pt x="0" y="891793"/>
                </a:lnTo>
                <a:lnTo>
                  <a:pt x="0" y="907541"/>
                </a:lnTo>
                <a:lnTo>
                  <a:pt x="27050" y="941324"/>
                </a:lnTo>
                <a:lnTo>
                  <a:pt x="36068" y="943482"/>
                </a:lnTo>
                <a:lnTo>
                  <a:pt x="54101" y="943482"/>
                </a:lnTo>
                <a:lnTo>
                  <a:pt x="60833" y="941324"/>
                </a:lnTo>
                <a:lnTo>
                  <a:pt x="69850" y="936751"/>
                </a:lnTo>
                <a:lnTo>
                  <a:pt x="572008" y="436879"/>
                </a:lnTo>
                <a:lnTo>
                  <a:pt x="746929" y="436879"/>
                </a:lnTo>
                <a:lnTo>
                  <a:pt x="921003" y="265683"/>
                </a:lnTo>
                <a:lnTo>
                  <a:pt x="927862" y="249936"/>
                </a:lnTo>
                <a:lnTo>
                  <a:pt x="925576" y="240918"/>
                </a:lnTo>
                <a:lnTo>
                  <a:pt x="801751" y="204977"/>
                </a:lnTo>
                <a:lnTo>
                  <a:pt x="853567" y="153162"/>
                </a:lnTo>
                <a:lnTo>
                  <a:pt x="727455" y="153162"/>
                </a:lnTo>
                <a:lnTo>
                  <a:pt x="722884" y="137287"/>
                </a:lnTo>
                <a:lnTo>
                  <a:pt x="700404" y="17906"/>
                </a:lnTo>
                <a:lnTo>
                  <a:pt x="695833" y="9016"/>
                </a:lnTo>
                <a:lnTo>
                  <a:pt x="691388" y="4444"/>
                </a:lnTo>
                <a:lnTo>
                  <a:pt x="684656" y="0"/>
                </a:lnTo>
                <a:close/>
              </a:path>
              <a:path w="928370" h="943610" extrusionOk="0">
                <a:moveTo>
                  <a:pt x="746929" y="436879"/>
                </a:moveTo>
                <a:lnTo>
                  <a:pt x="572008" y="436879"/>
                </a:lnTo>
                <a:lnTo>
                  <a:pt x="668909" y="452627"/>
                </a:lnTo>
                <a:lnTo>
                  <a:pt x="680085" y="454787"/>
                </a:lnTo>
                <a:lnTo>
                  <a:pt x="693674" y="454787"/>
                </a:lnTo>
                <a:lnTo>
                  <a:pt x="704850" y="452627"/>
                </a:lnTo>
                <a:lnTo>
                  <a:pt x="718312" y="448055"/>
                </a:lnTo>
                <a:lnTo>
                  <a:pt x="731901" y="443611"/>
                </a:lnTo>
                <a:lnTo>
                  <a:pt x="743203" y="439165"/>
                </a:lnTo>
                <a:lnTo>
                  <a:pt x="746929" y="436879"/>
                </a:lnTo>
                <a:close/>
              </a:path>
              <a:path w="928370" h="943610" extrusionOk="0">
                <a:moveTo>
                  <a:pt x="873760" y="33654"/>
                </a:moveTo>
                <a:lnTo>
                  <a:pt x="855726" y="33654"/>
                </a:lnTo>
                <a:lnTo>
                  <a:pt x="848995" y="36067"/>
                </a:lnTo>
                <a:lnTo>
                  <a:pt x="839977" y="40512"/>
                </a:lnTo>
                <a:lnTo>
                  <a:pt x="727455" y="153162"/>
                </a:lnTo>
                <a:lnTo>
                  <a:pt x="853567" y="153162"/>
                </a:lnTo>
                <a:lnTo>
                  <a:pt x="896366" y="110362"/>
                </a:lnTo>
                <a:lnTo>
                  <a:pt x="903097" y="103504"/>
                </a:lnTo>
                <a:lnTo>
                  <a:pt x="907542" y="94614"/>
                </a:lnTo>
                <a:lnTo>
                  <a:pt x="909827" y="87883"/>
                </a:lnTo>
                <a:lnTo>
                  <a:pt x="909827" y="69723"/>
                </a:lnTo>
                <a:lnTo>
                  <a:pt x="882776" y="36067"/>
                </a:lnTo>
                <a:lnTo>
                  <a:pt x="873760" y="3365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0"/>
        <p:cNvGrpSpPr/>
        <p:nvPr/>
      </p:nvGrpSpPr>
      <p:grpSpPr>
        <a:xfrm>
          <a:off x="0" y="0"/>
          <a:ext cx="0" cy="0"/>
          <a:chOff x="0" y="0"/>
          <a:chExt cx="0" cy="0"/>
        </a:xfrm>
      </p:grpSpPr>
      <p:sp>
        <p:nvSpPr>
          <p:cNvPr id="851" name="Google Shape;851;p66"/>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2" name="Google Shape;852;p66"/>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3" name="Google Shape;853;p66"/>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4" name="Google Shape;854;p66"/>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5" name="Google Shape;855;p66"/>
          <p:cNvSpPr txBox="1">
            <a:spLocks noGrp="1"/>
          </p:cNvSpPr>
          <p:nvPr>
            <p:ph type="title"/>
          </p:nvPr>
        </p:nvSpPr>
        <p:spPr>
          <a:xfrm>
            <a:off x="948029" y="799033"/>
            <a:ext cx="6779895"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C00000"/>
              </a:buClr>
              <a:buSzPts val="2400"/>
              <a:buFont typeface="Arial"/>
              <a:buNone/>
            </a:pPr>
            <a:r>
              <a:rPr lang="en-US" sz="2400" b="1">
                <a:solidFill>
                  <a:srgbClr val="C00000"/>
                </a:solidFill>
                <a:latin typeface="Arial"/>
                <a:ea typeface="Arial"/>
                <a:cs typeface="Arial"/>
                <a:sym typeface="Arial"/>
              </a:rPr>
              <a:t>NORM-REFERENCED TEST INTERPRETATION</a:t>
            </a:r>
            <a:endParaRPr sz="2400">
              <a:latin typeface="Arial"/>
              <a:ea typeface="Arial"/>
              <a:cs typeface="Arial"/>
              <a:sym typeface="Arial"/>
            </a:endParaRPr>
          </a:p>
        </p:txBody>
      </p:sp>
      <p:sp>
        <p:nvSpPr>
          <p:cNvPr id="856" name="Google Shape;856;p66"/>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10</a:t>
            </a:r>
            <a:endParaRPr sz="1300" b="0" i="0" u="none" strike="noStrike" cap="none">
              <a:solidFill>
                <a:schemeClr val="dk1"/>
              </a:solidFill>
              <a:latin typeface="Arial"/>
              <a:ea typeface="Arial"/>
              <a:cs typeface="Arial"/>
              <a:sym typeface="Arial"/>
            </a:endParaRPr>
          </a:p>
        </p:txBody>
      </p:sp>
      <p:sp>
        <p:nvSpPr>
          <p:cNvPr id="857" name="Google Shape;857;p66"/>
          <p:cNvSpPr/>
          <p:nvPr/>
        </p:nvSpPr>
        <p:spPr>
          <a:xfrm>
            <a:off x="613562" y="1581150"/>
            <a:ext cx="3815715" cy="3022600"/>
          </a:xfrm>
          <a:custGeom>
            <a:avLst/>
            <a:gdLst/>
            <a:ahLst/>
            <a:cxnLst/>
            <a:rect l="l" t="t" r="r" b="b"/>
            <a:pathLst>
              <a:path w="3815715" h="3022600" extrusionOk="0">
                <a:moveTo>
                  <a:pt x="3513048" y="0"/>
                </a:moveTo>
                <a:lnTo>
                  <a:pt x="302259" y="0"/>
                </a:lnTo>
                <a:lnTo>
                  <a:pt x="253233" y="3957"/>
                </a:lnTo>
                <a:lnTo>
                  <a:pt x="206724" y="15414"/>
                </a:lnTo>
                <a:lnTo>
                  <a:pt x="163356" y="33748"/>
                </a:lnTo>
                <a:lnTo>
                  <a:pt x="123751" y="58334"/>
                </a:lnTo>
                <a:lnTo>
                  <a:pt x="88531" y="88550"/>
                </a:lnTo>
                <a:lnTo>
                  <a:pt x="58320" y="123773"/>
                </a:lnTo>
                <a:lnTo>
                  <a:pt x="33738" y="163378"/>
                </a:lnTo>
                <a:lnTo>
                  <a:pt x="15409" y="206743"/>
                </a:lnTo>
                <a:lnTo>
                  <a:pt x="3956" y="253245"/>
                </a:lnTo>
                <a:lnTo>
                  <a:pt x="0" y="302260"/>
                </a:lnTo>
                <a:lnTo>
                  <a:pt x="0" y="2720340"/>
                </a:lnTo>
                <a:lnTo>
                  <a:pt x="3956" y="2769366"/>
                </a:lnTo>
                <a:lnTo>
                  <a:pt x="15409" y="2815875"/>
                </a:lnTo>
                <a:lnTo>
                  <a:pt x="33738" y="2859243"/>
                </a:lnTo>
                <a:lnTo>
                  <a:pt x="58320" y="2898848"/>
                </a:lnTo>
                <a:lnTo>
                  <a:pt x="88531" y="2934068"/>
                </a:lnTo>
                <a:lnTo>
                  <a:pt x="123751" y="2964279"/>
                </a:lnTo>
                <a:lnTo>
                  <a:pt x="163356" y="2988861"/>
                </a:lnTo>
                <a:lnTo>
                  <a:pt x="206724" y="3007190"/>
                </a:lnTo>
                <a:lnTo>
                  <a:pt x="253233" y="3018643"/>
                </a:lnTo>
                <a:lnTo>
                  <a:pt x="302259" y="3022600"/>
                </a:lnTo>
                <a:lnTo>
                  <a:pt x="3513048" y="3022600"/>
                </a:lnTo>
                <a:lnTo>
                  <a:pt x="3562094" y="3018643"/>
                </a:lnTo>
                <a:lnTo>
                  <a:pt x="3608613" y="3007190"/>
                </a:lnTo>
                <a:lnTo>
                  <a:pt x="3651985" y="2988861"/>
                </a:lnTo>
                <a:lnTo>
                  <a:pt x="3691590" y="2964279"/>
                </a:lnTo>
                <a:lnTo>
                  <a:pt x="3726805" y="2934068"/>
                </a:lnTo>
                <a:lnTo>
                  <a:pt x="3757010" y="2898848"/>
                </a:lnTo>
                <a:lnTo>
                  <a:pt x="3781584" y="2859243"/>
                </a:lnTo>
                <a:lnTo>
                  <a:pt x="3799906" y="2815875"/>
                </a:lnTo>
                <a:lnTo>
                  <a:pt x="3811354" y="2769366"/>
                </a:lnTo>
                <a:lnTo>
                  <a:pt x="3815308" y="2720340"/>
                </a:lnTo>
                <a:lnTo>
                  <a:pt x="3815308" y="302260"/>
                </a:lnTo>
                <a:lnTo>
                  <a:pt x="3811354" y="253245"/>
                </a:lnTo>
                <a:lnTo>
                  <a:pt x="3799906" y="206743"/>
                </a:lnTo>
                <a:lnTo>
                  <a:pt x="3781584" y="163378"/>
                </a:lnTo>
                <a:lnTo>
                  <a:pt x="3757010" y="123773"/>
                </a:lnTo>
                <a:lnTo>
                  <a:pt x="3726805" y="88550"/>
                </a:lnTo>
                <a:lnTo>
                  <a:pt x="3691590" y="58334"/>
                </a:lnTo>
                <a:lnTo>
                  <a:pt x="3651985" y="33748"/>
                </a:lnTo>
                <a:lnTo>
                  <a:pt x="3608613" y="15414"/>
                </a:lnTo>
                <a:lnTo>
                  <a:pt x="3562094" y="3957"/>
                </a:lnTo>
                <a:lnTo>
                  <a:pt x="3513048" y="0"/>
                </a:lnTo>
                <a:close/>
              </a:path>
            </a:pathLst>
          </a:custGeom>
          <a:solidFill>
            <a:srgbClr val="DDCDC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8" name="Google Shape;858;p66"/>
          <p:cNvSpPr/>
          <p:nvPr/>
        </p:nvSpPr>
        <p:spPr>
          <a:xfrm>
            <a:off x="995095" y="2488183"/>
            <a:ext cx="3052445" cy="594360"/>
          </a:xfrm>
          <a:custGeom>
            <a:avLst/>
            <a:gdLst/>
            <a:ahLst/>
            <a:cxnLst/>
            <a:rect l="l" t="t" r="r" b="b"/>
            <a:pathLst>
              <a:path w="3052445" h="594360" extrusionOk="0">
                <a:moveTo>
                  <a:pt x="2992958" y="0"/>
                </a:moveTo>
                <a:lnTo>
                  <a:pt x="59385" y="0"/>
                </a:lnTo>
                <a:lnTo>
                  <a:pt x="36272" y="4661"/>
                </a:lnTo>
                <a:lnTo>
                  <a:pt x="17395" y="17383"/>
                </a:lnTo>
                <a:lnTo>
                  <a:pt x="4667" y="36272"/>
                </a:lnTo>
                <a:lnTo>
                  <a:pt x="0" y="59436"/>
                </a:lnTo>
                <a:lnTo>
                  <a:pt x="0" y="534416"/>
                </a:lnTo>
                <a:lnTo>
                  <a:pt x="4667" y="557526"/>
                </a:lnTo>
                <a:lnTo>
                  <a:pt x="17395" y="576421"/>
                </a:lnTo>
                <a:lnTo>
                  <a:pt x="36272" y="589172"/>
                </a:lnTo>
                <a:lnTo>
                  <a:pt x="59385" y="593852"/>
                </a:lnTo>
                <a:lnTo>
                  <a:pt x="2992958" y="593852"/>
                </a:lnTo>
                <a:lnTo>
                  <a:pt x="3016048" y="589172"/>
                </a:lnTo>
                <a:lnTo>
                  <a:pt x="3034899" y="576421"/>
                </a:lnTo>
                <a:lnTo>
                  <a:pt x="3047607" y="557526"/>
                </a:lnTo>
                <a:lnTo>
                  <a:pt x="3052267" y="534416"/>
                </a:lnTo>
                <a:lnTo>
                  <a:pt x="3052267" y="59436"/>
                </a:lnTo>
                <a:lnTo>
                  <a:pt x="3047607" y="36272"/>
                </a:lnTo>
                <a:lnTo>
                  <a:pt x="3034899" y="17383"/>
                </a:lnTo>
                <a:lnTo>
                  <a:pt x="3016048" y="4661"/>
                </a:lnTo>
                <a:lnTo>
                  <a:pt x="2992958"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59" name="Google Shape;859;p66"/>
          <p:cNvSpPr/>
          <p:nvPr/>
        </p:nvSpPr>
        <p:spPr>
          <a:xfrm>
            <a:off x="995095" y="2488183"/>
            <a:ext cx="3052445" cy="594360"/>
          </a:xfrm>
          <a:custGeom>
            <a:avLst/>
            <a:gdLst/>
            <a:ahLst/>
            <a:cxnLst/>
            <a:rect l="l" t="t" r="r" b="b"/>
            <a:pathLst>
              <a:path w="3052445" h="594360" extrusionOk="0">
                <a:moveTo>
                  <a:pt x="0" y="59436"/>
                </a:moveTo>
                <a:lnTo>
                  <a:pt x="4667" y="36272"/>
                </a:lnTo>
                <a:lnTo>
                  <a:pt x="17395" y="17383"/>
                </a:lnTo>
                <a:lnTo>
                  <a:pt x="36272" y="4661"/>
                </a:lnTo>
                <a:lnTo>
                  <a:pt x="59385" y="0"/>
                </a:lnTo>
                <a:lnTo>
                  <a:pt x="2992958" y="0"/>
                </a:lnTo>
                <a:lnTo>
                  <a:pt x="3016048" y="4661"/>
                </a:lnTo>
                <a:lnTo>
                  <a:pt x="3034899" y="17383"/>
                </a:lnTo>
                <a:lnTo>
                  <a:pt x="3047607" y="36272"/>
                </a:lnTo>
                <a:lnTo>
                  <a:pt x="3052267" y="59436"/>
                </a:lnTo>
                <a:lnTo>
                  <a:pt x="3052267" y="534416"/>
                </a:lnTo>
                <a:lnTo>
                  <a:pt x="3047607" y="557526"/>
                </a:lnTo>
                <a:lnTo>
                  <a:pt x="3034899" y="576421"/>
                </a:lnTo>
                <a:lnTo>
                  <a:pt x="3016048" y="589172"/>
                </a:lnTo>
                <a:lnTo>
                  <a:pt x="2992958" y="593852"/>
                </a:lnTo>
                <a:lnTo>
                  <a:pt x="59385" y="593852"/>
                </a:lnTo>
                <a:lnTo>
                  <a:pt x="36272" y="589172"/>
                </a:lnTo>
                <a:lnTo>
                  <a:pt x="17395" y="576421"/>
                </a:lnTo>
                <a:lnTo>
                  <a:pt x="4667" y="557526"/>
                </a:lnTo>
                <a:lnTo>
                  <a:pt x="0" y="534416"/>
                </a:lnTo>
                <a:lnTo>
                  <a:pt x="0" y="59436"/>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0" name="Google Shape;860;p66"/>
          <p:cNvSpPr/>
          <p:nvPr/>
        </p:nvSpPr>
        <p:spPr>
          <a:xfrm>
            <a:off x="995095" y="3173348"/>
            <a:ext cx="3052445" cy="594360"/>
          </a:xfrm>
          <a:custGeom>
            <a:avLst/>
            <a:gdLst/>
            <a:ahLst/>
            <a:cxnLst/>
            <a:rect l="l" t="t" r="r" b="b"/>
            <a:pathLst>
              <a:path w="3052445" h="594360" extrusionOk="0">
                <a:moveTo>
                  <a:pt x="2992958" y="0"/>
                </a:moveTo>
                <a:lnTo>
                  <a:pt x="59385" y="0"/>
                </a:lnTo>
                <a:lnTo>
                  <a:pt x="36272" y="4661"/>
                </a:lnTo>
                <a:lnTo>
                  <a:pt x="17395" y="17383"/>
                </a:lnTo>
                <a:lnTo>
                  <a:pt x="4667" y="36272"/>
                </a:lnTo>
                <a:lnTo>
                  <a:pt x="0" y="59436"/>
                </a:lnTo>
                <a:lnTo>
                  <a:pt x="0" y="534416"/>
                </a:lnTo>
                <a:lnTo>
                  <a:pt x="4667" y="557579"/>
                </a:lnTo>
                <a:lnTo>
                  <a:pt x="17395" y="576468"/>
                </a:lnTo>
                <a:lnTo>
                  <a:pt x="36272" y="589190"/>
                </a:lnTo>
                <a:lnTo>
                  <a:pt x="59385" y="593851"/>
                </a:lnTo>
                <a:lnTo>
                  <a:pt x="2992958" y="593851"/>
                </a:lnTo>
                <a:lnTo>
                  <a:pt x="3016048" y="589190"/>
                </a:lnTo>
                <a:lnTo>
                  <a:pt x="3034899" y="576468"/>
                </a:lnTo>
                <a:lnTo>
                  <a:pt x="3047607" y="557579"/>
                </a:lnTo>
                <a:lnTo>
                  <a:pt x="3052267" y="534416"/>
                </a:lnTo>
                <a:lnTo>
                  <a:pt x="3052267" y="59436"/>
                </a:lnTo>
                <a:lnTo>
                  <a:pt x="3047607" y="36272"/>
                </a:lnTo>
                <a:lnTo>
                  <a:pt x="3034899" y="17383"/>
                </a:lnTo>
                <a:lnTo>
                  <a:pt x="3016048" y="4661"/>
                </a:lnTo>
                <a:lnTo>
                  <a:pt x="2992958"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1" name="Google Shape;861;p66"/>
          <p:cNvSpPr/>
          <p:nvPr/>
        </p:nvSpPr>
        <p:spPr>
          <a:xfrm>
            <a:off x="995095" y="3173348"/>
            <a:ext cx="3052445" cy="594360"/>
          </a:xfrm>
          <a:custGeom>
            <a:avLst/>
            <a:gdLst/>
            <a:ahLst/>
            <a:cxnLst/>
            <a:rect l="l" t="t" r="r" b="b"/>
            <a:pathLst>
              <a:path w="3052445" h="594360" extrusionOk="0">
                <a:moveTo>
                  <a:pt x="0" y="59436"/>
                </a:moveTo>
                <a:lnTo>
                  <a:pt x="4667" y="36272"/>
                </a:lnTo>
                <a:lnTo>
                  <a:pt x="17395" y="17383"/>
                </a:lnTo>
                <a:lnTo>
                  <a:pt x="36272" y="4661"/>
                </a:lnTo>
                <a:lnTo>
                  <a:pt x="59385" y="0"/>
                </a:lnTo>
                <a:lnTo>
                  <a:pt x="2992958" y="0"/>
                </a:lnTo>
                <a:lnTo>
                  <a:pt x="3016048" y="4661"/>
                </a:lnTo>
                <a:lnTo>
                  <a:pt x="3034899" y="17383"/>
                </a:lnTo>
                <a:lnTo>
                  <a:pt x="3047607" y="36272"/>
                </a:lnTo>
                <a:lnTo>
                  <a:pt x="3052267" y="59436"/>
                </a:lnTo>
                <a:lnTo>
                  <a:pt x="3052267" y="534416"/>
                </a:lnTo>
                <a:lnTo>
                  <a:pt x="3047607" y="557579"/>
                </a:lnTo>
                <a:lnTo>
                  <a:pt x="3034899" y="576468"/>
                </a:lnTo>
                <a:lnTo>
                  <a:pt x="3016048" y="589190"/>
                </a:lnTo>
                <a:lnTo>
                  <a:pt x="2992958" y="593851"/>
                </a:lnTo>
                <a:lnTo>
                  <a:pt x="59385" y="593851"/>
                </a:lnTo>
                <a:lnTo>
                  <a:pt x="36272" y="589190"/>
                </a:lnTo>
                <a:lnTo>
                  <a:pt x="17395" y="576468"/>
                </a:lnTo>
                <a:lnTo>
                  <a:pt x="4667" y="557579"/>
                </a:lnTo>
                <a:lnTo>
                  <a:pt x="0" y="534416"/>
                </a:lnTo>
                <a:lnTo>
                  <a:pt x="0" y="59436"/>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2" name="Google Shape;862;p66"/>
          <p:cNvSpPr/>
          <p:nvPr/>
        </p:nvSpPr>
        <p:spPr>
          <a:xfrm>
            <a:off x="995095" y="3858514"/>
            <a:ext cx="3052445" cy="594360"/>
          </a:xfrm>
          <a:custGeom>
            <a:avLst/>
            <a:gdLst/>
            <a:ahLst/>
            <a:cxnLst/>
            <a:rect l="l" t="t" r="r" b="b"/>
            <a:pathLst>
              <a:path w="3052445" h="594360" extrusionOk="0">
                <a:moveTo>
                  <a:pt x="2992958" y="0"/>
                </a:moveTo>
                <a:lnTo>
                  <a:pt x="59385" y="0"/>
                </a:lnTo>
                <a:lnTo>
                  <a:pt x="36272" y="4671"/>
                </a:lnTo>
                <a:lnTo>
                  <a:pt x="17395" y="17408"/>
                </a:lnTo>
                <a:lnTo>
                  <a:pt x="4667" y="36293"/>
                </a:lnTo>
                <a:lnTo>
                  <a:pt x="0" y="59410"/>
                </a:lnTo>
                <a:lnTo>
                  <a:pt x="0" y="534466"/>
                </a:lnTo>
                <a:lnTo>
                  <a:pt x="4667" y="557577"/>
                </a:lnTo>
                <a:lnTo>
                  <a:pt x="17395" y="576449"/>
                </a:lnTo>
                <a:lnTo>
                  <a:pt x="36272" y="589173"/>
                </a:lnTo>
                <a:lnTo>
                  <a:pt x="59385" y="593839"/>
                </a:lnTo>
                <a:lnTo>
                  <a:pt x="2992958" y="593839"/>
                </a:lnTo>
                <a:lnTo>
                  <a:pt x="3016048" y="589173"/>
                </a:lnTo>
                <a:lnTo>
                  <a:pt x="3034899" y="576449"/>
                </a:lnTo>
                <a:lnTo>
                  <a:pt x="3047607" y="557577"/>
                </a:lnTo>
                <a:lnTo>
                  <a:pt x="3052267" y="534466"/>
                </a:lnTo>
                <a:lnTo>
                  <a:pt x="3052267" y="59410"/>
                </a:lnTo>
                <a:lnTo>
                  <a:pt x="3047607" y="36293"/>
                </a:lnTo>
                <a:lnTo>
                  <a:pt x="3034899" y="17408"/>
                </a:lnTo>
                <a:lnTo>
                  <a:pt x="3016048" y="4671"/>
                </a:lnTo>
                <a:lnTo>
                  <a:pt x="2992958"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3" name="Google Shape;863;p66"/>
          <p:cNvSpPr/>
          <p:nvPr/>
        </p:nvSpPr>
        <p:spPr>
          <a:xfrm>
            <a:off x="995095" y="3858514"/>
            <a:ext cx="3052445" cy="594360"/>
          </a:xfrm>
          <a:custGeom>
            <a:avLst/>
            <a:gdLst/>
            <a:ahLst/>
            <a:cxnLst/>
            <a:rect l="l" t="t" r="r" b="b"/>
            <a:pathLst>
              <a:path w="3052445" h="594360" extrusionOk="0">
                <a:moveTo>
                  <a:pt x="0" y="59410"/>
                </a:moveTo>
                <a:lnTo>
                  <a:pt x="4667" y="36293"/>
                </a:lnTo>
                <a:lnTo>
                  <a:pt x="17395" y="17408"/>
                </a:lnTo>
                <a:lnTo>
                  <a:pt x="36272" y="4671"/>
                </a:lnTo>
                <a:lnTo>
                  <a:pt x="59385" y="0"/>
                </a:lnTo>
                <a:lnTo>
                  <a:pt x="2992958" y="0"/>
                </a:lnTo>
                <a:lnTo>
                  <a:pt x="3016048" y="4671"/>
                </a:lnTo>
                <a:lnTo>
                  <a:pt x="3034899" y="17408"/>
                </a:lnTo>
                <a:lnTo>
                  <a:pt x="3047607" y="36293"/>
                </a:lnTo>
                <a:lnTo>
                  <a:pt x="3052267" y="59410"/>
                </a:lnTo>
                <a:lnTo>
                  <a:pt x="3052267" y="534466"/>
                </a:lnTo>
                <a:lnTo>
                  <a:pt x="3047607" y="557577"/>
                </a:lnTo>
                <a:lnTo>
                  <a:pt x="3034899" y="576449"/>
                </a:lnTo>
                <a:lnTo>
                  <a:pt x="3016048" y="589173"/>
                </a:lnTo>
                <a:lnTo>
                  <a:pt x="2992958" y="593839"/>
                </a:lnTo>
                <a:lnTo>
                  <a:pt x="59385" y="593839"/>
                </a:lnTo>
                <a:lnTo>
                  <a:pt x="36272" y="589173"/>
                </a:lnTo>
                <a:lnTo>
                  <a:pt x="17395" y="576449"/>
                </a:lnTo>
                <a:lnTo>
                  <a:pt x="4667" y="557577"/>
                </a:lnTo>
                <a:lnTo>
                  <a:pt x="0" y="534466"/>
                </a:lnTo>
                <a:lnTo>
                  <a:pt x="0" y="59410"/>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4" name="Google Shape;864;p66"/>
          <p:cNvSpPr/>
          <p:nvPr/>
        </p:nvSpPr>
        <p:spPr>
          <a:xfrm>
            <a:off x="4715128" y="1581150"/>
            <a:ext cx="3815715" cy="3022600"/>
          </a:xfrm>
          <a:custGeom>
            <a:avLst/>
            <a:gdLst/>
            <a:ahLst/>
            <a:cxnLst/>
            <a:rect l="l" t="t" r="r" b="b"/>
            <a:pathLst>
              <a:path w="3815715" h="3022600" extrusionOk="0">
                <a:moveTo>
                  <a:pt x="3513074" y="0"/>
                </a:moveTo>
                <a:lnTo>
                  <a:pt x="302260" y="0"/>
                </a:lnTo>
                <a:lnTo>
                  <a:pt x="253214" y="3957"/>
                </a:lnTo>
                <a:lnTo>
                  <a:pt x="206695" y="15414"/>
                </a:lnTo>
                <a:lnTo>
                  <a:pt x="163322" y="33748"/>
                </a:lnTo>
                <a:lnTo>
                  <a:pt x="123718" y="58334"/>
                </a:lnTo>
                <a:lnTo>
                  <a:pt x="88503" y="88550"/>
                </a:lnTo>
                <a:lnTo>
                  <a:pt x="58298" y="123773"/>
                </a:lnTo>
                <a:lnTo>
                  <a:pt x="33724" y="163378"/>
                </a:lnTo>
                <a:lnTo>
                  <a:pt x="15402" y="206743"/>
                </a:lnTo>
                <a:lnTo>
                  <a:pt x="3954" y="253245"/>
                </a:lnTo>
                <a:lnTo>
                  <a:pt x="0" y="302260"/>
                </a:lnTo>
                <a:lnTo>
                  <a:pt x="0" y="2720340"/>
                </a:lnTo>
                <a:lnTo>
                  <a:pt x="3954" y="2769366"/>
                </a:lnTo>
                <a:lnTo>
                  <a:pt x="15402" y="2815875"/>
                </a:lnTo>
                <a:lnTo>
                  <a:pt x="33724" y="2859243"/>
                </a:lnTo>
                <a:lnTo>
                  <a:pt x="58298" y="2898848"/>
                </a:lnTo>
                <a:lnTo>
                  <a:pt x="88503" y="2934068"/>
                </a:lnTo>
                <a:lnTo>
                  <a:pt x="123718" y="2964279"/>
                </a:lnTo>
                <a:lnTo>
                  <a:pt x="163322" y="2988861"/>
                </a:lnTo>
                <a:lnTo>
                  <a:pt x="206695" y="3007190"/>
                </a:lnTo>
                <a:lnTo>
                  <a:pt x="253214" y="3018643"/>
                </a:lnTo>
                <a:lnTo>
                  <a:pt x="302260" y="3022600"/>
                </a:lnTo>
                <a:lnTo>
                  <a:pt x="3513074" y="3022600"/>
                </a:lnTo>
                <a:lnTo>
                  <a:pt x="3562088" y="3018643"/>
                </a:lnTo>
                <a:lnTo>
                  <a:pt x="3608590" y="3007190"/>
                </a:lnTo>
                <a:lnTo>
                  <a:pt x="3651955" y="2988861"/>
                </a:lnTo>
                <a:lnTo>
                  <a:pt x="3691560" y="2964279"/>
                </a:lnTo>
                <a:lnTo>
                  <a:pt x="3726783" y="2934068"/>
                </a:lnTo>
                <a:lnTo>
                  <a:pt x="3756999" y="2898848"/>
                </a:lnTo>
                <a:lnTo>
                  <a:pt x="3781585" y="2859243"/>
                </a:lnTo>
                <a:lnTo>
                  <a:pt x="3799919" y="2815875"/>
                </a:lnTo>
                <a:lnTo>
                  <a:pt x="3811376" y="2769366"/>
                </a:lnTo>
                <a:lnTo>
                  <a:pt x="3815334" y="2720340"/>
                </a:lnTo>
                <a:lnTo>
                  <a:pt x="3815334" y="302260"/>
                </a:lnTo>
                <a:lnTo>
                  <a:pt x="3811376" y="253245"/>
                </a:lnTo>
                <a:lnTo>
                  <a:pt x="3799919" y="206743"/>
                </a:lnTo>
                <a:lnTo>
                  <a:pt x="3781585" y="163378"/>
                </a:lnTo>
                <a:lnTo>
                  <a:pt x="3756999" y="123773"/>
                </a:lnTo>
                <a:lnTo>
                  <a:pt x="3726783" y="88550"/>
                </a:lnTo>
                <a:lnTo>
                  <a:pt x="3691560" y="58334"/>
                </a:lnTo>
                <a:lnTo>
                  <a:pt x="3651955" y="33748"/>
                </a:lnTo>
                <a:lnTo>
                  <a:pt x="3608590" y="15414"/>
                </a:lnTo>
                <a:lnTo>
                  <a:pt x="3562088" y="3957"/>
                </a:lnTo>
                <a:lnTo>
                  <a:pt x="3513074" y="0"/>
                </a:lnTo>
                <a:close/>
              </a:path>
            </a:pathLst>
          </a:custGeom>
          <a:solidFill>
            <a:srgbClr val="DDCDC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5" name="Google Shape;865;p66"/>
          <p:cNvSpPr/>
          <p:nvPr/>
        </p:nvSpPr>
        <p:spPr>
          <a:xfrm>
            <a:off x="5096636" y="2487929"/>
            <a:ext cx="3052445" cy="1964689"/>
          </a:xfrm>
          <a:custGeom>
            <a:avLst/>
            <a:gdLst/>
            <a:ahLst/>
            <a:cxnLst/>
            <a:rect l="l" t="t" r="r" b="b"/>
            <a:pathLst>
              <a:path w="3052445" h="1964689" extrusionOk="0">
                <a:moveTo>
                  <a:pt x="2855848" y="0"/>
                </a:moveTo>
                <a:lnTo>
                  <a:pt x="196468" y="0"/>
                </a:lnTo>
                <a:lnTo>
                  <a:pt x="151395" y="5191"/>
                </a:lnTo>
                <a:lnTo>
                  <a:pt x="110032" y="19977"/>
                </a:lnTo>
                <a:lnTo>
                  <a:pt x="73554" y="43177"/>
                </a:lnTo>
                <a:lnTo>
                  <a:pt x="43137" y="73608"/>
                </a:lnTo>
                <a:lnTo>
                  <a:pt x="19955" y="110088"/>
                </a:lnTo>
                <a:lnTo>
                  <a:pt x="5184" y="151435"/>
                </a:lnTo>
                <a:lnTo>
                  <a:pt x="0" y="196469"/>
                </a:lnTo>
                <a:lnTo>
                  <a:pt x="0" y="1768220"/>
                </a:lnTo>
                <a:lnTo>
                  <a:pt x="5184" y="1813270"/>
                </a:lnTo>
                <a:lnTo>
                  <a:pt x="19955" y="1854623"/>
                </a:lnTo>
                <a:lnTo>
                  <a:pt x="43137" y="1891103"/>
                </a:lnTo>
                <a:lnTo>
                  <a:pt x="73554" y="1921528"/>
                </a:lnTo>
                <a:lnTo>
                  <a:pt x="110032" y="1944721"/>
                </a:lnTo>
                <a:lnTo>
                  <a:pt x="151395" y="1959501"/>
                </a:lnTo>
                <a:lnTo>
                  <a:pt x="196468" y="1964689"/>
                </a:lnTo>
                <a:lnTo>
                  <a:pt x="2855848" y="1964689"/>
                </a:lnTo>
                <a:lnTo>
                  <a:pt x="2900882" y="1959501"/>
                </a:lnTo>
                <a:lnTo>
                  <a:pt x="2942229" y="1944721"/>
                </a:lnTo>
                <a:lnTo>
                  <a:pt x="2978709" y="1921528"/>
                </a:lnTo>
                <a:lnTo>
                  <a:pt x="3009140" y="1891103"/>
                </a:lnTo>
                <a:lnTo>
                  <a:pt x="3032340" y="1854623"/>
                </a:lnTo>
                <a:lnTo>
                  <a:pt x="3047126" y="1813270"/>
                </a:lnTo>
                <a:lnTo>
                  <a:pt x="3052317" y="1768220"/>
                </a:lnTo>
                <a:lnTo>
                  <a:pt x="3052317" y="196469"/>
                </a:lnTo>
                <a:lnTo>
                  <a:pt x="3047126" y="151435"/>
                </a:lnTo>
                <a:lnTo>
                  <a:pt x="3032340" y="110088"/>
                </a:lnTo>
                <a:lnTo>
                  <a:pt x="3009140" y="73608"/>
                </a:lnTo>
                <a:lnTo>
                  <a:pt x="2978709" y="43177"/>
                </a:lnTo>
                <a:lnTo>
                  <a:pt x="2942229" y="19977"/>
                </a:lnTo>
                <a:lnTo>
                  <a:pt x="2900882" y="5191"/>
                </a:lnTo>
                <a:lnTo>
                  <a:pt x="2855848" y="0"/>
                </a:lnTo>
                <a:close/>
              </a:path>
            </a:pathLst>
          </a:custGeom>
          <a:solidFill>
            <a:srgbClr val="95333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6" name="Google Shape;866;p66"/>
          <p:cNvSpPr/>
          <p:nvPr/>
        </p:nvSpPr>
        <p:spPr>
          <a:xfrm>
            <a:off x="5096636" y="2487929"/>
            <a:ext cx="3052445" cy="1964689"/>
          </a:xfrm>
          <a:custGeom>
            <a:avLst/>
            <a:gdLst/>
            <a:ahLst/>
            <a:cxnLst/>
            <a:rect l="l" t="t" r="r" b="b"/>
            <a:pathLst>
              <a:path w="3052445" h="1964689" extrusionOk="0">
                <a:moveTo>
                  <a:pt x="0" y="196469"/>
                </a:moveTo>
                <a:lnTo>
                  <a:pt x="5184" y="151435"/>
                </a:lnTo>
                <a:lnTo>
                  <a:pt x="19955" y="110088"/>
                </a:lnTo>
                <a:lnTo>
                  <a:pt x="43137" y="73608"/>
                </a:lnTo>
                <a:lnTo>
                  <a:pt x="73554" y="43177"/>
                </a:lnTo>
                <a:lnTo>
                  <a:pt x="110032" y="19977"/>
                </a:lnTo>
                <a:lnTo>
                  <a:pt x="151395" y="5191"/>
                </a:lnTo>
                <a:lnTo>
                  <a:pt x="196468" y="0"/>
                </a:lnTo>
                <a:lnTo>
                  <a:pt x="2855848" y="0"/>
                </a:lnTo>
                <a:lnTo>
                  <a:pt x="2900882" y="5191"/>
                </a:lnTo>
                <a:lnTo>
                  <a:pt x="2942229" y="19977"/>
                </a:lnTo>
                <a:lnTo>
                  <a:pt x="2978709" y="43177"/>
                </a:lnTo>
                <a:lnTo>
                  <a:pt x="3009140" y="73608"/>
                </a:lnTo>
                <a:lnTo>
                  <a:pt x="3032340" y="110088"/>
                </a:lnTo>
                <a:lnTo>
                  <a:pt x="3047126" y="151435"/>
                </a:lnTo>
                <a:lnTo>
                  <a:pt x="3052317" y="196469"/>
                </a:lnTo>
                <a:lnTo>
                  <a:pt x="3052317" y="1768220"/>
                </a:lnTo>
                <a:lnTo>
                  <a:pt x="3047126" y="1813270"/>
                </a:lnTo>
                <a:lnTo>
                  <a:pt x="3032340" y="1854623"/>
                </a:lnTo>
                <a:lnTo>
                  <a:pt x="3009140" y="1891103"/>
                </a:lnTo>
                <a:lnTo>
                  <a:pt x="2978709" y="1921528"/>
                </a:lnTo>
                <a:lnTo>
                  <a:pt x="2942229" y="1944721"/>
                </a:lnTo>
                <a:lnTo>
                  <a:pt x="2900882" y="1959501"/>
                </a:lnTo>
                <a:lnTo>
                  <a:pt x="2855848" y="1964689"/>
                </a:lnTo>
                <a:lnTo>
                  <a:pt x="196468" y="1964689"/>
                </a:lnTo>
                <a:lnTo>
                  <a:pt x="151395" y="1959501"/>
                </a:lnTo>
                <a:lnTo>
                  <a:pt x="110032" y="1944721"/>
                </a:lnTo>
                <a:lnTo>
                  <a:pt x="73554" y="1921528"/>
                </a:lnTo>
                <a:lnTo>
                  <a:pt x="43137" y="1891103"/>
                </a:lnTo>
                <a:lnTo>
                  <a:pt x="19955" y="1854623"/>
                </a:lnTo>
                <a:lnTo>
                  <a:pt x="5184" y="1813270"/>
                </a:lnTo>
                <a:lnTo>
                  <a:pt x="0" y="1768220"/>
                </a:lnTo>
                <a:lnTo>
                  <a:pt x="0" y="196469"/>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67" name="Google Shape;867;p66"/>
          <p:cNvSpPr txBox="1"/>
          <p:nvPr/>
        </p:nvSpPr>
        <p:spPr>
          <a:xfrm>
            <a:off x="748995" y="1775536"/>
            <a:ext cx="7505700" cy="2529205"/>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2800"/>
              <a:buFont typeface="Arial"/>
              <a:buNone/>
            </a:pPr>
            <a:r>
              <a:rPr lang="en-US" sz="2800" b="0" i="0" u="none" strike="noStrike" cap="none">
                <a:solidFill>
                  <a:schemeClr val="dk1"/>
                </a:solidFill>
                <a:latin typeface="Arial"/>
                <a:ea typeface="Arial"/>
                <a:cs typeface="Arial"/>
                <a:sym typeface="Arial"/>
              </a:rPr>
              <a:t>Developmental Norms	Within-Group Norms</a:t>
            </a:r>
            <a:endParaRPr sz="2800" b="0" i="0" u="none" strike="noStrike" cap="none">
              <a:solidFill>
                <a:schemeClr val="dk1"/>
              </a:solidFill>
              <a:latin typeface="Arial"/>
              <a:ea typeface="Arial"/>
              <a:cs typeface="Arial"/>
              <a:sym typeface="Arial"/>
            </a:endParaRPr>
          </a:p>
          <a:p>
            <a:pPr marL="0" marR="0" lvl="0" indent="0" algn="l" rtl="0">
              <a:lnSpc>
                <a:spcPct val="100000"/>
              </a:lnSpc>
              <a:spcBef>
                <a:spcPts val="20"/>
              </a:spcBef>
              <a:spcAft>
                <a:spcPts val="0"/>
              </a:spcAft>
              <a:buClr>
                <a:srgbClr val="000000"/>
              </a:buClr>
              <a:buSzPts val="2450"/>
              <a:buFont typeface="Arial"/>
              <a:buNone/>
            </a:pPr>
            <a:endParaRPr sz="2450" b="0" i="0" u="none" strike="noStrike" cap="none">
              <a:solidFill>
                <a:schemeClr val="dk1"/>
              </a:solidFill>
              <a:latin typeface="Times New Roman"/>
              <a:ea typeface="Times New Roman"/>
              <a:cs typeface="Times New Roman"/>
              <a:sym typeface="Times New Roman"/>
            </a:endParaRPr>
          </a:p>
          <a:p>
            <a:pPr marL="857885"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FFFFFF"/>
                </a:solidFill>
                <a:latin typeface="Arial"/>
                <a:ea typeface="Arial"/>
                <a:cs typeface="Arial"/>
                <a:sym typeface="Arial"/>
              </a:rPr>
              <a:t>Ordinal Scale</a:t>
            </a:r>
            <a:endParaRPr sz="2400" b="0" i="0" u="none" strike="noStrike" cap="none">
              <a:solidFill>
                <a:schemeClr val="dk1"/>
              </a:solidFill>
              <a:latin typeface="Arial"/>
              <a:ea typeface="Arial"/>
              <a:cs typeface="Arial"/>
              <a:sym typeface="Arial"/>
            </a:endParaRPr>
          </a:p>
          <a:p>
            <a:pPr marL="356235" marR="526415" lvl="0" indent="295275" algn="l" rtl="0">
              <a:lnSpc>
                <a:spcPct val="257142"/>
              </a:lnSpc>
              <a:spcBef>
                <a:spcPts val="500"/>
              </a:spcBef>
              <a:spcAft>
                <a:spcPts val="0"/>
              </a:spcAft>
              <a:buClr>
                <a:srgbClr val="000000"/>
              </a:buClr>
              <a:buSzPts val="2100"/>
              <a:buFont typeface="Arial"/>
              <a:buNone/>
            </a:pPr>
            <a:r>
              <a:rPr lang="en-US" sz="2100" b="0" i="0" u="none" strike="noStrike" cap="none">
                <a:solidFill>
                  <a:srgbClr val="FFFFFF"/>
                </a:solidFill>
                <a:latin typeface="Arial"/>
                <a:ea typeface="Arial"/>
                <a:cs typeface="Arial"/>
                <a:sym typeface="Arial"/>
              </a:rPr>
              <a:t>Mental Age Scores	Normative Sample  Grade Equivalent Score</a:t>
            </a:r>
            <a:endParaRPr sz="21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1"/>
        <p:cNvGrpSpPr/>
        <p:nvPr/>
      </p:nvGrpSpPr>
      <p:grpSpPr>
        <a:xfrm>
          <a:off x="0" y="0"/>
          <a:ext cx="0" cy="0"/>
          <a:chOff x="0" y="0"/>
          <a:chExt cx="0" cy="0"/>
        </a:xfrm>
      </p:grpSpPr>
      <p:sp>
        <p:nvSpPr>
          <p:cNvPr id="872" name="Google Shape;872;p67"/>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29697C">
              <a:alpha val="2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73" name="Google Shape;873;p67"/>
          <p:cNvSpPr txBox="1">
            <a:spLocks noGrp="1"/>
          </p:cNvSpPr>
          <p:nvPr>
            <p:ph type="title"/>
          </p:nvPr>
        </p:nvSpPr>
        <p:spPr>
          <a:xfrm>
            <a:off x="948029" y="799033"/>
            <a:ext cx="3900804"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NORMA PERKEMBANGAN</a:t>
            </a:r>
            <a:endParaRPr sz="2400">
              <a:latin typeface="Arial"/>
              <a:ea typeface="Arial"/>
              <a:cs typeface="Arial"/>
              <a:sym typeface="Arial"/>
            </a:endParaRPr>
          </a:p>
        </p:txBody>
      </p:sp>
      <p:sp>
        <p:nvSpPr>
          <p:cNvPr id="874" name="Google Shape;874;p67"/>
          <p:cNvSpPr txBox="1">
            <a:spLocks noGrp="1"/>
          </p:cNvSpPr>
          <p:nvPr>
            <p:ph type="body" idx="1"/>
          </p:nvPr>
        </p:nvSpPr>
        <p:spPr>
          <a:xfrm>
            <a:off x="1024128" y="2286000"/>
            <a:ext cx="10939272" cy="3983783"/>
          </a:xfrm>
          <a:prstGeom prst="rect">
            <a:avLst/>
          </a:prstGeom>
          <a:noFill/>
          <a:ln>
            <a:noFill/>
          </a:ln>
        </p:spPr>
        <p:txBody>
          <a:bodyPr spcFirstLastPara="1" wrap="square" lIns="0" tIns="13325" rIns="0" bIns="0" anchor="t" anchorCtr="0">
            <a:noAutofit/>
          </a:bodyPr>
          <a:lstStyle/>
          <a:p>
            <a:pPr marL="12700" marR="458469" lvl="0" indent="-12700" algn="l" rtl="0">
              <a:lnSpc>
                <a:spcPct val="100000"/>
              </a:lnSpc>
              <a:spcBef>
                <a:spcPts val="0"/>
              </a:spcBef>
              <a:spcAft>
                <a:spcPts val="0"/>
              </a:spcAft>
              <a:buSzPts val="2000"/>
              <a:buChar char=" "/>
            </a:pPr>
            <a:r>
              <a:rPr lang="en-US" sz="2000"/>
              <a:t>Salah satu cara untuk menempelkan arti pada skor-skor tes adalah dengan  mengindikasikan sejauh mana seorang individu telah maju sepanjang jalur perkembangan  yang normal.</a:t>
            </a:r>
            <a:endParaRPr/>
          </a:p>
          <a:p>
            <a:pPr marL="342900" lvl="0" indent="-330835" algn="l" rtl="0">
              <a:lnSpc>
                <a:spcPct val="100000"/>
              </a:lnSpc>
              <a:spcBef>
                <a:spcPts val="810"/>
              </a:spcBef>
              <a:spcAft>
                <a:spcPts val="0"/>
              </a:spcAft>
              <a:buClr>
                <a:srgbClr val="000000"/>
              </a:buClr>
              <a:buSzPts val="2286"/>
              <a:buFont typeface="Arial"/>
              <a:buChar char="▪"/>
            </a:pPr>
            <a:r>
              <a:rPr lang="en-US" sz="2000" b="1">
                <a:solidFill>
                  <a:srgbClr val="00AFEF"/>
                </a:solidFill>
                <a:latin typeface="Arial"/>
                <a:ea typeface="Arial"/>
                <a:cs typeface="Arial"/>
                <a:sym typeface="Arial"/>
              </a:rPr>
              <a:t>Skala Ordinal </a:t>
            </a:r>
            <a:r>
              <a:rPr lang="en-US" sz="2000">
                <a:latin typeface="Noto Sans Symbols"/>
                <a:ea typeface="Noto Sans Symbols"/>
                <a:cs typeface="Noto Sans Symbols"/>
                <a:sym typeface="Noto Sans Symbols"/>
              </a:rPr>
              <a:t>⭢</a:t>
            </a:r>
            <a:r>
              <a:rPr lang="en-US" sz="2000">
                <a:latin typeface="Times New Roman"/>
                <a:ea typeface="Times New Roman"/>
                <a:cs typeface="Times New Roman"/>
                <a:sym typeface="Times New Roman"/>
              </a:rPr>
              <a:t> </a:t>
            </a:r>
            <a:r>
              <a:rPr lang="en-US" sz="2000"/>
              <a:t>bisa berdasarkan teori atau tahapan perkembangan</a:t>
            </a:r>
            <a:endParaRPr sz="2000">
              <a:latin typeface="Times New Roman"/>
              <a:ea typeface="Times New Roman"/>
              <a:cs typeface="Times New Roman"/>
              <a:sym typeface="Times New Roman"/>
            </a:endParaRPr>
          </a:p>
          <a:p>
            <a:pPr marL="1090295" marR="528955" lvl="0" indent="-751839" algn="l" rtl="0">
              <a:lnSpc>
                <a:spcPct val="100000"/>
              </a:lnSpc>
              <a:spcBef>
                <a:spcPts val="790"/>
              </a:spcBef>
              <a:spcAft>
                <a:spcPts val="0"/>
              </a:spcAft>
              <a:buSzPts val="2000"/>
              <a:buChar char=" "/>
            </a:pPr>
            <a:r>
              <a:rPr lang="en-US" sz="2000"/>
              <a:t>Contoh : pemeriksaan kemampuan motorik bayi usia 6 bulan apakah sudah melewati  angkat kepala–berguling–duduk ? Atau apakah kemampuan kognitif anak  sesuai dengan teori Piaget?</a:t>
            </a:r>
            <a:endParaRPr/>
          </a:p>
          <a:p>
            <a:pPr marL="342900" marR="574040" lvl="0" indent="-330835" algn="l" rtl="0">
              <a:lnSpc>
                <a:spcPct val="83500"/>
              </a:lnSpc>
              <a:spcBef>
                <a:spcPts val="880"/>
              </a:spcBef>
              <a:spcAft>
                <a:spcPts val="0"/>
              </a:spcAft>
              <a:buClr>
                <a:srgbClr val="000000"/>
              </a:buClr>
              <a:buSzPts val="2286"/>
              <a:buFont typeface="Arial"/>
              <a:buChar char="▪"/>
            </a:pPr>
            <a:r>
              <a:rPr lang="en-US" sz="2000" b="1">
                <a:solidFill>
                  <a:srgbClr val="00AFEF"/>
                </a:solidFill>
                <a:latin typeface="Arial"/>
                <a:ea typeface="Arial"/>
                <a:cs typeface="Arial"/>
                <a:sym typeface="Arial"/>
              </a:rPr>
              <a:t>Usia Mental </a:t>
            </a:r>
            <a:r>
              <a:rPr lang="en-US" sz="2000">
                <a:latin typeface="Noto Sans Symbols"/>
                <a:ea typeface="Noto Sans Symbols"/>
                <a:cs typeface="Noto Sans Symbols"/>
                <a:sym typeface="Noto Sans Symbols"/>
              </a:rPr>
              <a:t>⭢</a:t>
            </a:r>
            <a:r>
              <a:rPr lang="en-US" sz="2000">
                <a:latin typeface="Times New Roman"/>
                <a:ea typeface="Times New Roman"/>
                <a:cs typeface="Times New Roman"/>
                <a:sym typeface="Times New Roman"/>
              </a:rPr>
              <a:t> </a:t>
            </a:r>
            <a:r>
              <a:rPr lang="en-US" sz="2000"/>
              <a:t>skor yang menunjukkan tingkatan level kemampuan seseorang yang  diterjemahkan ke dalam usia anak yang memiliki kemampuan setara</a:t>
            </a:r>
            <a:endParaRPr sz="2000">
              <a:latin typeface="Times New Roman"/>
              <a:ea typeface="Times New Roman"/>
              <a:cs typeface="Times New Roman"/>
              <a:sym typeface="Times New Roman"/>
            </a:endParaRPr>
          </a:p>
          <a:p>
            <a:pPr marL="342900" lvl="0" indent="-330835" algn="l" rtl="0">
              <a:lnSpc>
                <a:spcPct val="100000"/>
              </a:lnSpc>
              <a:spcBef>
                <a:spcPts val="745"/>
              </a:spcBef>
              <a:spcAft>
                <a:spcPts val="0"/>
              </a:spcAft>
              <a:buClr>
                <a:srgbClr val="000000"/>
              </a:buClr>
              <a:buSzPts val="2286"/>
              <a:buFont typeface="Arial"/>
              <a:buChar char="▪"/>
            </a:pPr>
            <a:r>
              <a:rPr lang="en-US" sz="2000" b="1">
                <a:solidFill>
                  <a:srgbClr val="00AFEF"/>
                </a:solidFill>
                <a:latin typeface="Arial"/>
                <a:ea typeface="Arial"/>
                <a:cs typeface="Arial"/>
                <a:sym typeface="Arial"/>
              </a:rPr>
              <a:t>Ekuivalen Kelas</a:t>
            </a:r>
            <a:endParaRPr sz="2000">
              <a:latin typeface="Arial"/>
              <a:ea typeface="Arial"/>
              <a:cs typeface="Arial"/>
              <a:sym typeface="Arial"/>
            </a:endParaRPr>
          </a:p>
          <a:p>
            <a:pPr marL="1090295" marR="548005" lvl="0" indent="-751839" algn="l" rtl="0">
              <a:lnSpc>
                <a:spcPct val="100000"/>
              </a:lnSpc>
              <a:spcBef>
                <a:spcPts val="800"/>
              </a:spcBef>
              <a:spcAft>
                <a:spcPts val="0"/>
              </a:spcAft>
              <a:buSzPts val="2000"/>
              <a:buChar char=" "/>
            </a:pPr>
            <a:r>
              <a:rPr lang="en-US" sz="2000"/>
              <a:t>Contoh : prestasi seorang anak di kelas bisa saja disebut ekuivalen kelas tujuh untuk  membaca, ekuivalen kelas delapan untuk berhitung, dst.</a:t>
            </a:r>
            <a:endParaRPr/>
          </a:p>
          <a:p>
            <a:pPr marL="7360284" lvl="0" indent="-91440" algn="l" rtl="0">
              <a:lnSpc>
                <a:spcPct val="100000"/>
              </a:lnSpc>
              <a:spcBef>
                <a:spcPts val="435"/>
              </a:spcBef>
              <a:spcAft>
                <a:spcPts val="0"/>
              </a:spcAft>
              <a:buSzPts val="1300"/>
              <a:buChar char=" "/>
            </a:pPr>
            <a:r>
              <a:rPr lang="en-US" sz="1300" b="1">
                <a:latin typeface="Arial"/>
                <a:ea typeface="Arial"/>
                <a:cs typeface="Arial"/>
                <a:sym typeface="Arial"/>
              </a:rPr>
              <a:t>11</a:t>
            </a:r>
            <a:endParaRPr sz="13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78"/>
        <p:cNvGrpSpPr/>
        <p:nvPr/>
      </p:nvGrpSpPr>
      <p:grpSpPr>
        <a:xfrm>
          <a:off x="0" y="0"/>
          <a:ext cx="0" cy="0"/>
          <a:chOff x="0" y="0"/>
          <a:chExt cx="0" cy="0"/>
        </a:xfrm>
      </p:grpSpPr>
      <p:sp>
        <p:nvSpPr>
          <p:cNvPr id="879" name="Google Shape;879;p68"/>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80" name="Google Shape;880;p68"/>
          <p:cNvSpPr txBox="1">
            <a:spLocks noGrp="1"/>
          </p:cNvSpPr>
          <p:nvPr>
            <p:ph type="title"/>
          </p:nvPr>
        </p:nvSpPr>
        <p:spPr>
          <a:xfrm>
            <a:off x="948029" y="799033"/>
            <a:ext cx="3023235"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NORMA KELOMPOK</a:t>
            </a:r>
            <a:endParaRPr sz="2400">
              <a:latin typeface="Arial"/>
              <a:ea typeface="Arial"/>
              <a:cs typeface="Arial"/>
              <a:sym typeface="Arial"/>
            </a:endParaRPr>
          </a:p>
        </p:txBody>
      </p:sp>
      <p:sp>
        <p:nvSpPr>
          <p:cNvPr id="881" name="Google Shape;881;p68"/>
          <p:cNvSpPr txBox="1">
            <a:spLocks noGrp="1"/>
          </p:cNvSpPr>
          <p:nvPr>
            <p:ph type="body" idx="1"/>
          </p:nvPr>
        </p:nvSpPr>
        <p:spPr>
          <a:xfrm>
            <a:off x="1024128" y="2286000"/>
            <a:ext cx="9720073" cy="4330032"/>
          </a:xfrm>
          <a:prstGeom prst="rect">
            <a:avLst/>
          </a:prstGeom>
          <a:noFill/>
          <a:ln>
            <a:noFill/>
          </a:ln>
        </p:spPr>
        <p:txBody>
          <a:bodyPr spcFirstLastPara="1" wrap="square" lIns="0" tIns="13325" rIns="0" bIns="0" anchor="t" anchorCtr="0">
            <a:noAutofit/>
          </a:bodyPr>
          <a:lstStyle/>
          <a:p>
            <a:pPr marL="12700" marR="591185" lvl="0" indent="-12700" algn="l" rtl="0">
              <a:lnSpc>
                <a:spcPct val="100000"/>
              </a:lnSpc>
              <a:spcBef>
                <a:spcPts val="0"/>
              </a:spcBef>
              <a:spcAft>
                <a:spcPts val="0"/>
              </a:spcAft>
              <a:buSzPts val="2000"/>
              <a:buChar char=" "/>
            </a:pPr>
            <a:r>
              <a:rPr lang="en-US" sz="2000"/>
              <a:t>Merupakan cara mengevaluasi performa seseorang dengan cara membandingkannya  dengan performa dari satu atau lebih kelompok yang dijadikan referensi. Kelompok yang  dijadikan pembanding disebut dengan </a:t>
            </a:r>
            <a:r>
              <a:rPr lang="en-US" sz="2000" i="1" u="sng">
                <a:latin typeface="Arial"/>
                <a:ea typeface="Arial"/>
                <a:cs typeface="Arial"/>
                <a:sym typeface="Arial"/>
              </a:rPr>
              <a:t>normative sample</a:t>
            </a:r>
            <a:endParaRPr sz="2000">
              <a:latin typeface="Arial"/>
              <a:ea typeface="Arial"/>
              <a:cs typeface="Arial"/>
              <a:sym typeface="Arial"/>
            </a:endParaRPr>
          </a:p>
          <a:p>
            <a:pPr marL="91440" lvl="0" indent="0" algn="l" rtl="0">
              <a:lnSpc>
                <a:spcPct val="100000"/>
              </a:lnSpc>
              <a:spcBef>
                <a:spcPts val="1400"/>
              </a:spcBef>
              <a:spcAft>
                <a:spcPts val="0"/>
              </a:spcAft>
              <a:buSzPts val="2000"/>
              <a:buNone/>
            </a:pPr>
            <a:endParaRPr sz="2000">
              <a:latin typeface="Times New Roman"/>
              <a:ea typeface="Times New Roman"/>
              <a:cs typeface="Times New Roman"/>
              <a:sym typeface="Times New Roman"/>
            </a:endParaRPr>
          </a:p>
          <a:p>
            <a:pPr marL="342900" marR="719455" lvl="0" indent="-330835" algn="l" rtl="0">
              <a:lnSpc>
                <a:spcPct val="99700"/>
              </a:lnSpc>
              <a:spcBef>
                <a:spcPts val="1370"/>
              </a:spcBef>
              <a:spcAft>
                <a:spcPts val="0"/>
              </a:spcAft>
              <a:buClr>
                <a:srgbClr val="000000"/>
              </a:buClr>
              <a:buSzPts val="2286"/>
              <a:buFont typeface="Arial"/>
              <a:buChar char="▪"/>
            </a:pPr>
            <a:r>
              <a:rPr lang="en-US" sz="2000" b="1">
                <a:solidFill>
                  <a:srgbClr val="00AFEF"/>
                </a:solidFill>
                <a:latin typeface="Arial"/>
                <a:ea typeface="Arial"/>
                <a:cs typeface="Arial"/>
                <a:sym typeface="Arial"/>
              </a:rPr>
              <a:t>Subgroup Norms </a:t>
            </a:r>
            <a:r>
              <a:rPr lang="en-US" sz="2000">
                <a:latin typeface="Noto Sans Symbols"/>
                <a:ea typeface="Noto Sans Symbols"/>
                <a:cs typeface="Noto Sans Symbols"/>
                <a:sym typeface="Noto Sans Symbols"/>
              </a:rPr>
              <a:t>⭢</a:t>
            </a:r>
            <a:r>
              <a:rPr lang="en-US" sz="2000">
                <a:latin typeface="Times New Roman"/>
                <a:ea typeface="Times New Roman"/>
                <a:cs typeface="Times New Roman"/>
                <a:sym typeface="Times New Roman"/>
              </a:rPr>
              <a:t> </a:t>
            </a:r>
            <a:r>
              <a:rPr lang="en-US" sz="2000"/>
              <a:t>ketika sampel yang besar dikumpulkan untuk merepresen-  tasikan populasi yang besar, norma dapat dipecah-pecah ke dalam kelompok kecil  atau yang lebih spesifik</a:t>
            </a:r>
            <a:endParaRPr sz="2000">
              <a:latin typeface="Times New Roman"/>
              <a:ea typeface="Times New Roman"/>
              <a:cs typeface="Times New Roman"/>
              <a:sym typeface="Times New Roman"/>
            </a:endParaRPr>
          </a:p>
          <a:p>
            <a:pPr marL="342900" marR="571500" lvl="0" indent="-330835" algn="l" rtl="0">
              <a:lnSpc>
                <a:spcPct val="83500"/>
              </a:lnSpc>
              <a:spcBef>
                <a:spcPts val="880"/>
              </a:spcBef>
              <a:spcAft>
                <a:spcPts val="0"/>
              </a:spcAft>
              <a:buClr>
                <a:srgbClr val="000000"/>
              </a:buClr>
              <a:buSzPts val="2286"/>
              <a:buFont typeface="Arial"/>
              <a:buChar char="▪"/>
            </a:pPr>
            <a:r>
              <a:rPr lang="en-US" sz="2000" b="1">
                <a:solidFill>
                  <a:srgbClr val="00AFEF"/>
                </a:solidFill>
                <a:latin typeface="Arial"/>
                <a:ea typeface="Arial"/>
                <a:cs typeface="Arial"/>
                <a:sym typeface="Arial"/>
              </a:rPr>
              <a:t>Local Norms </a:t>
            </a:r>
            <a:r>
              <a:rPr lang="en-US" sz="2000">
                <a:latin typeface="Noto Sans Symbols"/>
                <a:ea typeface="Noto Sans Symbols"/>
                <a:cs typeface="Noto Sans Symbols"/>
                <a:sym typeface="Noto Sans Symbols"/>
              </a:rPr>
              <a:t>⭢</a:t>
            </a:r>
            <a:r>
              <a:rPr lang="en-US" sz="2000">
                <a:latin typeface="Times New Roman"/>
                <a:ea typeface="Times New Roman"/>
                <a:cs typeface="Times New Roman"/>
                <a:sym typeface="Times New Roman"/>
              </a:rPr>
              <a:t> </a:t>
            </a:r>
            <a:r>
              <a:rPr lang="en-US" sz="2000"/>
              <a:t>ketika peneliti ingin mengevaluasi skor berdasarkan kelompok yang  dibentuk dari setting institusional atau letak geografis tertentu</a:t>
            </a:r>
            <a:endParaRPr sz="2000">
              <a:latin typeface="Times New Roman"/>
              <a:ea typeface="Times New Roman"/>
              <a:cs typeface="Times New Roman"/>
              <a:sym typeface="Times New Roman"/>
            </a:endParaRPr>
          </a:p>
          <a:p>
            <a:pPr marL="342900" marR="641350" lvl="0" indent="-330835" algn="l" rtl="0">
              <a:lnSpc>
                <a:spcPct val="83500"/>
              </a:lnSpc>
              <a:spcBef>
                <a:spcPts val="820"/>
              </a:spcBef>
              <a:spcAft>
                <a:spcPts val="0"/>
              </a:spcAft>
              <a:buClr>
                <a:srgbClr val="000000"/>
              </a:buClr>
              <a:buSzPts val="2286"/>
              <a:buFont typeface="Arial"/>
              <a:buChar char="▪"/>
            </a:pPr>
            <a:r>
              <a:rPr lang="en-US" sz="2000" b="1">
                <a:solidFill>
                  <a:srgbClr val="00AFEF"/>
                </a:solidFill>
                <a:latin typeface="Arial"/>
                <a:ea typeface="Arial"/>
                <a:cs typeface="Arial"/>
                <a:sym typeface="Arial"/>
              </a:rPr>
              <a:t>Convinience Norms </a:t>
            </a:r>
            <a:r>
              <a:rPr lang="en-US" sz="2000">
                <a:latin typeface="Noto Sans Symbols"/>
                <a:ea typeface="Noto Sans Symbols"/>
                <a:cs typeface="Noto Sans Symbols"/>
                <a:sym typeface="Noto Sans Symbols"/>
              </a:rPr>
              <a:t>⭢</a:t>
            </a:r>
            <a:r>
              <a:rPr lang="en-US" sz="2000">
                <a:latin typeface="Times New Roman"/>
                <a:ea typeface="Times New Roman"/>
                <a:cs typeface="Times New Roman"/>
                <a:sym typeface="Times New Roman"/>
              </a:rPr>
              <a:t> </a:t>
            </a:r>
            <a:r>
              <a:rPr lang="en-US" sz="2000"/>
              <a:t>norma yang dibuat denga nmenggunakan kelompok orang  yang (kebetulan) tersedia pada saat tes dibuat</a:t>
            </a:r>
            <a:endParaRPr sz="2000">
              <a:latin typeface="Times New Roman"/>
              <a:ea typeface="Times New Roman"/>
              <a:cs typeface="Times New Roman"/>
              <a:sym typeface="Times New Roman"/>
            </a:endParaRPr>
          </a:p>
          <a:p>
            <a:pPr marL="91440" lvl="0" indent="0" algn="l" rtl="0">
              <a:lnSpc>
                <a:spcPct val="100000"/>
              </a:lnSpc>
              <a:spcBef>
                <a:spcPts val="245"/>
              </a:spcBef>
              <a:spcAft>
                <a:spcPts val="0"/>
              </a:spcAft>
              <a:buSzPts val="2000"/>
              <a:buNone/>
            </a:pPr>
            <a:endParaRPr sz="2000">
              <a:latin typeface="Times New Roman"/>
              <a:ea typeface="Times New Roman"/>
              <a:cs typeface="Times New Roman"/>
              <a:sym typeface="Times New Roman"/>
            </a:endParaRPr>
          </a:p>
          <a:p>
            <a:pPr marL="91440" marR="5080" lvl="0" indent="-91440" algn="r" rtl="0">
              <a:lnSpc>
                <a:spcPct val="100000"/>
              </a:lnSpc>
              <a:spcBef>
                <a:spcPts val="1400"/>
              </a:spcBef>
              <a:spcAft>
                <a:spcPts val="0"/>
              </a:spcAft>
              <a:buSzPts val="1300"/>
              <a:buChar char=" "/>
            </a:pPr>
            <a:r>
              <a:rPr lang="en-US" sz="1300" b="1">
                <a:latin typeface="Arial"/>
                <a:ea typeface="Arial"/>
                <a:cs typeface="Arial"/>
                <a:sym typeface="Arial"/>
              </a:rPr>
              <a:t>12</a:t>
            </a:r>
            <a:endParaRPr sz="13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69"/>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87" name="Google Shape;887;p69"/>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88" name="Google Shape;888;p69"/>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89" name="Google Shape;889;p69"/>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90" name="Google Shape;890;p69"/>
          <p:cNvSpPr txBox="1">
            <a:spLocks noGrp="1"/>
          </p:cNvSpPr>
          <p:nvPr>
            <p:ph type="title"/>
          </p:nvPr>
        </p:nvSpPr>
        <p:spPr>
          <a:xfrm>
            <a:off x="948029" y="799033"/>
            <a:ext cx="3023235" cy="39179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2400"/>
              <a:buFont typeface="Arial"/>
              <a:buNone/>
            </a:pPr>
            <a:r>
              <a:rPr lang="en-US" sz="2400" b="1">
                <a:solidFill>
                  <a:srgbClr val="000000"/>
                </a:solidFill>
                <a:latin typeface="Arial"/>
                <a:ea typeface="Arial"/>
                <a:cs typeface="Arial"/>
                <a:sym typeface="Arial"/>
              </a:rPr>
              <a:t>NORMA KELOMPOK</a:t>
            </a:r>
            <a:endParaRPr sz="2400">
              <a:latin typeface="Arial"/>
              <a:ea typeface="Arial"/>
              <a:cs typeface="Arial"/>
              <a:sym typeface="Arial"/>
            </a:endParaRPr>
          </a:p>
        </p:txBody>
      </p:sp>
      <p:sp>
        <p:nvSpPr>
          <p:cNvPr id="891" name="Google Shape;891;p69"/>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13</a:t>
            </a:r>
            <a:endParaRPr sz="1300" b="0" i="0" u="none" strike="noStrike" cap="none">
              <a:solidFill>
                <a:schemeClr val="dk1"/>
              </a:solidFill>
              <a:latin typeface="Arial"/>
              <a:ea typeface="Arial"/>
              <a:cs typeface="Arial"/>
              <a:sym typeface="Arial"/>
            </a:endParaRPr>
          </a:p>
        </p:txBody>
      </p:sp>
      <p:sp>
        <p:nvSpPr>
          <p:cNvPr id="892" name="Google Shape;892;p69"/>
          <p:cNvSpPr txBox="1"/>
          <p:nvPr/>
        </p:nvSpPr>
        <p:spPr>
          <a:xfrm>
            <a:off x="1074521" y="1501901"/>
            <a:ext cx="6264910" cy="23939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Ada beberapa cara mengekspresikan skor ketika menerapkan norma kelompok</a:t>
            </a:r>
            <a:endParaRPr sz="1400" b="0" i="0" u="none" strike="noStrike" cap="none">
              <a:solidFill>
                <a:schemeClr val="dk1"/>
              </a:solidFill>
              <a:latin typeface="Arial"/>
              <a:ea typeface="Arial"/>
              <a:cs typeface="Arial"/>
              <a:sym typeface="Arial"/>
            </a:endParaRPr>
          </a:p>
        </p:txBody>
      </p:sp>
      <p:sp>
        <p:nvSpPr>
          <p:cNvPr id="893" name="Google Shape;893;p69"/>
          <p:cNvSpPr txBox="1"/>
          <p:nvPr/>
        </p:nvSpPr>
        <p:spPr>
          <a:xfrm rot="5400000">
            <a:off x="6787097" y="2118485"/>
            <a:ext cx="3399154" cy="196215"/>
          </a:xfrm>
          <a:prstGeom prst="rect">
            <a:avLst/>
          </a:prstGeom>
          <a:noFill/>
          <a:ln>
            <a:noFill/>
          </a:ln>
        </p:spPr>
        <p:txBody>
          <a:bodyPr spcFirstLastPara="1" wrap="square" lIns="0" tIns="0" rIns="0" bIns="0" anchor="t" anchorCtr="0">
            <a:noAutofit/>
          </a:bodyPr>
          <a:lstStyle/>
          <a:p>
            <a:pPr marL="12700" marR="0" lvl="0" indent="0" algn="l" rtl="0">
              <a:lnSpc>
                <a:spcPct val="118750"/>
              </a:lnSpc>
              <a:spcBef>
                <a:spcPts val="0"/>
              </a:spcBef>
              <a:spcAft>
                <a:spcPts val="0"/>
              </a:spcAft>
              <a:buClr>
                <a:srgbClr val="000000"/>
              </a:buClr>
              <a:buSzPts val="1200"/>
              <a:buFont typeface="Arial"/>
              <a:buNone/>
            </a:pPr>
            <a:r>
              <a:rPr lang="en-US" sz="1200" b="1" i="0" u="none" strike="noStrike" cap="none">
                <a:solidFill>
                  <a:srgbClr val="C00000"/>
                </a:solidFill>
                <a:latin typeface="Arial"/>
                <a:ea typeface="Arial"/>
                <a:cs typeface="Arial"/>
                <a:sym typeface="Arial"/>
              </a:rPr>
              <a:t>NORM-REFERENCED TEST INTERPRETATION</a:t>
            </a:r>
            <a:endParaRPr sz="1200" b="0" i="0" u="none" strike="noStrike" cap="none">
              <a:solidFill>
                <a:schemeClr val="dk1"/>
              </a:solidFill>
              <a:latin typeface="Arial"/>
              <a:ea typeface="Arial"/>
              <a:cs typeface="Arial"/>
              <a:sym typeface="Arial"/>
            </a:endParaRPr>
          </a:p>
        </p:txBody>
      </p:sp>
      <p:sp>
        <p:nvSpPr>
          <p:cNvPr id="894" name="Google Shape;894;p69"/>
          <p:cNvSpPr txBox="1"/>
          <p:nvPr/>
        </p:nvSpPr>
        <p:spPr>
          <a:xfrm>
            <a:off x="2286000" y="1886559"/>
            <a:ext cx="1953260" cy="1172210"/>
          </a:xfrm>
          <a:prstGeom prst="rect">
            <a:avLst/>
          </a:prstGeom>
          <a:noFill/>
          <a:ln w="25400" cap="flat" cmpd="sng">
            <a:solidFill>
              <a:srgbClr val="000000"/>
            </a:solidFill>
            <a:prstDash val="solid"/>
            <a:round/>
            <a:headEnd type="none" w="sm" len="sm"/>
            <a:tailEnd type="none" w="sm" len="sm"/>
          </a:ln>
        </p:spPr>
        <p:txBody>
          <a:bodyPr spcFirstLastPara="1" wrap="square" lIns="0" tIns="3175" rIns="0" bIns="0" anchor="t" anchorCtr="0">
            <a:noAutofit/>
          </a:bodyPr>
          <a:lstStyle/>
          <a:p>
            <a:pPr marL="0" marR="0" lvl="0" indent="0" algn="l" rtl="0">
              <a:lnSpc>
                <a:spcPct val="100000"/>
              </a:lnSpc>
              <a:spcBef>
                <a:spcPts val="0"/>
              </a:spcBef>
              <a:spcAft>
                <a:spcPts val="0"/>
              </a:spcAft>
              <a:buClr>
                <a:srgbClr val="000000"/>
              </a:buClr>
              <a:buSzPts val="2550"/>
              <a:buFont typeface="Arial"/>
              <a:buNone/>
            </a:pPr>
            <a:endParaRPr sz="2550" b="0" i="0" u="none" strike="noStrike" cap="none">
              <a:solidFill>
                <a:schemeClr val="dk1"/>
              </a:solidFill>
              <a:latin typeface="Times New Roman"/>
              <a:ea typeface="Times New Roman"/>
              <a:cs typeface="Times New Roman"/>
              <a:sym typeface="Times New Roman"/>
            </a:endParaRPr>
          </a:p>
          <a:p>
            <a:pPr marL="384175"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Arial"/>
                <a:ea typeface="Arial"/>
                <a:cs typeface="Arial"/>
                <a:sym typeface="Arial"/>
              </a:rPr>
              <a:t>Persentil</a:t>
            </a:r>
            <a:endParaRPr sz="2400" b="0" i="0" u="none" strike="noStrike" cap="none">
              <a:solidFill>
                <a:schemeClr val="dk1"/>
              </a:solidFill>
              <a:latin typeface="Arial"/>
              <a:ea typeface="Arial"/>
              <a:cs typeface="Arial"/>
              <a:sym typeface="Arial"/>
            </a:endParaRPr>
          </a:p>
        </p:txBody>
      </p:sp>
      <p:sp>
        <p:nvSpPr>
          <p:cNvPr id="895" name="Google Shape;895;p69"/>
          <p:cNvSpPr txBox="1"/>
          <p:nvPr/>
        </p:nvSpPr>
        <p:spPr>
          <a:xfrm>
            <a:off x="5164963" y="1886559"/>
            <a:ext cx="1953260" cy="1172210"/>
          </a:xfrm>
          <a:prstGeom prst="rect">
            <a:avLst/>
          </a:prstGeom>
          <a:noFill/>
          <a:ln w="25400" cap="flat" cmpd="sng">
            <a:solidFill>
              <a:srgbClr val="000000"/>
            </a:solidFill>
            <a:prstDash val="solid"/>
            <a:round/>
            <a:headEnd type="none" w="sm" len="sm"/>
            <a:tailEnd type="none" w="sm" len="sm"/>
          </a:ln>
        </p:spPr>
        <p:txBody>
          <a:bodyPr spcFirstLastPara="1" wrap="square" lIns="0" tIns="269225" rIns="0" bIns="0" anchor="t" anchorCtr="0">
            <a:noAutofit/>
          </a:bodyPr>
          <a:lstStyle/>
          <a:p>
            <a:pPr marL="442594" marR="433069" lvl="0" indent="220979" algn="l" rtl="0">
              <a:lnSpc>
                <a:spcPct val="103750"/>
              </a:lnSpc>
              <a:spcBef>
                <a:spcPts val="0"/>
              </a:spcBef>
              <a:spcAft>
                <a:spcPts val="0"/>
              </a:spcAft>
              <a:buClr>
                <a:srgbClr val="000000"/>
              </a:buClr>
              <a:buSzPts val="2400"/>
              <a:buFont typeface="Arial"/>
              <a:buNone/>
            </a:pPr>
            <a:r>
              <a:rPr lang="en-US" sz="2400" b="0" i="0" u="none" strike="noStrike" cap="none">
                <a:solidFill>
                  <a:schemeClr val="dk1"/>
                </a:solidFill>
                <a:latin typeface="Arial"/>
                <a:ea typeface="Arial"/>
                <a:cs typeface="Arial"/>
                <a:sym typeface="Arial"/>
              </a:rPr>
              <a:t>Skor  Standar</a:t>
            </a:r>
            <a:endParaRPr sz="2400" b="0" i="0" u="none" strike="noStrike" cap="none">
              <a:solidFill>
                <a:schemeClr val="dk1"/>
              </a:solidFill>
              <a:latin typeface="Arial"/>
              <a:ea typeface="Arial"/>
              <a:cs typeface="Arial"/>
              <a:sym typeface="Arial"/>
            </a:endParaRPr>
          </a:p>
        </p:txBody>
      </p:sp>
      <p:sp>
        <p:nvSpPr>
          <p:cNvPr id="896" name="Google Shape;896;p69"/>
          <p:cNvSpPr txBox="1"/>
          <p:nvPr/>
        </p:nvSpPr>
        <p:spPr>
          <a:xfrm>
            <a:off x="2286000" y="3253600"/>
            <a:ext cx="1953260" cy="1172210"/>
          </a:xfrm>
          <a:prstGeom prst="rect">
            <a:avLst/>
          </a:prstGeom>
          <a:noFill/>
          <a:ln w="25400" cap="flat" cmpd="sng">
            <a:solidFill>
              <a:srgbClr val="000000"/>
            </a:solidFill>
            <a:prstDash val="solid"/>
            <a:round/>
            <a:headEnd type="none" w="sm" len="sm"/>
            <a:tailEnd type="none" w="sm" len="sm"/>
          </a:ln>
        </p:spPr>
        <p:txBody>
          <a:bodyPr spcFirstLastPara="1" wrap="square" lIns="0" tIns="218425" rIns="0" bIns="0" anchor="t" anchorCtr="0">
            <a:noAutofit/>
          </a:bodyPr>
          <a:lstStyle/>
          <a:p>
            <a:pPr marL="0" marR="0" lvl="0" indent="0" algn="ctr" rtl="0">
              <a:lnSpc>
                <a:spcPct val="111666"/>
              </a:lnSpc>
              <a:spcBef>
                <a:spcPts val="0"/>
              </a:spcBef>
              <a:spcAft>
                <a:spcPts val="0"/>
              </a:spcAft>
              <a:buClr>
                <a:srgbClr val="000000"/>
              </a:buClr>
              <a:buSzPts val="2400"/>
              <a:buFont typeface="Arial"/>
              <a:buNone/>
            </a:pPr>
            <a:r>
              <a:rPr lang="en-US" sz="2400" b="0" i="0" u="none" strike="noStrike" cap="none">
                <a:solidFill>
                  <a:schemeClr val="dk1"/>
                </a:solidFill>
                <a:latin typeface="Arial"/>
                <a:ea typeface="Arial"/>
                <a:cs typeface="Arial"/>
                <a:sym typeface="Arial"/>
              </a:rPr>
              <a:t>IQ</a:t>
            </a:r>
            <a:endParaRPr sz="2400" b="0" i="0" u="none" strike="noStrike" cap="none">
              <a:solidFill>
                <a:schemeClr val="dk1"/>
              </a:solidFill>
              <a:latin typeface="Arial"/>
              <a:ea typeface="Arial"/>
              <a:cs typeface="Arial"/>
              <a:sym typeface="Arial"/>
            </a:endParaRPr>
          </a:p>
          <a:p>
            <a:pPr marL="0" marR="0" lvl="0" indent="0" algn="ctr" rtl="0">
              <a:lnSpc>
                <a:spcPct val="111666"/>
              </a:lnSpc>
              <a:spcBef>
                <a:spcPts val="0"/>
              </a:spcBef>
              <a:spcAft>
                <a:spcPts val="0"/>
              </a:spcAft>
              <a:buClr>
                <a:srgbClr val="000000"/>
              </a:buClr>
              <a:buSzPts val="2400"/>
              <a:buFont typeface="Arial"/>
              <a:buNone/>
            </a:pPr>
            <a:r>
              <a:rPr lang="en-US" sz="2400" b="0" i="0" u="none" strike="noStrike" cap="none">
                <a:solidFill>
                  <a:schemeClr val="dk1"/>
                </a:solidFill>
                <a:latin typeface="Arial"/>
                <a:ea typeface="Arial"/>
                <a:cs typeface="Arial"/>
                <a:sym typeface="Arial"/>
              </a:rPr>
              <a:t>Simpangan</a:t>
            </a:r>
            <a:endParaRPr sz="2400" b="0" i="0" u="none" strike="noStrike" cap="none">
              <a:solidFill>
                <a:schemeClr val="dk1"/>
              </a:solidFill>
              <a:latin typeface="Arial"/>
              <a:ea typeface="Arial"/>
              <a:cs typeface="Arial"/>
              <a:sym typeface="Arial"/>
            </a:endParaRPr>
          </a:p>
        </p:txBody>
      </p:sp>
      <p:sp>
        <p:nvSpPr>
          <p:cNvPr id="897" name="Google Shape;897;p69"/>
          <p:cNvSpPr txBox="1"/>
          <p:nvPr/>
        </p:nvSpPr>
        <p:spPr>
          <a:xfrm>
            <a:off x="5164963" y="3253600"/>
            <a:ext cx="1953260" cy="1172210"/>
          </a:xfrm>
          <a:prstGeom prst="rect">
            <a:avLst/>
          </a:prstGeom>
          <a:noFill/>
          <a:ln w="25400" cap="flat" cmpd="sng">
            <a:solidFill>
              <a:srgbClr val="000000"/>
            </a:solidFill>
            <a:prstDash val="solid"/>
            <a:round/>
            <a:headEnd type="none" w="sm" len="sm"/>
            <a:tailEnd type="none" w="sm" len="sm"/>
          </a:ln>
        </p:spPr>
        <p:txBody>
          <a:bodyPr spcFirstLastPara="1" wrap="square" lIns="0" tIns="271125" rIns="0" bIns="0" anchor="t" anchorCtr="0">
            <a:noAutofit/>
          </a:bodyPr>
          <a:lstStyle/>
          <a:p>
            <a:pPr marL="325120" marR="83185" lvl="0" indent="-233679" algn="l" rtl="0">
              <a:lnSpc>
                <a:spcPct val="103333"/>
              </a:lnSpc>
              <a:spcBef>
                <a:spcPts val="0"/>
              </a:spcBef>
              <a:spcAft>
                <a:spcPts val="0"/>
              </a:spcAft>
              <a:buClr>
                <a:srgbClr val="000000"/>
              </a:buClr>
              <a:buSzPts val="2400"/>
              <a:buFont typeface="Arial"/>
              <a:buNone/>
            </a:pPr>
            <a:r>
              <a:rPr lang="en-US" sz="2400" b="0" i="0" u="none" strike="noStrike" cap="none">
                <a:solidFill>
                  <a:schemeClr val="dk1"/>
                </a:solidFill>
                <a:latin typeface="Arial"/>
                <a:ea typeface="Arial"/>
                <a:cs typeface="Arial"/>
                <a:sym typeface="Arial"/>
              </a:rPr>
              <a:t>Transformasi  Nonlinear</a:t>
            </a: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sp>
        <p:nvSpPr>
          <p:cNvPr id="902" name="Google Shape;902;p70"/>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03" name="Google Shape;903;p70"/>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04" name="Google Shape;904;p70"/>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05" name="Google Shape;905;p70"/>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06" name="Google Shape;906;p70"/>
          <p:cNvSpPr txBox="1">
            <a:spLocks noGrp="1"/>
          </p:cNvSpPr>
          <p:nvPr>
            <p:ph type="title"/>
          </p:nvPr>
        </p:nvSpPr>
        <p:spPr>
          <a:xfrm>
            <a:off x="3581400" y="5432870"/>
            <a:ext cx="4316095"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RELATIVITAS NORMA</a:t>
            </a:r>
            <a:endParaRPr sz="4000">
              <a:latin typeface="Arial"/>
              <a:ea typeface="Arial"/>
              <a:cs typeface="Arial"/>
              <a:sym typeface="Arial"/>
            </a:endParaRPr>
          </a:p>
        </p:txBody>
      </p:sp>
      <p:sp>
        <p:nvSpPr>
          <p:cNvPr id="907" name="Google Shape;907;p70"/>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14</a:t>
            </a:r>
            <a:endParaRPr sz="1300" b="0" i="0" u="none" strike="noStrike" cap="none">
              <a:solidFill>
                <a:schemeClr val="dk1"/>
              </a:solidFill>
              <a:latin typeface="Arial"/>
              <a:ea typeface="Arial"/>
              <a:cs typeface="Arial"/>
              <a:sym typeface="Arial"/>
            </a:endParaRPr>
          </a:p>
        </p:txBody>
      </p:sp>
      <p:sp>
        <p:nvSpPr>
          <p:cNvPr id="908" name="Google Shape;908;p70"/>
          <p:cNvSpPr/>
          <p:nvPr/>
        </p:nvSpPr>
        <p:spPr>
          <a:xfrm>
            <a:off x="838200" y="1587690"/>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09" name="Google Shape;909;p70"/>
          <p:cNvSpPr/>
          <p:nvPr/>
        </p:nvSpPr>
        <p:spPr>
          <a:xfrm>
            <a:off x="1207769" y="1395857"/>
            <a:ext cx="5173980" cy="384175"/>
          </a:xfrm>
          <a:custGeom>
            <a:avLst/>
            <a:gdLst/>
            <a:ahLst/>
            <a:cxnLst/>
            <a:rect l="l" t="t" r="r" b="b"/>
            <a:pathLst>
              <a:path w="5173980" h="384175" extrusionOk="0">
                <a:moveTo>
                  <a:pt x="5109972" y="0"/>
                </a:moveTo>
                <a:lnTo>
                  <a:pt x="64008" y="0"/>
                </a:lnTo>
                <a:lnTo>
                  <a:pt x="39085" y="5016"/>
                </a:lnTo>
                <a:lnTo>
                  <a:pt x="18740" y="18700"/>
                </a:lnTo>
                <a:lnTo>
                  <a:pt x="5027" y="39004"/>
                </a:lnTo>
                <a:lnTo>
                  <a:pt x="0" y="63880"/>
                </a:lnTo>
                <a:lnTo>
                  <a:pt x="0" y="319785"/>
                </a:lnTo>
                <a:lnTo>
                  <a:pt x="5027" y="344662"/>
                </a:lnTo>
                <a:lnTo>
                  <a:pt x="18740" y="364966"/>
                </a:lnTo>
                <a:lnTo>
                  <a:pt x="39085" y="378650"/>
                </a:lnTo>
                <a:lnTo>
                  <a:pt x="64008" y="383666"/>
                </a:lnTo>
                <a:lnTo>
                  <a:pt x="5109972" y="383666"/>
                </a:lnTo>
                <a:lnTo>
                  <a:pt x="5134921" y="378650"/>
                </a:lnTo>
                <a:lnTo>
                  <a:pt x="5155263" y="364966"/>
                </a:lnTo>
                <a:lnTo>
                  <a:pt x="5168961" y="344662"/>
                </a:lnTo>
                <a:lnTo>
                  <a:pt x="5173980" y="319785"/>
                </a:lnTo>
                <a:lnTo>
                  <a:pt x="5173980" y="63880"/>
                </a:lnTo>
                <a:lnTo>
                  <a:pt x="5168961" y="39004"/>
                </a:lnTo>
                <a:lnTo>
                  <a:pt x="5155263" y="18700"/>
                </a:lnTo>
                <a:lnTo>
                  <a:pt x="5134921" y="5016"/>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0" name="Google Shape;910;p70"/>
          <p:cNvSpPr/>
          <p:nvPr/>
        </p:nvSpPr>
        <p:spPr>
          <a:xfrm>
            <a:off x="1207769" y="1395857"/>
            <a:ext cx="5173980" cy="384175"/>
          </a:xfrm>
          <a:custGeom>
            <a:avLst/>
            <a:gdLst/>
            <a:ahLst/>
            <a:cxnLst/>
            <a:rect l="l" t="t" r="r" b="b"/>
            <a:pathLst>
              <a:path w="5173980" h="384175" extrusionOk="0">
                <a:moveTo>
                  <a:pt x="0" y="63880"/>
                </a:moveTo>
                <a:lnTo>
                  <a:pt x="5027" y="39004"/>
                </a:lnTo>
                <a:lnTo>
                  <a:pt x="18740" y="18700"/>
                </a:lnTo>
                <a:lnTo>
                  <a:pt x="39085" y="5016"/>
                </a:lnTo>
                <a:lnTo>
                  <a:pt x="64008" y="0"/>
                </a:lnTo>
                <a:lnTo>
                  <a:pt x="5109972" y="0"/>
                </a:lnTo>
                <a:lnTo>
                  <a:pt x="5134921" y="5016"/>
                </a:lnTo>
                <a:lnTo>
                  <a:pt x="5155263" y="18700"/>
                </a:lnTo>
                <a:lnTo>
                  <a:pt x="5168961" y="39004"/>
                </a:lnTo>
                <a:lnTo>
                  <a:pt x="5173980" y="63880"/>
                </a:lnTo>
                <a:lnTo>
                  <a:pt x="5173980" y="319785"/>
                </a:lnTo>
                <a:lnTo>
                  <a:pt x="5168961" y="344662"/>
                </a:lnTo>
                <a:lnTo>
                  <a:pt x="5155263" y="364966"/>
                </a:lnTo>
                <a:lnTo>
                  <a:pt x="5134921" y="378650"/>
                </a:lnTo>
                <a:lnTo>
                  <a:pt x="5109972" y="383666"/>
                </a:lnTo>
                <a:lnTo>
                  <a:pt x="64008" y="383666"/>
                </a:lnTo>
                <a:lnTo>
                  <a:pt x="39085" y="378650"/>
                </a:lnTo>
                <a:lnTo>
                  <a:pt x="18740" y="364966"/>
                </a:lnTo>
                <a:lnTo>
                  <a:pt x="5027" y="344662"/>
                </a:lnTo>
                <a:lnTo>
                  <a:pt x="0" y="319785"/>
                </a:lnTo>
                <a:lnTo>
                  <a:pt x="0" y="63880"/>
                </a:lnTo>
                <a:close/>
              </a:path>
            </a:pathLst>
          </a:custGeom>
          <a:noFill/>
          <a:ln w="254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1" name="Google Shape;911;p70"/>
          <p:cNvSpPr/>
          <p:nvPr/>
        </p:nvSpPr>
        <p:spPr>
          <a:xfrm>
            <a:off x="838200" y="2177351"/>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2" name="Google Shape;912;p70"/>
          <p:cNvSpPr/>
          <p:nvPr/>
        </p:nvSpPr>
        <p:spPr>
          <a:xfrm>
            <a:off x="1207769" y="1985517"/>
            <a:ext cx="5173980" cy="384175"/>
          </a:xfrm>
          <a:custGeom>
            <a:avLst/>
            <a:gdLst/>
            <a:ahLst/>
            <a:cxnLst/>
            <a:rect l="l" t="t" r="r" b="b"/>
            <a:pathLst>
              <a:path w="5173980" h="384175" extrusionOk="0">
                <a:moveTo>
                  <a:pt x="5109972" y="0"/>
                </a:moveTo>
                <a:lnTo>
                  <a:pt x="64008" y="0"/>
                </a:lnTo>
                <a:lnTo>
                  <a:pt x="39085" y="5016"/>
                </a:lnTo>
                <a:lnTo>
                  <a:pt x="18740" y="18700"/>
                </a:lnTo>
                <a:lnTo>
                  <a:pt x="5027" y="39004"/>
                </a:lnTo>
                <a:lnTo>
                  <a:pt x="0" y="63881"/>
                </a:lnTo>
                <a:lnTo>
                  <a:pt x="0" y="319786"/>
                </a:lnTo>
                <a:lnTo>
                  <a:pt x="5027" y="344681"/>
                </a:lnTo>
                <a:lnTo>
                  <a:pt x="18740" y="365029"/>
                </a:lnTo>
                <a:lnTo>
                  <a:pt x="39085" y="378757"/>
                </a:lnTo>
                <a:lnTo>
                  <a:pt x="64008" y="383794"/>
                </a:lnTo>
                <a:lnTo>
                  <a:pt x="5109972" y="383794"/>
                </a:lnTo>
                <a:lnTo>
                  <a:pt x="5134921" y="378757"/>
                </a:lnTo>
                <a:lnTo>
                  <a:pt x="5155263" y="365029"/>
                </a:lnTo>
                <a:lnTo>
                  <a:pt x="5168961" y="344681"/>
                </a:lnTo>
                <a:lnTo>
                  <a:pt x="5173980" y="319786"/>
                </a:lnTo>
                <a:lnTo>
                  <a:pt x="5173980" y="63881"/>
                </a:lnTo>
                <a:lnTo>
                  <a:pt x="5168961" y="39004"/>
                </a:lnTo>
                <a:lnTo>
                  <a:pt x="5155263" y="18700"/>
                </a:lnTo>
                <a:lnTo>
                  <a:pt x="5134921" y="5016"/>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3" name="Google Shape;913;p70"/>
          <p:cNvSpPr/>
          <p:nvPr/>
        </p:nvSpPr>
        <p:spPr>
          <a:xfrm>
            <a:off x="1207769" y="1985517"/>
            <a:ext cx="5173980" cy="384175"/>
          </a:xfrm>
          <a:custGeom>
            <a:avLst/>
            <a:gdLst/>
            <a:ahLst/>
            <a:cxnLst/>
            <a:rect l="l" t="t" r="r" b="b"/>
            <a:pathLst>
              <a:path w="5173980" h="384175" extrusionOk="0">
                <a:moveTo>
                  <a:pt x="0" y="63881"/>
                </a:moveTo>
                <a:lnTo>
                  <a:pt x="5027" y="39004"/>
                </a:lnTo>
                <a:lnTo>
                  <a:pt x="18740" y="18700"/>
                </a:lnTo>
                <a:lnTo>
                  <a:pt x="39085" y="5016"/>
                </a:lnTo>
                <a:lnTo>
                  <a:pt x="64008" y="0"/>
                </a:lnTo>
                <a:lnTo>
                  <a:pt x="5109972" y="0"/>
                </a:lnTo>
                <a:lnTo>
                  <a:pt x="5134921" y="5016"/>
                </a:lnTo>
                <a:lnTo>
                  <a:pt x="5155263" y="18700"/>
                </a:lnTo>
                <a:lnTo>
                  <a:pt x="5168961" y="39004"/>
                </a:lnTo>
                <a:lnTo>
                  <a:pt x="5173980" y="63881"/>
                </a:lnTo>
                <a:lnTo>
                  <a:pt x="5173980" y="319786"/>
                </a:lnTo>
                <a:lnTo>
                  <a:pt x="5168961" y="344681"/>
                </a:lnTo>
                <a:lnTo>
                  <a:pt x="5155263" y="365029"/>
                </a:lnTo>
                <a:lnTo>
                  <a:pt x="5134921" y="378757"/>
                </a:lnTo>
                <a:lnTo>
                  <a:pt x="5109972" y="383794"/>
                </a:lnTo>
                <a:lnTo>
                  <a:pt x="64008" y="383794"/>
                </a:lnTo>
                <a:lnTo>
                  <a:pt x="39085" y="378757"/>
                </a:lnTo>
                <a:lnTo>
                  <a:pt x="18740" y="365029"/>
                </a:lnTo>
                <a:lnTo>
                  <a:pt x="5027" y="344681"/>
                </a:lnTo>
                <a:lnTo>
                  <a:pt x="0" y="319786"/>
                </a:lnTo>
                <a:lnTo>
                  <a:pt x="0" y="63881"/>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4" name="Google Shape;914;p70"/>
          <p:cNvSpPr/>
          <p:nvPr/>
        </p:nvSpPr>
        <p:spPr>
          <a:xfrm>
            <a:off x="838200" y="2767012"/>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5" name="Google Shape;915;p70"/>
          <p:cNvSpPr/>
          <p:nvPr/>
        </p:nvSpPr>
        <p:spPr>
          <a:xfrm>
            <a:off x="1207769" y="2575179"/>
            <a:ext cx="5173980" cy="384175"/>
          </a:xfrm>
          <a:custGeom>
            <a:avLst/>
            <a:gdLst/>
            <a:ahLst/>
            <a:cxnLst/>
            <a:rect l="l" t="t" r="r" b="b"/>
            <a:pathLst>
              <a:path w="5173980" h="384175" extrusionOk="0">
                <a:moveTo>
                  <a:pt x="5109972" y="0"/>
                </a:moveTo>
                <a:lnTo>
                  <a:pt x="64008" y="0"/>
                </a:lnTo>
                <a:lnTo>
                  <a:pt x="39085" y="5018"/>
                </a:lnTo>
                <a:lnTo>
                  <a:pt x="18740" y="18716"/>
                </a:lnTo>
                <a:lnTo>
                  <a:pt x="5027" y="39058"/>
                </a:lnTo>
                <a:lnTo>
                  <a:pt x="0" y="64007"/>
                </a:lnTo>
                <a:lnTo>
                  <a:pt x="0" y="319785"/>
                </a:lnTo>
                <a:lnTo>
                  <a:pt x="5027" y="344681"/>
                </a:lnTo>
                <a:lnTo>
                  <a:pt x="18740" y="365029"/>
                </a:lnTo>
                <a:lnTo>
                  <a:pt x="39085" y="378757"/>
                </a:lnTo>
                <a:lnTo>
                  <a:pt x="64008" y="383794"/>
                </a:lnTo>
                <a:lnTo>
                  <a:pt x="5109972" y="383794"/>
                </a:lnTo>
                <a:lnTo>
                  <a:pt x="5134921" y="378757"/>
                </a:lnTo>
                <a:lnTo>
                  <a:pt x="5155263" y="365029"/>
                </a:lnTo>
                <a:lnTo>
                  <a:pt x="5168961" y="344681"/>
                </a:lnTo>
                <a:lnTo>
                  <a:pt x="5173980" y="319785"/>
                </a:lnTo>
                <a:lnTo>
                  <a:pt x="5173980" y="64007"/>
                </a:lnTo>
                <a:lnTo>
                  <a:pt x="5168961" y="39058"/>
                </a:lnTo>
                <a:lnTo>
                  <a:pt x="5155263" y="18716"/>
                </a:lnTo>
                <a:lnTo>
                  <a:pt x="5134921" y="5018"/>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6" name="Google Shape;916;p70"/>
          <p:cNvSpPr/>
          <p:nvPr/>
        </p:nvSpPr>
        <p:spPr>
          <a:xfrm>
            <a:off x="1207769" y="2575179"/>
            <a:ext cx="5173980" cy="384175"/>
          </a:xfrm>
          <a:custGeom>
            <a:avLst/>
            <a:gdLst/>
            <a:ahLst/>
            <a:cxnLst/>
            <a:rect l="l" t="t" r="r" b="b"/>
            <a:pathLst>
              <a:path w="5173980" h="384175" extrusionOk="0">
                <a:moveTo>
                  <a:pt x="0" y="64007"/>
                </a:moveTo>
                <a:lnTo>
                  <a:pt x="5027" y="39058"/>
                </a:lnTo>
                <a:lnTo>
                  <a:pt x="18740" y="18716"/>
                </a:lnTo>
                <a:lnTo>
                  <a:pt x="39085" y="5018"/>
                </a:lnTo>
                <a:lnTo>
                  <a:pt x="64008" y="0"/>
                </a:lnTo>
                <a:lnTo>
                  <a:pt x="5109972" y="0"/>
                </a:lnTo>
                <a:lnTo>
                  <a:pt x="5134921" y="5018"/>
                </a:lnTo>
                <a:lnTo>
                  <a:pt x="5155263" y="18716"/>
                </a:lnTo>
                <a:lnTo>
                  <a:pt x="5168961" y="39058"/>
                </a:lnTo>
                <a:lnTo>
                  <a:pt x="5173980" y="64007"/>
                </a:lnTo>
                <a:lnTo>
                  <a:pt x="5173980" y="319785"/>
                </a:lnTo>
                <a:lnTo>
                  <a:pt x="5168961" y="344681"/>
                </a:lnTo>
                <a:lnTo>
                  <a:pt x="5155263" y="365029"/>
                </a:lnTo>
                <a:lnTo>
                  <a:pt x="5134921" y="378757"/>
                </a:lnTo>
                <a:lnTo>
                  <a:pt x="5109972" y="383794"/>
                </a:lnTo>
                <a:lnTo>
                  <a:pt x="64008" y="383794"/>
                </a:lnTo>
                <a:lnTo>
                  <a:pt x="39085" y="378757"/>
                </a:lnTo>
                <a:lnTo>
                  <a:pt x="18740" y="365029"/>
                </a:lnTo>
                <a:lnTo>
                  <a:pt x="5027" y="344681"/>
                </a:lnTo>
                <a:lnTo>
                  <a:pt x="0" y="319785"/>
                </a:lnTo>
                <a:lnTo>
                  <a:pt x="0" y="64007"/>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7" name="Google Shape;917;p70"/>
          <p:cNvSpPr/>
          <p:nvPr/>
        </p:nvSpPr>
        <p:spPr>
          <a:xfrm>
            <a:off x="838200" y="3356800"/>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8" name="Google Shape;918;p70"/>
          <p:cNvSpPr/>
          <p:nvPr/>
        </p:nvSpPr>
        <p:spPr>
          <a:xfrm>
            <a:off x="1207769" y="3164839"/>
            <a:ext cx="5173980" cy="384175"/>
          </a:xfrm>
          <a:custGeom>
            <a:avLst/>
            <a:gdLst/>
            <a:ahLst/>
            <a:cxnLst/>
            <a:rect l="l" t="t" r="r" b="b"/>
            <a:pathLst>
              <a:path w="5173980" h="384175" extrusionOk="0">
                <a:moveTo>
                  <a:pt x="5109972" y="0"/>
                </a:moveTo>
                <a:lnTo>
                  <a:pt x="64008" y="0"/>
                </a:lnTo>
                <a:lnTo>
                  <a:pt x="39085" y="5036"/>
                </a:lnTo>
                <a:lnTo>
                  <a:pt x="18740" y="18764"/>
                </a:lnTo>
                <a:lnTo>
                  <a:pt x="5027" y="39112"/>
                </a:lnTo>
                <a:lnTo>
                  <a:pt x="0" y="64008"/>
                </a:lnTo>
                <a:lnTo>
                  <a:pt x="0" y="319786"/>
                </a:lnTo>
                <a:lnTo>
                  <a:pt x="5027" y="344681"/>
                </a:lnTo>
                <a:lnTo>
                  <a:pt x="18740" y="365029"/>
                </a:lnTo>
                <a:lnTo>
                  <a:pt x="39085" y="378757"/>
                </a:lnTo>
                <a:lnTo>
                  <a:pt x="64008" y="383794"/>
                </a:lnTo>
                <a:lnTo>
                  <a:pt x="5109972" y="383794"/>
                </a:lnTo>
                <a:lnTo>
                  <a:pt x="5134921" y="378757"/>
                </a:lnTo>
                <a:lnTo>
                  <a:pt x="5155263" y="365029"/>
                </a:lnTo>
                <a:lnTo>
                  <a:pt x="5168961" y="344681"/>
                </a:lnTo>
                <a:lnTo>
                  <a:pt x="5173980" y="319786"/>
                </a:lnTo>
                <a:lnTo>
                  <a:pt x="5173980" y="64008"/>
                </a:lnTo>
                <a:lnTo>
                  <a:pt x="5168961" y="39112"/>
                </a:lnTo>
                <a:lnTo>
                  <a:pt x="5155263" y="18764"/>
                </a:lnTo>
                <a:lnTo>
                  <a:pt x="5134921" y="5036"/>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19" name="Google Shape;919;p70"/>
          <p:cNvSpPr/>
          <p:nvPr/>
        </p:nvSpPr>
        <p:spPr>
          <a:xfrm>
            <a:off x="1207769" y="3164839"/>
            <a:ext cx="5173980" cy="384175"/>
          </a:xfrm>
          <a:custGeom>
            <a:avLst/>
            <a:gdLst/>
            <a:ahLst/>
            <a:cxnLst/>
            <a:rect l="l" t="t" r="r" b="b"/>
            <a:pathLst>
              <a:path w="5173980" h="384175" extrusionOk="0">
                <a:moveTo>
                  <a:pt x="0" y="64008"/>
                </a:moveTo>
                <a:lnTo>
                  <a:pt x="5027" y="39112"/>
                </a:lnTo>
                <a:lnTo>
                  <a:pt x="18740" y="18764"/>
                </a:lnTo>
                <a:lnTo>
                  <a:pt x="39085" y="5036"/>
                </a:lnTo>
                <a:lnTo>
                  <a:pt x="64008" y="0"/>
                </a:lnTo>
                <a:lnTo>
                  <a:pt x="5109972" y="0"/>
                </a:lnTo>
                <a:lnTo>
                  <a:pt x="5134921" y="5036"/>
                </a:lnTo>
                <a:lnTo>
                  <a:pt x="5155263" y="18764"/>
                </a:lnTo>
                <a:lnTo>
                  <a:pt x="5168961" y="39112"/>
                </a:lnTo>
                <a:lnTo>
                  <a:pt x="5173980" y="64008"/>
                </a:lnTo>
                <a:lnTo>
                  <a:pt x="5173980" y="319786"/>
                </a:lnTo>
                <a:lnTo>
                  <a:pt x="5168961" y="344681"/>
                </a:lnTo>
                <a:lnTo>
                  <a:pt x="5155263" y="365029"/>
                </a:lnTo>
                <a:lnTo>
                  <a:pt x="5134921" y="378757"/>
                </a:lnTo>
                <a:lnTo>
                  <a:pt x="5109972" y="383794"/>
                </a:lnTo>
                <a:lnTo>
                  <a:pt x="64008" y="383794"/>
                </a:lnTo>
                <a:lnTo>
                  <a:pt x="39085" y="378757"/>
                </a:lnTo>
                <a:lnTo>
                  <a:pt x="18740" y="365029"/>
                </a:lnTo>
                <a:lnTo>
                  <a:pt x="5027" y="344681"/>
                </a:lnTo>
                <a:lnTo>
                  <a:pt x="0" y="319786"/>
                </a:lnTo>
                <a:lnTo>
                  <a:pt x="0" y="64008"/>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0" name="Google Shape;920;p70"/>
          <p:cNvSpPr/>
          <p:nvPr/>
        </p:nvSpPr>
        <p:spPr>
          <a:xfrm>
            <a:off x="838200" y="3946423"/>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1" name="Google Shape;921;p70"/>
          <p:cNvSpPr/>
          <p:nvPr/>
        </p:nvSpPr>
        <p:spPr>
          <a:xfrm>
            <a:off x="1207769" y="3754501"/>
            <a:ext cx="5173980" cy="384175"/>
          </a:xfrm>
          <a:custGeom>
            <a:avLst/>
            <a:gdLst/>
            <a:ahLst/>
            <a:cxnLst/>
            <a:rect l="l" t="t" r="r" b="b"/>
            <a:pathLst>
              <a:path w="5173980" h="384175" extrusionOk="0">
                <a:moveTo>
                  <a:pt x="5109972" y="0"/>
                </a:moveTo>
                <a:lnTo>
                  <a:pt x="64008" y="0"/>
                </a:lnTo>
                <a:lnTo>
                  <a:pt x="39085" y="5036"/>
                </a:lnTo>
                <a:lnTo>
                  <a:pt x="18740" y="18764"/>
                </a:lnTo>
                <a:lnTo>
                  <a:pt x="5027" y="39112"/>
                </a:lnTo>
                <a:lnTo>
                  <a:pt x="0" y="64008"/>
                </a:lnTo>
                <a:lnTo>
                  <a:pt x="0" y="319836"/>
                </a:lnTo>
                <a:lnTo>
                  <a:pt x="5027" y="344730"/>
                </a:lnTo>
                <a:lnTo>
                  <a:pt x="18740" y="365059"/>
                </a:lnTo>
                <a:lnTo>
                  <a:pt x="39085" y="378767"/>
                </a:lnTo>
                <a:lnTo>
                  <a:pt x="64008" y="383794"/>
                </a:lnTo>
                <a:lnTo>
                  <a:pt x="5109972" y="383794"/>
                </a:lnTo>
                <a:lnTo>
                  <a:pt x="5134921" y="378767"/>
                </a:lnTo>
                <a:lnTo>
                  <a:pt x="5155263" y="365059"/>
                </a:lnTo>
                <a:lnTo>
                  <a:pt x="5168961" y="344730"/>
                </a:lnTo>
                <a:lnTo>
                  <a:pt x="5173980" y="319836"/>
                </a:lnTo>
                <a:lnTo>
                  <a:pt x="5173980" y="64008"/>
                </a:lnTo>
                <a:lnTo>
                  <a:pt x="5168961" y="39112"/>
                </a:lnTo>
                <a:lnTo>
                  <a:pt x="5155263" y="18764"/>
                </a:lnTo>
                <a:lnTo>
                  <a:pt x="5134921" y="5036"/>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2" name="Google Shape;922;p70"/>
          <p:cNvSpPr/>
          <p:nvPr/>
        </p:nvSpPr>
        <p:spPr>
          <a:xfrm>
            <a:off x="1207769" y="3754501"/>
            <a:ext cx="5173980" cy="384175"/>
          </a:xfrm>
          <a:custGeom>
            <a:avLst/>
            <a:gdLst/>
            <a:ahLst/>
            <a:cxnLst/>
            <a:rect l="l" t="t" r="r" b="b"/>
            <a:pathLst>
              <a:path w="5173980" h="384175" extrusionOk="0">
                <a:moveTo>
                  <a:pt x="0" y="64008"/>
                </a:moveTo>
                <a:lnTo>
                  <a:pt x="5027" y="39112"/>
                </a:lnTo>
                <a:lnTo>
                  <a:pt x="18740" y="18764"/>
                </a:lnTo>
                <a:lnTo>
                  <a:pt x="39085" y="5036"/>
                </a:lnTo>
                <a:lnTo>
                  <a:pt x="64008" y="0"/>
                </a:lnTo>
                <a:lnTo>
                  <a:pt x="5109972" y="0"/>
                </a:lnTo>
                <a:lnTo>
                  <a:pt x="5134921" y="5036"/>
                </a:lnTo>
                <a:lnTo>
                  <a:pt x="5155263" y="18764"/>
                </a:lnTo>
                <a:lnTo>
                  <a:pt x="5168961" y="39112"/>
                </a:lnTo>
                <a:lnTo>
                  <a:pt x="5173980" y="64008"/>
                </a:lnTo>
                <a:lnTo>
                  <a:pt x="5173980" y="319836"/>
                </a:lnTo>
                <a:lnTo>
                  <a:pt x="5168961" y="344730"/>
                </a:lnTo>
                <a:lnTo>
                  <a:pt x="5155263" y="365059"/>
                </a:lnTo>
                <a:lnTo>
                  <a:pt x="5134921" y="378767"/>
                </a:lnTo>
                <a:lnTo>
                  <a:pt x="5109972" y="383794"/>
                </a:lnTo>
                <a:lnTo>
                  <a:pt x="64008" y="383794"/>
                </a:lnTo>
                <a:lnTo>
                  <a:pt x="39085" y="378767"/>
                </a:lnTo>
                <a:lnTo>
                  <a:pt x="18740" y="365059"/>
                </a:lnTo>
                <a:lnTo>
                  <a:pt x="5027" y="344730"/>
                </a:lnTo>
                <a:lnTo>
                  <a:pt x="0" y="319836"/>
                </a:lnTo>
                <a:lnTo>
                  <a:pt x="0" y="64008"/>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3" name="Google Shape;923;p70"/>
          <p:cNvSpPr txBox="1"/>
          <p:nvPr/>
        </p:nvSpPr>
        <p:spPr>
          <a:xfrm>
            <a:off x="1409446" y="1461008"/>
            <a:ext cx="1797050" cy="2582545"/>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FFFFFF"/>
                </a:solidFill>
                <a:latin typeface="Arial"/>
                <a:ea typeface="Arial"/>
                <a:cs typeface="Arial"/>
                <a:sym typeface="Arial"/>
              </a:rPr>
              <a:t>Perbandingan Antar-Tes</a:t>
            </a:r>
            <a:endParaRPr sz="1300" b="0" i="0" u="none" strike="noStrike" cap="none">
              <a:solidFill>
                <a:schemeClr val="dk1"/>
              </a:solidFill>
              <a:latin typeface="Arial"/>
              <a:ea typeface="Arial"/>
              <a:cs typeface="Arial"/>
              <a:sym typeface="Arial"/>
            </a:endParaRPr>
          </a:p>
          <a:p>
            <a:pPr marL="12700" marR="43815" lvl="0" indent="0" algn="l" rtl="0">
              <a:lnSpc>
                <a:spcPct val="297700"/>
              </a:lnSpc>
              <a:spcBef>
                <a:spcPts val="0"/>
              </a:spcBef>
              <a:spcAft>
                <a:spcPts val="0"/>
              </a:spcAft>
              <a:buClr>
                <a:srgbClr val="000000"/>
              </a:buClr>
              <a:buSzPts val="1300"/>
              <a:buFont typeface="Arial"/>
              <a:buNone/>
            </a:pPr>
            <a:r>
              <a:rPr lang="en-US" sz="1300" b="0" i="0" u="none" strike="noStrike" cap="none">
                <a:solidFill>
                  <a:srgbClr val="FFFFFF"/>
                </a:solidFill>
                <a:latin typeface="Arial"/>
                <a:ea typeface="Arial"/>
                <a:cs typeface="Arial"/>
                <a:sym typeface="Arial"/>
              </a:rPr>
              <a:t>Sampel Normatif  National Anchor Norms  Norma-norma spesifik  Kelompok rujukan tetap</a:t>
            </a:r>
            <a:endParaRPr sz="1300" b="0" i="0" u="none" strike="noStrike" cap="none">
              <a:solidFill>
                <a:schemeClr val="dk1"/>
              </a:solidFill>
              <a:latin typeface="Arial"/>
              <a:ea typeface="Arial"/>
              <a:cs typeface="Arial"/>
              <a:sym typeface="Arial"/>
            </a:endParaRPr>
          </a:p>
        </p:txBody>
      </p:sp>
      <p:sp>
        <p:nvSpPr>
          <p:cNvPr id="924" name="Google Shape;924;p70"/>
          <p:cNvSpPr/>
          <p:nvPr/>
        </p:nvSpPr>
        <p:spPr>
          <a:xfrm>
            <a:off x="838200" y="4536097"/>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solidFill>
            <a:srgbClr val="FFFFFF">
              <a:alpha val="89411"/>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5" name="Google Shape;925;p70"/>
          <p:cNvSpPr/>
          <p:nvPr/>
        </p:nvSpPr>
        <p:spPr>
          <a:xfrm>
            <a:off x="838200" y="4536097"/>
            <a:ext cx="7391400" cy="327660"/>
          </a:xfrm>
          <a:custGeom>
            <a:avLst/>
            <a:gdLst/>
            <a:ahLst/>
            <a:cxnLst/>
            <a:rect l="l" t="t" r="r" b="b"/>
            <a:pathLst>
              <a:path w="7391400" h="327660" extrusionOk="0">
                <a:moveTo>
                  <a:pt x="0" y="327596"/>
                </a:moveTo>
                <a:lnTo>
                  <a:pt x="7391400" y="327596"/>
                </a:lnTo>
                <a:lnTo>
                  <a:pt x="7391400" y="0"/>
                </a:lnTo>
                <a:lnTo>
                  <a:pt x="0" y="0"/>
                </a:lnTo>
                <a:lnTo>
                  <a:pt x="0" y="327596"/>
                </a:lnTo>
                <a:close/>
              </a:path>
            </a:pathLst>
          </a:custGeom>
          <a:noFill/>
          <a:ln w="25400" cap="flat" cmpd="sng">
            <a:solidFill>
              <a:srgbClr val="3981B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6" name="Google Shape;926;p70"/>
          <p:cNvSpPr/>
          <p:nvPr/>
        </p:nvSpPr>
        <p:spPr>
          <a:xfrm>
            <a:off x="1207769" y="4344212"/>
            <a:ext cx="5173980" cy="384175"/>
          </a:xfrm>
          <a:custGeom>
            <a:avLst/>
            <a:gdLst/>
            <a:ahLst/>
            <a:cxnLst/>
            <a:rect l="l" t="t" r="r" b="b"/>
            <a:pathLst>
              <a:path w="5173980" h="384175" extrusionOk="0">
                <a:moveTo>
                  <a:pt x="5109972" y="0"/>
                </a:moveTo>
                <a:lnTo>
                  <a:pt x="64008" y="0"/>
                </a:lnTo>
                <a:lnTo>
                  <a:pt x="39085" y="5026"/>
                </a:lnTo>
                <a:lnTo>
                  <a:pt x="18740" y="18735"/>
                </a:lnTo>
                <a:lnTo>
                  <a:pt x="5027" y="39069"/>
                </a:lnTo>
                <a:lnTo>
                  <a:pt x="0" y="63969"/>
                </a:lnTo>
                <a:lnTo>
                  <a:pt x="0" y="319798"/>
                </a:lnTo>
                <a:lnTo>
                  <a:pt x="5027" y="344699"/>
                </a:lnTo>
                <a:lnTo>
                  <a:pt x="18740" y="365032"/>
                </a:lnTo>
                <a:lnTo>
                  <a:pt x="39085" y="378741"/>
                </a:lnTo>
                <a:lnTo>
                  <a:pt x="64008" y="383768"/>
                </a:lnTo>
                <a:lnTo>
                  <a:pt x="5109972" y="383768"/>
                </a:lnTo>
                <a:lnTo>
                  <a:pt x="5134921" y="378741"/>
                </a:lnTo>
                <a:lnTo>
                  <a:pt x="5155263" y="365032"/>
                </a:lnTo>
                <a:lnTo>
                  <a:pt x="5168961" y="344699"/>
                </a:lnTo>
                <a:lnTo>
                  <a:pt x="5173980" y="319798"/>
                </a:lnTo>
                <a:lnTo>
                  <a:pt x="5173980" y="63969"/>
                </a:lnTo>
                <a:lnTo>
                  <a:pt x="5168961" y="39069"/>
                </a:lnTo>
                <a:lnTo>
                  <a:pt x="5155263" y="18735"/>
                </a:lnTo>
                <a:lnTo>
                  <a:pt x="5134921" y="5026"/>
                </a:lnTo>
                <a:lnTo>
                  <a:pt x="5109972" y="0"/>
                </a:lnTo>
                <a:close/>
              </a:path>
            </a:pathLst>
          </a:custGeom>
          <a:solidFill>
            <a:srgbClr val="3981B9"/>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7" name="Google Shape;927;p70"/>
          <p:cNvSpPr/>
          <p:nvPr/>
        </p:nvSpPr>
        <p:spPr>
          <a:xfrm>
            <a:off x="1207769" y="4344212"/>
            <a:ext cx="5173980" cy="384175"/>
          </a:xfrm>
          <a:custGeom>
            <a:avLst/>
            <a:gdLst/>
            <a:ahLst/>
            <a:cxnLst/>
            <a:rect l="l" t="t" r="r" b="b"/>
            <a:pathLst>
              <a:path w="5173980" h="384175" extrusionOk="0">
                <a:moveTo>
                  <a:pt x="0" y="63969"/>
                </a:moveTo>
                <a:lnTo>
                  <a:pt x="5027" y="39069"/>
                </a:lnTo>
                <a:lnTo>
                  <a:pt x="18740" y="18735"/>
                </a:lnTo>
                <a:lnTo>
                  <a:pt x="39085" y="5026"/>
                </a:lnTo>
                <a:lnTo>
                  <a:pt x="64008" y="0"/>
                </a:lnTo>
                <a:lnTo>
                  <a:pt x="5109972" y="0"/>
                </a:lnTo>
                <a:lnTo>
                  <a:pt x="5134921" y="5026"/>
                </a:lnTo>
                <a:lnTo>
                  <a:pt x="5155263" y="18735"/>
                </a:lnTo>
                <a:lnTo>
                  <a:pt x="5168961" y="39069"/>
                </a:lnTo>
                <a:lnTo>
                  <a:pt x="5173980" y="63969"/>
                </a:lnTo>
                <a:lnTo>
                  <a:pt x="5173980" y="319798"/>
                </a:lnTo>
                <a:lnTo>
                  <a:pt x="5168961" y="344699"/>
                </a:lnTo>
                <a:lnTo>
                  <a:pt x="5155263" y="365032"/>
                </a:lnTo>
                <a:lnTo>
                  <a:pt x="5134921" y="378741"/>
                </a:lnTo>
                <a:lnTo>
                  <a:pt x="5109972" y="383768"/>
                </a:lnTo>
                <a:lnTo>
                  <a:pt x="64008" y="383768"/>
                </a:lnTo>
                <a:lnTo>
                  <a:pt x="39085" y="378741"/>
                </a:lnTo>
                <a:lnTo>
                  <a:pt x="18740" y="365032"/>
                </a:lnTo>
                <a:lnTo>
                  <a:pt x="5027" y="344699"/>
                </a:lnTo>
                <a:lnTo>
                  <a:pt x="0" y="319798"/>
                </a:lnTo>
                <a:lnTo>
                  <a:pt x="0" y="63969"/>
                </a:lnTo>
                <a:close/>
              </a:path>
            </a:pathLst>
          </a:custGeom>
          <a:noFill/>
          <a:ln w="25375"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28" name="Google Shape;928;p70"/>
          <p:cNvSpPr txBox="1"/>
          <p:nvPr/>
        </p:nvSpPr>
        <p:spPr>
          <a:xfrm>
            <a:off x="1409446" y="4410557"/>
            <a:ext cx="1692910"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0" i="0" u="none" strike="noStrike" cap="none">
                <a:solidFill>
                  <a:srgbClr val="FFFFFF"/>
                </a:solidFill>
                <a:latin typeface="Arial"/>
                <a:ea typeface="Arial"/>
                <a:cs typeface="Arial"/>
                <a:sym typeface="Arial"/>
              </a:rPr>
              <a:t>Item Response Theory</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32"/>
        <p:cNvGrpSpPr/>
        <p:nvPr/>
      </p:nvGrpSpPr>
      <p:grpSpPr>
        <a:xfrm>
          <a:off x="0" y="0"/>
          <a:ext cx="0" cy="0"/>
          <a:chOff x="0" y="0"/>
          <a:chExt cx="0" cy="0"/>
        </a:xfrm>
      </p:grpSpPr>
      <p:sp>
        <p:nvSpPr>
          <p:cNvPr id="933" name="Google Shape;933;p71"/>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34" name="Google Shape;934;p71"/>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35" name="Google Shape;935;p71"/>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36" name="Google Shape;936;p71"/>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937" name="Google Shape;937;p71"/>
          <p:cNvSpPr txBox="1">
            <a:spLocks noGrp="1"/>
          </p:cNvSpPr>
          <p:nvPr>
            <p:ph type="title"/>
          </p:nvPr>
        </p:nvSpPr>
        <p:spPr>
          <a:xfrm>
            <a:off x="948029" y="748741"/>
            <a:ext cx="6928484" cy="514350"/>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000000"/>
              </a:buClr>
              <a:buSzPts val="3200"/>
              <a:buFont typeface="Arial"/>
              <a:buNone/>
            </a:pPr>
            <a:r>
              <a:rPr lang="en-US" sz="3200" b="1">
                <a:solidFill>
                  <a:srgbClr val="000000"/>
                </a:solidFill>
                <a:latin typeface="Arial"/>
                <a:ea typeface="Arial"/>
                <a:cs typeface="Arial"/>
                <a:sym typeface="Arial"/>
              </a:rPr>
              <a:t>KOMPUTER DAN INTERPRETASI SKOR TES</a:t>
            </a:r>
            <a:endParaRPr sz="3200">
              <a:latin typeface="Arial"/>
              <a:ea typeface="Arial"/>
              <a:cs typeface="Arial"/>
              <a:sym typeface="Arial"/>
            </a:endParaRPr>
          </a:p>
        </p:txBody>
      </p:sp>
      <p:sp>
        <p:nvSpPr>
          <p:cNvPr id="938" name="Google Shape;938;p71"/>
          <p:cNvSpPr txBox="1"/>
          <p:nvPr/>
        </p:nvSpPr>
        <p:spPr>
          <a:xfrm>
            <a:off x="1050137" y="1500377"/>
            <a:ext cx="6615430" cy="1703070"/>
          </a:xfrm>
          <a:prstGeom prst="rect">
            <a:avLst/>
          </a:prstGeom>
          <a:noFill/>
          <a:ln>
            <a:noFill/>
          </a:ln>
        </p:spPr>
        <p:txBody>
          <a:bodyPr spcFirstLastPara="1" wrap="square" lIns="0" tIns="13325" rIns="0" bIns="0" anchor="t" anchorCtr="0">
            <a:noAutofit/>
          </a:bodyPr>
          <a:lstStyle/>
          <a:p>
            <a:pPr marL="367665" marR="508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Komputer memiliki dampak yang besar atas setiap fase  testing, mulai dari penyusunan tes sampai pada  administrasi, skoring, pelaporan, dan interpretasi.</a:t>
            </a:r>
            <a:endParaRPr sz="2000" b="0" i="0" u="none" strike="noStrike" cap="none">
              <a:solidFill>
                <a:schemeClr val="dk1"/>
              </a:solidFill>
              <a:latin typeface="Arial"/>
              <a:ea typeface="Arial"/>
              <a:cs typeface="Arial"/>
              <a:sym typeface="Arial"/>
            </a:endParaRPr>
          </a:p>
          <a:p>
            <a:pPr marL="367665" marR="0" lvl="0" indent="-355600" algn="l" rtl="0">
              <a:lnSpc>
                <a:spcPct val="100000"/>
              </a:lnSpc>
              <a:spcBef>
                <a:spcPts val="6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Keuntungan: kecepatan analisis.</a:t>
            </a:r>
            <a:endParaRPr sz="2000" b="0" i="0" u="none" strike="noStrike" cap="none">
              <a:solidFill>
                <a:schemeClr val="dk1"/>
              </a:solidFill>
              <a:latin typeface="Arial"/>
              <a:ea typeface="Arial"/>
              <a:cs typeface="Arial"/>
              <a:sym typeface="Arial"/>
            </a:endParaRPr>
          </a:p>
          <a:p>
            <a:pPr marL="367665" marR="0" lvl="0" indent="-355600" algn="l" rtl="0">
              <a:lnSpc>
                <a:spcPct val="100000"/>
              </a:lnSpc>
              <a:spcBef>
                <a:spcPts val="6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Kemungkinan bahaya: kesalahan interpretasi.</a:t>
            </a:r>
            <a:endParaRPr sz="2000" b="0" i="0" u="none" strike="noStrike" cap="none">
              <a:solidFill>
                <a:schemeClr val="dk1"/>
              </a:solidFill>
              <a:latin typeface="Arial"/>
              <a:ea typeface="Arial"/>
              <a:cs typeface="Arial"/>
              <a:sym typeface="Arial"/>
            </a:endParaRPr>
          </a:p>
        </p:txBody>
      </p:sp>
      <p:sp>
        <p:nvSpPr>
          <p:cNvPr id="939" name="Google Shape;939;p71"/>
          <p:cNvSpPr txBox="1"/>
          <p:nvPr/>
        </p:nvSpPr>
        <p:spPr>
          <a:xfrm>
            <a:off x="8422385" y="4475175"/>
            <a:ext cx="208279"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15</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9"/>
        <p:cNvGrpSpPr/>
        <p:nvPr/>
      </p:nvGrpSpPr>
      <p:grpSpPr>
        <a:xfrm>
          <a:off x="0" y="0"/>
          <a:ext cx="0" cy="0"/>
          <a:chOff x="0" y="0"/>
          <a:chExt cx="0" cy="0"/>
        </a:xfrm>
      </p:grpSpPr>
      <p:sp>
        <p:nvSpPr>
          <p:cNvPr id="750" name="Google Shape;750;p58"/>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51" name="Google Shape;751;p58"/>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52" name="Google Shape;752;p58"/>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53" name="Google Shape;753;p58"/>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54" name="Google Shape;754;p58"/>
          <p:cNvSpPr txBox="1">
            <a:spLocks noGrp="1"/>
          </p:cNvSpPr>
          <p:nvPr>
            <p:ph type="title"/>
          </p:nvPr>
        </p:nvSpPr>
        <p:spPr>
          <a:xfrm>
            <a:off x="764540" y="1534795"/>
            <a:ext cx="3999839" cy="1031240"/>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6600"/>
              <a:buFont typeface="Arial"/>
              <a:buNone/>
            </a:pPr>
            <a:r>
              <a:rPr lang="en-US" sz="6600" b="1">
                <a:solidFill>
                  <a:srgbClr val="000000"/>
                </a:solidFill>
                <a:latin typeface="Arial"/>
                <a:ea typeface="Arial"/>
                <a:cs typeface="Arial"/>
                <a:sym typeface="Arial"/>
              </a:rPr>
              <a:t>OUTLINE:</a:t>
            </a:r>
            <a:endParaRPr sz="6600">
              <a:latin typeface="Arial"/>
              <a:ea typeface="Arial"/>
              <a:cs typeface="Arial"/>
              <a:sym typeface="Arial"/>
            </a:endParaRPr>
          </a:p>
        </p:txBody>
      </p:sp>
      <p:sp>
        <p:nvSpPr>
          <p:cNvPr id="755" name="Google Shape;755;p58"/>
          <p:cNvSpPr txBox="1"/>
          <p:nvPr/>
        </p:nvSpPr>
        <p:spPr>
          <a:xfrm>
            <a:off x="764540" y="2567381"/>
            <a:ext cx="3267075" cy="1779270"/>
          </a:xfrm>
          <a:prstGeom prst="rect">
            <a:avLst/>
          </a:prstGeom>
          <a:noFill/>
          <a:ln>
            <a:noFill/>
          </a:ln>
        </p:spPr>
        <p:txBody>
          <a:bodyPr spcFirstLastPara="1" wrap="square" lIns="0" tIns="13325" rIns="0" bIns="0" anchor="t" anchorCtr="0">
            <a:noAutofit/>
          </a:bodyPr>
          <a:lstStyle/>
          <a:p>
            <a:pPr marL="469900" marR="0" lvl="0" indent="-457833" algn="l" rtl="0">
              <a:lnSpc>
                <a:spcPct val="100000"/>
              </a:lnSpc>
              <a:spcBef>
                <a:spcPts val="0"/>
              </a:spcBef>
              <a:spcAft>
                <a:spcPts val="0"/>
              </a:spcAft>
              <a:buClr>
                <a:schemeClr val="dk1"/>
              </a:buClr>
              <a:buSzPts val="2000"/>
              <a:buFont typeface="Arial"/>
              <a:buAutoNum type="arabicPeriod"/>
            </a:pPr>
            <a:r>
              <a:rPr lang="en-US" sz="2000" b="1" i="0" u="none" strike="noStrike" cap="none">
                <a:solidFill>
                  <a:schemeClr val="dk1"/>
                </a:solidFill>
                <a:latin typeface="Arial"/>
                <a:ea typeface="Arial"/>
                <a:cs typeface="Arial"/>
                <a:sym typeface="Arial"/>
              </a:rPr>
              <a:t>Norma dan Interpretasi</a:t>
            </a:r>
            <a:endParaRPr sz="2000" b="0" i="0" u="none" strike="noStrike" cap="none">
              <a:solidFill>
                <a:schemeClr val="dk1"/>
              </a:solidFill>
              <a:latin typeface="Arial"/>
              <a:ea typeface="Arial"/>
              <a:cs typeface="Arial"/>
              <a:sym typeface="Arial"/>
            </a:endParaRPr>
          </a:p>
          <a:p>
            <a:pPr marL="4699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Skor</a:t>
            </a:r>
            <a:endParaRPr sz="2000" b="0" i="0" u="none" strike="noStrike" cap="none">
              <a:solidFill>
                <a:schemeClr val="dk1"/>
              </a:solidFill>
              <a:latin typeface="Arial"/>
              <a:ea typeface="Arial"/>
              <a:cs typeface="Arial"/>
              <a:sym typeface="Arial"/>
            </a:endParaRPr>
          </a:p>
          <a:p>
            <a:pPr marL="469900" marR="0" lvl="0" indent="-457833" algn="l" rtl="0">
              <a:lnSpc>
                <a:spcPct val="100000"/>
              </a:lnSpc>
              <a:spcBef>
                <a:spcPts val="600"/>
              </a:spcBef>
              <a:spcAft>
                <a:spcPts val="0"/>
              </a:spcAft>
              <a:buClr>
                <a:schemeClr val="dk1"/>
              </a:buClr>
              <a:buSzPts val="2000"/>
              <a:buFont typeface="Arial"/>
              <a:buAutoNum type="arabicPeriod" startAt="2"/>
            </a:pPr>
            <a:r>
              <a:rPr lang="en-US" sz="2000" b="1" i="0" u="none" strike="noStrike" cap="none">
                <a:solidFill>
                  <a:schemeClr val="dk1"/>
                </a:solidFill>
                <a:latin typeface="Arial"/>
                <a:ea typeface="Arial"/>
                <a:cs typeface="Arial"/>
                <a:sym typeface="Arial"/>
              </a:rPr>
              <a:t>Reliabilitas</a:t>
            </a:r>
            <a:endParaRPr sz="2000" b="0" i="0" u="none" strike="noStrike" cap="none">
              <a:solidFill>
                <a:schemeClr val="dk1"/>
              </a:solidFill>
              <a:latin typeface="Arial"/>
              <a:ea typeface="Arial"/>
              <a:cs typeface="Arial"/>
              <a:sym typeface="Arial"/>
            </a:endParaRPr>
          </a:p>
          <a:p>
            <a:pPr marL="469900" marR="0" lvl="0" indent="-457833" algn="l" rtl="0">
              <a:lnSpc>
                <a:spcPct val="100000"/>
              </a:lnSpc>
              <a:spcBef>
                <a:spcPts val="605"/>
              </a:spcBef>
              <a:spcAft>
                <a:spcPts val="0"/>
              </a:spcAft>
              <a:buClr>
                <a:schemeClr val="dk1"/>
              </a:buClr>
              <a:buSzPts val="2000"/>
              <a:buFont typeface="Arial"/>
              <a:buAutoNum type="arabicPeriod" startAt="2"/>
            </a:pPr>
            <a:r>
              <a:rPr lang="en-US" sz="2000" b="1" i="0" u="none" strike="noStrike" cap="none">
                <a:solidFill>
                  <a:schemeClr val="dk1"/>
                </a:solidFill>
                <a:latin typeface="Arial"/>
                <a:ea typeface="Arial"/>
                <a:cs typeface="Arial"/>
                <a:sym typeface="Arial"/>
              </a:rPr>
              <a:t>Validitas</a:t>
            </a:r>
            <a:endParaRPr sz="2000" b="0" i="0" u="none" strike="noStrike" cap="none">
              <a:solidFill>
                <a:schemeClr val="dk1"/>
              </a:solidFill>
              <a:latin typeface="Arial"/>
              <a:ea typeface="Arial"/>
              <a:cs typeface="Arial"/>
              <a:sym typeface="Arial"/>
            </a:endParaRPr>
          </a:p>
          <a:p>
            <a:pPr marL="469900" marR="0" lvl="0" indent="-457833" algn="l" rtl="0">
              <a:lnSpc>
                <a:spcPct val="100000"/>
              </a:lnSpc>
              <a:spcBef>
                <a:spcPts val="600"/>
              </a:spcBef>
              <a:spcAft>
                <a:spcPts val="0"/>
              </a:spcAft>
              <a:buClr>
                <a:schemeClr val="dk1"/>
              </a:buClr>
              <a:buSzPts val="2000"/>
              <a:buFont typeface="Arial"/>
              <a:buAutoNum type="arabicPeriod" startAt="2"/>
            </a:pPr>
            <a:r>
              <a:rPr lang="en-US" sz="2000" b="1" i="0" u="none" strike="noStrike" cap="none">
                <a:solidFill>
                  <a:schemeClr val="dk1"/>
                </a:solidFill>
                <a:latin typeface="Arial"/>
                <a:ea typeface="Arial"/>
                <a:cs typeface="Arial"/>
                <a:sym typeface="Arial"/>
              </a:rPr>
              <a:t>Analisis Butir Item</a:t>
            </a:r>
            <a:endParaRPr sz="2000" b="0" i="0" u="none" strike="noStrike" cap="none">
              <a:solidFill>
                <a:schemeClr val="dk1"/>
              </a:solidFill>
              <a:latin typeface="Arial"/>
              <a:ea typeface="Arial"/>
              <a:cs typeface="Arial"/>
              <a:sym typeface="Arial"/>
            </a:endParaRPr>
          </a:p>
        </p:txBody>
      </p:sp>
      <p:sp>
        <p:nvSpPr>
          <p:cNvPr id="756" name="Google Shape;756;p58"/>
          <p:cNvSpPr/>
          <p:nvPr/>
        </p:nvSpPr>
        <p:spPr>
          <a:xfrm>
            <a:off x="4380103" y="393395"/>
            <a:ext cx="4368927" cy="436892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57" name="Google Shape;757;p58"/>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2</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2" name="Google Shape;762;p59"/>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63" name="Google Shape;763;p59"/>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64" name="Google Shape;764;p59"/>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65" name="Google Shape;765;p59"/>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66" name="Google Shape;766;p59"/>
          <p:cNvSpPr txBox="1"/>
          <p:nvPr/>
        </p:nvSpPr>
        <p:spPr>
          <a:xfrm>
            <a:off x="1091590" y="1711578"/>
            <a:ext cx="3747770" cy="1854200"/>
          </a:xfrm>
          <a:prstGeom prst="rect">
            <a:avLst/>
          </a:prstGeom>
          <a:noFill/>
          <a:ln>
            <a:noFill/>
          </a:ln>
        </p:spPr>
        <p:txBody>
          <a:bodyPr spcFirstLastPara="1" wrap="square" lIns="0" tIns="12050" rIns="0" bIns="0" anchor="t" anchorCtr="0">
            <a:noAutofit/>
          </a:bodyPr>
          <a:lstStyle/>
          <a:p>
            <a:pPr marL="12700" marR="5080" lvl="0" indent="0" algn="l" rtl="0">
              <a:lnSpc>
                <a:spcPct val="100000"/>
              </a:lnSpc>
              <a:spcBef>
                <a:spcPts val="0"/>
              </a:spcBef>
              <a:spcAft>
                <a:spcPts val="0"/>
              </a:spcAft>
              <a:buClr>
                <a:srgbClr val="000000"/>
              </a:buClr>
              <a:buSzPts val="4000"/>
              <a:buFont typeface="Arial"/>
              <a:buNone/>
            </a:pPr>
            <a:r>
              <a:rPr lang="en-US" sz="4000" b="1" i="0" u="none" strike="noStrike" cap="none">
                <a:solidFill>
                  <a:schemeClr val="dk1"/>
                </a:solidFill>
                <a:latin typeface="Arial"/>
                <a:ea typeface="Arial"/>
                <a:cs typeface="Arial"/>
                <a:sym typeface="Arial"/>
              </a:rPr>
              <a:t>NORMA DAN  INTERPRETASI  SKOR TES</a:t>
            </a:r>
            <a:endParaRPr sz="4000" b="0" i="0" u="none" strike="noStrike" cap="none">
              <a:solidFill>
                <a:schemeClr val="dk1"/>
              </a:solidFill>
              <a:latin typeface="Arial"/>
              <a:ea typeface="Arial"/>
              <a:cs typeface="Arial"/>
              <a:sym typeface="Arial"/>
            </a:endParaRPr>
          </a:p>
        </p:txBody>
      </p:sp>
      <p:sp>
        <p:nvSpPr>
          <p:cNvPr id="767" name="Google Shape;767;p59"/>
          <p:cNvSpPr txBox="1">
            <a:spLocks noGrp="1"/>
          </p:cNvSpPr>
          <p:nvPr>
            <p:ph type="title"/>
          </p:nvPr>
        </p:nvSpPr>
        <p:spPr>
          <a:xfrm>
            <a:off x="7161403" y="374141"/>
            <a:ext cx="1212215" cy="185483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000000"/>
              </a:buClr>
              <a:buSzPts val="12000"/>
              <a:buFont typeface="Arial"/>
              <a:buNone/>
            </a:pPr>
            <a:r>
              <a:rPr lang="en-US" sz="12000" b="1">
                <a:solidFill>
                  <a:srgbClr val="000000"/>
                </a:solidFill>
                <a:latin typeface="Arial"/>
                <a:ea typeface="Arial"/>
                <a:cs typeface="Arial"/>
                <a:sym typeface="Arial"/>
              </a:rPr>
              <a:t>1</a:t>
            </a:r>
            <a:r>
              <a:rPr lang="en-US" sz="9600" b="1">
                <a:solidFill>
                  <a:srgbClr val="000000"/>
                </a:solidFill>
                <a:latin typeface="Arial"/>
                <a:ea typeface="Arial"/>
                <a:cs typeface="Arial"/>
                <a:sym typeface="Arial"/>
              </a:rPr>
              <a:t>.</a:t>
            </a:r>
            <a:endParaRPr sz="96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Google Shape;772;p60"/>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3" name="Google Shape;773;p60"/>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4" name="Google Shape;774;p60"/>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5" name="Google Shape;775;p60"/>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6" name="Google Shape;776;p60"/>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7" name="Google Shape;777;p60"/>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78" name="Google Shape;778;p60"/>
          <p:cNvSpPr txBox="1">
            <a:spLocks noGrp="1"/>
          </p:cNvSpPr>
          <p:nvPr>
            <p:ph type="title"/>
          </p:nvPr>
        </p:nvSpPr>
        <p:spPr>
          <a:xfrm>
            <a:off x="1905000" y="1338580"/>
            <a:ext cx="4852670" cy="2480310"/>
          </a:xfrm>
          <a:prstGeom prst="rect">
            <a:avLst/>
          </a:prstGeom>
          <a:noFill/>
          <a:ln>
            <a:noFill/>
          </a:ln>
        </p:spPr>
        <p:txBody>
          <a:bodyPr spcFirstLastPara="1" wrap="square" lIns="0" tIns="12700" rIns="0" bIns="0" anchor="ctr" anchorCtr="0">
            <a:noAutofit/>
          </a:bodyPr>
          <a:lstStyle/>
          <a:p>
            <a:pPr marL="12700" marR="5080" lvl="0" indent="0" algn="l" rtl="0">
              <a:lnSpc>
                <a:spcPct val="114999"/>
              </a:lnSpc>
              <a:spcBef>
                <a:spcPts val="0"/>
              </a:spcBef>
              <a:spcAft>
                <a:spcPts val="0"/>
              </a:spcAft>
              <a:buClr>
                <a:srgbClr val="000000"/>
              </a:buClr>
              <a:buSzPts val="2800"/>
              <a:buFont typeface="Arial"/>
              <a:buNone/>
            </a:pPr>
            <a:r>
              <a:rPr lang="en-US" sz="2800" i="1">
                <a:solidFill>
                  <a:srgbClr val="000000"/>
                </a:solidFill>
                <a:latin typeface="Arial"/>
                <a:ea typeface="Arial"/>
                <a:cs typeface="Arial"/>
                <a:sym typeface="Arial"/>
              </a:rPr>
              <a:t>… THE MEANING OF TEST SCORES  DERIVES FROM THE FRAMES OF  REFERENCE WE USE TO INTERPRET  THEM AND FROM THE CONTEXT IN  WHICH THE SCORES ARE OBTAINED.</a:t>
            </a:r>
            <a:endParaRPr sz="2800">
              <a:latin typeface="Arial"/>
              <a:ea typeface="Arial"/>
              <a:cs typeface="Arial"/>
              <a:sym typeface="Arial"/>
            </a:endParaRPr>
          </a:p>
        </p:txBody>
      </p:sp>
      <p:sp>
        <p:nvSpPr>
          <p:cNvPr id="779" name="Google Shape;779;p60"/>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4</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61"/>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85" name="Google Shape;785;p61"/>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86" name="Google Shape;786;p61"/>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87" name="Google Shape;787;p61"/>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88" name="Google Shape;788;p61"/>
          <p:cNvSpPr/>
          <p:nvPr/>
        </p:nvSpPr>
        <p:spPr>
          <a:xfrm>
            <a:off x="617753" y="603427"/>
            <a:ext cx="948055" cy="948055"/>
          </a:xfrm>
          <a:custGeom>
            <a:avLst/>
            <a:gdLst/>
            <a:ahLst/>
            <a:cxnLst/>
            <a:rect l="l" t="t" r="r" b="b"/>
            <a:pathLst>
              <a:path w="948055" h="948055" extrusionOk="0">
                <a:moveTo>
                  <a:pt x="0" y="948004"/>
                </a:moveTo>
                <a:lnTo>
                  <a:pt x="948004" y="948004"/>
                </a:lnTo>
                <a:lnTo>
                  <a:pt x="948004" y="0"/>
                </a:lnTo>
                <a:lnTo>
                  <a:pt x="0" y="0"/>
                </a:lnTo>
                <a:lnTo>
                  <a:pt x="0" y="948004"/>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89" name="Google Shape;789;p61"/>
          <p:cNvSpPr/>
          <p:nvPr/>
        </p:nvSpPr>
        <p:spPr>
          <a:xfrm>
            <a:off x="809193" y="854836"/>
            <a:ext cx="565150" cy="445134"/>
          </a:xfrm>
          <a:custGeom>
            <a:avLst/>
            <a:gdLst/>
            <a:ahLst/>
            <a:cxnLst/>
            <a:rect l="l" t="t" r="r" b="b"/>
            <a:pathLst>
              <a:path w="565150" h="445134" extrusionOk="0">
                <a:moveTo>
                  <a:pt x="524941" y="0"/>
                </a:moveTo>
                <a:lnTo>
                  <a:pt x="465408" y="27812"/>
                </a:lnTo>
                <a:lnTo>
                  <a:pt x="417067" y="64388"/>
                </a:lnTo>
                <a:lnTo>
                  <a:pt x="381063" y="107918"/>
                </a:lnTo>
                <a:lnTo>
                  <a:pt x="358584" y="156590"/>
                </a:lnTo>
                <a:lnTo>
                  <a:pt x="346800" y="217550"/>
                </a:lnTo>
                <a:lnTo>
                  <a:pt x="342874" y="297941"/>
                </a:lnTo>
                <a:lnTo>
                  <a:pt x="342874" y="445135"/>
                </a:lnTo>
                <a:lnTo>
                  <a:pt x="548309" y="445135"/>
                </a:lnTo>
                <a:lnTo>
                  <a:pt x="548309" y="239395"/>
                </a:lnTo>
                <a:lnTo>
                  <a:pt x="448868" y="239395"/>
                </a:lnTo>
                <a:lnTo>
                  <a:pt x="451179" y="210512"/>
                </a:lnTo>
                <a:lnTo>
                  <a:pt x="465272" y="161796"/>
                </a:lnTo>
                <a:lnTo>
                  <a:pt x="492564" y="124698"/>
                </a:lnTo>
                <a:lnTo>
                  <a:pt x="536570" y="96123"/>
                </a:lnTo>
                <a:lnTo>
                  <a:pt x="565073" y="84836"/>
                </a:lnTo>
                <a:lnTo>
                  <a:pt x="524941" y="0"/>
                </a:lnTo>
                <a:close/>
              </a:path>
              <a:path w="565150" h="445134" extrusionOk="0">
                <a:moveTo>
                  <a:pt x="182041" y="0"/>
                </a:moveTo>
                <a:lnTo>
                  <a:pt x="122091" y="27812"/>
                </a:lnTo>
                <a:lnTo>
                  <a:pt x="73837" y="64388"/>
                </a:lnTo>
                <a:lnTo>
                  <a:pt x="38107" y="108013"/>
                </a:lnTo>
                <a:lnTo>
                  <a:pt x="15722" y="156972"/>
                </a:lnTo>
                <a:lnTo>
                  <a:pt x="3932" y="218027"/>
                </a:lnTo>
                <a:lnTo>
                  <a:pt x="0" y="297941"/>
                </a:lnTo>
                <a:lnTo>
                  <a:pt x="0" y="445135"/>
                </a:lnTo>
                <a:lnTo>
                  <a:pt x="205435" y="445135"/>
                </a:lnTo>
                <a:lnTo>
                  <a:pt x="205435" y="239395"/>
                </a:lnTo>
                <a:lnTo>
                  <a:pt x="106006" y="239395"/>
                </a:lnTo>
                <a:lnTo>
                  <a:pt x="108314" y="210512"/>
                </a:lnTo>
                <a:lnTo>
                  <a:pt x="122383" y="161796"/>
                </a:lnTo>
                <a:lnTo>
                  <a:pt x="149664" y="124698"/>
                </a:lnTo>
                <a:lnTo>
                  <a:pt x="193712" y="96123"/>
                </a:lnTo>
                <a:lnTo>
                  <a:pt x="222249" y="84836"/>
                </a:lnTo>
                <a:lnTo>
                  <a:pt x="182041"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90" name="Google Shape;790;p61"/>
          <p:cNvSpPr txBox="1">
            <a:spLocks noGrp="1"/>
          </p:cNvSpPr>
          <p:nvPr>
            <p:ph type="title"/>
          </p:nvPr>
        </p:nvSpPr>
        <p:spPr>
          <a:xfrm>
            <a:off x="1883410" y="951033"/>
            <a:ext cx="4991100" cy="1708785"/>
          </a:xfrm>
          <a:prstGeom prst="rect">
            <a:avLst/>
          </a:prstGeom>
          <a:noFill/>
          <a:ln>
            <a:noFill/>
          </a:ln>
        </p:spPr>
        <p:txBody>
          <a:bodyPr spcFirstLastPara="1" wrap="square" lIns="0" tIns="12700" rIns="0" bIns="0" anchor="ctr" anchorCtr="0">
            <a:noAutofit/>
          </a:bodyPr>
          <a:lstStyle/>
          <a:p>
            <a:pPr marL="12700" marR="5080" lvl="0" indent="0" algn="l" rtl="0">
              <a:lnSpc>
                <a:spcPct val="114999"/>
              </a:lnSpc>
              <a:spcBef>
                <a:spcPts val="0"/>
              </a:spcBef>
              <a:spcAft>
                <a:spcPts val="0"/>
              </a:spcAft>
              <a:buClr>
                <a:srgbClr val="000000"/>
              </a:buClr>
              <a:buSzPts val="3200"/>
              <a:buFont typeface="Arial"/>
              <a:buNone/>
            </a:pPr>
            <a:r>
              <a:rPr lang="en-US" sz="3200" b="1">
                <a:solidFill>
                  <a:srgbClr val="000000"/>
                </a:solidFill>
                <a:latin typeface="Arial"/>
                <a:ea typeface="Arial"/>
                <a:cs typeface="Arial"/>
                <a:sym typeface="Arial"/>
              </a:rPr>
              <a:t>NORMA MENGGAMBARKAN  PERFORMA SUATU KELOMPOK  PADA TES TERTENTU</a:t>
            </a:r>
            <a:endParaRPr sz="3200">
              <a:latin typeface="Arial"/>
              <a:ea typeface="Arial"/>
              <a:cs typeface="Arial"/>
              <a:sym typeface="Arial"/>
            </a:endParaRPr>
          </a:p>
        </p:txBody>
      </p:sp>
      <p:sp>
        <p:nvSpPr>
          <p:cNvPr id="791" name="Google Shape;791;p61"/>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5</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5"/>
        <p:cNvGrpSpPr/>
        <p:nvPr/>
      </p:nvGrpSpPr>
      <p:grpSpPr>
        <a:xfrm>
          <a:off x="0" y="0"/>
          <a:ext cx="0" cy="0"/>
          <a:chOff x="0" y="0"/>
          <a:chExt cx="0" cy="0"/>
        </a:xfrm>
      </p:grpSpPr>
      <p:sp>
        <p:nvSpPr>
          <p:cNvPr id="796" name="Google Shape;796;p62"/>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97" name="Google Shape;797;p62"/>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98" name="Google Shape;798;p62"/>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799" name="Google Shape;799;p62"/>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00" name="Google Shape;800;p62"/>
          <p:cNvSpPr txBox="1"/>
          <p:nvPr/>
        </p:nvSpPr>
        <p:spPr>
          <a:xfrm>
            <a:off x="948029" y="2387244"/>
            <a:ext cx="3331210" cy="1641475"/>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Arial"/>
                <a:ea typeface="Arial"/>
                <a:cs typeface="Arial"/>
                <a:sym typeface="Arial"/>
              </a:rPr>
              <a:t>RAW SCORE</a:t>
            </a:r>
            <a:endParaRPr sz="1600" b="0" i="0" u="none" strike="noStrike" cap="none">
              <a:solidFill>
                <a:schemeClr val="dk1"/>
              </a:solidFill>
              <a:latin typeface="Arial"/>
              <a:ea typeface="Arial"/>
              <a:cs typeface="Arial"/>
              <a:sym typeface="Arial"/>
            </a:endParaRPr>
          </a:p>
          <a:p>
            <a:pPr marL="12700" marR="5080" lvl="0" indent="0" algn="l" rtl="0">
              <a:lnSpc>
                <a:spcPct val="100000"/>
              </a:lnSpc>
              <a:spcBef>
                <a:spcPts val="600"/>
              </a:spcBef>
              <a:spcAft>
                <a:spcPts val="0"/>
              </a:spcAft>
              <a:buClr>
                <a:srgbClr val="000000"/>
              </a:buClr>
              <a:buSzPts val="1600"/>
              <a:buFont typeface="Arial"/>
              <a:buNone/>
            </a:pPr>
            <a:r>
              <a:rPr lang="en-US" sz="1600" b="0" i="0" u="none" strike="noStrike" cap="none">
                <a:solidFill>
                  <a:schemeClr val="dk1"/>
                </a:solidFill>
                <a:latin typeface="Arial"/>
                <a:ea typeface="Arial"/>
                <a:cs typeface="Arial"/>
                <a:sym typeface="Arial"/>
              </a:rPr>
              <a:t>Adalah angka (x) yang menunjukkan  jumlah atau gambaran beberapa  aspek dari performa seseorang yang  diukur atau diobservasi dalam  sebuah tes psikologi</a:t>
            </a:r>
            <a:endParaRPr sz="1600" b="0" i="0" u="none" strike="noStrike" cap="none">
              <a:solidFill>
                <a:schemeClr val="dk1"/>
              </a:solidFill>
              <a:latin typeface="Arial"/>
              <a:ea typeface="Arial"/>
              <a:cs typeface="Arial"/>
              <a:sym typeface="Arial"/>
            </a:endParaRPr>
          </a:p>
        </p:txBody>
      </p:sp>
      <p:sp>
        <p:nvSpPr>
          <p:cNvPr id="801" name="Google Shape;801;p62"/>
          <p:cNvSpPr txBox="1">
            <a:spLocks noGrp="1"/>
          </p:cNvSpPr>
          <p:nvPr>
            <p:ph type="title"/>
          </p:nvPr>
        </p:nvSpPr>
        <p:spPr>
          <a:xfrm>
            <a:off x="948029" y="1480769"/>
            <a:ext cx="349631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ISTILAH PENTING</a:t>
            </a:r>
            <a:endParaRPr sz="4000">
              <a:latin typeface="Arial"/>
              <a:ea typeface="Arial"/>
              <a:cs typeface="Arial"/>
              <a:sym typeface="Arial"/>
            </a:endParaRPr>
          </a:p>
        </p:txBody>
      </p:sp>
      <p:sp>
        <p:nvSpPr>
          <p:cNvPr id="802" name="Google Shape;802;p62"/>
          <p:cNvSpPr/>
          <p:nvPr/>
        </p:nvSpPr>
        <p:spPr>
          <a:xfrm>
            <a:off x="7516114" y="1252219"/>
            <a:ext cx="363220" cy="363220"/>
          </a:xfrm>
          <a:custGeom>
            <a:avLst/>
            <a:gdLst/>
            <a:ahLst/>
            <a:cxnLst/>
            <a:rect l="l" t="t" r="r" b="b"/>
            <a:pathLst>
              <a:path w="363220" h="363219" extrusionOk="0">
                <a:moveTo>
                  <a:pt x="284099" y="0"/>
                </a:moveTo>
                <a:lnTo>
                  <a:pt x="27558" y="306577"/>
                </a:lnTo>
                <a:lnTo>
                  <a:pt x="0" y="362965"/>
                </a:lnTo>
                <a:lnTo>
                  <a:pt x="56260" y="335406"/>
                </a:lnTo>
                <a:lnTo>
                  <a:pt x="362838" y="78866"/>
                </a:lnTo>
                <a:lnTo>
                  <a:pt x="28409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03" name="Google Shape;803;p62"/>
          <p:cNvSpPr/>
          <p:nvPr/>
        </p:nvSpPr>
        <p:spPr>
          <a:xfrm>
            <a:off x="8057895" y="711708"/>
            <a:ext cx="361950" cy="361950"/>
          </a:xfrm>
          <a:custGeom>
            <a:avLst/>
            <a:gdLst/>
            <a:ahLst/>
            <a:cxnLst/>
            <a:rect l="l" t="t" r="r" b="b"/>
            <a:pathLst>
              <a:path w="361950" h="361950" extrusionOk="0">
                <a:moveTo>
                  <a:pt x="56260" y="0"/>
                </a:moveTo>
                <a:lnTo>
                  <a:pt x="46354" y="0"/>
                </a:lnTo>
                <a:lnTo>
                  <a:pt x="40131" y="1269"/>
                </a:lnTo>
                <a:lnTo>
                  <a:pt x="35051" y="4952"/>
                </a:lnTo>
                <a:lnTo>
                  <a:pt x="31369" y="7492"/>
                </a:lnTo>
                <a:lnTo>
                  <a:pt x="25019" y="15112"/>
                </a:lnTo>
                <a:lnTo>
                  <a:pt x="18796" y="22478"/>
                </a:lnTo>
                <a:lnTo>
                  <a:pt x="15112" y="30099"/>
                </a:lnTo>
                <a:lnTo>
                  <a:pt x="10032" y="37591"/>
                </a:lnTo>
                <a:lnTo>
                  <a:pt x="3809" y="53847"/>
                </a:lnTo>
                <a:lnTo>
                  <a:pt x="0" y="71374"/>
                </a:lnTo>
                <a:lnTo>
                  <a:pt x="0" y="88900"/>
                </a:lnTo>
                <a:lnTo>
                  <a:pt x="13843" y="138937"/>
                </a:lnTo>
                <a:lnTo>
                  <a:pt x="222757" y="347852"/>
                </a:lnTo>
                <a:lnTo>
                  <a:pt x="272796" y="361695"/>
                </a:lnTo>
                <a:lnTo>
                  <a:pt x="290322" y="361695"/>
                </a:lnTo>
                <a:lnTo>
                  <a:pt x="307848" y="357886"/>
                </a:lnTo>
                <a:lnTo>
                  <a:pt x="324103" y="351663"/>
                </a:lnTo>
                <a:lnTo>
                  <a:pt x="331597" y="346582"/>
                </a:lnTo>
                <a:lnTo>
                  <a:pt x="339089" y="342900"/>
                </a:lnTo>
                <a:lnTo>
                  <a:pt x="346709" y="336550"/>
                </a:lnTo>
                <a:lnTo>
                  <a:pt x="354075" y="330326"/>
                </a:lnTo>
                <a:lnTo>
                  <a:pt x="356615" y="326643"/>
                </a:lnTo>
                <a:lnTo>
                  <a:pt x="360425" y="321563"/>
                </a:lnTo>
                <a:lnTo>
                  <a:pt x="361696" y="315340"/>
                </a:lnTo>
                <a:lnTo>
                  <a:pt x="361696" y="305307"/>
                </a:lnTo>
                <a:lnTo>
                  <a:pt x="360425" y="300354"/>
                </a:lnTo>
                <a:lnTo>
                  <a:pt x="356615" y="295275"/>
                </a:lnTo>
                <a:lnTo>
                  <a:pt x="354075" y="290321"/>
                </a:lnTo>
                <a:lnTo>
                  <a:pt x="71374" y="7492"/>
                </a:lnTo>
                <a:lnTo>
                  <a:pt x="66294" y="4952"/>
                </a:lnTo>
                <a:lnTo>
                  <a:pt x="61340" y="1269"/>
                </a:lnTo>
                <a:lnTo>
                  <a:pt x="5626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04" name="Google Shape;804;p62"/>
          <p:cNvSpPr/>
          <p:nvPr/>
        </p:nvSpPr>
        <p:spPr>
          <a:xfrm>
            <a:off x="7657465" y="865632"/>
            <a:ext cx="608330" cy="608330"/>
          </a:xfrm>
          <a:custGeom>
            <a:avLst/>
            <a:gdLst/>
            <a:ahLst/>
            <a:cxnLst/>
            <a:rect l="l" t="t" r="r" b="b"/>
            <a:pathLst>
              <a:path w="608329" h="608330" extrusionOk="0">
                <a:moveTo>
                  <a:pt x="146430" y="123825"/>
                </a:moveTo>
                <a:lnTo>
                  <a:pt x="115188" y="123825"/>
                </a:lnTo>
                <a:lnTo>
                  <a:pt x="100202" y="125094"/>
                </a:lnTo>
                <a:lnTo>
                  <a:pt x="51307" y="137667"/>
                </a:lnTo>
                <a:lnTo>
                  <a:pt x="7619" y="165100"/>
                </a:lnTo>
                <a:lnTo>
                  <a:pt x="0" y="178942"/>
                </a:lnTo>
                <a:lnTo>
                  <a:pt x="0" y="190245"/>
                </a:lnTo>
                <a:lnTo>
                  <a:pt x="402970" y="600582"/>
                </a:lnTo>
                <a:lnTo>
                  <a:pt x="417956" y="608076"/>
                </a:lnTo>
                <a:lnTo>
                  <a:pt x="429259" y="608076"/>
                </a:lnTo>
                <a:lnTo>
                  <a:pt x="464311" y="571880"/>
                </a:lnTo>
                <a:lnTo>
                  <a:pt x="480567" y="524255"/>
                </a:lnTo>
                <a:lnTo>
                  <a:pt x="484250" y="493013"/>
                </a:lnTo>
                <a:lnTo>
                  <a:pt x="484250" y="461771"/>
                </a:lnTo>
                <a:lnTo>
                  <a:pt x="482980" y="445388"/>
                </a:lnTo>
                <a:lnTo>
                  <a:pt x="480567" y="429259"/>
                </a:lnTo>
                <a:lnTo>
                  <a:pt x="476757" y="412876"/>
                </a:lnTo>
                <a:lnTo>
                  <a:pt x="474217" y="397890"/>
                </a:lnTo>
                <a:lnTo>
                  <a:pt x="469264" y="382904"/>
                </a:lnTo>
                <a:lnTo>
                  <a:pt x="464311" y="370331"/>
                </a:lnTo>
                <a:lnTo>
                  <a:pt x="459231" y="357885"/>
                </a:lnTo>
                <a:lnTo>
                  <a:pt x="608202" y="210184"/>
                </a:lnTo>
                <a:lnTo>
                  <a:pt x="589406" y="191388"/>
                </a:lnTo>
                <a:lnTo>
                  <a:pt x="292861" y="191388"/>
                </a:lnTo>
                <a:lnTo>
                  <a:pt x="289051" y="190245"/>
                </a:lnTo>
                <a:lnTo>
                  <a:pt x="285368" y="187705"/>
                </a:lnTo>
                <a:lnTo>
                  <a:pt x="282828" y="183895"/>
                </a:lnTo>
                <a:lnTo>
                  <a:pt x="281558" y="180212"/>
                </a:lnTo>
                <a:lnTo>
                  <a:pt x="282828" y="176402"/>
                </a:lnTo>
                <a:lnTo>
                  <a:pt x="285368" y="172719"/>
                </a:lnTo>
                <a:lnTo>
                  <a:pt x="309244" y="148843"/>
                </a:lnTo>
                <a:lnTo>
                  <a:pt x="250316" y="148843"/>
                </a:lnTo>
                <a:lnTo>
                  <a:pt x="225298" y="138937"/>
                </a:lnTo>
                <a:lnTo>
                  <a:pt x="210311" y="133857"/>
                </a:lnTo>
                <a:lnTo>
                  <a:pt x="195199" y="131444"/>
                </a:lnTo>
                <a:lnTo>
                  <a:pt x="179069" y="127634"/>
                </a:lnTo>
                <a:lnTo>
                  <a:pt x="162686" y="125094"/>
                </a:lnTo>
                <a:lnTo>
                  <a:pt x="146430" y="123825"/>
                </a:lnTo>
                <a:close/>
              </a:path>
              <a:path w="608329" h="608330" extrusionOk="0">
                <a:moveTo>
                  <a:pt x="464311" y="66293"/>
                </a:moveTo>
                <a:lnTo>
                  <a:pt x="395477" y="66293"/>
                </a:lnTo>
                <a:lnTo>
                  <a:pt x="400430" y="67563"/>
                </a:lnTo>
                <a:lnTo>
                  <a:pt x="404240" y="70103"/>
                </a:lnTo>
                <a:lnTo>
                  <a:pt x="406780" y="73787"/>
                </a:lnTo>
                <a:lnTo>
                  <a:pt x="406780" y="81279"/>
                </a:lnTo>
                <a:lnTo>
                  <a:pt x="404240" y="85089"/>
                </a:lnTo>
                <a:lnTo>
                  <a:pt x="300354" y="187705"/>
                </a:lnTo>
                <a:lnTo>
                  <a:pt x="296544" y="190245"/>
                </a:lnTo>
                <a:lnTo>
                  <a:pt x="292861" y="191388"/>
                </a:lnTo>
                <a:lnTo>
                  <a:pt x="589406" y="191388"/>
                </a:lnTo>
                <a:lnTo>
                  <a:pt x="464311" y="66293"/>
                </a:lnTo>
                <a:close/>
              </a:path>
              <a:path w="608329" h="608330" extrusionOk="0">
                <a:moveTo>
                  <a:pt x="398017" y="0"/>
                </a:moveTo>
                <a:lnTo>
                  <a:pt x="250316" y="148843"/>
                </a:lnTo>
                <a:lnTo>
                  <a:pt x="309244" y="148843"/>
                </a:lnTo>
                <a:lnTo>
                  <a:pt x="387984" y="70103"/>
                </a:lnTo>
                <a:lnTo>
                  <a:pt x="391667" y="67563"/>
                </a:lnTo>
                <a:lnTo>
                  <a:pt x="395477" y="66293"/>
                </a:lnTo>
                <a:lnTo>
                  <a:pt x="464311" y="66293"/>
                </a:lnTo>
                <a:lnTo>
                  <a:pt x="398017"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05" name="Google Shape;805;p62"/>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6</a:t>
            </a:r>
            <a:endParaRPr sz="1300" b="0" i="0" u="none" strike="noStrike" cap="none">
              <a:solidFill>
                <a:schemeClr val="dk1"/>
              </a:solidFill>
              <a:latin typeface="Arial"/>
              <a:ea typeface="Arial"/>
              <a:cs typeface="Arial"/>
              <a:sym typeface="Arial"/>
            </a:endParaRPr>
          </a:p>
        </p:txBody>
      </p:sp>
      <p:sp>
        <p:nvSpPr>
          <p:cNvPr id="806" name="Google Shape;806;p62"/>
          <p:cNvSpPr/>
          <p:nvPr/>
        </p:nvSpPr>
        <p:spPr>
          <a:xfrm>
            <a:off x="4863846" y="2266988"/>
            <a:ext cx="3289554" cy="2195703"/>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10"/>
        <p:cNvGrpSpPr/>
        <p:nvPr/>
      </p:nvGrpSpPr>
      <p:grpSpPr>
        <a:xfrm>
          <a:off x="0" y="0"/>
          <a:ext cx="0" cy="0"/>
          <a:chOff x="0" y="0"/>
          <a:chExt cx="0" cy="0"/>
        </a:xfrm>
      </p:grpSpPr>
      <p:sp>
        <p:nvSpPr>
          <p:cNvPr id="811" name="Google Shape;811;p63"/>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12" name="Google Shape;812;p63"/>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13" name="Google Shape;813;p63"/>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14" name="Google Shape;814;p63"/>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15" name="Google Shape;815;p63"/>
          <p:cNvSpPr txBox="1">
            <a:spLocks noGrp="1"/>
          </p:cNvSpPr>
          <p:nvPr>
            <p:ph type="title"/>
          </p:nvPr>
        </p:nvSpPr>
        <p:spPr>
          <a:xfrm>
            <a:off x="948029" y="625297"/>
            <a:ext cx="343789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KONSEP DASAR</a:t>
            </a:r>
            <a:endParaRPr sz="4000">
              <a:latin typeface="Arial"/>
              <a:ea typeface="Arial"/>
              <a:cs typeface="Arial"/>
              <a:sym typeface="Arial"/>
            </a:endParaRPr>
          </a:p>
        </p:txBody>
      </p:sp>
      <p:sp>
        <p:nvSpPr>
          <p:cNvPr id="816" name="Google Shape;816;p63"/>
          <p:cNvSpPr txBox="1"/>
          <p:nvPr/>
        </p:nvSpPr>
        <p:spPr>
          <a:xfrm>
            <a:off x="1050137" y="1500377"/>
            <a:ext cx="6962140" cy="2922905"/>
          </a:xfrm>
          <a:prstGeom prst="rect">
            <a:avLst/>
          </a:prstGeom>
          <a:noFill/>
          <a:ln>
            <a:noFill/>
          </a:ln>
        </p:spPr>
        <p:txBody>
          <a:bodyPr spcFirstLastPara="1" wrap="square" lIns="0" tIns="13325" rIns="0" bIns="0" anchor="t" anchorCtr="0">
            <a:noAutofit/>
          </a:bodyPr>
          <a:lstStyle/>
          <a:p>
            <a:pPr marL="367665" marR="19431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Skor-skor pada tes psikologis paling umum  diinterpretasikan dengan acuan pada norma-norma yang  menggambarkan kinerja tes dari sampel terstandarisasi.</a:t>
            </a:r>
            <a:endParaRPr sz="2000" b="0" i="0" u="none" strike="noStrike" cap="none">
              <a:solidFill>
                <a:schemeClr val="dk1"/>
              </a:solidFill>
              <a:latin typeface="Arial"/>
              <a:ea typeface="Arial"/>
              <a:cs typeface="Arial"/>
              <a:sym typeface="Arial"/>
            </a:endParaRPr>
          </a:p>
          <a:p>
            <a:pPr marL="367665" marR="5080" lvl="0" indent="-355600" algn="l" rtl="0">
              <a:lnSpc>
                <a:spcPct val="100000"/>
              </a:lnSpc>
              <a:spcBef>
                <a:spcPts val="6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Dalam rangka menilai lebih tepat posisi individu yang pasti  dengan mengacu pada sampel standarisasi, skor mentah  diubah menjadi </a:t>
            </a:r>
            <a:r>
              <a:rPr lang="en-US" sz="2000" b="1" i="0" u="none" strike="noStrike" cap="none">
                <a:solidFill>
                  <a:schemeClr val="dk1"/>
                </a:solidFill>
                <a:latin typeface="Arial"/>
                <a:ea typeface="Arial"/>
                <a:cs typeface="Arial"/>
                <a:sym typeface="Arial"/>
              </a:rPr>
              <a:t>ukuran relatif</a:t>
            </a:r>
            <a:r>
              <a:rPr lang="en-US" sz="2000" b="0" i="0" u="none" strike="noStrike" cap="none">
                <a:solidFill>
                  <a:schemeClr val="dk1"/>
                </a:solidFill>
                <a:latin typeface="Arial"/>
                <a:ea typeface="Arial"/>
                <a:cs typeface="Arial"/>
                <a:sym typeface="Arial"/>
              </a:rPr>
              <a:t>.</a:t>
            </a:r>
            <a:endParaRPr sz="2000" b="0" i="0" u="none" strike="noStrike" cap="none">
              <a:solidFill>
                <a:schemeClr val="dk1"/>
              </a:solidFill>
              <a:latin typeface="Arial"/>
              <a:ea typeface="Arial"/>
              <a:cs typeface="Arial"/>
              <a:sym typeface="Arial"/>
            </a:endParaRPr>
          </a:p>
          <a:p>
            <a:pPr marL="367665" marR="407034" lvl="0" indent="-355600" algn="l" rtl="0">
              <a:lnSpc>
                <a:spcPct val="100000"/>
              </a:lnSpc>
              <a:spcBef>
                <a:spcPts val="6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Sasaran pokok metode statistik adalah untuk  mengorganisasi dan merangkum data kuantitatif dalam  rangka memudahkan pemahaman.</a:t>
            </a:r>
            <a:endParaRPr sz="2000" b="0" i="0" u="none" strike="noStrike" cap="none">
              <a:solidFill>
                <a:schemeClr val="dk1"/>
              </a:solidFill>
              <a:latin typeface="Arial"/>
              <a:ea typeface="Arial"/>
              <a:cs typeface="Arial"/>
              <a:sym typeface="Arial"/>
            </a:endParaRPr>
          </a:p>
        </p:txBody>
      </p:sp>
      <p:sp>
        <p:nvSpPr>
          <p:cNvPr id="817" name="Google Shape;817;p63"/>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7</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1"/>
        <p:cNvGrpSpPr/>
        <p:nvPr/>
      </p:nvGrpSpPr>
      <p:grpSpPr>
        <a:xfrm>
          <a:off x="0" y="0"/>
          <a:ext cx="0" cy="0"/>
          <a:chOff x="0" y="0"/>
          <a:chExt cx="0" cy="0"/>
        </a:xfrm>
      </p:grpSpPr>
      <p:sp>
        <p:nvSpPr>
          <p:cNvPr id="822" name="Google Shape;822;p64"/>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23" name="Google Shape;823;p64"/>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24" name="Google Shape;824;p64"/>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25" name="Google Shape;825;p64"/>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26" name="Google Shape;826;p64"/>
          <p:cNvSpPr txBox="1">
            <a:spLocks noGrp="1"/>
          </p:cNvSpPr>
          <p:nvPr>
            <p:ph type="title"/>
          </p:nvPr>
        </p:nvSpPr>
        <p:spPr>
          <a:xfrm>
            <a:off x="948029" y="625297"/>
            <a:ext cx="3437890"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KONSEP DASAR</a:t>
            </a:r>
            <a:endParaRPr sz="4000">
              <a:latin typeface="Arial"/>
              <a:ea typeface="Arial"/>
              <a:cs typeface="Arial"/>
              <a:sym typeface="Arial"/>
            </a:endParaRPr>
          </a:p>
        </p:txBody>
      </p:sp>
      <p:sp>
        <p:nvSpPr>
          <p:cNvPr id="827" name="Google Shape;827;p64"/>
          <p:cNvSpPr txBox="1"/>
          <p:nvPr/>
        </p:nvSpPr>
        <p:spPr>
          <a:xfrm>
            <a:off x="1050137" y="1500377"/>
            <a:ext cx="7111365" cy="1855470"/>
          </a:xfrm>
          <a:prstGeom prst="rect">
            <a:avLst/>
          </a:prstGeom>
          <a:noFill/>
          <a:ln>
            <a:noFill/>
          </a:ln>
        </p:spPr>
        <p:txBody>
          <a:bodyPr spcFirstLastPara="1" wrap="square" lIns="0" tIns="13325" rIns="0" bIns="0" anchor="t" anchorCtr="0">
            <a:noAutofit/>
          </a:bodyPr>
          <a:lstStyle/>
          <a:p>
            <a:pPr marL="367665" marR="5080" lvl="0" indent="-355600" algn="l" rtl="0">
              <a:lnSpc>
                <a:spcPct val="100000"/>
              </a:lnSpc>
              <a:spcBef>
                <a:spcPts val="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Contoh: suatu daftar skor tes yang berisi 1000 skor akan  membingungkan karena tidak banyak artinya. Namun daftar  tersebut dapat disajikan dalam bentuk distribusi frekuensi  (pie chart, histogram, dll). Lalu dapat juga ditampilkan  bentuk kurva normal. Deskripsi statistik lainnya adalah  mean, modus, median, varians, dan standar deviasi.</a:t>
            </a:r>
            <a:endParaRPr sz="2000" b="0" i="0" u="none" strike="noStrike" cap="none">
              <a:solidFill>
                <a:schemeClr val="dk1"/>
              </a:solidFill>
              <a:latin typeface="Arial"/>
              <a:ea typeface="Arial"/>
              <a:cs typeface="Arial"/>
              <a:sym typeface="Arial"/>
            </a:endParaRPr>
          </a:p>
        </p:txBody>
      </p:sp>
      <p:sp>
        <p:nvSpPr>
          <p:cNvPr id="828" name="Google Shape;828;p64"/>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8</a:t>
            </a:r>
            <a:endParaRPr sz="13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2"/>
        <p:cNvGrpSpPr/>
        <p:nvPr/>
      </p:nvGrpSpPr>
      <p:grpSpPr>
        <a:xfrm>
          <a:off x="0" y="0"/>
          <a:ext cx="0" cy="0"/>
          <a:chOff x="0" y="0"/>
          <a:chExt cx="0" cy="0"/>
        </a:xfrm>
      </p:grpSpPr>
      <p:sp>
        <p:nvSpPr>
          <p:cNvPr id="833" name="Google Shape;833;p65"/>
          <p:cNvSpPr/>
          <p:nvPr/>
        </p:nvSpPr>
        <p:spPr>
          <a:xfrm>
            <a:off x="198602" y="476250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34" name="Google Shape;834;p65"/>
          <p:cNvSpPr/>
          <p:nvPr/>
        </p:nvSpPr>
        <p:spPr>
          <a:xfrm>
            <a:off x="198602" y="394970"/>
            <a:ext cx="196850" cy="4367530"/>
          </a:xfrm>
          <a:custGeom>
            <a:avLst/>
            <a:gdLst/>
            <a:ahLst/>
            <a:cxnLst/>
            <a:rect l="l" t="t" r="r" b="b"/>
            <a:pathLst>
              <a:path w="196850" h="4367530" extrusionOk="0">
                <a:moveTo>
                  <a:pt x="0" y="4367530"/>
                </a:moveTo>
                <a:lnTo>
                  <a:pt x="196418" y="4367530"/>
                </a:lnTo>
                <a:lnTo>
                  <a:pt x="196418" y="0"/>
                </a:lnTo>
                <a:lnTo>
                  <a:pt x="0" y="0"/>
                </a:lnTo>
                <a:lnTo>
                  <a:pt x="0" y="436753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35" name="Google Shape;835;p65"/>
          <p:cNvSpPr/>
          <p:nvPr/>
        </p:nvSpPr>
        <p:spPr>
          <a:xfrm>
            <a:off x="198602" y="198120"/>
            <a:ext cx="8747125" cy="196850"/>
          </a:xfrm>
          <a:custGeom>
            <a:avLst/>
            <a:gdLst/>
            <a:ahLst/>
            <a:cxnLst/>
            <a:rect l="l" t="t" r="r" b="b"/>
            <a:pathLst>
              <a:path w="8747125" h="196850" extrusionOk="0">
                <a:moveTo>
                  <a:pt x="0" y="196850"/>
                </a:moveTo>
                <a:lnTo>
                  <a:pt x="8746769" y="196850"/>
                </a:lnTo>
                <a:lnTo>
                  <a:pt x="8746769" y="0"/>
                </a:lnTo>
                <a:lnTo>
                  <a:pt x="0" y="0"/>
                </a:lnTo>
                <a:lnTo>
                  <a:pt x="0" y="19685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36" name="Google Shape;836;p65"/>
          <p:cNvSpPr/>
          <p:nvPr/>
        </p:nvSpPr>
        <p:spPr>
          <a:xfrm>
            <a:off x="8749030" y="394970"/>
            <a:ext cx="196850" cy="4368165"/>
          </a:xfrm>
          <a:custGeom>
            <a:avLst/>
            <a:gdLst/>
            <a:ahLst/>
            <a:cxnLst/>
            <a:rect l="l" t="t" r="r" b="b"/>
            <a:pathLst>
              <a:path w="196850" h="4368165" extrusionOk="0">
                <a:moveTo>
                  <a:pt x="196342" y="0"/>
                </a:moveTo>
                <a:lnTo>
                  <a:pt x="0" y="0"/>
                </a:lnTo>
                <a:lnTo>
                  <a:pt x="0" y="4367898"/>
                </a:lnTo>
                <a:lnTo>
                  <a:pt x="196342" y="4367898"/>
                </a:lnTo>
                <a:lnTo>
                  <a:pt x="196342"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37" name="Google Shape;837;p65"/>
          <p:cNvSpPr txBox="1"/>
          <p:nvPr/>
        </p:nvSpPr>
        <p:spPr>
          <a:xfrm>
            <a:off x="948029" y="2387244"/>
            <a:ext cx="3395345" cy="1397635"/>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Arial"/>
                <a:ea typeface="Arial"/>
                <a:cs typeface="Arial"/>
                <a:sym typeface="Arial"/>
              </a:rPr>
              <a:t>NORMA</a:t>
            </a:r>
            <a:endParaRPr sz="1600" b="0" i="0" u="none" strike="noStrike" cap="none">
              <a:solidFill>
                <a:schemeClr val="dk1"/>
              </a:solidFill>
              <a:latin typeface="Arial"/>
              <a:ea typeface="Arial"/>
              <a:cs typeface="Arial"/>
              <a:sym typeface="Arial"/>
            </a:endParaRPr>
          </a:p>
          <a:p>
            <a:pPr marL="299085" marR="5080" lvl="0" indent="-287019" algn="l" rtl="0">
              <a:lnSpc>
                <a:spcPct val="100000"/>
              </a:lnSpc>
              <a:spcBef>
                <a:spcPts val="600"/>
              </a:spcBef>
              <a:spcAft>
                <a:spcPts val="0"/>
              </a:spcAft>
              <a:buClr>
                <a:srgbClr val="000000"/>
              </a:buClr>
              <a:buSzPts val="1600"/>
              <a:buFont typeface="Arial"/>
              <a:buNone/>
            </a:pP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Arial"/>
                <a:ea typeface="Arial"/>
                <a:cs typeface="Arial"/>
                <a:sym typeface="Arial"/>
              </a:rPr>
              <a:t>Menggunakan performa kelompok  orang tertentu sebagai  informasi/standar dalam  mengartikan skor</a:t>
            </a:r>
            <a:endParaRPr sz="1600" b="0" i="0" u="none" strike="noStrike" cap="none">
              <a:solidFill>
                <a:schemeClr val="dk1"/>
              </a:solidFill>
              <a:latin typeface="Arial"/>
              <a:ea typeface="Arial"/>
              <a:cs typeface="Arial"/>
              <a:sym typeface="Arial"/>
            </a:endParaRPr>
          </a:p>
        </p:txBody>
      </p:sp>
      <p:sp>
        <p:nvSpPr>
          <p:cNvPr id="838" name="Google Shape;838;p65"/>
          <p:cNvSpPr txBox="1"/>
          <p:nvPr/>
        </p:nvSpPr>
        <p:spPr>
          <a:xfrm>
            <a:off x="948029" y="4106062"/>
            <a:ext cx="3011805" cy="441959"/>
          </a:xfrm>
          <a:prstGeom prst="rect">
            <a:avLst/>
          </a:prstGeom>
          <a:noFill/>
          <a:ln>
            <a:noFill/>
          </a:ln>
        </p:spPr>
        <p:txBody>
          <a:bodyPr spcFirstLastPara="1" wrap="square" lIns="0" tIns="24750" rIns="0" bIns="0" anchor="t" anchorCtr="0">
            <a:noAutofit/>
          </a:bodyPr>
          <a:lstStyle/>
          <a:p>
            <a:pPr marL="299085" marR="5080" lvl="0" indent="-287019" algn="l" rtl="0">
              <a:lnSpc>
                <a:spcPct val="94700"/>
              </a:lnSpc>
              <a:spcBef>
                <a:spcPts val="0"/>
              </a:spcBef>
              <a:spcAft>
                <a:spcPts val="0"/>
              </a:spcAft>
              <a:buClr>
                <a:srgbClr val="000000"/>
              </a:buClr>
              <a:buSzPts val="1600"/>
              <a:buFont typeface="Arial"/>
              <a:buNone/>
            </a:pP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200" b="0" i="0" u="none" strike="noStrike" cap="none">
                <a:solidFill>
                  <a:schemeClr val="dk1"/>
                </a:solidFill>
                <a:latin typeface="Arial"/>
                <a:ea typeface="Arial"/>
                <a:cs typeface="Arial"/>
                <a:sym typeface="Arial"/>
              </a:rPr>
              <a:t>Berguna jika ingin membandingkan satu  orang dengan orang lain</a:t>
            </a:r>
            <a:endParaRPr sz="1200" b="0" i="0" u="none" strike="noStrike" cap="none">
              <a:solidFill>
                <a:schemeClr val="dk1"/>
              </a:solidFill>
              <a:latin typeface="Arial"/>
              <a:ea typeface="Arial"/>
              <a:cs typeface="Arial"/>
              <a:sym typeface="Arial"/>
            </a:endParaRPr>
          </a:p>
        </p:txBody>
      </p:sp>
      <p:sp>
        <p:nvSpPr>
          <p:cNvPr id="839" name="Google Shape;839;p65"/>
          <p:cNvSpPr txBox="1">
            <a:spLocks noGrp="1"/>
          </p:cNvSpPr>
          <p:nvPr>
            <p:ph type="title"/>
          </p:nvPr>
        </p:nvSpPr>
        <p:spPr>
          <a:xfrm>
            <a:off x="948029" y="932179"/>
            <a:ext cx="4930775" cy="635000"/>
          </a:xfrm>
          <a:prstGeom prst="rect">
            <a:avLst/>
          </a:prstGeom>
          <a:noFill/>
          <a:ln>
            <a:noFill/>
          </a:ln>
        </p:spPr>
        <p:txBody>
          <a:bodyPr spcFirstLastPara="1" wrap="square" lIns="0" tIns="12050" rIns="0" bIns="0" anchor="ctr" anchorCtr="0">
            <a:noAutofit/>
          </a:bodyPr>
          <a:lstStyle/>
          <a:p>
            <a:pPr marL="12700" lvl="0" indent="0" algn="l" rtl="0">
              <a:lnSpc>
                <a:spcPct val="100000"/>
              </a:lnSpc>
              <a:spcBef>
                <a:spcPts val="0"/>
              </a:spcBef>
              <a:spcAft>
                <a:spcPts val="0"/>
              </a:spcAft>
              <a:buClr>
                <a:srgbClr val="000000"/>
              </a:buClr>
              <a:buSzPts val="4000"/>
              <a:buFont typeface="Arial"/>
              <a:buNone/>
            </a:pPr>
            <a:r>
              <a:rPr lang="en-US" sz="4000" b="1">
                <a:solidFill>
                  <a:srgbClr val="000000"/>
                </a:solidFill>
                <a:latin typeface="Arial"/>
                <a:ea typeface="Arial"/>
                <a:cs typeface="Arial"/>
                <a:sym typeface="Arial"/>
              </a:rPr>
              <a:t>KERANGKA ACUAN</a:t>
            </a:r>
            <a:endParaRPr sz="4000">
              <a:latin typeface="Arial"/>
              <a:ea typeface="Arial"/>
              <a:cs typeface="Arial"/>
              <a:sym typeface="Arial"/>
            </a:endParaRPr>
          </a:p>
        </p:txBody>
      </p:sp>
      <p:sp>
        <p:nvSpPr>
          <p:cNvPr id="840" name="Google Shape;840;p65"/>
          <p:cNvSpPr txBox="1"/>
          <p:nvPr/>
        </p:nvSpPr>
        <p:spPr>
          <a:xfrm>
            <a:off x="948029" y="1543253"/>
            <a:ext cx="4573905" cy="57467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3600"/>
              <a:buFont typeface="Arial"/>
              <a:buNone/>
            </a:pPr>
            <a:r>
              <a:rPr lang="en-US" sz="3600" b="1" i="0" u="none" strike="noStrike" cap="none">
                <a:solidFill>
                  <a:schemeClr val="dk1"/>
                </a:solidFill>
                <a:latin typeface="Arial"/>
                <a:ea typeface="Arial"/>
                <a:cs typeface="Arial"/>
                <a:sym typeface="Arial"/>
              </a:rPr>
              <a:t>Interpretasi Skor Tes</a:t>
            </a:r>
            <a:endParaRPr sz="3600" b="0" i="0" u="none" strike="noStrike" cap="none">
              <a:solidFill>
                <a:schemeClr val="dk1"/>
              </a:solidFill>
              <a:latin typeface="Arial"/>
              <a:ea typeface="Arial"/>
              <a:cs typeface="Arial"/>
              <a:sym typeface="Arial"/>
            </a:endParaRPr>
          </a:p>
        </p:txBody>
      </p:sp>
      <p:sp>
        <p:nvSpPr>
          <p:cNvPr id="841" name="Google Shape;841;p65"/>
          <p:cNvSpPr txBox="1"/>
          <p:nvPr/>
        </p:nvSpPr>
        <p:spPr>
          <a:xfrm>
            <a:off x="4759578" y="2387244"/>
            <a:ext cx="3339465" cy="1153795"/>
          </a:xfrm>
          <a:prstGeom prst="rect">
            <a:avLst/>
          </a:prstGeom>
          <a:noFill/>
          <a:ln>
            <a:noFill/>
          </a:ln>
        </p:spPr>
        <p:txBody>
          <a:bodyPr spcFirstLastPara="1" wrap="square" lIns="0" tIns="88900" rIns="0" bIns="0" anchor="t" anchorCtr="0">
            <a:noAutofit/>
          </a:bodyPr>
          <a:lstStyle/>
          <a:p>
            <a:pPr marL="1270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Arial"/>
                <a:ea typeface="Arial"/>
                <a:cs typeface="Arial"/>
                <a:sym typeface="Arial"/>
              </a:rPr>
              <a:t>KRITERIA PERFORMA</a:t>
            </a:r>
            <a:endParaRPr sz="1600" b="0" i="0" u="none" strike="noStrike" cap="none">
              <a:solidFill>
                <a:schemeClr val="dk1"/>
              </a:solidFill>
              <a:latin typeface="Arial"/>
              <a:ea typeface="Arial"/>
              <a:cs typeface="Arial"/>
              <a:sym typeface="Arial"/>
            </a:endParaRPr>
          </a:p>
          <a:p>
            <a:pPr marL="299085" marR="5080" lvl="0" indent="-287019" algn="l" rtl="0">
              <a:lnSpc>
                <a:spcPct val="100000"/>
              </a:lnSpc>
              <a:spcBef>
                <a:spcPts val="600"/>
              </a:spcBef>
              <a:spcAft>
                <a:spcPts val="0"/>
              </a:spcAft>
              <a:buClr>
                <a:srgbClr val="000000"/>
              </a:buClr>
              <a:buSzPts val="1600"/>
              <a:buFont typeface="Arial"/>
              <a:buNone/>
            </a:pP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Arial"/>
                <a:ea typeface="Arial"/>
                <a:cs typeface="Arial"/>
                <a:sym typeface="Arial"/>
              </a:rPr>
              <a:t>Menggunakan prosedur, indikator  perilaku, dan sejumlah kriteria  lainnya untuk mengartikan skor</a:t>
            </a:r>
            <a:endParaRPr sz="1600" b="0" i="0" u="none" strike="noStrike" cap="none">
              <a:solidFill>
                <a:schemeClr val="dk1"/>
              </a:solidFill>
              <a:latin typeface="Arial"/>
              <a:ea typeface="Arial"/>
              <a:cs typeface="Arial"/>
              <a:sym typeface="Arial"/>
            </a:endParaRPr>
          </a:p>
        </p:txBody>
      </p:sp>
      <p:sp>
        <p:nvSpPr>
          <p:cNvPr id="842" name="Google Shape;842;p65"/>
          <p:cNvSpPr txBox="1"/>
          <p:nvPr/>
        </p:nvSpPr>
        <p:spPr>
          <a:xfrm>
            <a:off x="4759578" y="3861917"/>
            <a:ext cx="2626995" cy="441959"/>
          </a:xfrm>
          <a:prstGeom prst="rect">
            <a:avLst/>
          </a:prstGeom>
          <a:noFill/>
          <a:ln>
            <a:noFill/>
          </a:ln>
        </p:spPr>
        <p:txBody>
          <a:bodyPr spcFirstLastPara="1" wrap="square" lIns="0" tIns="24125" rIns="0" bIns="0" anchor="t" anchorCtr="0">
            <a:noAutofit/>
          </a:bodyPr>
          <a:lstStyle/>
          <a:p>
            <a:pPr marL="299085" marR="5080" lvl="0" indent="-287019" algn="l" rtl="0">
              <a:lnSpc>
                <a:spcPct val="94900"/>
              </a:lnSpc>
              <a:spcBef>
                <a:spcPts val="0"/>
              </a:spcBef>
              <a:spcAft>
                <a:spcPts val="0"/>
              </a:spcAft>
              <a:buClr>
                <a:srgbClr val="000000"/>
              </a:buClr>
              <a:buSzPts val="1600"/>
              <a:buFont typeface="Arial"/>
              <a:buNone/>
            </a:pPr>
            <a:r>
              <a:rPr lang="en-US" sz="1600" b="0" i="0" u="none" strike="noStrike" cap="none">
                <a:solidFill>
                  <a:schemeClr val="dk1"/>
                </a:solidFill>
                <a:latin typeface="Noto Sans Symbols"/>
                <a:ea typeface="Noto Sans Symbols"/>
                <a:cs typeface="Noto Sans Symbols"/>
                <a:sym typeface="Noto Sans Symbols"/>
              </a:rPr>
              <a:t>⮩</a:t>
            </a:r>
            <a:r>
              <a:rPr lang="en-US" sz="1600" b="0" i="0" u="none" strike="noStrike" cap="none">
                <a:solidFill>
                  <a:schemeClr val="dk1"/>
                </a:solidFill>
                <a:latin typeface="Times New Roman"/>
                <a:ea typeface="Times New Roman"/>
                <a:cs typeface="Times New Roman"/>
                <a:sym typeface="Times New Roman"/>
              </a:rPr>
              <a:t> </a:t>
            </a:r>
            <a:r>
              <a:rPr lang="en-US" sz="1200" b="0" i="0" u="none" strike="noStrike" cap="none">
                <a:solidFill>
                  <a:schemeClr val="dk1"/>
                </a:solidFill>
                <a:latin typeface="Arial"/>
                <a:ea typeface="Arial"/>
                <a:cs typeface="Arial"/>
                <a:sym typeface="Arial"/>
              </a:rPr>
              <a:t>Berguna untuk mengetahui tingkat  penguasaan seseorang</a:t>
            </a:r>
            <a:endParaRPr sz="1200" b="0" i="0" u="none" strike="noStrike" cap="none">
              <a:solidFill>
                <a:schemeClr val="dk1"/>
              </a:solidFill>
              <a:latin typeface="Arial"/>
              <a:ea typeface="Arial"/>
              <a:cs typeface="Arial"/>
              <a:sym typeface="Arial"/>
            </a:endParaRPr>
          </a:p>
        </p:txBody>
      </p:sp>
      <p:sp>
        <p:nvSpPr>
          <p:cNvPr id="843" name="Google Shape;843;p65"/>
          <p:cNvSpPr/>
          <p:nvPr/>
        </p:nvSpPr>
        <p:spPr>
          <a:xfrm>
            <a:off x="7516114" y="1252219"/>
            <a:ext cx="363220" cy="363220"/>
          </a:xfrm>
          <a:custGeom>
            <a:avLst/>
            <a:gdLst/>
            <a:ahLst/>
            <a:cxnLst/>
            <a:rect l="l" t="t" r="r" b="b"/>
            <a:pathLst>
              <a:path w="363220" h="363219" extrusionOk="0">
                <a:moveTo>
                  <a:pt x="284099" y="0"/>
                </a:moveTo>
                <a:lnTo>
                  <a:pt x="27558" y="306577"/>
                </a:lnTo>
                <a:lnTo>
                  <a:pt x="0" y="362965"/>
                </a:lnTo>
                <a:lnTo>
                  <a:pt x="56260" y="335406"/>
                </a:lnTo>
                <a:lnTo>
                  <a:pt x="362838" y="78866"/>
                </a:lnTo>
                <a:lnTo>
                  <a:pt x="284099"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44" name="Google Shape;844;p65"/>
          <p:cNvSpPr/>
          <p:nvPr/>
        </p:nvSpPr>
        <p:spPr>
          <a:xfrm>
            <a:off x="8057895" y="711708"/>
            <a:ext cx="361950" cy="361950"/>
          </a:xfrm>
          <a:custGeom>
            <a:avLst/>
            <a:gdLst/>
            <a:ahLst/>
            <a:cxnLst/>
            <a:rect l="l" t="t" r="r" b="b"/>
            <a:pathLst>
              <a:path w="361950" h="361950" extrusionOk="0">
                <a:moveTo>
                  <a:pt x="56260" y="0"/>
                </a:moveTo>
                <a:lnTo>
                  <a:pt x="46354" y="0"/>
                </a:lnTo>
                <a:lnTo>
                  <a:pt x="40131" y="1269"/>
                </a:lnTo>
                <a:lnTo>
                  <a:pt x="35051" y="4952"/>
                </a:lnTo>
                <a:lnTo>
                  <a:pt x="31369" y="7492"/>
                </a:lnTo>
                <a:lnTo>
                  <a:pt x="25019" y="15112"/>
                </a:lnTo>
                <a:lnTo>
                  <a:pt x="18796" y="22478"/>
                </a:lnTo>
                <a:lnTo>
                  <a:pt x="15112" y="30099"/>
                </a:lnTo>
                <a:lnTo>
                  <a:pt x="10032" y="37591"/>
                </a:lnTo>
                <a:lnTo>
                  <a:pt x="3809" y="53847"/>
                </a:lnTo>
                <a:lnTo>
                  <a:pt x="0" y="71374"/>
                </a:lnTo>
                <a:lnTo>
                  <a:pt x="0" y="88900"/>
                </a:lnTo>
                <a:lnTo>
                  <a:pt x="13843" y="138937"/>
                </a:lnTo>
                <a:lnTo>
                  <a:pt x="222757" y="347852"/>
                </a:lnTo>
                <a:lnTo>
                  <a:pt x="272796" y="361695"/>
                </a:lnTo>
                <a:lnTo>
                  <a:pt x="290322" y="361695"/>
                </a:lnTo>
                <a:lnTo>
                  <a:pt x="307848" y="357886"/>
                </a:lnTo>
                <a:lnTo>
                  <a:pt x="324103" y="351663"/>
                </a:lnTo>
                <a:lnTo>
                  <a:pt x="331597" y="346582"/>
                </a:lnTo>
                <a:lnTo>
                  <a:pt x="339089" y="342900"/>
                </a:lnTo>
                <a:lnTo>
                  <a:pt x="346709" y="336550"/>
                </a:lnTo>
                <a:lnTo>
                  <a:pt x="354075" y="330326"/>
                </a:lnTo>
                <a:lnTo>
                  <a:pt x="356615" y="326643"/>
                </a:lnTo>
                <a:lnTo>
                  <a:pt x="360425" y="321563"/>
                </a:lnTo>
                <a:lnTo>
                  <a:pt x="361696" y="315340"/>
                </a:lnTo>
                <a:lnTo>
                  <a:pt x="361696" y="305307"/>
                </a:lnTo>
                <a:lnTo>
                  <a:pt x="360425" y="300354"/>
                </a:lnTo>
                <a:lnTo>
                  <a:pt x="356615" y="295275"/>
                </a:lnTo>
                <a:lnTo>
                  <a:pt x="354075" y="290321"/>
                </a:lnTo>
                <a:lnTo>
                  <a:pt x="71374" y="7492"/>
                </a:lnTo>
                <a:lnTo>
                  <a:pt x="66294" y="4952"/>
                </a:lnTo>
                <a:lnTo>
                  <a:pt x="61340" y="1269"/>
                </a:lnTo>
                <a:lnTo>
                  <a:pt x="56260"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45" name="Google Shape;845;p65"/>
          <p:cNvSpPr/>
          <p:nvPr/>
        </p:nvSpPr>
        <p:spPr>
          <a:xfrm>
            <a:off x="7657465" y="865632"/>
            <a:ext cx="608330" cy="608330"/>
          </a:xfrm>
          <a:custGeom>
            <a:avLst/>
            <a:gdLst/>
            <a:ahLst/>
            <a:cxnLst/>
            <a:rect l="l" t="t" r="r" b="b"/>
            <a:pathLst>
              <a:path w="608329" h="608330" extrusionOk="0">
                <a:moveTo>
                  <a:pt x="146430" y="123825"/>
                </a:moveTo>
                <a:lnTo>
                  <a:pt x="115188" y="123825"/>
                </a:lnTo>
                <a:lnTo>
                  <a:pt x="100202" y="125094"/>
                </a:lnTo>
                <a:lnTo>
                  <a:pt x="51307" y="137667"/>
                </a:lnTo>
                <a:lnTo>
                  <a:pt x="7619" y="165100"/>
                </a:lnTo>
                <a:lnTo>
                  <a:pt x="0" y="178942"/>
                </a:lnTo>
                <a:lnTo>
                  <a:pt x="0" y="190245"/>
                </a:lnTo>
                <a:lnTo>
                  <a:pt x="402970" y="600582"/>
                </a:lnTo>
                <a:lnTo>
                  <a:pt x="417956" y="608076"/>
                </a:lnTo>
                <a:lnTo>
                  <a:pt x="429259" y="608076"/>
                </a:lnTo>
                <a:lnTo>
                  <a:pt x="464311" y="571880"/>
                </a:lnTo>
                <a:lnTo>
                  <a:pt x="480567" y="524255"/>
                </a:lnTo>
                <a:lnTo>
                  <a:pt x="484250" y="493013"/>
                </a:lnTo>
                <a:lnTo>
                  <a:pt x="484250" y="461771"/>
                </a:lnTo>
                <a:lnTo>
                  <a:pt x="482980" y="445388"/>
                </a:lnTo>
                <a:lnTo>
                  <a:pt x="480567" y="429259"/>
                </a:lnTo>
                <a:lnTo>
                  <a:pt x="476757" y="412876"/>
                </a:lnTo>
                <a:lnTo>
                  <a:pt x="474217" y="397890"/>
                </a:lnTo>
                <a:lnTo>
                  <a:pt x="469264" y="382904"/>
                </a:lnTo>
                <a:lnTo>
                  <a:pt x="464311" y="370331"/>
                </a:lnTo>
                <a:lnTo>
                  <a:pt x="459231" y="357885"/>
                </a:lnTo>
                <a:lnTo>
                  <a:pt x="608202" y="210184"/>
                </a:lnTo>
                <a:lnTo>
                  <a:pt x="589406" y="191388"/>
                </a:lnTo>
                <a:lnTo>
                  <a:pt x="292861" y="191388"/>
                </a:lnTo>
                <a:lnTo>
                  <a:pt x="289051" y="190245"/>
                </a:lnTo>
                <a:lnTo>
                  <a:pt x="285368" y="187705"/>
                </a:lnTo>
                <a:lnTo>
                  <a:pt x="282828" y="183895"/>
                </a:lnTo>
                <a:lnTo>
                  <a:pt x="281558" y="180212"/>
                </a:lnTo>
                <a:lnTo>
                  <a:pt x="282828" y="176402"/>
                </a:lnTo>
                <a:lnTo>
                  <a:pt x="285368" y="172719"/>
                </a:lnTo>
                <a:lnTo>
                  <a:pt x="309244" y="148843"/>
                </a:lnTo>
                <a:lnTo>
                  <a:pt x="250316" y="148843"/>
                </a:lnTo>
                <a:lnTo>
                  <a:pt x="225298" y="138937"/>
                </a:lnTo>
                <a:lnTo>
                  <a:pt x="210311" y="133857"/>
                </a:lnTo>
                <a:lnTo>
                  <a:pt x="195199" y="131444"/>
                </a:lnTo>
                <a:lnTo>
                  <a:pt x="179069" y="127634"/>
                </a:lnTo>
                <a:lnTo>
                  <a:pt x="162686" y="125094"/>
                </a:lnTo>
                <a:lnTo>
                  <a:pt x="146430" y="123825"/>
                </a:lnTo>
                <a:close/>
              </a:path>
              <a:path w="608329" h="608330" extrusionOk="0">
                <a:moveTo>
                  <a:pt x="464311" y="66293"/>
                </a:moveTo>
                <a:lnTo>
                  <a:pt x="395477" y="66293"/>
                </a:lnTo>
                <a:lnTo>
                  <a:pt x="400430" y="67563"/>
                </a:lnTo>
                <a:lnTo>
                  <a:pt x="404240" y="70103"/>
                </a:lnTo>
                <a:lnTo>
                  <a:pt x="406780" y="73787"/>
                </a:lnTo>
                <a:lnTo>
                  <a:pt x="406780" y="81279"/>
                </a:lnTo>
                <a:lnTo>
                  <a:pt x="404240" y="85089"/>
                </a:lnTo>
                <a:lnTo>
                  <a:pt x="300354" y="187705"/>
                </a:lnTo>
                <a:lnTo>
                  <a:pt x="296544" y="190245"/>
                </a:lnTo>
                <a:lnTo>
                  <a:pt x="292861" y="191388"/>
                </a:lnTo>
                <a:lnTo>
                  <a:pt x="589406" y="191388"/>
                </a:lnTo>
                <a:lnTo>
                  <a:pt x="464311" y="66293"/>
                </a:lnTo>
                <a:close/>
              </a:path>
              <a:path w="608329" h="608330" extrusionOk="0">
                <a:moveTo>
                  <a:pt x="398017" y="0"/>
                </a:moveTo>
                <a:lnTo>
                  <a:pt x="250316" y="148843"/>
                </a:lnTo>
                <a:lnTo>
                  <a:pt x="309244" y="148843"/>
                </a:lnTo>
                <a:lnTo>
                  <a:pt x="387984" y="70103"/>
                </a:lnTo>
                <a:lnTo>
                  <a:pt x="391667" y="67563"/>
                </a:lnTo>
                <a:lnTo>
                  <a:pt x="395477" y="66293"/>
                </a:lnTo>
                <a:lnTo>
                  <a:pt x="464311" y="66293"/>
                </a:lnTo>
                <a:lnTo>
                  <a:pt x="398017" y="0"/>
                </a:lnTo>
                <a:close/>
              </a:path>
            </a:pathLst>
          </a:custGeom>
          <a:solidFill>
            <a:srgbClr val="0000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846" name="Google Shape;846;p65"/>
          <p:cNvSpPr txBox="1"/>
          <p:nvPr/>
        </p:nvSpPr>
        <p:spPr>
          <a:xfrm>
            <a:off x="8513826" y="4475175"/>
            <a:ext cx="117475" cy="223520"/>
          </a:xfrm>
          <a:prstGeom prst="rect">
            <a:avLst/>
          </a:prstGeom>
          <a:noFill/>
          <a:ln>
            <a:noFill/>
          </a:ln>
        </p:spPr>
        <p:txBody>
          <a:bodyPr spcFirstLastPara="1" wrap="square" lIns="0" tIns="12050" rIns="0" bIns="0" anchor="t" anchorCtr="0">
            <a:noAutofit/>
          </a:bodyPr>
          <a:lstStyle/>
          <a:p>
            <a:pPr marL="12700" marR="0" lvl="0" indent="0" algn="l" rtl="0">
              <a:lnSpc>
                <a:spcPct val="100000"/>
              </a:lnSpc>
              <a:spcBef>
                <a:spcPts val="0"/>
              </a:spcBef>
              <a:spcAft>
                <a:spcPts val="0"/>
              </a:spcAft>
              <a:buClr>
                <a:srgbClr val="000000"/>
              </a:buClr>
              <a:buSzPts val="1300"/>
              <a:buFont typeface="Arial"/>
              <a:buNone/>
            </a:pPr>
            <a:r>
              <a:rPr lang="en-US" sz="1300" b="1" i="0" u="none" strike="noStrike" cap="none">
                <a:solidFill>
                  <a:schemeClr val="dk1"/>
                </a:solidFill>
                <a:latin typeface="Arial"/>
                <a:ea typeface="Arial"/>
                <a:cs typeface="Arial"/>
                <a:sym typeface="Arial"/>
              </a:rPr>
              <a:t>9</a:t>
            </a:r>
            <a:endParaRPr sz="13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570</Words>
  <Application>Microsoft Office PowerPoint</Application>
  <PresentationFormat>Widescreen</PresentationFormat>
  <Paragraphs>77</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Noto Sans Symbols</vt:lpstr>
      <vt:lpstr>Times New Roman</vt:lpstr>
      <vt:lpstr>Twentieth Century</vt:lpstr>
      <vt:lpstr>Office Theme</vt:lpstr>
      <vt:lpstr>DASAR STATISTIK  PENGUKURAN  PSIKOLOGI</vt:lpstr>
      <vt:lpstr>OUTLINE:</vt:lpstr>
      <vt:lpstr>1.</vt:lpstr>
      <vt:lpstr>… THE MEANING OF TEST SCORES  DERIVES FROM THE FRAMES OF  REFERENCE WE USE TO INTERPRET  THEM AND FROM THE CONTEXT IN  WHICH THE SCORES ARE OBTAINED.</vt:lpstr>
      <vt:lpstr>NORMA MENGGAMBARKAN  PERFORMA SUATU KELOMPOK  PADA TES TERTENTU</vt:lpstr>
      <vt:lpstr>ISTILAH PENTING</vt:lpstr>
      <vt:lpstr>KONSEP DASAR</vt:lpstr>
      <vt:lpstr>KONSEP DASAR</vt:lpstr>
      <vt:lpstr>KERANGKA ACUAN</vt:lpstr>
      <vt:lpstr>NORM-REFERENCED TEST INTERPRETATION</vt:lpstr>
      <vt:lpstr>NORMA PERKEMBANGAN</vt:lpstr>
      <vt:lpstr>NORMA KELOMPOK</vt:lpstr>
      <vt:lpstr>NORMA KELOMPOK</vt:lpstr>
      <vt:lpstr>RELATIVITAS NORMA</vt:lpstr>
      <vt:lpstr>KOMPUTER DAN INTERPRETASI SKOR 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DASAR STATISTIK  PENGUKURAN  PSIKOLOGI</dc:title>
  <dc:creator>clara clara</dc:creator>
  <cp:lastModifiedBy>clara clara</cp:lastModifiedBy>
  <cp:revision>1</cp:revision>
  <dcterms:created xsi:type="dcterms:W3CDTF">2020-06-22T02:17:26Z</dcterms:created>
  <dcterms:modified xsi:type="dcterms:W3CDTF">2020-06-22T02:18:34Z</dcterms:modified>
</cp:coreProperties>
</file>