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3" r:id="rId5"/>
    <p:sldId id="268" r:id="rId6"/>
    <p:sldId id="269" r:id="rId7"/>
    <p:sldId id="270" r:id="rId8"/>
    <p:sldId id="271" r:id="rId9"/>
    <p:sldId id="272" r:id="rId10"/>
    <p:sldId id="273" r:id="rId11"/>
    <p:sldId id="274" r:id="rId12"/>
    <p:sldId id="276" r:id="rId13"/>
    <p:sldId id="277" r:id="rId14"/>
    <p:sldId id="278" r:id="rId15"/>
    <p:sldId id="279" r:id="rId16"/>
    <p:sldId id="280" r:id="rId17"/>
    <p:sldId id="282" r:id="rId18"/>
    <p:sldId id="283" r:id="rId19"/>
    <p:sldId id="284" r:id="rId20"/>
    <p:sldId id="285" r:id="rId21"/>
    <p:sldId id="286"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147" autoAdjust="0"/>
  </p:normalViewPr>
  <p:slideViewPr>
    <p:cSldViewPr snapToGrid="0">
      <p:cViewPr varScale="1">
        <p:scale>
          <a:sx n="54" d="100"/>
          <a:sy n="54" d="100"/>
        </p:scale>
        <p:origin x="13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D3F125-5186-4783-935B-7607EB84DAB1}" type="doc">
      <dgm:prSet loTypeId="urn:microsoft.com/office/officeart/2005/8/layout/cycle2" loCatId="cycle" qsTypeId="urn:microsoft.com/office/officeart/2005/8/quickstyle/3d7" qsCatId="3D" csTypeId="urn:microsoft.com/office/officeart/2005/8/colors/accent1_2" csCatId="accent1" phldr="1"/>
      <dgm:spPr/>
      <dgm:t>
        <a:bodyPr/>
        <a:lstStyle/>
        <a:p>
          <a:endParaRPr lang="en-US"/>
        </a:p>
      </dgm:t>
    </dgm:pt>
    <dgm:pt modelId="{2B1FC3C3-0C2E-43F0-AE08-292645F6E947}">
      <dgm:prSet phldrT="[Text]"/>
      <dgm:spPr/>
      <dgm:t>
        <a:bodyPr/>
        <a:lstStyle/>
        <a:p>
          <a:r>
            <a:rPr lang="en-US" dirty="0" smtClean="0"/>
            <a:t>GOAL</a:t>
          </a:r>
          <a:endParaRPr lang="en-US" dirty="0"/>
        </a:p>
      </dgm:t>
    </dgm:pt>
    <dgm:pt modelId="{6660DC0A-90C8-4741-AD29-28F658438F28}" type="parTrans" cxnId="{275D8B0A-0DA4-4B87-A7CB-4BF13B1F275C}">
      <dgm:prSet/>
      <dgm:spPr/>
      <dgm:t>
        <a:bodyPr/>
        <a:lstStyle/>
        <a:p>
          <a:endParaRPr lang="en-US"/>
        </a:p>
      </dgm:t>
    </dgm:pt>
    <dgm:pt modelId="{3C8AA8FC-767E-4EAA-A15A-11D3FD9779D5}" type="sibTrans" cxnId="{275D8B0A-0DA4-4B87-A7CB-4BF13B1F275C}">
      <dgm:prSet/>
      <dgm:spPr/>
      <dgm:t>
        <a:bodyPr/>
        <a:lstStyle/>
        <a:p>
          <a:endParaRPr lang="en-US"/>
        </a:p>
      </dgm:t>
    </dgm:pt>
    <dgm:pt modelId="{A2AF4C71-A1F4-48B7-A45F-D2A73F2049C2}">
      <dgm:prSet phldrT="[Text]"/>
      <dgm:spPr/>
      <dgm:t>
        <a:bodyPr/>
        <a:lstStyle/>
        <a:p>
          <a:r>
            <a:rPr lang="en-US" dirty="0" smtClean="0"/>
            <a:t>Mapping of the environment</a:t>
          </a:r>
          <a:endParaRPr lang="en-US" dirty="0"/>
        </a:p>
      </dgm:t>
    </dgm:pt>
    <dgm:pt modelId="{84D0C03C-7A53-4B45-B060-AE6F34CCAFB4}" type="parTrans" cxnId="{234D58D1-6F69-4B96-B3B2-3527B2459569}">
      <dgm:prSet/>
      <dgm:spPr/>
      <dgm:t>
        <a:bodyPr/>
        <a:lstStyle/>
        <a:p>
          <a:endParaRPr lang="en-US"/>
        </a:p>
      </dgm:t>
    </dgm:pt>
    <dgm:pt modelId="{8E94ED26-6100-4644-921E-67AE60D70D8A}" type="sibTrans" cxnId="{234D58D1-6F69-4B96-B3B2-3527B2459569}">
      <dgm:prSet/>
      <dgm:spPr/>
      <dgm:t>
        <a:bodyPr/>
        <a:lstStyle/>
        <a:p>
          <a:endParaRPr lang="en-US"/>
        </a:p>
      </dgm:t>
    </dgm:pt>
    <dgm:pt modelId="{F7A7B3D8-4634-4B0A-A992-CED3484634F6}">
      <dgm:prSet phldrT="[Text]"/>
      <dgm:spPr/>
      <dgm:t>
        <a:bodyPr/>
        <a:lstStyle/>
        <a:p>
          <a:r>
            <a:rPr lang="en-US" dirty="0" smtClean="0"/>
            <a:t>PLANNING</a:t>
          </a:r>
          <a:endParaRPr lang="en-US" dirty="0"/>
        </a:p>
      </dgm:t>
    </dgm:pt>
    <dgm:pt modelId="{E5E15788-D310-4EA9-9CB7-E96B4107D70E}" type="parTrans" cxnId="{C5CE8E99-9C07-4799-93C1-E00B4234011E}">
      <dgm:prSet/>
      <dgm:spPr/>
      <dgm:t>
        <a:bodyPr/>
        <a:lstStyle/>
        <a:p>
          <a:endParaRPr lang="en-US"/>
        </a:p>
      </dgm:t>
    </dgm:pt>
    <dgm:pt modelId="{6B6BB8B4-4A10-4EC8-A134-1B96C819E7AC}" type="sibTrans" cxnId="{C5CE8E99-9C07-4799-93C1-E00B4234011E}">
      <dgm:prSet/>
      <dgm:spPr/>
      <dgm:t>
        <a:bodyPr/>
        <a:lstStyle/>
        <a:p>
          <a:endParaRPr lang="en-US"/>
        </a:p>
      </dgm:t>
    </dgm:pt>
    <dgm:pt modelId="{033F1E1F-6820-4AC4-95D2-F38DFD25A8F3}">
      <dgm:prSet phldrT="[Text]"/>
      <dgm:spPr/>
      <dgm:t>
        <a:bodyPr/>
        <a:lstStyle/>
        <a:p>
          <a:r>
            <a:rPr lang="en-US" dirty="0" smtClean="0"/>
            <a:t>Monitoring of execution</a:t>
          </a:r>
          <a:endParaRPr lang="en-US" dirty="0"/>
        </a:p>
      </dgm:t>
    </dgm:pt>
    <dgm:pt modelId="{374110F8-299A-4F12-AD7E-43FF4BB02495}" type="parTrans" cxnId="{46E2D9A4-80F9-4B4D-A107-58759A0017D0}">
      <dgm:prSet/>
      <dgm:spPr/>
      <dgm:t>
        <a:bodyPr/>
        <a:lstStyle/>
        <a:p>
          <a:endParaRPr lang="en-US"/>
        </a:p>
      </dgm:t>
    </dgm:pt>
    <dgm:pt modelId="{D86A0652-5EB2-4E54-8DF4-EFBC2D9ABA03}" type="sibTrans" cxnId="{46E2D9A4-80F9-4B4D-A107-58759A0017D0}">
      <dgm:prSet/>
      <dgm:spPr/>
      <dgm:t>
        <a:bodyPr/>
        <a:lstStyle/>
        <a:p>
          <a:endParaRPr lang="en-US"/>
        </a:p>
      </dgm:t>
    </dgm:pt>
    <dgm:pt modelId="{79A491FF-3456-487D-AC7E-B832E9E6A96C}">
      <dgm:prSet phldrT="[Text]"/>
      <dgm:spPr/>
      <dgm:t>
        <a:bodyPr/>
        <a:lstStyle/>
        <a:p>
          <a:r>
            <a:rPr lang="en-US" dirty="0" smtClean="0"/>
            <a:t>FEEDBACK</a:t>
          </a:r>
          <a:endParaRPr lang="en-US" dirty="0"/>
        </a:p>
      </dgm:t>
    </dgm:pt>
    <dgm:pt modelId="{E73BC9C2-A0F6-4D3E-A87F-3A6B0E4EB64B}" type="parTrans" cxnId="{57D2D32F-14CD-411A-A2AA-E8176FDB9F5D}">
      <dgm:prSet/>
      <dgm:spPr/>
      <dgm:t>
        <a:bodyPr/>
        <a:lstStyle/>
        <a:p>
          <a:endParaRPr lang="en-US"/>
        </a:p>
      </dgm:t>
    </dgm:pt>
    <dgm:pt modelId="{DAC70B74-0AC8-42BA-858F-D44AE82BFA25}" type="sibTrans" cxnId="{57D2D32F-14CD-411A-A2AA-E8176FDB9F5D}">
      <dgm:prSet/>
      <dgm:spPr/>
      <dgm:t>
        <a:bodyPr/>
        <a:lstStyle/>
        <a:p>
          <a:endParaRPr lang="en-US"/>
        </a:p>
      </dgm:t>
    </dgm:pt>
    <dgm:pt modelId="{9E9D2957-786A-40BB-AB0A-1E42783E621F}" type="pres">
      <dgm:prSet presAssocID="{50D3F125-5186-4783-935B-7607EB84DAB1}" presName="cycle" presStyleCnt="0">
        <dgm:presLayoutVars>
          <dgm:dir/>
          <dgm:resizeHandles val="exact"/>
        </dgm:presLayoutVars>
      </dgm:prSet>
      <dgm:spPr/>
      <dgm:t>
        <a:bodyPr/>
        <a:lstStyle/>
        <a:p>
          <a:endParaRPr lang="id-ID"/>
        </a:p>
      </dgm:t>
    </dgm:pt>
    <dgm:pt modelId="{92941D9E-DB29-44E8-9220-DCA068E90DE5}" type="pres">
      <dgm:prSet presAssocID="{2B1FC3C3-0C2E-43F0-AE08-292645F6E947}" presName="node" presStyleLbl="node1" presStyleIdx="0" presStyleCnt="5" custScaleY="46044">
        <dgm:presLayoutVars>
          <dgm:bulletEnabled val="1"/>
        </dgm:presLayoutVars>
      </dgm:prSet>
      <dgm:spPr/>
      <dgm:t>
        <a:bodyPr/>
        <a:lstStyle/>
        <a:p>
          <a:endParaRPr lang="id-ID"/>
        </a:p>
      </dgm:t>
    </dgm:pt>
    <dgm:pt modelId="{340F6AB0-2243-4854-B95B-D5AFA747CAAA}" type="pres">
      <dgm:prSet presAssocID="{3C8AA8FC-767E-4EAA-A15A-11D3FD9779D5}" presName="sibTrans" presStyleLbl="sibTrans2D1" presStyleIdx="0" presStyleCnt="5"/>
      <dgm:spPr/>
      <dgm:t>
        <a:bodyPr/>
        <a:lstStyle/>
        <a:p>
          <a:endParaRPr lang="id-ID"/>
        </a:p>
      </dgm:t>
    </dgm:pt>
    <dgm:pt modelId="{5D30C9F2-18D2-4E44-BD6B-9DD921EA60D7}" type="pres">
      <dgm:prSet presAssocID="{3C8AA8FC-767E-4EAA-A15A-11D3FD9779D5}" presName="connectorText" presStyleLbl="sibTrans2D1" presStyleIdx="0" presStyleCnt="5"/>
      <dgm:spPr/>
      <dgm:t>
        <a:bodyPr/>
        <a:lstStyle/>
        <a:p>
          <a:endParaRPr lang="id-ID"/>
        </a:p>
      </dgm:t>
    </dgm:pt>
    <dgm:pt modelId="{BB7FF05B-8207-42D0-A881-D78B040891D5}" type="pres">
      <dgm:prSet presAssocID="{A2AF4C71-A1F4-48B7-A45F-D2A73F2049C2}" presName="node" presStyleLbl="node1" presStyleIdx="1" presStyleCnt="5" custScaleX="188137" custRadScaleRad="189879" custRadScaleInc="13732">
        <dgm:presLayoutVars>
          <dgm:bulletEnabled val="1"/>
        </dgm:presLayoutVars>
      </dgm:prSet>
      <dgm:spPr/>
      <dgm:t>
        <a:bodyPr/>
        <a:lstStyle/>
        <a:p>
          <a:endParaRPr lang="en-US"/>
        </a:p>
      </dgm:t>
    </dgm:pt>
    <dgm:pt modelId="{822CDC05-8973-4360-A60C-FE74CED03F2B}" type="pres">
      <dgm:prSet presAssocID="{8E94ED26-6100-4644-921E-67AE60D70D8A}" presName="sibTrans" presStyleLbl="sibTrans2D1" presStyleIdx="1" presStyleCnt="5"/>
      <dgm:spPr/>
      <dgm:t>
        <a:bodyPr/>
        <a:lstStyle/>
        <a:p>
          <a:endParaRPr lang="id-ID"/>
        </a:p>
      </dgm:t>
    </dgm:pt>
    <dgm:pt modelId="{259CB000-2E30-4E18-8596-6075DE2C4A14}" type="pres">
      <dgm:prSet presAssocID="{8E94ED26-6100-4644-921E-67AE60D70D8A}" presName="connectorText" presStyleLbl="sibTrans2D1" presStyleIdx="1" presStyleCnt="5"/>
      <dgm:spPr/>
      <dgm:t>
        <a:bodyPr/>
        <a:lstStyle/>
        <a:p>
          <a:endParaRPr lang="id-ID"/>
        </a:p>
      </dgm:t>
    </dgm:pt>
    <dgm:pt modelId="{486619AB-F9F1-4FAB-B55C-3889081143D4}" type="pres">
      <dgm:prSet presAssocID="{F7A7B3D8-4634-4B0A-A992-CED3484634F6}" presName="node" presStyleLbl="node1" presStyleIdx="2" presStyleCnt="5" custScaleY="39922" custRadScaleRad="111128" custRadScaleInc="-42742">
        <dgm:presLayoutVars>
          <dgm:bulletEnabled val="1"/>
        </dgm:presLayoutVars>
      </dgm:prSet>
      <dgm:spPr/>
      <dgm:t>
        <a:bodyPr/>
        <a:lstStyle/>
        <a:p>
          <a:endParaRPr lang="id-ID"/>
        </a:p>
      </dgm:t>
    </dgm:pt>
    <dgm:pt modelId="{A1273E7F-2D74-40AB-A6C9-D79F90D64E9E}" type="pres">
      <dgm:prSet presAssocID="{6B6BB8B4-4A10-4EC8-A134-1B96C819E7AC}" presName="sibTrans" presStyleLbl="sibTrans2D1" presStyleIdx="2" presStyleCnt="5"/>
      <dgm:spPr/>
      <dgm:t>
        <a:bodyPr/>
        <a:lstStyle/>
        <a:p>
          <a:endParaRPr lang="id-ID"/>
        </a:p>
      </dgm:t>
    </dgm:pt>
    <dgm:pt modelId="{9CA52E38-6B8D-48EE-9BF7-E46FA6962679}" type="pres">
      <dgm:prSet presAssocID="{6B6BB8B4-4A10-4EC8-A134-1B96C819E7AC}" presName="connectorText" presStyleLbl="sibTrans2D1" presStyleIdx="2" presStyleCnt="5"/>
      <dgm:spPr/>
      <dgm:t>
        <a:bodyPr/>
        <a:lstStyle/>
        <a:p>
          <a:endParaRPr lang="id-ID"/>
        </a:p>
      </dgm:t>
    </dgm:pt>
    <dgm:pt modelId="{9F32F660-2E81-4BBB-836F-91ADD2E410F8}" type="pres">
      <dgm:prSet presAssocID="{033F1E1F-6820-4AC4-95D2-F38DFD25A8F3}" presName="node" presStyleLbl="node1" presStyleIdx="3" presStyleCnt="5" custScaleX="173969" custRadScaleRad="122632" custRadScaleInc="46410">
        <dgm:presLayoutVars>
          <dgm:bulletEnabled val="1"/>
        </dgm:presLayoutVars>
      </dgm:prSet>
      <dgm:spPr/>
      <dgm:t>
        <a:bodyPr/>
        <a:lstStyle/>
        <a:p>
          <a:endParaRPr lang="id-ID"/>
        </a:p>
      </dgm:t>
    </dgm:pt>
    <dgm:pt modelId="{AA614AFD-980A-4A55-9855-24667CE59452}" type="pres">
      <dgm:prSet presAssocID="{D86A0652-5EB2-4E54-8DF4-EFBC2D9ABA03}" presName="sibTrans" presStyleLbl="sibTrans2D1" presStyleIdx="3" presStyleCnt="5"/>
      <dgm:spPr/>
      <dgm:t>
        <a:bodyPr/>
        <a:lstStyle/>
        <a:p>
          <a:endParaRPr lang="id-ID"/>
        </a:p>
      </dgm:t>
    </dgm:pt>
    <dgm:pt modelId="{070D1743-2A70-4613-A65A-95EC35F70644}" type="pres">
      <dgm:prSet presAssocID="{D86A0652-5EB2-4E54-8DF4-EFBC2D9ABA03}" presName="connectorText" presStyleLbl="sibTrans2D1" presStyleIdx="3" presStyleCnt="5"/>
      <dgm:spPr/>
      <dgm:t>
        <a:bodyPr/>
        <a:lstStyle/>
        <a:p>
          <a:endParaRPr lang="id-ID"/>
        </a:p>
      </dgm:t>
    </dgm:pt>
    <dgm:pt modelId="{CE448F7A-75B2-4AE4-864E-83588DAE8F1C}" type="pres">
      <dgm:prSet presAssocID="{79A491FF-3456-487D-AC7E-B832E9E6A96C}" presName="node" presStyleLbl="node1" presStyleIdx="4" presStyleCnt="5" custScaleY="59927" custRadScaleRad="200913" custRadScaleInc="2889">
        <dgm:presLayoutVars>
          <dgm:bulletEnabled val="1"/>
        </dgm:presLayoutVars>
      </dgm:prSet>
      <dgm:spPr/>
      <dgm:t>
        <a:bodyPr/>
        <a:lstStyle/>
        <a:p>
          <a:endParaRPr lang="en-US"/>
        </a:p>
      </dgm:t>
    </dgm:pt>
    <dgm:pt modelId="{CE78B805-7B09-4A85-A336-BEFEE9ECE95A}" type="pres">
      <dgm:prSet presAssocID="{DAC70B74-0AC8-42BA-858F-D44AE82BFA25}" presName="sibTrans" presStyleLbl="sibTrans2D1" presStyleIdx="4" presStyleCnt="5"/>
      <dgm:spPr/>
      <dgm:t>
        <a:bodyPr/>
        <a:lstStyle/>
        <a:p>
          <a:endParaRPr lang="id-ID"/>
        </a:p>
      </dgm:t>
    </dgm:pt>
    <dgm:pt modelId="{CAF15E6C-D1F0-4EE4-81BB-B7FBD917DDFD}" type="pres">
      <dgm:prSet presAssocID="{DAC70B74-0AC8-42BA-858F-D44AE82BFA25}" presName="connectorText" presStyleLbl="sibTrans2D1" presStyleIdx="4" presStyleCnt="5"/>
      <dgm:spPr/>
      <dgm:t>
        <a:bodyPr/>
        <a:lstStyle/>
        <a:p>
          <a:endParaRPr lang="id-ID"/>
        </a:p>
      </dgm:t>
    </dgm:pt>
  </dgm:ptLst>
  <dgm:cxnLst>
    <dgm:cxn modelId="{4D61808D-9EE8-42F5-8E2E-53395406D018}" type="presOf" srcId="{79A491FF-3456-487D-AC7E-B832E9E6A96C}" destId="{CE448F7A-75B2-4AE4-864E-83588DAE8F1C}" srcOrd="0" destOrd="0" presId="urn:microsoft.com/office/officeart/2005/8/layout/cycle2"/>
    <dgm:cxn modelId="{09E7C7C0-2560-49FD-A1AE-B451E169AB16}" type="presOf" srcId="{D86A0652-5EB2-4E54-8DF4-EFBC2D9ABA03}" destId="{AA614AFD-980A-4A55-9855-24667CE59452}" srcOrd="0" destOrd="0" presId="urn:microsoft.com/office/officeart/2005/8/layout/cycle2"/>
    <dgm:cxn modelId="{1852216B-90F4-4A5F-A24C-245379D5F461}" type="presOf" srcId="{50D3F125-5186-4783-935B-7607EB84DAB1}" destId="{9E9D2957-786A-40BB-AB0A-1E42783E621F}" srcOrd="0" destOrd="0" presId="urn:microsoft.com/office/officeart/2005/8/layout/cycle2"/>
    <dgm:cxn modelId="{275D8B0A-0DA4-4B87-A7CB-4BF13B1F275C}" srcId="{50D3F125-5186-4783-935B-7607EB84DAB1}" destId="{2B1FC3C3-0C2E-43F0-AE08-292645F6E947}" srcOrd="0" destOrd="0" parTransId="{6660DC0A-90C8-4741-AD29-28F658438F28}" sibTransId="{3C8AA8FC-767E-4EAA-A15A-11D3FD9779D5}"/>
    <dgm:cxn modelId="{937BBAA4-32C7-43F1-B99E-F290661845E3}" type="presOf" srcId="{3C8AA8FC-767E-4EAA-A15A-11D3FD9779D5}" destId="{5D30C9F2-18D2-4E44-BD6B-9DD921EA60D7}" srcOrd="1" destOrd="0" presId="urn:microsoft.com/office/officeart/2005/8/layout/cycle2"/>
    <dgm:cxn modelId="{70D24FBA-70E7-4AEF-8B76-BC715DD4A70C}" type="presOf" srcId="{DAC70B74-0AC8-42BA-858F-D44AE82BFA25}" destId="{CE78B805-7B09-4A85-A336-BEFEE9ECE95A}" srcOrd="0" destOrd="0" presId="urn:microsoft.com/office/officeart/2005/8/layout/cycle2"/>
    <dgm:cxn modelId="{358FC8E0-96BB-4764-AC32-248D2D6D41BD}" type="presOf" srcId="{2B1FC3C3-0C2E-43F0-AE08-292645F6E947}" destId="{92941D9E-DB29-44E8-9220-DCA068E90DE5}" srcOrd="0" destOrd="0" presId="urn:microsoft.com/office/officeart/2005/8/layout/cycle2"/>
    <dgm:cxn modelId="{234D58D1-6F69-4B96-B3B2-3527B2459569}" srcId="{50D3F125-5186-4783-935B-7607EB84DAB1}" destId="{A2AF4C71-A1F4-48B7-A45F-D2A73F2049C2}" srcOrd="1" destOrd="0" parTransId="{84D0C03C-7A53-4B45-B060-AE6F34CCAFB4}" sibTransId="{8E94ED26-6100-4644-921E-67AE60D70D8A}"/>
    <dgm:cxn modelId="{9A10ADC8-B78E-4DA7-B778-823878B76980}" type="presOf" srcId="{8E94ED26-6100-4644-921E-67AE60D70D8A}" destId="{259CB000-2E30-4E18-8596-6075DE2C4A14}" srcOrd="1" destOrd="0" presId="urn:microsoft.com/office/officeart/2005/8/layout/cycle2"/>
    <dgm:cxn modelId="{4BB5EB6B-13E0-423D-95C3-AB28FC65A0BC}" type="presOf" srcId="{6B6BB8B4-4A10-4EC8-A134-1B96C819E7AC}" destId="{A1273E7F-2D74-40AB-A6C9-D79F90D64E9E}" srcOrd="0" destOrd="0" presId="urn:microsoft.com/office/officeart/2005/8/layout/cycle2"/>
    <dgm:cxn modelId="{C5CE8E99-9C07-4799-93C1-E00B4234011E}" srcId="{50D3F125-5186-4783-935B-7607EB84DAB1}" destId="{F7A7B3D8-4634-4B0A-A992-CED3484634F6}" srcOrd="2" destOrd="0" parTransId="{E5E15788-D310-4EA9-9CB7-E96B4107D70E}" sibTransId="{6B6BB8B4-4A10-4EC8-A134-1B96C819E7AC}"/>
    <dgm:cxn modelId="{7A7A2314-7D8D-423D-89AD-CB05AA8DC8B0}" type="presOf" srcId="{A2AF4C71-A1F4-48B7-A45F-D2A73F2049C2}" destId="{BB7FF05B-8207-42D0-A881-D78B040891D5}" srcOrd="0" destOrd="0" presId="urn:microsoft.com/office/officeart/2005/8/layout/cycle2"/>
    <dgm:cxn modelId="{EB484B83-A424-4B11-971F-09CF71E94478}" type="presOf" srcId="{8E94ED26-6100-4644-921E-67AE60D70D8A}" destId="{822CDC05-8973-4360-A60C-FE74CED03F2B}" srcOrd="0" destOrd="0" presId="urn:microsoft.com/office/officeart/2005/8/layout/cycle2"/>
    <dgm:cxn modelId="{F08C2324-2551-44F5-ABE7-4D36D63B349D}" type="presOf" srcId="{6B6BB8B4-4A10-4EC8-A134-1B96C819E7AC}" destId="{9CA52E38-6B8D-48EE-9BF7-E46FA6962679}" srcOrd="1" destOrd="0" presId="urn:microsoft.com/office/officeart/2005/8/layout/cycle2"/>
    <dgm:cxn modelId="{57D2D32F-14CD-411A-A2AA-E8176FDB9F5D}" srcId="{50D3F125-5186-4783-935B-7607EB84DAB1}" destId="{79A491FF-3456-487D-AC7E-B832E9E6A96C}" srcOrd="4" destOrd="0" parTransId="{E73BC9C2-A0F6-4D3E-A87F-3A6B0E4EB64B}" sibTransId="{DAC70B74-0AC8-42BA-858F-D44AE82BFA25}"/>
    <dgm:cxn modelId="{46E2D9A4-80F9-4B4D-A107-58759A0017D0}" srcId="{50D3F125-5186-4783-935B-7607EB84DAB1}" destId="{033F1E1F-6820-4AC4-95D2-F38DFD25A8F3}" srcOrd="3" destOrd="0" parTransId="{374110F8-299A-4F12-AD7E-43FF4BB02495}" sibTransId="{D86A0652-5EB2-4E54-8DF4-EFBC2D9ABA03}"/>
    <dgm:cxn modelId="{9F4A3BBB-69D8-49D8-9D16-3708019AC8EC}" type="presOf" srcId="{F7A7B3D8-4634-4B0A-A992-CED3484634F6}" destId="{486619AB-F9F1-4FAB-B55C-3889081143D4}" srcOrd="0" destOrd="0" presId="urn:microsoft.com/office/officeart/2005/8/layout/cycle2"/>
    <dgm:cxn modelId="{41360330-08B5-486F-A825-4FB4B3AB92BB}" type="presOf" srcId="{DAC70B74-0AC8-42BA-858F-D44AE82BFA25}" destId="{CAF15E6C-D1F0-4EE4-81BB-B7FBD917DDFD}" srcOrd="1" destOrd="0" presId="urn:microsoft.com/office/officeart/2005/8/layout/cycle2"/>
    <dgm:cxn modelId="{DE287600-89F0-45EF-96CD-A6444858ADEE}" type="presOf" srcId="{3C8AA8FC-767E-4EAA-A15A-11D3FD9779D5}" destId="{340F6AB0-2243-4854-B95B-D5AFA747CAAA}" srcOrd="0" destOrd="0" presId="urn:microsoft.com/office/officeart/2005/8/layout/cycle2"/>
    <dgm:cxn modelId="{D2C80240-434A-49CE-959D-06DAF3320A6A}" type="presOf" srcId="{D86A0652-5EB2-4E54-8DF4-EFBC2D9ABA03}" destId="{070D1743-2A70-4613-A65A-95EC35F70644}" srcOrd="1" destOrd="0" presId="urn:microsoft.com/office/officeart/2005/8/layout/cycle2"/>
    <dgm:cxn modelId="{23908159-5951-4801-8E51-5DCCD98CCC1D}" type="presOf" srcId="{033F1E1F-6820-4AC4-95D2-F38DFD25A8F3}" destId="{9F32F660-2E81-4BBB-836F-91ADD2E410F8}" srcOrd="0" destOrd="0" presId="urn:microsoft.com/office/officeart/2005/8/layout/cycle2"/>
    <dgm:cxn modelId="{02C5335A-7F37-45AA-B743-4AEAC32B2FE5}" type="presParOf" srcId="{9E9D2957-786A-40BB-AB0A-1E42783E621F}" destId="{92941D9E-DB29-44E8-9220-DCA068E90DE5}" srcOrd="0" destOrd="0" presId="urn:microsoft.com/office/officeart/2005/8/layout/cycle2"/>
    <dgm:cxn modelId="{114F1086-CD28-499A-9786-5300368A84D4}" type="presParOf" srcId="{9E9D2957-786A-40BB-AB0A-1E42783E621F}" destId="{340F6AB0-2243-4854-B95B-D5AFA747CAAA}" srcOrd="1" destOrd="0" presId="urn:microsoft.com/office/officeart/2005/8/layout/cycle2"/>
    <dgm:cxn modelId="{D5BC44ED-3416-4DC3-AE81-55189DC397D4}" type="presParOf" srcId="{340F6AB0-2243-4854-B95B-D5AFA747CAAA}" destId="{5D30C9F2-18D2-4E44-BD6B-9DD921EA60D7}" srcOrd="0" destOrd="0" presId="urn:microsoft.com/office/officeart/2005/8/layout/cycle2"/>
    <dgm:cxn modelId="{6B21E27F-F0CE-4236-A770-3E272646AA35}" type="presParOf" srcId="{9E9D2957-786A-40BB-AB0A-1E42783E621F}" destId="{BB7FF05B-8207-42D0-A881-D78B040891D5}" srcOrd="2" destOrd="0" presId="urn:microsoft.com/office/officeart/2005/8/layout/cycle2"/>
    <dgm:cxn modelId="{9B139F67-A28C-466B-AF8E-0BBBED83DE29}" type="presParOf" srcId="{9E9D2957-786A-40BB-AB0A-1E42783E621F}" destId="{822CDC05-8973-4360-A60C-FE74CED03F2B}" srcOrd="3" destOrd="0" presId="urn:microsoft.com/office/officeart/2005/8/layout/cycle2"/>
    <dgm:cxn modelId="{6917D613-1D83-4818-B3C2-97D962E06CEE}" type="presParOf" srcId="{822CDC05-8973-4360-A60C-FE74CED03F2B}" destId="{259CB000-2E30-4E18-8596-6075DE2C4A14}" srcOrd="0" destOrd="0" presId="urn:microsoft.com/office/officeart/2005/8/layout/cycle2"/>
    <dgm:cxn modelId="{A8E5E7B9-A9A3-42F3-B3A2-40B8EC81D446}" type="presParOf" srcId="{9E9D2957-786A-40BB-AB0A-1E42783E621F}" destId="{486619AB-F9F1-4FAB-B55C-3889081143D4}" srcOrd="4" destOrd="0" presId="urn:microsoft.com/office/officeart/2005/8/layout/cycle2"/>
    <dgm:cxn modelId="{F9C25B19-02A2-4C60-BAA3-4242DC76E564}" type="presParOf" srcId="{9E9D2957-786A-40BB-AB0A-1E42783E621F}" destId="{A1273E7F-2D74-40AB-A6C9-D79F90D64E9E}" srcOrd="5" destOrd="0" presId="urn:microsoft.com/office/officeart/2005/8/layout/cycle2"/>
    <dgm:cxn modelId="{68A7B6F3-D1CE-4997-821C-B8EC9758CD75}" type="presParOf" srcId="{A1273E7F-2D74-40AB-A6C9-D79F90D64E9E}" destId="{9CA52E38-6B8D-48EE-9BF7-E46FA6962679}" srcOrd="0" destOrd="0" presId="urn:microsoft.com/office/officeart/2005/8/layout/cycle2"/>
    <dgm:cxn modelId="{D9CD7A95-3065-4AEF-B8BE-65ED7AC4B44A}" type="presParOf" srcId="{9E9D2957-786A-40BB-AB0A-1E42783E621F}" destId="{9F32F660-2E81-4BBB-836F-91ADD2E410F8}" srcOrd="6" destOrd="0" presId="urn:microsoft.com/office/officeart/2005/8/layout/cycle2"/>
    <dgm:cxn modelId="{D2D2563B-37AA-4F8A-8282-3112F6015AF9}" type="presParOf" srcId="{9E9D2957-786A-40BB-AB0A-1E42783E621F}" destId="{AA614AFD-980A-4A55-9855-24667CE59452}" srcOrd="7" destOrd="0" presId="urn:microsoft.com/office/officeart/2005/8/layout/cycle2"/>
    <dgm:cxn modelId="{BF287199-21A3-4DF9-ADBA-951634A4F5A3}" type="presParOf" srcId="{AA614AFD-980A-4A55-9855-24667CE59452}" destId="{070D1743-2A70-4613-A65A-95EC35F70644}" srcOrd="0" destOrd="0" presId="urn:microsoft.com/office/officeart/2005/8/layout/cycle2"/>
    <dgm:cxn modelId="{61074C08-9653-4BBE-8675-63851EB49A78}" type="presParOf" srcId="{9E9D2957-786A-40BB-AB0A-1E42783E621F}" destId="{CE448F7A-75B2-4AE4-864E-83588DAE8F1C}" srcOrd="8" destOrd="0" presId="urn:microsoft.com/office/officeart/2005/8/layout/cycle2"/>
    <dgm:cxn modelId="{74017CD2-E429-4F87-8A02-DCD470CE011F}" type="presParOf" srcId="{9E9D2957-786A-40BB-AB0A-1E42783E621F}" destId="{CE78B805-7B09-4A85-A336-BEFEE9ECE95A}" srcOrd="9" destOrd="0" presId="urn:microsoft.com/office/officeart/2005/8/layout/cycle2"/>
    <dgm:cxn modelId="{AE21199F-6561-4A1B-AD69-633237ADE8AD}" type="presParOf" srcId="{CE78B805-7B09-4A85-A336-BEFEE9ECE95A}" destId="{CAF15E6C-D1F0-4EE4-81BB-B7FBD917DDF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41D9E-DB29-44E8-9220-DCA068E90DE5}">
      <dsp:nvSpPr>
        <dsp:cNvPr id="0" name=""/>
        <dsp:cNvSpPr/>
      </dsp:nvSpPr>
      <dsp:spPr>
        <a:xfrm>
          <a:off x="3095719" y="461063"/>
          <a:ext cx="1703329" cy="784281"/>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GOAL</a:t>
          </a:r>
          <a:endParaRPr lang="en-US" sz="2000" kern="1200" dirty="0"/>
        </a:p>
      </dsp:txBody>
      <dsp:txXfrm>
        <a:off x="3345166" y="575918"/>
        <a:ext cx="1204435" cy="554571"/>
      </dsp:txXfrm>
    </dsp:sp>
    <dsp:sp modelId="{340F6AB0-2243-4854-B95B-D5AFA747CAAA}">
      <dsp:nvSpPr>
        <dsp:cNvPr id="0" name=""/>
        <dsp:cNvSpPr/>
      </dsp:nvSpPr>
      <dsp:spPr>
        <a:xfrm rot="1311000">
          <a:off x="4823906" y="1051682"/>
          <a:ext cx="670569" cy="574873"/>
        </a:xfrm>
        <a:prstGeom prst="rightArrow">
          <a:avLst>
            <a:gd name="adj1" fmla="val 60000"/>
            <a:gd name="adj2" fmla="val 50000"/>
          </a:avLst>
        </a:prstGeom>
        <a:solidFill>
          <a:schemeClr val="accent1">
            <a:tint val="60000"/>
            <a:hueOff val="0"/>
            <a:satOff val="0"/>
            <a:lumOff val="0"/>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830101" y="1134564"/>
        <a:ext cx="498107" cy="344923"/>
      </dsp:txXfrm>
    </dsp:sp>
    <dsp:sp modelId="{BB7FF05B-8207-42D0-A881-D78B040891D5}">
      <dsp:nvSpPr>
        <dsp:cNvPr id="0" name=""/>
        <dsp:cNvSpPr/>
      </dsp:nvSpPr>
      <dsp:spPr>
        <a:xfrm>
          <a:off x="5440807" y="1242873"/>
          <a:ext cx="3204593" cy="1703329"/>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Mapping of the environment</a:t>
          </a:r>
          <a:endParaRPr lang="en-US" sz="2000" kern="1200" dirty="0"/>
        </a:p>
      </dsp:txBody>
      <dsp:txXfrm>
        <a:off x="5910109" y="1492320"/>
        <a:ext cx="2265989" cy="1204435"/>
      </dsp:txXfrm>
    </dsp:sp>
    <dsp:sp modelId="{822CDC05-8973-4360-A60C-FE74CED03F2B}">
      <dsp:nvSpPr>
        <dsp:cNvPr id="0" name=""/>
        <dsp:cNvSpPr/>
      </dsp:nvSpPr>
      <dsp:spPr>
        <a:xfrm rot="6980496">
          <a:off x="5947897" y="3252899"/>
          <a:ext cx="758684" cy="574873"/>
        </a:xfrm>
        <a:prstGeom prst="rightArrow">
          <a:avLst>
            <a:gd name="adj1" fmla="val 60000"/>
            <a:gd name="adj2" fmla="val 50000"/>
          </a:avLst>
        </a:prstGeom>
        <a:solidFill>
          <a:schemeClr val="accent1">
            <a:tint val="60000"/>
            <a:hueOff val="0"/>
            <a:satOff val="0"/>
            <a:lumOff val="0"/>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6072391" y="3290597"/>
        <a:ext cx="586222" cy="344923"/>
      </dsp:txXfrm>
    </dsp:sp>
    <dsp:sp modelId="{486619AB-F9F1-4FAB-B55C-3889081143D4}">
      <dsp:nvSpPr>
        <dsp:cNvPr id="0" name=""/>
        <dsp:cNvSpPr/>
      </dsp:nvSpPr>
      <dsp:spPr>
        <a:xfrm>
          <a:off x="4983306" y="4194545"/>
          <a:ext cx="1703329" cy="680003"/>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PLANNING</a:t>
          </a:r>
          <a:endParaRPr lang="en-US" sz="2000" kern="1200" dirty="0"/>
        </a:p>
      </dsp:txBody>
      <dsp:txXfrm>
        <a:off x="5232753" y="4294129"/>
        <a:ext cx="1204435" cy="480835"/>
      </dsp:txXfrm>
    </dsp:sp>
    <dsp:sp modelId="{A1273E7F-2D74-40AB-A6C9-D79F90D64E9E}">
      <dsp:nvSpPr>
        <dsp:cNvPr id="0" name=""/>
        <dsp:cNvSpPr/>
      </dsp:nvSpPr>
      <dsp:spPr>
        <a:xfrm rot="10707725">
          <a:off x="3726118" y="4291782"/>
          <a:ext cx="889976" cy="574873"/>
        </a:xfrm>
        <a:prstGeom prst="rightArrow">
          <a:avLst>
            <a:gd name="adj1" fmla="val 60000"/>
            <a:gd name="adj2" fmla="val 50000"/>
          </a:avLst>
        </a:prstGeom>
        <a:solidFill>
          <a:schemeClr val="accent1">
            <a:tint val="60000"/>
            <a:hueOff val="0"/>
            <a:satOff val="0"/>
            <a:lumOff val="0"/>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898549" y="4404443"/>
        <a:ext cx="717514" cy="344923"/>
      </dsp:txXfrm>
    </dsp:sp>
    <dsp:sp modelId="{9F32F660-2E81-4BBB-836F-91ADD2E410F8}">
      <dsp:nvSpPr>
        <dsp:cNvPr id="0" name=""/>
        <dsp:cNvSpPr/>
      </dsp:nvSpPr>
      <dsp:spPr>
        <a:xfrm>
          <a:off x="344977" y="3790499"/>
          <a:ext cx="2963265" cy="1703329"/>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Monitoring of execution</a:t>
          </a:r>
          <a:endParaRPr lang="en-US" sz="2000" kern="1200" dirty="0"/>
        </a:p>
      </dsp:txBody>
      <dsp:txXfrm>
        <a:off x="778937" y="4039946"/>
        <a:ext cx="2095345" cy="1204435"/>
      </dsp:txXfrm>
    </dsp:sp>
    <dsp:sp modelId="{AA614AFD-980A-4A55-9855-24667CE59452}">
      <dsp:nvSpPr>
        <dsp:cNvPr id="0" name=""/>
        <dsp:cNvSpPr/>
      </dsp:nvSpPr>
      <dsp:spPr>
        <a:xfrm rot="15133101">
          <a:off x="819954" y="2692099"/>
          <a:ext cx="946864" cy="574873"/>
        </a:xfrm>
        <a:prstGeom prst="rightArrow">
          <a:avLst>
            <a:gd name="adj1" fmla="val 60000"/>
            <a:gd name="adj2" fmla="val 50000"/>
          </a:avLst>
        </a:prstGeom>
        <a:solidFill>
          <a:schemeClr val="accent1">
            <a:tint val="60000"/>
            <a:hueOff val="0"/>
            <a:satOff val="0"/>
            <a:lumOff val="0"/>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932519" y="2889186"/>
        <a:ext cx="774402" cy="344923"/>
      </dsp:txXfrm>
    </dsp:sp>
    <dsp:sp modelId="{CE448F7A-75B2-4AE4-864E-83588DAE8F1C}">
      <dsp:nvSpPr>
        <dsp:cNvPr id="0" name=""/>
        <dsp:cNvSpPr/>
      </dsp:nvSpPr>
      <dsp:spPr>
        <a:xfrm>
          <a:off x="0" y="1091842"/>
          <a:ext cx="1703329" cy="1020754"/>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FEEDBACK</a:t>
          </a:r>
          <a:endParaRPr lang="en-US" sz="2000" kern="1200" dirty="0"/>
        </a:p>
      </dsp:txBody>
      <dsp:txXfrm>
        <a:off x="249447" y="1241328"/>
        <a:ext cx="1204435" cy="721782"/>
      </dsp:txXfrm>
    </dsp:sp>
    <dsp:sp modelId="{CE78B805-7B09-4A85-A336-BEFEE9ECE95A}">
      <dsp:nvSpPr>
        <dsp:cNvPr id="0" name=""/>
        <dsp:cNvSpPr/>
      </dsp:nvSpPr>
      <dsp:spPr>
        <a:xfrm rot="20783914">
          <a:off x="1970981" y="941575"/>
          <a:ext cx="846337" cy="574873"/>
        </a:xfrm>
        <a:prstGeom prst="rightArrow">
          <a:avLst>
            <a:gd name="adj1" fmla="val 60000"/>
            <a:gd name="adj2" fmla="val 50000"/>
          </a:avLst>
        </a:prstGeom>
        <a:solidFill>
          <a:schemeClr val="accent1">
            <a:tint val="60000"/>
            <a:hueOff val="0"/>
            <a:satOff val="0"/>
            <a:lumOff val="0"/>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973399" y="1076829"/>
        <a:ext cx="673875" cy="34492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884BC-15BD-48A0-8C4E-B532FFF353E1}"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D0CA8-58F8-44F1-BBD3-99DF3CB94871}" type="slidenum">
              <a:rPr lang="en-US" smtClean="0"/>
              <a:t>‹#›</a:t>
            </a:fld>
            <a:endParaRPr lang="en-US"/>
          </a:p>
        </p:txBody>
      </p:sp>
    </p:spTree>
    <p:extLst>
      <p:ext uri="{BB962C8B-B14F-4D97-AF65-F5344CB8AC3E}">
        <p14:creationId xmlns:p14="http://schemas.microsoft.com/office/powerpoint/2010/main" val="230172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Tindakan kewirausahaan sama pentingnya dengan </a:t>
            </a:r>
            <a:r>
              <a:rPr lang="en-US" dirty="0" err="1" smtClean="0"/>
              <a:t>hasil</a:t>
            </a:r>
            <a:r>
              <a:rPr lang="en-US" baseline="0" dirty="0" smtClean="0"/>
              <a:t> </a:t>
            </a:r>
            <a:r>
              <a:rPr lang="en-US" baseline="0" dirty="0" err="1" smtClean="0"/>
              <a:t>wirausaha</a:t>
            </a:r>
            <a:r>
              <a:rPr lang="en-US" baseline="0" dirty="0" smtClean="0"/>
              <a:t> </a:t>
            </a:r>
            <a:r>
              <a:rPr lang="en-US" baseline="0" dirty="0" err="1" smtClean="0"/>
              <a:t>sebagai</a:t>
            </a:r>
            <a:r>
              <a:rPr lang="en-US" baseline="0" dirty="0" smtClean="0"/>
              <a:t> </a:t>
            </a:r>
            <a:r>
              <a:rPr lang="id-ID" dirty="0" smtClean="0"/>
              <a:t>perilaku seksual</a:t>
            </a:r>
            <a:r>
              <a:rPr lang="en-US" baseline="0" dirty="0" smtClean="0"/>
              <a:t> yang </a:t>
            </a:r>
            <a:r>
              <a:rPr lang="en-US" baseline="0" dirty="0" err="1" smtClean="0"/>
              <a:t>menghasilkan</a:t>
            </a:r>
            <a:r>
              <a:rPr lang="id-ID" dirty="0" smtClean="0"/>
              <a:t> prokreasi</a:t>
            </a:r>
            <a:r>
              <a:rPr lang="en-US" baseline="0" dirty="0" smtClean="0"/>
              <a:t> </a:t>
            </a:r>
            <a:r>
              <a:rPr lang="en-US" baseline="0" dirty="0" err="1" smtClean="0"/>
              <a:t>dan</a:t>
            </a:r>
            <a:r>
              <a:rPr lang="en-US" baseline="0" dirty="0" smtClean="0"/>
              <a:t> </a:t>
            </a:r>
            <a:r>
              <a:rPr lang="id-ID" dirty="0" smtClean="0"/>
              <a:t>oleh karena itu, kelangsungan hidup gen dan populasi gen</a:t>
            </a:r>
            <a:r>
              <a:rPr lang="en-US" dirty="0" smtClean="0"/>
              <a:t> </a:t>
            </a:r>
            <a:r>
              <a:rPr lang="en-US" dirty="0" err="1" smtClean="0"/>
              <a:t>terjadi</a:t>
            </a:r>
            <a:r>
              <a:rPr lang="id-ID"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i="1" dirty="0" smtClean="0"/>
              <a:t>Apa</a:t>
            </a:r>
            <a:r>
              <a:rPr lang="en-US" i="1" baseline="0" dirty="0" smtClean="0"/>
              <a:t> yang </a:t>
            </a:r>
            <a:r>
              <a:rPr lang="en-US" i="1" baseline="0" dirty="0" err="1" smtClean="0"/>
              <a:t>membuat</a:t>
            </a:r>
            <a:r>
              <a:rPr lang="id-ID" i="1" dirty="0" smtClean="0"/>
              <a:t> sebuah organisasi </a:t>
            </a:r>
            <a:r>
              <a:rPr lang="en-US" i="1" dirty="0" err="1" smtClean="0"/>
              <a:t>itu</a:t>
            </a:r>
            <a:r>
              <a:rPr lang="en-US" i="1" baseline="0" dirty="0" smtClean="0"/>
              <a:t> </a:t>
            </a:r>
            <a:r>
              <a:rPr lang="en-US" i="1" baseline="0" dirty="0" err="1" smtClean="0"/>
              <a:t>menjadi</a:t>
            </a:r>
            <a:r>
              <a:rPr lang="en-US" i="1" baseline="0" dirty="0" smtClean="0"/>
              <a:t> </a:t>
            </a:r>
            <a:r>
              <a:rPr lang="id-ID" i="1" dirty="0" smtClean="0"/>
              <a:t>sukses atau</a:t>
            </a:r>
            <a:r>
              <a:rPr lang="en-US" i="1" baseline="0" dirty="0" smtClean="0"/>
              <a:t> </a:t>
            </a:r>
            <a:r>
              <a:rPr lang="en-US" i="1" baseline="0" dirty="0" err="1" smtClean="0"/>
              <a:t>mendapati</a:t>
            </a:r>
            <a:r>
              <a:rPr lang="en-US" i="1" baseline="0" dirty="0" smtClean="0"/>
              <a:t> </a:t>
            </a:r>
            <a:r>
              <a:rPr lang="en-US" i="1" baseline="0" dirty="0" err="1" smtClean="0"/>
              <a:t>sebuah</a:t>
            </a:r>
            <a:r>
              <a:rPr lang="id-ID" i="1" dirty="0" smtClean="0"/>
              <a:t> inovasi</a:t>
            </a:r>
            <a:r>
              <a:rPr lang="en-US" i="1" baseline="0" dirty="0" smtClean="0"/>
              <a:t> </a:t>
            </a:r>
            <a:r>
              <a:rPr lang="en-US" i="1" baseline="0" dirty="0" err="1" smtClean="0"/>
              <a:t>merupakan</a:t>
            </a:r>
            <a:r>
              <a:rPr lang="id-ID" i="1" dirty="0" smtClean="0"/>
              <a:t> hasil</a:t>
            </a:r>
            <a:r>
              <a:rPr lang="en-US" i="1" dirty="0" smtClean="0"/>
              <a:t> </a:t>
            </a:r>
            <a:r>
              <a:rPr lang="en-US" i="1" dirty="0" err="1" smtClean="0"/>
              <a:t>dari</a:t>
            </a:r>
            <a:r>
              <a:rPr lang="id-ID" i="1" dirty="0" smtClean="0"/>
              <a:t> tindakan</a:t>
            </a:r>
            <a:r>
              <a:rPr lang="en-US" i="1" dirty="0" smtClean="0"/>
              <a:t> </a:t>
            </a:r>
            <a:r>
              <a:rPr lang="en-US" i="1" dirty="0" err="1" smtClean="0"/>
              <a:t>atau</a:t>
            </a:r>
            <a:r>
              <a:rPr lang="en-US" i="1" dirty="0" smtClean="0"/>
              <a:t> </a:t>
            </a:r>
            <a:r>
              <a:rPr lang="en-US" i="1" dirty="0" err="1" smtClean="0"/>
              <a:t>aksi</a:t>
            </a:r>
            <a:r>
              <a:rPr lang="en-US" i="1" dirty="0" smtClean="0"/>
              <a:t> </a:t>
            </a:r>
            <a:r>
              <a:rPr lang="en-US" i="1" dirty="0" err="1" smtClean="0"/>
              <a:t>kewirausahaan</a:t>
            </a:r>
            <a:r>
              <a:rPr lang="id-ID" i="1" dirty="0" smtClean="0"/>
              <a:t> dan </a:t>
            </a:r>
            <a:r>
              <a:rPr lang="id-ID" b="1" i="1" dirty="0" smtClean="0"/>
              <a:t>bukan </a:t>
            </a:r>
            <a:r>
              <a:rPr lang="en-US" b="1" i="1" dirty="0" err="1" smtClean="0"/>
              <a:t>secara</a:t>
            </a:r>
            <a:r>
              <a:rPr lang="en-US" b="1" i="1" dirty="0" smtClean="0"/>
              <a:t> </a:t>
            </a:r>
            <a:r>
              <a:rPr lang="en-US" b="1" i="1" dirty="0" err="1" smtClean="0"/>
              <a:t>murni</a:t>
            </a:r>
            <a:r>
              <a:rPr lang="en-US" b="1" i="1" baseline="0" dirty="0" smtClean="0"/>
              <a:t> </a:t>
            </a:r>
            <a:r>
              <a:rPr lang="en-US" b="1" i="1" baseline="0" dirty="0" err="1" smtClean="0"/>
              <a:t>merupakan</a:t>
            </a:r>
            <a:r>
              <a:rPr lang="en-US" b="1" i="1" baseline="0" dirty="0" smtClean="0"/>
              <a:t> </a:t>
            </a:r>
            <a:r>
              <a:rPr lang="id-ID" b="1" i="1" dirty="0" smtClean="0"/>
              <a:t>proses yang tidak disengaja.</a:t>
            </a:r>
            <a:endParaRPr lang="en-US" b="1" i="1" dirty="0" smtClean="0"/>
          </a:p>
          <a:p>
            <a:endParaRPr lang="en-US" b="1" dirty="0" smtClean="0"/>
          </a:p>
          <a:p>
            <a:r>
              <a:rPr lang="en-US" b="0" dirty="0" smtClean="0"/>
              <a:t>Yang</a:t>
            </a:r>
            <a:r>
              <a:rPr lang="en-US" b="0" baseline="0" dirty="0" smtClean="0"/>
              <a:t> </a:t>
            </a:r>
            <a:r>
              <a:rPr lang="en-US" b="0" baseline="0" dirty="0" err="1" smtClean="0"/>
              <a:t>terpenting</a:t>
            </a:r>
            <a:r>
              <a:rPr lang="en-US" b="0" baseline="0" dirty="0" smtClean="0"/>
              <a:t> </a:t>
            </a:r>
            <a:r>
              <a:rPr lang="en-US" b="0" baseline="0" dirty="0" err="1" smtClean="0"/>
              <a:t>dalam</a:t>
            </a:r>
            <a:r>
              <a:rPr lang="en-US" b="0" baseline="0" dirty="0" smtClean="0"/>
              <a:t> </a:t>
            </a:r>
            <a:r>
              <a:rPr lang="en-US" b="0" baseline="0" dirty="0" err="1" smtClean="0"/>
              <a:t>aksi</a:t>
            </a:r>
            <a:r>
              <a:rPr lang="en-US" b="0" baseline="0" dirty="0" smtClean="0"/>
              <a:t> </a:t>
            </a:r>
            <a:r>
              <a:rPr lang="en-US" b="0" baseline="0" dirty="0" err="1" smtClean="0"/>
              <a:t>kewirausahaan</a:t>
            </a:r>
            <a:r>
              <a:rPr lang="en-US" b="0" baseline="0" dirty="0" smtClean="0"/>
              <a:t> </a:t>
            </a:r>
            <a:r>
              <a:rPr lang="en-US" b="0" baseline="0" dirty="0" err="1" smtClean="0"/>
              <a:t>bukan</a:t>
            </a:r>
            <a:r>
              <a:rPr lang="en-US" b="0" baseline="0" dirty="0" smtClean="0"/>
              <a:t> </a:t>
            </a:r>
            <a:r>
              <a:rPr lang="en-US" b="0" baseline="0" dirty="0" err="1" smtClean="0"/>
              <a:t>hanyalah</a:t>
            </a:r>
            <a:r>
              <a:rPr lang="en-US" b="0" baseline="0" dirty="0" smtClean="0"/>
              <a:t> </a:t>
            </a:r>
            <a:r>
              <a:rPr lang="en-US" b="0" baseline="0" dirty="0" err="1" smtClean="0"/>
              <a:t>sifatnya</a:t>
            </a:r>
            <a:r>
              <a:rPr lang="en-US" b="0" baseline="0" dirty="0" smtClean="0"/>
              <a:t> yang </a:t>
            </a:r>
            <a:r>
              <a:rPr lang="en-US" b="0" baseline="0" dirty="0" err="1" smtClean="0"/>
              <a:t>dapat</a:t>
            </a:r>
            <a:r>
              <a:rPr lang="en-US" b="0" baseline="0" dirty="0" smtClean="0"/>
              <a:t> </a:t>
            </a:r>
            <a:r>
              <a:rPr lang="en-US" b="0" baseline="0" dirty="0" err="1" smtClean="0"/>
              <a:t>menyesuaikan</a:t>
            </a:r>
            <a:r>
              <a:rPr lang="en-US" b="0" baseline="0" dirty="0" smtClean="0"/>
              <a:t> </a:t>
            </a:r>
            <a:r>
              <a:rPr lang="en-US" b="0" baseline="0" dirty="0" err="1" smtClean="0"/>
              <a:t>diri</a:t>
            </a:r>
            <a:r>
              <a:rPr lang="en-US" b="0" baseline="0" dirty="0" smtClean="0"/>
              <a:t> </a:t>
            </a:r>
            <a:r>
              <a:rPr lang="en-US" b="0" baseline="0" dirty="0" err="1" smtClean="0"/>
              <a:t>dengan</a:t>
            </a:r>
            <a:r>
              <a:rPr lang="en-US" b="0" baseline="0" dirty="0" smtClean="0"/>
              <a:t> </a:t>
            </a:r>
            <a:r>
              <a:rPr lang="en-US" b="0" baseline="0" dirty="0" err="1" smtClean="0"/>
              <a:t>baik</a:t>
            </a:r>
            <a:r>
              <a:rPr lang="en-US" b="0" baseline="0" dirty="0" smtClean="0"/>
              <a:t> </a:t>
            </a:r>
            <a:r>
              <a:rPr lang="en-US" b="0" baseline="0" dirty="0" err="1" smtClean="0"/>
              <a:t>dalam</a:t>
            </a:r>
            <a:r>
              <a:rPr lang="en-US" b="0" baseline="0" dirty="0" smtClean="0"/>
              <a:t> </a:t>
            </a:r>
            <a:r>
              <a:rPr lang="en-US" b="0" baseline="0" dirty="0" err="1" smtClean="0"/>
              <a:t>lingkungan</a:t>
            </a:r>
            <a:r>
              <a:rPr lang="en-US" b="0" baseline="0" dirty="0" smtClean="0"/>
              <a:t>, </a:t>
            </a:r>
            <a:r>
              <a:rPr lang="en-US" b="0" baseline="0" dirty="0" err="1" smtClean="0"/>
              <a:t>tetapi</a:t>
            </a:r>
            <a:r>
              <a:rPr lang="en-US" b="0" baseline="0" dirty="0" smtClean="0"/>
              <a:t> </a:t>
            </a:r>
            <a:r>
              <a:rPr lang="en-US" b="0" baseline="0" dirty="0" err="1" smtClean="0"/>
              <a:t>aksi</a:t>
            </a:r>
            <a:r>
              <a:rPr lang="en-US" b="0" baseline="0" dirty="0" smtClean="0"/>
              <a:t> </a:t>
            </a:r>
            <a:r>
              <a:rPr lang="en-US" b="0" baseline="0" dirty="0" err="1" smtClean="0"/>
              <a:t>kewirausahaan</a:t>
            </a:r>
            <a:r>
              <a:rPr lang="en-US" b="0" baseline="0" dirty="0" smtClean="0"/>
              <a:t> yang </a:t>
            </a:r>
            <a:r>
              <a:rPr lang="en-US" b="0" baseline="0" dirty="0" err="1" smtClean="0"/>
              <a:t>bersifat</a:t>
            </a:r>
            <a:r>
              <a:rPr lang="en-US" b="0" baseline="0" dirty="0" smtClean="0"/>
              <a:t> </a:t>
            </a:r>
            <a:r>
              <a:rPr lang="en-US" b="1" baseline="0" dirty="0" err="1" smtClean="0"/>
              <a:t>dapat</a:t>
            </a:r>
            <a:r>
              <a:rPr lang="en-US" b="1" baseline="0" dirty="0" smtClean="0"/>
              <a:t> </a:t>
            </a:r>
            <a:r>
              <a:rPr lang="en-US" b="1" baseline="0" dirty="0" err="1" smtClean="0"/>
              <a:t>mengubah</a:t>
            </a:r>
            <a:r>
              <a:rPr lang="en-US" b="1" baseline="0" dirty="0" smtClean="0"/>
              <a:t> </a:t>
            </a:r>
            <a:r>
              <a:rPr lang="en-US" b="1" baseline="0" dirty="0" err="1" smtClean="0"/>
              <a:t>lingkungan</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973D0CA8-58F8-44F1-BBD3-99DF3CB94871}" type="slidenum">
              <a:rPr lang="en-US" smtClean="0"/>
              <a:t>1</a:t>
            </a:fld>
            <a:endParaRPr lang="en-US"/>
          </a:p>
        </p:txBody>
      </p:sp>
    </p:spTree>
    <p:extLst>
      <p:ext uri="{BB962C8B-B14F-4D97-AF65-F5344CB8AC3E}">
        <p14:creationId xmlns:p14="http://schemas.microsoft.com/office/powerpoint/2010/main" val="1108689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saling mempengaruhi urutan Langkah dalam Tindakan</a:t>
            </a:r>
          </a:p>
          <a:p>
            <a:endParaRPr lang="id-ID" dirty="0" smtClean="0"/>
          </a:p>
          <a:p>
            <a:r>
              <a:rPr lang="id-ID" dirty="0" smtClean="0"/>
              <a:t>Tindakan tidak selalu mengikuti urutan yang teratur.</a:t>
            </a:r>
            <a:r>
              <a:rPr lang="id-ID" baseline="0" dirty="0" smtClean="0"/>
              <a:t> Orang biasanya memikirkan ulang tujuan mereka setelah mengembangkan beberapa action plans;  mereka selalu maju mundur antara memulai/melakukan tindakan memikirkan ulang rencana dan melakukan beberapa research di lingkungan mereka. </a:t>
            </a:r>
          </a:p>
          <a:p>
            <a:endParaRPr lang="id-ID"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Walau begitu, jika salah satu langkah terlewatkan, tindakan tsbt akan menjadi tidak lengkap dan tidak efisien (bahkan impossible).</a:t>
            </a:r>
          </a:p>
          <a:p>
            <a:r>
              <a:rPr lang="id-ID" dirty="0" smtClean="0"/>
              <a:t>Kayak tindakan tanpa feedback dapat</a:t>
            </a:r>
            <a:r>
              <a:rPr lang="id-ID" baseline="0" dirty="0" smtClean="0"/>
              <a:t> mengarah pada kekacauan.</a:t>
            </a:r>
          </a:p>
          <a:p>
            <a:r>
              <a:rPr lang="id-ID" baseline="0" dirty="0" smtClean="0"/>
              <a:t>Harus ada goal setting, and some kind of planning in actions. Walaupun terkadangan palnning dan subgoaling disamakan, terdapat fungsi dari planning yg tidak ada dalam menghasilkan subgoals : yaitu : planning implie srthat entrepreneurs do a mental stimulation of their actions (“</a:t>
            </a:r>
            <a:r>
              <a:rPr lang="id-ID" i="1" baseline="0" dirty="0" smtClean="0"/>
              <a:t>Probehandlung</a:t>
            </a:r>
            <a:r>
              <a:rPr lang="id-ID" i="0" baseline="0" dirty="0" smtClean="0"/>
              <a:t>”)</a:t>
            </a:r>
          </a:p>
          <a:p>
            <a:r>
              <a:rPr lang="id-ID" dirty="0" smtClean="0"/>
              <a:t>menyiratkan bahwa pengusaha melakukan stimulasi mental atas tindakan mereka ("Probehandlung")</a:t>
            </a:r>
          </a:p>
          <a:p>
            <a:endParaRPr lang="id-ID" dirty="0" smtClean="0"/>
          </a:p>
          <a:p>
            <a:r>
              <a:rPr lang="id-ID" dirty="0" smtClean="0"/>
              <a:t>RUBICON THEORY : Sebelum melintasi Rubicon, niat itu dikembangkan dalam model pengambilan keputusan yg rasional pilihan sasaran (a rational decision-making</a:t>
            </a:r>
            <a:r>
              <a:rPr lang="id-ID" baseline="0" dirty="0" smtClean="0"/>
              <a:t> model of goal choice) </a:t>
            </a:r>
            <a:r>
              <a:rPr lang="id-ID" dirty="0" smtClean="0"/>
              <a:t>. Begitu orang merencanakan (</a:t>
            </a:r>
            <a:r>
              <a:rPr lang="id-ID" i="1" dirty="0" smtClean="0"/>
              <a:t>plan)</a:t>
            </a:r>
            <a:r>
              <a:rPr lang="id-ID" dirty="0" smtClean="0"/>
              <a:t> (memikirkan kapan dan bagaimana melakukan niat), niat itu berubah menjadi niat implementasi (implementation intention). Begitu niat implementasi terbentuk, rubicon dilalui dan orang tersebut berada dalam fase </a:t>
            </a:r>
            <a:r>
              <a:rPr lang="id-ID" i="1" dirty="0" smtClean="0"/>
              <a:t>willing</a:t>
            </a:r>
            <a:r>
              <a:rPr lang="id-ID" dirty="0" smtClean="0"/>
              <a:t>. Disini proses otomatis dapat mengambil alih untuk mendorong orang tersebut ke dalam tindakan </a:t>
            </a:r>
            <a:r>
              <a:rPr lang="id-ID" i="1" dirty="0" smtClean="0"/>
              <a:t>(action).</a:t>
            </a:r>
          </a:p>
          <a:p>
            <a:pPr marL="0" indent="0">
              <a:buNone/>
            </a:pPr>
            <a:endParaRPr lang="id-ID" b="0" i="0" baseline="0" dirty="0" smtClean="0"/>
          </a:p>
        </p:txBody>
      </p:sp>
      <p:sp>
        <p:nvSpPr>
          <p:cNvPr id="4" name="Slide Number Placeholder 3"/>
          <p:cNvSpPr>
            <a:spLocks noGrp="1"/>
          </p:cNvSpPr>
          <p:nvPr>
            <p:ph type="sldNum" sz="quarter" idx="10"/>
          </p:nvPr>
        </p:nvSpPr>
        <p:spPr/>
        <p:txBody>
          <a:bodyPr/>
          <a:lstStyle/>
          <a:p>
            <a:fld id="{973D0CA8-58F8-44F1-BBD3-99DF3CB94871}" type="slidenum">
              <a:rPr lang="en-US" smtClean="0"/>
              <a:t>10</a:t>
            </a:fld>
            <a:endParaRPr lang="en-US"/>
          </a:p>
        </p:txBody>
      </p:sp>
    </p:spTree>
    <p:extLst>
      <p:ext uri="{BB962C8B-B14F-4D97-AF65-F5344CB8AC3E}">
        <p14:creationId xmlns:p14="http://schemas.microsoft.com/office/powerpoint/2010/main" val="3358633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smtClean="0"/>
          </a:p>
          <a:p>
            <a:pPr marL="0" indent="0">
              <a:buFont typeface="+mj-lt"/>
              <a:buNone/>
            </a:pPr>
            <a:r>
              <a:rPr lang="en-US" baseline="0" dirty="0" smtClean="0"/>
              <a:t>Action structure </a:t>
            </a:r>
            <a:r>
              <a:rPr lang="en-US" baseline="0" dirty="0" err="1" smtClean="0"/>
              <a:t>atau</a:t>
            </a:r>
            <a:r>
              <a:rPr lang="en-US" baseline="0" dirty="0" smtClean="0"/>
              <a:t> </a:t>
            </a:r>
            <a:r>
              <a:rPr lang="en-US" baseline="0" dirty="0" err="1" smtClean="0"/>
              <a:t>struktur</a:t>
            </a:r>
            <a:r>
              <a:rPr lang="en-US" baseline="0" dirty="0" smtClean="0"/>
              <a:t> </a:t>
            </a:r>
            <a:r>
              <a:rPr lang="en-US" baseline="0" dirty="0" err="1" smtClean="0"/>
              <a:t>tindakan</a:t>
            </a:r>
            <a:r>
              <a:rPr lang="en-US" baseline="0" dirty="0" smtClean="0"/>
              <a:t> </a:t>
            </a:r>
            <a:r>
              <a:rPr lang="en-US" baseline="0" dirty="0" err="1" smtClean="0"/>
              <a:t>ini</a:t>
            </a:r>
            <a:r>
              <a:rPr lang="en-US" baseline="0" dirty="0" smtClean="0"/>
              <a:t> </a:t>
            </a:r>
            <a:r>
              <a:rPr lang="en-US" baseline="0" dirty="0" err="1" smtClean="0"/>
              <a:t>dibutuhkan</a:t>
            </a:r>
            <a:r>
              <a:rPr lang="en-US" baseline="0" dirty="0" smtClean="0"/>
              <a:t> agar </a:t>
            </a:r>
            <a:r>
              <a:rPr lang="en-US" baseline="0" dirty="0" err="1" smtClean="0"/>
              <a:t>wirausaha</a:t>
            </a:r>
            <a:r>
              <a:rPr lang="en-US" baseline="0" dirty="0" smtClean="0"/>
              <a:t> </a:t>
            </a:r>
            <a:r>
              <a:rPr lang="en-US" baseline="0" dirty="0" err="1" smtClean="0"/>
              <a:t>dapat</a:t>
            </a:r>
            <a:r>
              <a:rPr lang="en-US" baseline="0" dirty="0" smtClean="0"/>
              <a:t> </a:t>
            </a:r>
            <a:r>
              <a:rPr lang="en-US" baseline="0" dirty="0" err="1" smtClean="0"/>
              <a:t>memproses</a:t>
            </a:r>
            <a:r>
              <a:rPr lang="en-US" baseline="0" dirty="0" smtClean="0"/>
              <a:t> </a:t>
            </a:r>
            <a:r>
              <a:rPr lang="en-US" baseline="0" dirty="0" err="1" smtClean="0"/>
              <a:t>informasi</a:t>
            </a:r>
            <a:r>
              <a:rPr lang="en-US" baseline="0" dirty="0" smtClean="0"/>
              <a:t> </a:t>
            </a:r>
            <a:r>
              <a:rPr lang="en-US" baseline="0" dirty="0" err="1" smtClean="0"/>
              <a:t>dengan</a:t>
            </a:r>
            <a:r>
              <a:rPr lang="en-US" baseline="0" dirty="0" smtClean="0"/>
              <a:t> </a:t>
            </a:r>
            <a:r>
              <a:rPr lang="en-US" baseline="0" dirty="0" err="1" smtClean="0"/>
              <a:t>baik</a:t>
            </a:r>
            <a:r>
              <a:rPr lang="en-US" baseline="0" dirty="0" smtClean="0"/>
              <a:t> </a:t>
            </a:r>
            <a:r>
              <a:rPr lang="en-US" baseline="0" dirty="0" err="1" smtClean="0"/>
              <a:t>sehingga</a:t>
            </a:r>
            <a:r>
              <a:rPr lang="en-US" baseline="0" dirty="0" smtClean="0"/>
              <a:t> </a:t>
            </a:r>
            <a:r>
              <a:rPr lang="en-US" baseline="0" dirty="0" err="1" smtClean="0"/>
              <a:t>mencapai</a:t>
            </a:r>
            <a:r>
              <a:rPr lang="en-US" baseline="0" dirty="0" smtClean="0"/>
              <a:t> </a:t>
            </a:r>
            <a:r>
              <a:rPr lang="en-US" baseline="0" dirty="0" err="1" smtClean="0"/>
              <a:t>perilaku</a:t>
            </a:r>
            <a:r>
              <a:rPr lang="en-US" baseline="0" dirty="0" smtClean="0"/>
              <a:t> </a:t>
            </a:r>
            <a:r>
              <a:rPr lang="en-US" baseline="0" dirty="0" err="1" smtClean="0"/>
              <a:t>tingkat</a:t>
            </a:r>
            <a:r>
              <a:rPr lang="en-US" baseline="0" dirty="0" smtClean="0"/>
              <a:t> </a:t>
            </a:r>
            <a:r>
              <a:rPr lang="en-US" baseline="0" dirty="0" err="1" smtClean="0"/>
              <a:t>yg</a:t>
            </a:r>
            <a:r>
              <a:rPr lang="en-US" baseline="0" dirty="0" smtClean="0"/>
              <a:t> </a:t>
            </a:r>
            <a:r>
              <a:rPr lang="en-US" baseline="0" dirty="0" err="1" smtClean="0"/>
              <a:t>tinggi</a:t>
            </a:r>
            <a:r>
              <a:rPr lang="en-US" baseline="0" dirty="0" smtClean="0"/>
              <a:t> </a:t>
            </a:r>
            <a:r>
              <a:rPr lang="en-US" baseline="0" dirty="0" err="1" smtClean="0"/>
              <a:t>dengan</a:t>
            </a:r>
            <a:r>
              <a:rPr lang="en-US" baseline="0" dirty="0" smtClean="0"/>
              <a:t> </a:t>
            </a:r>
            <a:r>
              <a:rPr lang="en-US" baseline="0" dirty="0" err="1" smtClean="0"/>
              <a:t>menggunakan</a:t>
            </a:r>
            <a:r>
              <a:rPr lang="en-US" baseline="0" dirty="0" smtClean="0"/>
              <a:t> </a:t>
            </a:r>
            <a:r>
              <a:rPr lang="en-US" baseline="0" dirty="0" err="1" smtClean="0"/>
              <a:t>perilaku</a:t>
            </a:r>
            <a:r>
              <a:rPr lang="en-US" baseline="0" dirty="0" smtClean="0"/>
              <a:t> </a:t>
            </a:r>
            <a:r>
              <a:rPr lang="en-US" baseline="0" dirty="0" err="1" smtClean="0"/>
              <a:t>rendah</a:t>
            </a:r>
            <a:r>
              <a:rPr lang="en-US" baseline="0" dirty="0" smtClean="0"/>
              <a:t>. </a:t>
            </a:r>
          </a:p>
          <a:p>
            <a:pPr marL="0" indent="0">
              <a:buFont typeface="+mj-lt"/>
              <a:buNone/>
            </a:pPr>
            <a:endParaRPr lang="en-US" baseline="0" dirty="0" smtClean="0"/>
          </a:p>
          <a:p>
            <a:pPr marL="0" indent="0">
              <a:buFont typeface="+mj-lt"/>
              <a:buNone/>
            </a:pPr>
            <a:r>
              <a:rPr lang="en-US" baseline="0" dirty="0" smtClean="0"/>
              <a:t>Tingkat </a:t>
            </a:r>
            <a:r>
              <a:rPr lang="en-US" baseline="0" dirty="0" err="1" smtClean="0"/>
              <a:t>yg</a:t>
            </a:r>
            <a:r>
              <a:rPr lang="en-US" baseline="0" dirty="0" smtClean="0"/>
              <a:t> </a:t>
            </a:r>
            <a:r>
              <a:rPr lang="en-US" baseline="0" dirty="0" err="1" smtClean="0"/>
              <a:t>lebih</a:t>
            </a:r>
            <a:r>
              <a:rPr lang="en-US" baseline="0" dirty="0" smtClean="0"/>
              <a:t> </a:t>
            </a:r>
            <a:r>
              <a:rPr lang="en-US" baseline="0" dirty="0" err="1" smtClean="0"/>
              <a:t>tinggi</a:t>
            </a:r>
            <a:r>
              <a:rPr lang="en-US" baseline="0" dirty="0" smtClean="0"/>
              <a:t> </a:t>
            </a:r>
            <a:r>
              <a:rPr lang="en-US" baseline="0" dirty="0" err="1" smtClean="0"/>
              <a:t>disadari</a:t>
            </a:r>
            <a:r>
              <a:rPr lang="en-US" baseline="0" dirty="0" smtClean="0"/>
              <a:t>, </a:t>
            </a:r>
            <a:r>
              <a:rPr lang="en-US" baseline="0" dirty="0" err="1" smtClean="0"/>
              <a:t>berorientasi</a:t>
            </a:r>
            <a:r>
              <a:rPr lang="en-US" baseline="0" dirty="0" smtClean="0"/>
              <a:t> </a:t>
            </a:r>
            <a:r>
              <a:rPr lang="en-US" baseline="0" dirty="0" err="1" smtClean="0"/>
              <a:t>pada</a:t>
            </a:r>
            <a:r>
              <a:rPr lang="en-US" baseline="0" dirty="0" smtClean="0"/>
              <a:t> </a:t>
            </a:r>
            <a:r>
              <a:rPr lang="en-US" baseline="0" dirty="0" err="1" smtClean="0"/>
              <a:t>pemikiran</a:t>
            </a:r>
            <a:r>
              <a:rPr lang="en-US" baseline="0" dirty="0" smtClean="0"/>
              <a:t> </a:t>
            </a:r>
            <a:r>
              <a:rPr lang="en-US" baseline="0" dirty="0" err="1" smtClean="0"/>
              <a:t>sedangkan</a:t>
            </a:r>
            <a:r>
              <a:rPr lang="en-US" baseline="0" dirty="0" smtClean="0"/>
              <a:t> </a:t>
            </a:r>
            <a:r>
              <a:rPr lang="en-US" baseline="0" dirty="0" err="1" smtClean="0"/>
              <a:t>tingkat</a:t>
            </a:r>
            <a:r>
              <a:rPr lang="en-US" baseline="0" dirty="0" smtClean="0"/>
              <a:t> </a:t>
            </a:r>
            <a:r>
              <a:rPr lang="en-US" baseline="0" dirty="0" err="1" smtClean="0"/>
              <a:t>yg</a:t>
            </a:r>
            <a:r>
              <a:rPr lang="en-US" baseline="0" dirty="0" smtClean="0"/>
              <a:t> </a:t>
            </a:r>
            <a:r>
              <a:rPr lang="en-US" baseline="0" dirty="0" err="1" smtClean="0"/>
              <a:t>lebih</a:t>
            </a:r>
            <a:r>
              <a:rPr lang="en-US" baseline="0" dirty="0" smtClean="0"/>
              <a:t> </a:t>
            </a:r>
            <a:r>
              <a:rPr lang="en-US" baseline="0" dirty="0" err="1" smtClean="0"/>
              <a:t>rendah</a:t>
            </a:r>
            <a:r>
              <a:rPr lang="en-US" baseline="0" dirty="0" smtClean="0"/>
              <a:t> </a:t>
            </a:r>
            <a:r>
              <a:rPr lang="en-US" baseline="0" dirty="0" err="1" smtClean="0"/>
              <a:t>berkaitan</a:t>
            </a:r>
            <a:r>
              <a:rPr lang="en-US" baseline="0" dirty="0" smtClean="0"/>
              <a:t> </a:t>
            </a:r>
            <a:r>
              <a:rPr lang="en-US" baseline="0" dirty="0" err="1" smtClean="0"/>
              <a:t>dengan</a:t>
            </a:r>
            <a:r>
              <a:rPr lang="en-US" baseline="0" dirty="0" smtClean="0"/>
              <a:t> </a:t>
            </a:r>
            <a:r>
              <a:rPr lang="en-US" baseline="0" dirty="0" err="1" smtClean="0"/>
              <a:t>rutinitas</a:t>
            </a:r>
            <a:r>
              <a:rPr lang="en-US" baseline="0" dirty="0" smtClean="0"/>
              <a:t> </a:t>
            </a:r>
            <a:r>
              <a:rPr lang="en-US" baseline="0" dirty="0" err="1" smtClean="0"/>
              <a:t>dan</a:t>
            </a:r>
            <a:r>
              <a:rPr lang="en-US" baseline="0" dirty="0" smtClean="0"/>
              <a:t> </a:t>
            </a:r>
            <a:r>
              <a:rPr lang="en-US" baseline="0" dirty="0" err="1" smtClean="0"/>
              <a:t>sering</a:t>
            </a:r>
            <a:r>
              <a:rPr lang="en-US" baseline="0" dirty="0" smtClean="0"/>
              <a:t> </a:t>
            </a:r>
            <a:r>
              <a:rPr lang="en-US" baseline="0" dirty="0" err="1" smtClean="0"/>
              <a:t>melibatkan</a:t>
            </a:r>
            <a:r>
              <a:rPr lang="en-US" baseline="0" dirty="0" smtClean="0"/>
              <a:t> </a:t>
            </a:r>
            <a:r>
              <a:rPr lang="en-US" baseline="0" dirty="0" err="1" smtClean="0"/>
              <a:t>gerakan</a:t>
            </a:r>
            <a:r>
              <a:rPr lang="en-US" baseline="0" dirty="0" smtClean="0"/>
              <a:t> </a:t>
            </a:r>
            <a:r>
              <a:rPr lang="en-US" baseline="0" dirty="0" err="1" smtClean="0"/>
              <a:t>otot</a:t>
            </a:r>
            <a:r>
              <a:rPr lang="en-US" baseline="0" dirty="0" smtClean="0"/>
              <a:t>. </a:t>
            </a:r>
          </a:p>
          <a:p>
            <a:pPr marL="0" indent="0">
              <a:buFont typeface="+mj-lt"/>
              <a:buNone/>
            </a:pPr>
            <a:endParaRPr lang="en-US" baseline="0" dirty="0" smtClean="0"/>
          </a:p>
          <a:p>
            <a:r>
              <a:rPr lang="en-US" dirty="0" err="1" smtClean="0"/>
              <a:t>Hirarki</a:t>
            </a:r>
            <a:r>
              <a:rPr lang="en-US" dirty="0" smtClean="0"/>
              <a:t> </a:t>
            </a:r>
            <a:r>
              <a:rPr lang="en-US" dirty="0" err="1" smtClean="0"/>
              <a:t>kognitif</a:t>
            </a:r>
            <a:r>
              <a:rPr lang="en-US" dirty="0" smtClean="0"/>
              <a:t>: </a:t>
            </a:r>
          </a:p>
          <a:p>
            <a:pPr marL="228600" indent="-228600">
              <a:buFont typeface="+mj-lt"/>
              <a:buAutoNum type="arabicPeriod"/>
            </a:pPr>
            <a:r>
              <a:rPr lang="en-US" dirty="0" smtClean="0"/>
              <a:t>Knowledge: </a:t>
            </a:r>
            <a:r>
              <a:rPr lang="en-US" dirty="0" err="1" smtClean="0"/>
              <a:t>kemampuan</a:t>
            </a:r>
            <a:r>
              <a:rPr lang="en-US" dirty="0" smtClean="0"/>
              <a:t> </a:t>
            </a:r>
            <a:r>
              <a:rPr lang="en-US" dirty="0" err="1" smtClean="0"/>
              <a:t>untuk</a:t>
            </a:r>
            <a:endParaRPr lang="en-US" dirty="0" smtClean="0"/>
          </a:p>
          <a:p>
            <a:pPr marL="228600" indent="-228600">
              <a:buFont typeface="+mj-lt"/>
              <a:buAutoNum type="arabicPeriod"/>
            </a:pPr>
            <a:r>
              <a:rPr lang="en-US" dirty="0" err="1" smtClean="0"/>
              <a:t>Pemahaman</a:t>
            </a:r>
            <a:r>
              <a:rPr lang="en-US" dirty="0" smtClean="0"/>
              <a:t>: </a:t>
            </a:r>
            <a:r>
              <a:rPr lang="en-US" dirty="0" err="1" smtClean="0"/>
              <a:t>kemampuan</a:t>
            </a:r>
            <a:r>
              <a:rPr lang="en-US" dirty="0" smtClean="0"/>
              <a:t> </a:t>
            </a:r>
            <a:r>
              <a:rPr lang="en-US" dirty="0" err="1" smtClean="0"/>
              <a:t>untuk</a:t>
            </a:r>
            <a:r>
              <a:rPr lang="en-US" dirty="0" smtClean="0"/>
              <a:t> </a:t>
            </a:r>
            <a:r>
              <a:rPr lang="en-US" dirty="0" err="1" smtClean="0"/>
              <a:t>mengerti</a:t>
            </a:r>
            <a:r>
              <a:rPr lang="en-US" dirty="0" smtClean="0"/>
              <a:t> </a:t>
            </a:r>
            <a:r>
              <a:rPr lang="en-US" dirty="0" err="1" smtClean="0"/>
              <a:t>atau</a:t>
            </a:r>
            <a:r>
              <a:rPr lang="en-US" dirty="0" smtClean="0"/>
              <a:t> </a:t>
            </a:r>
            <a:r>
              <a:rPr lang="en-US" dirty="0" err="1" smtClean="0"/>
              <a:t>memahi</a:t>
            </a:r>
            <a:r>
              <a:rPr lang="en-US" baseline="0" dirty="0" smtClean="0"/>
              <a:t> </a:t>
            </a:r>
            <a:r>
              <a:rPr lang="en-US" baseline="0" dirty="0" err="1" smtClean="0"/>
              <a:t>sesuatu</a:t>
            </a:r>
            <a:r>
              <a:rPr lang="en-US" baseline="0" dirty="0" smtClean="0"/>
              <a:t> </a:t>
            </a:r>
            <a:r>
              <a:rPr lang="en-US" baseline="0" dirty="0" err="1" smtClean="0"/>
              <a:t>setelah</a:t>
            </a:r>
            <a:r>
              <a:rPr lang="en-US" baseline="0" dirty="0" smtClean="0"/>
              <a:t> di </a:t>
            </a:r>
            <a:r>
              <a:rPr lang="en-US" baseline="0" dirty="0" err="1" smtClean="0"/>
              <a:t>ingat</a:t>
            </a:r>
            <a:endParaRPr lang="en-US" dirty="0" smtClean="0"/>
          </a:p>
          <a:p>
            <a:pPr marL="228600" indent="-228600">
              <a:buFont typeface="+mj-lt"/>
              <a:buAutoNum type="arabicPeriod"/>
            </a:pPr>
            <a:r>
              <a:rPr lang="en-US" dirty="0" err="1" smtClean="0"/>
              <a:t>Penerapan</a:t>
            </a:r>
            <a:r>
              <a:rPr lang="en-US" dirty="0" smtClean="0"/>
              <a:t>: </a:t>
            </a:r>
            <a:r>
              <a:rPr lang="en-US" dirty="0" err="1" smtClean="0"/>
              <a:t>kesanggupan</a:t>
            </a:r>
            <a:r>
              <a:rPr lang="en-US" dirty="0" smtClean="0"/>
              <a:t> </a:t>
            </a:r>
            <a:r>
              <a:rPr lang="en-US" dirty="0" err="1" smtClean="0"/>
              <a:t>seseorang</a:t>
            </a:r>
            <a:r>
              <a:rPr lang="en-US" dirty="0" smtClean="0"/>
              <a:t> </a:t>
            </a:r>
            <a:r>
              <a:rPr lang="en-US" dirty="0" err="1" smtClean="0"/>
              <a:t>untuk</a:t>
            </a:r>
            <a:r>
              <a:rPr lang="en-US" dirty="0" smtClean="0"/>
              <a:t> </a:t>
            </a:r>
            <a:r>
              <a:rPr lang="en-US" dirty="0" err="1" smtClean="0"/>
              <a:t>menerapkan</a:t>
            </a:r>
            <a:r>
              <a:rPr lang="en-US" dirty="0" smtClean="0"/>
              <a:t> </a:t>
            </a:r>
            <a:r>
              <a:rPr lang="en-US" dirty="0" err="1" smtClean="0"/>
              <a:t>pemahamannya</a:t>
            </a:r>
            <a:r>
              <a:rPr lang="en-US" dirty="0" smtClean="0"/>
              <a:t> </a:t>
            </a:r>
            <a:r>
              <a:rPr lang="en-US" dirty="0" err="1" smtClean="0"/>
              <a:t>pada</a:t>
            </a:r>
            <a:r>
              <a:rPr lang="en-US" dirty="0" smtClean="0"/>
              <a:t> </a:t>
            </a:r>
            <a:r>
              <a:rPr lang="en-US" dirty="0" err="1" smtClean="0"/>
              <a:t>situasi</a:t>
            </a:r>
            <a:endParaRPr lang="en-US" dirty="0" smtClean="0"/>
          </a:p>
          <a:p>
            <a:pPr marL="228600" indent="-228600">
              <a:buFont typeface="+mj-lt"/>
              <a:buAutoNum type="arabicPeriod"/>
            </a:pPr>
            <a:r>
              <a:rPr lang="en-US" dirty="0" err="1" smtClean="0"/>
              <a:t>Analisis</a:t>
            </a:r>
            <a:r>
              <a:rPr lang="en-US" dirty="0" smtClean="0"/>
              <a:t>: </a:t>
            </a:r>
            <a:r>
              <a:rPr lang="en-US" dirty="0" err="1" smtClean="0"/>
              <a:t>menguraikan</a:t>
            </a:r>
            <a:r>
              <a:rPr lang="en-US" dirty="0" smtClean="0"/>
              <a:t> </a:t>
            </a:r>
            <a:r>
              <a:rPr lang="en-US" dirty="0" err="1" smtClean="0"/>
              <a:t>suatu</a:t>
            </a:r>
            <a:r>
              <a:rPr lang="en-US" dirty="0" smtClean="0"/>
              <a:t> </a:t>
            </a:r>
            <a:r>
              <a:rPr lang="en-US" dirty="0" err="1" smtClean="0"/>
              <a:t>materi</a:t>
            </a:r>
            <a:r>
              <a:rPr lang="en-US" dirty="0" smtClean="0"/>
              <a:t> </a:t>
            </a:r>
            <a:r>
              <a:rPr lang="en-US" dirty="0" err="1" smtClean="0"/>
              <a:t>menjadi</a:t>
            </a:r>
            <a:r>
              <a:rPr lang="en-US" dirty="0" smtClean="0"/>
              <a:t> komponen2 </a:t>
            </a:r>
            <a:r>
              <a:rPr lang="en-US" dirty="0" err="1" smtClean="0"/>
              <a:t>yg</a:t>
            </a:r>
            <a:r>
              <a:rPr lang="en-US" dirty="0" smtClean="0"/>
              <a:t> </a:t>
            </a:r>
            <a:r>
              <a:rPr lang="en-US" dirty="0" err="1" smtClean="0"/>
              <a:t>lebih</a:t>
            </a:r>
            <a:r>
              <a:rPr lang="en-US" dirty="0" smtClean="0"/>
              <a:t> </a:t>
            </a:r>
            <a:r>
              <a:rPr lang="en-US" dirty="0" err="1" smtClean="0"/>
              <a:t>jelas</a:t>
            </a:r>
            <a:endParaRPr lang="en-US" dirty="0" smtClean="0"/>
          </a:p>
          <a:p>
            <a:pPr marL="228600" indent="-228600">
              <a:buFont typeface="+mj-lt"/>
              <a:buAutoNum type="arabicPeriod"/>
            </a:pPr>
            <a:r>
              <a:rPr lang="en-US" dirty="0" err="1" smtClean="0"/>
              <a:t>Sintesis</a:t>
            </a:r>
            <a:r>
              <a:rPr lang="en-US" dirty="0" smtClean="0"/>
              <a:t>: </a:t>
            </a:r>
            <a:r>
              <a:rPr lang="en-US" dirty="0" err="1" smtClean="0"/>
              <a:t>kemampuan</a:t>
            </a:r>
            <a:r>
              <a:rPr lang="en-US" dirty="0" smtClean="0"/>
              <a:t> </a:t>
            </a:r>
            <a:r>
              <a:rPr lang="en-US" dirty="0" err="1" smtClean="0"/>
              <a:t>memproduksi</a:t>
            </a:r>
            <a:r>
              <a:rPr lang="en-US" dirty="0" smtClean="0"/>
              <a:t> </a:t>
            </a:r>
            <a:r>
              <a:rPr lang="en-US" dirty="0" err="1" smtClean="0"/>
              <a:t>dan</a:t>
            </a:r>
            <a:r>
              <a:rPr lang="en-US" dirty="0" smtClean="0"/>
              <a:t> </a:t>
            </a:r>
            <a:r>
              <a:rPr lang="en-US" dirty="0" err="1" smtClean="0"/>
              <a:t>mengkobinasikan</a:t>
            </a:r>
            <a:r>
              <a:rPr lang="en-US" dirty="0" smtClean="0"/>
              <a:t> elemen2</a:t>
            </a:r>
          </a:p>
          <a:p>
            <a:pPr marL="228600" indent="-228600">
              <a:buFont typeface="+mj-lt"/>
              <a:buAutoNum type="arabicPeriod"/>
            </a:pPr>
            <a:r>
              <a:rPr lang="en-US" dirty="0" err="1" smtClean="0"/>
              <a:t>Evaluasi</a:t>
            </a:r>
            <a:r>
              <a:rPr lang="en-US" dirty="0" smtClean="0"/>
              <a:t>:</a:t>
            </a:r>
            <a:r>
              <a:rPr lang="en-US" baseline="0" dirty="0" smtClean="0"/>
              <a:t> </a:t>
            </a:r>
            <a:r>
              <a:rPr lang="en-US" baseline="0" dirty="0" err="1" smtClean="0"/>
              <a:t>Kemampuan</a:t>
            </a:r>
            <a:r>
              <a:rPr lang="en-US" baseline="0" dirty="0" smtClean="0"/>
              <a:t> </a:t>
            </a:r>
            <a:r>
              <a:rPr lang="en-US" baseline="0" dirty="0" err="1" smtClean="0"/>
              <a:t>menilai</a:t>
            </a:r>
            <a:r>
              <a:rPr lang="en-US" baseline="0" dirty="0" smtClean="0"/>
              <a:t> </a:t>
            </a:r>
            <a:r>
              <a:rPr lang="en-US" baseline="0" dirty="0" err="1" smtClean="0"/>
              <a:t>manfaat</a:t>
            </a:r>
            <a:r>
              <a:rPr lang="en-US" baseline="0" dirty="0" smtClean="0"/>
              <a:t> </a:t>
            </a:r>
            <a:r>
              <a:rPr lang="en-US" baseline="0" dirty="0" err="1" smtClean="0"/>
              <a:t>suatu</a:t>
            </a:r>
            <a:r>
              <a:rPr lang="en-US" baseline="0" dirty="0" smtClean="0"/>
              <a:t> </a:t>
            </a:r>
            <a:r>
              <a:rPr lang="en-US" baseline="0" dirty="0" err="1" smtClean="0"/>
              <a:t>hal</a:t>
            </a:r>
            <a:r>
              <a:rPr lang="en-US" baseline="0" dirty="0" smtClean="0"/>
              <a:t>.</a:t>
            </a:r>
          </a:p>
          <a:p>
            <a:pPr marL="0" indent="0">
              <a:buFont typeface="+mj-lt"/>
              <a:buNone/>
            </a:pPr>
            <a:r>
              <a:rPr lang="en-US" baseline="0" dirty="0" err="1" smtClean="0"/>
              <a:t>Contoh</a:t>
            </a:r>
            <a:r>
              <a:rPr lang="en-US" baseline="0" dirty="0" smtClean="0"/>
              <a:t>: </a:t>
            </a:r>
          </a:p>
          <a:p>
            <a:pPr marL="0" indent="0">
              <a:buFont typeface="+mj-lt"/>
              <a:buNone/>
            </a:pPr>
            <a:endParaRPr lang="en-US" baseline="0" dirty="0" smtClean="0"/>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D1BCF62B-87EE-4AFE-86E8-E44128E49706}" type="slidenum">
              <a:rPr lang="en-US" smtClean="0"/>
              <a:t>12</a:t>
            </a:fld>
            <a:endParaRPr lang="en-US"/>
          </a:p>
        </p:txBody>
      </p:sp>
    </p:spTree>
    <p:extLst>
      <p:ext uri="{BB962C8B-B14F-4D97-AF65-F5344CB8AC3E}">
        <p14:creationId xmlns:p14="http://schemas.microsoft.com/office/powerpoint/2010/main" val="351245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Disini</a:t>
            </a:r>
            <a:r>
              <a:rPr lang="en-US" dirty="0" smtClean="0"/>
              <a:t> </a:t>
            </a:r>
            <a:r>
              <a:rPr lang="en-US" dirty="0" err="1" smtClean="0"/>
              <a:t>ngejelasin</a:t>
            </a:r>
            <a:r>
              <a:rPr lang="en-US" baseline="0" dirty="0" smtClean="0"/>
              <a:t> 3 </a:t>
            </a:r>
            <a:r>
              <a:rPr lang="en-US" baseline="0" dirty="0" err="1" smtClean="0"/>
              <a:t>tingkat</a:t>
            </a:r>
            <a:r>
              <a:rPr lang="en-US" baseline="0" dirty="0" smtClean="0"/>
              <a:t> </a:t>
            </a:r>
            <a:r>
              <a:rPr lang="en-US" baseline="0" dirty="0" err="1" smtClean="0"/>
              <a:t>regulasi</a:t>
            </a:r>
            <a:r>
              <a:rPr lang="en-US" baseline="0" dirty="0" smtClean="0"/>
              <a:t> </a:t>
            </a:r>
            <a:r>
              <a:rPr lang="en-US" baseline="0" dirty="0" err="1" smtClean="0"/>
              <a:t>yg</a:t>
            </a:r>
            <a:r>
              <a:rPr lang="en-US" baseline="0" dirty="0" smtClean="0"/>
              <a:t> </a:t>
            </a:r>
            <a:r>
              <a:rPr lang="en-US" baseline="0" dirty="0" err="1" smtClean="0"/>
              <a:t>berorientasi</a:t>
            </a:r>
            <a:r>
              <a:rPr lang="en-US" baseline="0" dirty="0" smtClean="0"/>
              <a:t> </a:t>
            </a:r>
            <a:r>
              <a:rPr lang="en-US" baseline="0" dirty="0" err="1" smtClean="0"/>
              <a:t>tugas</a:t>
            </a:r>
            <a:r>
              <a:rPr lang="en-US" baseline="0" dirty="0" smtClean="0"/>
              <a:t> </a:t>
            </a:r>
            <a:r>
              <a:rPr lang="en-US" baseline="0" dirty="0" err="1" smtClean="0"/>
              <a:t>dan</a:t>
            </a:r>
            <a:r>
              <a:rPr lang="en-US" baseline="0" dirty="0" smtClean="0"/>
              <a:t> 1 </a:t>
            </a:r>
            <a:r>
              <a:rPr lang="en-US" baseline="0" dirty="0" err="1" smtClean="0"/>
              <a:t>tingkat</a:t>
            </a:r>
            <a:r>
              <a:rPr lang="en-US" baseline="0" dirty="0" smtClean="0"/>
              <a:t> </a:t>
            </a:r>
            <a:r>
              <a:rPr lang="en-US" baseline="0" dirty="0" err="1" smtClean="0"/>
              <a:t>metakognitif</a:t>
            </a:r>
            <a:r>
              <a:rPr lang="en-US" baseline="0" dirty="0" smtClean="0"/>
              <a:t>.</a:t>
            </a:r>
          </a:p>
          <a:p>
            <a:pPr marL="228600" indent="-228600">
              <a:buFont typeface="+mj-lt"/>
              <a:buAutoNum type="arabicPeriod"/>
            </a:pPr>
            <a:r>
              <a:rPr lang="en-US" baseline="0" dirty="0" smtClean="0"/>
              <a:t>Skill level of regulation</a:t>
            </a:r>
          </a:p>
          <a:p>
            <a:pPr marL="0" indent="0">
              <a:buFont typeface="+mj-lt"/>
              <a:buNone/>
            </a:pPr>
            <a:r>
              <a:rPr lang="en-US" baseline="0" dirty="0" smtClean="0"/>
              <a:t>Tingkat </a:t>
            </a:r>
            <a:r>
              <a:rPr lang="en-US" baseline="0" dirty="0" err="1" smtClean="0"/>
              <a:t>yg</a:t>
            </a:r>
            <a:r>
              <a:rPr lang="en-US" baseline="0" dirty="0" smtClean="0"/>
              <a:t> paling </a:t>
            </a:r>
            <a:r>
              <a:rPr lang="en-US" baseline="0" dirty="0" err="1" smtClean="0"/>
              <a:t>rendah</a:t>
            </a:r>
            <a:r>
              <a:rPr lang="en-US" baseline="0" dirty="0" smtClean="0"/>
              <a:t> (</a:t>
            </a:r>
            <a:r>
              <a:rPr lang="en-US" baseline="0" dirty="0" err="1" smtClean="0"/>
              <a:t>disebut</a:t>
            </a:r>
            <a:r>
              <a:rPr lang="en-US" baseline="0" dirty="0" smtClean="0"/>
              <a:t> level </a:t>
            </a:r>
            <a:r>
              <a:rPr lang="en-US" baseline="0" dirty="0" err="1" smtClean="0"/>
              <a:t>keterampilan</a:t>
            </a:r>
            <a:r>
              <a:rPr lang="en-US" baseline="0" dirty="0" smtClean="0"/>
              <a:t>) </a:t>
            </a:r>
            <a:r>
              <a:rPr lang="en-US" baseline="0" dirty="0" err="1" smtClean="0"/>
              <a:t>dari</a:t>
            </a:r>
            <a:r>
              <a:rPr lang="en-US" baseline="0" dirty="0" smtClean="0"/>
              <a:t> </a:t>
            </a:r>
            <a:r>
              <a:rPr lang="en-US" baseline="0" dirty="0" err="1" smtClean="0"/>
              <a:t>regulasi</a:t>
            </a:r>
            <a:r>
              <a:rPr lang="en-US" baseline="0" dirty="0" smtClean="0"/>
              <a:t> </a:t>
            </a:r>
            <a:r>
              <a:rPr lang="en-US" baseline="0" dirty="0" err="1" smtClean="0"/>
              <a:t>yaitu</a:t>
            </a:r>
            <a:r>
              <a:rPr lang="en-US" baseline="0" dirty="0" smtClean="0"/>
              <a:t> </a:t>
            </a:r>
            <a:r>
              <a:rPr lang="en-US" baseline="0" dirty="0" err="1" smtClean="0"/>
              <a:t>rutinitas</a:t>
            </a:r>
            <a:r>
              <a:rPr lang="en-US" baseline="0" dirty="0" smtClean="0"/>
              <a:t>. </a:t>
            </a:r>
            <a:r>
              <a:rPr lang="en-US" baseline="0" dirty="0" err="1" smtClean="0"/>
              <a:t>informasi</a:t>
            </a:r>
            <a:r>
              <a:rPr lang="en-US" baseline="0" dirty="0" smtClean="0"/>
              <a:t> di </a:t>
            </a:r>
            <a:r>
              <a:rPr lang="en-US" baseline="0" dirty="0" err="1" smtClean="0"/>
              <a:t>tingkat</a:t>
            </a:r>
            <a:r>
              <a:rPr lang="en-US" baseline="0" dirty="0" smtClean="0"/>
              <a:t> </a:t>
            </a:r>
            <a:r>
              <a:rPr lang="en-US" baseline="0" dirty="0" err="1" smtClean="0"/>
              <a:t>ini</a:t>
            </a:r>
            <a:r>
              <a:rPr lang="en-US" baseline="0" dirty="0" smtClean="0"/>
              <a:t> </a:t>
            </a:r>
            <a:r>
              <a:rPr lang="en-US" baseline="0" dirty="0" err="1" smtClean="0"/>
              <a:t>tuh</a:t>
            </a:r>
            <a:r>
              <a:rPr lang="en-US" baseline="0" dirty="0" smtClean="0"/>
              <a:t> </a:t>
            </a:r>
            <a:r>
              <a:rPr lang="en-US" baseline="0" dirty="0" err="1" smtClean="0"/>
              <a:t>cepat</a:t>
            </a:r>
            <a:r>
              <a:rPr lang="en-US" baseline="0" dirty="0" smtClean="0"/>
              <a:t>, </a:t>
            </a:r>
            <a:r>
              <a:rPr lang="en-US" baseline="0" dirty="0" err="1" smtClean="0"/>
              <a:t>tanpa</a:t>
            </a:r>
            <a:r>
              <a:rPr lang="en-US" baseline="0" dirty="0" smtClean="0"/>
              <a:t> </a:t>
            </a:r>
            <a:r>
              <a:rPr lang="en-US" baseline="0" dirty="0" err="1" smtClean="0"/>
              <a:t>usaha</a:t>
            </a:r>
            <a:r>
              <a:rPr lang="en-US" baseline="0" dirty="0" smtClean="0"/>
              <a:t> </a:t>
            </a:r>
            <a:r>
              <a:rPr lang="en-US" baseline="0" dirty="0" err="1" smtClean="0"/>
              <a:t>dan</a:t>
            </a:r>
            <a:r>
              <a:rPr lang="en-US" baseline="0" dirty="0" smtClean="0"/>
              <a:t> </a:t>
            </a:r>
            <a:r>
              <a:rPr lang="en-US" baseline="0" dirty="0" err="1" smtClean="0"/>
              <a:t>tanpa</a:t>
            </a:r>
            <a:r>
              <a:rPr lang="en-US" baseline="0" dirty="0" smtClean="0"/>
              <a:t> </a:t>
            </a:r>
            <a:r>
              <a:rPr lang="en-US" baseline="0" dirty="0" err="1" smtClean="0"/>
              <a:t>batasan</a:t>
            </a:r>
            <a:r>
              <a:rPr lang="en-US" baseline="0" dirty="0" smtClean="0"/>
              <a:t> </a:t>
            </a:r>
            <a:r>
              <a:rPr lang="en-US" baseline="0" dirty="0" err="1" smtClean="0"/>
              <a:t>yg</a:t>
            </a:r>
            <a:r>
              <a:rPr lang="en-US" baseline="0" dirty="0" smtClean="0"/>
              <a:t> </a:t>
            </a:r>
            <a:r>
              <a:rPr lang="en-US" baseline="0" dirty="0" err="1" smtClean="0"/>
              <a:t>jelas</a:t>
            </a:r>
            <a:r>
              <a:rPr lang="en-US" baseline="0" dirty="0" smtClean="0"/>
              <a:t>. </a:t>
            </a:r>
            <a:r>
              <a:rPr lang="en-US" baseline="0" dirty="0" err="1" smtClean="0"/>
              <a:t>Tapi</a:t>
            </a:r>
            <a:r>
              <a:rPr lang="en-US" baseline="0" dirty="0" smtClean="0"/>
              <a:t> </a:t>
            </a:r>
            <a:r>
              <a:rPr lang="en-US" baseline="0" dirty="0" err="1" smtClean="0"/>
              <a:t>rutinitas</a:t>
            </a:r>
            <a:r>
              <a:rPr lang="en-US" baseline="0" dirty="0" smtClean="0"/>
              <a:t> </a:t>
            </a:r>
            <a:r>
              <a:rPr lang="en-US" baseline="0" dirty="0" err="1" smtClean="0"/>
              <a:t>ini</a:t>
            </a:r>
            <a:r>
              <a:rPr lang="en-US" baseline="0" dirty="0" smtClean="0"/>
              <a:t> </a:t>
            </a:r>
            <a:r>
              <a:rPr lang="en-US" baseline="0" dirty="0" err="1" smtClean="0"/>
              <a:t>harus</a:t>
            </a:r>
            <a:r>
              <a:rPr lang="en-US" baseline="0" dirty="0" smtClean="0"/>
              <a:t> </a:t>
            </a:r>
            <a:r>
              <a:rPr lang="en-US" baseline="0" dirty="0" err="1" smtClean="0"/>
              <a:t>diangkat</a:t>
            </a:r>
            <a:r>
              <a:rPr lang="en-US" baseline="0" dirty="0" smtClean="0"/>
              <a:t> </a:t>
            </a:r>
            <a:r>
              <a:rPr lang="en-US" baseline="0" dirty="0" err="1" smtClean="0"/>
              <a:t>ke</a:t>
            </a:r>
            <a:r>
              <a:rPr lang="en-US" baseline="0" dirty="0" smtClean="0"/>
              <a:t> level </a:t>
            </a:r>
            <a:r>
              <a:rPr lang="en-US" baseline="0" dirty="0" err="1" smtClean="0"/>
              <a:t>regulasi</a:t>
            </a:r>
            <a:r>
              <a:rPr lang="en-US" baseline="0" dirty="0" smtClean="0"/>
              <a:t> </a:t>
            </a:r>
            <a:r>
              <a:rPr lang="en-US" baseline="0" dirty="0" err="1" smtClean="0"/>
              <a:t>yg</a:t>
            </a:r>
            <a:r>
              <a:rPr lang="en-US" baseline="0" dirty="0" smtClean="0"/>
              <a:t> </a:t>
            </a:r>
            <a:r>
              <a:rPr lang="en-US" baseline="0" dirty="0" err="1" smtClean="0"/>
              <a:t>lebih</a:t>
            </a:r>
            <a:r>
              <a:rPr lang="en-US" baseline="0" dirty="0" smtClean="0"/>
              <a:t> </a:t>
            </a:r>
            <a:r>
              <a:rPr lang="en-US" baseline="0" dirty="0" err="1" smtClean="0"/>
              <a:t>tingi</a:t>
            </a:r>
            <a:r>
              <a:rPr lang="en-US" baseline="0" dirty="0" smtClean="0"/>
              <a:t> </a:t>
            </a:r>
            <a:r>
              <a:rPr lang="en-US" baseline="0" dirty="0" err="1" smtClean="0"/>
              <a:t>sehingga</a:t>
            </a:r>
            <a:r>
              <a:rPr lang="en-US" baseline="0" dirty="0" smtClean="0"/>
              <a:t> </a:t>
            </a:r>
            <a:r>
              <a:rPr lang="en-US" baseline="0" dirty="0" err="1" smtClean="0"/>
              <a:t>beberapa</a:t>
            </a:r>
            <a:r>
              <a:rPr lang="en-US" baseline="0" dirty="0" smtClean="0"/>
              <a:t> </a:t>
            </a:r>
            <a:r>
              <a:rPr lang="en-US" baseline="0" dirty="0" err="1" smtClean="0"/>
              <a:t>bentuk</a:t>
            </a:r>
            <a:r>
              <a:rPr lang="en-US" baseline="0" dirty="0" smtClean="0"/>
              <a:t> </a:t>
            </a:r>
            <a:r>
              <a:rPr lang="en-US" baseline="0" dirty="0" err="1" smtClean="0"/>
              <a:t>kesadaran</a:t>
            </a:r>
            <a:r>
              <a:rPr lang="en-US" baseline="0" dirty="0" smtClean="0"/>
              <a:t> </a:t>
            </a:r>
            <a:r>
              <a:rPr lang="en-US" baseline="0" dirty="0" err="1" smtClean="0"/>
              <a:t>dari</a:t>
            </a:r>
            <a:r>
              <a:rPr lang="en-US" baseline="0" dirty="0" smtClean="0"/>
              <a:t> proses </a:t>
            </a:r>
            <a:r>
              <a:rPr lang="en-US" baseline="0" dirty="0" err="1" smtClean="0"/>
              <a:t>usaha</a:t>
            </a:r>
            <a:r>
              <a:rPr lang="en-US" baseline="0" dirty="0" smtClean="0"/>
              <a:t> </a:t>
            </a:r>
            <a:r>
              <a:rPr lang="en-US" baseline="0" dirty="0" err="1" smtClean="0"/>
              <a:t>dapat</a:t>
            </a:r>
            <a:r>
              <a:rPr lang="en-US" baseline="0" dirty="0" smtClean="0"/>
              <a:t> </a:t>
            </a:r>
            <a:r>
              <a:rPr lang="en-US" baseline="0" dirty="0" err="1" smtClean="0"/>
              <a:t>diterapkan</a:t>
            </a:r>
            <a:r>
              <a:rPr lang="en-US" baseline="0" dirty="0" smtClean="0"/>
              <a:t>.</a:t>
            </a:r>
          </a:p>
          <a:p>
            <a:pPr marL="0" indent="0">
              <a:buFont typeface="+mj-lt"/>
              <a:buNone/>
            </a:pPr>
            <a:r>
              <a:rPr lang="en-US" baseline="0" dirty="0" err="1" smtClean="0"/>
              <a:t>Contoh</a:t>
            </a:r>
            <a:r>
              <a:rPr lang="en-US" baseline="0" dirty="0" smtClean="0"/>
              <a:t>: </a:t>
            </a:r>
            <a:r>
              <a:rPr lang="en-US" baseline="0" dirty="0" err="1" smtClean="0"/>
              <a:t>memberi</a:t>
            </a:r>
            <a:r>
              <a:rPr lang="en-US" baseline="0" dirty="0" smtClean="0"/>
              <a:t> </a:t>
            </a:r>
            <a:r>
              <a:rPr lang="en-US" baseline="0" dirty="0" err="1" smtClean="0"/>
              <a:t>kartu</a:t>
            </a:r>
            <a:r>
              <a:rPr lang="en-US" baseline="0" dirty="0" smtClean="0"/>
              <a:t> </a:t>
            </a:r>
            <a:r>
              <a:rPr lang="en-US" baseline="0" dirty="0" err="1" smtClean="0"/>
              <a:t>nama</a:t>
            </a:r>
            <a:r>
              <a:rPr lang="en-US" baseline="0" dirty="0" smtClean="0"/>
              <a:t>/</a:t>
            </a:r>
            <a:r>
              <a:rPr lang="en-US" baseline="0" dirty="0" err="1" smtClean="0"/>
              <a:t>kartu</a:t>
            </a:r>
            <a:r>
              <a:rPr lang="en-US" baseline="0" dirty="0" smtClean="0"/>
              <a:t> </a:t>
            </a:r>
            <a:r>
              <a:rPr lang="en-US" baseline="0" dirty="0" err="1" smtClean="0"/>
              <a:t>perusahaan</a:t>
            </a:r>
            <a:r>
              <a:rPr lang="en-US" baseline="0" dirty="0" smtClean="0"/>
              <a:t> </a:t>
            </a:r>
            <a:r>
              <a:rPr lang="en-US" baseline="0" dirty="0" err="1" smtClean="0"/>
              <a:t>pada</a:t>
            </a:r>
            <a:r>
              <a:rPr lang="en-US" baseline="0" dirty="0" smtClean="0"/>
              <a:t> orang </a:t>
            </a:r>
            <a:r>
              <a:rPr lang="en-US" baseline="0" dirty="0" err="1" smtClean="0"/>
              <a:t>baru</a:t>
            </a:r>
            <a:r>
              <a:rPr lang="en-US" baseline="0" dirty="0" smtClean="0"/>
              <a:t>, proses </a:t>
            </a:r>
            <a:r>
              <a:rPr lang="en-US" baseline="0" dirty="0" err="1" smtClean="0"/>
              <a:t>jual</a:t>
            </a:r>
            <a:r>
              <a:rPr lang="en-US" baseline="0" dirty="0" smtClean="0"/>
              <a:t> </a:t>
            </a:r>
            <a:r>
              <a:rPr lang="en-US" baseline="0" dirty="0" err="1" smtClean="0"/>
              <a:t>beli</a:t>
            </a:r>
            <a:endParaRPr lang="en-US" baseline="0" dirty="0" smtClean="0"/>
          </a:p>
          <a:p>
            <a:pPr marL="0" indent="0">
              <a:buFont typeface="+mj-lt"/>
              <a:buNone/>
            </a:pPr>
            <a:endParaRPr lang="en-US" baseline="0" dirty="0" smtClean="0"/>
          </a:p>
          <a:p>
            <a:pPr marL="0" indent="0">
              <a:buFont typeface="+mj-lt"/>
              <a:buNone/>
            </a:pPr>
            <a:r>
              <a:rPr lang="en-US" baseline="0" dirty="0" smtClean="0"/>
              <a:t>2. Level of flexible action patterns</a:t>
            </a:r>
          </a:p>
          <a:p>
            <a:pPr marL="0" indent="0">
              <a:buFont typeface="+mj-lt"/>
              <a:buNone/>
            </a:pPr>
            <a:r>
              <a:rPr lang="en-US" baseline="0" dirty="0" err="1" smtClean="0"/>
              <a:t>Disini</a:t>
            </a:r>
            <a:r>
              <a:rPr lang="en-US" baseline="0" dirty="0" smtClean="0"/>
              <a:t> </a:t>
            </a:r>
            <a:r>
              <a:rPr lang="en-US" baseline="0" dirty="0" err="1" smtClean="0"/>
              <a:t>ngejelasin</a:t>
            </a:r>
            <a:r>
              <a:rPr lang="en-US" baseline="0" dirty="0" smtClean="0"/>
              <a:t> </a:t>
            </a:r>
            <a:r>
              <a:rPr lang="en-US" baseline="0" dirty="0" err="1" smtClean="0"/>
              <a:t>kalo</a:t>
            </a:r>
            <a:r>
              <a:rPr lang="en-US" baseline="0" dirty="0" smtClean="0"/>
              <a:t> proses </a:t>
            </a:r>
            <a:r>
              <a:rPr lang="en-US" baseline="0" dirty="0" err="1" smtClean="0"/>
              <a:t>persepsi</a:t>
            </a:r>
            <a:r>
              <a:rPr lang="en-US" baseline="0" dirty="0" smtClean="0"/>
              <a:t> </a:t>
            </a:r>
            <a:r>
              <a:rPr lang="en-US" baseline="0" dirty="0" err="1" smtClean="0"/>
              <a:t>itu</a:t>
            </a:r>
            <a:r>
              <a:rPr lang="en-US" baseline="0" dirty="0" smtClean="0"/>
              <a:t> </a:t>
            </a:r>
            <a:r>
              <a:rPr lang="en-US" baseline="0" dirty="0" err="1" smtClean="0"/>
              <a:t>penting</a:t>
            </a:r>
            <a:r>
              <a:rPr lang="en-US" baseline="0" dirty="0" smtClean="0"/>
              <a:t> </a:t>
            </a:r>
            <a:r>
              <a:rPr lang="en-US" baseline="0" dirty="0" err="1" smtClean="0"/>
              <a:t>ketika</a:t>
            </a:r>
            <a:r>
              <a:rPr lang="en-US" baseline="0" dirty="0" smtClean="0"/>
              <a:t> </a:t>
            </a:r>
            <a:r>
              <a:rPr lang="en-US" baseline="0" dirty="0" err="1" smtClean="0"/>
              <a:t>ada</a:t>
            </a:r>
            <a:r>
              <a:rPr lang="en-US" baseline="0" dirty="0" smtClean="0"/>
              <a:t> </a:t>
            </a:r>
            <a:r>
              <a:rPr lang="en-US" baseline="0" dirty="0" err="1" smtClean="0"/>
              <a:t>masukan</a:t>
            </a:r>
            <a:r>
              <a:rPr lang="en-US" baseline="0" dirty="0" smtClean="0"/>
              <a:t> </a:t>
            </a:r>
            <a:r>
              <a:rPr lang="en-US" baseline="0" dirty="0" err="1" smtClean="0"/>
              <a:t>dari</a:t>
            </a:r>
            <a:r>
              <a:rPr lang="en-US" baseline="0" dirty="0" smtClean="0"/>
              <a:t> </a:t>
            </a:r>
            <a:r>
              <a:rPr lang="en-US" baseline="0" dirty="0" err="1" smtClean="0"/>
              <a:t>situasi</a:t>
            </a:r>
            <a:r>
              <a:rPr lang="en-US" baseline="0" dirty="0" smtClean="0"/>
              <a:t> </a:t>
            </a:r>
            <a:r>
              <a:rPr lang="en-US" baseline="0" dirty="0" err="1" smtClean="0"/>
              <a:t>atau</a:t>
            </a:r>
            <a:r>
              <a:rPr lang="en-US" baseline="0" dirty="0" smtClean="0"/>
              <a:t> </a:t>
            </a:r>
            <a:r>
              <a:rPr lang="en-US" baseline="0" dirty="0" err="1" smtClean="0"/>
              <a:t>sinyal</a:t>
            </a:r>
            <a:r>
              <a:rPr lang="en-US" baseline="0" dirty="0" smtClean="0"/>
              <a:t> </a:t>
            </a:r>
            <a:r>
              <a:rPr lang="en-US" baseline="0" dirty="0" err="1" smtClean="0"/>
              <a:t>dari</a:t>
            </a:r>
            <a:r>
              <a:rPr lang="en-US" baseline="0" dirty="0" smtClean="0"/>
              <a:t> </a:t>
            </a:r>
            <a:r>
              <a:rPr lang="en-US" baseline="0" dirty="0" err="1" smtClean="0"/>
              <a:t>pelanggan</a:t>
            </a:r>
            <a:r>
              <a:rPr lang="en-US" baseline="0" dirty="0" smtClean="0"/>
              <a:t> </a:t>
            </a:r>
            <a:r>
              <a:rPr lang="en-US" baseline="0" dirty="0" err="1" smtClean="0"/>
              <a:t>buat</a:t>
            </a:r>
            <a:r>
              <a:rPr lang="en-US" baseline="0" dirty="0" smtClean="0"/>
              <a:t> </a:t>
            </a:r>
            <a:r>
              <a:rPr lang="en-US" baseline="0" dirty="0" err="1" smtClean="0"/>
              <a:t>ngelakuin</a:t>
            </a:r>
            <a:r>
              <a:rPr lang="en-US" baseline="0" dirty="0" smtClean="0"/>
              <a:t> </a:t>
            </a:r>
            <a:r>
              <a:rPr lang="en-US" baseline="0" dirty="0" err="1" smtClean="0"/>
              <a:t>sebuah</a:t>
            </a:r>
            <a:r>
              <a:rPr lang="en-US" baseline="0" dirty="0" smtClean="0"/>
              <a:t> </a:t>
            </a:r>
            <a:r>
              <a:rPr lang="en-US" baseline="0" dirty="0" err="1" smtClean="0"/>
              <a:t>tindakan</a:t>
            </a:r>
            <a:endParaRPr lang="en-US" baseline="0" dirty="0" smtClean="0"/>
          </a:p>
          <a:p>
            <a:pPr marL="0" indent="0">
              <a:buFont typeface="+mj-lt"/>
              <a:buNone/>
            </a:pPr>
            <a:r>
              <a:rPr lang="en-US" baseline="0" dirty="0" err="1" smtClean="0"/>
              <a:t>Contoh</a:t>
            </a:r>
            <a:r>
              <a:rPr lang="en-US" baseline="0" dirty="0" smtClean="0"/>
              <a:t>: proses </a:t>
            </a:r>
            <a:r>
              <a:rPr lang="en-US" baseline="0" dirty="0" err="1" smtClean="0"/>
              <a:t>jual-beli</a:t>
            </a:r>
            <a:r>
              <a:rPr lang="en-US" baseline="0" dirty="0" smtClean="0"/>
              <a:t> </a:t>
            </a:r>
            <a:r>
              <a:rPr lang="en-US" baseline="0" dirty="0" err="1" smtClean="0"/>
              <a:t>kan</a:t>
            </a:r>
            <a:r>
              <a:rPr lang="en-US" baseline="0" dirty="0" smtClean="0"/>
              <a:t> </a:t>
            </a:r>
            <a:r>
              <a:rPr lang="en-US" baseline="0" dirty="0" err="1" smtClean="0"/>
              <a:t>rutinitas</a:t>
            </a:r>
            <a:r>
              <a:rPr lang="en-US" baseline="0" dirty="0" smtClean="0"/>
              <a:t> </a:t>
            </a:r>
            <a:r>
              <a:rPr lang="en-US" baseline="0" dirty="0" err="1" smtClean="0"/>
              <a:t>seorang</a:t>
            </a:r>
            <a:r>
              <a:rPr lang="en-US" baseline="0" dirty="0" smtClean="0"/>
              <a:t> </a:t>
            </a:r>
            <a:r>
              <a:rPr lang="en-US" baseline="0" dirty="0" err="1" smtClean="0"/>
              <a:t>wirausaha</a:t>
            </a:r>
            <a:r>
              <a:rPr lang="en-US" baseline="0" dirty="0" smtClean="0"/>
              <a:t>, nah proses </a:t>
            </a:r>
            <a:r>
              <a:rPr lang="en-US" baseline="0" dirty="0" err="1" smtClean="0"/>
              <a:t>jual</a:t>
            </a:r>
            <a:r>
              <a:rPr lang="en-US" baseline="0" dirty="0" smtClean="0"/>
              <a:t> </a:t>
            </a:r>
            <a:r>
              <a:rPr lang="en-US" baseline="0" dirty="0" err="1" smtClean="0"/>
              <a:t>beli</a:t>
            </a:r>
            <a:r>
              <a:rPr lang="en-US" baseline="0" dirty="0" smtClean="0"/>
              <a:t> </a:t>
            </a:r>
            <a:r>
              <a:rPr lang="en-US" baseline="0" dirty="0" err="1" smtClean="0"/>
              <a:t>ni</a:t>
            </a:r>
            <a:r>
              <a:rPr lang="en-US" baseline="0" dirty="0" smtClean="0"/>
              <a:t> </a:t>
            </a:r>
            <a:r>
              <a:rPr lang="en-US" baseline="0" dirty="0" err="1" smtClean="0"/>
              <a:t>membutuhkan</a:t>
            </a:r>
            <a:r>
              <a:rPr lang="en-US" baseline="0" dirty="0" smtClean="0"/>
              <a:t> </a:t>
            </a:r>
            <a:r>
              <a:rPr lang="en-US" baseline="0" dirty="0" err="1" smtClean="0"/>
              <a:t>masukan</a:t>
            </a:r>
            <a:r>
              <a:rPr lang="en-US" baseline="0" dirty="0" smtClean="0"/>
              <a:t> </a:t>
            </a:r>
            <a:r>
              <a:rPr lang="en-US" baseline="0" dirty="0" err="1" smtClean="0"/>
              <a:t>dari</a:t>
            </a:r>
            <a:r>
              <a:rPr lang="en-US" baseline="0" dirty="0" smtClean="0"/>
              <a:t> </a:t>
            </a:r>
            <a:r>
              <a:rPr lang="en-US" baseline="0" dirty="0" err="1" smtClean="0"/>
              <a:t>situasi</a:t>
            </a:r>
            <a:r>
              <a:rPr lang="en-US" baseline="0" dirty="0" smtClean="0"/>
              <a:t> </a:t>
            </a:r>
            <a:r>
              <a:rPr lang="en-US" baseline="0" dirty="0" err="1" smtClean="0"/>
              <a:t>seperti</a:t>
            </a:r>
            <a:r>
              <a:rPr lang="en-US" baseline="0" dirty="0" smtClean="0"/>
              <a:t> </a:t>
            </a:r>
            <a:r>
              <a:rPr lang="en-US" baseline="0" dirty="0" err="1" smtClean="0"/>
              <a:t>keinginan</a:t>
            </a:r>
            <a:r>
              <a:rPr lang="en-US" baseline="0" dirty="0" smtClean="0"/>
              <a:t> </a:t>
            </a:r>
            <a:r>
              <a:rPr lang="en-US" baseline="0" dirty="0" err="1" smtClean="0"/>
              <a:t>pelangan</a:t>
            </a:r>
            <a:r>
              <a:rPr lang="en-US" baseline="0" dirty="0" smtClean="0"/>
              <a:t> </a:t>
            </a:r>
            <a:r>
              <a:rPr lang="en-US" baseline="0" dirty="0" err="1" smtClean="0"/>
              <a:t>tentang</a:t>
            </a:r>
            <a:r>
              <a:rPr lang="en-US" baseline="0" dirty="0" smtClean="0"/>
              <a:t> </a:t>
            </a:r>
            <a:r>
              <a:rPr lang="en-US" baseline="0" dirty="0" err="1" smtClean="0"/>
              <a:t>produk</a:t>
            </a:r>
            <a:r>
              <a:rPr lang="en-US" baseline="0" dirty="0" smtClean="0"/>
              <a:t> </a:t>
            </a:r>
            <a:r>
              <a:rPr lang="en-US" baseline="0" dirty="0" err="1" smtClean="0"/>
              <a:t>kita</a:t>
            </a:r>
            <a:r>
              <a:rPr lang="en-US" baseline="0" dirty="0" smtClean="0"/>
              <a:t>. </a:t>
            </a:r>
            <a:r>
              <a:rPr lang="en-US" baseline="0" dirty="0" err="1" smtClean="0"/>
              <a:t>Contohnya</a:t>
            </a:r>
            <a:r>
              <a:rPr lang="en-US" baseline="0" dirty="0" smtClean="0"/>
              <a:t>, </a:t>
            </a:r>
            <a:r>
              <a:rPr lang="en-US" baseline="0" dirty="0" err="1" smtClean="0"/>
              <a:t>seorang</a:t>
            </a:r>
            <a:r>
              <a:rPr lang="en-US" baseline="0" dirty="0" smtClean="0"/>
              <a:t> </a:t>
            </a:r>
            <a:r>
              <a:rPr lang="en-US" baseline="0" dirty="0" err="1" smtClean="0"/>
              <a:t>wirausaha</a:t>
            </a:r>
            <a:r>
              <a:rPr lang="en-US" baseline="0" dirty="0" smtClean="0"/>
              <a:t> </a:t>
            </a:r>
            <a:r>
              <a:rPr lang="en-US" baseline="0" dirty="0" err="1" smtClean="0"/>
              <a:t>memberikan</a:t>
            </a:r>
            <a:r>
              <a:rPr lang="en-US" baseline="0" dirty="0" smtClean="0"/>
              <a:t> </a:t>
            </a:r>
            <a:r>
              <a:rPr lang="en-US" baseline="0" dirty="0" err="1" smtClean="0"/>
              <a:t>promosi</a:t>
            </a:r>
            <a:r>
              <a:rPr lang="en-US" baseline="0" dirty="0" smtClean="0"/>
              <a:t> </a:t>
            </a:r>
            <a:r>
              <a:rPr lang="en-US" baseline="0" dirty="0" err="1" smtClean="0"/>
              <a:t>pada</a:t>
            </a:r>
            <a:r>
              <a:rPr lang="en-US" baseline="0" dirty="0" smtClean="0"/>
              <a:t> </a:t>
            </a:r>
            <a:r>
              <a:rPr lang="en-US" baseline="0" dirty="0" err="1" smtClean="0"/>
              <a:t>produknya</a:t>
            </a:r>
            <a:r>
              <a:rPr lang="en-US" baseline="0" dirty="0" smtClean="0"/>
              <a:t> </a:t>
            </a:r>
            <a:r>
              <a:rPr lang="en-US" baseline="0" dirty="0" err="1" smtClean="0"/>
              <a:t>karena</a:t>
            </a:r>
            <a:r>
              <a:rPr lang="en-US" baseline="0" dirty="0" smtClean="0"/>
              <a:t> </a:t>
            </a:r>
            <a:r>
              <a:rPr lang="en-US" baseline="0" dirty="0" err="1" smtClean="0"/>
              <a:t>sinyal</a:t>
            </a:r>
            <a:r>
              <a:rPr lang="en-US" baseline="0" dirty="0" smtClean="0"/>
              <a:t> </a:t>
            </a:r>
            <a:r>
              <a:rPr lang="en-US" baseline="0" dirty="0" err="1" smtClean="0"/>
              <a:t>dari</a:t>
            </a:r>
            <a:r>
              <a:rPr lang="en-US" baseline="0" dirty="0" smtClean="0"/>
              <a:t> </a:t>
            </a:r>
            <a:r>
              <a:rPr lang="en-US" baseline="0" dirty="0" err="1" smtClean="0"/>
              <a:t>pelanggan</a:t>
            </a:r>
            <a:r>
              <a:rPr lang="en-US" baseline="0" dirty="0" smtClean="0"/>
              <a:t> (</a:t>
            </a:r>
            <a:r>
              <a:rPr lang="en-US" baseline="0" dirty="0" err="1" smtClean="0"/>
              <a:t>harganya</a:t>
            </a:r>
            <a:r>
              <a:rPr lang="en-US" baseline="0" dirty="0" smtClean="0"/>
              <a:t> </a:t>
            </a:r>
            <a:r>
              <a:rPr lang="en-US" baseline="0" dirty="0" err="1" smtClean="0"/>
              <a:t>mahal</a:t>
            </a:r>
            <a:r>
              <a:rPr lang="en-US" baseline="0" dirty="0" smtClean="0"/>
              <a:t>), </a:t>
            </a:r>
            <a:r>
              <a:rPr lang="en-US" baseline="0" dirty="0" err="1" smtClean="0"/>
              <a:t>tindakan</a:t>
            </a:r>
            <a:r>
              <a:rPr lang="en-US" baseline="0" dirty="0" smtClean="0"/>
              <a:t> </a:t>
            </a:r>
            <a:r>
              <a:rPr lang="en-US" baseline="0" dirty="0" err="1" smtClean="0"/>
              <a:t>kita</a:t>
            </a:r>
            <a:r>
              <a:rPr lang="en-US" baseline="0" dirty="0" smtClean="0"/>
              <a:t> </a:t>
            </a:r>
            <a:r>
              <a:rPr lang="en-US" baseline="0" dirty="0" err="1" smtClean="0"/>
              <a:t>yg</a:t>
            </a:r>
            <a:r>
              <a:rPr lang="en-US" baseline="0" dirty="0" smtClean="0"/>
              <a:t> </a:t>
            </a:r>
            <a:r>
              <a:rPr lang="en-US" baseline="0" dirty="0" err="1" smtClean="0"/>
              <a:t>memberikan</a:t>
            </a:r>
            <a:r>
              <a:rPr lang="en-US" baseline="0" dirty="0" smtClean="0"/>
              <a:t> </a:t>
            </a:r>
            <a:r>
              <a:rPr lang="en-US" baseline="0" dirty="0" err="1" smtClean="0"/>
              <a:t>promosi</a:t>
            </a:r>
            <a:r>
              <a:rPr lang="en-US" baseline="0" dirty="0" smtClean="0"/>
              <a:t> </a:t>
            </a:r>
            <a:r>
              <a:rPr lang="en-US" baseline="0" dirty="0" err="1" smtClean="0"/>
              <a:t>pada</a:t>
            </a:r>
            <a:r>
              <a:rPr lang="en-US" baseline="0" dirty="0" smtClean="0"/>
              <a:t> </a:t>
            </a:r>
            <a:r>
              <a:rPr lang="en-US" baseline="0" dirty="0" err="1" smtClean="0"/>
              <a:t>pelanggan</a:t>
            </a:r>
            <a:r>
              <a:rPr lang="en-US" baseline="0" dirty="0" smtClean="0"/>
              <a:t> </a:t>
            </a:r>
            <a:r>
              <a:rPr lang="en-US" baseline="0" dirty="0" err="1" smtClean="0"/>
              <a:t>ini</a:t>
            </a:r>
            <a:r>
              <a:rPr lang="en-US" baseline="0" dirty="0" smtClean="0"/>
              <a:t> </a:t>
            </a:r>
            <a:r>
              <a:rPr lang="en-US" baseline="0" dirty="0" err="1" smtClean="0"/>
              <a:t>karena</a:t>
            </a:r>
            <a:r>
              <a:rPr lang="en-US" baseline="0" dirty="0" smtClean="0"/>
              <a:t> </a:t>
            </a:r>
            <a:r>
              <a:rPr lang="en-US" baseline="0" dirty="0" err="1" smtClean="0"/>
              <a:t>ada</a:t>
            </a:r>
            <a:r>
              <a:rPr lang="en-US" baseline="0" dirty="0" smtClean="0"/>
              <a:t> </a:t>
            </a:r>
            <a:r>
              <a:rPr lang="en-US" baseline="0" dirty="0" err="1" smtClean="0"/>
              <a:t>persepsi</a:t>
            </a:r>
            <a:r>
              <a:rPr lang="en-US" baseline="0" dirty="0" smtClean="0"/>
              <a:t>, </a:t>
            </a:r>
            <a:r>
              <a:rPr lang="en-US" baseline="0" dirty="0" err="1" smtClean="0"/>
              <a:t>kita</a:t>
            </a:r>
            <a:r>
              <a:rPr lang="en-US" baseline="0" dirty="0" smtClean="0"/>
              <a:t> </a:t>
            </a:r>
            <a:r>
              <a:rPr lang="en-US" baseline="0" dirty="0" err="1" smtClean="0"/>
              <a:t>karena</a:t>
            </a:r>
            <a:r>
              <a:rPr lang="en-US" baseline="0" dirty="0" smtClean="0"/>
              <a:t> </a:t>
            </a:r>
            <a:r>
              <a:rPr lang="en-US" baseline="0" dirty="0" err="1" smtClean="0"/>
              <a:t>ada</a:t>
            </a:r>
            <a:r>
              <a:rPr lang="en-US" baseline="0" dirty="0" smtClean="0"/>
              <a:t> </a:t>
            </a:r>
            <a:r>
              <a:rPr lang="en-US" baseline="0" dirty="0" err="1" smtClean="0"/>
              <a:t>masukan</a:t>
            </a:r>
            <a:r>
              <a:rPr lang="en-US" baseline="0" dirty="0" smtClean="0"/>
              <a:t>/</a:t>
            </a:r>
            <a:r>
              <a:rPr lang="en-US" baseline="0" dirty="0" err="1" smtClean="0"/>
              <a:t>sinyal</a:t>
            </a:r>
            <a:r>
              <a:rPr lang="en-US" baseline="0" dirty="0" smtClean="0"/>
              <a:t> </a:t>
            </a:r>
            <a:r>
              <a:rPr lang="en-US" baseline="0" dirty="0" err="1" smtClean="0"/>
              <a:t>dari</a:t>
            </a:r>
            <a:r>
              <a:rPr lang="en-US" baseline="0" dirty="0" smtClean="0"/>
              <a:t> </a:t>
            </a:r>
            <a:r>
              <a:rPr lang="en-US" baseline="0" dirty="0" err="1" smtClean="0"/>
              <a:t>pelanggan</a:t>
            </a:r>
            <a:r>
              <a:rPr lang="en-US" baseline="0" dirty="0" smtClean="0"/>
              <a:t>.</a:t>
            </a:r>
          </a:p>
          <a:p>
            <a:pPr marL="0" indent="0">
              <a:buFont typeface="+mj-lt"/>
              <a:buNone/>
            </a:pPr>
            <a:endParaRPr lang="en-US" baseline="0" dirty="0" smtClean="0"/>
          </a:p>
          <a:p>
            <a:pPr marL="228600" indent="-228600">
              <a:buFont typeface="+mj-lt"/>
              <a:buAutoNum type="arabicPeriod" startAt="3"/>
            </a:pPr>
            <a:r>
              <a:rPr lang="en-US" baseline="0" dirty="0" err="1" smtClean="0"/>
              <a:t>Concious</a:t>
            </a:r>
            <a:r>
              <a:rPr lang="en-US" baseline="0" dirty="0" smtClean="0"/>
              <a:t> Level</a:t>
            </a:r>
          </a:p>
          <a:p>
            <a:pPr marL="0" indent="0">
              <a:buFont typeface="+mj-lt"/>
              <a:buNone/>
            </a:pPr>
            <a:r>
              <a:rPr lang="en-US" baseline="0" dirty="0" smtClean="0"/>
              <a:t>Tingkat </a:t>
            </a:r>
            <a:r>
              <a:rPr lang="en-US" baseline="0" dirty="0" err="1" smtClean="0"/>
              <a:t>ini</a:t>
            </a:r>
            <a:r>
              <a:rPr lang="en-US" baseline="0" dirty="0" smtClean="0"/>
              <a:t> </a:t>
            </a:r>
            <a:r>
              <a:rPr lang="en-US" baseline="0" dirty="0" err="1" smtClean="0"/>
              <a:t>berhubunganan</a:t>
            </a:r>
            <a:r>
              <a:rPr lang="en-US" baseline="0" dirty="0" smtClean="0"/>
              <a:t> </a:t>
            </a:r>
            <a:r>
              <a:rPr lang="en-US" baseline="0" dirty="0" err="1" smtClean="0"/>
              <a:t>tentang</a:t>
            </a:r>
            <a:r>
              <a:rPr lang="en-US" baseline="0" dirty="0" smtClean="0"/>
              <a:t> </a:t>
            </a:r>
            <a:r>
              <a:rPr lang="en-US" baseline="0" dirty="0" err="1" smtClean="0"/>
              <a:t>perilaku</a:t>
            </a:r>
            <a:r>
              <a:rPr lang="en-US" baseline="0" dirty="0" smtClean="0"/>
              <a:t> </a:t>
            </a:r>
            <a:r>
              <a:rPr lang="en-US" baseline="0" dirty="0" err="1" smtClean="0"/>
              <a:t>yg</a:t>
            </a:r>
            <a:r>
              <a:rPr lang="en-US" baseline="0" dirty="0" smtClean="0"/>
              <a:t> </a:t>
            </a:r>
            <a:r>
              <a:rPr lang="en-US" baseline="0" dirty="0" err="1" smtClean="0"/>
              <a:t>berorientasi</a:t>
            </a:r>
            <a:r>
              <a:rPr lang="en-US" baseline="0" dirty="0" smtClean="0"/>
              <a:t> </a:t>
            </a:r>
            <a:r>
              <a:rPr lang="en-US" baseline="0" dirty="0" err="1" smtClean="0"/>
              <a:t>pada</a:t>
            </a:r>
            <a:r>
              <a:rPr lang="en-US" baseline="0" dirty="0" smtClean="0"/>
              <a:t> </a:t>
            </a:r>
            <a:r>
              <a:rPr lang="en-US" baseline="0" dirty="0" err="1" smtClean="0"/>
              <a:t>tujuan</a:t>
            </a:r>
            <a:r>
              <a:rPr lang="en-US" baseline="0" dirty="0" smtClean="0"/>
              <a:t>. </a:t>
            </a:r>
            <a:r>
              <a:rPr lang="en-US" baseline="0" dirty="0" err="1" smtClean="0"/>
              <a:t>Cont</a:t>
            </a:r>
            <a:r>
              <a:rPr lang="en-US" baseline="0" dirty="0" smtClean="0"/>
              <a:t>: </a:t>
            </a:r>
            <a:r>
              <a:rPr lang="en-US" baseline="0" dirty="0" err="1" smtClean="0"/>
              <a:t>kan</a:t>
            </a:r>
            <a:r>
              <a:rPr lang="en-US" baseline="0" dirty="0" smtClean="0"/>
              <a:t> </a:t>
            </a:r>
            <a:r>
              <a:rPr lang="en-US" baseline="0" dirty="0" err="1" smtClean="0"/>
              <a:t>tadi</a:t>
            </a:r>
            <a:r>
              <a:rPr lang="en-US" baseline="0" dirty="0" smtClean="0"/>
              <a:t> </a:t>
            </a:r>
            <a:r>
              <a:rPr lang="en-US" baseline="0" dirty="0" err="1" smtClean="0"/>
              <a:t>kita</a:t>
            </a:r>
            <a:r>
              <a:rPr lang="en-US" baseline="0" dirty="0" smtClean="0"/>
              <a:t> </a:t>
            </a:r>
            <a:r>
              <a:rPr lang="en-US" baseline="0" dirty="0" err="1" smtClean="0"/>
              <a:t>udah</a:t>
            </a:r>
            <a:r>
              <a:rPr lang="en-US" baseline="0" dirty="0" smtClean="0"/>
              <a:t> </a:t>
            </a:r>
            <a:r>
              <a:rPr lang="en-US" baseline="0" dirty="0" err="1" smtClean="0"/>
              <a:t>persepsiin</a:t>
            </a:r>
            <a:r>
              <a:rPr lang="en-US" baseline="0" dirty="0" smtClean="0"/>
              <a:t> </a:t>
            </a:r>
            <a:r>
              <a:rPr lang="en-US" baseline="0" dirty="0" err="1" smtClean="0"/>
              <a:t>kalo</a:t>
            </a:r>
            <a:r>
              <a:rPr lang="en-US" baseline="0" dirty="0" smtClean="0"/>
              <a:t> </a:t>
            </a:r>
            <a:r>
              <a:rPr lang="en-US" baseline="0" dirty="0" err="1" smtClean="0"/>
              <a:t>kita</a:t>
            </a:r>
            <a:r>
              <a:rPr lang="en-US" baseline="0" dirty="0" smtClean="0"/>
              <a:t> </a:t>
            </a:r>
            <a:r>
              <a:rPr lang="en-US" baseline="0" dirty="0" err="1" smtClean="0"/>
              <a:t>harus</a:t>
            </a:r>
            <a:r>
              <a:rPr lang="en-US" baseline="0" dirty="0" smtClean="0"/>
              <a:t> </a:t>
            </a:r>
            <a:r>
              <a:rPr lang="en-US" baseline="0" dirty="0" err="1" smtClean="0"/>
              <a:t>ngasih</a:t>
            </a:r>
            <a:r>
              <a:rPr lang="en-US" baseline="0" dirty="0" smtClean="0"/>
              <a:t> </a:t>
            </a:r>
            <a:r>
              <a:rPr lang="en-US" baseline="0" dirty="0" err="1" smtClean="0"/>
              <a:t>promosi</a:t>
            </a:r>
            <a:r>
              <a:rPr lang="en-US" baseline="0" dirty="0" smtClean="0"/>
              <a:t>, di </a:t>
            </a:r>
            <a:r>
              <a:rPr lang="en-US" baseline="0" dirty="0" err="1" smtClean="0"/>
              <a:t>tahap</a:t>
            </a:r>
            <a:r>
              <a:rPr lang="en-US" baseline="0" dirty="0" smtClean="0"/>
              <a:t> </a:t>
            </a:r>
            <a:r>
              <a:rPr lang="en-US" baseline="0" dirty="0" err="1" smtClean="0"/>
              <a:t>ini</a:t>
            </a:r>
            <a:r>
              <a:rPr lang="en-US" baseline="0" dirty="0" smtClean="0"/>
              <a:t> </a:t>
            </a:r>
            <a:r>
              <a:rPr lang="en-US" baseline="0" dirty="0" err="1" smtClean="0"/>
              <a:t>kita</a:t>
            </a:r>
            <a:r>
              <a:rPr lang="en-US" baseline="0" dirty="0" smtClean="0"/>
              <a:t> </a:t>
            </a:r>
            <a:r>
              <a:rPr lang="en-US" baseline="0" dirty="0" err="1" smtClean="0"/>
              <a:t>tuh</a:t>
            </a:r>
            <a:r>
              <a:rPr lang="en-US" baseline="0" dirty="0" smtClean="0"/>
              <a:t> </a:t>
            </a:r>
            <a:r>
              <a:rPr lang="en-US" baseline="0" dirty="0" err="1" smtClean="0"/>
              <a:t>mensimulasikan</a:t>
            </a:r>
            <a:r>
              <a:rPr lang="en-US" baseline="0" dirty="0" smtClean="0"/>
              <a:t> </a:t>
            </a:r>
            <a:r>
              <a:rPr lang="en-US" baseline="0" dirty="0" err="1" smtClean="0"/>
              <a:t>tindakan</a:t>
            </a:r>
            <a:r>
              <a:rPr lang="en-US" baseline="0" dirty="0" smtClean="0"/>
              <a:t> </a:t>
            </a:r>
            <a:r>
              <a:rPr lang="en-US" baseline="0" dirty="0" err="1" smtClean="0"/>
              <a:t>kita</a:t>
            </a:r>
            <a:r>
              <a:rPr lang="en-US" baseline="0" dirty="0" smtClean="0"/>
              <a:t> </a:t>
            </a:r>
            <a:r>
              <a:rPr lang="en-US" baseline="0" dirty="0" err="1" smtClean="0"/>
              <a:t>yg</a:t>
            </a:r>
            <a:r>
              <a:rPr lang="en-US" baseline="0" dirty="0" smtClean="0"/>
              <a:t> </a:t>
            </a:r>
            <a:r>
              <a:rPr lang="en-US" baseline="0" dirty="0" err="1" smtClean="0"/>
              <a:t>ngasih</a:t>
            </a:r>
            <a:r>
              <a:rPr lang="en-US" baseline="0" dirty="0" smtClean="0"/>
              <a:t> </a:t>
            </a:r>
            <a:r>
              <a:rPr lang="en-US" baseline="0" dirty="0" err="1" smtClean="0"/>
              <a:t>promosi</a:t>
            </a:r>
            <a:r>
              <a:rPr lang="en-US" baseline="0" dirty="0" smtClean="0"/>
              <a:t> di </a:t>
            </a:r>
            <a:r>
              <a:rPr lang="en-US" baseline="0" dirty="0" err="1" smtClean="0"/>
              <a:t>pikiran</a:t>
            </a:r>
            <a:r>
              <a:rPr lang="en-US" baseline="0" dirty="0" smtClean="0"/>
              <a:t>. </a:t>
            </a:r>
            <a:r>
              <a:rPr lang="en-US" baseline="0" dirty="0" err="1" smtClean="0"/>
              <a:t>Jadi</a:t>
            </a:r>
            <a:r>
              <a:rPr lang="en-US" baseline="0" dirty="0" smtClean="0"/>
              <a:t> </a:t>
            </a:r>
            <a:r>
              <a:rPr lang="en-US" baseline="0" dirty="0" err="1" smtClean="0"/>
              <a:t>kita</a:t>
            </a:r>
            <a:r>
              <a:rPr lang="en-US" baseline="0" dirty="0" smtClean="0"/>
              <a:t> </a:t>
            </a:r>
            <a:r>
              <a:rPr lang="en-US" baseline="0" dirty="0" err="1" smtClean="0"/>
              <a:t>mikir</a:t>
            </a:r>
            <a:r>
              <a:rPr lang="en-US" baseline="0" dirty="0" smtClean="0"/>
              <a:t> </a:t>
            </a:r>
            <a:r>
              <a:rPr lang="en-US" baseline="0" dirty="0" err="1" smtClean="0"/>
              <a:t>kalo</a:t>
            </a:r>
            <a:r>
              <a:rPr lang="en-US" baseline="0" dirty="0" smtClean="0"/>
              <a:t> </a:t>
            </a:r>
            <a:r>
              <a:rPr lang="en-US" baseline="0" dirty="0" err="1" smtClean="0"/>
              <a:t>misalnya</a:t>
            </a:r>
            <a:r>
              <a:rPr lang="en-US" baseline="0" dirty="0" smtClean="0"/>
              <a:t> </a:t>
            </a:r>
            <a:r>
              <a:rPr lang="en-US" baseline="0" dirty="0" err="1" smtClean="0"/>
              <a:t>ada</a:t>
            </a:r>
            <a:r>
              <a:rPr lang="en-US" baseline="0" dirty="0" smtClean="0"/>
              <a:t> </a:t>
            </a:r>
            <a:r>
              <a:rPr lang="en-US" baseline="0" dirty="0" err="1" smtClean="0"/>
              <a:t>promosi</a:t>
            </a:r>
            <a:r>
              <a:rPr lang="en-US" baseline="0" dirty="0" smtClean="0"/>
              <a:t> </a:t>
            </a:r>
            <a:r>
              <a:rPr lang="en-US" baseline="0" dirty="0" err="1" smtClean="0"/>
              <a:t>kita</a:t>
            </a:r>
            <a:r>
              <a:rPr lang="en-US" baseline="0" dirty="0" smtClean="0"/>
              <a:t> </a:t>
            </a:r>
            <a:r>
              <a:rPr lang="en-US" baseline="0" dirty="0" err="1" smtClean="0"/>
              <a:t>bakalan</a:t>
            </a:r>
            <a:r>
              <a:rPr lang="en-US" baseline="0" dirty="0" smtClean="0"/>
              <a:t> </a:t>
            </a:r>
            <a:r>
              <a:rPr lang="en-US" baseline="0" dirty="0" err="1" smtClean="0"/>
              <a:t>beli</a:t>
            </a:r>
            <a:r>
              <a:rPr lang="en-US" baseline="0" dirty="0" smtClean="0"/>
              <a:t> </a:t>
            </a:r>
            <a:r>
              <a:rPr lang="en-US" baseline="0" dirty="0" err="1" smtClean="0"/>
              <a:t>apa</a:t>
            </a:r>
            <a:r>
              <a:rPr lang="en-US" baseline="0" dirty="0" smtClean="0"/>
              <a:t> </a:t>
            </a:r>
            <a:r>
              <a:rPr lang="en-US" baseline="0" dirty="0" err="1" smtClean="0"/>
              <a:t>ngak</a:t>
            </a:r>
            <a:r>
              <a:rPr lang="en-US" baseline="0" dirty="0" smtClean="0"/>
              <a:t>, </a:t>
            </a:r>
            <a:r>
              <a:rPr lang="en-US" baseline="0" dirty="0" err="1" smtClean="0"/>
              <a:t>dan</a:t>
            </a:r>
            <a:r>
              <a:rPr lang="en-US" baseline="0" dirty="0" smtClean="0"/>
              <a:t> </a:t>
            </a:r>
            <a:r>
              <a:rPr lang="en-US" baseline="0" dirty="0" err="1" smtClean="0"/>
              <a:t>kita</a:t>
            </a:r>
            <a:r>
              <a:rPr lang="en-US" baseline="0" dirty="0" smtClean="0"/>
              <a:t> juga </a:t>
            </a:r>
            <a:r>
              <a:rPr lang="en-US" baseline="0" dirty="0" err="1" smtClean="0"/>
              <a:t>memutuskan</a:t>
            </a:r>
            <a:r>
              <a:rPr lang="en-US" baseline="0" dirty="0" smtClean="0"/>
              <a:t> </a:t>
            </a:r>
            <a:r>
              <a:rPr lang="en-US" baseline="0" dirty="0" err="1" smtClean="0"/>
              <a:t>buat</a:t>
            </a:r>
            <a:r>
              <a:rPr lang="en-US" baseline="0" dirty="0" smtClean="0"/>
              <a:t> </a:t>
            </a:r>
            <a:r>
              <a:rPr lang="en-US" baseline="0" dirty="0" err="1" smtClean="0"/>
              <a:t>ngasih</a:t>
            </a:r>
            <a:r>
              <a:rPr lang="en-US" baseline="0" dirty="0" smtClean="0"/>
              <a:t> </a:t>
            </a:r>
            <a:r>
              <a:rPr lang="en-US" baseline="0" dirty="0" err="1" smtClean="0"/>
              <a:t>promosi</a:t>
            </a:r>
            <a:r>
              <a:rPr lang="en-US" baseline="0" dirty="0" smtClean="0"/>
              <a:t> </a:t>
            </a:r>
            <a:r>
              <a:rPr lang="en-US" baseline="0" dirty="0" err="1" smtClean="0"/>
              <a:t>ini</a:t>
            </a:r>
            <a:r>
              <a:rPr lang="en-US" baseline="0" dirty="0" smtClean="0"/>
              <a:t> di </a:t>
            </a:r>
            <a:r>
              <a:rPr lang="en-US" baseline="0" dirty="0" err="1" smtClean="0"/>
              <a:t>tingkat</a:t>
            </a:r>
            <a:r>
              <a:rPr lang="en-US" baseline="0" dirty="0" smtClean="0"/>
              <a:t> </a:t>
            </a:r>
            <a:r>
              <a:rPr lang="en-US" baseline="0" dirty="0" err="1" smtClean="0"/>
              <a:t>kesadaran</a:t>
            </a:r>
            <a:r>
              <a:rPr lang="en-US" baseline="0" dirty="0" smtClean="0"/>
              <a:t> </a:t>
            </a:r>
            <a:r>
              <a:rPr lang="en-US" baseline="0" dirty="0" err="1" smtClean="0"/>
              <a:t>ini</a:t>
            </a:r>
            <a:r>
              <a:rPr lang="en-US" baseline="0" dirty="0" smtClean="0"/>
              <a:t>.</a:t>
            </a:r>
            <a:endParaRPr lang="en-US" dirty="0" smtClean="0"/>
          </a:p>
          <a:p>
            <a:pPr marL="0" indent="0">
              <a:buFont typeface="+mj-lt"/>
              <a:buNone/>
            </a:pPr>
            <a:endParaRPr lang="en-US" dirty="0" smtClean="0"/>
          </a:p>
          <a:p>
            <a:r>
              <a:rPr lang="en-US" dirty="0" smtClean="0">
                <a:solidFill>
                  <a:srgbClr val="FF0000"/>
                </a:solidFill>
              </a:rPr>
              <a:t>4. </a:t>
            </a:r>
            <a:r>
              <a:rPr lang="en-US" dirty="0" err="1" smtClean="0">
                <a:solidFill>
                  <a:srgbClr val="FF0000"/>
                </a:solidFill>
              </a:rPr>
              <a:t>Heuristik</a:t>
            </a:r>
            <a:r>
              <a:rPr lang="en-US" dirty="0" smtClean="0">
                <a:solidFill>
                  <a:srgbClr val="FF0000"/>
                </a:solidFill>
              </a:rPr>
              <a:t> </a:t>
            </a:r>
            <a:r>
              <a:rPr lang="en-US" dirty="0" err="1" smtClean="0">
                <a:solidFill>
                  <a:srgbClr val="FF0000"/>
                </a:solidFill>
              </a:rPr>
              <a:t>metakognitif</a:t>
            </a:r>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FF0000"/>
                </a:solidFill>
              </a:rPr>
              <a:t>Heuristik</a:t>
            </a:r>
            <a:r>
              <a:rPr lang="en-US" sz="1200" dirty="0" smtClean="0">
                <a:solidFill>
                  <a:srgbClr val="FF0000"/>
                </a:solidFill>
              </a:rPr>
              <a:t> </a:t>
            </a:r>
            <a:r>
              <a:rPr lang="en-US" sz="1200" dirty="0" err="1" smtClean="0">
                <a:solidFill>
                  <a:srgbClr val="FF0000"/>
                </a:solidFill>
              </a:rPr>
              <a:t>metakognitif</a:t>
            </a:r>
            <a:r>
              <a:rPr lang="en-US" sz="1200" dirty="0" smtClean="0">
                <a:solidFill>
                  <a:srgbClr val="FF0000"/>
                </a:solidFill>
              </a:rPr>
              <a:t> juga </a:t>
            </a:r>
            <a:r>
              <a:rPr lang="en-US" sz="1200" dirty="0" err="1" smtClean="0">
                <a:solidFill>
                  <a:srgbClr val="FF0000"/>
                </a:solidFill>
              </a:rPr>
              <a:t>berhubungan</a:t>
            </a:r>
            <a:r>
              <a:rPr lang="en-US" sz="1200" dirty="0" smtClean="0">
                <a:solidFill>
                  <a:srgbClr val="FF0000"/>
                </a:solidFill>
              </a:rPr>
              <a:t> </a:t>
            </a:r>
            <a:r>
              <a:rPr lang="en-US" sz="1200" dirty="0" err="1" smtClean="0">
                <a:solidFill>
                  <a:srgbClr val="FF0000"/>
                </a:solidFill>
              </a:rPr>
              <a:t>dengan</a:t>
            </a:r>
            <a:r>
              <a:rPr lang="en-US" sz="1200" dirty="0" smtClean="0">
                <a:solidFill>
                  <a:srgbClr val="FF0000"/>
                </a:solidFill>
              </a:rPr>
              <a:t> </a:t>
            </a:r>
            <a:r>
              <a:rPr lang="en-US" sz="1200" dirty="0" err="1" smtClean="0">
                <a:solidFill>
                  <a:srgbClr val="FF0000"/>
                </a:solidFill>
              </a:rPr>
              <a:t>langkah</a:t>
            </a:r>
            <a:r>
              <a:rPr lang="en-US" sz="1200" dirty="0" smtClean="0">
                <a:solidFill>
                  <a:srgbClr val="FF0000"/>
                </a:solidFill>
              </a:rPr>
              <a:t> </a:t>
            </a:r>
            <a:r>
              <a:rPr lang="en-US" sz="1200" dirty="0" err="1" smtClean="0">
                <a:solidFill>
                  <a:srgbClr val="FF0000"/>
                </a:solidFill>
              </a:rPr>
              <a:t>urutan</a:t>
            </a:r>
            <a:r>
              <a:rPr lang="en-US" sz="1200" dirty="0" smtClean="0">
                <a:solidFill>
                  <a:srgbClr val="FF0000"/>
                </a:solidFill>
              </a:rPr>
              <a:t> </a:t>
            </a:r>
            <a:r>
              <a:rPr lang="en-US" sz="1200" dirty="0" err="1" smtClean="0">
                <a:solidFill>
                  <a:srgbClr val="FF0000"/>
                </a:solidFill>
              </a:rPr>
              <a:t>tindakan</a:t>
            </a:r>
            <a:r>
              <a:rPr lang="en-US" sz="1200" baseline="0" dirty="0" smtClean="0">
                <a:solidFill>
                  <a:srgbClr val="FF0000"/>
                </a:solidFill>
              </a:rPr>
              <a:t> </a:t>
            </a:r>
            <a:r>
              <a:rPr lang="en-US" sz="1200" baseline="0" dirty="0" err="1" smtClean="0">
                <a:solidFill>
                  <a:srgbClr val="FF0000"/>
                </a:solidFill>
              </a:rPr>
              <a:t>yg</a:t>
            </a:r>
            <a:r>
              <a:rPr lang="en-US" sz="1200" baseline="0" dirty="0" smtClean="0">
                <a:solidFill>
                  <a:srgbClr val="FF0000"/>
                </a:solidFill>
              </a:rPr>
              <a:t> </a:t>
            </a:r>
            <a:r>
              <a:rPr lang="en-US" sz="1200" baseline="0" dirty="0" err="1" smtClean="0">
                <a:solidFill>
                  <a:srgbClr val="FF0000"/>
                </a:solidFill>
              </a:rPr>
              <a:t>dijelasin</a:t>
            </a:r>
            <a:r>
              <a:rPr lang="en-US" sz="1200" baseline="0" dirty="0" smtClean="0">
                <a:solidFill>
                  <a:srgbClr val="FF0000"/>
                </a:solidFill>
              </a:rPr>
              <a:t> </a:t>
            </a:r>
            <a:r>
              <a:rPr lang="en-US" sz="1200" baseline="0" dirty="0" err="1" smtClean="0">
                <a:solidFill>
                  <a:srgbClr val="FF0000"/>
                </a:solidFill>
              </a:rPr>
              <a:t>flo</a:t>
            </a: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D1BCF62B-87EE-4AFE-86E8-E44128E49706}" type="slidenum">
              <a:rPr lang="en-US" smtClean="0"/>
              <a:t>13</a:t>
            </a:fld>
            <a:endParaRPr lang="en-US"/>
          </a:p>
        </p:txBody>
      </p:sp>
    </p:spTree>
    <p:extLst>
      <p:ext uri="{BB962C8B-B14F-4D97-AF65-F5344CB8AC3E}">
        <p14:creationId xmlns:p14="http://schemas.microsoft.com/office/powerpoint/2010/main" val="294599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Rutinitas</a:t>
            </a:r>
            <a:r>
              <a:rPr lang="en-US" dirty="0" smtClean="0"/>
              <a:t> </a:t>
            </a:r>
            <a:r>
              <a:rPr lang="en-US" dirty="0" err="1" smtClean="0"/>
              <a:t>muncul</a:t>
            </a:r>
            <a:r>
              <a:rPr lang="en-US" baseline="0" dirty="0" smtClean="0"/>
              <a:t> </a:t>
            </a:r>
            <a:r>
              <a:rPr lang="en-US" baseline="0" dirty="0" err="1" smtClean="0"/>
              <a:t>karena</a:t>
            </a:r>
            <a:r>
              <a:rPr lang="en-US" baseline="0" dirty="0" smtClean="0"/>
              <a:t> </a:t>
            </a:r>
            <a:r>
              <a:rPr lang="en-US" baseline="0" dirty="0" err="1" smtClean="0"/>
              <a:t>seringnya</a:t>
            </a:r>
            <a:r>
              <a:rPr lang="en-US" baseline="0" dirty="0" smtClean="0"/>
              <a:t> </a:t>
            </a:r>
            <a:r>
              <a:rPr lang="en-US" baseline="0" dirty="0" err="1" smtClean="0"/>
              <a:t>menggunakan</a:t>
            </a:r>
            <a:r>
              <a:rPr lang="en-US" baseline="0" dirty="0" smtClean="0"/>
              <a:t> tindakan2 </a:t>
            </a:r>
            <a:r>
              <a:rPr lang="en-US" baseline="0" dirty="0" err="1" smtClean="0"/>
              <a:t>tertentu</a:t>
            </a:r>
            <a:endParaRPr lang="en-US" dirty="0" smtClean="0"/>
          </a:p>
          <a:p>
            <a:pPr marL="171450" indent="-171450">
              <a:buFont typeface="Arial" panose="020B0604020202020204" pitchFamily="34" charset="0"/>
              <a:buChar char="•"/>
            </a:pPr>
            <a:r>
              <a:rPr lang="en-US" dirty="0" err="1" smtClean="0"/>
              <a:t>Cont</a:t>
            </a:r>
            <a:r>
              <a:rPr lang="en-US" dirty="0" smtClean="0"/>
              <a:t>:</a:t>
            </a:r>
            <a:r>
              <a:rPr lang="en-US" baseline="0" dirty="0" smtClean="0"/>
              <a:t> org </a:t>
            </a:r>
            <a:r>
              <a:rPr lang="en-US" baseline="0" dirty="0" err="1" smtClean="0"/>
              <a:t>yg</a:t>
            </a:r>
            <a:r>
              <a:rPr lang="en-US" baseline="0" dirty="0" smtClean="0"/>
              <a:t> </a:t>
            </a:r>
            <a:r>
              <a:rPr lang="en-US" baseline="0" dirty="0" err="1" smtClean="0"/>
              <a:t>dibesarkan</a:t>
            </a:r>
            <a:r>
              <a:rPr lang="en-US" baseline="0" dirty="0" smtClean="0"/>
              <a:t> </a:t>
            </a:r>
            <a:r>
              <a:rPr lang="en-US" baseline="0" dirty="0" err="1" smtClean="0"/>
              <a:t>pada</a:t>
            </a:r>
            <a:r>
              <a:rPr lang="en-US" baseline="0" dirty="0" smtClean="0"/>
              <a:t> </a:t>
            </a:r>
            <a:r>
              <a:rPr lang="en-US" baseline="0" dirty="0" err="1" smtClean="0"/>
              <a:t>teori</a:t>
            </a:r>
            <a:r>
              <a:rPr lang="en-US" baseline="0" dirty="0" smtClean="0"/>
              <a:t> </a:t>
            </a:r>
            <a:r>
              <a:rPr lang="en-US" baseline="0" dirty="0" err="1" smtClean="0"/>
              <a:t>ekologi</a:t>
            </a:r>
            <a:r>
              <a:rPr lang="en-US" baseline="0" dirty="0" smtClean="0"/>
              <a:t> </a:t>
            </a:r>
            <a:r>
              <a:rPr lang="en-US" baseline="0" dirty="0" err="1" smtClean="0"/>
              <a:t>kewirausahaan</a:t>
            </a:r>
            <a:r>
              <a:rPr lang="en-US" baseline="0" dirty="0" smtClean="0"/>
              <a:t> </a:t>
            </a:r>
            <a:r>
              <a:rPr lang="en-US" baseline="0" dirty="0" err="1" smtClean="0"/>
              <a:t>akan</a:t>
            </a:r>
            <a:r>
              <a:rPr lang="en-US" baseline="0" dirty="0" smtClean="0"/>
              <a:t> </a:t>
            </a:r>
            <a:r>
              <a:rPr lang="en-US" baseline="0" dirty="0" err="1" smtClean="0"/>
              <a:t>secara</a:t>
            </a:r>
            <a:r>
              <a:rPr lang="en-US" baseline="0" dirty="0" smtClean="0"/>
              <a:t> </a:t>
            </a:r>
            <a:r>
              <a:rPr lang="en-US" baseline="0" dirty="0" err="1" smtClean="0"/>
              <a:t>otomatis</a:t>
            </a:r>
            <a:r>
              <a:rPr lang="en-US" baseline="0" dirty="0" smtClean="0"/>
              <a:t> </a:t>
            </a:r>
            <a:r>
              <a:rPr lang="en-US" baseline="0" dirty="0" err="1" smtClean="0"/>
              <a:t>memikirkan</a:t>
            </a:r>
            <a:r>
              <a:rPr lang="en-US" baseline="0" dirty="0" smtClean="0"/>
              <a:t> </a:t>
            </a:r>
            <a:r>
              <a:rPr lang="en-US" baseline="0" dirty="0" err="1" smtClean="0"/>
              <a:t>tentang</a:t>
            </a:r>
            <a:r>
              <a:rPr lang="en-US" baseline="0" dirty="0" smtClean="0"/>
              <a:t> </a:t>
            </a:r>
            <a:r>
              <a:rPr lang="en-US" baseline="0" dirty="0" err="1" smtClean="0"/>
              <a:t>pentingnya</a:t>
            </a:r>
            <a:r>
              <a:rPr lang="en-US" baseline="0" dirty="0" smtClean="0"/>
              <a:t> </a:t>
            </a:r>
            <a:r>
              <a:rPr lang="en-US" baseline="0" dirty="0" err="1" smtClean="0"/>
              <a:t>masalah</a:t>
            </a:r>
            <a:r>
              <a:rPr lang="en-US" baseline="0" dirty="0" smtClean="0"/>
              <a:t> </a:t>
            </a:r>
            <a:r>
              <a:rPr lang="en-US" baseline="0" dirty="0" err="1" smtClean="0"/>
              <a:t>lingkungan</a:t>
            </a:r>
            <a:r>
              <a:rPr lang="en-US" baseline="0" dirty="0" smtClean="0"/>
              <a:t>. </a:t>
            </a:r>
            <a:r>
              <a:rPr lang="en-US" baseline="0" dirty="0" err="1" smtClean="0"/>
              <a:t>Penggunaan</a:t>
            </a:r>
            <a:r>
              <a:rPr lang="en-US" baseline="0" dirty="0" smtClean="0"/>
              <a:t> </a:t>
            </a:r>
            <a:r>
              <a:rPr lang="en-US" baseline="0" dirty="0" err="1" smtClean="0"/>
              <a:t>teori</a:t>
            </a:r>
            <a:r>
              <a:rPr lang="en-US" baseline="0" dirty="0" smtClean="0"/>
              <a:t> </a:t>
            </a:r>
            <a:r>
              <a:rPr lang="en-US" baseline="0" dirty="0" err="1" smtClean="0"/>
              <a:t>secara</a:t>
            </a:r>
            <a:r>
              <a:rPr lang="en-US" baseline="0" dirty="0" smtClean="0"/>
              <a:t> </a:t>
            </a:r>
            <a:r>
              <a:rPr lang="en-US" baseline="0" dirty="0" err="1" smtClean="0"/>
              <a:t>otomatis</a:t>
            </a:r>
            <a:r>
              <a:rPr lang="en-US" baseline="0" dirty="0" smtClean="0"/>
              <a:t> </a:t>
            </a:r>
            <a:r>
              <a:rPr lang="en-US" baseline="0" dirty="0" err="1" smtClean="0"/>
              <a:t>menyajikan</a:t>
            </a:r>
            <a:r>
              <a:rPr lang="en-US" baseline="0" dirty="0" smtClean="0"/>
              <a:t> </a:t>
            </a:r>
            <a:r>
              <a:rPr lang="en-US" baseline="0" dirty="0" err="1" smtClean="0"/>
              <a:t>dorongan</a:t>
            </a:r>
            <a:r>
              <a:rPr lang="en-US" baseline="0" dirty="0" smtClean="0"/>
              <a:t> </a:t>
            </a:r>
            <a:r>
              <a:rPr lang="en-US" baseline="0" dirty="0" err="1" smtClean="0"/>
              <a:t>bagi</a:t>
            </a:r>
            <a:r>
              <a:rPr lang="en-US" baseline="0" dirty="0" smtClean="0"/>
              <a:t> org </a:t>
            </a:r>
            <a:r>
              <a:rPr lang="en-US" baseline="0" dirty="0" err="1" smtClean="0"/>
              <a:t>tersebut</a:t>
            </a:r>
            <a:r>
              <a:rPr lang="en-US" baseline="0" dirty="0" smtClean="0"/>
              <a:t> </a:t>
            </a:r>
            <a:r>
              <a:rPr lang="en-US" baseline="0" dirty="0" err="1" smtClean="0"/>
              <a:t>tentang</a:t>
            </a:r>
            <a:r>
              <a:rPr lang="en-US" baseline="0" dirty="0" smtClean="0"/>
              <a:t> </a:t>
            </a:r>
            <a:r>
              <a:rPr lang="en-US" baseline="0" dirty="0" err="1" smtClean="0"/>
              <a:t>bagaimana</a:t>
            </a:r>
            <a:r>
              <a:rPr lang="en-US" baseline="0" dirty="0" smtClean="0"/>
              <a:t> </a:t>
            </a:r>
            <a:r>
              <a:rPr lang="en-US" baseline="0" dirty="0" err="1" smtClean="0"/>
              <a:t>dia</a:t>
            </a:r>
            <a:r>
              <a:rPr lang="en-US" baseline="0" dirty="0" smtClean="0"/>
              <a:t> </a:t>
            </a:r>
            <a:r>
              <a:rPr lang="en-US" baseline="0" dirty="0" err="1" smtClean="0"/>
              <a:t>harus</a:t>
            </a:r>
            <a:r>
              <a:rPr lang="en-US" baseline="0" dirty="0" smtClean="0"/>
              <a:t> </a:t>
            </a:r>
            <a:r>
              <a:rPr lang="en-US" baseline="0" dirty="0" err="1" smtClean="0"/>
              <a:t>mengorientasikannya</a:t>
            </a:r>
            <a:r>
              <a:rPr lang="en-US" baseline="0" dirty="0" smtClean="0"/>
              <a:t> </a:t>
            </a:r>
            <a:r>
              <a:rPr lang="en-US" baseline="0" dirty="0" err="1" smtClean="0"/>
              <a:t>kepada</a:t>
            </a:r>
            <a:r>
              <a:rPr lang="en-US" baseline="0" dirty="0" smtClean="0"/>
              <a:t> org lain </a:t>
            </a:r>
            <a:r>
              <a:rPr lang="en-US" baseline="0" dirty="0" err="1" smtClean="0"/>
              <a:t>atau</a:t>
            </a:r>
            <a:r>
              <a:rPr lang="en-US" baseline="0" dirty="0" smtClean="0"/>
              <a:t> </a:t>
            </a:r>
            <a:r>
              <a:rPr lang="en-US" baseline="0" dirty="0" err="1" smtClean="0"/>
              <a:t>dirinya</a:t>
            </a:r>
            <a:r>
              <a:rPr lang="en-US" baseline="0" dirty="0" smtClean="0"/>
              <a:t> </a:t>
            </a:r>
            <a:r>
              <a:rPr lang="en-US" baseline="0" dirty="0" err="1" smtClean="0"/>
              <a:t>sendiri</a:t>
            </a:r>
            <a:r>
              <a:rPr lang="en-US" baseline="0" dirty="0" smtClean="0"/>
              <a:t>.</a:t>
            </a:r>
          </a:p>
          <a:p>
            <a:pPr marL="171450" indent="-171450">
              <a:buFont typeface="Arial" panose="020B0604020202020204" pitchFamily="34" charset="0"/>
              <a:buChar char="•"/>
            </a:pPr>
            <a:r>
              <a:rPr lang="en-US" baseline="0" dirty="0" smtClean="0"/>
              <a:t>Org </a:t>
            </a:r>
            <a:r>
              <a:rPr lang="en-US" baseline="0" dirty="0" err="1" smtClean="0"/>
              <a:t>bereaksi</a:t>
            </a:r>
            <a:r>
              <a:rPr lang="en-US" baseline="0" dirty="0" smtClean="0"/>
              <a:t> </a:t>
            </a:r>
            <a:r>
              <a:rPr lang="en-US" baseline="0" dirty="0" err="1" smtClean="0"/>
              <a:t>negatif</a:t>
            </a:r>
            <a:r>
              <a:rPr lang="en-US" baseline="0" dirty="0" smtClean="0"/>
              <a:t> </a:t>
            </a:r>
            <a:r>
              <a:rPr lang="en-US" baseline="0" dirty="0" err="1" smtClean="0"/>
              <a:t>ketika</a:t>
            </a:r>
            <a:r>
              <a:rPr lang="en-US" baseline="0" dirty="0" smtClean="0"/>
              <a:t> </a:t>
            </a:r>
            <a:r>
              <a:rPr lang="en-US" baseline="0" dirty="0" err="1" smtClean="0"/>
              <a:t>rutinitas</a:t>
            </a:r>
            <a:r>
              <a:rPr lang="en-US" baseline="0" dirty="0" smtClean="0"/>
              <a:t> </a:t>
            </a:r>
            <a:r>
              <a:rPr lang="en-US" baseline="0" dirty="0" err="1" smtClean="0"/>
              <a:t>yg</a:t>
            </a:r>
            <a:r>
              <a:rPr lang="en-US" baseline="0" dirty="0" smtClean="0"/>
              <a:t> </a:t>
            </a:r>
            <a:r>
              <a:rPr lang="en-US" baseline="0" dirty="0" err="1" smtClean="0"/>
              <a:t>biasa</a:t>
            </a:r>
            <a:r>
              <a:rPr lang="en-US" baseline="0" dirty="0" smtClean="0"/>
              <a:t> </a:t>
            </a:r>
            <a:r>
              <a:rPr lang="en-US" baseline="0" dirty="0" err="1" smtClean="0"/>
              <a:t>digunakan</a:t>
            </a:r>
            <a:r>
              <a:rPr lang="en-US" baseline="0" dirty="0" smtClean="0"/>
              <a:t> </a:t>
            </a:r>
            <a:r>
              <a:rPr lang="en-US" baseline="0" dirty="0" err="1" smtClean="0"/>
              <a:t>tidak</a:t>
            </a:r>
            <a:r>
              <a:rPr lang="en-US" baseline="0" dirty="0" smtClean="0"/>
              <a:t> </a:t>
            </a:r>
            <a:r>
              <a:rPr lang="en-US" baseline="0" dirty="0" err="1" smtClean="0"/>
              <a:t>bekerja</a:t>
            </a:r>
            <a:r>
              <a:rPr lang="en-US" baseline="0" dirty="0" smtClean="0"/>
              <a:t> </a:t>
            </a:r>
            <a:r>
              <a:rPr lang="en-US" baseline="0" dirty="0" err="1" smtClean="0"/>
              <a:t>lagi</a:t>
            </a:r>
            <a:endParaRPr lang="en-US" baseline="0" dirty="0" smtClean="0"/>
          </a:p>
          <a:p>
            <a:pPr marL="171450" indent="-171450">
              <a:buFont typeface="Arial" panose="020B0604020202020204" pitchFamily="34" charset="0"/>
              <a:buChar char="•"/>
            </a:pPr>
            <a:r>
              <a:rPr lang="en-US" baseline="0" dirty="0" err="1" smtClean="0"/>
              <a:t>Cont</a:t>
            </a:r>
            <a:r>
              <a:rPr lang="en-US" baseline="0" dirty="0" smtClean="0"/>
              <a:t>: </a:t>
            </a:r>
            <a:r>
              <a:rPr lang="en-US" baseline="0" dirty="0" err="1" smtClean="0"/>
              <a:t>Sasa</a:t>
            </a:r>
            <a:r>
              <a:rPr lang="en-US" baseline="0" dirty="0" smtClean="0"/>
              <a:t> </a:t>
            </a:r>
            <a:r>
              <a:rPr lang="en-US" baseline="0" dirty="0" err="1" smtClean="0"/>
              <a:t>punya</a:t>
            </a:r>
            <a:r>
              <a:rPr lang="en-US" baseline="0" dirty="0" smtClean="0"/>
              <a:t> </a:t>
            </a:r>
            <a:r>
              <a:rPr lang="en-US" baseline="0" dirty="0" err="1" smtClean="0"/>
              <a:t>usaha</a:t>
            </a:r>
            <a:r>
              <a:rPr lang="en-US" baseline="0" dirty="0" smtClean="0"/>
              <a:t> </a:t>
            </a:r>
            <a:r>
              <a:rPr lang="en-US" baseline="0" dirty="0" err="1" smtClean="0"/>
              <a:t>jual</a:t>
            </a:r>
            <a:r>
              <a:rPr lang="en-US" baseline="0" dirty="0" smtClean="0"/>
              <a:t> </a:t>
            </a:r>
            <a:r>
              <a:rPr lang="en-US" baseline="0" dirty="0" err="1" smtClean="0"/>
              <a:t>baju</a:t>
            </a:r>
            <a:r>
              <a:rPr lang="en-US" baseline="0" dirty="0" smtClean="0"/>
              <a:t>, </a:t>
            </a:r>
            <a:r>
              <a:rPr lang="en-US" baseline="0" dirty="0" err="1" smtClean="0"/>
              <a:t>dia</a:t>
            </a:r>
            <a:r>
              <a:rPr lang="en-US" baseline="0" dirty="0" smtClean="0"/>
              <a:t> </a:t>
            </a:r>
            <a:r>
              <a:rPr lang="en-US" baseline="0" dirty="0" err="1" smtClean="0"/>
              <a:t>jual</a:t>
            </a:r>
            <a:r>
              <a:rPr lang="en-US" baseline="0" dirty="0" smtClean="0"/>
              <a:t> </a:t>
            </a:r>
            <a:r>
              <a:rPr lang="en-US" baseline="0" dirty="0" err="1" smtClean="0"/>
              <a:t>bajunya</a:t>
            </a:r>
            <a:r>
              <a:rPr lang="en-US" baseline="0" dirty="0" smtClean="0"/>
              <a:t> keliling2 </a:t>
            </a:r>
            <a:r>
              <a:rPr lang="en-US" baseline="0" dirty="0" err="1" smtClean="0"/>
              <a:t>gitu</a:t>
            </a:r>
            <a:r>
              <a:rPr lang="en-US" baseline="0" dirty="0" smtClean="0"/>
              <a:t>, </a:t>
            </a:r>
            <a:r>
              <a:rPr lang="en-US" baseline="0" dirty="0" err="1" smtClean="0"/>
              <a:t>padahal</a:t>
            </a:r>
            <a:r>
              <a:rPr lang="en-US" baseline="0" dirty="0" smtClean="0"/>
              <a:t> </a:t>
            </a:r>
            <a:r>
              <a:rPr lang="en-US" baseline="0" dirty="0" err="1" smtClean="0"/>
              <a:t>ada</a:t>
            </a:r>
            <a:r>
              <a:rPr lang="en-US" baseline="0" dirty="0" smtClean="0"/>
              <a:t> </a:t>
            </a:r>
            <a:r>
              <a:rPr lang="en-US" baseline="0" dirty="0" err="1" smtClean="0"/>
              <a:t>alternatif</a:t>
            </a:r>
            <a:r>
              <a:rPr lang="en-US" baseline="0" dirty="0" smtClean="0"/>
              <a:t> </a:t>
            </a:r>
            <a:r>
              <a:rPr lang="en-US" baseline="0" dirty="0" err="1" smtClean="0"/>
              <a:t>yg</a:t>
            </a:r>
            <a:r>
              <a:rPr lang="en-US" baseline="0" dirty="0" smtClean="0"/>
              <a:t> </a:t>
            </a:r>
            <a:r>
              <a:rPr lang="en-US" baseline="0" dirty="0" err="1" smtClean="0"/>
              <a:t>tersedia</a:t>
            </a:r>
            <a:r>
              <a:rPr lang="en-US" baseline="0" dirty="0" smtClean="0"/>
              <a:t> </a:t>
            </a:r>
            <a:r>
              <a:rPr lang="en-US" baseline="0" dirty="0" err="1" smtClean="0"/>
              <a:t>yaitu</a:t>
            </a:r>
            <a:r>
              <a:rPr lang="en-US" baseline="0" dirty="0" smtClean="0"/>
              <a:t> </a:t>
            </a:r>
            <a:r>
              <a:rPr lang="en-US" baseline="0" dirty="0" err="1" smtClean="0"/>
              <a:t>dia</a:t>
            </a:r>
            <a:r>
              <a:rPr lang="en-US" baseline="0" dirty="0" smtClean="0"/>
              <a:t> </a:t>
            </a:r>
            <a:r>
              <a:rPr lang="en-US" baseline="0" dirty="0" err="1" smtClean="0"/>
              <a:t>bisa</a:t>
            </a:r>
            <a:r>
              <a:rPr lang="en-US" baseline="0" dirty="0" smtClean="0"/>
              <a:t> </a:t>
            </a:r>
            <a:r>
              <a:rPr lang="en-US" baseline="0" dirty="0" err="1" smtClean="0"/>
              <a:t>jualan</a:t>
            </a:r>
            <a:r>
              <a:rPr lang="en-US" baseline="0" dirty="0" smtClean="0"/>
              <a:t> </a:t>
            </a:r>
            <a:r>
              <a:rPr lang="en-US" baseline="0" dirty="0" err="1" smtClean="0"/>
              <a:t>baju</a:t>
            </a:r>
            <a:r>
              <a:rPr lang="en-US" baseline="0" dirty="0" smtClean="0"/>
              <a:t> </a:t>
            </a:r>
            <a:r>
              <a:rPr lang="en-US" baseline="0" dirty="0" err="1" smtClean="0"/>
              <a:t>secara</a:t>
            </a:r>
            <a:r>
              <a:rPr lang="en-US" baseline="0" dirty="0" smtClean="0"/>
              <a:t> online, </a:t>
            </a:r>
            <a:r>
              <a:rPr lang="en-US" baseline="0" dirty="0" err="1" smtClean="0"/>
              <a:t>dia</a:t>
            </a:r>
            <a:r>
              <a:rPr lang="en-US" baseline="0" dirty="0" smtClean="0"/>
              <a:t> </a:t>
            </a:r>
            <a:r>
              <a:rPr lang="en-US" baseline="0" dirty="0" err="1" smtClean="0"/>
              <a:t>gak</a:t>
            </a:r>
            <a:r>
              <a:rPr lang="en-US" baseline="0" dirty="0" smtClean="0"/>
              <a:t> </a:t>
            </a:r>
            <a:r>
              <a:rPr lang="en-US" baseline="0" dirty="0" err="1" smtClean="0"/>
              <a:t>gunain</a:t>
            </a:r>
            <a:r>
              <a:rPr lang="en-US" baseline="0" dirty="0" smtClean="0"/>
              <a:t> </a:t>
            </a:r>
            <a:r>
              <a:rPr lang="en-US" baseline="0" dirty="0" err="1" smtClean="0"/>
              <a:t>karena</a:t>
            </a:r>
            <a:r>
              <a:rPr lang="en-US" baseline="0" dirty="0" smtClean="0"/>
              <a:t> </a:t>
            </a:r>
            <a:r>
              <a:rPr lang="en-US" baseline="0" dirty="0" err="1" smtClean="0"/>
              <a:t>rutinitas</a:t>
            </a:r>
            <a:r>
              <a:rPr lang="en-US" baseline="0" dirty="0" smtClean="0"/>
              <a:t> </a:t>
            </a:r>
            <a:r>
              <a:rPr lang="en-US" baseline="0" dirty="0" err="1" smtClean="0"/>
              <a:t>dia</a:t>
            </a:r>
            <a:r>
              <a:rPr lang="en-US" baseline="0" dirty="0" smtClean="0"/>
              <a:t> </a:t>
            </a:r>
            <a:r>
              <a:rPr lang="en-US" baseline="0" dirty="0" err="1" smtClean="0"/>
              <a:t>itu</a:t>
            </a:r>
            <a:r>
              <a:rPr lang="en-US" baseline="0" dirty="0" smtClean="0"/>
              <a:t> </a:t>
            </a:r>
            <a:r>
              <a:rPr lang="en-US" baseline="0" dirty="0" err="1" smtClean="0"/>
              <a:t>jual</a:t>
            </a:r>
            <a:r>
              <a:rPr lang="en-US" baseline="0" dirty="0" smtClean="0"/>
              <a:t> </a:t>
            </a:r>
            <a:r>
              <a:rPr lang="en-US" baseline="0" dirty="0" err="1" smtClean="0"/>
              <a:t>baju</a:t>
            </a:r>
            <a:r>
              <a:rPr lang="en-US" baseline="0" dirty="0" smtClean="0"/>
              <a:t> </a:t>
            </a:r>
            <a:r>
              <a:rPr lang="en-US" baseline="0" dirty="0" err="1" smtClean="0"/>
              <a:t>sambil</a:t>
            </a:r>
            <a:r>
              <a:rPr lang="en-US" baseline="0" dirty="0" smtClean="0"/>
              <a:t> keliling2</a:t>
            </a:r>
          </a:p>
          <a:p>
            <a:pPr marL="171450" indent="-171450">
              <a:buFont typeface="Arial" panose="020B0604020202020204" pitchFamily="34" charset="0"/>
              <a:buChar char="•"/>
            </a:pPr>
            <a:r>
              <a:rPr lang="en-US" dirty="0" err="1" smtClean="0"/>
              <a:t>Kebosanan</a:t>
            </a:r>
            <a:r>
              <a:rPr lang="en-US" dirty="0" smtClean="0"/>
              <a:t> </a:t>
            </a:r>
            <a:r>
              <a:rPr lang="en-US" dirty="0" err="1" smtClean="0"/>
              <a:t>ini</a:t>
            </a:r>
            <a:r>
              <a:rPr lang="en-US" dirty="0" smtClean="0"/>
              <a:t> </a:t>
            </a:r>
            <a:r>
              <a:rPr lang="en-US" dirty="0" err="1" smtClean="0"/>
              <a:t>dapat</a:t>
            </a:r>
            <a:r>
              <a:rPr lang="en-US" dirty="0" smtClean="0"/>
              <a:t> </a:t>
            </a:r>
            <a:r>
              <a:rPr lang="en-US" dirty="0" err="1" smtClean="0"/>
              <a:t>menimbulkan</a:t>
            </a:r>
            <a:r>
              <a:rPr lang="en-US" dirty="0" smtClean="0"/>
              <a:t> </a:t>
            </a:r>
            <a:r>
              <a:rPr lang="en-US" dirty="0" err="1" smtClean="0"/>
              <a:t>efek</a:t>
            </a:r>
            <a:r>
              <a:rPr lang="en-US" dirty="0" smtClean="0"/>
              <a:t> </a:t>
            </a:r>
            <a:r>
              <a:rPr lang="en-US" dirty="0" err="1" smtClean="0"/>
              <a:t>negatif</a:t>
            </a:r>
            <a:r>
              <a:rPr lang="en-US" dirty="0" smtClean="0"/>
              <a:t>, </a:t>
            </a:r>
            <a:r>
              <a:rPr lang="en-US" dirty="0" err="1" smtClean="0"/>
              <a:t>diantaranya</a:t>
            </a:r>
            <a:r>
              <a:rPr lang="en-US" dirty="0" smtClean="0"/>
              <a:t> </a:t>
            </a:r>
            <a:r>
              <a:rPr lang="en-US" dirty="0" err="1" smtClean="0"/>
              <a:t>sering</a:t>
            </a:r>
            <a:r>
              <a:rPr lang="en-US" baseline="0" dirty="0" smtClean="0"/>
              <a:t> </a:t>
            </a:r>
            <a:r>
              <a:rPr lang="en-US" baseline="0" dirty="0" err="1" smtClean="0"/>
              <a:t>melamun</a:t>
            </a:r>
            <a:r>
              <a:rPr lang="en-US" baseline="0" dirty="0" smtClean="0"/>
              <a:t>  </a:t>
            </a:r>
            <a:r>
              <a:rPr lang="en-US" baseline="0" dirty="0" err="1" smtClean="0"/>
              <a:t>atau</a:t>
            </a:r>
            <a:r>
              <a:rPr lang="en-US" baseline="0" dirty="0" smtClean="0"/>
              <a:t> </a:t>
            </a:r>
            <a:r>
              <a:rPr lang="en-US" baseline="0" dirty="0" err="1" smtClean="0"/>
              <a:t>perubahan</a:t>
            </a:r>
            <a:r>
              <a:rPr lang="en-US" baseline="0" dirty="0" smtClean="0"/>
              <a:t> </a:t>
            </a:r>
            <a:r>
              <a:rPr lang="en-US" baseline="0" dirty="0" err="1" smtClean="0"/>
              <a:t>radikal</a:t>
            </a:r>
            <a:r>
              <a:rPr lang="en-US" baseline="0" dirty="0" smtClean="0"/>
              <a:t> (</a:t>
            </a:r>
            <a:r>
              <a:rPr lang="en-US" baseline="0" dirty="0" err="1" smtClean="0"/>
              <a:t>mendirikan</a:t>
            </a:r>
            <a:r>
              <a:rPr lang="en-US" baseline="0" dirty="0" smtClean="0"/>
              <a:t> </a:t>
            </a:r>
            <a:r>
              <a:rPr lang="en-US" baseline="0" dirty="0" err="1" smtClean="0"/>
              <a:t>perusahaan</a:t>
            </a:r>
            <a:r>
              <a:rPr lang="en-US" baseline="0" dirty="0" smtClean="0"/>
              <a:t> </a:t>
            </a:r>
            <a:r>
              <a:rPr lang="en-US" baseline="0" dirty="0" err="1" smtClean="0"/>
              <a:t>baru</a:t>
            </a:r>
            <a:r>
              <a:rPr lang="en-US" baseline="0" dirty="0" smtClean="0"/>
              <a:t>)</a:t>
            </a:r>
          </a:p>
          <a:p>
            <a:pPr marL="171450" indent="-171450">
              <a:buFont typeface="Arial" panose="020B0604020202020204" pitchFamily="34" charset="0"/>
              <a:buChar char="•"/>
            </a:pPr>
            <a:r>
              <a:rPr lang="en-US" baseline="0" dirty="0" err="1" smtClean="0"/>
              <a:t>Oleh</a:t>
            </a:r>
            <a:r>
              <a:rPr lang="en-US" baseline="0" dirty="0" smtClean="0"/>
              <a:t> </a:t>
            </a:r>
            <a:r>
              <a:rPr lang="en-US" baseline="0" dirty="0" err="1" smtClean="0"/>
              <a:t>karena</a:t>
            </a:r>
            <a:r>
              <a:rPr lang="en-US" baseline="0" dirty="0" smtClean="0"/>
              <a:t> </a:t>
            </a:r>
            <a:r>
              <a:rPr lang="en-US" baseline="0" dirty="0" err="1" smtClean="0"/>
              <a:t>itu</a:t>
            </a:r>
            <a:r>
              <a:rPr lang="en-US" baseline="0" dirty="0" smtClean="0"/>
              <a:t> , </a:t>
            </a:r>
            <a:r>
              <a:rPr lang="en-US" baseline="0" dirty="0" err="1" smtClean="0"/>
              <a:t>pengusaha</a:t>
            </a:r>
            <a:r>
              <a:rPr lang="en-US" baseline="0" dirty="0" smtClean="0"/>
              <a:t> </a:t>
            </a:r>
            <a:r>
              <a:rPr lang="en-US" baseline="0" dirty="0" err="1" smtClean="0"/>
              <a:t>harus</a:t>
            </a:r>
            <a:r>
              <a:rPr lang="en-US" baseline="0" dirty="0" smtClean="0"/>
              <a:t> </a:t>
            </a:r>
            <a:r>
              <a:rPr lang="en-US" baseline="0" dirty="0" err="1" smtClean="0"/>
              <a:t>cenderung</a:t>
            </a:r>
            <a:r>
              <a:rPr lang="en-US" baseline="0" dirty="0" smtClean="0"/>
              <a:t> </a:t>
            </a:r>
            <a:r>
              <a:rPr lang="en-US" baseline="0" dirty="0" err="1" smtClean="0"/>
              <a:t>lebih</a:t>
            </a:r>
            <a:r>
              <a:rPr lang="en-US" baseline="0" dirty="0" smtClean="0"/>
              <a:t> </a:t>
            </a:r>
            <a:r>
              <a:rPr lang="en-US" baseline="0" dirty="0" err="1" smtClean="0"/>
              <a:t>mengatur</a:t>
            </a:r>
            <a:r>
              <a:rPr lang="en-US" baseline="0" dirty="0" smtClean="0"/>
              <a:t> </a:t>
            </a:r>
            <a:r>
              <a:rPr lang="en-US" baseline="0" dirty="0" err="1" smtClean="0"/>
              <a:t>lebih</a:t>
            </a:r>
            <a:r>
              <a:rPr lang="en-US" baseline="0" dirty="0" smtClean="0"/>
              <a:t> </a:t>
            </a:r>
            <a:r>
              <a:rPr lang="en-US" baseline="0" dirty="0" err="1" smtClean="0"/>
              <a:t>banyak</a:t>
            </a:r>
            <a:r>
              <a:rPr lang="en-US" baseline="0" dirty="0" smtClean="0"/>
              <a:t> </a:t>
            </a:r>
            <a:r>
              <a:rPr lang="en-US" baseline="0" dirty="0" err="1" smtClean="0"/>
              <a:t>tugas</a:t>
            </a:r>
            <a:r>
              <a:rPr lang="en-US" baseline="0" dirty="0" smtClean="0"/>
              <a:t> di </a:t>
            </a:r>
            <a:r>
              <a:rPr lang="en-US" baseline="0" dirty="0" err="1" smtClean="0"/>
              <a:t>tikat</a:t>
            </a:r>
            <a:r>
              <a:rPr lang="en-US" baseline="0" dirty="0" smtClean="0"/>
              <a:t> </a:t>
            </a:r>
            <a:r>
              <a:rPr lang="en-US" baseline="0" dirty="0" err="1" smtClean="0"/>
              <a:t>regulasi</a:t>
            </a:r>
            <a:r>
              <a:rPr lang="en-US" baseline="0" dirty="0" smtClean="0"/>
              <a:t> </a:t>
            </a:r>
            <a:r>
              <a:rPr lang="en-US" baseline="0" dirty="0" err="1" smtClean="0"/>
              <a:t>kesadaran</a:t>
            </a:r>
            <a:r>
              <a:rPr lang="en-US" baseline="0" dirty="0" smtClean="0"/>
              <a:t>. </a:t>
            </a:r>
            <a:r>
              <a:rPr lang="en-US" baseline="0" dirty="0" err="1" smtClean="0"/>
              <a:t>Karena</a:t>
            </a:r>
            <a:r>
              <a:rPr lang="en-US" baseline="0" dirty="0" smtClean="0"/>
              <a:t> </a:t>
            </a:r>
            <a:r>
              <a:rPr lang="en-US" baseline="0" dirty="0" err="1" smtClean="0"/>
              <a:t>tugas</a:t>
            </a:r>
            <a:r>
              <a:rPr lang="en-US" baseline="0" dirty="0" smtClean="0"/>
              <a:t> </a:t>
            </a:r>
            <a:r>
              <a:rPr lang="en-US" baseline="0" dirty="0" err="1" smtClean="0"/>
              <a:t>baru</a:t>
            </a:r>
            <a:r>
              <a:rPr lang="en-US" baseline="0" dirty="0" smtClean="0"/>
              <a:t> </a:t>
            </a:r>
            <a:r>
              <a:rPr lang="en-US" baseline="0" dirty="0" err="1" smtClean="0"/>
              <a:t>muncul</a:t>
            </a:r>
            <a:r>
              <a:rPr lang="en-US" baseline="0" dirty="0" smtClean="0"/>
              <a:t> </a:t>
            </a:r>
            <a:r>
              <a:rPr lang="en-US" baseline="0" dirty="0" err="1" smtClean="0"/>
              <a:t>bagi</a:t>
            </a:r>
            <a:r>
              <a:rPr lang="en-US" baseline="0" dirty="0" smtClean="0"/>
              <a:t> </a:t>
            </a:r>
            <a:r>
              <a:rPr lang="en-US" baseline="0" dirty="0" err="1" smtClean="0"/>
              <a:t>wirausahawan</a:t>
            </a:r>
            <a:r>
              <a:rPr lang="en-US" baseline="0" dirty="0" smtClean="0"/>
              <a:t> </a:t>
            </a:r>
            <a:r>
              <a:rPr lang="en-US" baseline="0" dirty="0" err="1" smtClean="0"/>
              <a:t>lagi</a:t>
            </a:r>
            <a:r>
              <a:rPr lang="en-US" baseline="0" dirty="0" smtClean="0"/>
              <a:t> </a:t>
            </a:r>
            <a:r>
              <a:rPr lang="en-US" baseline="0" dirty="0" err="1" smtClean="0"/>
              <a:t>dan</a:t>
            </a:r>
            <a:r>
              <a:rPr lang="en-US" baseline="0" dirty="0" smtClean="0"/>
              <a:t> </a:t>
            </a:r>
            <a:r>
              <a:rPr lang="en-US" baseline="0" dirty="0" err="1" smtClean="0"/>
              <a:t>lagi</a:t>
            </a:r>
            <a:r>
              <a:rPr lang="en-US" baseline="0" dirty="0" smtClean="0"/>
              <a:t> </a:t>
            </a:r>
            <a:r>
              <a:rPr lang="en-US" baseline="0" dirty="0" err="1" smtClean="0"/>
              <a:t>saat</a:t>
            </a:r>
            <a:r>
              <a:rPr lang="en-US" baseline="0" dirty="0" smtClean="0"/>
              <a:t> </a:t>
            </a:r>
            <a:r>
              <a:rPr lang="en-US" baseline="0" dirty="0" err="1" smtClean="0"/>
              <a:t>perusahaan</a:t>
            </a:r>
            <a:r>
              <a:rPr lang="en-US" baseline="0" dirty="0" smtClean="0"/>
              <a:t> </a:t>
            </a:r>
            <a:r>
              <a:rPr lang="en-US" baseline="0" dirty="0" err="1" smtClean="0"/>
              <a:t>tersebut</a:t>
            </a:r>
            <a:r>
              <a:rPr lang="en-US" baseline="0" dirty="0" smtClean="0"/>
              <a:t> </a:t>
            </a:r>
            <a:r>
              <a:rPr lang="en-US" baseline="0" dirty="0" err="1" smtClean="0"/>
              <a:t>berkembang</a:t>
            </a:r>
            <a:r>
              <a:rPr lang="en-US" baseline="0" dirty="0" smtClean="0"/>
              <a:t>, </a:t>
            </a:r>
            <a:r>
              <a:rPr lang="en-US" baseline="0" dirty="0" err="1" smtClean="0"/>
              <a:t>sehingg</a:t>
            </a:r>
            <a:r>
              <a:rPr lang="en-US" baseline="0" dirty="0" smtClean="0"/>
              <a:t> </a:t>
            </a:r>
            <a:r>
              <a:rPr lang="en-US" baseline="0" dirty="0" err="1" smtClean="0"/>
              <a:t>regulasi</a:t>
            </a:r>
            <a:r>
              <a:rPr lang="en-US" baseline="0" dirty="0" smtClean="0"/>
              <a:t> </a:t>
            </a:r>
            <a:r>
              <a:rPr lang="en-US" baseline="0" dirty="0" err="1" smtClean="0"/>
              <a:t>sadar</a:t>
            </a:r>
            <a:r>
              <a:rPr lang="en-US" baseline="0" dirty="0" smtClean="0"/>
              <a:t> </a:t>
            </a:r>
            <a:r>
              <a:rPr lang="en-US" baseline="0" dirty="0" err="1" smtClean="0"/>
              <a:t>dari</a:t>
            </a:r>
            <a:r>
              <a:rPr lang="en-US" baseline="0" dirty="0" smtClean="0"/>
              <a:t> </a:t>
            </a:r>
            <a:r>
              <a:rPr lang="en-US" baseline="0" dirty="0" err="1" smtClean="0"/>
              <a:t>tindakan</a:t>
            </a:r>
            <a:r>
              <a:rPr lang="en-US" baseline="0" dirty="0" smtClean="0"/>
              <a:t> </a:t>
            </a:r>
            <a:r>
              <a:rPr lang="en-US" baseline="0" dirty="0" err="1" smtClean="0"/>
              <a:t>ungkin</a:t>
            </a:r>
            <a:r>
              <a:rPr lang="en-US" baseline="0" dirty="0" smtClean="0"/>
              <a:t> </a:t>
            </a:r>
            <a:r>
              <a:rPr lang="en-US" baseline="0" dirty="0" err="1" smtClean="0"/>
              <a:t>penting</a:t>
            </a:r>
            <a:r>
              <a:rPr lang="en-US" baseline="0" dirty="0" smtClean="0"/>
              <a:t> </a:t>
            </a:r>
            <a:r>
              <a:rPr lang="en-US" baseline="0" dirty="0" err="1" smtClean="0"/>
              <a:t>selama</a:t>
            </a:r>
            <a:r>
              <a:rPr lang="en-US" baseline="0" dirty="0" smtClean="0"/>
              <a:t> </a:t>
            </a:r>
            <a:r>
              <a:rPr lang="en-US" baseline="0" dirty="0" err="1" smtClean="0"/>
              <a:t>beberapa</a:t>
            </a:r>
            <a:r>
              <a:rPr lang="en-US" baseline="0" dirty="0" smtClean="0"/>
              <a:t> </a:t>
            </a:r>
            <a:r>
              <a:rPr lang="en-US" baseline="0" dirty="0" err="1" smtClean="0"/>
              <a:t>tahun</a:t>
            </a:r>
            <a:r>
              <a:rPr lang="en-US" baseline="0" dirty="0" smtClean="0"/>
              <a: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Learning and the hierarchy</a:t>
            </a:r>
          </a:p>
          <a:p>
            <a:r>
              <a:rPr lang="en-US" dirty="0" err="1" smtClean="0"/>
              <a:t>Contoh</a:t>
            </a:r>
            <a:r>
              <a:rPr lang="en-US" baseline="0" dirty="0" smtClean="0"/>
              <a:t> </a:t>
            </a:r>
            <a:r>
              <a:rPr lang="en-US" baseline="0" dirty="0" err="1" smtClean="0"/>
              <a:t>secara</a:t>
            </a:r>
            <a:r>
              <a:rPr lang="en-US" baseline="0" dirty="0" smtClean="0"/>
              <a:t> </a:t>
            </a:r>
            <a:r>
              <a:rPr lang="en-US" baseline="0" dirty="0" err="1" smtClean="0"/>
              <a:t>langsung</a:t>
            </a:r>
            <a:r>
              <a:rPr lang="en-US" baseline="0" dirty="0" smtClean="0"/>
              <a:t>: </a:t>
            </a:r>
          </a:p>
          <a:p>
            <a:r>
              <a:rPr lang="en-US" baseline="0" dirty="0" err="1" smtClean="0"/>
              <a:t>Cohntoh</a:t>
            </a:r>
            <a:r>
              <a:rPr lang="en-US" baseline="0" dirty="0" smtClean="0"/>
              <a:t> </a:t>
            </a:r>
            <a:r>
              <a:rPr lang="en-US" baseline="0" dirty="0" err="1" smtClean="0"/>
              <a:t>disadari</a:t>
            </a:r>
            <a:r>
              <a:rPr lang="en-US" baseline="0" dirty="0" smtClean="0"/>
              <a:t>:</a:t>
            </a:r>
          </a:p>
          <a:p>
            <a:endParaRPr lang="en-US" baseline="0" dirty="0" smtClean="0"/>
          </a:p>
          <a:p>
            <a:pPr marL="171450" indent="-171450">
              <a:buFont typeface="Arial" panose="020B0604020202020204" pitchFamily="34" charset="0"/>
              <a:buChar char="•"/>
            </a:pPr>
            <a:r>
              <a:rPr lang="en-US" baseline="0" dirty="0" err="1" smtClean="0"/>
              <a:t>Kesadaran</a:t>
            </a:r>
            <a:r>
              <a:rPr lang="en-US" baseline="0" dirty="0" smtClean="0"/>
              <a:t> </a:t>
            </a:r>
            <a:r>
              <a:rPr lang="en-US" baseline="0" dirty="0" err="1" smtClean="0"/>
              <a:t>tidak</a:t>
            </a:r>
            <a:r>
              <a:rPr lang="en-US" baseline="0" dirty="0" smtClean="0"/>
              <a:t> </a:t>
            </a:r>
            <a:r>
              <a:rPr lang="en-US" baseline="0" dirty="0" err="1" smtClean="0"/>
              <a:t>menyiratkan</a:t>
            </a:r>
            <a:r>
              <a:rPr lang="en-US" baseline="0" dirty="0" smtClean="0"/>
              <a:t> </a:t>
            </a:r>
            <a:r>
              <a:rPr lang="en-US" baseline="0" dirty="0" err="1" smtClean="0"/>
              <a:t>bahwa</a:t>
            </a:r>
            <a:r>
              <a:rPr lang="en-US" baseline="0" dirty="0" smtClean="0"/>
              <a:t> </a:t>
            </a:r>
            <a:r>
              <a:rPr lang="en-US" baseline="0" dirty="0" err="1" smtClean="0"/>
              <a:t>tindakan</a:t>
            </a:r>
            <a:r>
              <a:rPr lang="en-US" baseline="0" dirty="0" smtClean="0"/>
              <a:t> </a:t>
            </a:r>
            <a:r>
              <a:rPr lang="en-US" baseline="0" dirty="0" err="1" smtClean="0"/>
              <a:t>dapat</a:t>
            </a:r>
            <a:r>
              <a:rPr lang="en-US" baseline="0" dirty="0" smtClean="0"/>
              <a:t> </a:t>
            </a:r>
            <a:r>
              <a:rPr lang="en-US" baseline="0" dirty="0" err="1" smtClean="0"/>
              <a:t>diungkapkan</a:t>
            </a:r>
            <a:r>
              <a:rPr lang="en-US" baseline="0" dirty="0" smtClean="0"/>
              <a:t> </a:t>
            </a:r>
            <a:r>
              <a:rPr lang="en-US" baseline="0" dirty="0" err="1" smtClean="0"/>
              <a:t>secara</a:t>
            </a:r>
            <a:r>
              <a:rPr lang="en-US" baseline="0" dirty="0" smtClean="0"/>
              <a:t> verbal - </a:t>
            </a:r>
            <a:r>
              <a:rPr lang="en-US" baseline="0" dirty="0" err="1" smtClean="0"/>
              <a:t>terkadang</a:t>
            </a:r>
            <a:r>
              <a:rPr lang="en-US" baseline="0" dirty="0" smtClean="0"/>
              <a:t> </a:t>
            </a:r>
            <a:r>
              <a:rPr lang="en-US" baseline="0" dirty="0" err="1" smtClean="0"/>
              <a:t>kita</a:t>
            </a:r>
            <a:r>
              <a:rPr lang="en-US" baseline="0" dirty="0" smtClean="0"/>
              <a:t> </a:t>
            </a:r>
            <a:r>
              <a:rPr lang="en-US" baseline="0" dirty="0" err="1" smtClean="0"/>
              <a:t>hanya</a:t>
            </a:r>
            <a:r>
              <a:rPr lang="en-US" baseline="0" dirty="0" smtClean="0"/>
              <a:t> </a:t>
            </a:r>
            <a:r>
              <a:rPr lang="en-US" baseline="0" dirty="0" err="1" smtClean="0"/>
              <a:t>dapat</a:t>
            </a:r>
            <a:r>
              <a:rPr lang="en-US" baseline="0" dirty="0" smtClean="0"/>
              <a:t> </a:t>
            </a:r>
            <a:r>
              <a:rPr lang="en-US" baseline="0" dirty="0" err="1" smtClean="0"/>
              <a:t>memvisualisasikannya</a:t>
            </a:r>
            <a:r>
              <a:rPr lang="en-US" baseline="0" dirty="0" smtClean="0"/>
              <a:t> </a:t>
            </a:r>
            <a:r>
              <a:rPr lang="en-US" baseline="0" dirty="0" err="1" smtClean="0"/>
              <a:t>secara</a:t>
            </a:r>
            <a:r>
              <a:rPr lang="en-US" baseline="0" dirty="0" smtClean="0"/>
              <a:t> </a:t>
            </a:r>
            <a:r>
              <a:rPr lang="en-US" baseline="0" dirty="0" err="1" smtClean="0"/>
              <a:t>sadar</a:t>
            </a:r>
            <a:r>
              <a:rPr lang="en-US" baseline="0" dirty="0" smtClean="0"/>
              <a:t> (</a:t>
            </a:r>
            <a:r>
              <a:rPr lang="en-US" baseline="0" dirty="0" err="1" smtClean="0"/>
              <a:t>misalnya</a:t>
            </a:r>
            <a:r>
              <a:rPr lang="en-US" baseline="0" dirty="0" smtClean="0"/>
              <a:t>, </a:t>
            </a:r>
            <a:r>
              <a:rPr lang="en-US" baseline="0" dirty="0" err="1" smtClean="0"/>
              <a:t>ketika</a:t>
            </a:r>
            <a:r>
              <a:rPr lang="en-US" baseline="0" dirty="0" smtClean="0"/>
              <a:t> </a:t>
            </a:r>
            <a:r>
              <a:rPr lang="en-US" baseline="0" dirty="0" err="1" smtClean="0"/>
              <a:t>seseorang</a:t>
            </a:r>
            <a:r>
              <a:rPr lang="en-US" baseline="0" dirty="0" smtClean="0"/>
              <a:t> </a:t>
            </a:r>
            <a:r>
              <a:rPr lang="en-US" baseline="0" dirty="0" err="1" smtClean="0"/>
              <a:t>secara</a:t>
            </a:r>
            <a:r>
              <a:rPr lang="en-US" baseline="0" dirty="0" smtClean="0"/>
              <a:t> mental </a:t>
            </a:r>
            <a:r>
              <a:rPr lang="en-US" baseline="0" dirty="0" err="1" smtClean="0"/>
              <a:t>mensimulasikan</a:t>
            </a:r>
            <a:r>
              <a:rPr lang="en-US" baseline="0" dirty="0" smtClean="0"/>
              <a:t> </a:t>
            </a:r>
            <a:r>
              <a:rPr lang="en-US" baseline="0" dirty="0" err="1" smtClean="0"/>
              <a:t>cara</a:t>
            </a:r>
            <a:r>
              <a:rPr lang="en-US" baseline="0" dirty="0" smtClean="0"/>
              <a:t> </a:t>
            </a:r>
            <a:r>
              <a:rPr lang="en-US" baseline="0" dirty="0" err="1" smtClean="0"/>
              <a:t>mengendarai</a:t>
            </a:r>
            <a:r>
              <a:rPr lang="en-US" baseline="0" dirty="0" smtClean="0"/>
              <a:t> </a:t>
            </a:r>
            <a:r>
              <a:rPr lang="en-US" baseline="0" dirty="0" err="1" smtClean="0"/>
              <a:t>sepeda</a:t>
            </a:r>
            <a:r>
              <a:rPr lang="en-US" baseline="0" dirty="0" smtClean="0"/>
              <a:t>). </a:t>
            </a:r>
            <a:r>
              <a:rPr lang="en-US" baseline="0" dirty="0" err="1" smtClean="0"/>
              <a:t>Bentuk</a:t>
            </a:r>
            <a:r>
              <a:rPr lang="en-US" baseline="0" dirty="0" smtClean="0"/>
              <a:t> </a:t>
            </a:r>
            <a:r>
              <a:rPr lang="en-US" baseline="0" dirty="0" err="1" smtClean="0"/>
              <a:t>pembelajaran</a:t>
            </a:r>
            <a:r>
              <a:rPr lang="en-US" baseline="0" dirty="0" smtClean="0"/>
              <a:t> </a:t>
            </a:r>
            <a:r>
              <a:rPr lang="en-US" baseline="0" dirty="0" err="1" smtClean="0"/>
              <a:t>kedua</a:t>
            </a:r>
            <a:r>
              <a:rPr lang="en-US" baseline="0" dirty="0" smtClean="0"/>
              <a:t> </a:t>
            </a:r>
            <a:r>
              <a:rPr lang="en-US" baseline="0" dirty="0" err="1" smtClean="0"/>
              <a:t>merupakan</a:t>
            </a:r>
            <a:r>
              <a:rPr lang="en-US" baseline="0" dirty="0" smtClean="0"/>
              <a:t> </a:t>
            </a:r>
            <a:r>
              <a:rPr lang="en-US" baseline="0" dirty="0" err="1" smtClean="0"/>
              <a:t>jalan</a:t>
            </a:r>
            <a:r>
              <a:rPr lang="en-US" baseline="0" dirty="0" smtClean="0"/>
              <a:t> </a:t>
            </a:r>
            <a:r>
              <a:rPr lang="en-US" baseline="0" dirty="0" err="1" smtClean="0"/>
              <a:t>yg</a:t>
            </a:r>
            <a:r>
              <a:rPr lang="en-US" baseline="0" dirty="0" smtClean="0"/>
              <a:t> </a:t>
            </a:r>
            <a:r>
              <a:rPr lang="en-US" baseline="0" dirty="0" err="1" smtClean="0"/>
              <a:t>lebih</a:t>
            </a:r>
            <a:r>
              <a:rPr lang="en-US" baseline="0" dirty="0" smtClean="0"/>
              <a:t> </a:t>
            </a:r>
            <a:r>
              <a:rPr lang="en-US" baseline="0" dirty="0" err="1" smtClean="0"/>
              <a:t>efisien</a:t>
            </a:r>
            <a:r>
              <a:rPr lang="en-US" baseline="0" dirty="0" smtClean="0"/>
              <a:t> </a:t>
            </a:r>
            <a:r>
              <a:rPr lang="en-US" baseline="0" dirty="0" err="1" smtClean="0"/>
              <a:t>karena</a:t>
            </a:r>
            <a:r>
              <a:rPr lang="en-US" baseline="0" dirty="0" smtClean="0"/>
              <a:t> </a:t>
            </a:r>
            <a:r>
              <a:rPr lang="en-US" baseline="0" dirty="0" err="1" smtClean="0"/>
              <a:t>regulasi</a:t>
            </a:r>
            <a:r>
              <a:rPr lang="en-US" baseline="0" dirty="0" smtClean="0"/>
              <a:t> </a:t>
            </a:r>
            <a:r>
              <a:rPr lang="en-US" baseline="0" dirty="0" err="1" smtClean="0"/>
              <a:t>sadar</a:t>
            </a:r>
            <a:r>
              <a:rPr lang="en-US" baseline="0" dirty="0" smtClean="0"/>
              <a:t> </a:t>
            </a:r>
            <a:r>
              <a:rPr lang="en-US" baseline="0" dirty="0" err="1" smtClean="0"/>
              <a:t>memiliki</a:t>
            </a:r>
            <a:r>
              <a:rPr lang="en-US" baseline="0" dirty="0" smtClean="0"/>
              <a:t> </a:t>
            </a:r>
            <a:r>
              <a:rPr lang="en-US" baseline="0" dirty="0" err="1" smtClean="0"/>
              <a:t>keuntungan</a:t>
            </a:r>
            <a:r>
              <a:rPr lang="en-US" baseline="0" dirty="0" smtClean="0"/>
              <a:t> </a:t>
            </a:r>
            <a:r>
              <a:rPr lang="en-US" baseline="0" dirty="0" err="1" smtClean="0"/>
              <a:t>bahwa</a:t>
            </a:r>
            <a:r>
              <a:rPr lang="en-US" baseline="0" dirty="0" smtClean="0"/>
              <a:t> orang juga </a:t>
            </a:r>
            <a:r>
              <a:rPr lang="en-US" baseline="0" dirty="0" err="1" smtClean="0"/>
              <a:t>mempelajari</a:t>
            </a:r>
            <a:r>
              <a:rPr lang="en-US" baseline="0" dirty="0" smtClean="0"/>
              <a:t> </a:t>
            </a:r>
            <a:r>
              <a:rPr lang="en-US" baseline="0" dirty="0" err="1" smtClean="0"/>
              <a:t>prinsip</a:t>
            </a:r>
            <a:r>
              <a:rPr lang="en-US" baseline="0" dirty="0" smtClean="0"/>
              <a:t> </a:t>
            </a:r>
            <a:r>
              <a:rPr lang="en-US" baseline="0" dirty="0" err="1" smtClean="0"/>
              <a:t>tindakan</a:t>
            </a:r>
            <a:r>
              <a:rPr lang="en-US" baseline="0" dirty="0" smtClean="0"/>
              <a:t>.</a:t>
            </a:r>
            <a:endParaRPr lang="en-US" dirty="0" smtClean="0"/>
          </a:p>
          <a:p>
            <a:pPr marL="0" indent="0">
              <a:buFont typeface="Arial" panose="020B0604020202020204" pitchFamily="34" charset="0"/>
              <a:buNone/>
            </a:pPr>
            <a:endParaRPr lang="en-US" b="1" baseline="0" dirty="0" smtClean="0"/>
          </a:p>
        </p:txBody>
      </p:sp>
      <p:sp>
        <p:nvSpPr>
          <p:cNvPr id="4" name="Slide Number Placeholder 3"/>
          <p:cNvSpPr>
            <a:spLocks noGrp="1"/>
          </p:cNvSpPr>
          <p:nvPr>
            <p:ph type="sldNum" sz="quarter" idx="10"/>
          </p:nvPr>
        </p:nvSpPr>
        <p:spPr/>
        <p:txBody>
          <a:bodyPr/>
          <a:lstStyle/>
          <a:p>
            <a:fld id="{D1BCF62B-87EE-4AFE-86E8-E44128E49706}" type="slidenum">
              <a:rPr lang="en-US" smtClean="0"/>
              <a:t>14</a:t>
            </a:fld>
            <a:endParaRPr lang="en-US"/>
          </a:p>
        </p:txBody>
      </p:sp>
    </p:spTree>
    <p:extLst>
      <p:ext uri="{BB962C8B-B14F-4D97-AF65-F5344CB8AC3E}">
        <p14:creationId xmlns:p14="http://schemas.microsoft.com/office/powerpoint/2010/main" val="1165339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smtClean="0"/>
              <a:t>Masuk</a:t>
            </a:r>
            <a:r>
              <a:rPr lang="en-US" dirty="0" smtClean="0"/>
              <a:t> </a:t>
            </a:r>
            <a:r>
              <a:rPr lang="en-US" dirty="0" err="1" smtClean="0"/>
              <a:t>akal</a:t>
            </a:r>
            <a:r>
              <a:rPr lang="en-US" dirty="0" smtClean="0"/>
              <a:t> </a:t>
            </a:r>
            <a:r>
              <a:rPr lang="en-US" dirty="0" err="1" smtClean="0"/>
              <a:t>untuk</a:t>
            </a:r>
            <a:r>
              <a:rPr lang="en-US" dirty="0" smtClean="0"/>
              <a:t> </a:t>
            </a:r>
            <a:r>
              <a:rPr lang="en-US" dirty="0" err="1" smtClean="0"/>
              <a:t>menggabungkan</a:t>
            </a:r>
            <a:r>
              <a:rPr lang="en-US" baseline="0" dirty="0" smtClean="0"/>
              <a:t> </a:t>
            </a:r>
            <a:r>
              <a:rPr lang="en-US" baseline="0" dirty="0" err="1" smtClean="0"/>
              <a:t>dan</a:t>
            </a:r>
            <a:r>
              <a:rPr lang="en-US" baseline="0" dirty="0" smtClean="0"/>
              <a:t> </a:t>
            </a:r>
            <a:r>
              <a:rPr lang="en-US" baseline="0" dirty="0" err="1" smtClean="0"/>
              <a:t>menyilangi</a:t>
            </a:r>
            <a:r>
              <a:rPr lang="en-US" baseline="0" dirty="0" smtClean="0"/>
              <a:t> </a:t>
            </a:r>
            <a:r>
              <a:rPr lang="en-US" baseline="0" dirty="0" err="1" smtClean="0"/>
              <a:t>kedua</a:t>
            </a:r>
            <a:r>
              <a:rPr lang="en-US" baseline="0" dirty="0" smtClean="0"/>
              <a:t> </a:t>
            </a:r>
            <a:r>
              <a:rPr lang="en-US" baseline="0" dirty="0" err="1" smtClean="0"/>
              <a:t>perspektif</a:t>
            </a:r>
            <a:r>
              <a:rPr lang="en-US" baseline="0" dirty="0" smtClean="0"/>
              <a:t> </a:t>
            </a:r>
            <a:r>
              <a:rPr lang="en-US" baseline="0" dirty="0" err="1" smtClean="0"/>
              <a:t>ini</a:t>
            </a:r>
            <a:r>
              <a:rPr lang="en-US" baseline="0" dirty="0" smtClean="0"/>
              <a:t>. </a:t>
            </a:r>
            <a:r>
              <a:rPr lang="en-US" baseline="0" dirty="0" err="1" smtClean="0"/>
              <a:t>Selain</a:t>
            </a:r>
            <a:r>
              <a:rPr lang="en-US" baseline="0" dirty="0" smtClean="0"/>
              <a:t> </a:t>
            </a:r>
            <a:r>
              <a:rPr lang="en-US" baseline="0" dirty="0" err="1" smtClean="0"/>
              <a:t>itu</a:t>
            </a:r>
            <a:r>
              <a:rPr lang="en-US" baseline="0" dirty="0" smtClean="0"/>
              <a:t>, </a:t>
            </a:r>
            <a:r>
              <a:rPr lang="en-US" baseline="0" dirty="0" err="1" smtClean="0"/>
              <a:t>Kinerja</a:t>
            </a:r>
            <a:r>
              <a:rPr lang="en-US" baseline="0" dirty="0" smtClean="0"/>
              <a:t> </a:t>
            </a:r>
            <a:r>
              <a:rPr lang="en-US" baseline="0" dirty="0" err="1" smtClean="0"/>
              <a:t>yg</a:t>
            </a:r>
            <a:r>
              <a:rPr lang="en-US" baseline="0" dirty="0" smtClean="0"/>
              <a:t> </a:t>
            </a:r>
            <a:r>
              <a:rPr lang="en-US" baseline="0" dirty="0" err="1" smtClean="0"/>
              <a:t>diatur</a:t>
            </a:r>
            <a:r>
              <a:rPr lang="en-US" baseline="0" dirty="0" smtClean="0"/>
              <a:t> </a:t>
            </a:r>
            <a:r>
              <a:rPr lang="en-US" baseline="0" dirty="0" err="1" smtClean="0"/>
              <a:t>pada</a:t>
            </a:r>
            <a:r>
              <a:rPr lang="en-US" baseline="0" dirty="0" smtClean="0"/>
              <a:t> </a:t>
            </a:r>
            <a:r>
              <a:rPr lang="en-US" baseline="0" dirty="0" err="1" smtClean="0"/>
              <a:t>tingkat</a:t>
            </a:r>
            <a:r>
              <a:rPr lang="en-US" baseline="0" dirty="0" smtClean="0"/>
              <a:t> </a:t>
            </a:r>
            <a:r>
              <a:rPr lang="en-US" baseline="0" dirty="0" err="1" smtClean="0"/>
              <a:t>tinggi</a:t>
            </a:r>
            <a:r>
              <a:rPr lang="en-US" baseline="0" dirty="0" smtClean="0"/>
              <a:t> (meta level) </a:t>
            </a:r>
            <a:r>
              <a:rPr lang="en-US" baseline="0" dirty="0" err="1" smtClean="0"/>
              <a:t>mungkin</a:t>
            </a:r>
            <a:r>
              <a:rPr lang="en-US" baseline="0" dirty="0" smtClean="0"/>
              <a:t> </a:t>
            </a:r>
            <a:r>
              <a:rPr lang="en-US" baseline="0" dirty="0" err="1" smtClean="0"/>
              <a:t>berhubungan</a:t>
            </a:r>
            <a:r>
              <a:rPr lang="en-US" baseline="0" dirty="0" smtClean="0"/>
              <a:t> </a:t>
            </a:r>
            <a:r>
              <a:rPr lang="en-US" baseline="0" dirty="0" err="1" smtClean="0"/>
              <a:t>dengan</a:t>
            </a:r>
            <a:r>
              <a:rPr lang="en-US" baseline="0" dirty="0" smtClean="0"/>
              <a:t> </a:t>
            </a:r>
            <a:r>
              <a:rPr lang="en-US" baseline="0" dirty="0" err="1" smtClean="0"/>
              <a:t>kemampuan</a:t>
            </a:r>
            <a:r>
              <a:rPr lang="en-US" baseline="0" dirty="0" smtClean="0"/>
              <a:t> </a:t>
            </a:r>
            <a:r>
              <a:rPr lang="en-US" baseline="0" dirty="0" err="1" smtClean="0"/>
              <a:t>kognitif</a:t>
            </a:r>
            <a:r>
              <a:rPr lang="en-US" baseline="0" dirty="0" smtClean="0"/>
              <a:t>. </a:t>
            </a:r>
            <a:r>
              <a:rPr lang="en-US" sz="1200" kern="1200" baseline="0" dirty="0" err="1" smtClean="0">
                <a:solidFill>
                  <a:schemeClr val="tx1"/>
                </a:solidFill>
                <a:effectLst/>
                <a:latin typeface="+mn-lt"/>
                <a:ea typeface="+mn-ea"/>
                <a:cs typeface="+mn-cs"/>
              </a:rPr>
              <a:t>k</a:t>
            </a:r>
            <a:r>
              <a:rPr lang="en-US" sz="1200" kern="1200" dirty="0" err="1" smtClean="0">
                <a:solidFill>
                  <a:schemeClr val="tx1"/>
                </a:solidFill>
                <a:effectLst/>
                <a:latin typeface="+mn-lt"/>
                <a:ea typeface="+mn-ea"/>
                <a:cs typeface="+mn-cs"/>
              </a:rPr>
              <a:t>arena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awal</a:t>
            </a:r>
            <a:r>
              <a:rPr lang="en-US" sz="1200" kern="1200" dirty="0" smtClean="0">
                <a:solidFill>
                  <a:schemeClr val="tx1"/>
                </a:solidFill>
                <a:effectLst/>
                <a:latin typeface="+mn-lt"/>
                <a:ea typeface="+mn-ea"/>
                <a:cs typeface="+mn-cs"/>
              </a:rPr>
              <a:t> proses </a:t>
            </a:r>
            <a:r>
              <a:rPr lang="en-US" sz="1200" kern="1200" dirty="0" err="1" smtClean="0">
                <a:solidFill>
                  <a:schemeClr val="tx1"/>
                </a:solidFill>
                <a:effectLst/>
                <a:latin typeface="+mn-lt"/>
                <a:ea typeface="+mn-ea"/>
                <a:cs typeface="+mn-cs"/>
              </a:rPr>
              <a:t>pembelajaran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lebih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banyak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tugas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butuh</a:t>
            </a:r>
            <a:r>
              <a:rPr lang="en-US" sz="1200" kern="1200" dirty="0" smtClean="0">
                <a:solidFill>
                  <a:schemeClr val="tx1"/>
                </a:solidFill>
                <a:effectLst/>
                <a:latin typeface="+mn-lt"/>
                <a:ea typeface="+mn-ea"/>
                <a:cs typeface="+mn-cs"/>
              </a:rPr>
              <a:t> di proses </a:t>
            </a:r>
            <a:r>
              <a:rPr lang="en-US" sz="1200" kern="1200" dirty="0" err="1" smtClean="0">
                <a:solidFill>
                  <a:schemeClr val="tx1"/>
                </a:solidFill>
                <a:effectLst/>
                <a:latin typeface="+mn-lt"/>
                <a:ea typeface="+mn-ea"/>
                <a:cs typeface="+mn-cs"/>
              </a:rPr>
              <a:t>secara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sadar</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kemampuan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kognitif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harus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memprediksi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kinerja</a:t>
            </a:r>
            <a:r>
              <a:rPr lang="en-US" sz="1200" kern="1200" dirty="0" smtClean="0">
                <a:solidFill>
                  <a:schemeClr val="tx1"/>
                </a:solidFill>
                <a:effectLst/>
                <a:latin typeface="+mn-lt"/>
                <a:ea typeface="+mn-ea"/>
                <a:cs typeface="+mn-cs"/>
              </a:rPr>
              <a:t> entrepreneur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tahun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pertama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tahun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setelahnya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atau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harus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memprediksi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kinerja</a:t>
            </a:r>
            <a:r>
              <a:rPr lang="en-US" sz="1200" kern="1200" dirty="0" smtClean="0">
                <a:solidFill>
                  <a:schemeClr val="tx1"/>
                </a:solidFill>
                <a:effectLst/>
                <a:latin typeface="+mn-lt"/>
                <a:ea typeface="+mn-ea"/>
                <a:cs typeface="+mn-cs"/>
              </a:rPr>
              <a:t> para </a:t>
            </a:r>
            <a:r>
              <a:rPr lang="en-US" sz="1200" kern="1200" dirty="0" err="1" smtClean="0">
                <a:solidFill>
                  <a:schemeClr val="tx1"/>
                </a:solidFill>
                <a:effectLst/>
                <a:latin typeface="+mn-lt"/>
                <a:ea typeface="+mn-ea"/>
                <a:cs typeface="+mn-cs"/>
              </a:rPr>
              <a:t>pengusaha</a:t>
            </a:r>
            <a:r>
              <a:rPr lang="en-US" sz="1200" kern="1200" dirty="0" smtClean="0">
                <a:solidFill>
                  <a:schemeClr val="tx1"/>
                </a:solidFill>
                <a:effectLst/>
                <a:latin typeface="+mn-lt"/>
                <a:ea typeface="+mn-ea"/>
                <a:cs typeface="+mn-cs"/>
              </a:rPr>
              <a:t> yang </a:t>
            </a:r>
            <a:r>
              <a:rPr lang="en-US" sz="1200" kern="1200" dirty="0" err="1" smtClean="0">
                <a:solidFill>
                  <a:schemeClr val="tx1"/>
                </a:solidFill>
                <a:effectLst/>
                <a:latin typeface="+mn-lt"/>
                <a:ea typeface="+mn-ea"/>
                <a:cs typeface="+mn-cs"/>
              </a:rPr>
              <a:t>beroperasi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baik</a:t>
            </a:r>
            <a:r>
              <a:rPr lang="en-US" sz="1200" kern="1200" dirty="0" smtClean="0">
                <a:solidFill>
                  <a:schemeClr val="tx1"/>
                </a:solidFill>
                <a:effectLst/>
                <a:latin typeface="+mn-lt"/>
                <a:ea typeface="+mn-ea"/>
                <a:cs typeface="+mn-cs"/>
              </a:rPr>
              <a:t> di </a:t>
            </a:r>
            <a:r>
              <a:rPr lang="en-US" sz="1200" kern="1200" dirty="0" err="1" smtClean="0">
                <a:solidFill>
                  <a:schemeClr val="tx1"/>
                </a:solidFill>
                <a:effectLst/>
                <a:latin typeface="+mn-lt"/>
                <a:ea typeface="+mn-ea"/>
                <a:cs typeface="+mn-cs"/>
              </a:rPr>
              <a:t>lingkungan</a:t>
            </a:r>
            <a:r>
              <a:rPr lang="en-US" sz="1200" kern="1200" dirty="0" smtClean="0">
                <a:solidFill>
                  <a:schemeClr val="tx1"/>
                </a:solidFill>
                <a:effectLst/>
                <a:latin typeface="+mn-lt"/>
                <a:ea typeface="+mn-ea"/>
                <a:cs typeface="+mn-cs"/>
              </a:rPr>
              <a:t> yang </a:t>
            </a:r>
            <a:r>
              <a:rPr lang="en-US" sz="1200" kern="1200" dirty="0" err="1" smtClean="0">
                <a:solidFill>
                  <a:schemeClr val="tx1"/>
                </a:solidFill>
                <a:effectLst/>
                <a:latin typeface="+mn-lt"/>
                <a:ea typeface="+mn-ea"/>
                <a:cs typeface="+mn-cs"/>
              </a:rPr>
              <a:t>sangat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berubah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permintaan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untuk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secara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sadar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menghadapi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perubahan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tersebut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daripada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lingkungan</a:t>
            </a:r>
            <a:r>
              <a:rPr lang="en-US" sz="1200" kern="1200" dirty="0" smtClean="0">
                <a:solidFill>
                  <a:schemeClr val="tx1"/>
                </a:solidFill>
                <a:effectLst/>
                <a:latin typeface="+mn-lt"/>
                <a:ea typeface="+mn-ea"/>
                <a:cs typeface="+mn-cs"/>
              </a:rPr>
              <a:t> yang </a:t>
            </a:r>
            <a:r>
              <a:rPr lang="en-US" sz="1200" kern="1200" dirty="0" err="1" smtClean="0">
                <a:solidFill>
                  <a:schemeClr val="tx1"/>
                </a:solidFill>
                <a:effectLst/>
                <a:latin typeface="+mn-lt"/>
                <a:ea typeface="+mn-ea"/>
                <a:cs typeface="+mn-cs"/>
              </a:rPr>
              <a:t>stabil</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t>Ketika</a:t>
            </a:r>
            <a:r>
              <a:rPr lang="en-US" dirty="0" smtClean="0"/>
              <a:t> </a:t>
            </a:r>
            <a:r>
              <a:rPr lang="en-US" dirty="0" err="1" smtClean="0"/>
              <a:t>pembelajaran</a:t>
            </a:r>
            <a:r>
              <a:rPr lang="en-US" dirty="0" smtClean="0"/>
              <a:t> </a:t>
            </a:r>
            <a:r>
              <a:rPr lang="en-US" dirty="0" err="1" smtClean="0"/>
              <a:t>dilakukan</a:t>
            </a:r>
            <a:r>
              <a:rPr lang="en-US" dirty="0" smtClean="0"/>
              <a:t> </a:t>
            </a:r>
            <a:r>
              <a:rPr lang="en-US" dirty="0" err="1" smtClean="0"/>
              <a:t>secara</a:t>
            </a:r>
            <a:r>
              <a:rPr lang="en-US" dirty="0" smtClean="0"/>
              <a:t> </a:t>
            </a:r>
            <a:r>
              <a:rPr lang="en-US" dirty="0" err="1" smtClean="0"/>
              <a:t>sadar</a:t>
            </a:r>
            <a:r>
              <a:rPr lang="en-US" dirty="0" smtClean="0"/>
              <a:t>, </a:t>
            </a:r>
            <a:r>
              <a:rPr lang="en-US" dirty="0" err="1" smtClean="0"/>
              <a:t>kecepatan</a:t>
            </a:r>
            <a:r>
              <a:rPr lang="en-US" baseline="0" dirty="0" smtClean="0"/>
              <a:t> </a:t>
            </a:r>
            <a:r>
              <a:rPr lang="en-US" baseline="0" dirty="0" err="1" smtClean="0"/>
              <a:t>untuk</a:t>
            </a:r>
            <a:r>
              <a:rPr lang="en-US" baseline="0" dirty="0" smtClean="0"/>
              <a:t> </a:t>
            </a:r>
            <a:r>
              <a:rPr lang="en-US" baseline="0" dirty="0" err="1" smtClean="0"/>
              <a:t>mempersepsikan</a:t>
            </a:r>
            <a:r>
              <a:rPr lang="en-US" baseline="0" dirty="0" smtClean="0"/>
              <a:t> </a:t>
            </a:r>
            <a:r>
              <a:rPr lang="en-US" baseline="0" dirty="0" err="1" smtClean="0"/>
              <a:t>situasi</a:t>
            </a:r>
            <a:r>
              <a:rPr lang="en-US" baseline="0" dirty="0" smtClean="0"/>
              <a:t>, </a:t>
            </a:r>
            <a:r>
              <a:rPr lang="en-US" baseline="0" dirty="0" err="1" smtClean="0"/>
              <a:t>dan</a:t>
            </a:r>
            <a:r>
              <a:rPr lang="en-US" baseline="0" dirty="0" smtClean="0"/>
              <a:t> </a:t>
            </a:r>
            <a:r>
              <a:rPr lang="en-US" baseline="0" dirty="0" err="1" smtClean="0"/>
              <a:t>pembelajaran</a:t>
            </a:r>
            <a:r>
              <a:rPr lang="en-US" baseline="0" dirty="0" smtClean="0"/>
              <a:t> </a:t>
            </a:r>
            <a:r>
              <a:rPr lang="en-US" baseline="0" dirty="0" err="1" smtClean="0"/>
              <a:t>dilakukan</a:t>
            </a:r>
            <a:r>
              <a:rPr lang="en-US" baseline="0" dirty="0" smtClean="0"/>
              <a:t> </a:t>
            </a:r>
            <a:r>
              <a:rPr lang="en-US" baseline="0" dirty="0" err="1" smtClean="0"/>
              <a:t>sebagai</a:t>
            </a:r>
            <a:r>
              <a:rPr lang="en-US" baseline="0" dirty="0" smtClean="0"/>
              <a:t> </a:t>
            </a:r>
            <a:r>
              <a:rPr lang="en-US" baseline="0" dirty="0" err="1" smtClean="0"/>
              <a:t>rutinitas</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smtClean="0"/>
              <a:t>Cont</a:t>
            </a:r>
            <a:r>
              <a:rPr lang="en-US" baseline="0" dirty="0" smtClean="0"/>
              <a:t>: </a:t>
            </a:r>
            <a:r>
              <a:rPr lang="en-US" baseline="0" dirty="0" err="1" smtClean="0"/>
              <a:t>karena</a:t>
            </a:r>
            <a:r>
              <a:rPr lang="en-US" baseline="0" dirty="0" smtClean="0"/>
              <a:t> </a:t>
            </a:r>
            <a:r>
              <a:rPr lang="en-US" baseline="0" dirty="0" err="1" smtClean="0"/>
              <a:t>ada</a:t>
            </a:r>
            <a:r>
              <a:rPr lang="en-US" baseline="0" dirty="0" smtClean="0"/>
              <a:t> </a:t>
            </a:r>
            <a:r>
              <a:rPr lang="en-US" baseline="0" dirty="0" err="1" smtClean="0"/>
              <a:t>urutan</a:t>
            </a:r>
            <a:r>
              <a:rPr lang="en-US" baseline="0" dirty="0" smtClean="0"/>
              <a:t> </a:t>
            </a:r>
            <a:r>
              <a:rPr lang="en-US" baseline="0" dirty="0" err="1" smtClean="0"/>
              <a:t>tindakan</a:t>
            </a:r>
            <a:r>
              <a:rPr lang="en-US" baseline="0" dirty="0" smtClean="0"/>
              <a:t> </a:t>
            </a:r>
            <a:r>
              <a:rPr lang="en-US" baseline="0" dirty="0" err="1" smtClean="0"/>
              <a:t>kita</a:t>
            </a:r>
            <a:r>
              <a:rPr lang="en-US" baseline="0" dirty="0" smtClean="0"/>
              <a:t> </a:t>
            </a:r>
            <a:r>
              <a:rPr lang="en-US" baseline="0" dirty="0" err="1" smtClean="0"/>
              <a:t>bisa</a:t>
            </a:r>
            <a:r>
              <a:rPr lang="en-US" baseline="0" dirty="0" smtClean="0"/>
              <a:t> </a:t>
            </a:r>
            <a:r>
              <a:rPr lang="en-US" baseline="0" dirty="0" err="1" smtClean="0"/>
              <a:t>memperbaiki</a:t>
            </a:r>
            <a:r>
              <a:rPr lang="en-US" baseline="0" dirty="0" smtClean="0"/>
              <a:t> </a:t>
            </a:r>
            <a:r>
              <a:rPr lang="en-US" baseline="0" dirty="0" err="1" smtClean="0"/>
              <a:t>rutinitas</a:t>
            </a:r>
            <a:r>
              <a:rPr lang="en-US" baseline="0" dirty="0" smtClean="0"/>
              <a:t> </a:t>
            </a:r>
            <a:r>
              <a:rPr lang="en-US" baseline="0" dirty="0" err="1" smtClean="0"/>
              <a:t>kita</a:t>
            </a:r>
            <a:r>
              <a:rPr lang="en-US" baseline="0" dirty="0" smtClean="0"/>
              <a:t>, </a:t>
            </a:r>
            <a:r>
              <a:rPr lang="en-US" baseline="0" dirty="0" err="1" smtClean="0"/>
              <a:t>misalnya</a:t>
            </a:r>
            <a:r>
              <a:rPr lang="en-US" baseline="0" dirty="0" smtClean="0"/>
              <a:t> </a:t>
            </a:r>
            <a:r>
              <a:rPr lang="en-US" baseline="0" dirty="0" err="1" smtClean="0"/>
              <a:t>tingkat</a:t>
            </a:r>
            <a:r>
              <a:rPr lang="en-US" baseline="0" dirty="0" smtClean="0"/>
              <a:t> </a:t>
            </a:r>
            <a:r>
              <a:rPr lang="en-US" baseline="0" dirty="0" err="1" smtClean="0"/>
              <a:t>yg</a:t>
            </a:r>
            <a:r>
              <a:rPr lang="en-US" baseline="0" dirty="0" smtClean="0"/>
              <a:t> </a:t>
            </a:r>
            <a:r>
              <a:rPr lang="en-US" baseline="0" dirty="0" err="1" smtClean="0"/>
              <a:t>lebih</a:t>
            </a:r>
            <a:r>
              <a:rPr lang="en-US" baseline="0" dirty="0" smtClean="0"/>
              <a:t> </a:t>
            </a:r>
            <a:r>
              <a:rPr lang="en-US" baseline="0" dirty="0" err="1" smtClean="0"/>
              <a:t>rendah</a:t>
            </a:r>
            <a:r>
              <a:rPr lang="en-US" baseline="0" dirty="0" smtClean="0"/>
              <a:t> (</a:t>
            </a:r>
            <a:r>
              <a:rPr lang="en-US" baseline="0" dirty="0" err="1" smtClean="0"/>
              <a:t>rutinitas</a:t>
            </a:r>
            <a:r>
              <a:rPr lang="en-US" baseline="0" dirty="0" smtClean="0"/>
              <a:t>) </a:t>
            </a:r>
            <a:r>
              <a:rPr lang="en-US" baseline="0" dirty="0" err="1" smtClean="0"/>
              <a:t>wirausaha</a:t>
            </a:r>
            <a:r>
              <a:rPr lang="en-US" baseline="0" dirty="0" smtClean="0"/>
              <a:t> </a:t>
            </a:r>
            <a:r>
              <a:rPr lang="en-US" baseline="0" dirty="0" err="1" smtClean="0"/>
              <a:t>adalah</a:t>
            </a:r>
            <a:r>
              <a:rPr lang="en-US" baseline="0" dirty="0" smtClean="0"/>
              <a:t> proses </a:t>
            </a:r>
            <a:r>
              <a:rPr lang="en-US" baseline="0" dirty="0" err="1" smtClean="0"/>
              <a:t>jual</a:t>
            </a:r>
            <a:r>
              <a:rPr lang="en-US" baseline="0" dirty="0" smtClean="0"/>
              <a:t> </a:t>
            </a:r>
            <a:r>
              <a:rPr lang="en-US" baseline="0" dirty="0" err="1" smtClean="0"/>
              <a:t>beli</a:t>
            </a:r>
            <a:r>
              <a:rPr lang="en-US" baseline="0" dirty="0" smtClean="0"/>
              <a:t>, </a:t>
            </a:r>
            <a:r>
              <a:rPr lang="en-US" baseline="0" dirty="0" err="1" smtClean="0"/>
              <a:t>trs</a:t>
            </a:r>
            <a:r>
              <a:rPr lang="en-US" baseline="0" dirty="0" smtClean="0"/>
              <a:t> </a:t>
            </a:r>
            <a:r>
              <a:rPr lang="en-US" baseline="0" dirty="0" err="1" smtClean="0"/>
              <a:t>ada</a:t>
            </a:r>
            <a:r>
              <a:rPr lang="en-US" baseline="0" dirty="0" smtClean="0"/>
              <a:t> </a:t>
            </a:r>
            <a:r>
              <a:rPr lang="en-US" baseline="0" dirty="0" err="1" smtClean="0"/>
              <a:t>masukan</a:t>
            </a:r>
            <a:r>
              <a:rPr lang="en-US" baseline="0" dirty="0" smtClean="0"/>
              <a:t> </a:t>
            </a:r>
            <a:r>
              <a:rPr lang="en-US" baseline="0" dirty="0" err="1" smtClean="0"/>
              <a:t>dari</a:t>
            </a:r>
            <a:r>
              <a:rPr lang="en-US" baseline="0" dirty="0" smtClean="0"/>
              <a:t> </a:t>
            </a:r>
            <a:r>
              <a:rPr lang="en-US" baseline="0" dirty="0" err="1" smtClean="0"/>
              <a:t>pelanggan</a:t>
            </a:r>
            <a:r>
              <a:rPr lang="en-US" baseline="0" dirty="0" smtClean="0"/>
              <a:t> </a:t>
            </a:r>
            <a:r>
              <a:rPr lang="en-US" baseline="0" dirty="0" err="1" smtClean="0"/>
              <a:t>misalnya</a:t>
            </a:r>
            <a:r>
              <a:rPr lang="en-US" baseline="0" dirty="0" smtClean="0"/>
              <a:t> </a:t>
            </a:r>
            <a:r>
              <a:rPr lang="en-US" baseline="0" dirty="0" err="1" smtClean="0"/>
              <a:t>hargnya</a:t>
            </a:r>
            <a:r>
              <a:rPr lang="en-US" baseline="0" dirty="0" smtClean="0"/>
              <a:t> </a:t>
            </a:r>
            <a:r>
              <a:rPr lang="en-US" baseline="0" dirty="0" err="1" smtClean="0"/>
              <a:t>mahal</a:t>
            </a:r>
            <a:r>
              <a:rPr lang="en-US" baseline="0" dirty="0" smtClean="0"/>
              <a:t> </a:t>
            </a:r>
            <a:r>
              <a:rPr lang="en-US" baseline="0" dirty="0" err="1" smtClean="0"/>
              <a:t>trs</a:t>
            </a:r>
            <a:r>
              <a:rPr lang="en-US" baseline="0" dirty="0" smtClean="0"/>
              <a:t> </a:t>
            </a:r>
            <a:r>
              <a:rPr lang="en-US" baseline="0" dirty="0" err="1" smtClean="0"/>
              <a:t>kita</a:t>
            </a:r>
            <a:r>
              <a:rPr lang="en-US" baseline="0" dirty="0" smtClean="0"/>
              <a:t> </a:t>
            </a:r>
            <a:r>
              <a:rPr lang="en-US" baseline="0" dirty="0" err="1" smtClean="0"/>
              <a:t>mikir</a:t>
            </a:r>
            <a:r>
              <a:rPr lang="en-US" baseline="0" dirty="0" smtClean="0"/>
              <a:t> </a:t>
            </a:r>
            <a:r>
              <a:rPr lang="en-US" baseline="0" dirty="0" err="1" smtClean="0"/>
              <a:t>dan</a:t>
            </a:r>
            <a:r>
              <a:rPr lang="en-US" baseline="0" dirty="0" smtClean="0"/>
              <a:t> </a:t>
            </a:r>
            <a:r>
              <a:rPr lang="en-US" baseline="0" dirty="0" err="1" smtClean="0"/>
              <a:t>memberikan</a:t>
            </a:r>
            <a:r>
              <a:rPr lang="en-US" baseline="0" dirty="0" smtClean="0"/>
              <a:t> </a:t>
            </a:r>
            <a:r>
              <a:rPr lang="en-US" baseline="0" dirty="0" err="1" smtClean="0"/>
              <a:t>promosi</a:t>
            </a:r>
            <a:r>
              <a:rPr lang="en-US" baseline="0" dirty="0" smtClean="0"/>
              <a:t>, </a:t>
            </a:r>
            <a:r>
              <a:rPr lang="en-US" baseline="0" dirty="0" err="1" smtClean="0"/>
              <a:t>tindakan</a:t>
            </a:r>
            <a:r>
              <a:rPr lang="en-US" baseline="0" dirty="0" smtClean="0"/>
              <a:t> </a:t>
            </a:r>
            <a:r>
              <a:rPr lang="en-US" baseline="0" dirty="0" err="1" smtClean="0"/>
              <a:t>memberikan</a:t>
            </a:r>
            <a:r>
              <a:rPr lang="en-US" baseline="0" dirty="0" smtClean="0"/>
              <a:t> </a:t>
            </a:r>
            <a:r>
              <a:rPr lang="en-US" baseline="0" dirty="0" err="1" smtClean="0"/>
              <a:t>promosi</a:t>
            </a:r>
            <a:r>
              <a:rPr lang="en-US" baseline="0" dirty="0" smtClean="0"/>
              <a:t> </a:t>
            </a:r>
            <a:r>
              <a:rPr lang="en-US" baseline="0" dirty="0" err="1" smtClean="0"/>
              <a:t>ini</a:t>
            </a:r>
            <a:r>
              <a:rPr lang="en-US" baseline="0" dirty="0" smtClean="0"/>
              <a:t> </a:t>
            </a:r>
            <a:r>
              <a:rPr lang="en-US" baseline="0" dirty="0" err="1" smtClean="0"/>
              <a:t>menggunakan</a:t>
            </a:r>
            <a:r>
              <a:rPr lang="en-US" baseline="0" dirty="0" smtClean="0"/>
              <a:t> </a:t>
            </a:r>
            <a:r>
              <a:rPr lang="en-US" baseline="0" dirty="0" err="1" smtClean="0"/>
              <a:t>urutan</a:t>
            </a:r>
            <a:r>
              <a:rPr lang="en-US" baseline="0" dirty="0" smtClean="0"/>
              <a:t> </a:t>
            </a:r>
            <a:r>
              <a:rPr lang="en-US" baseline="0" dirty="0" err="1" smtClean="0"/>
              <a:t>tindakan</a:t>
            </a:r>
            <a:r>
              <a:rPr lang="en-US" baseline="0" dirty="0" smtClean="0"/>
              <a:t> </a:t>
            </a:r>
            <a:r>
              <a:rPr lang="en-US" baseline="0" dirty="0" err="1" smtClean="0"/>
              <a:t>yg</a:t>
            </a:r>
            <a:r>
              <a:rPr lang="en-US" baseline="0" dirty="0" smtClean="0"/>
              <a:t> </a:t>
            </a:r>
            <a:r>
              <a:rPr lang="en-US" baseline="0" dirty="0" err="1" smtClean="0"/>
              <a:t>dijelasin</a:t>
            </a:r>
            <a:r>
              <a:rPr lang="en-US" baseline="0" dirty="0" smtClean="0"/>
              <a:t> </a:t>
            </a:r>
            <a:r>
              <a:rPr lang="en-US" baseline="0" dirty="0" err="1" smtClean="0"/>
              <a:t>flo</a:t>
            </a:r>
            <a:r>
              <a:rPr lang="en-US" baseline="0" dirty="0" smtClean="0"/>
              <a:t>, </a:t>
            </a:r>
            <a:r>
              <a:rPr lang="en-US" baseline="0" dirty="0" err="1" smtClean="0"/>
              <a:t>dan</a:t>
            </a:r>
            <a:r>
              <a:rPr lang="en-US" baseline="0" dirty="0" smtClean="0"/>
              <a:t> </a:t>
            </a:r>
            <a:r>
              <a:rPr lang="en-US" baseline="0" dirty="0" err="1" smtClean="0"/>
              <a:t>akhirnya</a:t>
            </a:r>
            <a:r>
              <a:rPr lang="en-US" baseline="0" dirty="0" smtClean="0"/>
              <a:t> proses-</a:t>
            </a:r>
            <a:r>
              <a:rPr lang="en-US" baseline="0" dirty="0" err="1" smtClean="0"/>
              <a:t>jual</a:t>
            </a:r>
            <a:r>
              <a:rPr lang="en-US" baseline="0" dirty="0" smtClean="0"/>
              <a:t> </a:t>
            </a:r>
            <a:r>
              <a:rPr lang="en-US" baseline="0" dirty="0" err="1" smtClean="0"/>
              <a:t>beli</a:t>
            </a:r>
            <a:r>
              <a:rPr lang="en-US" baseline="0" dirty="0" smtClean="0"/>
              <a:t> </a:t>
            </a:r>
            <a:r>
              <a:rPr lang="en-US" baseline="0" dirty="0" err="1" smtClean="0"/>
              <a:t>kita</a:t>
            </a:r>
            <a:r>
              <a:rPr lang="en-US" baseline="0" dirty="0" smtClean="0"/>
              <a:t> </a:t>
            </a:r>
            <a:r>
              <a:rPr lang="en-US" baseline="0" dirty="0" err="1" smtClean="0"/>
              <a:t>jadi</a:t>
            </a:r>
            <a:r>
              <a:rPr lang="en-US" baseline="0" dirty="0" smtClean="0"/>
              <a:t> </a:t>
            </a:r>
            <a:r>
              <a:rPr lang="en-US" baseline="0" dirty="0" err="1" smtClean="0"/>
              <a:t>lebih</a:t>
            </a:r>
            <a:r>
              <a:rPr lang="en-US" baseline="0" dirty="0" smtClean="0"/>
              <a:t> </a:t>
            </a:r>
            <a:r>
              <a:rPr lang="en-US" baseline="0" dirty="0" err="1" smtClean="0"/>
              <a:t>baik</a:t>
            </a:r>
            <a:r>
              <a:rPr lang="en-US" baseline="0" dirty="0" smtClean="0"/>
              <a:t> </a:t>
            </a:r>
            <a:r>
              <a:rPr lang="en-US" baseline="0" dirty="0" err="1" smtClean="0"/>
              <a:t>karena</a:t>
            </a:r>
            <a:r>
              <a:rPr lang="en-US" baseline="0" dirty="0" smtClean="0"/>
              <a:t> </a:t>
            </a:r>
            <a:r>
              <a:rPr lang="en-US" baseline="0" dirty="0" err="1" smtClean="0"/>
              <a:t>ada</a:t>
            </a:r>
            <a:r>
              <a:rPr lang="en-US" baseline="0" dirty="0" smtClean="0"/>
              <a:t> </a:t>
            </a:r>
            <a:r>
              <a:rPr lang="en-US" baseline="0" dirty="0" err="1" smtClean="0"/>
              <a:t>masukan</a:t>
            </a:r>
            <a:r>
              <a:rPr lang="en-US"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The Relationship Between Upper and Lower Level Processing</a:t>
            </a:r>
          </a:p>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Hambatan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contohnya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masalah</a:t>
            </a:r>
            <a:r>
              <a:rPr lang="en-US" sz="1200" kern="1200" dirty="0" smtClean="0">
                <a:solidFill>
                  <a:schemeClr val="tx1"/>
                </a:solidFill>
                <a:effectLst/>
                <a:latin typeface="+mn-lt"/>
                <a:ea typeface="+mn-ea"/>
                <a:cs typeface="+mn-cs"/>
              </a:rPr>
              <a:t> yang </a:t>
            </a:r>
            <a:r>
              <a:rPr lang="en-US" sz="1200" kern="1200" dirty="0" err="1" smtClean="0">
                <a:solidFill>
                  <a:schemeClr val="tx1"/>
                </a:solidFill>
                <a:effectLst/>
                <a:latin typeface="+mn-lt"/>
                <a:ea typeface="+mn-ea"/>
                <a:cs typeface="+mn-cs"/>
              </a:rPr>
              <a:t>sulit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untuk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diselesaikan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kekeliruan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atau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situasi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tanpa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tujuan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objektif</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Ketika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ada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hambatan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seseorang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dipaksa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untuk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berpikir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secara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sadar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tentang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masalahnya</a:t>
            </a:r>
            <a:r>
              <a:rPr lang="en-US" sz="1200" kern="1200" baseline="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kern="1200" baseline="0" dirty="0" err="1" smtClean="0">
                <a:solidFill>
                  <a:schemeClr val="tx1"/>
                </a:solidFill>
                <a:effectLst/>
                <a:latin typeface="+mn-lt"/>
                <a:ea typeface="+mn-ea"/>
                <a:cs typeface="+mn-cs"/>
              </a:rPr>
              <a:t>Kesempatan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menuntun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pada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regulasi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tingkat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tinggi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ketika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seseorang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dapat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memuaskan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urusan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sebelumnya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Terkadang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pengusaha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dapat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mengembangkan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rutinitas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untuk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mencari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peluang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jadi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seseorang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menggunakan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regulasi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tingkat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rendah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rutinitas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kemudian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menggunakan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regulasi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tingkat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tinggi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memberi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kartu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bisnis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kepada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setiap</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calon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pelanggan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baru</a:t>
            </a:r>
            <a:r>
              <a:rPr lang="en-US"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baseline="0" dirty="0" err="1" smtClean="0">
                <a:solidFill>
                  <a:schemeClr val="tx1"/>
                </a:solidFill>
                <a:effectLst/>
                <a:latin typeface="+mn-lt"/>
                <a:ea typeface="+mn-ea"/>
                <a:cs typeface="+mn-cs"/>
              </a:rPr>
              <a:t>Tekanan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lingkungan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dapat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menghasilkan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tindakan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karena</a:t>
            </a:r>
            <a:r>
              <a:rPr lang="en-US" sz="1200" kern="1200" baseline="0" dirty="0" smtClean="0">
                <a:solidFill>
                  <a:schemeClr val="tx1"/>
                </a:solidFill>
                <a:effectLst/>
                <a:latin typeface="+mn-lt"/>
                <a:ea typeface="+mn-ea"/>
                <a:cs typeface="+mn-cs"/>
              </a:rPr>
              <a:t> orang </a:t>
            </a:r>
            <a:r>
              <a:rPr lang="en-US" sz="1200" kern="1200" baseline="0" dirty="0" err="1" smtClean="0">
                <a:solidFill>
                  <a:schemeClr val="tx1"/>
                </a:solidFill>
                <a:effectLst/>
                <a:latin typeface="+mn-lt"/>
                <a:ea typeface="+mn-ea"/>
                <a:cs typeface="+mn-cs"/>
              </a:rPr>
              <a:t>mungkin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tahu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bahwa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mereka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harus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melakukan</a:t>
            </a:r>
            <a:r>
              <a:rPr lang="en-US" sz="1200" kern="1200" baseline="0" dirty="0" smtClean="0">
                <a:solidFill>
                  <a:schemeClr val="tx1"/>
                </a:solidFill>
                <a:effectLst/>
                <a:latin typeface="+mn-lt"/>
                <a:ea typeface="+mn-ea"/>
                <a:cs typeface="+mn-cs"/>
              </a:rPr>
              <a:t> hal2 </a:t>
            </a:r>
            <a:r>
              <a:rPr lang="en-US" sz="1200" kern="1200" baseline="0" dirty="0" err="1" smtClean="0">
                <a:solidFill>
                  <a:schemeClr val="tx1"/>
                </a:solidFill>
                <a:effectLst/>
                <a:latin typeface="+mn-lt"/>
                <a:ea typeface="+mn-ea"/>
                <a:cs typeface="+mn-cs"/>
              </a:rPr>
              <a:t>tertentu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bersikap</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ramah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pada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pelanggan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pilihan</a:t>
            </a:r>
            <a:r>
              <a:rPr lang="en-US" sz="1200" kern="1200" baseline="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Tingkat </a:t>
            </a:r>
            <a:r>
              <a:rPr lang="en-US" sz="1200" kern="1200" baseline="0" dirty="0" err="1" smtClean="0">
                <a:solidFill>
                  <a:schemeClr val="tx1"/>
                </a:solidFill>
                <a:effectLst/>
                <a:latin typeface="+mn-lt"/>
                <a:ea typeface="+mn-ea"/>
                <a:cs typeface="+mn-cs"/>
              </a:rPr>
              <a:t>pengolahan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yg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tinggi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melebihi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kapasitas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pemprosesan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lebih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sulit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Kelebihan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kapasitas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pemprosesan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adalah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akibat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banyaknnya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yg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harus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dilakukan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pada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tingkat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regulasi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tinggi</a:t>
            </a:r>
            <a:r>
              <a:rPr lang="en-US" sz="1200" kern="1200" baseline="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t>Pembelajaran</a:t>
            </a:r>
            <a:r>
              <a:rPr lang="en-US" sz="1200" dirty="0" smtClean="0"/>
              <a:t> </a:t>
            </a:r>
            <a:r>
              <a:rPr lang="en-US" sz="1200" dirty="0" err="1" smtClean="0"/>
              <a:t>harus</a:t>
            </a:r>
            <a:r>
              <a:rPr lang="en-US" sz="1200" dirty="0" smtClean="0"/>
              <a:t>  </a:t>
            </a:r>
            <a:r>
              <a:rPr lang="en-US" sz="1200" dirty="0" err="1" smtClean="0"/>
              <a:t>terjadi</a:t>
            </a:r>
            <a:r>
              <a:rPr lang="en-US" sz="1200" dirty="0" smtClean="0"/>
              <a:t> </a:t>
            </a:r>
            <a:r>
              <a:rPr lang="en-US" sz="1200" dirty="0" err="1" smtClean="0"/>
              <a:t>pada</a:t>
            </a:r>
            <a:r>
              <a:rPr lang="en-US" sz="1200" dirty="0" smtClean="0"/>
              <a:t> </a:t>
            </a:r>
            <a:r>
              <a:rPr lang="en-US" sz="1200" dirty="0" err="1" smtClean="0"/>
              <a:t>semua</a:t>
            </a:r>
            <a:r>
              <a:rPr lang="en-US" sz="1200" dirty="0" smtClean="0"/>
              <a:t> </a:t>
            </a:r>
            <a:r>
              <a:rPr lang="en-US" sz="1200" dirty="0" err="1" smtClean="0"/>
              <a:t>tingkat</a:t>
            </a:r>
            <a:r>
              <a:rPr lang="en-US" sz="1200" dirty="0" smtClean="0"/>
              <a:t> </a:t>
            </a:r>
            <a:r>
              <a:rPr lang="en-US" sz="1200" dirty="0" err="1" smtClean="0"/>
              <a:t>regulasi</a:t>
            </a:r>
            <a:r>
              <a:rPr lang="en-US" sz="1200" dirty="0" smtClean="0"/>
              <a:t>, </a:t>
            </a:r>
            <a:r>
              <a:rPr lang="en-US" sz="1200" dirty="0" err="1" smtClean="0"/>
              <a:t>yaitu</a:t>
            </a:r>
            <a:r>
              <a:rPr lang="en-US" sz="1200" dirty="0" smtClean="0"/>
              <a:t> </a:t>
            </a:r>
            <a:r>
              <a:rPr lang="en-US" sz="1200" dirty="0" err="1" smtClean="0"/>
              <a:t>tingkat</a:t>
            </a:r>
            <a:r>
              <a:rPr lang="en-US" sz="1200" dirty="0" smtClean="0"/>
              <a:t> </a:t>
            </a:r>
            <a:r>
              <a:rPr lang="en-US" sz="1200" dirty="0" err="1" smtClean="0"/>
              <a:t>rendah</a:t>
            </a:r>
            <a:r>
              <a:rPr lang="en-US" sz="1200" dirty="0" smtClean="0"/>
              <a:t> </a:t>
            </a:r>
            <a:r>
              <a:rPr lang="en-US" sz="1200" dirty="0" err="1" smtClean="0"/>
              <a:t>ke</a:t>
            </a:r>
            <a:r>
              <a:rPr lang="en-US" sz="1200" dirty="0" smtClean="0"/>
              <a:t> </a:t>
            </a:r>
            <a:r>
              <a:rPr lang="en-US" sz="1200" dirty="0" err="1" smtClean="0"/>
              <a:t>tinggi</a:t>
            </a:r>
            <a:r>
              <a:rPr lang="en-US" sz="1200" dirty="0" smtClean="0"/>
              <a:t> </a:t>
            </a:r>
            <a:r>
              <a:rPr lang="en-US" sz="1200" dirty="0" err="1" smtClean="0"/>
              <a:t>atau</a:t>
            </a:r>
            <a:r>
              <a:rPr lang="en-US" sz="1200" dirty="0" smtClean="0"/>
              <a:t> </a:t>
            </a:r>
            <a:r>
              <a:rPr lang="en-US" sz="1200" dirty="0" err="1" smtClean="0"/>
              <a:t>tingkat</a:t>
            </a:r>
            <a:r>
              <a:rPr lang="en-US" sz="1200" dirty="0" smtClean="0"/>
              <a:t> </a:t>
            </a:r>
            <a:r>
              <a:rPr lang="en-US" sz="1200" dirty="0" err="1" smtClean="0"/>
              <a:t>tinggi</a:t>
            </a:r>
            <a:r>
              <a:rPr lang="en-US" sz="1200" dirty="0" smtClean="0"/>
              <a:t> </a:t>
            </a:r>
            <a:r>
              <a:rPr lang="en-US" sz="1200" dirty="0" err="1" smtClean="0"/>
              <a:t>ke</a:t>
            </a:r>
            <a:r>
              <a:rPr lang="en-US" sz="1200" dirty="0" smtClean="0"/>
              <a:t> </a:t>
            </a:r>
            <a:r>
              <a:rPr lang="en-US" sz="1200" dirty="0" err="1" smtClean="0"/>
              <a:t>rendah</a:t>
            </a:r>
            <a:r>
              <a:rPr lang="en-US" sz="1200" dirty="0" smtClean="0"/>
              <a:t>.</a:t>
            </a:r>
          </a:p>
          <a:p>
            <a:pPr marL="171450" indent="-171450">
              <a:buFont typeface="Arial" panose="020B0604020202020204"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D1BCF62B-87EE-4AFE-86E8-E44128E49706}" type="slidenum">
              <a:rPr lang="en-US" smtClean="0"/>
              <a:t>15</a:t>
            </a:fld>
            <a:endParaRPr lang="en-US"/>
          </a:p>
        </p:txBody>
      </p:sp>
    </p:spTree>
    <p:extLst>
      <p:ext uri="{BB962C8B-B14F-4D97-AF65-F5344CB8AC3E}">
        <p14:creationId xmlns:p14="http://schemas.microsoft.com/office/powerpoint/2010/main" val="897859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0" dirty="0" smtClean="0"/>
              <a:t> proses </a:t>
            </a:r>
            <a:r>
              <a:rPr lang="en-US" baseline="0" dirty="0" err="1" smtClean="0"/>
              <a:t>yg</a:t>
            </a:r>
            <a:r>
              <a:rPr lang="en-US" baseline="0" dirty="0" smtClean="0"/>
              <a:t> </a:t>
            </a:r>
            <a:r>
              <a:rPr lang="en-US" baseline="0" dirty="0" err="1" smtClean="0"/>
              <a:t>bertanggung</a:t>
            </a:r>
            <a:r>
              <a:rPr lang="en-US" baseline="0" dirty="0" smtClean="0"/>
              <a:t> </a:t>
            </a:r>
            <a:r>
              <a:rPr lang="en-US" baseline="0" dirty="0" err="1" smtClean="0"/>
              <a:t>jawab</a:t>
            </a:r>
            <a:r>
              <a:rPr lang="en-US" baseline="0" dirty="0" smtClean="0"/>
              <a:t> </a:t>
            </a:r>
            <a:r>
              <a:rPr lang="en-US" baseline="0" dirty="0" err="1" smtClean="0"/>
              <a:t>atas</a:t>
            </a:r>
            <a:r>
              <a:rPr lang="en-US" baseline="0" dirty="0" smtClean="0"/>
              <a:t> </a:t>
            </a:r>
            <a:r>
              <a:rPr lang="en-US" baseline="0" dirty="0" err="1" smtClean="0"/>
              <a:t>kinerja</a:t>
            </a:r>
            <a:r>
              <a:rPr lang="en-US" baseline="0" dirty="0" smtClean="0"/>
              <a:t> yang </a:t>
            </a:r>
            <a:r>
              <a:rPr lang="en-US" baseline="0" dirty="0" err="1" smtClean="0"/>
              <a:t>kurang</a:t>
            </a:r>
            <a:r>
              <a:rPr lang="en-US" baseline="0" dirty="0" smtClean="0"/>
              <a:t> optimal.</a:t>
            </a:r>
          </a:p>
          <a:p>
            <a:pPr marL="228600" indent="-228600">
              <a:buAutoNum type="arabicPeriod"/>
            </a:pPr>
            <a:r>
              <a:rPr lang="en-US" baseline="0" dirty="0" err="1" smtClean="0"/>
              <a:t>Artinya</a:t>
            </a:r>
            <a:r>
              <a:rPr lang="en-US" baseline="0" dirty="0" smtClean="0"/>
              <a:t> </a:t>
            </a:r>
            <a:r>
              <a:rPr lang="en-US" baseline="0" dirty="0" err="1" smtClean="0"/>
              <a:t>mereka</a:t>
            </a:r>
            <a:r>
              <a:rPr lang="en-US" baseline="0" dirty="0" smtClean="0"/>
              <a:t> </a:t>
            </a:r>
            <a:r>
              <a:rPr lang="en-US" baseline="0" dirty="0" err="1" smtClean="0"/>
              <a:t>biasanya</a:t>
            </a:r>
            <a:r>
              <a:rPr lang="en-US" baseline="0" dirty="0" smtClean="0"/>
              <a:t> </a:t>
            </a:r>
            <a:r>
              <a:rPr lang="en-US" baseline="0" dirty="0" err="1" smtClean="0"/>
              <a:t>lebih</a:t>
            </a:r>
            <a:r>
              <a:rPr lang="en-US" baseline="0" dirty="0" smtClean="0"/>
              <a:t> </a:t>
            </a:r>
            <a:r>
              <a:rPr lang="en-US" baseline="0" dirty="0" err="1" smtClean="0"/>
              <a:t>memilih</a:t>
            </a:r>
            <a:r>
              <a:rPr lang="en-US" baseline="0" dirty="0" smtClean="0"/>
              <a:t> </a:t>
            </a:r>
            <a:r>
              <a:rPr lang="en-US" baseline="0" dirty="0" err="1" smtClean="0"/>
              <a:t>untuk</a:t>
            </a:r>
            <a:r>
              <a:rPr lang="en-US" baseline="0" dirty="0" smtClean="0"/>
              <a:t> </a:t>
            </a:r>
            <a:r>
              <a:rPr lang="en-US" baseline="0" dirty="0" err="1" smtClean="0"/>
              <a:t>menggunakan</a:t>
            </a:r>
            <a:r>
              <a:rPr lang="en-US" baseline="0" dirty="0" smtClean="0"/>
              <a:t> </a:t>
            </a:r>
            <a:r>
              <a:rPr lang="en-US" baseline="0" dirty="0" err="1" smtClean="0"/>
              <a:t>respon</a:t>
            </a:r>
            <a:r>
              <a:rPr lang="en-US" baseline="0" dirty="0" smtClean="0"/>
              <a:t> </a:t>
            </a:r>
            <a:r>
              <a:rPr lang="en-US" baseline="0" dirty="0" err="1" smtClean="0"/>
              <a:t>yg</a:t>
            </a:r>
            <a:r>
              <a:rPr lang="en-US" baseline="0" dirty="0" smtClean="0"/>
              <a:t> </a:t>
            </a:r>
            <a:r>
              <a:rPr lang="en-US" baseline="0" dirty="0" err="1" smtClean="0"/>
              <a:t>biasa</a:t>
            </a:r>
            <a:r>
              <a:rPr lang="en-US" baseline="0" dirty="0" smtClean="0"/>
              <a:t> </a:t>
            </a:r>
            <a:r>
              <a:rPr lang="en-US" baseline="0" dirty="0" err="1" smtClean="0"/>
              <a:t>digunakan</a:t>
            </a:r>
            <a:r>
              <a:rPr lang="en-US" baseline="0" dirty="0" smtClean="0"/>
              <a:t> </a:t>
            </a:r>
            <a:r>
              <a:rPr lang="en-US" baseline="0" dirty="0" err="1" smtClean="0"/>
              <a:t>daripada</a:t>
            </a:r>
            <a:r>
              <a:rPr lang="en-US" baseline="0" dirty="0" smtClean="0"/>
              <a:t> </a:t>
            </a:r>
            <a:r>
              <a:rPr lang="en-US" baseline="0" dirty="0" err="1" smtClean="0"/>
              <a:t>memberikan</a:t>
            </a:r>
            <a:r>
              <a:rPr lang="en-US" baseline="0" dirty="0" smtClean="0"/>
              <a:t> </a:t>
            </a:r>
            <a:r>
              <a:rPr lang="en-US" baseline="0" dirty="0" err="1" smtClean="0"/>
              <a:t>usaha</a:t>
            </a:r>
            <a:r>
              <a:rPr lang="en-US" baseline="0" dirty="0" smtClean="0"/>
              <a:t> </a:t>
            </a:r>
            <a:r>
              <a:rPr lang="en-US" baseline="0" dirty="0" err="1" smtClean="0"/>
              <a:t>yg</a:t>
            </a:r>
            <a:r>
              <a:rPr lang="en-US" baseline="0" dirty="0" smtClean="0"/>
              <a:t> </a:t>
            </a:r>
            <a:r>
              <a:rPr lang="en-US" baseline="0" dirty="0" err="1" smtClean="0"/>
              <a:t>tinggi</a:t>
            </a:r>
            <a:r>
              <a:rPr lang="en-US" baseline="0" dirty="0" smtClean="0"/>
              <a:t> </a:t>
            </a:r>
            <a:r>
              <a:rPr lang="en-US" baseline="0" dirty="0" err="1" smtClean="0"/>
              <a:t>pada</a:t>
            </a:r>
            <a:r>
              <a:rPr lang="en-US" baseline="0" dirty="0" smtClean="0"/>
              <a:t> </a:t>
            </a:r>
            <a:r>
              <a:rPr lang="en-US" baseline="0" dirty="0" err="1" smtClean="0"/>
              <a:t>situasi</a:t>
            </a:r>
            <a:r>
              <a:rPr lang="en-US" baseline="0" dirty="0" smtClean="0"/>
              <a:t> </a:t>
            </a:r>
            <a:r>
              <a:rPr lang="en-US" baseline="0" dirty="0" err="1" smtClean="0"/>
              <a:t>yg</a:t>
            </a:r>
            <a:r>
              <a:rPr lang="en-US" baseline="0" dirty="0" smtClean="0"/>
              <a:t> </a:t>
            </a:r>
            <a:r>
              <a:rPr lang="en-US" baseline="0" dirty="0" err="1" smtClean="0"/>
              <a:t>ada</a:t>
            </a:r>
            <a:r>
              <a:rPr lang="en-US" baseline="0" dirty="0" smtClean="0"/>
              <a:t>, </a:t>
            </a:r>
            <a:r>
              <a:rPr lang="en-US" baseline="0" dirty="0" err="1" smtClean="0"/>
              <a:t>membuat</a:t>
            </a:r>
            <a:r>
              <a:rPr lang="en-US" baseline="0" dirty="0" smtClean="0"/>
              <a:t> </a:t>
            </a:r>
            <a:r>
              <a:rPr lang="en-US" baseline="0" dirty="0" err="1" smtClean="0"/>
              <a:t>rencana</a:t>
            </a:r>
            <a:r>
              <a:rPr lang="en-US" baseline="0" dirty="0" smtClean="0"/>
              <a:t>, </a:t>
            </a:r>
            <a:r>
              <a:rPr lang="en-US" baseline="0" dirty="0" err="1" smtClean="0"/>
              <a:t>atau</a:t>
            </a:r>
            <a:r>
              <a:rPr lang="en-US" baseline="0" dirty="0" smtClean="0"/>
              <a:t> </a:t>
            </a:r>
            <a:r>
              <a:rPr lang="en-US" baseline="0" dirty="0" err="1" smtClean="0"/>
              <a:t>mengembangkan</a:t>
            </a:r>
            <a:r>
              <a:rPr lang="en-US" baseline="0" dirty="0" smtClean="0"/>
              <a:t> </a:t>
            </a:r>
            <a:r>
              <a:rPr lang="en-US" baseline="0" dirty="0" err="1" smtClean="0"/>
              <a:t>sinyal</a:t>
            </a:r>
            <a:r>
              <a:rPr lang="en-US" baseline="0" dirty="0" smtClean="0"/>
              <a:t> </a:t>
            </a:r>
            <a:r>
              <a:rPr lang="en-US" baseline="0" dirty="0" err="1" smtClean="0"/>
              <a:t>umpan</a:t>
            </a:r>
            <a:r>
              <a:rPr lang="en-US" baseline="0" dirty="0" smtClean="0"/>
              <a:t> </a:t>
            </a:r>
            <a:r>
              <a:rPr lang="en-US" baseline="0" dirty="0" err="1" smtClean="0"/>
              <a:t>balik</a:t>
            </a:r>
            <a:r>
              <a:rPr lang="en-US" baseline="0" dirty="0" smtClean="0"/>
              <a:t> </a:t>
            </a:r>
            <a:r>
              <a:rPr lang="en-US" baseline="0" dirty="0" err="1" smtClean="0"/>
              <a:t>baru</a:t>
            </a:r>
            <a:r>
              <a:rPr lang="en-US" baseline="0" dirty="0" smtClean="0"/>
              <a:t>. </a:t>
            </a:r>
            <a:r>
              <a:rPr lang="en-US" baseline="0" dirty="0" err="1" smtClean="0"/>
              <a:t>Upaya</a:t>
            </a:r>
            <a:r>
              <a:rPr lang="en-US" baseline="0" dirty="0" smtClean="0"/>
              <a:t> </a:t>
            </a:r>
            <a:r>
              <a:rPr lang="en-US" baseline="0" dirty="0" err="1" smtClean="0"/>
              <a:t>kognitif</a:t>
            </a:r>
            <a:r>
              <a:rPr lang="en-US" baseline="0" dirty="0" smtClean="0"/>
              <a:t> </a:t>
            </a:r>
            <a:r>
              <a:rPr lang="en-US" baseline="0" dirty="0" err="1" smtClean="0"/>
              <a:t>tinggi</a:t>
            </a:r>
            <a:r>
              <a:rPr lang="en-US" baseline="0" dirty="0" smtClean="0"/>
              <a:t> </a:t>
            </a:r>
            <a:r>
              <a:rPr lang="en-US" baseline="0" dirty="0" err="1" smtClean="0"/>
              <a:t>hanya</a:t>
            </a:r>
            <a:r>
              <a:rPr lang="en-US" baseline="0" dirty="0" smtClean="0"/>
              <a:t> </a:t>
            </a:r>
            <a:r>
              <a:rPr lang="en-US" baseline="0" dirty="0" err="1" smtClean="0"/>
              <a:t>akan</a:t>
            </a:r>
            <a:r>
              <a:rPr lang="en-US" baseline="0" dirty="0" smtClean="0"/>
              <a:t> </a:t>
            </a:r>
            <a:r>
              <a:rPr lang="en-US" baseline="0" dirty="0" err="1" smtClean="0"/>
              <a:t>digunakan</a:t>
            </a:r>
            <a:r>
              <a:rPr lang="en-US" baseline="0" dirty="0" smtClean="0"/>
              <a:t> </a:t>
            </a:r>
            <a:r>
              <a:rPr lang="en-US" baseline="0" dirty="0" err="1" smtClean="0"/>
              <a:t>jika</a:t>
            </a:r>
            <a:r>
              <a:rPr lang="en-US" baseline="0" dirty="0" smtClean="0"/>
              <a:t> </a:t>
            </a:r>
            <a:r>
              <a:rPr lang="en-US" baseline="0" dirty="0" err="1" smtClean="0"/>
              <a:t>ada</a:t>
            </a:r>
            <a:r>
              <a:rPr lang="en-US" baseline="0" dirty="0" smtClean="0"/>
              <a:t> </a:t>
            </a:r>
            <a:r>
              <a:rPr lang="en-US" baseline="0" dirty="0" err="1" smtClean="0"/>
              <a:t>alasan</a:t>
            </a:r>
            <a:r>
              <a:rPr lang="en-US" baseline="0" dirty="0" smtClean="0"/>
              <a:t> </a:t>
            </a:r>
            <a:r>
              <a:rPr lang="en-US" baseline="0" dirty="0" err="1" smtClean="0"/>
              <a:t>bagus</a:t>
            </a:r>
            <a:r>
              <a:rPr lang="en-US" baseline="0" dirty="0" smtClean="0"/>
              <a:t> </a:t>
            </a:r>
            <a:r>
              <a:rPr lang="en-US" baseline="0" dirty="0" err="1" smtClean="0"/>
              <a:t>untuk</a:t>
            </a:r>
            <a:r>
              <a:rPr lang="en-US" baseline="0" dirty="0" smtClean="0"/>
              <a:t> </a:t>
            </a:r>
            <a:r>
              <a:rPr lang="en-US" baseline="0" dirty="0" err="1" smtClean="0"/>
              <a:t>menggunakannya</a:t>
            </a:r>
            <a:r>
              <a:rPr lang="en-US" baseline="0" dirty="0" smtClean="0"/>
              <a:t>.</a:t>
            </a:r>
          </a:p>
          <a:p>
            <a:pPr marL="228600" indent="-228600">
              <a:buAutoNum type="arabicPeriod"/>
            </a:pPr>
            <a:r>
              <a:rPr lang="en-US" baseline="0" dirty="0" smtClean="0"/>
              <a:t>Orang paling </a:t>
            </a:r>
            <a:r>
              <a:rPr lang="en-US" baseline="0" dirty="0" err="1" smtClean="0"/>
              <a:t>sering</a:t>
            </a:r>
            <a:r>
              <a:rPr lang="en-US" baseline="0" dirty="0" smtClean="0"/>
              <a:t> </a:t>
            </a:r>
            <a:r>
              <a:rPr lang="en-US" baseline="0" dirty="0" err="1" smtClean="0"/>
              <a:t>menggunakan</a:t>
            </a:r>
            <a:r>
              <a:rPr lang="en-US" baseline="0" dirty="0" smtClean="0"/>
              <a:t> </a:t>
            </a:r>
            <a:r>
              <a:rPr lang="en-US" baseline="0" dirty="0" err="1" smtClean="0"/>
              <a:t>strategi</a:t>
            </a:r>
            <a:r>
              <a:rPr lang="en-US" baseline="0" dirty="0" smtClean="0"/>
              <a:t> </a:t>
            </a:r>
            <a:r>
              <a:rPr lang="en-US" baseline="0" dirty="0" err="1" smtClean="0"/>
              <a:t>yg</a:t>
            </a:r>
            <a:r>
              <a:rPr lang="en-US" baseline="0" dirty="0" smtClean="0"/>
              <a:t> </a:t>
            </a:r>
            <a:r>
              <a:rPr lang="en-US" baseline="0" dirty="0" err="1" smtClean="0"/>
              <a:t>memuaskan</a:t>
            </a:r>
            <a:r>
              <a:rPr lang="en-US" baseline="0" dirty="0" smtClean="0"/>
              <a:t> (</a:t>
            </a:r>
            <a:r>
              <a:rPr lang="en-US" baseline="0" dirty="0" err="1" smtClean="0"/>
              <a:t>yg</a:t>
            </a:r>
            <a:r>
              <a:rPr lang="en-US" baseline="0" dirty="0" smtClean="0"/>
              <a:t> </a:t>
            </a:r>
            <a:r>
              <a:rPr lang="en-US" baseline="0" dirty="0" err="1" smtClean="0"/>
              <a:t>pernah</a:t>
            </a:r>
            <a:r>
              <a:rPr lang="en-US" baseline="0" dirty="0" smtClean="0"/>
              <a:t> </a:t>
            </a:r>
            <a:r>
              <a:rPr lang="en-US" baseline="0" dirty="0" err="1" smtClean="0"/>
              <a:t>digunakan</a:t>
            </a:r>
            <a:r>
              <a:rPr lang="en-US" baseline="0" dirty="0" smtClean="0"/>
              <a:t>) </a:t>
            </a:r>
            <a:r>
              <a:rPr lang="en-US" baseline="0" dirty="0" err="1" smtClean="0"/>
              <a:t>dan</a:t>
            </a:r>
            <a:r>
              <a:rPr lang="en-US" baseline="0" dirty="0" smtClean="0"/>
              <a:t> </a:t>
            </a:r>
            <a:r>
              <a:rPr lang="en-US" baseline="0" dirty="0" err="1" smtClean="0"/>
              <a:t>tidak</a:t>
            </a:r>
            <a:r>
              <a:rPr lang="en-US" baseline="0" dirty="0" smtClean="0"/>
              <a:t> </a:t>
            </a:r>
            <a:r>
              <a:rPr lang="en-US" baseline="0" dirty="0" err="1" smtClean="0"/>
              <a:t>mengoptimalkan</a:t>
            </a:r>
            <a:r>
              <a:rPr lang="en-US" baseline="0" dirty="0" smtClean="0"/>
              <a:t> </a:t>
            </a:r>
            <a:r>
              <a:rPr lang="en-US" baseline="0" dirty="0" err="1" smtClean="0"/>
              <a:t>strategi</a:t>
            </a:r>
            <a:r>
              <a:rPr lang="en-US" baseline="0" dirty="0" smtClean="0"/>
              <a:t> </a:t>
            </a:r>
            <a:r>
              <a:rPr lang="en-US" baseline="0" dirty="0" err="1" smtClean="0"/>
              <a:t>tersebut</a:t>
            </a:r>
            <a:endParaRPr lang="en-US" baseline="0" dirty="0" smtClean="0"/>
          </a:p>
          <a:p>
            <a:pPr marL="228600" indent="-228600">
              <a:buAutoNum type="arabicPeriod"/>
            </a:pPr>
            <a:r>
              <a:rPr lang="en-US" baseline="0" dirty="0" smtClean="0"/>
              <a:t>Gaya </a:t>
            </a:r>
            <a:r>
              <a:rPr lang="en-US" baseline="0" dirty="0" err="1" smtClean="0"/>
              <a:t>tindakan</a:t>
            </a:r>
            <a:r>
              <a:rPr lang="en-US" baseline="0" dirty="0" smtClean="0"/>
              <a:t> </a:t>
            </a:r>
            <a:r>
              <a:rPr lang="en-US" baseline="0" dirty="0" err="1" smtClean="0"/>
              <a:t>adalah</a:t>
            </a:r>
            <a:r>
              <a:rPr lang="en-US" baseline="0" dirty="0" smtClean="0"/>
              <a:t> </a:t>
            </a:r>
            <a:r>
              <a:rPr lang="en-US" baseline="0" dirty="0" err="1" smtClean="0"/>
              <a:t>heuristik</a:t>
            </a:r>
            <a:r>
              <a:rPr lang="en-US" baseline="0" dirty="0" smtClean="0"/>
              <a:t> </a:t>
            </a:r>
            <a:r>
              <a:rPr lang="en-US" baseline="0" dirty="0" err="1" smtClean="0"/>
              <a:t>otomatis</a:t>
            </a:r>
            <a:r>
              <a:rPr lang="en-US" baseline="0" dirty="0" smtClean="0"/>
              <a:t> </a:t>
            </a:r>
            <a:r>
              <a:rPr lang="en-US" baseline="0" dirty="0" err="1" smtClean="0"/>
              <a:t>yg</a:t>
            </a:r>
            <a:r>
              <a:rPr lang="en-US" baseline="0" dirty="0" smtClean="0"/>
              <a:t> </a:t>
            </a:r>
            <a:r>
              <a:rPr lang="en-US" baseline="0" dirty="0" err="1" smtClean="0"/>
              <a:t>mengatur</a:t>
            </a:r>
            <a:r>
              <a:rPr lang="en-US" baseline="0" dirty="0" smtClean="0"/>
              <a:t> </a:t>
            </a:r>
            <a:r>
              <a:rPr lang="en-US" baseline="0" dirty="0" err="1" smtClean="0"/>
              <a:t>bagimana</a:t>
            </a:r>
            <a:r>
              <a:rPr lang="en-US" baseline="0" dirty="0" smtClean="0"/>
              <a:t> </a:t>
            </a:r>
            <a:r>
              <a:rPr lang="en-US" baseline="0" dirty="0" err="1" smtClean="0"/>
              <a:t>kita</a:t>
            </a:r>
            <a:r>
              <a:rPr lang="en-US" baseline="0" dirty="0" smtClean="0"/>
              <a:t> </a:t>
            </a:r>
            <a:r>
              <a:rPr lang="en-US" baseline="0" dirty="0" err="1" smtClean="0"/>
              <a:t>menetapkan</a:t>
            </a:r>
            <a:r>
              <a:rPr lang="en-US" baseline="0" dirty="0" smtClean="0"/>
              <a:t> </a:t>
            </a:r>
            <a:r>
              <a:rPr lang="en-US" baseline="0" dirty="0" err="1" smtClean="0"/>
              <a:t>tujuan</a:t>
            </a:r>
            <a:r>
              <a:rPr lang="en-US" baseline="0" dirty="0" smtClean="0"/>
              <a:t>, </a:t>
            </a:r>
            <a:r>
              <a:rPr lang="en-US" baseline="0" dirty="0" err="1" smtClean="0"/>
              <a:t>memetakan</a:t>
            </a:r>
            <a:r>
              <a:rPr lang="en-US" baseline="0" dirty="0" smtClean="0"/>
              <a:t> </a:t>
            </a:r>
            <a:r>
              <a:rPr lang="en-US" baseline="0" dirty="0" err="1" smtClean="0"/>
              <a:t>ligkungan</a:t>
            </a:r>
            <a:r>
              <a:rPr lang="en-US" baseline="0" dirty="0" smtClean="0"/>
              <a:t> </a:t>
            </a:r>
            <a:r>
              <a:rPr lang="en-US" baseline="0" dirty="0" err="1" smtClean="0"/>
              <a:t>kita</a:t>
            </a:r>
            <a:r>
              <a:rPr lang="en-US" baseline="0" dirty="0" smtClean="0"/>
              <a:t>, </a:t>
            </a:r>
            <a:r>
              <a:rPr lang="en-US" baseline="0" dirty="0" err="1" smtClean="0"/>
              <a:t>merencanakan</a:t>
            </a:r>
            <a:r>
              <a:rPr lang="en-US" baseline="0" dirty="0" smtClean="0"/>
              <a:t>, </a:t>
            </a:r>
            <a:r>
              <a:rPr lang="en-US" baseline="0" dirty="0" err="1" smtClean="0"/>
              <a:t>memantau</a:t>
            </a:r>
            <a:r>
              <a:rPr lang="en-US" baseline="0" dirty="0" smtClean="0"/>
              <a:t>, </a:t>
            </a:r>
            <a:r>
              <a:rPr lang="en-US" baseline="0" dirty="0" err="1" smtClean="0"/>
              <a:t>dan</a:t>
            </a:r>
            <a:r>
              <a:rPr lang="en-US" baseline="0" dirty="0" smtClean="0"/>
              <a:t> </a:t>
            </a:r>
            <a:r>
              <a:rPr lang="en-US" baseline="0" dirty="0" err="1" smtClean="0"/>
              <a:t>memproses</a:t>
            </a:r>
            <a:r>
              <a:rPr lang="en-US" baseline="0" dirty="0" smtClean="0"/>
              <a:t> </a:t>
            </a:r>
            <a:r>
              <a:rPr lang="en-US" baseline="0" dirty="0" err="1" smtClean="0"/>
              <a:t>umpan</a:t>
            </a:r>
            <a:r>
              <a:rPr lang="en-US" baseline="0" dirty="0" smtClean="0"/>
              <a:t> </a:t>
            </a:r>
            <a:r>
              <a:rPr lang="en-US" baseline="0" dirty="0" err="1" smtClean="0"/>
              <a:t>balik</a:t>
            </a:r>
            <a:r>
              <a:rPr lang="en-US" baseline="0" dirty="0" smtClean="0"/>
              <a:t>. </a:t>
            </a:r>
            <a:r>
              <a:rPr lang="en-US" baseline="0" dirty="0" err="1" smtClean="0"/>
              <a:t>Beberapa</a:t>
            </a:r>
            <a:r>
              <a:rPr lang="en-US" baseline="0" dirty="0" smtClean="0"/>
              <a:t> org </a:t>
            </a:r>
            <a:r>
              <a:rPr lang="en-US" baseline="0" dirty="0" err="1" smtClean="0"/>
              <a:t>cenderung</a:t>
            </a:r>
            <a:r>
              <a:rPr lang="en-US" baseline="0" dirty="0" smtClean="0"/>
              <a:t> </a:t>
            </a:r>
            <a:r>
              <a:rPr lang="en-US" baseline="0" dirty="0" err="1" smtClean="0"/>
              <a:t>membuat</a:t>
            </a:r>
            <a:r>
              <a:rPr lang="en-US" baseline="0" dirty="0" smtClean="0"/>
              <a:t> </a:t>
            </a:r>
            <a:r>
              <a:rPr lang="en-US" baseline="0" dirty="0" err="1" smtClean="0"/>
              <a:t>rencana</a:t>
            </a:r>
            <a:r>
              <a:rPr lang="en-US" baseline="0" dirty="0" smtClean="0"/>
              <a:t> </a:t>
            </a:r>
            <a:r>
              <a:rPr lang="en-US" baseline="0" dirty="0" err="1" smtClean="0"/>
              <a:t>tepat</a:t>
            </a:r>
            <a:r>
              <a:rPr lang="en-US" baseline="0" dirty="0" smtClean="0"/>
              <a:t> </a:t>
            </a:r>
            <a:r>
              <a:rPr lang="en-US" baseline="0" dirty="0" err="1" smtClean="0"/>
              <a:t>dan</a:t>
            </a:r>
            <a:r>
              <a:rPr lang="en-US" baseline="0" dirty="0" smtClean="0"/>
              <a:t> </a:t>
            </a:r>
            <a:r>
              <a:rPr lang="en-US" baseline="0" dirty="0" err="1" smtClean="0"/>
              <a:t>jangka</a:t>
            </a:r>
            <a:r>
              <a:rPr lang="en-US" baseline="0" dirty="0" smtClean="0"/>
              <a:t> </a:t>
            </a:r>
            <a:r>
              <a:rPr lang="en-US" baseline="0" dirty="0" err="1" smtClean="0"/>
              <a:t>panjang</a:t>
            </a:r>
            <a:r>
              <a:rPr lang="en-US" baseline="0" dirty="0" smtClean="0"/>
              <a:t> </a:t>
            </a:r>
            <a:r>
              <a:rPr lang="en-US" baseline="0" dirty="0" err="1" smtClean="0"/>
              <a:t>bahkan</a:t>
            </a:r>
            <a:r>
              <a:rPr lang="en-US" baseline="0" dirty="0" smtClean="0"/>
              <a:t> </a:t>
            </a:r>
            <a:r>
              <a:rPr lang="en-US" baseline="0" dirty="0" err="1" smtClean="0"/>
              <a:t>untuk</a:t>
            </a:r>
            <a:r>
              <a:rPr lang="en-US" baseline="0" dirty="0" smtClean="0"/>
              <a:t> </a:t>
            </a:r>
            <a:r>
              <a:rPr lang="en-US" baseline="0" dirty="0" err="1" smtClean="0"/>
              <a:t>tindakan</a:t>
            </a:r>
            <a:r>
              <a:rPr lang="en-US" baseline="0" dirty="0" smtClean="0"/>
              <a:t> </a:t>
            </a:r>
            <a:r>
              <a:rPr lang="en-US" baseline="0" dirty="0" err="1" smtClean="0"/>
              <a:t>yg</a:t>
            </a:r>
            <a:r>
              <a:rPr lang="en-US" baseline="0" dirty="0" smtClean="0"/>
              <a:t> </a:t>
            </a:r>
            <a:r>
              <a:rPr lang="en-US" baseline="0" dirty="0" err="1" smtClean="0"/>
              <a:t>tidak</a:t>
            </a:r>
            <a:r>
              <a:rPr lang="en-US" baseline="0" dirty="0" smtClean="0"/>
              <a:t> </a:t>
            </a:r>
            <a:r>
              <a:rPr lang="en-US" baseline="0" dirty="0" err="1" smtClean="0"/>
              <a:t>perlu</a:t>
            </a:r>
            <a:r>
              <a:rPr lang="en-US" baseline="0" dirty="0" smtClean="0"/>
              <a:t> </a:t>
            </a:r>
            <a:r>
              <a:rPr lang="en-US" baseline="0" dirty="0" err="1" smtClean="0"/>
              <a:t>direncanakan</a:t>
            </a:r>
            <a:r>
              <a:rPr lang="en-US" baseline="0" dirty="0" smtClean="0"/>
              <a:t> </a:t>
            </a:r>
            <a:r>
              <a:rPr lang="en-US" baseline="0" dirty="0" err="1" smtClean="0"/>
              <a:t>dengan</a:t>
            </a:r>
            <a:r>
              <a:rPr lang="en-US" baseline="0" dirty="0" smtClean="0"/>
              <a:t> </a:t>
            </a:r>
            <a:r>
              <a:rPr lang="en-US" baseline="0" dirty="0" err="1" smtClean="0"/>
              <a:t>baik</a:t>
            </a:r>
            <a:r>
              <a:rPr lang="en-US" baseline="0" dirty="0" smtClean="0"/>
              <a:t>, org lain </a:t>
            </a:r>
            <a:r>
              <a:rPr lang="en-US" baseline="0" dirty="0" err="1" smtClean="0"/>
              <a:t>sebaliknya</a:t>
            </a:r>
            <a:r>
              <a:rPr lang="en-US" baseline="0" dirty="0" smtClean="0"/>
              <a:t> </a:t>
            </a:r>
            <a:r>
              <a:rPr lang="en-US" baseline="0" dirty="0" err="1" smtClean="0"/>
              <a:t>bahkan</a:t>
            </a:r>
            <a:r>
              <a:rPr lang="en-US" baseline="0" dirty="0" smtClean="0"/>
              <a:t> </a:t>
            </a:r>
            <a:r>
              <a:rPr lang="en-US" baseline="0" dirty="0" err="1" smtClean="0"/>
              <a:t>untukk</a:t>
            </a:r>
            <a:r>
              <a:rPr lang="en-US" baseline="0" dirty="0" smtClean="0"/>
              <a:t> </a:t>
            </a:r>
            <a:r>
              <a:rPr lang="en-US" baseline="0" dirty="0" err="1" smtClean="0"/>
              <a:t>tindakan</a:t>
            </a:r>
            <a:r>
              <a:rPr lang="en-US" baseline="0" dirty="0" smtClean="0"/>
              <a:t> </a:t>
            </a:r>
            <a:r>
              <a:rPr lang="en-US" baseline="0" dirty="0" err="1" smtClean="0"/>
              <a:t>yg</a:t>
            </a:r>
            <a:r>
              <a:rPr lang="en-US" baseline="0" dirty="0" smtClean="0"/>
              <a:t> </a:t>
            </a:r>
            <a:r>
              <a:rPr lang="en-US" baseline="0" dirty="0" err="1" smtClean="0"/>
              <a:t>pasti</a:t>
            </a:r>
            <a:r>
              <a:rPr lang="en-US" baseline="0" dirty="0" smtClean="0"/>
              <a:t> </a:t>
            </a:r>
            <a:r>
              <a:rPr lang="en-US" baseline="0" dirty="0" err="1" smtClean="0"/>
              <a:t>akan</a:t>
            </a:r>
            <a:r>
              <a:rPr lang="en-US" baseline="0" dirty="0" smtClean="0"/>
              <a:t> </a:t>
            </a:r>
            <a:r>
              <a:rPr lang="en-US" baseline="0" dirty="0" err="1" smtClean="0"/>
              <a:t>mendapat</a:t>
            </a:r>
            <a:r>
              <a:rPr lang="en-US" baseline="0" dirty="0" smtClean="0"/>
              <a:t> </a:t>
            </a:r>
            <a:r>
              <a:rPr lang="en-US" baseline="0" dirty="0" err="1" smtClean="0"/>
              <a:t>keuntungan</a:t>
            </a:r>
            <a:r>
              <a:rPr lang="en-US" baseline="0" dirty="0" smtClean="0"/>
              <a:t> </a:t>
            </a:r>
            <a:r>
              <a:rPr lang="en-US" baseline="0" dirty="0" err="1" smtClean="0"/>
              <a:t>dariperencanaan</a:t>
            </a:r>
            <a:r>
              <a:rPr lang="en-US" baseline="0" dirty="0" smtClean="0"/>
              <a:t> </a:t>
            </a:r>
            <a:r>
              <a:rPr lang="en-US" baseline="0" dirty="0" err="1" smtClean="0"/>
              <a:t>yg</a:t>
            </a:r>
            <a:r>
              <a:rPr lang="en-US" baseline="0" dirty="0" smtClean="0"/>
              <a:t> </a:t>
            </a:r>
            <a:r>
              <a:rPr lang="en-US" baseline="0" dirty="0" err="1" smtClean="0"/>
              <a:t>tinggi</a:t>
            </a:r>
            <a:endParaRPr lang="en-US" baseline="0" dirty="0" smtClean="0"/>
          </a:p>
          <a:p>
            <a:pPr marL="228600" indent="-228600">
              <a:buAutoNum type="arabicPeriod"/>
            </a:pPr>
            <a:r>
              <a:rPr lang="en-US" baseline="0" dirty="0" err="1" smtClean="0"/>
              <a:t>Dalam</a:t>
            </a:r>
            <a:r>
              <a:rPr lang="en-US" baseline="0" dirty="0" smtClean="0"/>
              <a:t> </a:t>
            </a:r>
            <a:r>
              <a:rPr lang="en-US" baseline="0" dirty="0" err="1" smtClean="0"/>
              <a:t>situasi</a:t>
            </a:r>
            <a:r>
              <a:rPr lang="en-US" baseline="0" dirty="0" smtClean="0"/>
              <a:t> </a:t>
            </a:r>
            <a:r>
              <a:rPr lang="en-US" baseline="0" dirty="0" err="1" smtClean="0"/>
              <a:t>mendesak</a:t>
            </a:r>
            <a:r>
              <a:rPr lang="en-US" baseline="0" dirty="0" smtClean="0"/>
              <a:t> orang </a:t>
            </a:r>
            <a:r>
              <a:rPr lang="en-US" baseline="0" dirty="0" err="1" smtClean="0"/>
              <a:t>mengatasinya</a:t>
            </a:r>
            <a:r>
              <a:rPr lang="en-US" baseline="0" dirty="0" smtClean="0"/>
              <a:t> </a:t>
            </a:r>
            <a:r>
              <a:rPr lang="en-US" baseline="0" dirty="0" err="1" smtClean="0"/>
              <a:t>dengan</a:t>
            </a:r>
            <a:r>
              <a:rPr lang="en-US" baseline="0" dirty="0" smtClean="0"/>
              <a:t> </a:t>
            </a:r>
            <a:r>
              <a:rPr lang="en-US" baseline="0" dirty="0" err="1" smtClean="0"/>
              <a:t>menggunakan</a:t>
            </a:r>
            <a:r>
              <a:rPr lang="en-US" baseline="0" dirty="0" smtClean="0"/>
              <a:t> </a:t>
            </a:r>
            <a:r>
              <a:rPr lang="en-US" baseline="0" dirty="0" err="1" smtClean="0"/>
              <a:t>rutinitas</a:t>
            </a:r>
            <a:r>
              <a:rPr lang="en-US" baseline="0" dirty="0" smtClean="0"/>
              <a:t> yang </a:t>
            </a:r>
            <a:r>
              <a:rPr lang="en-US" baseline="0" dirty="0" err="1" smtClean="0"/>
              <a:t>tampak</a:t>
            </a:r>
            <a:r>
              <a:rPr lang="en-US" baseline="0" dirty="0" smtClean="0"/>
              <a:t> </a:t>
            </a:r>
            <a:r>
              <a:rPr lang="en-US" baseline="0" dirty="0" err="1" smtClean="0"/>
              <a:t>sesuai</a:t>
            </a:r>
            <a:r>
              <a:rPr lang="en-US" baseline="0" dirty="0" smtClean="0"/>
              <a:t> </a:t>
            </a:r>
            <a:r>
              <a:rPr lang="en-US" baseline="0" dirty="0" err="1" smtClean="0"/>
              <a:t>pada</a:t>
            </a:r>
            <a:r>
              <a:rPr lang="en-US" baseline="0" dirty="0" smtClean="0"/>
              <a:t> </a:t>
            </a:r>
            <a:r>
              <a:rPr lang="en-US" baseline="0" dirty="0" err="1" smtClean="0"/>
              <a:t>situasi</a:t>
            </a:r>
            <a:r>
              <a:rPr lang="en-US" baseline="0" dirty="0" smtClean="0"/>
              <a:t> </a:t>
            </a:r>
            <a:r>
              <a:rPr lang="en-US" baseline="0" dirty="0" err="1" smtClean="0"/>
              <a:t>tersebut</a:t>
            </a:r>
            <a:r>
              <a:rPr lang="en-US" baseline="0" dirty="0" smtClean="0"/>
              <a:t>.</a:t>
            </a:r>
          </a:p>
          <a:p>
            <a:pPr marL="228600" indent="-228600">
              <a:buAutoNum type="arabicPeriod"/>
            </a:pPr>
            <a:r>
              <a:rPr lang="en-US" baseline="0" dirty="0" smtClean="0"/>
              <a:t>A</a:t>
            </a:r>
          </a:p>
          <a:p>
            <a:pPr marL="0" indent="0">
              <a:buNone/>
            </a:pPr>
            <a:endParaRPr lang="en-US" baseline="0" dirty="0" smtClean="0"/>
          </a:p>
          <a:p>
            <a:pPr marL="0" indent="0">
              <a:buNone/>
            </a:pPr>
            <a:r>
              <a:rPr lang="en-US" baseline="0" dirty="0" err="1" smtClean="0"/>
              <a:t>Perbedaan</a:t>
            </a:r>
            <a:r>
              <a:rPr lang="en-US" baseline="0" dirty="0" smtClean="0"/>
              <a:t>:</a:t>
            </a:r>
          </a:p>
          <a:p>
            <a:pPr marL="228600" indent="-228600">
              <a:buAutoNum type="arabicParenR"/>
            </a:pPr>
            <a:r>
              <a:rPr lang="en-US" baseline="0" dirty="0" err="1" smtClean="0"/>
              <a:t>Menggunakan</a:t>
            </a:r>
            <a:r>
              <a:rPr lang="en-US" baseline="0" dirty="0" smtClean="0"/>
              <a:t> </a:t>
            </a:r>
            <a:r>
              <a:rPr lang="en-US" baseline="0" dirty="0" err="1" smtClean="0"/>
              <a:t>respon</a:t>
            </a:r>
            <a:r>
              <a:rPr lang="en-US" baseline="0" dirty="0" smtClean="0"/>
              <a:t> </a:t>
            </a:r>
            <a:r>
              <a:rPr lang="en-US" baseline="0" dirty="0" err="1" smtClean="0"/>
              <a:t>yg</a:t>
            </a:r>
            <a:r>
              <a:rPr lang="en-US" baseline="0" dirty="0" smtClean="0"/>
              <a:t> </a:t>
            </a:r>
            <a:r>
              <a:rPr lang="en-US" baseline="0" dirty="0" err="1" smtClean="0"/>
              <a:t>biasa</a:t>
            </a:r>
            <a:r>
              <a:rPr lang="en-US" baseline="0" dirty="0" smtClean="0"/>
              <a:t> </a:t>
            </a:r>
            <a:r>
              <a:rPr lang="en-US" baseline="0" dirty="0" err="1" smtClean="0"/>
              <a:t>digunakan</a:t>
            </a:r>
            <a:r>
              <a:rPr lang="en-US" baseline="0" dirty="0" smtClean="0"/>
              <a:t> </a:t>
            </a:r>
            <a:r>
              <a:rPr lang="en-US" baseline="0" dirty="0" err="1" smtClean="0"/>
              <a:t>pada</a:t>
            </a:r>
            <a:r>
              <a:rPr lang="en-US" baseline="0" dirty="0" smtClean="0"/>
              <a:t> </a:t>
            </a:r>
            <a:r>
              <a:rPr lang="en-US" baseline="0" dirty="0" err="1" smtClean="0"/>
              <a:t>sebuah</a:t>
            </a:r>
            <a:r>
              <a:rPr lang="en-US" baseline="0" dirty="0" smtClean="0"/>
              <a:t> </a:t>
            </a:r>
            <a:r>
              <a:rPr lang="en-US" baseline="0" dirty="0" err="1" smtClean="0"/>
              <a:t>situasi</a:t>
            </a:r>
            <a:endParaRPr lang="en-US" baseline="0" dirty="0" smtClean="0"/>
          </a:p>
          <a:p>
            <a:pPr marL="228600" indent="-228600">
              <a:buAutoNum type="arabicParenR"/>
            </a:pPr>
            <a:r>
              <a:rPr lang="en-US" baseline="0" dirty="0" err="1" smtClean="0"/>
              <a:t>Menggunakan</a:t>
            </a:r>
            <a:r>
              <a:rPr lang="en-US" baseline="0" dirty="0" smtClean="0"/>
              <a:t> </a:t>
            </a:r>
            <a:r>
              <a:rPr lang="en-US" baseline="0" dirty="0" err="1" smtClean="0"/>
              <a:t>strategi</a:t>
            </a:r>
            <a:r>
              <a:rPr lang="en-US" baseline="0" dirty="0" smtClean="0"/>
              <a:t> </a:t>
            </a:r>
            <a:r>
              <a:rPr lang="en-US" baseline="0" dirty="0" err="1" smtClean="0"/>
              <a:t>yg</a:t>
            </a:r>
            <a:r>
              <a:rPr lang="en-US" baseline="0" dirty="0" smtClean="0"/>
              <a:t> </a:t>
            </a:r>
            <a:r>
              <a:rPr lang="en-US" baseline="0" dirty="0" err="1" smtClean="0"/>
              <a:t>sebelumnya</a:t>
            </a:r>
            <a:r>
              <a:rPr lang="en-US" baseline="0" dirty="0" smtClean="0"/>
              <a:t> </a:t>
            </a:r>
            <a:r>
              <a:rPr lang="en-US" baseline="0" dirty="0" err="1" smtClean="0"/>
              <a:t>memuaskan</a:t>
            </a:r>
            <a:endParaRPr lang="en-US" baseline="0" dirty="0" smtClean="0"/>
          </a:p>
          <a:p>
            <a:pPr marL="228600" indent="-228600">
              <a:buAutoNum type="arabicParenR"/>
            </a:pPr>
            <a:r>
              <a:rPr lang="en-US" baseline="0" dirty="0" smtClean="0"/>
              <a:t>A</a:t>
            </a:r>
          </a:p>
          <a:p>
            <a:pPr marL="228600" indent="-228600">
              <a:buAutoNum type="arabicParenR"/>
            </a:pPr>
            <a:r>
              <a:rPr lang="en-US" baseline="0" dirty="0" err="1" smtClean="0"/>
              <a:t>Dalam</a:t>
            </a:r>
            <a:r>
              <a:rPr lang="en-US" baseline="0" dirty="0" smtClean="0"/>
              <a:t> </a:t>
            </a:r>
            <a:r>
              <a:rPr lang="en-US" baseline="0" dirty="0" err="1" smtClean="0"/>
              <a:t>situasi</a:t>
            </a:r>
            <a:r>
              <a:rPr lang="en-US" baseline="0" dirty="0" smtClean="0"/>
              <a:t> </a:t>
            </a:r>
            <a:r>
              <a:rPr lang="en-US" baseline="0" dirty="0" err="1" smtClean="0"/>
              <a:t>mendesak</a:t>
            </a:r>
            <a:r>
              <a:rPr lang="en-US" baseline="0" dirty="0" smtClean="0"/>
              <a:t> </a:t>
            </a:r>
            <a:r>
              <a:rPr lang="en-US" baseline="0" dirty="0" err="1" smtClean="0"/>
              <a:t>menggunakan</a:t>
            </a:r>
            <a:r>
              <a:rPr lang="en-US" baseline="0" dirty="0" smtClean="0"/>
              <a:t> </a:t>
            </a:r>
            <a:r>
              <a:rPr lang="en-US" baseline="0" dirty="0" err="1" smtClean="0"/>
              <a:t>rutinitas</a:t>
            </a:r>
            <a:r>
              <a:rPr lang="en-US" baseline="0" dirty="0" smtClean="0"/>
              <a:t> </a:t>
            </a:r>
            <a:r>
              <a:rPr lang="en-US" baseline="0" dirty="0" err="1" smtClean="0"/>
              <a:t>yg</a:t>
            </a:r>
            <a:r>
              <a:rPr lang="en-US" baseline="0" dirty="0" smtClean="0"/>
              <a:t> </a:t>
            </a:r>
            <a:r>
              <a:rPr lang="en-US" baseline="0" dirty="0" err="1" smtClean="0"/>
              <a:t>tampak</a:t>
            </a:r>
            <a:r>
              <a:rPr lang="en-US" baseline="0" dirty="0" smtClean="0"/>
              <a:t> </a:t>
            </a:r>
            <a:r>
              <a:rPr lang="en-US" baseline="0" dirty="0" err="1" smtClean="0"/>
              <a:t>sesuai</a:t>
            </a:r>
            <a:endParaRPr lang="en-US" baseline="0" dirty="0" smtClean="0"/>
          </a:p>
          <a:p>
            <a:pPr marL="228600" indent="-228600">
              <a:buAutoNum type="arabicParenR"/>
            </a:pPr>
            <a:r>
              <a:rPr lang="en-US" baseline="0" dirty="0" smtClean="0"/>
              <a:t>A</a:t>
            </a:r>
          </a:p>
          <a:p>
            <a:pPr marL="0" indent="0">
              <a:buNone/>
            </a:pP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D1BCF62B-87EE-4AFE-86E8-E44128E49706}" type="slidenum">
              <a:rPr lang="en-US" smtClean="0"/>
              <a:t>16</a:t>
            </a:fld>
            <a:endParaRPr lang="en-US"/>
          </a:p>
        </p:txBody>
      </p:sp>
    </p:spTree>
    <p:extLst>
      <p:ext uri="{BB962C8B-B14F-4D97-AF65-F5344CB8AC3E}">
        <p14:creationId xmlns:p14="http://schemas.microsoft.com/office/powerpoint/2010/main" val="3954099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smtClean="0"/>
              <a:t>Berikut</a:t>
            </a:r>
            <a:r>
              <a:rPr lang="en-GB" sz="1200" dirty="0" smtClean="0"/>
              <a:t> </a:t>
            </a:r>
            <a:r>
              <a:rPr lang="en-GB" sz="1200" dirty="0" err="1" smtClean="0"/>
              <a:t>ini</a:t>
            </a:r>
            <a:r>
              <a:rPr lang="en-GB" sz="1200" dirty="0" smtClean="0"/>
              <a:t> </a:t>
            </a:r>
            <a:r>
              <a:rPr lang="en-GB" sz="1200" dirty="0" err="1" smtClean="0"/>
              <a:t>adalah</a:t>
            </a:r>
            <a:r>
              <a:rPr lang="en-GB" sz="1200" dirty="0" smtClean="0"/>
              <a:t> </a:t>
            </a:r>
            <a:r>
              <a:rPr lang="en-GB" sz="1200" dirty="0" err="1" smtClean="0"/>
              <a:t>mekanisme</a:t>
            </a:r>
            <a:r>
              <a:rPr lang="en-GB" sz="1200" dirty="0" smtClean="0"/>
              <a:t> </a:t>
            </a:r>
            <a:r>
              <a:rPr lang="en-GB" sz="1200" dirty="0" err="1" smtClean="0"/>
              <a:t>penting</a:t>
            </a:r>
            <a:r>
              <a:rPr lang="en-GB" sz="1200" dirty="0" smtClean="0"/>
              <a:t> </a:t>
            </a:r>
            <a:r>
              <a:rPr lang="en-GB" sz="1200" dirty="0" err="1" smtClean="0"/>
              <a:t>mengapa</a:t>
            </a:r>
            <a:r>
              <a:rPr lang="en-GB" sz="1200" dirty="0" smtClean="0"/>
              <a:t> </a:t>
            </a:r>
            <a:r>
              <a:rPr lang="en-GB" sz="1200" dirty="0" err="1" smtClean="0"/>
              <a:t>fokus</a:t>
            </a:r>
            <a:r>
              <a:rPr lang="en-GB" sz="1200" dirty="0" smtClean="0"/>
              <a:t> </a:t>
            </a:r>
            <a:r>
              <a:rPr lang="en-GB" sz="1200" dirty="0" err="1" smtClean="0"/>
              <a:t>sosial</a:t>
            </a:r>
            <a:r>
              <a:rPr lang="en-GB" sz="1200" dirty="0" smtClean="0"/>
              <a:t> </a:t>
            </a:r>
            <a:r>
              <a:rPr lang="en-GB" sz="1200" dirty="0" err="1" smtClean="0"/>
              <a:t>penting</a:t>
            </a:r>
            <a:r>
              <a:rPr lang="en-GB" sz="1200" dirty="0" smtClean="0"/>
              <a:t> </a:t>
            </a:r>
          </a:p>
          <a:p>
            <a:endParaRPr lang="en-GB" dirty="0"/>
          </a:p>
        </p:txBody>
      </p:sp>
      <p:sp>
        <p:nvSpPr>
          <p:cNvPr id="4" name="Slide Number Placeholder 3"/>
          <p:cNvSpPr>
            <a:spLocks noGrp="1"/>
          </p:cNvSpPr>
          <p:nvPr>
            <p:ph type="sldNum" sz="quarter" idx="10"/>
          </p:nvPr>
        </p:nvSpPr>
        <p:spPr/>
        <p:txBody>
          <a:bodyPr/>
          <a:lstStyle/>
          <a:p>
            <a:fld id="{3F2D2248-AC90-45B1-8ED8-C59B82629E06}" type="slidenum">
              <a:rPr lang="en-GB" smtClean="0"/>
              <a:t>19</a:t>
            </a:fld>
            <a:endParaRPr lang="en-GB"/>
          </a:p>
        </p:txBody>
      </p:sp>
    </p:spTree>
    <p:extLst>
      <p:ext uri="{BB962C8B-B14F-4D97-AF65-F5344CB8AC3E}">
        <p14:creationId xmlns:p14="http://schemas.microsoft.com/office/powerpoint/2010/main" val="48536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i="1" dirty="0" smtClean="0"/>
              <a:t>Setiap tindakan dapat didekomposisi menjadi 3 komponen tindakan</a:t>
            </a:r>
            <a:r>
              <a:rPr lang="en-US" i="1" baseline="0" dirty="0" smtClean="0"/>
              <a:t> </a:t>
            </a:r>
            <a:r>
              <a:rPr lang="en-US" i="1" baseline="0" dirty="0" err="1" smtClean="0"/>
              <a:t>tsbt</a:t>
            </a:r>
            <a:r>
              <a:rPr lang="id-ID" i="1" dirty="0" smtClean="0"/>
              <a:t>, oleh karena itu pemahaman penuh tentang tindakan pengusaha</a:t>
            </a:r>
            <a:r>
              <a:rPr lang="en-US" i="1" dirty="0" smtClean="0"/>
              <a:t> (</a:t>
            </a:r>
            <a:r>
              <a:rPr lang="en-US" i="1" dirty="0" err="1" smtClean="0"/>
              <a:t>entrepeneurs</a:t>
            </a:r>
            <a:r>
              <a:rPr lang="en-US" i="1" baseline="0" dirty="0" smtClean="0"/>
              <a:t> action)</a:t>
            </a:r>
            <a:r>
              <a:rPr lang="id-ID" i="1" dirty="0" smtClean="0"/>
              <a:t> harus mempertimbangkan </a:t>
            </a:r>
            <a:r>
              <a:rPr lang="en-US" i="1" dirty="0" err="1" smtClean="0"/>
              <a:t>ke</a:t>
            </a:r>
            <a:r>
              <a:rPr lang="en-US" i="1" baseline="0" dirty="0" smtClean="0"/>
              <a:t> 3 </a:t>
            </a:r>
            <a:r>
              <a:rPr lang="id-ID" i="1" dirty="0" smtClean="0"/>
              <a:t>aspek tersebut.</a:t>
            </a:r>
            <a:endParaRPr lang="en-US" i="1" dirty="0"/>
          </a:p>
        </p:txBody>
      </p:sp>
      <p:sp>
        <p:nvSpPr>
          <p:cNvPr id="4" name="Slide Number Placeholder 3"/>
          <p:cNvSpPr>
            <a:spLocks noGrp="1"/>
          </p:cNvSpPr>
          <p:nvPr>
            <p:ph type="sldNum" sz="quarter" idx="10"/>
          </p:nvPr>
        </p:nvSpPr>
        <p:spPr/>
        <p:txBody>
          <a:bodyPr/>
          <a:lstStyle/>
          <a:p>
            <a:fld id="{973D0CA8-58F8-44F1-BBD3-99DF3CB94871}" type="slidenum">
              <a:rPr lang="en-US" smtClean="0"/>
              <a:t>2</a:t>
            </a:fld>
            <a:endParaRPr lang="en-US"/>
          </a:p>
        </p:txBody>
      </p:sp>
    </p:spTree>
    <p:extLst>
      <p:ext uri="{BB962C8B-B14F-4D97-AF65-F5344CB8AC3E}">
        <p14:creationId xmlns:p14="http://schemas.microsoft.com/office/powerpoint/2010/main" val="306775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Refers to how action unfold :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Secara</a:t>
            </a:r>
            <a:r>
              <a:rPr lang="id-ID" dirty="0" smtClean="0"/>
              <a:t> entrepreneurial</a:t>
            </a:r>
            <a:r>
              <a:rPr lang="en-US" dirty="0" smtClean="0"/>
              <a:t>,</a:t>
            </a:r>
            <a:r>
              <a:rPr lang="en-US" dirty="0" err="1" smtClean="0"/>
              <a:t>rangkaian</a:t>
            </a:r>
            <a:r>
              <a:rPr lang="en-US" baseline="0" dirty="0" smtClean="0"/>
              <a:t> </a:t>
            </a:r>
            <a:r>
              <a:rPr lang="en-US" baseline="0" dirty="0" err="1" smtClean="0"/>
              <a:t>ini</a:t>
            </a:r>
            <a:r>
              <a:rPr lang="en-US" baseline="0" dirty="0" smtClean="0"/>
              <a:t> </a:t>
            </a:r>
            <a:r>
              <a:rPr lang="en-US" baseline="0" dirty="0" err="1" smtClean="0"/>
              <a:t>menggambarkan</a:t>
            </a:r>
            <a:r>
              <a:rPr lang="en-US" baseline="0" dirty="0" smtClean="0"/>
              <a:t> </a:t>
            </a:r>
            <a:r>
              <a:rPr lang="en-US" baseline="0" dirty="0" err="1" smtClean="0"/>
              <a:t>bagaimana</a:t>
            </a:r>
            <a:r>
              <a:rPr lang="en-US" baseline="0" dirty="0" smtClean="0"/>
              <a:t>,</a:t>
            </a:r>
            <a:r>
              <a:rPr lang="en-US" dirty="0" smtClean="0"/>
              <a:t> </a:t>
            </a:r>
            <a:r>
              <a:rPr lang="en-US" dirty="0" err="1" smtClean="0"/>
              <a:t>calon</a:t>
            </a:r>
            <a:r>
              <a:rPr lang="en-US" dirty="0" smtClean="0"/>
              <a:t> </a:t>
            </a:r>
            <a:r>
              <a:rPr lang="id-ID" dirty="0" smtClean="0"/>
              <a:t>wirausahawan </a:t>
            </a:r>
            <a:r>
              <a:rPr lang="en-US" dirty="0" err="1" smtClean="0"/>
              <a:t>pertama</a:t>
            </a:r>
            <a:r>
              <a:rPr lang="en-US" dirty="0" smtClean="0"/>
              <a:t>-tama</a:t>
            </a:r>
            <a:r>
              <a:rPr lang="en-US" baseline="0" dirty="0" smtClean="0"/>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d-ID" dirty="0" smtClean="0"/>
              <a:t>memiliki tujuan untuk menemukan perusahaan (atau tidak bekerja sebagai karyawan)</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d-ID" dirty="0" smtClean="0"/>
              <a:t>memetakan area di mana perusahaan tersebut seharusnya beroperasi (deteksi peluang mungkin satu aspek)</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d-ID" dirty="0" smtClean="0"/>
              <a:t>Merencanakan</a:t>
            </a:r>
            <a:r>
              <a:rPr lang="en-US" baseline="0" dirty="0" smtClean="0"/>
              <a:t> </a:t>
            </a:r>
            <a:r>
              <a:rPr lang="en-US" baseline="0" dirty="0" err="1" smtClean="0"/>
              <a:t>cara</a:t>
            </a:r>
            <a:r>
              <a:rPr lang="en-US" baseline="0" dirty="0" smtClean="0"/>
              <a:t> </a:t>
            </a:r>
            <a:r>
              <a:rPr lang="en-US" baseline="0" dirty="0" err="1" smtClean="0"/>
              <a:t>untuk</a:t>
            </a:r>
            <a:r>
              <a:rPr lang="id-ID" dirty="0" smtClean="0"/>
              <a:t> mencapai tujuan ini</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d-ID" dirty="0" smtClean="0"/>
              <a:t>memantau proses </a:t>
            </a:r>
            <a:r>
              <a:rPr lang="en-US" dirty="0" err="1" smtClean="0"/>
              <a:t>dalam</a:t>
            </a:r>
            <a:r>
              <a:rPr lang="en-US" baseline="0" dirty="0" smtClean="0"/>
              <a:t> </a:t>
            </a:r>
            <a:r>
              <a:rPr lang="en-US" baseline="0" dirty="0" err="1" smtClean="0"/>
              <a:t>pelaksanaan</a:t>
            </a:r>
            <a:r>
              <a:rPr lang="en-US" baseline="0" dirty="0" smtClean="0"/>
              <a:t> ide-ide </a:t>
            </a:r>
            <a:r>
              <a:rPr lang="en-US" baseline="0" dirty="0" err="1" smtClean="0"/>
              <a:t>nya</a:t>
            </a:r>
            <a:r>
              <a:rPr lang="en-US" baseline="0" dirty="0" smtClean="0"/>
              <a:t>.</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d-ID" dirty="0" smtClean="0"/>
              <a:t>memproses </a:t>
            </a:r>
            <a:r>
              <a:rPr lang="en-US" dirty="0" smtClean="0"/>
              <a:t>feedback</a:t>
            </a:r>
            <a:r>
              <a:rPr lang="id-ID" dirty="0" smtClean="0"/>
              <a:t> dari </a:t>
            </a:r>
            <a:r>
              <a:rPr lang="en-US" dirty="0" smtClean="0"/>
              <a:t>(pihak2 yang</a:t>
            </a:r>
            <a:r>
              <a:rPr lang="en-US" baseline="0" dirty="0" smtClean="0"/>
              <a:t> </a:t>
            </a:r>
            <a:r>
              <a:rPr lang="en-US" baseline="0" dirty="0" err="1" smtClean="0"/>
              <a:t>berpotensi</a:t>
            </a:r>
            <a:r>
              <a:rPr lang="id-ID" dirty="0" smtClean="0"/>
              <a:t>) pelanggan, bank, pelaku bisnis, masyarakat umum, dan sebagainya.</a:t>
            </a:r>
            <a:endParaRPr lang="en-US" dirty="0" smtClean="0"/>
          </a:p>
          <a:p>
            <a:endParaRPr lang="en-US" dirty="0"/>
          </a:p>
        </p:txBody>
      </p:sp>
      <p:sp>
        <p:nvSpPr>
          <p:cNvPr id="4" name="Slide Number Placeholder 3"/>
          <p:cNvSpPr>
            <a:spLocks noGrp="1"/>
          </p:cNvSpPr>
          <p:nvPr>
            <p:ph type="sldNum" sz="quarter" idx="10"/>
          </p:nvPr>
        </p:nvSpPr>
        <p:spPr/>
        <p:txBody>
          <a:bodyPr/>
          <a:lstStyle/>
          <a:p>
            <a:fld id="{973D0CA8-58F8-44F1-BBD3-99DF3CB94871}" type="slidenum">
              <a:rPr lang="en-US" smtClean="0"/>
              <a:t>3</a:t>
            </a:fld>
            <a:endParaRPr lang="en-US"/>
          </a:p>
        </p:txBody>
      </p:sp>
    </p:spTree>
    <p:extLst>
      <p:ext uri="{BB962C8B-B14F-4D97-AF65-F5344CB8AC3E}">
        <p14:creationId xmlns:p14="http://schemas.microsoft.com/office/powerpoint/2010/main" val="104871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Penemuan</a:t>
            </a:r>
            <a:r>
              <a:rPr lang="en-US" baseline="0" dirty="0" smtClean="0"/>
              <a:t> </a:t>
            </a:r>
            <a:r>
              <a:rPr lang="en-US" baseline="0" dirty="0" err="1" smtClean="0"/>
              <a:t>dari</a:t>
            </a:r>
            <a:r>
              <a:rPr lang="en-US" baseline="0" dirty="0" smtClean="0"/>
              <a:t> </a:t>
            </a:r>
            <a:r>
              <a:rPr lang="en-US" baseline="0" dirty="0" err="1" smtClean="0"/>
              <a:t>hasil</a:t>
            </a:r>
            <a:r>
              <a:rPr lang="en-US" baseline="0" dirty="0" smtClean="0"/>
              <a:t> </a:t>
            </a:r>
            <a:r>
              <a:rPr lang="en-US" baseline="0" dirty="0" err="1" smtClean="0"/>
              <a:t>kerja</a:t>
            </a:r>
            <a:r>
              <a:rPr lang="en-US" baseline="0" dirty="0" smtClean="0"/>
              <a:t> </a:t>
            </a:r>
            <a:r>
              <a:rPr lang="en-US" baseline="0" dirty="0" err="1" smtClean="0"/>
              <a:t>empiris</a:t>
            </a:r>
            <a:r>
              <a:rPr lang="en-US" baseline="0" dirty="0" smtClean="0"/>
              <a:t> (</a:t>
            </a:r>
            <a:r>
              <a:rPr lang="en-US" baseline="0" dirty="0" err="1" smtClean="0"/>
              <a:t>berbentuk</a:t>
            </a:r>
            <a:r>
              <a:rPr lang="en-US" baseline="0" dirty="0" smtClean="0"/>
              <a:t> </a:t>
            </a:r>
            <a:r>
              <a:rPr lang="en-US" baseline="0" dirty="0" err="1" smtClean="0"/>
              <a:t>obervasi</a:t>
            </a:r>
            <a:r>
              <a:rPr lang="en-US" baseline="0" dirty="0" smtClean="0"/>
              <a:t> </a:t>
            </a:r>
            <a:r>
              <a:rPr lang="en-US" baseline="0" dirty="0" err="1" smtClean="0"/>
              <a:t>dan</a:t>
            </a:r>
            <a:r>
              <a:rPr lang="en-US" baseline="0" dirty="0" smtClean="0"/>
              <a:t> </a:t>
            </a:r>
            <a:r>
              <a:rPr lang="en-US" baseline="0" dirty="0" err="1" smtClean="0"/>
              <a:t>pengalama</a:t>
            </a:r>
            <a:r>
              <a:rPr lang="en-US" baseline="0" dirty="0" smtClean="0"/>
              <a:t>)n </a:t>
            </a:r>
            <a:r>
              <a:rPr lang="en-US" baseline="0" dirty="0" err="1" smtClean="0"/>
              <a:t>mengatakan</a:t>
            </a:r>
            <a:r>
              <a:rPr lang="en-US" baseline="0" dirty="0" smtClean="0"/>
              <a:t> </a:t>
            </a:r>
            <a:r>
              <a:rPr lang="en-US" baseline="0" dirty="0" err="1" smtClean="0"/>
              <a:t>bahwa</a:t>
            </a:r>
            <a:r>
              <a:rPr lang="en-US" baseline="0" dirty="0" smtClean="0"/>
              <a:t> </a:t>
            </a:r>
          </a:p>
          <a:p>
            <a:endParaRPr lang="en-US" baseline="0" dirty="0" smtClean="0"/>
          </a:p>
          <a:p>
            <a:r>
              <a:rPr lang="en-US" dirty="0" err="1" smtClean="0"/>
              <a:t>Hasil</a:t>
            </a:r>
            <a:r>
              <a:rPr lang="en-US" baseline="0" dirty="0" smtClean="0"/>
              <a:t> </a:t>
            </a:r>
            <a:r>
              <a:rPr lang="en-US" baseline="0" dirty="0" err="1" smtClean="0"/>
              <a:t>kerja</a:t>
            </a:r>
            <a:r>
              <a:rPr lang="id-ID" dirty="0" smtClean="0"/>
              <a:t> empiris telah membedakan 3 cara utama </a:t>
            </a:r>
            <a:r>
              <a:rPr lang="en-US" dirty="0" err="1" smtClean="0"/>
              <a:t>bagaimana</a:t>
            </a:r>
            <a:r>
              <a:rPr lang="id-ID" dirty="0" smtClean="0"/>
              <a:t> </a:t>
            </a:r>
            <a:r>
              <a:rPr lang="en-US" dirty="0" err="1" smtClean="0"/>
              <a:t>manusia</a:t>
            </a:r>
            <a:r>
              <a:rPr lang="en-US" baseline="0" dirty="0" smtClean="0"/>
              <a:t> </a:t>
            </a:r>
            <a:r>
              <a:rPr lang="en-US" baseline="0" dirty="0" err="1" smtClean="0"/>
              <a:t>berpikir</a:t>
            </a:r>
            <a:r>
              <a:rPr lang="en-US" baseline="0" dirty="0" smtClean="0"/>
              <a:t> </a:t>
            </a:r>
            <a:r>
              <a:rPr lang="en-US" baseline="0" dirty="0" err="1" smtClean="0"/>
              <a:t>mengenai</a:t>
            </a:r>
            <a:r>
              <a:rPr lang="en-US" baseline="0" dirty="0" smtClean="0"/>
              <a:t> </a:t>
            </a:r>
            <a:r>
              <a:rPr lang="id-ID" dirty="0" smtClean="0"/>
              <a:t>tujuan mereka.</a:t>
            </a:r>
            <a:endParaRPr lang="en-US" dirty="0" smtClean="0"/>
          </a:p>
          <a:p>
            <a:pPr marL="228600" indent="-228600">
              <a:buAutoNum type="arabicPeriod"/>
            </a:pPr>
            <a:r>
              <a:rPr lang="en-US" dirty="0" smtClean="0"/>
              <a:t>Fantasize about how good it would be to having</a:t>
            </a:r>
            <a:r>
              <a:rPr lang="en-US" baseline="0" dirty="0" smtClean="0"/>
              <a:t> achieve the goal</a:t>
            </a:r>
          </a:p>
          <a:p>
            <a:pPr marL="228600" indent="-228600">
              <a:buAutoNum type="arabicPeriod"/>
            </a:pPr>
            <a:r>
              <a:rPr lang="en-US" baseline="0" dirty="0" smtClean="0"/>
              <a:t>Worry about not achieving the goal</a:t>
            </a:r>
          </a:p>
          <a:p>
            <a:pPr marL="228600" indent="-228600">
              <a:buAutoNum type="arabicPeriod"/>
            </a:pPr>
            <a:r>
              <a:rPr lang="en-US" baseline="0" dirty="0" smtClean="0"/>
              <a:t>Contrasting the positive  goal fantasies with the current condition (most effective for high achievement) </a:t>
            </a:r>
          </a:p>
          <a:p>
            <a:pPr marL="228600" indent="-228600">
              <a:buAutoNum type="arabicPeriod"/>
            </a:pPr>
            <a:endParaRPr lang="en-US" baseline="0" dirty="0" smtClean="0"/>
          </a:p>
          <a:p>
            <a:pPr marL="0" indent="0">
              <a:buNone/>
            </a:pPr>
            <a:r>
              <a:rPr lang="en-US" baseline="0" dirty="0" err="1" smtClean="0"/>
              <a:t>Walaupun</a:t>
            </a:r>
            <a:r>
              <a:rPr lang="en-US" baseline="0" dirty="0" smtClean="0"/>
              <a:t> </a:t>
            </a:r>
            <a:r>
              <a:rPr lang="en-US" baseline="0" dirty="0" err="1" smtClean="0"/>
              <a:t>cara</a:t>
            </a:r>
            <a:r>
              <a:rPr lang="en-US" baseline="0" dirty="0" smtClean="0"/>
              <a:t> </a:t>
            </a:r>
            <a:r>
              <a:rPr lang="en-US" baseline="0" dirty="0" err="1" smtClean="0"/>
              <a:t>berpikir</a:t>
            </a:r>
            <a:r>
              <a:rPr lang="en-US" baseline="0" dirty="0" smtClean="0"/>
              <a:t> 1 n 2 </a:t>
            </a:r>
            <a:r>
              <a:rPr lang="en-US" baseline="0" dirty="0" err="1" smtClean="0"/>
              <a:t>dapat</a:t>
            </a:r>
            <a:r>
              <a:rPr lang="en-US" baseline="0" dirty="0" smtClean="0"/>
              <a:t> </a:t>
            </a:r>
            <a:r>
              <a:rPr lang="en-US" baseline="0" dirty="0" err="1" smtClean="0"/>
              <a:t>mengurangi</a:t>
            </a:r>
            <a:r>
              <a:rPr lang="en-US" baseline="0" dirty="0" smtClean="0"/>
              <a:t> </a:t>
            </a:r>
            <a:r>
              <a:rPr lang="en-US" baseline="0" dirty="0" err="1" smtClean="0"/>
              <a:t>peluang</a:t>
            </a:r>
            <a:r>
              <a:rPr lang="en-US" baseline="0" dirty="0" smtClean="0"/>
              <a:t> </a:t>
            </a:r>
            <a:r>
              <a:rPr lang="en-US" baseline="0" dirty="0" err="1" smtClean="0"/>
              <a:t>seseorang</a:t>
            </a:r>
            <a:r>
              <a:rPr lang="en-US" baseline="0" dirty="0" smtClean="0"/>
              <a:t> </a:t>
            </a:r>
            <a:r>
              <a:rPr lang="en-US" baseline="0" dirty="0" err="1" smtClean="0"/>
              <a:t>untuk</a:t>
            </a:r>
            <a:r>
              <a:rPr lang="en-US" baseline="0" dirty="0" smtClean="0"/>
              <a:t> </a:t>
            </a:r>
            <a:r>
              <a:rPr lang="en-US" baseline="0" dirty="0" err="1" smtClean="0"/>
              <a:t>mencapai</a:t>
            </a:r>
            <a:r>
              <a:rPr lang="en-US" baseline="0" dirty="0" smtClean="0"/>
              <a:t> </a:t>
            </a:r>
            <a:r>
              <a:rPr lang="en-US" baseline="0" dirty="0" err="1" smtClean="0"/>
              <a:t>tujuan</a:t>
            </a:r>
            <a:r>
              <a:rPr lang="en-US" baseline="0" dirty="0" smtClean="0"/>
              <a:t>/goals </a:t>
            </a:r>
            <a:r>
              <a:rPr lang="en-US" baseline="0" dirty="0" err="1" smtClean="0"/>
              <a:t>mereka</a:t>
            </a:r>
            <a:r>
              <a:rPr lang="en-US" baseline="0" dirty="0" smtClean="0"/>
              <a:t>, </a:t>
            </a:r>
            <a:r>
              <a:rPr lang="en-US" baseline="0" dirty="0" err="1" smtClean="0"/>
              <a:t>yg</a:t>
            </a:r>
            <a:r>
              <a:rPr lang="en-US" baseline="0" dirty="0" smtClean="0"/>
              <a:t> no 3 </a:t>
            </a:r>
            <a:r>
              <a:rPr lang="en-US" baseline="0" dirty="0" err="1" smtClean="0"/>
              <a:t>itu</a:t>
            </a:r>
            <a:r>
              <a:rPr lang="en-US" baseline="0" dirty="0" smtClean="0"/>
              <a:t> </a:t>
            </a:r>
            <a:r>
              <a:rPr lang="en-US" baseline="0" dirty="0" err="1" smtClean="0"/>
              <a:t>jagoannya</a:t>
            </a:r>
            <a:r>
              <a:rPr lang="en-US" baseline="0" dirty="0" smtClean="0"/>
              <a:t> </a:t>
            </a:r>
            <a:r>
              <a:rPr lang="en-US" baseline="0" dirty="0" err="1" smtClean="0"/>
              <a:t>wkwk</a:t>
            </a:r>
            <a:r>
              <a:rPr lang="en-US" baseline="0" dirty="0" smtClean="0"/>
              <a:t> (paling </a:t>
            </a:r>
            <a:r>
              <a:rPr lang="en-US" baseline="0" dirty="0" err="1" smtClean="0"/>
              <a:t>efektif</a:t>
            </a:r>
            <a:r>
              <a:rPr lang="en-US" baseline="0" dirty="0" smtClean="0"/>
              <a:t> </a:t>
            </a:r>
            <a:r>
              <a:rPr lang="en-US" baseline="0" dirty="0" err="1" smtClean="0"/>
              <a:t>untuk</a:t>
            </a:r>
            <a:r>
              <a:rPr lang="en-US" baseline="0" dirty="0" smtClean="0"/>
              <a:t> </a:t>
            </a:r>
            <a:r>
              <a:rPr lang="en-US" baseline="0" dirty="0" err="1" smtClean="0"/>
              <a:t>prestasi</a:t>
            </a:r>
            <a:r>
              <a:rPr lang="en-US" baseline="0" dirty="0" smtClean="0"/>
              <a:t> yang </a:t>
            </a:r>
            <a:r>
              <a:rPr lang="en-US" baseline="0" dirty="0" err="1" smtClean="0"/>
              <a:t>tinggi</a:t>
            </a:r>
            <a:r>
              <a:rPr lang="en-US" baseline="0" dirty="0" smtClean="0"/>
              <a:t> / </a:t>
            </a:r>
            <a:r>
              <a:rPr lang="en-US" baseline="0" dirty="0" err="1" smtClean="0"/>
              <a:t>kesuksesan</a:t>
            </a:r>
            <a:r>
              <a:rPr lang="en-US" baseline="0" dirty="0" smtClean="0"/>
              <a:t>)</a:t>
            </a:r>
          </a:p>
          <a:p>
            <a:pPr marL="0" indent="0">
              <a:buNone/>
            </a:pPr>
            <a:endParaRPr lang="en-US" baseline="0" dirty="0" smtClean="0"/>
          </a:p>
          <a:p>
            <a:pPr marL="0" indent="0">
              <a:buNone/>
            </a:pPr>
            <a:r>
              <a:rPr lang="en-US" baseline="0" dirty="0" smtClean="0"/>
              <a:t>Dan </a:t>
            </a:r>
            <a:r>
              <a:rPr lang="en-US" baseline="0" dirty="0" err="1" smtClean="0"/>
              <a:t>calon</a:t>
            </a:r>
            <a:r>
              <a:rPr lang="en-US" baseline="0" dirty="0" smtClean="0"/>
              <a:t> </a:t>
            </a:r>
            <a:r>
              <a:rPr lang="en-US" baseline="0" dirty="0" err="1" smtClean="0"/>
              <a:t>wirausahawan</a:t>
            </a:r>
            <a:r>
              <a:rPr lang="en-US" baseline="0" dirty="0" smtClean="0"/>
              <a:t> yang </a:t>
            </a:r>
            <a:r>
              <a:rPr lang="en-US" baseline="0" dirty="0" err="1" smtClean="0"/>
              <a:t>terutama</a:t>
            </a:r>
            <a:r>
              <a:rPr lang="en-US" baseline="0" dirty="0" smtClean="0"/>
              <a:t> </a:t>
            </a:r>
            <a:r>
              <a:rPr lang="en-US" baseline="0" dirty="0" err="1" smtClean="0"/>
              <a:t>membayangkan</a:t>
            </a:r>
            <a:r>
              <a:rPr lang="en-US" baseline="0" dirty="0" smtClean="0"/>
              <a:t> </a:t>
            </a:r>
            <a:r>
              <a:rPr lang="en-US" baseline="0" dirty="0" err="1" smtClean="0"/>
              <a:t>kesuksesan</a:t>
            </a:r>
            <a:r>
              <a:rPr lang="en-US" baseline="0" dirty="0" smtClean="0"/>
              <a:t> </a:t>
            </a:r>
            <a:r>
              <a:rPr lang="en-US" baseline="0" dirty="0" err="1" smtClean="0"/>
              <a:t>atau</a:t>
            </a:r>
            <a:r>
              <a:rPr lang="en-US" baseline="0" dirty="0" smtClean="0"/>
              <a:t> </a:t>
            </a:r>
            <a:r>
              <a:rPr lang="en-US" baseline="0" dirty="0" err="1" smtClean="0"/>
              <a:t>khawatir</a:t>
            </a:r>
            <a:r>
              <a:rPr lang="en-US" baseline="0" dirty="0" smtClean="0"/>
              <a:t> </a:t>
            </a:r>
            <a:r>
              <a:rPr lang="en-US" baseline="0" dirty="0" err="1" smtClean="0"/>
              <a:t>terhadap</a:t>
            </a:r>
            <a:r>
              <a:rPr lang="en-US" baseline="0" dirty="0" smtClean="0"/>
              <a:t> </a:t>
            </a:r>
            <a:r>
              <a:rPr lang="en-US" baseline="0" dirty="0" err="1" smtClean="0"/>
              <a:t>pencapaian</a:t>
            </a:r>
            <a:r>
              <a:rPr lang="en-US" baseline="0" dirty="0" smtClean="0"/>
              <a:t> goals </a:t>
            </a:r>
            <a:r>
              <a:rPr lang="en-US" baseline="0" dirty="0" err="1" smtClean="0"/>
              <a:t>mereka</a:t>
            </a:r>
            <a:r>
              <a:rPr lang="en-US" baseline="0" dirty="0" smtClean="0"/>
              <a:t>  </a:t>
            </a:r>
          </a:p>
          <a:p>
            <a:pPr marL="0" indent="0">
              <a:buNone/>
            </a:pPr>
            <a:r>
              <a:rPr lang="en-US" baseline="0" dirty="0" err="1" smtClean="0"/>
              <a:t>menjadi</a:t>
            </a:r>
            <a:r>
              <a:rPr lang="en-US" baseline="0" dirty="0" smtClean="0"/>
              <a:t> typical orang </a:t>
            </a:r>
            <a:r>
              <a:rPr lang="en-US" baseline="0" dirty="0" err="1" smtClean="0"/>
              <a:t>yg</a:t>
            </a:r>
            <a:r>
              <a:rPr lang="en-US" baseline="0" dirty="0" smtClean="0"/>
              <a:t> </a:t>
            </a:r>
            <a:r>
              <a:rPr lang="en-US" baseline="0" dirty="0" err="1" smtClean="0"/>
              <a:t>cenderung</a:t>
            </a:r>
            <a:r>
              <a:rPr lang="en-US" baseline="0" dirty="0" smtClean="0"/>
              <a:t> </a:t>
            </a:r>
            <a:r>
              <a:rPr lang="en-US" baseline="0" dirty="0" err="1" smtClean="0"/>
              <a:t>tidak</a:t>
            </a:r>
            <a:r>
              <a:rPr lang="en-US" baseline="0" dirty="0" smtClean="0"/>
              <a:t> </a:t>
            </a:r>
            <a:r>
              <a:rPr lang="en-US" baseline="0" dirty="0" err="1" smtClean="0"/>
              <a:t>memulai</a:t>
            </a:r>
            <a:r>
              <a:rPr lang="en-US" baseline="0" dirty="0" smtClean="0"/>
              <a:t> </a:t>
            </a:r>
            <a:r>
              <a:rPr lang="en-US" baseline="0" dirty="0" err="1" smtClean="0"/>
              <a:t>suatu</a:t>
            </a:r>
            <a:r>
              <a:rPr lang="en-US" baseline="0" dirty="0" smtClean="0"/>
              <a:t> </a:t>
            </a:r>
            <a:r>
              <a:rPr lang="en-US" baseline="0" dirty="0" err="1" smtClean="0"/>
              <a:t>perusahaan</a:t>
            </a:r>
            <a:r>
              <a:rPr lang="en-US" baseline="0" dirty="0" smtClean="0"/>
              <a:t> </a:t>
            </a:r>
            <a:r>
              <a:rPr lang="en-US" baseline="0" dirty="0" err="1" smtClean="0"/>
              <a:t>ataupun</a:t>
            </a:r>
            <a:r>
              <a:rPr lang="en-US" baseline="0" dirty="0" smtClean="0"/>
              <a:t> </a:t>
            </a:r>
            <a:r>
              <a:rPr lang="en-US" baseline="0" dirty="0" err="1" smtClean="0"/>
              <a:t>sukses</a:t>
            </a:r>
            <a:r>
              <a:rPr lang="en-US" baseline="0" dirty="0" smtClean="0"/>
              <a:t>. </a:t>
            </a:r>
          </a:p>
          <a:p>
            <a:pPr marL="0" indent="0">
              <a:buNone/>
            </a:pPr>
            <a:endParaRPr lang="en-US" baseline="0" dirty="0" smtClean="0"/>
          </a:p>
          <a:p>
            <a:pPr marL="0" indent="0">
              <a:buNone/>
            </a:pPr>
            <a:endParaRPr lang="en-US" baseline="0" dirty="0" smtClean="0"/>
          </a:p>
          <a:p>
            <a:pPr marL="0" indent="0">
              <a:buNone/>
            </a:pPr>
            <a:r>
              <a:rPr lang="en-US" baseline="0" dirty="0" err="1" smtClean="0"/>
              <a:t>Banyak</a:t>
            </a:r>
            <a:r>
              <a:rPr lang="en-US" baseline="0" dirty="0" smtClean="0"/>
              <a:t> </a:t>
            </a:r>
            <a:r>
              <a:rPr lang="en-US" baseline="0" dirty="0" err="1" smtClean="0"/>
              <a:t>wirausahawan</a:t>
            </a:r>
            <a:r>
              <a:rPr lang="en-US" baseline="0" dirty="0" smtClean="0"/>
              <a:t> </a:t>
            </a:r>
            <a:r>
              <a:rPr lang="en-US" baseline="0" dirty="0" err="1" smtClean="0"/>
              <a:t>baru</a:t>
            </a:r>
            <a:r>
              <a:rPr lang="en-US" baseline="0" dirty="0" smtClean="0"/>
              <a:t> yang </a:t>
            </a:r>
            <a:r>
              <a:rPr lang="en-US" baseline="0" dirty="0" err="1" smtClean="0"/>
              <a:t>tidak</a:t>
            </a:r>
            <a:r>
              <a:rPr lang="en-US" baseline="0" dirty="0" smtClean="0"/>
              <a:t> </a:t>
            </a:r>
            <a:r>
              <a:rPr lang="en-US" baseline="0" dirty="0" err="1" smtClean="0"/>
              <a:t>pernah</a:t>
            </a:r>
            <a:r>
              <a:rPr lang="en-US" baseline="0" dirty="0" smtClean="0"/>
              <a:t> benar2 </a:t>
            </a:r>
            <a:r>
              <a:rPr lang="en-US" baseline="0" dirty="0" err="1" smtClean="0"/>
              <a:t>memulai</a:t>
            </a:r>
            <a:r>
              <a:rPr lang="en-US" baseline="0" dirty="0" smtClean="0"/>
              <a:t> </a:t>
            </a:r>
            <a:r>
              <a:rPr lang="en-US" baseline="0" dirty="0" err="1" smtClean="0"/>
              <a:t>suatu</a:t>
            </a:r>
            <a:r>
              <a:rPr lang="en-US" baseline="0" dirty="0" smtClean="0"/>
              <a:t> </a:t>
            </a:r>
            <a:r>
              <a:rPr lang="en-US" baseline="0" dirty="0" err="1" smtClean="0"/>
              <a:t>perusahaan</a:t>
            </a:r>
            <a:r>
              <a:rPr lang="en-US" baseline="0" dirty="0" smtClean="0"/>
              <a:t>. (wishes)</a:t>
            </a:r>
            <a:endParaRPr lang="id-ID" baseline="0" dirty="0" smtClean="0"/>
          </a:p>
          <a:p>
            <a:pPr marL="0" indent="0">
              <a:buNone/>
            </a:pPr>
            <a:endParaRPr lang="id-ID"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Suatu</a:t>
            </a:r>
            <a:r>
              <a:rPr lang="en-US" sz="1200" dirty="0" smtClean="0"/>
              <a:t> </a:t>
            </a:r>
            <a:r>
              <a:rPr lang="en-US" sz="1200" dirty="0" err="1" smtClean="0"/>
              <a:t>tujuan</a:t>
            </a:r>
            <a:r>
              <a:rPr lang="en-US" sz="1200" dirty="0" smtClean="0"/>
              <a:t> </a:t>
            </a:r>
            <a:r>
              <a:rPr lang="en-US" sz="1200" dirty="0" err="1" smtClean="0"/>
              <a:t>jg</a:t>
            </a:r>
            <a:r>
              <a:rPr lang="en-US" sz="1200" dirty="0" smtClean="0"/>
              <a:t> </a:t>
            </a:r>
            <a:r>
              <a:rPr lang="en-US" sz="1200" dirty="0" err="1" smtClean="0"/>
              <a:t>dapat</a:t>
            </a:r>
            <a:r>
              <a:rPr lang="en-US" sz="1200" dirty="0" smtClean="0"/>
              <a:t> </a:t>
            </a:r>
            <a:r>
              <a:rPr lang="en-US" sz="1200" dirty="0" err="1" smtClean="0"/>
              <a:t>berkaitan</a:t>
            </a:r>
            <a:r>
              <a:rPr lang="en-US" sz="1200" dirty="0" smtClean="0"/>
              <a:t> </a:t>
            </a:r>
            <a:r>
              <a:rPr lang="en-US" sz="1200" dirty="0" err="1" smtClean="0"/>
              <a:t>dengan</a:t>
            </a:r>
            <a:r>
              <a:rPr lang="en-US" sz="1200" dirty="0" smtClean="0"/>
              <a:t> </a:t>
            </a:r>
            <a:r>
              <a:rPr lang="en-US" sz="1200" dirty="0" err="1" smtClean="0"/>
              <a:t>seberapa</a:t>
            </a:r>
            <a:r>
              <a:rPr lang="en-US" sz="1200" dirty="0" smtClean="0"/>
              <a:t> </a:t>
            </a:r>
            <a:r>
              <a:rPr lang="en-US" sz="1200" dirty="0" err="1" smtClean="0"/>
              <a:t>tinggi</a:t>
            </a:r>
            <a:r>
              <a:rPr lang="en-US" sz="1200" dirty="0" smtClean="0"/>
              <a:t> </a:t>
            </a:r>
            <a:r>
              <a:rPr lang="en-US" sz="1200" dirty="0" err="1" smtClean="0"/>
              <a:t>atau</a:t>
            </a:r>
            <a:r>
              <a:rPr lang="en-US" sz="1200" dirty="0" smtClean="0"/>
              <a:t> </a:t>
            </a:r>
            <a:r>
              <a:rPr lang="en-US" sz="1200" dirty="0" err="1" smtClean="0"/>
              <a:t>rendahnya</a:t>
            </a:r>
            <a:r>
              <a:rPr lang="en-US" sz="1200" dirty="0" smtClean="0"/>
              <a:t> </a:t>
            </a:r>
            <a:r>
              <a:rPr lang="en-US" sz="1200" b="1" dirty="0" err="1" smtClean="0"/>
              <a:t>komitmen</a:t>
            </a:r>
            <a:r>
              <a:rPr lang="en-US" sz="1200" dirty="0" smtClean="0"/>
              <a:t>.</a:t>
            </a:r>
          </a:p>
          <a:p>
            <a:pPr marL="0" indent="0">
              <a:buNone/>
            </a:pPr>
            <a:endParaRPr lang="id-ID" baseline="0" dirty="0" smtClean="0"/>
          </a:p>
        </p:txBody>
      </p:sp>
      <p:sp>
        <p:nvSpPr>
          <p:cNvPr id="4" name="Slide Number Placeholder 3"/>
          <p:cNvSpPr>
            <a:spLocks noGrp="1"/>
          </p:cNvSpPr>
          <p:nvPr>
            <p:ph type="sldNum" sz="quarter" idx="10"/>
          </p:nvPr>
        </p:nvSpPr>
        <p:spPr/>
        <p:txBody>
          <a:bodyPr/>
          <a:lstStyle/>
          <a:p>
            <a:fld id="{973D0CA8-58F8-44F1-BBD3-99DF3CB94871}" type="slidenum">
              <a:rPr lang="en-US" smtClean="0"/>
              <a:t>4</a:t>
            </a:fld>
            <a:endParaRPr lang="en-US"/>
          </a:p>
        </p:txBody>
      </p:sp>
    </p:spTree>
    <p:extLst>
      <p:ext uri="{BB962C8B-B14F-4D97-AF65-F5344CB8AC3E}">
        <p14:creationId xmlns:p14="http://schemas.microsoft.com/office/powerpoint/2010/main" val="289220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id-ID" baseline="0" dirty="0" smtClean="0"/>
              <a:t>Orang biasanya memiliki berbagai goals yang ia kejar.</a:t>
            </a:r>
          </a:p>
          <a:p>
            <a:pPr marL="0" indent="0">
              <a:buNone/>
            </a:pPr>
            <a:r>
              <a:rPr lang="id-ID" baseline="0" dirty="0" smtClean="0"/>
              <a:t>Goals ini ada yg </a:t>
            </a:r>
            <a:r>
              <a:rPr lang="id-ID" b="1" baseline="0" dirty="0" smtClean="0"/>
              <a:t>Hierarchically related </a:t>
            </a:r>
            <a:r>
              <a:rPr lang="id-ID" b="0" baseline="0" dirty="0" smtClean="0"/>
              <a:t>(memulai suatu perusahaan, dan memperoleh uang untuk investasinya) dan </a:t>
            </a:r>
            <a:r>
              <a:rPr lang="id-ID" b="1" baseline="0" dirty="0" smtClean="0"/>
              <a:t>mungkin bertentangan dan harus dibuat sejalan </a:t>
            </a:r>
            <a:r>
              <a:rPr lang="id-ID" b="0" baseline="0" dirty="0" smtClean="0"/>
              <a:t>(membantu karyawan tertentu dan memastikan adanya perlakuan adil terhadap seluruh karyawan).</a:t>
            </a:r>
          </a:p>
          <a:p>
            <a:pPr marL="0" indent="0">
              <a:buNone/>
            </a:pPr>
            <a:endParaRPr lang="id-ID" b="0" baseline="0" dirty="0" smtClean="0"/>
          </a:p>
          <a:p>
            <a:pPr marL="0" indent="0">
              <a:buNone/>
            </a:pPr>
            <a:r>
              <a:rPr lang="id-ID" b="0" baseline="0" dirty="0" smtClean="0"/>
              <a:t>Walaupun tujuan itu disusun dalam hirarki, bukan berarti kita harus selalu fokus pada hirarki secara keseluruhan.</a:t>
            </a:r>
          </a:p>
          <a:p>
            <a:pPr marL="0" indent="0">
              <a:buNone/>
            </a:pPr>
            <a:r>
              <a:rPr lang="id-ID" b="0" baseline="0" dirty="0" smtClean="0"/>
              <a:t>Faktanya.... Higher level goals macam LIFE GOALS, tidak berada dalam  foreground atensi kita (tampak depan), WHY? Karena working memory kita kapasitasnya terbatas, jadi kita cuman bisa mengikuti goals yang </a:t>
            </a:r>
            <a:r>
              <a:rPr lang="id-ID" b="1" baseline="0" dirty="0" smtClean="0"/>
              <a:t>immediate action relevance (relevansi tindakan yang segera/langsung/instan)</a:t>
            </a:r>
            <a:endParaRPr lang="id-ID" b="0" baseline="0" dirty="0" smtClean="0"/>
          </a:p>
          <a:p>
            <a:pPr marL="0" indent="0">
              <a:buNone/>
            </a:pPr>
            <a:r>
              <a:rPr lang="id-ID" b="0" baseline="0" dirty="0" smtClean="0"/>
              <a:t>Long-range life goals juga memiliki less action relevance dibandingkan goals laiin yg berkaitan dengan keseharian kita. </a:t>
            </a:r>
          </a:p>
          <a:p>
            <a:pPr marL="0" indent="0">
              <a:buNone/>
            </a:pPr>
            <a:r>
              <a:rPr lang="id-ID" b="0" baseline="0" dirty="0" smtClean="0"/>
              <a:t>Hooman &gt;&gt; action oriented animals : karena intermediate goals berada pada foreground attention kita</a:t>
            </a:r>
          </a:p>
          <a:p>
            <a:pPr marL="0" indent="0">
              <a:buNone/>
            </a:pPr>
            <a:endParaRPr lang="id-ID" b="0" baseline="0" dirty="0" smtClean="0"/>
          </a:p>
          <a:p>
            <a:pPr marL="0" indent="0">
              <a:buNone/>
            </a:pPr>
            <a:r>
              <a:rPr lang="id-ID" b="0" baseline="0" dirty="0" smtClean="0"/>
              <a:t>High background // low regulatory power than short / medium range goals, walaupun high lebih penting</a:t>
            </a:r>
          </a:p>
          <a:p>
            <a:pPr marL="0" indent="0">
              <a:buNone/>
            </a:pPr>
            <a:r>
              <a:rPr lang="id-ID" b="0" baseline="0" dirty="0" smtClean="0"/>
              <a:t>Intemediate foreground</a:t>
            </a:r>
            <a:endParaRPr lang="id-ID" baseline="0" dirty="0" smtClean="0"/>
          </a:p>
          <a:p>
            <a:pPr marL="0" indent="0">
              <a:buNone/>
            </a:pPr>
            <a:endParaRPr lang="en-US" baseline="0" dirty="0" smtClean="0"/>
          </a:p>
          <a:p>
            <a:pPr marL="0" indent="0">
              <a:buNone/>
            </a:pPr>
            <a:r>
              <a:rPr lang="id-ID" baseline="0" dirty="0" smtClean="0"/>
              <a:t>Social psychology argue that there are 2 types of goals</a:t>
            </a:r>
          </a:p>
          <a:p>
            <a:pPr marL="0" indent="0">
              <a:buNone/>
            </a:pPr>
            <a:endParaRPr lang="id-ID" baseline="0" dirty="0" smtClean="0"/>
          </a:p>
          <a:p>
            <a:pPr marL="0" indent="0">
              <a:buNone/>
            </a:pPr>
            <a:r>
              <a:rPr lang="id-ID" baseline="0" dirty="0" smtClean="0"/>
              <a:t>Positive goals : menggambungkan hobi kita dengan memulai suatu perusahaan</a:t>
            </a:r>
            <a:endParaRPr lang="en-US" baseline="0" dirty="0" smtClean="0"/>
          </a:p>
          <a:p>
            <a:pPr marL="0" indent="0">
              <a:buNone/>
            </a:pPr>
            <a:endParaRPr lang="id-ID" baseline="0" dirty="0" smtClean="0"/>
          </a:p>
        </p:txBody>
      </p:sp>
      <p:sp>
        <p:nvSpPr>
          <p:cNvPr id="4" name="Slide Number Placeholder 3"/>
          <p:cNvSpPr>
            <a:spLocks noGrp="1"/>
          </p:cNvSpPr>
          <p:nvPr>
            <p:ph type="sldNum" sz="quarter" idx="10"/>
          </p:nvPr>
        </p:nvSpPr>
        <p:spPr/>
        <p:txBody>
          <a:bodyPr/>
          <a:lstStyle/>
          <a:p>
            <a:fld id="{973D0CA8-58F8-44F1-BBD3-99DF3CB94871}" type="slidenum">
              <a:rPr lang="en-US" smtClean="0"/>
              <a:t>5</a:t>
            </a:fld>
            <a:endParaRPr lang="en-US"/>
          </a:p>
        </p:txBody>
      </p:sp>
    </p:spTree>
    <p:extLst>
      <p:ext uri="{BB962C8B-B14F-4D97-AF65-F5344CB8AC3E}">
        <p14:creationId xmlns:p14="http://schemas.microsoft.com/office/powerpoint/2010/main" val="138872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id-ID" baseline="0" dirty="0" smtClean="0"/>
          </a:p>
          <a:p>
            <a:pPr marL="0" indent="0">
              <a:buNone/>
            </a:pPr>
            <a:r>
              <a:rPr lang="id-ID" sz="1200" b="1" dirty="0" smtClean="0"/>
              <a:t>Optimitic ( + or - )</a:t>
            </a:r>
          </a:p>
          <a:p>
            <a:pPr marL="0" indent="0">
              <a:buNone/>
            </a:pPr>
            <a:r>
              <a:rPr lang="id-ID" sz="1200" dirty="0" smtClean="0"/>
              <a:t>(+) more motivated and persistent</a:t>
            </a:r>
          </a:p>
          <a:p>
            <a:pPr marL="0" indent="0">
              <a:buNone/>
            </a:pPr>
            <a:r>
              <a:rPr lang="id-ID" sz="1200" dirty="0" smtClean="0"/>
              <a:t>(-) wrong decison and negative effects</a:t>
            </a:r>
          </a:p>
          <a:p>
            <a:pPr marL="0" indent="0">
              <a:buNone/>
            </a:pPr>
            <a:r>
              <a:rPr lang="id-ID" sz="1200" dirty="0" smtClean="0"/>
              <a:t>Optimism beragam bentuknya</a:t>
            </a:r>
          </a:p>
          <a:p>
            <a:pPr marL="0" indent="0">
              <a:buNone/>
            </a:pPr>
            <a:endParaRPr lang="id-ID" sz="1200" dirty="0" smtClean="0"/>
          </a:p>
          <a:p>
            <a:pPr marL="0" indent="0">
              <a:buNone/>
            </a:pPr>
            <a:r>
              <a:rPr lang="id-ID" baseline="0" dirty="0" smtClean="0"/>
              <a:t>It turn out that optimisi is vary </a:t>
            </a:r>
          </a:p>
        </p:txBody>
      </p:sp>
      <p:sp>
        <p:nvSpPr>
          <p:cNvPr id="4" name="Slide Number Placeholder 3"/>
          <p:cNvSpPr>
            <a:spLocks noGrp="1"/>
          </p:cNvSpPr>
          <p:nvPr>
            <p:ph type="sldNum" sz="quarter" idx="10"/>
          </p:nvPr>
        </p:nvSpPr>
        <p:spPr/>
        <p:txBody>
          <a:bodyPr/>
          <a:lstStyle/>
          <a:p>
            <a:fld id="{973D0CA8-58F8-44F1-BBD3-99DF3CB94871}" type="slidenum">
              <a:rPr lang="en-US" smtClean="0"/>
              <a:t>6</a:t>
            </a:fld>
            <a:endParaRPr lang="en-US"/>
          </a:p>
        </p:txBody>
      </p:sp>
    </p:spTree>
    <p:extLst>
      <p:ext uri="{BB962C8B-B14F-4D97-AF65-F5344CB8AC3E}">
        <p14:creationId xmlns:p14="http://schemas.microsoft.com/office/powerpoint/2010/main" val="250247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id-ID" baseline="0" dirty="0" smtClean="0"/>
              <a:t>Mengurutkan rangkaian operasi yang harus di lakukan</a:t>
            </a:r>
          </a:p>
          <a:p>
            <a:pPr marL="0" indent="0">
              <a:buNone/>
            </a:pPr>
            <a:r>
              <a:rPr lang="id-ID" b="1" baseline="0" dirty="0" smtClean="0"/>
              <a:t>Disini plan bukan sbgai Pengertian sehari hari Not formal plans </a:t>
            </a:r>
            <a:r>
              <a:rPr lang="id-ID" baseline="0" dirty="0" smtClean="0"/>
              <a:t>such as plan bisnis atau strategic plans</a:t>
            </a:r>
          </a:p>
          <a:p>
            <a:pPr marL="0" indent="0">
              <a:buNone/>
            </a:pPr>
            <a:r>
              <a:rPr lang="id-ID" baseline="0" dirty="0" smtClean="0"/>
              <a:t>Kwh go beyond of that shey kwh, memandang plans in </a:t>
            </a:r>
            <a:r>
              <a:rPr lang="id-ID" i="1" baseline="0" dirty="0" smtClean="0"/>
              <a:t>psychological sense </a:t>
            </a:r>
            <a:r>
              <a:rPr lang="id-ID" i="0" baseline="0" dirty="0" smtClean="0"/>
              <a:t> yang memiliki semacam urutan operasi untuk beberapa detik, menit, bulan, atau tahun berikutnya.</a:t>
            </a:r>
          </a:p>
          <a:p>
            <a:pPr marL="0" indent="0">
              <a:buNone/>
            </a:pPr>
            <a:endParaRPr lang="id-ID" i="0" baseline="0" dirty="0" smtClean="0"/>
          </a:p>
          <a:p>
            <a:pPr marL="0" indent="0">
              <a:buNone/>
            </a:pPr>
            <a:r>
              <a:rPr lang="id-ID" i="0" baseline="0" dirty="0" smtClean="0"/>
              <a:t>Beberapa rencana relatif rumit, beberapa lainnya hanya terdiri dari gagasan umum tentang bagaimana untuk melanjutkan, dan akhirnya beberapa rencana diotomatisasi schemata atau frame (seperti berbicara dengan pelanggan)</a:t>
            </a:r>
          </a:p>
          <a:p>
            <a:pPr marL="0" indent="0">
              <a:buNone/>
            </a:pPr>
            <a:endParaRPr lang="id-ID"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sz="1200" b="1" dirty="0" smtClean="0">
                <a:solidFill>
                  <a:schemeClr val="bg1"/>
                </a:solidFill>
              </a:rPr>
              <a:t>Kedetilan suatu rencana bisa sanga beragam</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200"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1200" b="1" dirty="0" smtClean="0">
                <a:solidFill>
                  <a:schemeClr val="bg1"/>
                </a:solidFill>
              </a:rPr>
              <a:t>Beberapa rencan jg ada yg</a:t>
            </a:r>
            <a:r>
              <a:rPr lang="id-ID" sz="1200" b="1" baseline="0" dirty="0" smtClean="0">
                <a:solidFill>
                  <a:schemeClr val="bg1"/>
                </a:solidFill>
              </a:rPr>
              <a:t> berkaitan dengan peristiwa long-term future, ada jg yang hanya dengan tindakan segera (long-term vs short term orientation)\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200" b="1"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1200" b="1" baseline="0" dirty="0" smtClean="0">
                <a:solidFill>
                  <a:schemeClr val="bg1"/>
                </a:solidFill>
              </a:rPr>
              <a:t>Action theory : plans should help owners to be successful</a:t>
            </a:r>
          </a:p>
          <a:p>
            <a:pPr marL="0" marR="0" indent="0" algn="l" defTabSz="914400" rtl="0" eaLnBrk="1" fontAlgn="auto" latinLnBrk="0" hangingPunct="1">
              <a:lnSpc>
                <a:spcPct val="100000"/>
              </a:lnSpc>
              <a:spcBef>
                <a:spcPts val="0"/>
              </a:spcBef>
              <a:spcAft>
                <a:spcPts val="0"/>
              </a:spcAft>
              <a:buClrTx/>
              <a:buSzTx/>
              <a:buFontTx/>
              <a:buNone/>
              <a:tabLst/>
              <a:defRPr/>
            </a:pPr>
            <a:r>
              <a:rPr lang="id-ID" sz="1200" b="1" baseline="0" dirty="0" smtClean="0">
                <a:solidFill>
                  <a:schemeClr val="bg1"/>
                </a:solidFill>
              </a:rPr>
              <a:t>Planning jg meningkatkan kemungkinan  org memulai dengan melanjutkan goals mereka u/ dilakukan(action).</a:t>
            </a:r>
            <a:endParaRPr lang="id-ID" sz="1200"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d-ID" sz="1200"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1200" b="0" dirty="0" smtClean="0">
                <a:solidFill>
                  <a:schemeClr val="bg1"/>
                </a:solidFill>
              </a:rPr>
              <a:t>Orang</a:t>
            </a:r>
            <a:r>
              <a:rPr lang="id-ID" sz="1200" b="0" baseline="0" dirty="0" smtClean="0">
                <a:solidFill>
                  <a:schemeClr val="bg1"/>
                </a:solidFill>
              </a:rPr>
              <a:t> yang memiliki perancanaan yang lebih sedikit akan lebih terganggu dari tujuan(goals) mereka, dan akan memiliki fokus yg lebih rendah pada isu-isu penting</a:t>
            </a:r>
            <a:endParaRPr lang="id-ID" sz="1200" b="0" dirty="0" smtClean="0">
              <a:solidFill>
                <a:schemeClr val="bg1"/>
              </a:solidFill>
            </a:endParaRPr>
          </a:p>
          <a:p>
            <a:pPr marL="0" indent="0">
              <a:buNone/>
            </a:pPr>
            <a:endParaRPr lang="id-ID"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sz="1200" dirty="0" smtClean="0">
                <a:solidFill>
                  <a:schemeClr val="bg1"/>
                </a:solidFill>
              </a:rPr>
              <a:t>MOST IMPORTANT SUCCESS FACTORS IS LEADS TO BETTER FEEDBACK SYSTEM</a:t>
            </a:r>
          </a:p>
          <a:p>
            <a:pPr marL="0" indent="0">
              <a:buNone/>
            </a:pPr>
            <a:r>
              <a:rPr lang="id-ID" i="0" baseline="0" dirty="0" smtClean="0"/>
              <a:t>Karena orang yg melakukan perencanaan dengan baik akan memperoleh flexibility karena mereka mendeteksi circumstances and adjust their actions appropriately (contingency planning) </a:t>
            </a:r>
          </a:p>
          <a:p>
            <a:pPr marL="0" indent="0">
              <a:buNone/>
            </a:pPr>
            <a:endParaRPr lang="id-ID" i="0" baseline="0" dirty="0" smtClean="0"/>
          </a:p>
          <a:p>
            <a:pPr marL="0" indent="0">
              <a:buNone/>
            </a:pPr>
            <a:endParaRPr lang="id-ID" i="0" baseline="0" dirty="0" smtClean="0"/>
          </a:p>
          <a:p>
            <a:pPr marL="0" indent="0">
              <a:buNone/>
            </a:pPr>
            <a:r>
              <a:rPr lang="id-ID" i="0" baseline="0" dirty="0" smtClean="0"/>
              <a:t>TAMBAHAN </a:t>
            </a:r>
          </a:p>
          <a:p>
            <a:r>
              <a:rPr lang="id-ID" sz="1200" b="1" dirty="0" smtClean="0"/>
              <a:t>PLANNING IS NOT FREE OF COSTS</a:t>
            </a:r>
            <a:r>
              <a:rPr lang="id-ID" dirty="0" smtClean="0"/>
              <a:t>.</a:t>
            </a:r>
          </a:p>
          <a:p>
            <a:pPr marL="285750" indent="-285750">
              <a:buFontTx/>
              <a:buChar char="-"/>
            </a:pPr>
            <a:r>
              <a:rPr lang="id-ID" dirty="0" smtClean="0"/>
              <a:t>Time</a:t>
            </a:r>
          </a:p>
          <a:p>
            <a:pPr marL="285750" indent="-285750">
              <a:buFontTx/>
              <a:buChar char="-"/>
            </a:pPr>
            <a:r>
              <a:rPr lang="id-ID" dirty="0" smtClean="0"/>
              <a:t>Money</a:t>
            </a:r>
          </a:p>
          <a:p>
            <a:r>
              <a:rPr lang="id-ID" dirty="0" smtClean="0"/>
              <a:t>- STICK TO PLAN</a:t>
            </a:r>
          </a:p>
          <a:p>
            <a:pPr marL="285750" indent="-285750">
              <a:buFontTx/>
              <a:buChar char="-"/>
            </a:pPr>
            <a:endParaRPr lang="id-ID" dirty="0" smtClean="0"/>
          </a:p>
          <a:p>
            <a:r>
              <a:rPr lang="id-ID" b="1" dirty="0" smtClean="0"/>
              <a:t>FLEXIBILITY</a:t>
            </a:r>
          </a:p>
          <a:p>
            <a:pPr marL="0" indent="0">
              <a:buNone/>
            </a:pPr>
            <a:endParaRPr lang="id-ID" i="0" baseline="0" dirty="0" smtClean="0"/>
          </a:p>
        </p:txBody>
      </p:sp>
      <p:sp>
        <p:nvSpPr>
          <p:cNvPr id="4" name="Slide Number Placeholder 3"/>
          <p:cNvSpPr>
            <a:spLocks noGrp="1"/>
          </p:cNvSpPr>
          <p:nvPr>
            <p:ph type="sldNum" sz="quarter" idx="10"/>
          </p:nvPr>
        </p:nvSpPr>
        <p:spPr/>
        <p:txBody>
          <a:bodyPr/>
          <a:lstStyle/>
          <a:p>
            <a:fld id="{973D0CA8-58F8-44F1-BBD3-99DF3CB94871}" type="slidenum">
              <a:rPr lang="en-US" smtClean="0"/>
              <a:t>7</a:t>
            </a:fld>
            <a:endParaRPr lang="en-US"/>
          </a:p>
        </p:txBody>
      </p:sp>
    </p:spTree>
    <p:extLst>
      <p:ext uri="{BB962C8B-B14F-4D97-AF65-F5344CB8AC3E}">
        <p14:creationId xmlns:p14="http://schemas.microsoft.com/office/powerpoint/2010/main" val="15060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id-ID" i="1" baseline="0" dirty="0" smtClean="0"/>
          </a:p>
        </p:txBody>
      </p:sp>
      <p:sp>
        <p:nvSpPr>
          <p:cNvPr id="4" name="Slide Number Placeholder 3"/>
          <p:cNvSpPr>
            <a:spLocks noGrp="1"/>
          </p:cNvSpPr>
          <p:nvPr>
            <p:ph type="sldNum" sz="quarter" idx="10"/>
          </p:nvPr>
        </p:nvSpPr>
        <p:spPr/>
        <p:txBody>
          <a:bodyPr/>
          <a:lstStyle/>
          <a:p>
            <a:fld id="{973D0CA8-58F8-44F1-BBD3-99DF3CB94871}" type="slidenum">
              <a:rPr lang="en-US" smtClean="0"/>
              <a:t>8</a:t>
            </a:fld>
            <a:endParaRPr lang="en-US"/>
          </a:p>
        </p:txBody>
      </p:sp>
    </p:spTree>
    <p:extLst>
      <p:ext uri="{BB962C8B-B14F-4D97-AF65-F5344CB8AC3E}">
        <p14:creationId xmlns:p14="http://schemas.microsoft.com/office/powerpoint/2010/main" val="215400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defRPr/>
            </a:pPr>
            <a:r>
              <a:rPr lang="id-ID" dirty="0" smtClean="0"/>
              <a:t>memproses </a:t>
            </a:r>
            <a:r>
              <a:rPr lang="en-US" dirty="0" smtClean="0"/>
              <a:t>feedback</a:t>
            </a:r>
            <a:r>
              <a:rPr lang="id-ID" dirty="0" smtClean="0"/>
              <a:t> dari </a:t>
            </a:r>
            <a:r>
              <a:rPr lang="en-US" dirty="0" smtClean="0"/>
              <a:t>(pihak2 yang </a:t>
            </a:r>
            <a:r>
              <a:rPr lang="en-US" dirty="0" err="1" smtClean="0"/>
              <a:t>berpotensi</a:t>
            </a:r>
            <a:r>
              <a:rPr lang="id-ID" dirty="0" smtClean="0"/>
              <a:t>) pelanggan, bank, pelaku bisnis, masyarakat umum, dan sebagainya.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d-ID" sz="1200"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1200" b="1" dirty="0" smtClean="0">
                <a:solidFill>
                  <a:schemeClr val="bg1"/>
                </a:solidFill>
              </a:rPr>
              <a:t>Seseorang tidak akan tahu di mana seseorang itu berhubungan dengan sebuah tujuan</a:t>
            </a:r>
          </a:p>
          <a:p>
            <a:pPr marL="0" indent="0">
              <a:buNone/>
            </a:pPr>
            <a:endParaRPr lang="id-ID" i="1" baseline="0" dirty="0" smtClean="0"/>
          </a:p>
          <a:p>
            <a:pPr marL="0" indent="0">
              <a:buNone/>
            </a:pPr>
            <a:r>
              <a:rPr lang="id-ID" b="0" i="0" baseline="0" dirty="0" smtClean="0"/>
              <a:t>it is commonplace to talk about entrepreneurs’ need to deal with situations of high complexity and little predictability.</a:t>
            </a:r>
          </a:p>
          <a:p>
            <a:pPr marL="0" indent="0">
              <a:buNone/>
            </a:pPr>
            <a:endParaRPr lang="id-ID" b="0" i="0" baseline="0" dirty="0" smtClean="0"/>
          </a:p>
          <a:p>
            <a:pPr marL="0" indent="0">
              <a:buNone/>
            </a:pPr>
            <a:r>
              <a:rPr lang="id-ID" sz="1200" dirty="0" smtClean="0">
                <a:solidFill>
                  <a:schemeClr val="bg1"/>
                </a:solidFill>
              </a:rPr>
              <a:t>active feedback seeking</a:t>
            </a:r>
            <a:r>
              <a:rPr lang="id-ID" sz="1200" baseline="0" dirty="0" smtClean="0">
                <a:solidFill>
                  <a:schemeClr val="bg1"/>
                </a:solidFill>
              </a:rPr>
              <a:t> leads to adequate strategies to deal with the problem</a:t>
            </a:r>
          </a:p>
          <a:p>
            <a:pPr marL="0" indent="0">
              <a:buNone/>
            </a:pPr>
            <a:endParaRPr lang="id-ID" sz="1200" b="0" i="0"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Certain event and feedback come with no awarness , that why</a:t>
            </a:r>
            <a:r>
              <a:rPr lang="id-ID" baseline="0" dirty="0" smtClean="0"/>
              <a:t> u always have to be </a:t>
            </a:r>
            <a:r>
              <a:rPr lang="id-ID" b="1" baseline="0" dirty="0" smtClean="0"/>
              <a:t>prepared</a:t>
            </a:r>
            <a:endParaRPr lang="id-ID" b="1" dirty="0" smtClean="0"/>
          </a:p>
          <a:p>
            <a:pPr marL="0" indent="0">
              <a:buNone/>
            </a:pPr>
            <a:endParaRPr lang="id-ID" b="0" i="0" baseline="0" dirty="0" smtClean="0"/>
          </a:p>
        </p:txBody>
      </p:sp>
      <p:sp>
        <p:nvSpPr>
          <p:cNvPr id="4" name="Slide Number Placeholder 3"/>
          <p:cNvSpPr>
            <a:spLocks noGrp="1"/>
          </p:cNvSpPr>
          <p:nvPr>
            <p:ph type="sldNum" sz="quarter" idx="10"/>
          </p:nvPr>
        </p:nvSpPr>
        <p:spPr/>
        <p:txBody>
          <a:bodyPr/>
          <a:lstStyle/>
          <a:p>
            <a:fld id="{973D0CA8-58F8-44F1-BBD3-99DF3CB94871}" type="slidenum">
              <a:rPr lang="en-US" smtClean="0"/>
              <a:t>9</a:t>
            </a:fld>
            <a:endParaRPr lang="en-US"/>
          </a:p>
        </p:txBody>
      </p:sp>
    </p:spTree>
    <p:extLst>
      <p:ext uri="{BB962C8B-B14F-4D97-AF65-F5344CB8AC3E}">
        <p14:creationId xmlns:p14="http://schemas.microsoft.com/office/powerpoint/2010/main" val="287023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7FD38C-B9FF-44C3-9354-9D7D3443FBAB}"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B4B4E-CFBF-4943-8716-75DFD74FB3B5}" type="slidenum">
              <a:rPr lang="en-US" smtClean="0"/>
              <a:t>‹#›</a:t>
            </a:fld>
            <a:endParaRPr lang="en-US"/>
          </a:p>
        </p:txBody>
      </p:sp>
    </p:spTree>
    <p:extLst>
      <p:ext uri="{BB962C8B-B14F-4D97-AF65-F5344CB8AC3E}">
        <p14:creationId xmlns:p14="http://schemas.microsoft.com/office/powerpoint/2010/main" val="389397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FD38C-B9FF-44C3-9354-9D7D3443FBAB}"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B4B4E-CFBF-4943-8716-75DFD74FB3B5}" type="slidenum">
              <a:rPr lang="en-US" smtClean="0"/>
              <a:t>‹#›</a:t>
            </a:fld>
            <a:endParaRPr lang="en-US"/>
          </a:p>
        </p:txBody>
      </p:sp>
    </p:spTree>
    <p:extLst>
      <p:ext uri="{BB962C8B-B14F-4D97-AF65-F5344CB8AC3E}">
        <p14:creationId xmlns:p14="http://schemas.microsoft.com/office/powerpoint/2010/main" val="241713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FD38C-B9FF-44C3-9354-9D7D3443FBAB}"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B4B4E-CFBF-4943-8716-75DFD74FB3B5}" type="slidenum">
              <a:rPr lang="en-US" smtClean="0"/>
              <a:t>‹#›</a:t>
            </a:fld>
            <a:endParaRPr lang="en-US"/>
          </a:p>
        </p:txBody>
      </p:sp>
    </p:spTree>
    <p:extLst>
      <p:ext uri="{BB962C8B-B14F-4D97-AF65-F5344CB8AC3E}">
        <p14:creationId xmlns:p14="http://schemas.microsoft.com/office/powerpoint/2010/main" val="196518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FD38C-B9FF-44C3-9354-9D7D3443FBAB}"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B4B4E-CFBF-4943-8716-75DFD74FB3B5}" type="slidenum">
              <a:rPr lang="en-US" smtClean="0"/>
              <a:t>‹#›</a:t>
            </a:fld>
            <a:endParaRPr lang="en-US"/>
          </a:p>
        </p:txBody>
      </p:sp>
    </p:spTree>
    <p:extLst>
      <p:ext uri="{BB962C8B-B14F-4D97-AF65-F5344CB8AC3E}">
        <p14:creationId xmlns:p14="http://schemas.microsoft.com/office/powerpoint/2010/main" val="154913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7FD38C-B9FF-44C3-9354-9D7D3443FBAB}"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B4B4E-CFBF-4943-8716-75DFD74FB3B5}" type="slidenum">
              <a:rPr lang="en-US" smtClean="0"/>
              <a:t>‹#›</a:t>
            </a:fld>
            <a:endParaRPr lang="en-US"/>
          </a:p>
        </p:txBody>
      </p:sp>
    </p:spTree>
    <p:extLst>
      <p:ext uri="{BB962C8B-B14F-4D97-AF65-F5344CB8AC3E}">
        <p14:creationId xmlns:p14="http://schemas.microsoft.com/office/powerpoint/2010/main" val="31350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7FD38C-B9FF-44C3-9354-9D7D3443FBAB}"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B4B4E-CFBF-4943-8716-75DFD74FB3B5}" type="slidenum">
              <a:rPr lang="en-US" smtClean="0"/>
              <a:t>‹#›</a:t>
            </a:fld>
            <a:endParaRPr lang="en-US"/>
          </a:p>
        </p:txBody>
      </p:sp>
    </p:spTree>
    <p:extLst>
      <p:ext uri="{BB962C8B-B14F-4D97-AF65-F5344CB8AC3E}">
        <p14:creationId xmlns:p14="http://schemas.microsoft.com/office/powerpoint/2010/main" val="20594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7FD38C-B9FF-44C3-9354-9D7D3443FBAB}"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EB4B4E-CFBF-4943-8716-75DFD74FB3B5}" type="slidenum">
              <a:rPr lang="en-US" smtClean="0"/>
              <a:t>‹#›</a:t>
            </a:fld>
            <a:endParaRPr lang="en-US"/>
          </a:p>
        </p:txBody>
      </p:sp>
    </p:spTree>
    <p:extLst>
      <p:ext uri="{BB962C8B-B14F-4D97-AF65-F5344CB8AC3E}">
        <p14:creationId xmlns:p14="http://schemas.microsoft.com/office/powerpoint/2010/main" val="233499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FD38C-B9FF-44C3-9354-9D7D3443FBAB}"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B4B4E-CFBF-4943-8716-75DFD74FB3B5}" type="slidenum">
              <a:rPr lang="en-US" smtClean="0"/>
              <a:t>‹#›</a:t>
            </a:fld>
            <a:endParaRPr lang="en-US"/>
          </a:p>
        </p:txBody>
      </p:sp>
    </p:spTree>
    <p:extLst>
      <p:ext uri="{BB962C8B-B14F-4D97-AF65-F5344CB8AC3E}">
        <p14:creationId xmlns:p14="http://schemas.microsoft.com/office/powerpoint/2010/main" val="1350346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FD38C-B9FF-44C3-9354-9D7D3443FBAB}"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EB4B4E-CFBF-4943-8716-75DFD74FB3B5}" type="slidenum">
              <a:rPr lang="en-US" smtClean="0"/>
              <a:t>‹#›</a:t>
            </a:fld>
            <a:endParaRPr lang="en-US"/>
          </a:p>
        </p:txBody>
      </p:sp>
    </p:spTree>
    <p:extLst>
      <p:ext uri="{BB962C8B-B14F-4D97-AF65-F5344CB8AC3E}">
        <p14:creationId xmlns:p14="http://schemas.microsoft.com/office/powerpoint/2010/main" val="232466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7FD38C-B9FF-44C3-9354-9D7D3443FBAB}"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B4B4E-CFBF-4943-8716-75DFD74FB3B5}" type="slidenum">
              <a:rPr lang="en-US" smtClean="0"/>
              <a:t>‹#›</a:t>
            </a:fld>
            <a:endParaRPr lang="en-US"/>
          </a:p>
        </p:txBody>
      </p:sp>
    </p:spTree>
    <p:extLst>
      <p:ext uri="{BB962C8B-B14F-4D97-AF65-F5344CB8AC3E}">
        <p14:creationId xmlns:p14="http://schemas.microsoft.com/office/powerpoint/2010/main" val="97929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7FD38C-B9FF-44C3-9354-9D7D3443FBAB}"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B4B4E-CFBF-4943-8716-75DFD74FB3B5}" type="slidenum">
              <a:rPr lang="en-US" smtClean="0"/>
              <a:t>‹#›</a:t>
            </a:fld>
            <a:endParaRPr lang="en-US"/>
          </a:p>
        </p:txBody>
      </p:sp>
    </p:spTree>
    <p:extLst>
      <p:ext uri="{BB962C8B-B14F-4D97-AF65-F5344CB8AC3E}">
        <p14:creationId xmlns:p14="http://schemas.microsoft.com/office/powerpoint/2010/main" val="299344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FD38C-B9FF-44C3-9354-9D7D3443FBAB}"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B4B4E-CFBF-4943-8716-75DFD74FB3B5}" type="slidenum">
              <a:rPr lang="en-US" smtClean="0"/>
              <a:t>‹#›</a:t>
            </a:fld>
            <a:endParaRPr lang="en-US"/>
          </a:p>
        </p:txBody>
      </p:sp>
    </p:spTree>
    <p:extLst>
      <p:ext uri="{BB962C8B-B14F-4D97-AF65-F5344CB8AC3E}">
        <p14:creationId xmlns:p14="http://schemas.microsoft.com/office/powerpoint/2010/main" val="2930423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dirty="0" smtClean="0"/>
              <a:t>The Psychological Actions and Entrepreneurial Success; </a:t>
            </a:r>
            <a:endParaRPr lang="en-US" sz="5400" dirty="0"/>
          </a:p>
        </p:txBody>
      </p:sp>
      <p:sp>
        <p:nvSpPr>
          <p:cNvPr id="5" name="Subtitle 4"/>
          <p:cNvSpPr>
            <a:spLocks noGrp="1"/>
          </p:cNvSpPr>
          <p:nvPr>
            <p:ph type="subTitle" idx="1"/>
          </p:nvPr>
        </p:nvSpPr>
        <p:spPr>
          <a:xfrm>
            <a:off x="1524000" y="3602038"/>
            <a:ext cx="9144000" cy="554326"/>
          </a:xfrm>
        </p:spPr>
        <p:style>
          <a:lnRef idx="2">
            <a:schemeClr val="accent2"/>
          </a:lnRef>
          <a:fillRef idx="1">
            <a:schemeClr val="lt1"/>
          </a:fillRef>
          <a:effectRef idx="0">
            <a:schemeClr val="accent2"/>
          </a:effectRef>
          <a:fontRef idx="minor">
            <a:schemeClr val="dk1"/>
          </a:fontRef>
        </p:style>
        <p:txBody>
          <a:bodyPr>
            <a:noAutofit/>
          </a:bodyPr>
          <a:lstStyle/>
          <a:p>
            <a:r>
              <a:rPr lang="en-US" sz="4400" dirty="0" smtClean="0"/>
              <a:t>An Action Theory Approach</a:t>
            </a:r>
            <a:endParaRPr lang="en-US" sz="4400" dirty="0"/>
          </a:p>
        </p:txBody>
      </p:sp>
    </p:spTree>
    <p:extLst>
      <p:ext uri="{BB962C8B-B14F-4D97-AF65-F5344CB8AC3E}">
        <p14:creationId xmlns:p14="http://schemas.microsoft.com/office/powerpoint/2010/main" val="3063926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223158" y="1543767"/>
            <a:ext cx="6954020" cy="1526076"/>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800" dirty="0">
                <a:solidFill>
                  <a:schemeClr val="bg1"/>
                </a:solidFill>
              </a:rPr>
              <a:t>Tindakan tidak selalu mengikuti urutan yang teratur.</a:t>
            </a:r>
          </a:p>
          <a:p>
            <a:r>
              <a:rPr lang="id-ID" sz="1800" dirty="0">
                <a:solidFill>
                  <a:schemeClr val="bg1"/>
                </a:solidFill>
              </a:rPr>
              <a:t>Walau begitu, jika salah satu langkah terlewatkan, tindakan tsbt akan menjadi tidak lengkap dan tidak efisien (bahkan impossible).</a:t>
            </a:r>
          </a:p>
          <a:p>
            <a:pPr marL="0" indent="0">
              <a:lnSpc>
                <a:spcPct val="100000"/>
              </a:lnSpc>
              <a:spcBef>
                <a:spcPts val="0"/>
              </a:spcBef>
              <a:buNone/>
              <a:defRPr/>
            </a:pPr>
            <a:r>
              <a:rPr lang="id-ID" sz="1800" dirty="0">
                <a:solidFill>
                  <a:schemeClr val="bg1"/>
                </a:solidFill>
              </a:rPr>
              <a:t>Misal, tindakan tanpa feedback dapat mengarah pada </a:t>
            </a:r>
            <a:r>
              <a:rPr lang="id-ID" sz="1800" dirty="0" smtClean="0">
                <a:solidFill>
                  <a:schemeClr val="bg1"/>
                </a:solidFill>
              </a:rPr>
              <a:t>kekacauan.</a:t>
            </a:r>
          </a:p>
          <a:p>
            <a:pPr marL="0" indent="0">
              <a:buNone/>
            </a:pPr>
            <a:endParaRPr lang="id-ID" sz="1800" b="1" dirty="0">
              <a:solidFill>
                <a:schemeClr val="bg1"/>
              </a:solidFill>
            </a:endParaRPr>
          </a:p>
        </p:txBody>
      </p:sp>
      <p:sp>
        <p:nvSpPr>
          <p:cNvPr id="14" name="Content Placeholder 2"/>
          <p:cNvSpPr txBox="1">
            <a:spLocks/>
          </p:cNvSpPr>
          <p:nvPr/>
        </p:nvSpPr>
        <p:spPr>
          <a:xfrm>
            <a:off x="7177178" y="1543767"/>
            <a:ext cx="5014822" cy="4822527"/>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1800" b="1" dirty="0" smtClean="0">
                <a:solidFill>
                  <a:schemeClr val="bg1"/>
                </a:solidFill>
              </a:rPr>
              <a:t>RUBICON THEORY</a:t>
            </a:r>
          </a:p>
          <a:p>
            <a:pPr marL="0" indent="0">
              <a:buNone/>
            </a:pPr>
            <a:r>
              <a:rPr lang="id-ID" sz="1800" b="1" dirty="0" smtClean="0">
                <a:solidFill>
                  <a:schemeClr val="bg1"/>
                </a:solidFill>
              </a:rPr>
              <a:t>(differential importace of goal setting and planning)</a:t>
            </a:r>
          </a:p>
          <a:p>
            <a:pPr marL="0" indent="0">
              <a:buNone/>
            </a:pPr>
            <a:endParaRPr lang="id-ID" sz="1800" b="1" dirty="0" smtClean="0">
              <a:solidFill>
                <a:schemeClr val="bg1"/>
              </a:solidFill>
            </a:endParaRPr>
          </a:p>
          <a:p>
            <a:pPr marL="0" indent="0">
              <a:buNone/>
            </a:pPr>
            <a:r>
              <a:rPr lang="id-ID" sz="1800" dirty="0">
                <a:solidFill>
                  <a:schemeClr val="bg1"/>
                </a:solidFill>
              </a:rPr>
              <a:t>Sebelum melintasi Rubicon, niat itu dikembangkan dalam model pengambilan keputusan yg rasional pilihan sasaran (a rational decision-making model of goal choice) . Begitu orang merencanakan (</a:t>
            </a:r>
            <a:r>
              <a:rPr lang="id-ID" sz="1800" i="1" dirty="0">
                <a:solidFill>
                  <a:schemeClr val="bg1"/>
                </a:solidFill>
              </a:rPr>
              <a:t>plan)</a:t>
            </a:r>
            <a:r>
              <a:rPr lang="id-ID" sz="1800" dirty="0">
                <a:solidFill>
                  <a:schemeClr val="bg1"/>
                </a:solidFill>
              </a:rPr>
              <a:t> (memikirkan kapan dan bagaimana melakukan niat), niat itu berubah menjadi niat implementasi (implementation intention). Begitu niat implementasi terbentuk, rubicon dilalui dan orang tersebut berada dalam fase </a:t>
            </a:r>
            <a:r>
              <a:rPr lang="id-ID" sz="1800" i="1" dirty="0">
                <a:solidFill>
                  <a:schemeClr val="bg1"/>
                </a:solidFill>
              </a:rPr>
              <a:t>willing</a:t>
            </a:r>
            <a:r>
              <a:rPr lang="id-ID" sz="1800" dirty="0">
                <a:solidFill>
                  <a:schemeClr val="bg1"/>
                </a:solidFill>
              </a:rPr>
              <a:t>. Disini proses otomatis dapat mengambil alih untuk mendorong orang tersebut ke dalam tindakan </a:t>
            </a:r>
            <a:r>
              <a:rPr lang="id-ID" sz="1800" i="1" dirty="0">
                <a:solidFill>
                  <a:schemeClr val="bg1"/>
                </a:solidFill>
              </a:rPr>
              <a:t>(action).</a:t>
            </a:r>
          </a:p>
          <a:p>
            <a:pPr marL="0" indent="0">
              <a:buNone/>
            </a:pPr>
            <a:endParaRPr lang="id-ID" sz="1800" b="1" dirty="0">
              <a:solidFill>
                <a:schemeClr val="bg1"/>
              </a:solidFill>
            </a:endParaRPr>
          </a:p>
        </p:txBody>
      </p:sp>
      <p:sp>
        <p:nvSpPr>
          <p:cNvPr id="8" name="TextBox 7"/>
          <p:cNvSpPr txBox="1"/>
          <p:nvPr/>
        </p:nvSpPr>
        <p:spPr>
          <a:xfrm>
            <a:off x="223157" y="3082054"/>
            <a:ext cx="6954021" cy="23698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id-ID" sz="2000" b="1" dirty="0"/>
              <a:t/>
            </a:r>
            <a:br>
              <a:rPr lang="id-ID" sz="2000" b="1" dirty="0"/>
            </a:br>
            <a:r>
              <a:rPr lang="id-ID" sz="2000" b="1" dirty="0"/>
              <a:t>Goal setting dan planning </a:t>
            </a:r>
            <a:endParaRPr lang="id-ID" dirty="0"/>
          </a:p>
          <a:p>
            <a:endParaRPr lang="id-ID" dirty="0" smtClean="0"/>
          </a:p>
          <a:p>
            <a:r>
              <a:rPr lang="id-ID" dirty="0" smtClean="0"/>
              <a:t>Walaupun </a:t>
            </a:r>
            <a:r>
              <a:rPr lang="id-ID" dirty="0"/>
              <a:t>terkadangan planning dan subgoaling disamakan, terdapat fungsi dari planning yg tidak ada pada subgoals yaitu : 	</a:t>
            </a:r>
            <a:br>
              <a:rPr lang="id-ID" dirty="0"/>
            </a:br>
            <a:r>
              <a:rPr lang="id-ID" i="1" dirty="0"/>
              <a:t>Planning implies that entrepreneurs do a mental stimulation of their actions </a:t>
            </a:r>
            <a:r>
              <a:rPr lang="id-ID" dirty="0"/>
              <a:t>(“</a:t>
            </a:r>
            <a:r>
              <a:rPr lang="id-ID" i="1" dirty="0"/>
              <a:t>Probehandlung</a:t>
            </a:r>
            <a:r>
              <a:rPr lang="id-ID" dirty="0"/>
              <a:t>”)</a:t>
            </a:r>
            <a:br>
              <a:rPr lang="id-ID" dirty="0"/>
            </a:br>
            <a:endParaRPr lang="id-ID" dirty="0"/>
          </a:p>
        </p:txBody>
      </p:sp>
      <p:sp>
        <p:nvSpPr>
          <p:cNvPr id="13" name="Title 1"/>
          <p:cNvSpPr txBox="1">
            <a:spLocks/>
          </p:cNvSpPr>
          <p:nvPr/>
        </p:nvSpPr>
        <p:spPr>
          <a:xfrm>
            <a:off x="838200" y="1087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The Interplay of the Steps in the Action Sequence</a:t>
            </a:r>
            <a:endParaRPr lang="en-US" dirty="0"/>
          </a:p>
        </p:txBody>
      </p:sp>
      <p:pic>
        <p:nvPicPr>
          <p:cNvPr id="2" name="Picture 1"/>
          <p:cNvPicPr>
            <a:picLocks noChangeAspect="1"/>
          </p:cNvPicPr>
          <p:nvPr/>
        </p:nvPicPr>
        <p:blipFill>
          <a:blip r:embed="rId3"/>
          <a:stretch>
            <a:fillRect/>
          </a:stretch>
        </p:blipFill>
        <p:spPr>
          <a:xfrm>
            <a:off x="461667" y="5448300"/>
            <a:ext cx="3238500" cy="1409700"/>
          </a:xfrm>
          <a:prstGeom prst="rect">
            <a:avLst/>
          </a:prstGeom>
        </p:spPr>
      </p:pic>
      <p:pic>
        <p:nvPicPr>
          <p:cNvPr id="3" name="Picture 2"/>
          <p:cNvPicPr>
            <a:picLocks noChangeAspect="1"/>
          </p:cNvPicPr>
          <p:nvPr/>
        </p:nvPicPr>
        <p:blipFill rotWithShape="1">
          <a:blip r:embed="rId4"/>
          <a:srcRect l="23669"/>
          <a:stretch/>
        </p:blipFill>
        <p:spPr>
          <a:xfrm>
            <a:off x="3938677" y="5524500"/>
            <a:ext cx="2617398" cy="1333500"/>
          </a:xfrm>
          <a:prstGeom prst="rect">
            <a:avLst/>
          </a:prstGeom>
        </p:spPr>
      </p:pic>
    </p:spTree>
    <p:extLst>
      <p:ext uri="{BB962C8B-B14F-4D97-AF65-F5344CB8AC3E}">
        <p14:creationId xmlns:p14="http://schemas.microsoft.com/office/powerpoint/2010/main" val="3045791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stretch>
            <a:fillRect/>
          </a:stretch>
        </p:blipFill>
        <p:spPr>
          <a:xfrm>
            <a:off x="1709648" y="4953000"/>
            <a:ext cx="9048750" cy="1905000"/>
          </a:xfrm>
          <a:prstGeom prst="rect">
            <a:avLst/>
          </a:prstGeom>
        </p:spPr>
      </p:pic>
      <p:pic>
        <p:nvPicPr>
          <p:cNvPr id="5" name="Picture 4"/>
          <p:cNvPicPr>
            <a:picLocks noChangeAspect="1"/>
          </p:cNvPicPr>
          <p:nvPr/>
        </p:nvPicPr>
        <p:blipFill>
          <a:blip r:embed="rId3"/>
          <a:stretch>
            <a:fillRect/>
          </a:stretch>
        </p:blipFill>
        <p:spPr>
          <a:xfrm rot="10800000" flipH="1">
            <a:off x="483078" y="-1"/>
            <a:ext cx="11197087" cy="4067175"/>
          </a:xfrm>
          <a:prstGeom prst="rect">
            <a:avLst/>
          </a:prstGeom>
        </p:spPr>
      </p:pic>
      <p:pic>
        <p:nvPicPr>
          <p:cNvPr id="6" name="Picture 5"/>
          <p:cNvPicPr>
            <a:picLocks noChangeAspect="1"/>
          </p:cNvPicPr>
          <p:nvPr/>
        </p:nvPicPr>
        <p:blipFill>
          <a:blip r:embed="rId4"/>
          <a:stretch>
            <a:fillRect/>
          </a:stretch>
        </p:blipFill>
        <p:spPr>
          <a:xfrm>
            <a:off x="0" y="-2"/>
            <a:ext cx="12192000" cy="6858002"/>
          </a:xfrm>
          <a:prstGeom prst="rect">
            <a:avLst/>
          </a:prstGeom>
        </p:spPr>
      </p:pic>
      <p:sp>
        <p:nvSpPr>
          <p:cNvPr id="7" name="TextBox 6"/>
          <p:cNvSpPr txBox="1"/>
          <p:nvPr/>
        </p:nvSpPr>
        <p:spPr>
          <a:xfrm rot="5400000">
            <a:off x="2480634" y="4660613"/>
            <a:ext cx="1786258" cy="584775"/>
          </a:xfrm>
          <a:prstGeom prst="rect">
            <a:avLst/>
          </a:prstGeom>
          <a:noFill/>
        </p:spPr>
        <p:txBody>
          <a:bodyPr wrap="none" rtlCol="0">
            <a:spAutoFit/>
          </a:bodyPr>
          <a:lstStyle/>
          <a:p>
            <a:r>
              <a:rPr lang="id-ID" sz="3200" b="1" dirty="0" smtClean="0"/>
              <a:t>RUBICON</a:t>
            </a:r>
            <a:endParaRPr lang="id-ID" sz="3200" b="1" dirty="0"/>
          </a:p>
        </p:txBody>
      </p:sp>
    </p:spTree>
    <p:extLst>
      <p:ext uri="{BB962C8B-B14F-4D97-AF65-F5344CB8AC3E}">
        <p14:creationId xmlns:p14="http://schemas.microsoft.com/office/powerpoint/2010/main" val="2305923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Structure</a:t>
            </a:r>
            <a:endParaRPr lang="en-US" dirty="0"/>
          </a:p>
        </p:txBody>
      </p:sp>
      <p:sp>
        <p:nvSpPr>
          <p:cNvPr id="3" name="Content Placeholder 2"/>
          <p:cNvSpPr>
            <a:spLocks noGrp="1"/>
          </p:cNvSpPr>
          <p:nvPr>
            <p:ph idx="1"/>
          </p:nvPr>
        </p:nvSpPr>
        <p:spPr>
          <a:xfrm>
            <a:off x="1981200" y="2362201"/>
            <a:ext cx="8229600" cy="2102223"/>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n-US" sz="2400" dirty="0"/>
              <a:t>Action Structure </a:t>
            </a:r>
            <a:r>
              <a:rPr lang="en-US" sz="2400" dirty="0" err="1"/>
              <a:t>berkaitan</a:t>
            </a:r>
            <a:r>
              <a:rPr lang="en-US" sz="2400" dirty="0"/>
              <a:t> </a:t>
            </a:r>
            <a:r>
              <a:rPr lang="en-US" sz="2400" dirty="0" err="1"/>
              <a:t>dengan</a:t>
            </a:r>
            <a:r>
              <a:rPr lang="en-US" sz="2400" dirty="0"/>
              <a:t> </a:t>
            </a:r>
            <a:r>
              <a:rPr lang="en-US" sz="2400" dirty="0" err="1"/>
              <a:t>regulasi</a:t>
            </a:r>
            <a:r>
              <a:rPr lang="en-US" sz="2400" dirty="0"/>
              <a:t> </a:t>
            </a:r>
            <a:r>
              <a:rPr lang="en-US" sz="2400" dirty="0" err="1"/>
              <a:t>tindakan</a:t>
            </a:r>
            <a:r>
              <a:rPr lang="en-US" sz="2400" dirty="0"/>
              <a:t> </a:t>
            </a:r>
            <a:r>
              <a:rPr lang="en-US" sz="2400" dirty="0" err="1"/>
              <a:t>hirarki</a:t>
            </a:r>
            <a:r>
              <a:rPr lang="en-US" sz="2400" dirty="0"/>
              <a:t> </a:t>
            </a:r>
            <a:r>
              <a:rPr lang="en-US" sz="2400" dirty="0" err="1"/>
              <a:t>kognitif</a:t>
            </a:r>
            <a:r>
              <a:rPr lang="en-US" sz="2400" dirty="0"/>
              <a:t>. </a:t>
            </a:r>
            <a:r>
              <a:rPr lang="en-US" sz="2400" dirty="0" err="1"/>
              <a:t>Gagasan</a:t>
            </a:r>
            <a:r>
              <a:rPr lang="en-US" sz="2400" dirty="0"/>
              <a:t> </a:t>
            </a:r>
            <a:r>
              <a:rPr lang="en-US" sz="2400" dirty="0" err="1"/>
              <a:t>dari</a:t>
            </a:r>
            <a:r>
              <a:rPr lang="en-US" sz="2400" dirty="0"/>
              <a:t> </a:t>
            </a:r>
            <a:r>
              <a:rPr lang="en-US" sz="2400" dirty="0" err="1"/>
              <a:t>hirarki</a:t>
            </a:r>
            <a:r>
              <a:rPr lang="en-US" sz="2400" dirty="0"/>
              <a:t> </a:t>
            </a:r>
            <a:r>
              <a:rPr lang="en-US" sz="2400" dirty="0" err="1"/>
              <a:t>dibutuhkan</a:t>
            </a:r>
            <a:r>
              <a:rPr lang="en-US" sz="2400" dirty="0"/>
              <a:t> </a:t>
            </a:r>
            <a:r>
              <a:rPr lang="en-US" sz="2400" dirty="0" err="1"/>
              <a:t>untuk</a:t>
            </a:r>
            <a:r>
              <a:rPr lang="en-US" sz="2400" dirty="0"/>
              <a:t> </a:t>
            </a:r>
            <a:r>
              <a:rPr lang="en-US" sz="2400" dirty="0" err="1"/>
              <a:t>memahami</a:t>
            </a:r>
            <a:r>
              <a:rPr lang="en-US" sz="2400" dirty="0"/>
              <a:t> </a:t>
            </a:r>
            <a:r>
              <a:rPr lang="en-US" sz="2400" dirty="0" err="1"/>
              <a:t>perilaku</a:t>
            </a:r>
            <a:r>
              <a:rPr lang="en-US" sz="2400" dirty="0"/>
              <a:t> yang </a:t>
            </a:r>
            <a:r>
              <a:rPr lang="en-US" sz="2400" dirty="0" err="1"/>
              <a:t>terorganisir</a:t>
            </a:r>
            <a:r>
              <a:rPr lang="en-US" sz="2400" dirty="0"/>
              <a:t> </a:t>
            </a:r>
            <a:r>
              <a:rPr lang="en-US" sz="2400" dirty="0" err="1"/>
              <a:t>dengan</a:t>
            </a:r>
            <a:r>
              <a:rPr lang="en-US" sz="2400" dirty="0"/>
              <a:t> </a:t>
            </a:r>
            <a:r>
              <a:rPr lang="en-US" sz="2400" dirty="0" err="1"/>
              <a:t>baik</a:t>
            </a:r>
            <a:r>
              <a:rPr lang="en-US" sz="2400" dirty="0"/>
              <a:t> </a:t>
            </a:r>
            <a:r>
              <a:rPr lang="en-US" sz="2400" dirty="0" err="1"/>
              <a:t>sehingga</a:t>
            </a:r>
            <a:r>
              <a:rPr lang="en-US" sz="2400" dirty="0"/>
              <a:t> </a:t>
            </a:r>
            <a:r>
              <a:rPr lang="en-US" sz="2400" dirty="0" err="1"/>
              <a:t>mencapai</a:t>
            </a:r>
            <a:r>
              <a:rPr lang="en-US" sz="2400" dirty="0"/>
              <a:t> level </a:t>
            </a:r>
            <a:r>
              <a:rPr lang="en-US" sz="2400" dirty="0" err="1"/>
              <a:t>tujuan</a:t>
            </a:r>
            <a:r>
              <a:rPr lang="en-US" sz="2400" dirty="0"/>
              <a:t> yang </a:t>
            </a:r>
            <a:r>
              <a:rPr lang="en-US" sz="2400" dirty="0" err="1"/>
              <a:t>lebih</a:t>
            </a:r>
            <a:r>
              <a:rPr lang="en-US" sz="2400" dirty="0"/>
              <a:t> </a:t>
            </a:r>
            <a:r>
              <a:rPr lang="en-US" sz="2400" dirty="0" err="1"/>
              <a:t>tinggi</a:t>
            </a:r>
            <a:r>
              <a:rPr lang="en-US" sz="2400" dirty="0"/>
              <a:t> (</a:t>
            </a:r>
            <a:r>
              <a:rPr lang="en-US" sz="2400" dirty="0" err="1"/>
              <a:t>misalnya</a:t>
            </a:r>
            <a:r>
              <a:rPr lang="en-US" sz="2400" dirty="0"/>
              <a:t> </a:t>
            </a:r>
            <a:r>
              <a:rPr lang="en-US" sz="2400" dirty="0" err="1"/>
              <a:t>meluncurkan</a:t>
            </a:r>
            <a:r>
              <a:rPr lang="en-US" sz="2400" dirty="0"/>
              <a:t> </a:t>
            </a:r>
            <a:r>
              <a:rPr lang="en-US" sz="2400" dirty="0" err="1"/>
              <a:t>produk</a:t>
            </a:r>
            <a:r>
              <a:rPr lang="en-US" sz="2400" dirty="0"/>
              <a:t> </a:t>
            </a:r>
            <a:r>
              <a:rPr lang="en-US" sz="2400" dirty="0" err="1"/>
              <a:t>baru</a:t>
            </a:r>
            <a:r>
              <a:rPr lang="en-US" sz="2400" dirty="0"/>
              <a:t>) </a:t>
            </a:r>
            <a:r>
              <a:rPr lang="en-US" sz="2400" dirty="0" err="1"/>
              <a:t>dengan</a:t>
            </a:r>
            <a:r>
              <a:rPr lang="en-US" sz="2400" dirty="0"/>
              <a:t> </a:t>
            </a:r>
            <a:r>
              <a:rPr lang="en-US" sz="2400" dirty="0" err="1"/>
              <a:t>menggunakan</a:t>
            </a:r>
            <a:r>
              <a:rPr lang="en-US" sz="2400" dirty="0"/>
              <a:t> </a:t>
            </a:r>
            <a:r>
              <a:rPr lang="en-US" sz="2400" dirty="0" err="1"/>
              <a:t>perilaku</a:t>
            </a:r>
            <a:r>
              <a:rPr lang="en-US" sz="2400" dirty="0"/>
              <a:t> </a:t>
            </a:r>
            <a:r>
              <a:rPr lang="en-US" sz="2400" dirty="0" err="1"/>
              <a:t>tingkat</a:t>
            </a:r>
            <a:r>
              <a:rPr lang="en-US" sz="2400" dirty="0"/>
              <a:t> </a:t>
            </a:r>
            <a:r>
              <a:rPr lang="en-US" sz="2400" dirty="0" err="1"/>
              <a:t>rendah</a:t>
            </a:r>
            <a:r>
              <a:rPr lang="en-US" sz="2400" dirty="0"/>
              <a:t> (</a:t>
            </a:r>
            <a:r>
              <a:rPr lang="en-US" sz="2400" dirty="0" err="1"/>
              <a:t>misalnya</a:t>
            </a:r>
            <a:r>
              <a:rPr lang="en-US" sz="2400" dirty="0"/>
              <a:t> </a:t>
            </a:r>
            <a:r>
              <a:rPr lang="en-US" sz="2400" dirty="0" err="1"/>
              <a:t>mengucapkan</a:t>
            </a:r>
            <a:r>
              <a:rPr lang="en-US" sz="2400" dirty="0"/>
              <a:t> kata-kata, </a:t>
            </a:r>
            <a:r>
              <a:rPr lang="en-US" sz="2400" dirty="0" err="1"/>
              <a:t>menulis</a:t>
            </a:r>
            <a:r>
              <a:rPr lang="en-US" sz="2400" dirty="0"/>
              <a:t> kata2). </a:t>
            </a:r>
            <a:endParaRPr lang="en-US" sz="2400" dirty="0"/>
          </a:p>
        </p:txBody>
      </p:sp>
    </p:spTree>
    <p:extLst>
      <p:ext uri="{BB962C8B-B14F-4D97-AF65-F5344CB8AC3E}">
        <p14:creationId xmlns:p14="http://schemas.microsoft.com/office/powerpoint/2010/main" val="1490541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8001000" cy="639762"/>
          </a:xfrm>
        </p:spPr>
        <p:txBody>
          <a:bodyPr>
            <a:noAutofit/>
          </a:bodyPr>
          <a:lstStyle/>
          <a:p>
            <a:r>
              <a:rPr lang="en-US" sz="3600" dirty="0"/>
              <a:t>The Four Levels of Regulation</a:t>
            </a:r>
            <a:endParaRPr lang="en-US" sz="3600" dirty="0"/>
          </a:p>
        </p:txBody>
      </p:sp>
      <p:sp>
        <p:nvSpPr>
          <p:cNvPr id="3" name="Content Placeholder 2"/>
          <p:cNvSpPr>
            <a:spLocks noGrp="1"/>
          </p:cNvSpPr>
          <p:nvPr>
            <p:ph idx="1"/>
          </p:nvPr>
        </p:nvSpPr>
        <p:spPr>
          <a:xfrm>
            <a:off x="1828800" y="838200"/>
            <a:ext cx="8534400" cy="6400800"/>
          </a:xfrm>
        </p:spPr>
        <p:txBody>
          <a:bodyPr>
            <a:noAutofit/>
          </a:bodyPr>
          <a:lstStyle/>
          <a:p>
            <a:pPr marL="0" indent="0">
              <a:buNone/>
            </a:pPr>
            <a:r>
              <a:rPr lang="en-US" sz="2400" b="1" dirty="0"/>
              <a:t>The skill level of Regulation</a:t>
            </a:r>
          </a:p>
          <a:p>
            <a:pPr marL="0" indent="0">
              <a:buNone/>
            </a:pPr>
            <a:r>
              <a:rPr lang="en-US" sz="2000" dirty="0"/>
              <a:t>Tingkat paling </a:t>
            </a:r>
            <a:r>
              <a:rPr lang="en-US" sz="2000" dirty="0" err="1"/>
              <a:t>rendah</a:t>
            </a:r>
            <a:r>
              <a:rPr lang="en-US" sz="2000" dirty="0"/>
              <a:t> </a:t>
            </a:r>
            <a:r>
              <a:rPr lang="en-US" sz="2000" dirty="0" err="1"/>
              <a:t>dari</a:t>
            </a:r>
            <a:r>
              <a:rPr lang="en-US" sz="2000" dirty="0"/>
              <a:t> </a:t>
            </a:r>
            <a:r>
              <a:rPr lang="en-US" sz="2000" dirty="0" err="1"/>
              <a:t>regulasi</a:t>
            </a:r>
            <a:r>
              <a:rPr lang="en-US" sz="2000" dirty="0"/>
              <a:t> (</a:t>
            </a:r>
            <a:r>
              <a:rPr lang="en-US" sz="2000" dirty="0" err="1"/>
              <a:t>disebut</a:t>
            </a:r>
            <a:r>
              <a:rPr lang="en-US" sz="2000" dirty="0"/>
              <a:t> </a:t>
            </a:r>
            <a:r>
              <a:rPr lang="en-US" sz="2000" dirty="0" err="1"/>
              <a:t>tingkat</a:t>
            </a:r>
            <a:r>
              <a:rPr lang="en-US" sz="2000" dirty="0"/>
              <a:t> </a:t>
            </a:r>
            <a:r>
              <a:rPr lang="en-US" sz="2000" dirty="0" err="1"/>
              <a:t>keterampilan</a:t>
            </a:r>
            <a:r>
              <a:rPr lang="en-US" sz="2000" dirty="0"/>
              <a:t>) </a:t>
            </a:r>
            <a:r>
              <a:rPr lang="en-US" sz="2000" dirty="0" err="1"/>
              <a:t>mengatur</a:t>
            </a:r>
            <a:r>
              <a:rPr lang="en-US" sz="2000" dirty="0"/>
              <a:t> </a:t>
            </a:r>
            <a:r>
              <a:rPr lang="en-US" sz="2000" dirty="0" err="1"/>
              <a:t>situasi</a:t>
            </a:r>
            <a:r>
              <a:rPr lang="en-US" sz="2000" dirty="0"/>
              <a:t> yang </a:t>
            </a:r>
            <a:r>
              <a:rPr lang="en-US" sz="2000" dirty="0" err="1"/>
              <a:t>spesifik</a:t>
            </a:r>
            <a:r>
              <a:rPr lang="en-US" sz="2000" dirty="0"/>
              <a:t> </a:t>
            </a:r>
            <a:r>
              <a:rPr lang="en-US" sz="2000" dirty="0" err="1"/>
              <a:t>atau</a:t>
            </a:r>
            <a:r>
              <a:rPr lang="en-US" sz="2000" dirty="0"/>
              <a:t> </a:t>
            </a:r>
            <a:r>
              <a:rPr lang="en-US" sz="2000" dirty="0" err="1"/>
              <a:t>rutinitas</a:t>
            </a:r>
            <a:r>
              <a:rPr lang="en-US" sz="2000" dirty="0"/>
              <a:t>. </a:t>
            </a:r>
            <a:r>
              <a:rPr lang="en-US" sz="2000" dirty="0" err="1"/>
              <a:t>Informasi</a:t>
            </a:r>
            <a:r>
              <a:rPr lang="en-US" sz="2000" dirty="0"/>
              <a:t> di </a:t>
            </a:r>
            <a:r>
              <a:rPr lang="en-US" sz="2000" dirty="0" err="1"/>
              <a:t>tingkat</a:t>
            </a:r>
            <a:r>
              <a:rPr lang="en-US" sz="2000" dirty="0"/>
              <a:t> </a:t>
            </a:r>
            <a:r>
              <a:rPr lang="en-US" sz="2000" dirty="0" err="1"/>
              <a:t>ini</a:t>
            </a:r>
            <a:r>
              <a:rPr lang="en-US" sz="2000" dirty="0"/>
              <a:t> </a:t>
            </a:r>
            <a:r>
              <a:rPr lang="en-US" sz="2000" dirty="0" err="1"/>
              <a:t>cepat</a:t>
            </a:r>
            <a:r>
              <a:rPr lang="en-US" sz="2000" dirty="0"/>
              <a:t>,</a:t>
            </a:r>
            <a:r>
              <a:rPr lang="en-US" sz="2000" dirty="0"/>
              <a:t> </a:t>
            </a:r>
            <a:r>
              <a:rPr lang="en-US" sz="2000" dirty="0" err="1"/>
              <a:t>tanpa</a:t>
            </a:r>
            <a:r>
              <a:rPr lang="en-US" sz="2000" dirty="0"/>
              <a:t> </a:t>
            </a:r>
            <a:r>
              <a:rPr lang="en-US" sz="2000" dirty="0" err="1"/>
              <a:t>usaha</a:t>
            </a:r>
            <a:r>
              <a:rPr lang="en-US" sz="2000" dirty="0"/>
              <a:t> </a:t>
            </a:r>
            <a:r>
              <a:rPr lang="en-US" sz="2000" dirty="0" err="1"/>
              <a:t>dan</a:t>
            </a:r>
            <a:r>
              <a:rPr lang="en-US" sz="2000" dirty="0"/>
              <a:t> </a:t>
            </a:r>
            <a:r>
              <a:rPr lang="en-US" sz="2000" dirty="0" err="1"/>
              <a:t>tanpa</a:t>
            </a:r>
            <a:r>
              <a:rPr lang="en-US" sz="2000" dirty="0"/>
              <a:t> </a:t>
            </a:r>
            <a:r>
              <a:rPr lang="en-US" sz="2000" dirty="0" err="1"/>
              <a:t>batasan</a:t>
            </a:r>
            <a:r>
              <a:rPr lang="en-US" sz="2000" dirty="0"/>
              <a:t> yang </a:t>
            </a:r>
            <a:r>
              <a:rPr lang="en-US" sz="2000" dirty="0" err="1"/>
              <a:t>jelas</a:t>
            </a:r>
            <a:r>
              <a:rPr lang="en-US" sz="2000" dirty="0"/>
              <a:t>.</a:t>
            </a:r>
          </a:p>
          <a:p>
            <a:pPr marL="0" indent="0">
              <a:buNone/>
            </a:pPr>
            <a:r>
              <a:rPr lang="id-ID" sz="2400" b="1" dirty="0"/>
              <a:t>Level of flexible action patterns</a:t>
            </a:r>
            <a:endParaRPr lang="en-US" sz="2400" dirty="0"/>
          </a:p>
          <a:p>
            <a:pPr marL="0" indent="0">
              <a:buNone/>
            </a:pPr>
            <a:r>
              <a:rPr lang="en-US" sz="2000" dirty="0"/>
              <a:t>Program </a:t>
            </a:r>
            <a:r>
              <a:rPr lang="en-US" sz="2000" dirty="0" err="1"/>
              <a:t>tindakan</a:t>
            </a:r>
            <a:r>
              <a:rPr lang="en-US" sz="2000" dirty="0"/>
              <a:t> </a:t>
            </a:r>
            <a:r>
              <a:rPr lang="en-US" sz="2000" dirty="0" err="1"/>
              <a:t>siap</a:t>
            </a:r>
            <a:r>
              <a:rPr lang="en-US" sz="2000" dirty="0"/>
              <a:t> </a:t>
            </a:r>
            <a:r>
              <a:rPr lang="en-US" sz="2000" dirty="0" err="1"/>
              <a:t>pakai</a:t>
            </a:r>
            <a:r>
              <a:rPr lang="en-US" sz="2000" dirty="0"/>
              <a:t> </a:t>
            </a:r>
            <a:r>
              <a:rPr lang="en-US" sz="2000" dirty="0" err="1"/>
              <a:t>ini</a:t>
            </a:r>
            <a:r>
              <a:rPr lang="en-US" sz="2000" dirty="0"/>
              <a:t> </a:t>
            </a:r>
            <a:r>
              <a:rPr lang="en-US" sz="2000" dirty="0" err="1"/>
              <a:t>tersedia</a:t>
            </a:r>
            <a:r>
              <a:rPr lang="en-US" sz="2000" dirty="0"/>
              <a:t> di </a:t>
            </a:r>
            <a:r>
              <a:rPr lang="en-US" sz="2000" dirty="0" err="1"/>
              <a:t>memori</a:t>
            </a:r>
            <a:r>
              <a:rPr lang="en-US" sz="2000" dirty="0"/>
              <a:t> </a:t>
            </a:r>
            <a:r>
              <a:rPr lang="en-US" sz="2000" dirty="0" err="1"/>
              <a:t>namun</a:t>
            </a:r>
            <a:r>
              <a:rPr lang="en-US" sz="2000" dirty="0"/>
              <a:t> </a:t>
            </a:r>
            <a:r>
              <a:rPr lang="en-US" sz="2000" dirty="0" err="1"/>
              <a:t>harus</a:t>
            </a:r>
            <a:r>
              <a:rPr lang="en-US" sz="2000" dirty="0"/>
              <a:t> </a:t>
            </a:r>
            <a:r>
              <a:rPr lang="en-US" sz="2000" dirty="0" err="1"/>
              <a:t>disesuaikan</a:t>
            </a:r>
            <a:r>
              <a:rPr lang="en-US" sz="2000" dirty="0"/>
              <a:t> </a:t>
            </a:r>
            <a:r>
              <a:rPr lang="en-US" sz="2000" dirty="0" err="1"/>
              <a:t>secara</a:t>
            </a:r>
            <a:r>
              <a:rPr lang="en-US" sz="2000" dirty="0"/>
              <a:t> </a:t>
            </a:r>
            <a:r>
              <a:rPr lang="en-US" sz="2000" dirty="0" err="1"/>
              <a:t>fleksibel</a:t>
            </a:r>
            <a:r>
              <a:rPr lang="en-US" sz="2000" dirty="0"/>
              <a:t> </a:t>
            </a:r>
            <a:r>
              <a:rPr lang="en-US" sz="2000" dirty="0" err="1"/>
              <a:t>dengan</a:t>
            </a:r>
            <a:r>
              <a:rPr lang="en-US" sz="2000" dirty="0"/>
              <a:t> parameter yang </a:t>
            </a:r>
            <a:r>
              <a:rPr lang="en-US" sz="2000" dirty="0" err="1"/>
              <a:t>didefinisikan</a:t>
            </a:r>
            <a:r>
              <a:rPr lang="en-US" sz="2000" dirty="0"/>
              <a:t> </a:t>
            </a:r>
            <a:r>
              <a:rPr lang="en-US" sz="2000" dirty="0" err="1"/>
              <a:t>secara</a:t>
            </a:r>
            <a:r>
              <a:rPr lang="en-US" sz="2000" dirty="0"/>
              <a:t> </a:t>
            </a:r>
            <a:r>
              <a:rPr lang="en-US" sz="2000" dirty="0" err="1"/>
              <a:t>situasi</a:t>
            </a:r>
            <a:r>
              <a:rPr lang="en-US" sz="2000" dirty="0"/>
              <a:t>. </a:t>
            </a:r>
            <a:r>
              <a:rPr lang="it-IT" sz="2000" dirty="0"/>
              <a:t>Proses </a:t>
            </a:r>
            <a:r>
              <a:rPr lang="it-IT" sz="2000" dirty="0"/>
              <a:t>persepsi </a:t>
            </a:r>
            <a:r>
              <a:rPr lang="it-IT" sz="2000" dirty="0"/>
              <a:t>dari sinyal tindakan penting di sini</a:t>
            </a:r>
            <a:endParaRPr lang="en-US" sz="2000" dirty="0"/>
          </a:p>
          <a:p>
            <a:pPr marL="0" indent="0">
              <a:buNone/>
            </a:pPr>
            <a:r>
              <a:rPr lang="id-ID" sz="2400" b="1" dirty="0"/>
              <a:t>Conscious </a:t>
            </a:r>
            <a:r>
              <a:rPr lang="id-ID" sz="2400" b="1" dirty="0"/>
              <a:t>Level</a:t>
            </a:r>
            <a:endParaRPr lang="en-US" sz="2400" b="1" dirty="0"/>
          </a:p>
          <a:p>
            <a:pPr marL="0" indent="0">
              <a:buNone/>
            </a:pPr>
            <a:r>
              <a:rPr lang="en-US" sz="2000" dirty="0"/>
              <a:t>Tingkat </a:t>
            </a:r>
            <a:r>
              <a:rPr lang="en-US" sz="2000" dirty="0" err="1"/>
              <a:t>ini</a:t>
            </a:r>
            <a:r>
              <a:rPr lang="en-US" sz="2000" dirty="0"/>
              <a:t> </a:t>
            </a:r>
            <a:r>
              <a:rPr lang="en-US" sz="2000" dirty="0" err="1"/>
              <a:t>berhubungan</a:t>
            </a:r>
            <a:r>
              <a:rPr lang="en-US" sz="2000" dirty="0"/>
              <a:t> </a:t>
            </a:r>
            <a:r>
              <a:rPr lang="en-US" sz="2000" dirty="0" err="1"/>
              <a:t>dengan</a:t>
            </a:r>
            <a:r>
              <a:rPr lang="en-US" sz="2000" dirty="0"/>
              <a:t> </a:t>
            </a:r>
            <a:r>
              <a:rPr lang="en-US" sz="2000" dirty="0" err="1"/>
              <a:t>regulasi</a:t>
            </a:r>
            <a:r>
              <a:rPr lang="en-US" sz="2000" dirty="0"/>
              <a:t> </a:t>
            </a:r>
            <a:r>
              <a:rPr lang="en-US" sz="2000" dirty="0" err="1"/>
              <a:t>sadar</a:t>
            </a:r>
            <a:r>
              <a:rPr lang="en-US" sz="2000" dirty="0"/>
              <a:t> </a:t>
            </a:r>
            <a:r>
              <a:rPr lang="en-US" sz="2000" dirty="0" err="1"/>
              <a:t>tentang</a:t>
            </a:r>
            <a:r>
              <a:rPr lang="en-US" sz="2000" dirty="0"/>
              <a:t> </a:t>
            </a:r>
            <a:r>
              <a:rPr lang="en-US" sz="2000" dirty="0" err="1"/>
              <a:t>perilaku</a:t>
            </a:r>
            <a:r>
              <a:rPr lang="en-US" sz="2000" dirty="0"/>
              <a:t> yang </a:t>
            </a:r>
            <a:r>
              <a:rPr lang="en-US" sz="2000" dirty="0" err="1"/>
              <a:t>beorientasi</a:t>
            </a:r>
            <a:r>
              <a:rPr lang="en-US" sz="2000" dirty="0"/>
              <a:t> </a:t>
            </a:r>
            <a:r>
              <a:rPr lang="en-US" sz="2000" dirty="0" err="1"/>
              <a:t>pada</a:t>
            </a:r>
            <a:r>
              <a:rPr lang="en-US" sz="2000" dirty="0"/>
              <a:t> </a:t>
            </a:r>
            <a:r>
              <a:rPr lang="en-US" sz="2000" dirty="0" err="1"/>
              <a:t>tujuan</a:t>
            </a:r>
            <a:r>
              <a:rPr lang="en-US" sz="2000" dirty="0"/>
              <a:t>. </a:t>
            </a:r>
            <a:r>
              <a:rPr lang="en-US" sz="2000" dirty="0" err="1"/>
              <a:t>Kesadaran</a:t>
            </a:r>
            <a:r>
              <a:rPr lang="en-US" sz="2000" dirty="0"/>
              <a:t> </a:t>
            </a:r>
            <a:r>
              <a:rPr lang="en-US" sz="2000" dirty="0" err="1"/>
              <a:t>tidak</a:t>
            </a:r>
            <a:r>
              <a:rPr lang="en-US" sz="2000" dirty="0"/>
              <a:t> </a:t>
            </a:r>
            <a:r>
              <a:rPr lang="en-US" sz="2000" dirty="0" err="1"/>
              <a:t>berarti</a:t>
            </a:r>
            <a:r>
              <a:rPr lang="en-US" sz="2000" dirty="0"/>
              <a:t> </a:t>
            </a:r>
            <a:r>
              <a:rPr lang="en-US" sz="2000" dirty="0" err="1"/>
              <a:t>bahwa</a:t>
            </a:r>
            <a:r>
              <a:rPr lang="en-US" sz="2000" dirty="0"/>
              <a:t> </a:t>
            </a:r>
            <a:r>
              <a:rPr lang="en-US" sz="2000" dirty="0" err="1"/>
              <a:t>pikiran</a:t>
            </a:r>
            <a:r>
              <a:rPr lang="en-US" sz="2000" dirty="0"/>
              <a:t> </a:t>
            </a:r>
            <a:r>
              <a:rPr lang="en-US" sz="2000" dirty="0" err="1"/>
              <a:t>tidak</a:t>
            </a:r>
            <a:r>
              <a:rPr lang="en-US" sz="2000" dirty="0"/>
              <a:t> </a:t>
            </a:r>
            <a:r>
              <a:rPr lang="en-US" sz="2000" dirty="0" err="1"/>
              <a:t>dapat</a:t>
            </a:r>
            <a:r>
              <a:rPr lang="en-US" sz="2000" dirty="0"/>
              <a:t> </a:t>
            </a:r>
            <a:r>
              <a:rPr lang="en-US" sz="2000" dirty="0" err="1"/>
              <a:t>dibayangkan</a:t>
            </a:r>
            <a:r>
              <a:rPr lang="en-US" sz="2000" dirty="0"/>
              <a:t>, </a:t>
            </a:r>
            <a:r>
              <a:rPr lang="en-US" sz="2000" dirty="0" err="1"/>
              <a:t>tetapi</a:t>
            </a:r>
            <a:r>
              <a:rPr lang="en-US" sz="2000" dirty="0"/>
              <a:t> juga </a:t>
            </a:r>
            <a:r>
              <a:rPr lang="en-US" sz="2000" dirty="0" err="1"/>
              <a:t>dapat</a:t>
            </a:r>
            <a:r>
              <a:rPr lang="en-US" sz="2000" dirty="0"/>
              <a:t> </a:t>
            </a:r>
            <a:r>
              <a:rPr lang="en-US" sz="2000" dirty="0" err="1"/>
              <a:t>berarti</a:t>
            </a:r>
            <a:r>
              <a:rPr lang="en-US" sz="2000" dirty="0"/>
              <a:t> </a:t>
            </a:r>
            <a:r>
              <a:rPr lang="en-US" sz="2000" dirty="0" err="1"/>
              <a:t>bahwa</a:t>
            </a:r>
            <a:r>
              <a:rPr lang="en-US" sz="2000" dirty="0"/>
              <a:t> </a:t>
            </a:r>
            <a:r>
              <a:rPr lang="en-US" sz="2000" dirty="0" err="1"/>
              <a:t>seseorang</a:t>
            </a:r>
            <a:r>
              <a:rPr lang="en-US" sz="2000" dirty="0"/>
              <a:t> </a:t>
            </a:r>
            <a:r>
              <a:rPr lang="en-US" sz="2000" dirty="0" err="1"/>
              <a:t>dapat</a:t>
            </a:r>
            <a:r>
              <a:rPr lang="en-US" sz="2000" dirty="0"/>
              <a:t> </a:t>
            </a:r>
            <a:r>
              <a:rPr lang="en-US" sz="2000" dirty="0" err="1"/>
              <a:t>menggambarkannya</a:t>
            </a:r>
            <a:r>
              <a:rPr lang="en-US" sz="2000" dirty="0"/>
              <a:t> (</a:t>
            </a:r>
            <a:r>
              <a:rPr lang="en-US" sz="2000" dirty="0" err="1"/>
              <a:t>mensimulasikan</a:t>
            </a:r>
            <a:r>
              <a:rPr lang="en-US" sz="2000" dirty="0"/>
              <a:t> </a:t>
            </a:r>
            <a:r>
              <a:rPr lang="en-US" sz="2000" dirty="0" err="1"/>
              <a:t>tindakan</a:t>
            </a:r>
            <a:r>
              <a:rPr lang="en-US" sz="2000" dirty="0"/>
              <a:t> </a:t>
            </a:r>
            <a:r>
              <a:rPr lang="en-US" sz="2000" dirty="0" err="1"/>
              <a:t>tertentu</a:t>
            </a:r>
            <a:r>
              <a:rPr lang="en-US" sz="2000" dirty="0"/>
              <a:t>)</a:t>
            </a:r>
            <a:endParaRPr lang="en-US" sz="2000" dirty="0"/>
          </a:p>
          <a:p>
            <a:pPr marL="0" indent="0">
              <a:buNone/>
            </a:pPr>
            <a:r>
              <a:rPr lang="id-ID" sz="2400" b="1" dirty="0"/>
              <a:t>Level </a:t>
            </a:r>
            <a:r>
              <a:rPr lang="id-ID" sz="2400" b="1" dirty="0"/>
              <a:t>of Metacognitive heuristics.</a:t>
            </a:r>
            <a:endParaRPr lang="en-US" sz="2400" dirty="0"/>
          </a:p>
          <a:p>
            <a:pPr marL="0" indent="0" algn="just">
              <a:buNone/>
            </a:pPr>
            <a:r>
              <a:rPr lang="en-US" sz="2000" dirty="0"/>
              <a:t>Orang-orang </a:t>
            </a:r>
            <a:r>
              <a:rPr lang="en-US" sz="2000" dirty="0" err="1"/>
              <a:t>memiliki</a:t>
            </a:r>
            <a:r>
              <a:rPr lang="en-US" sz="2000" dirty="0"/>
              <a:t> </a:t>
            </a:r>
            <a:r>
              <a:rPr lang="en-US" sz="2000" dirty="0" err="1"/>
              <a:t>heuristis</a:t>
            </a:r>
            <a:r>
              <a:rPr lang="en-US" sz="2000" dirty="0"/>
              <a:t> </a:t>
            </a:r>
            <a:r>
              <a:rPr lang="en-US" sz="2000" dirty="0" err="1"/>
              <a:t>umun</a:t>
            </a:r>
            <a:r>
              <a:rPr lang="en-US" sz="2000" dirty="0"/>
              <a:t> </a:t>
            </a:r>
            <a:r>
              <a:rPr lang="en-US" sz="2000" dirty="0" err="1"/>
              <a:t>dari</a:t>
            </a:r>
            <a:r>
              <a:rPr lang="en-US" sz="2000" dirty="0"/>
              <a:t> </a:t>
            </a:r>
            <a:r>
              <a:rPr lang="en-US" sz="2000" dirty="0" err="1"/>
              <a:t>bagaimana</a:t>
            </a:r>
            <a:r>
              <a:rPr lang="en-US" sz="2000" dirty="0"/>
              <a:t> </a:t>
            </a:r>
            <a:r>
              <a:rPr lang="en-US" sz="2000" dirty="0" err="1"/>
              <a:t>mereka</a:t>
            </a:r>
            <a:r>
              <a:rPr lang="en-US" sz="2000" dirty="0"/>
              <a:t> </a:t>
            </a:r>
            <a:r>
              <a:rPr lang="en-US" sz="2000" dirty="0" err="1"/>
              <a:t>mengatur</a:t>
            </a:r>
            <a:r>
              <a:rPr lang="en-US" sz="2000" dirty="0"/>
              <a:t> </a:t>
            </a:r>
            <a:r>
              <a:rPr lang="en-US" sz="2000" dirty="0" err="1"/>
              <a:t>tujuan</a:t>
            </a:r>
            <a:r>
              <a:rPr lang="en-US" sz="2000" dirty="0"/>
              <a:t>, </a:t>
            </a:r>
            <a:r>
              <a:rPr lang="en-US" sz="2000" dirty="0" err="1"/>
              <a:t>mendapatkan</a:t>
            </a:r>
            <a:r>
              <a:rPr lang="en-US" sz="2000" dirty="0"/>
              <a:t> </a:t>
            </a:r>
            <a:r>
              <a:rPr lang="en-US" sz="2000" dirty="0" err="1"/>
              <a:t>informasi</a:t>
            </a:r>
            <a:r>
              <a:rPr lang="en-US" sz="2000" dirty="0"/>
              <a:t>, </a:t>
            </a:r>
            <a:r>
              <a:rPr lang="en-US" sz="2000" dirty="0" err="1"/>
              <a:t>merencanakan</a:t>
            </a:r>
            <a:r>
              <a:rPr lang="en-US" sz="2000" dirty="0"/>
              <a:t>, </a:t>
            </a:r>
            <a:r>
              <a:rPr lang="en-US" sz="2000" dirty="0" err="1"/>
              <a:t>memantau</a:t>
            </a:r>
            <a:r>
              <a:rPr lang="en-US" sz="2000" dirty="0"/>
              <a:t>, </a:t>
            </a:r>
            <a:r>
              <a:rPr lang="en-US" sz="2000" dirty="0" err="1"/>
              <a:t>dan</a:t>
            </a:r>
            <a:r>
              <a:rPr lang="en-US" sz="2000" dirty="0"/>
              <a:t> proses </a:t>
            </a:r>
            <a:r>
              <a:rPr lang="en-US" sz="2000" dirty="0" err="1"/>
              <a:t>umpan</a:t>
            </a:r>
            <a:r>
              <a:rPr lang="en-US" sz="2000" dirty="0"/>
              <a:t> </a:t>
            </a:r>
            <a:r>
              <a:rPr lang="en-US" sz="2000" dirty="0" err="1"/>
              <a:t>balik</a:t>
            </a:r>
            <a:r>
              <a:rPr lang="en-US" sz="2000" dirty="0"/>
              <a:t>. </a:t>
            </a:r>
          </a:p>
        </p:txBody>
      </p:sp>
    </p:spTree>
    <p:extLst>
      <p:ext uri="{BB962C8B-B14F-4D97-AF65-F5344CB8AC3E}">
        <p14:creationId xmlns:p14="http://schemas.microsoft.com/office/powerpoint/2010/main" val="2878911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76200"/>
            <a:ext cx="8610600" cy="6781800"/>
          </a:xfrm>
        </p:spPr>
        <p:txBody>
          <a:bodyPr>
            <a:normAutofit lnSpcReduction="10000"/>
          </a:bodyPr>
          <a:lstStyle/>
          <a:p>
            <a:pPr marL="0" indent="0" algn="just">
              <a:buNone/>
            </a:pPr>
            <a:r>
              <a:rPr lang="id-ID" b="1" dirty="0"/>
              <a:t>Automaticity and the levels of regulations.</a:t>
            </a:r>
            <a:endParaRPr lang="en-US" dirty="0"/>
          </a:p>
          <a:p>
            <a:pPr algn="just"/>
            <a:r>
              <a:rPr lang="en-US" sz="2400" dirty="0" err="1"/>
              <a:t>Dengan</a:t>
            </a:r>
            <a:r>
              <a:rPr lang="en-US" sz="2400" dirty="0"/>
              <a:t> </a:t>
            </a:r>
            <a:r>
              <a:rPr lang="en-US" sz="2400" dirty="0" err="1"/>
              <a:t>latihan</a:t>
            </a:r>
            <a:r>
              <a:rPr lang="en-US" sz="2400" dirty="0"/>
              <a:t>, </a:t>
            </a:r>
            <a:r>
              <a:rPr lang="en-US" sz="2400" dirty="0" err="1"/>
              <a:t>otomatisasi</a:t>
            </a:r>
            <a:r>
              <a:rPr lang="en-US" sz="2400" dirty="0"/>
              <a:t> </a:t>
            </a:r>
            <a:r>
              <a:rPr lang="en-US" sz="2400" dirty="0" err="1"/>
              <a:t>dicapai</a:t>
            </a:r>
            <a:r>
              <a:rPr lang="en-US" sz="2400" dirty="0"/>
              <a:t>. </a:t>
            </a:r>
          </a:p>
          <a:p>
            <a:pPr algn="just"/>
            <a:r>
              <a:rPr lang="en-US" sz="2400" dirty="0" err="1"/>
              <a:t>Rutinitas</a:t>
            </a:r>
            <a:r>
              <a:rPr lang="en-US" sz="2400" dirty="0"/>
              <a:t> </a:t>
            </a:r>
            <a:r>
              <a:rPr lang="en-US" sz="2400" dirty="0" err="1"/>
              <a:t>tidak</a:t>
            </a:r>
            <a:r>
              <a:rPr lang="en-US" sz="2400" dirty="0"/>
              <a:t> </a:t>
            </a:r>
            <a:r>
              <a:rPr lang="en-US" sz="2400" dirty="0" err="1"/>
              <a:t>hanya</a:t>
            </a:r>
            <a:r>
              <a:rPr lang="en-US" sz="2400" dirty="0"/>
              <a:t> </a:t>
            </a:r>
            <a:r>
              <a:rPr lang="en-US" sz="2400" dirty="0" err="1"/>
              <a:t>dikembangkan</a:t>
            </a:r>
            <a:r>
              <a:rPr lang="en-US" sz="2400" dirty="0"/>
              <a:t> </a:t>
            </a:r>
            <a:r>
              <a:rPr lang="en-US" sz="2400" dirty="0" err="1"/>
              <a:t>pada</a:t>
            </a:r>
            <a:r>
              <a:rPr lang="en-US" sz="2400" dirty="0"/>
              <a:t> </a:t>
            </a:r>
            <a:r>
              <a:rPr lang="en-US" sz="2400" dirty="0" err="1"/>
              <a:t>tindakan</a:t>
            </a:r>
            <a:r>
              <a:rPr lang="en-US" sz="2400" dirty="0"/>
              <a:t> sensorimotor </a:t>
            </a:r>
            <a:r>
              <a:rPr lang="en-US" sz="2400" dirty="0" err="1"/>
              <a:t>tapi</a:t>
            </a:r>
            <a:r>
              <a:rPr lang="en-US" sz="2400" dirty="0"/>
              <a:t> juga </a:t>
            </a:r>
            <a:r>
              <a:rPr lang="en-US" sz="2400" dirty="0" err="1"/>
              <a:t>untuk</a:t>
            </a:r>
            <a:r>
              <a:rPr lang="en-US" sz="2400" dirty="0"/>
              <a:t> </a:t>
            </a:r>
            <a:r>
              <a:rPr lang="en-US" sz="2400" dirty="0" err="1"/>
              <a:t>pemikiran</a:t>
            </a:r>
            <a:endParaRPr lang="en-US" sz="2400" dirty="0"/>
          </a:p>
          <a:p>
            <a:pPr algn="just"/>
            <a:r>
              <a:rPr lang="en-US" sz="2400" dirty="0" err="1"/>
              <a:t>Frustasi</a:t>
            </a:r>
            <a:r>
              <a:rPr lang="en-US" sz="2400" dirty="0"/>
              <a:t> </a:t>
            </a:r>
            <a:r>
              <a:rPr lang="en-US" sz="2400" dirty="0" err="1"/>
              <a:t>muncul</a:t>
            </a:r>
            <a:r>
              <a:rPr lang="en-US" sz="2400" dirty="0"/>
              <a:t> </a:t>
            </a:r>
            <a:r>
              <a:rPr lang="en-US" sz="2400" dirty="0" err="1"/>
              <a:t>ketika</a:t>
            </a:r>
            <a:r>
              <a:rPr lang="en-US" sz="2400" dirty="0"/>
              <a:t> </a:t>
            </a:r>
            <a:r>
              <a:rPr lang="en-US" sz="2400" dirty="0" err="1"/>
              <a:t>rutinitas</a:t>
            </a:r>
            <a:r>
              <a:rPr lang="en-US" sz="2400" dirty="0"/>
              <a:t> </a:t>
            </a:r>
            <a:r>
              <a:rPr lang="en-US" sz="2400" dirty="0" err="1"/>
              <a:t>tidak</a:t>
            </a:r>
            <a:r>
              <a:rPr lang="en-US" sz="2400" dirty="0"/>
              <a:t> </a:t>
            </a:r>
            <a:r>
              <a:rPr lang="en-US" sz="2400" dirty="0" err="1"/>
              <a:t>dapat</a:t>
            </a:r>
            <a:r>
              <a:rPr lang="en-US" sz="2400" dirty="0"/>
              <a:t> </a:t>
            </a:r>
            <a:r>
              <a:rPr lang="en-US" sz="2400" dirty="0" err="1"/>
              <a:t>digunakan</a:t>
            </a:r>
            <a:endParaRPr lang="en-US" sz="2400" dirty="0"/>
          </a:p>
          <a:p>
            <a:pPr algn="just"/>
            <a:r>
              <a:rPr lang="en-US" sz="2400" dirty="0"/>
              <a:t>Orang </a:t>
            </a:r>
            <a:r>
              <a:rPr lang="en-US" sz="2400" dirty="0" err="1"/>
              <a:t>memiliki</a:t>
            </a:r>
            <a:r>
              <a:rPr lang="en-US" sz="2400" dirty="0"/>
              <a:t> </a:t>
            </a:r>
            <a:r>
              <a:rPr lang="en-US" sz="2400" dirty="0" err="1"/>
              <a:t>kecenderungan</a:t>
            </a:r>
            <a:r>
              <a:rPr lang="en-US" sz="2400" dirty="0"/>
              <a:t> </a:t>
            </a:r>
            <a:r>
              <a:rPr lang="en-US" sz="2400" dirty="0" err="1"/>
              <a:t>untuk</a:t>
            </a:r>
            <a:r>
              <a:rPr lang="en-US" sz="2400" dirty="0"/>
              <a:t> </a:t>
            </a:r>
            <a:r>
              <a:rPr lang="en-US" sz="2400" dirty="0" err="1"/>
              <a:t>melekat</a:t>
            </a:r>
            <a:r>
              <a:rPr lang="en-US" sz="2400" dirty="0"/>
              <a:t> </a:t>
            </a:r>
            <a:r>
              <a:rPr lang="en-US" sz="2400" dirty="0" err="1"/>
              <a:t>pada</a:t>
            </a:r>
            <a:r>
              <a:rPr lang="en-US" sz="2400" dirty="0"/>
              <a:t> </a:t>
            </a:r>
            <a:r>
              <a:rPr lang="en-US" sz="2400" dirty="0" err="1"/>
              <a:t>rutinitasnya</a:t>
            </a:r>
            <a:r>
              <a:rPr lang="en-US" sz="2400" dirty="0"/>
              <a:t>, </a:t>
            </a:r>
            <a:r>
              <a:rPr lang="en-US" sz="2400" dirty="0" err="1"/>
              <a:t>bahkan</a:t>
            </a:r>
            <a:r>
              <a:rPr lang="en-US" sz="2400" dirty="0"/>
              <a:t> </a:t>
            </a:r>
            <a:r>
              <a:rPr lang="en-US" sz="2400" dirty="0" err="1"/>
              <a:t>jika</a:t>
            </a:r>
            <a:r>
              <a:rPr lang="en-US" sz="2400" dirty="0"/>
              <a:t> </a:t>
            </a:r>
            <a:r>
              <a:rPr lang="en-US" sz="2400" dirty="0" err="1"/>
              <a:t>alternatif</a:t>
            </a:r>
            <a:r>
              <a:rPr lang="en-US" sz="2400" dirty="0"/>
              <a:t> yang </a:t>
            </a:r>
            <a:r>
              <a:rPr lang="en-US" sz="2400" dirty="0" err="1"/>
              <a:t>lebih</a:t>
            </a:r>
            <a:r>
              <a:rPr lang="en-US" sz="2400" dirty="0"/>
              <a:t> </a:t>
            </a:r>
            <a:r>
              <a:rPr lang="en-US" sz="2400" dirty="0" err="1"/>
              <a:t>baik</a:t>
            </a:r>
            <a:r>
              <a:rPr lang="en-US" sz="2400" dirty="0"/>
              <a:t> </a:t>
            </a:r>
            <a:r>
              <a:rPr lang="en-US" sz="2400" dirty="0" err="1"/>
              <a:t>tersedia</a:t>
            </a:r>
            <a:r>
              <a:rPr lang="en-US" sz="2400" dirty="0"/>
              <a:t>.</a:t>
            </a:r>
          </a:p>
          <a:p>
            <a:pPr algn="just"/>
            <a:r>
              <a:rPr lang="en-US" sz="2400" dirty="0" err="1"/>
              <a:t>Disisi</a:t>
            </a:r>
            <a:r>
              <a:rPr lang="en-US" sz="2400" dirty="0"/>
              <a:t> lain, </a:t>
            </a:r>
            <a:r>
              <a:rPr lang="en-US" sz="2400" dirty="0" err="1"/>
              <a:t>jika</a:t>
            </a:r>
            <a:r>
              <a:rPr lang="en-US" sz="2400" dirty="0"/>
              <a:t> </a:t>
            </a:r>
            <a:r>
              <a:rPr lang="en-US" sz="2400" dirty="0" err="1"/>
              <a:t>tindakan</a:t>
            </a:r>
            <a:r>
              <a:rPr lang="en-US" sz="2400" dirty="0"/>
              <a:t> </a:t>
            </a:r>
            <a:r>
              <a:rPr lang="en-US" sz="2400" dirty="0" err="1"/>
              <a:t>hanya</a:t>
            </a:r>
            <a:r>
              <a:rPr lang="en-US" sz="2400" dirty="0"/>
              <a:t> </a:t>
            </a:r>
            <a:r>
              <a:rPr lang="en-US" sz="2400" dirty="0" err="1"/>
              <a:t>didorong</a:t>
            </a:r>
            <a:r>
              <a:rPr lang="en-US" sz="2400" dirty="0"/>
              <a:t> </a:t>
            </a:r>
            <a:r>
              <a:rPr lang="en-US" sz="2400" dirty="0" err="1"/>
              <a:t>rutinitas</a:t>
            </a:r>
            <a:r>
              <a:rPr lang="en-US" sz="2400" dirty="0"/>
              <a:t>, </a:t>
            </a:r>
            <a:r>
              <a:rPr lang="en-US" sz="2400" dirty="0" err="1"/>
              <a:t>kebosanan</a:t>
            </a:r>
            <a:r>
              <a:rPr lang="en-US" sz="2400" dirty="0"/>
              <a:t> </a:t>
            </a:r>
            <a:r>
              <a:rPr lang="en-US" sz="2400" dirty="0" err="1"/>
              <a:t>akan</a:t>
            </a:r>
            <a:r>
              <a:rPr lang="en-US" sz="2400" dirty="0"/>
              <a:t> </a:t>
            </a:r>
            <a:r>
              <a:rPr lang="en-US" sz="2400" dirty="0" err="1"/>
              <a:t>terjadi</a:t>
            </a:r>
            <a:r>
              <a:rPr lang="en-US" sz="2400" dirty="0"/>
              <a:t>.</a:t>
            </a:r>
          </a:p>
          <a:p>
            <a:pPr algn="just"/>
            <a:r>
              <a:rPr lang="en-US" sz="2400" dirty="0" err="1"/>
              <a:t>Wirausaha</a:t>
            </a:r>
            <a:r>
              <a:rPr lang="en-US" sz="2400" dirty="0"/>
              <a:t> </a:t>
            </a:r>
            <a:r>
              <a:rPr lang="en-US" sz="2400" dirty="0" err="1"/>
              <a:t>seringkali</a:t>
            </a:r>
            <a:r>
              <a:rPr lang="en-US" sz="2400" dirty="0"/>
              <a:t> </a:t>
            </a:r>
            <a:r>
              <a:rPr lang="en-US" sz="2400" dirty="0" err="1"/>
              <a:t>harus</a:t>
            </a:r>
            <a:r>
              <a:rPr lang="en-US" sz="2400" dirty="0"/>
              <a:t> </a:t>
            </a:r>
            <a:r>
              <a:rPr lang="en-US" sz="2400" dirty="0" err="1"/>
              <a:t>bertindak</a:t>
            </a:r>
            <a:r>
              <a:rPr lang="en-US" sz="2400" dirty="0"/>
              <a:t> </a:t>
            </a:r>
            <a:r>
              <a:rPr lang="en-US" sz="2400" dirty="0" err="1"/>
              <a:t>dalam</a:t>
            </a:r>
            <a:r>
              <a:rPr lang="en-US" sz="2400" dirty="0"/>
              <a:t> </a:t>
            </a:r>
            <a:r>
              <a:rPr lang="en-US" sz="2400" dirty="0" err="1"/>
              <a:t>lingkungan</a:t>
            </a:r>
            <a:r>
              <a:rPr lang="en-US" sz="2400" dirty="0"/>
              <a:t> yang </a:t>
            </a:r>
            <a:r>
              <a:rPr lang="en-US" sz="2400" dirty="0" err="1"/>
              <a:t>tidak</a:t>
            </a:r>
            <a:r>
              <a:rPr lang="en-US" sz="2400" dirty="0"/>
              <a:t> </a:t>
            </a:r>
            <a:r>
              <a:rPr lang="en-US" sz="2400" dirty="0" err="1"/>
              <a:t>diketahui</a:t>
            </a:r>
            <a:r>
              <a:rPr lang="en-US" sz="2400" dirty="0"/>
              <a:t> </a:t>
            </a:r>
            <a:r>
              <a:rPr lang="en-US" sz="2400" dirty="0" err="1"/>
              <a:t>dan</a:t>
            </a:r>
            <a:r>
              <a:rPr lang="en-US" sz="2400" dirty="0"/>
              <a:t> </a:t>
            </a:r>
            <a:r>
              <a:rPr lang="en-US" sz="2400" dirty="0" err="1"/>
              <a:t>tidak</a:t>
            </a:r>
            <a:r>
              <a:rPr lang="en-US" sz="2400" dirty="0"/>
              <a:t> </a:t>
            </a:r>
            <a:r>
              <a:rPr lang="en-US" sz="2400" dirty="0" err="1"/>
              <a:t>dapat</a:t>
            </a:r>
            <a:r>
              <a:rPr lang="en-US" sz="2400" dirty="0"/>
              <a:t> </a:t>
            </a:r>
            <a:r>
              <a:rPr lang="en-US" sz="2400" dirty="0" err="1"/>
              <a:t>diprediksi</a:t>
            </a:r>
            <a:r>
              <a:rPr lang="en-US" sz="2400" dirty="0"/>
              <a:t>.</a:t>
            </a:r>
          </a:p>
          <a:p>
            <a:pPr algn="just"/>
            <a:endParaRPr lang="en-US" sz="2400" dirty="0"/>
          </a:p>
          <a:p>
            <a:pPr marL="0" indent="0">
              <a:buNone/>
            </a:pPr>
            <a:r>
              <a:rPr lang="en-US" b="1" dirty="0"/>
              <a:t>Learning and the hierarchy</a:t>
            </a:r>
            <a:endParaRPr lang="en-US" dirty="0"/>
          </a:p>
          <a:p>
            <a:r>
              <a:rPr lang="en-US" sz="2400" dirty="0" err="1"/>
              <a:t>Belajar</a:t>
            </a:r>
            <a:r>
              <a:rPr lang="en-US" sz="2400" dirty="0"/>
              <a:t> </a:t>
            </a:r>
            <a:r>
              <a:rPr lang="en-US" sz="2400" dirty="0" err="1"/>
              <a:t>dapat</a:t>
            </a:r>
            <a:r>
              <a:rPr lang="en-US" sz="2400" dirty="0"/>
              <a:t> </a:t>
            </a:r>
            <a:r>
              <a:rPr lang="en-US" sz="2400" dirty="0" err="1"/>
              <a:t>berlangsung</a:t>
            </a:r>
            <a:r>
              <a:rPr lang="en-US" sz="2400" dirty="0"/>
              <a:t> </a:t>
            </a:r>
            <a:r>
              <a:rPr lang="en-US" sz="2400" dirty="0" err="1"/>
              <a:t>dalam</a:t>
            </a:r>
            <a:r>
              <a:rPr lang="en-US" sz="2400" dirty="0"/>
              <a:t> 2 </a:t>
            </a:r>
            <a:r>
              <a:rPr lang="en-US" sz="2400" dirty="0" err="1"/>
              <a:t>cara</a:t>
            </a:r>
            <a:r>
              <a:rPr lang="en-US" sz="2400" dirty="0"/>
              <a:t>: </a:t>
            </a:r>
            <a:r>
              <a:rPr lang="en-US" sz="2400" dirty="0" err="1"/>
              <a:t>mempelajari</a:t>
            </a:r>
            <a:r>
              <a:rPr lang="en-US" sz="2400" dirty="0"/>
              <a:t> </a:t>
            </a:r>
            <a:r>
              <a:rPr lang="en-US" sz="2400" dirty="0" err="1"/>
              <a:t>sesuatu</a:t>
            </a:r>
            <a:r>
              <a:rPr lang="en-US" sz="2400" dirty="0"/>
              <a:t> </a:t>
            </a:r>
            <a:r>
              <a:rPr lang="en-US" sz="2400" dirty="0" err="1"/>
              <a:t>secara</a:t>
            </a:r>
            <a:r>
              <a:rPr lang="en-US" sz="2400" dirty="0"/>
              <a:t> </a:t>
            </a:r>
            <a:r>
              <a:rPr lang="en-US" sz="2400" dirty="0" err="1"/>
              <a:t>langsung</a:t>
            </a:r>
            <a:r>
              <a:rPr lang="en-US" sz="2400" dirty="0"/>
              <a:t> </a:t>
            </a:r>
            <a:r>
              <a:rPr lang="en-US" sz="2400" dirty="0" err="1"/>
              <a:t>pada</a:t>
            </a:r>
            <a:r>
              <a:rPr lang="en-US" sz="2400" dirty="0"/>
              <a:t> </a:t>
            </a:r>
            <a:r>
              <a:rPr lang="en-US" sz="2400" dirty="0" err="1"/>
              <a:t>tingkat</a:t>
            </a:r>
            <a:r>
              <a:rPr lang="en-US" sz="2400" dirty="0"/>
              <a:t> </a:t>
            </a:r>
            <a:r>
              <a:rPr lang="en-US" sz="2400" dirty="0" err="1"/>
              <a:t>regulasi</a:t>
            </a:r>
            <a:r>
              <a:rPr lang="en-US" sz="2400" dirty="0"/>
              <a:t> yang </a:t>
            </a:r>
            <a:r>
              <a:rPr lang="en-US" sz="2400" dirty="0" err="1"/>
              <a:t>lebih</a:t>
            </a:r>
            <a:r>
              <a:rPr lang="en-US" sz="2400" dirty="0"/>
              <a:t> </a:t>
            </a:r>
            <a:r>
              <a:rPr lang="en-US" sz="2400" dirty="0" err="1"/>
              <a:t>rendah</a:t>
            </a:r>
            <a:r>
              <a:rPr lang="en-US" sz="2400" dirty="0"/>
              <a:t> </a:t>
            </a:r>
            <a:r>
              <a:rPr lang="en-US" sz="2400" dirty="0" err="1"/>
              <a:t>dan</a:t>
            </a:r>
            <a:r>
              <a:rPr lang="en-US" sz="2400" dirty="0"/>
              <a:t> </a:t>
            </a:r>
            <a:r>
              <a:rPr lang="en-US" sz="2400" dirty="0" err="1"/>
              <a:t>tidak</a:t>
            </a:r>
            <a:r>
              <a:rPr lang="en-US" sz="2400" dirty="0"/>
              <a:t> </a:t>
            </a:r>
            <a:r>
              <a:rPr lang="en-US" sz="2400" dirty="0" err="1"/>
              <a:t>disadari</a:t>
            </a:r>
            <a:r>
              <a:rPr lang="en-US" sz="2400" dirty="0"/>
              <a:t> </a:t>
            </a:r>
            <a:r>
              <a:rPr lang="en-US" sz="2400" dirty="0" err="1"/>
              <a:t>atau</a:t>
            </a:r>
            <a:r>
              <a:rPr lang="en-US" sz="2400" dirty="0"/>
              <a:t> </a:t>
            </a:r>
            <a:r>
              <a:rPr lang="en-US" sz="2400" dirty="0" err="1"/>
              <a:t>melakukan</a:t>
            </a:r>
            <a:r>
              <a:rPr lang="en-US" sz="2400" dirty="0"/>
              <a:t> </a:t>
            </a:r>
            <a:r>
              <a:rPr lang="en-US" sz="2400" dirty="0" err="1"/>
              <a:t>tindakan</a:t>
            </a:r>
            <a:r>
              <a:rPr lang="en-US" sz="2400" dirty="0"/>
              <a:t> </a:t>
            </a:r>
            <a:r>
              <a:rPr lang="en-US" sz="2400" dirty="0" err="1"/>
              <a:t>secara</a:t>
            </a:r>
            <a:r>
              <a:rPr lang="en-US" sz="2400" dirty="0"/>
              <a:t> </a:t>
            </a:r>
            <a:r>
              <a:rPr lang="en-US" sz="2400" dirty="0" err="1"/>
              <a:t>sadar</a:t>
            </a:r>
            <a:r>
              <a:rPr lang="en-US" sz="2400" dirty="0"/>
              <a:t> </a:t>
            </a:r>
            <a:r>
              <a:rPr lang="en-US" sz="2400" dirty="0" err="1"/>
              <a:t>dan</a:t>
            </a:r>
            <a:r>
              <a:rPr lang="en-US" sz="2400" dirty="0"/>
              <a:t> </a:t>
            </a:r>
            <a:r>
              <a:rPr lang="en-US" sz="2400" dirty="0" err="1"/>
              <a:t>dengan</a:t>
            </a:r>
            <a:r>
              <a:rPr lang="en-US" sz="2400" dirty="0"/>
              <a:t> </a:t>
            </a:r>
            <a:r>
              <a:rPr lang="en-US" sz="2400" dirty="0" err="1"/>
              <a:t>praktik</a:t>
            </a:r>
            <a:r>
              <a:rPr lang="en-US" sz="2400" dirty="0"/>
              <a:t>.</a:t>
            </a:r>
            <a:endParaRPr lang="en-US" dirty="0"/>
          </a:p>
          <a:p>
            <a:pPr algn="just"/>
            <a:endParaRPr lang="en-US" dirty="0"/>
          </a:p>
        </p:txBody>
      </p:sp>
    </p:spTree>
    <p:extLst>
      <p:ext uri="{BB962C8B-B14F-4D97-AF65-F5344CB8AC3E}">
        <p14:creationId xmlns:p14="http://schemas.microsoft.com/office/powerpoint/2010/main" val="341732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
            <a:ext cx="8305800" cy="152400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solidFill>
                  <a:schemeClr val="tx1"/>
                </a:solidFill>
              </a:rPr>
              <a:t>Crossing Sequence and Structure</a:t>
            </a:r>
            <a:endParaRPr lang="en-US" dirty="0" smtClean="0">
              <a:solidFill>
                <a:schemeClr val="tx1"/>
              </a:solidFill>
            </a:endParaRPr>
          </a:p>
          <a:p>
            <a:r>
              <a:rPr lang="en-US" sz="2400" dirty="0" err="1">
                <a:solidFill>
                  <a:schemeClr val="tx1"/>
                </a:solidFill>
              </a:rPr>
              <a:t>Beberapa</a:t>
            </a:r>
            <a:r>
              <a:rPr lang="en-US" sz="2400" dirty="0">
                <a:solidFill>
                  <a:schemeClr val="tx1"/>
                </a:solidFill>
              </a:rPr>
              <a:t> </a:t>
            </a:r>
            <a:r>
              <a:rPr lang="en-US" sz="2400" dirty="0" err="1">
                <a:solidFill>
                  <a:schemeClr val="tx1"/>
                </a:solidFill>
              </a:rPr>
              <a:t>teori</a:t>
            </a:r>
            <a:r>
              <a:rPr lang="en-US" sz="2400" dirty="0">
                <a:solidFill>
                  <a:schemeClr val="tx1"/>
                </a:solidFill>
              </a:rPr>
              <a:t> </a:t>
            </a:r>
            <a:r>
              <a:rPr lang="en-US" sz="2400" dirty="0" err="1">
                <a:solidFill>
                  <a:schemeClr val="tx1"/>
                </a:solidFill>
              </a:rPr>
              <a:t>regulasi</a:t>
            </a:r>
            <a:r>
              <a:rPr lang="en-US" sz="2400" dirty="0">
                <a:solidFill>
                  <a:schemeClr val="tx1"/>
                </a:solidFill>
              </a:rPr>
              <a:t> </a:t>
            </a:r>
            <a:r>
              <a:rPr lang="en-US" sz="2400" dirty="0" err="1">
                <a:solidFill>
                  <a:schemeClr val="tx1"/>
                </a:solidFill>
              </a:rPr>
              <a:t>berhubungan</a:t>
            </a:r>
            <a:r>
              <a:rPr lang="en-US" sz="2400" dirty="0">
                <a:solidFill>
                  <a:schemeClr val="tx1"/>
                </a:solidFill>
              </a:rPr>
              <a:t> </a:t>
            </a:r>
            <a:r>
              <a:rPr lang="en-US" sz="2400" dirty="0" err="1">
                <a:solidFill>
                  <a:schemeClr val="tx1"/>
                </a:solidFill>
              </a:rPr>
              <a:t>dengan</a:t>
            </a:r>
            <a:r>
              <a:rPr lang="en-US" sz="2400" dirty="0">
                <a:solidFill>
                  <a:schemeClr val="tx1"/>
                </a:solidFill>
              </a:rPr>
              <a:t> </a:t>
            </a:r>
            <a:r>
              <a:rPr lang="en-US" sz="2400" dirty="0" err="1">
                <a:solidFill>
                  <a:schemeClr val="tx1"/>
                </a:solidFill>
              </a:rPr>
              <a:t>urutan</a:t>
            </a:r>
            <a:r>
              <a:rPr lang="en-US" sz="2400" dirty="0">
                <a:solidFill>
                  <a:schemeClr val="tx1"/>
                </a:solidFill>
              </a:rPr>
              <a:t> </a:t>
            </a:r>
            <a:r>
              <a:rPr lang="en-US" sz="2400" dirty="0" err="1">
                <a:solidFill>
                  <a:schemeClr val="tx1"/>
                </a:solidFill>
              </a:rPr>
              <a:t>tindakan</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beberapa</a:t>
            </a:r>
            <a:r>
              <a:rPr lang="en-US" sz="2400" dirty="0">
                <a:solidFill>
                  <a:schemeClr val="tx1"/>
                </a:solidFill>
              </a:rPr>
              <a:t> </a:t>
            </a:r>
            <a:r>
              <a:rPr lang="en-US" sz="2400" dirty="0" err="1">
                <a:solidFill>
                  <a:schemeClr val="tx1"/>
                </a:solidFill>
              </a:rPr>
              <a:t>lainnya</a:t>
            </a:r>
            <a:r>
              <a:rPr lang="en-US" sz="2400" dirty="0">
                <a:solidFill>
                  <a:schemeClr val="tx1"/>
                </a:solidFill>
              </a:rPr>
              <a:t> </a:t>
            </a:r>
            <a:r>
              <a:rPr lang="en-US" sz="2400" dirty="0" err="1">
                <a:solidFill>
                  <a:schemeClr val="tx1"/>
                </a:solidFill>
              </a:rPr>
              <a:t>berhubungan</a:t>
            </a:r>
            <a:r>
              <a:rPr lang="en-US" sz="2400" dirty="0">
                <a:solidFill>
                  <a:schemeClr val="tx1"/>
                </a:solidFill>
              </a:rPr>
              <a:t> </a:t>
            </a:r>
            <a:r>
              <a:rPr lang="en-US" sz="2400" dirty="0" err="1">
                <a:solidFill>
                  <a:schemeClr val="tx1"/>
                </a:solidFill>
              </a:rPr>
              <a:t>dengan</a:t>
            </a:r>
            <a:r>
              <a:rPr lang="en-US" sz="2400" dirty="0">
                <a:solidFill>
                  <a:schemeClr val="tx1"/>
                </a:solidFill>
              </a:rPr>
              <a:t> </a:t>
            </a:r>
            <a:r>
              <a:rPr lang="en-US" sz="2400" dirty="0" err="1">
                <a:solidFill>
                  <a:schemeClr val="tx1"/>
                </a:solidFill>
              </a:rPr>
              <a:t>struktur</a:t>
            </a:r>
            <a:r>
              <a:rPr lang="en-US" sz="2400" dirty="0">
                <a:solidFill>
                  <a:schemeClr val="tx1"/>
                </a:solidFill>
              </a:rPr>
              <a:t> </a:t>
            </a:r>
            <a:r>
              <a:rPr lang="en-US" sz="2400" dirty="0" err="1">
                <a:solidFill>
                  <a:schemeClr val="tx1"/>
                </a:solidFill>
              </a:rPr>
              <a:t>tindakan</a:t>
            </a:r>
            <a:r>
              <a:rPr lang="en-US" sz="2400" dirty="0">
                <a:solidFill>
                  <a:schemeClr val="tx1"/>
                </a:solidFill>
              </a:rPr>
              <a:t>.</a:t>
            </a:r>
          </a:p>
        </p:txBody>
      </p:sp>
      <p:sp>
        <p:nvSpPr>
          <p:cNvPr id="4" name="Title 1"/>
          <p:cNvSpPr txBox="1">
            <a:spLocks/>
          </p:cNvSpPr>
          <p:nvPr/>
        </p:nvSpPr>
        <p:spPr>
          <a:xfrm>
            <a:off x="1676400" y="2057400"/>
            <a:ext cx="2514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The Relationship Between Upper and Lower Level Processing</a:t>
            </a:r>
            <a:endParaRPr lang="en-US" sz="3600" dirty="0"/>
          </a:p>
        </p:txBody>
      </p:sp>
      <p:sp>
        <p:nvSpPr>
          <p:cNvPr id="5" name="Content Placeholder 2"/>
          <p:cNvSpPr txBox="1">
            <a:spLocks/>
          </p:cNvSpPr>
          <p:nvPr/>
        </p:nvSpPr>
        <p:spPr>
          <a:xfrm>
            <a:off x="4049112" y="1676400"/>
            <a:ext cx="6466489" cy="502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2400" dirty="0" err="1"/>
              <a:t>K</a:t>
            </a:r>
            <a:r>
              <a:rPr lang="en-US" sz="2400" dirty="0" err="1"/>
              <a:t>emampuan</a:t>
            </a:r>
            <a:r>
              <a:rPr lang="en-US" sz="2400" dirty="0"/>
              <a:t> </a:t>
            </a:r>
            <a:r>
              <a:rPr lang="en-US" sz="2400" dirty="0" err="1"/>
              <a:t>kognitif</a:t>
            </a:r>
            <a:r>
              <a:rPr lang="en-US" sz="2400" dirty="0"/>
              <a:t> </a:t>
            </a:r>
            <a:r>
              <a:rPr lang="en-US" sz="2400" dirty="0" err="1"/>
              <a:t>memiliki</a:t>
            </a:r>
            <a:r>
              <a:rPr lang="en-US" sz="2400" dirty="0"/>
              <a:t> </a:t>
            </a:r>
            <a:r>
              <a:rPr lang="en-US" sz="2400" dirty="0" err="1"/>
              <a:t>kinerja</a:t>
            </a:r>
            <a:r>
              <a:rPr lang="en-US" sz="2400" dirty="0"/>
              <a:t> </a:t>
            </a:r>
            <a:r>
              <a:rPr lang="en-US" sz="2400" dirty="0" err="1"/>
              <a:t>lebih</a:t>
            </a:r>
            <a:r>
              <a:rPr lang="en-US" sz="2400" dirty="0"/>
              <a:t> </a:t>
            </a:r>
            <a:r>
              <a:rPr lang="en-US" sz="2400" dirty="0" err="1"/>
              <a:t>baik</a:t>
            </a:r>
            <a:r>
              <a:rPr lang="en-US" sz="2400" dirty="0"/>
              <a:t> </a:t>
            </a:r>
            <a:r>
              <a:rPr lang="en-US" sz="2400" dirty="0" err="1"/>
              <a:t>pada</a:t>
            </a:r>
            <a:r>
              <a:rPr lang="en-US" sz="2400" dirty="0"/>
              <a:t> </a:t>
            </a:r>
            <a:r>
              <a:rPr lang="en-US" sz="2400" dirty="0" err="1"/>
              <a:t>awal</a:t>
            </a:r>
            <a:r>
              <a:rPr lang="en-US" sz="2400" dirty="0"/>
              <a:t> </a:t>
            </a:r>
            <a:r>
              <a:rPr lang="en-US" sz="2400" dirty="0" err="1"/>
              <a:t>dari</a:t>
            </a:r>
            <a:r>
              <a:rPr lang="en-US" sz="2400" dirty="0"/>
              <a:t> proses </a:t>
            </a:r>
            <a:r>
              <a:rPr lang="en-US" sz="2400" dirty="0" err="1"/>
              <a:t>pelajaran</a:t>
            </a:r>
            <a:r>
              <a:rPr lang="en-US" sz="2400" dirty="0"/>
              <a:t> (</a:t>
            </a:r>
            <a:r>
              <a:rPr lang="en-US" sz="2400" dirty="0" err="1"/>
              <a:t>ketika</a:t>
            </a:r>
            <a:r>
              <a:rPr lang="en-US" sz="2400" dirty="0"/>
              <a:t> proses </a:t>
            </a:r>
            <a:r>
              <a:rPr lang="en-US" sz="2400" dirty="0" err="1"/>
              <a:t>dilakukan</a:t>
            </a:r>
            <a:r>
              <a:rPr lang="en-US" sz="2400" dirty="0"/>
              <a:t> </a:t>
            </a:r>
            <a:r>
              <a:rPr lang="en-US" sz="2400" dirty="0" err="1"/>
              <a:t>secara</a:t>
            </a:r>
            <a:r>
              <a:rPr lang="en-US" sz="2400" dirty="0"/>
              <a:t> </a:t>
            </a:r>
            <a:r>
              <a:rPr lang="en-US" sz="2400" dirty="0" err="1"/>
              <a:t>sadar</a:t>
            </a:r>
            <a:r>
              <a:rPr lang="en-US" sz="2400" dirty="0"/>
              <a:t>), </a:t>
            </a:r>
            <a:r>
              <a:rPr lang="en-US" sz="2400" dirty="0" err="1"/>
              <a:t>kecepatan</a:t>
            </a:r>
            <a:r>
              <a:rPr lang="en-US" sz="2400" dirty="0"/>
              <a:t> </a:t>
            </a:r>
            <a:r>
              <a:rPr lang="en-US" sz="2400" dirty="0" err="1"/>
              <a:t>persepsi</a:t>
            </a:r>
            <a:r>
              <a:rPr lang="en-US" sz="2400" dirty="0"/>
              <a:t> </a:t>
            </a:r>
            <a:r>
              <a:rPr lang="en-US" sz="2400" dirty="0"/>
              <a:t>,</a:t>
            </a:r>
            <a:r>
              <a:rPr lang="en-US" sz="2400" dirty="0" err="1"/>
              <a:t>dan</a:t>
            </a:r>
            <a:r>
              <a:rPr lang="en-US" sz="2400" dirty="0"/>
              <a:t> </a:t>
            </a:r>
            <a:r>
              <a:rPr lang="en-US" sz="2400" dirty="0" err="1"/>
              <a:t>prediktor</a:t>
            </a:r>
            <a:r>
              <a:rPr lang="en-US" sz="2400" dirty="0"/>
              <a:t> </a:t>
            </a:r>
            <a:r>
              <a:rPr lang="en-US" sz="2400" dirty="0" err="1"/>
              <a:t>psikomotor</a:t>
            </a:r>
            <a:r>
              <a:rPr lang="en-US" sz="2400" dirty="0"/>
              <a:t> </a:t>
            </a:r>
            <a:r>
              <a:rPr lang="en-US" sz="2400" dirty="0" err="1"/>
              <a:t>baik</a:t>
            </a:r>
            <a:r>
              <a:rPr lang="en-US" sz="2400" dirty="0"/>
              <a:t> di </a:t>
            </a:r>
            <a:r>
              <a:rPr lang="en-US" sz="2400" dirty="0" err="1"/>
              <a:t>akhir</a:t>
            </a:r>
            <a:r>
              <a:rPr lang="en-US" sz="2400" dirty="0"/>
              <a:t> </a:t>
            </a:r>
            <a:r>
              <a:rPr lang="en-US" sz="2400" dirty="0" err="1"/>
              <a:t>pembelajaran</a:t>
            </a:r>
            <a:r>
              <a:rPr lang="en-US" sz="2400" dirty="0"/>
              <a:t> </a:t>
            </a:r>
            <a:r>
              <a:rPr lang="en-US" sz="2400" dirty="0"/>
              <a:t>(</a:t>
            </a:r>
            <a:r>
              <a:rPr lang="en-US" sz="2400" dirty="0" err="1"/>
              <a:t>jika</a:t>
            </a:r>
            <a:r>
              <a:rPr lang="en-US" sz="2400" dirty="0"/>
              <a:t> </a:t>
            </a:r>
            <a:r>
              <a:rPr lang="en-US" sz="2400" dirty="0" err="1"/>
              <a:t>tugas</a:t>
            </a:r>
            <a:r>
              <a:rPr lang="en-US" sz="2400" dirty="0"/>
              <a:t> </a:t>
            </a:r>
            <a:r>
              <a:rPr lang="en-US" sz="2400" dirty="0" err="1"/>
              <a:t>ditangani</a:t>
            </a:r>
            <a:r>
              <a:rPr lang="en-US" sz="2400" dirty="0"/>
              <a:t> </a:t>
            </a:r>
            <a:r>
              <a:rPr lang="en-US" sz="2400" dirty="0" err="1"/>
              <a:t>secara</a:t>
            </a:r>
            <a:r>
              <a:rPr lang="en-US" sz="2400" dirty="0"/>
              <a:t> </a:t>
            </a:r>
            <a:r>
              <a:rPr lang="en-US" sz="2400" dirty="0" err="1"/>
              <a:t>rutin</a:t>
            </a:r>
            <a:r>
              <a:rPr lang="en-US" sz="2400" dirty="0"/>
              <a:t>). </a:t>
            </a:r>
          </a:p>
          <a:p>
            <a:pPr algn="just"/>
            <a:r>
              <a:rPr lang="en-US" sz="2400" dirty="0" err="1"/>
              <a:t>Fungsi</a:t>
            </a:r>
            <a:r>
              <a:rPr lang="en-US" sz="2400" dirty="0"/>
              <a:t> </a:t>
            </a:r>
            <a:r>
              <a:rPr lang="en-US" sz="2400" dirty="0" err="1"/>
              <a:t>dari</a:t>
            </a:r>
            <a:r>
              <a:rPr lang="en-US" sz="2400" dirty="0"/>
              <a:t> </a:t>
            </a:r>
            <a:r>
              <a:rPr lang="en-US" sz="2400" dirty="0" err="1"/>
              <a:t>regulasi</a:t>
            </a:r>
            <a:r>
              <a:rPr lang="en-US" sz="2400" dirty="0"/>
              <a:t> </a:t>
            </a:r>
            <a:r>
              <a:rPr lang="en-US" sz="2400" dirty="0" err="1"/>
              <a:t>tingkat</a:t>
            </a:r>
            <a:r>
              <a:rPr lang="en-US" sz="2400" dirty="0"/>
              <a:t> </a:t>
            </a:r>
            <a:r>
              <a:rPr lang="en-US" sz="2400" dirty="0" err="1"/>
              <a:t>tinggi</a:t>
            </a:r>
            <a:r>
              <a:rPr lang="en-US" sz="2400" dirty="0"/>
              <a:t> </a:t>
            </a:r>
            <a:r>
              <a:rPr lang="en-US" sz="2400" dirty="0" err="1"/>
              <a:t>adalah</a:t>
            </a:r>
            <a:r>
              <a:rPr lang="en-US" sz="2400" dirty="0"/>
              <a:t> </a:t>
            </a:r>
            <a:r>
              <a:rPr lang="en-US" sz="2400" dirty="0" err="1"/>
              <a:t>memberi</a:t>
            </a:r>
            <a:r>
              <a:rPr lang="en-US" sz="2400" dirty="0"/>
              <a:t> </a:t>
            </a:r>
            <a:r>
              <a:rPr lang="en-US" sz="2400" dirty="0" err="1"/>
              <a:t>masukan</a:t>
            </a:r>
            <a:r>
              <a:rPr lang="en-US" sz="2400" dirty="0"/>
              <a:t> </a:t>
            </a:r>
            <a:r>
              <a:rPr lang="en-US" sz="2400" dirty="0" err="1"/>
              <a:t>ke</a:t>
            </a:r>
            <a:r>
              <a:rPr lang="en-US" sz="2400" dirty="0"/>
              <a:t> </a:t>
            </a:r>
            <a:r>
              <a:rPr lang="en-US" sz="2400" dirty="0" err="1"/>
              <a:t>tingkat</a:t>
            </a:r>
            <a:r>
              <a:rPr lang="en-US" sz="2400" dirty="0"/>
              <a:t> </a:t>
            </a:r>
            <a:r>
              <a:rPr lang="en-US" sz="2400" dirty="0" err="1"/>
              <a:t>yg</a:t>
            </a:r>
            <a:r>
              <a:rPr lang="en-US" sz="2400" dirty="0"/>
              <a:t> </a:t>
            </a:r>
            <a:r>
              <a:rPr lang="en-US" sz="2400" dirty="0" err="1"/>
              <a:t>lebih</a:t>
            </a:r>
            <a:r>
              <a:rPr lang="en-US" sz="2400" dirty="0"/>
              <a:t> </a:t>
            </a:r>
            <a:r>
              <a:rPr lang="en-US" sz="2400" dirty="0" err="1"/>
              <a:t>rendah</a:t>
            </a:r>
            <a:r>
              <a:rPr lang="en-US" sz="2400" dirty="0"/>
              <a:t>.</a:t>
            </a:r>
          </a:p>
          <a:p>
            <a:r>
              <a:rPr lang="en-US" sz="2400" dirty="0" err="1"/>
              <a:t>Tindakan</a:t>
            </a:r>
            <a:r>
              <a:rPr lang="en-US" sz="2400" dirty="0"/>
              <a:t> </a:t>
            </a:r>
            <a:r>
              <a:rPr lang="en-US" sz="2400" dirty="0" err="1"/>
              <a:t>diatur</a:t>
            </a:r>
            <a:r>
              <a:rPr lang="en-US" sz="2400" dirty="0"/>
              <a:t> </a:t>
            </a:r>
            <a:r>
              <a:rPr lang="en-US" sz="2400" dirty="0" err="1"/>
              <a:t>pada</a:t>
            </a:r>
            <a:r>
              <a:rPr lang="en-US" sz="2400" dirty="0"/>
              <a:t> </a:t>
            </a:r>
            <a:r>
              <a:rPr lang="en-US" sz="2400" dirty="0" err="1"/>
              <a:t>tingkat</a:t>
            </a:r>
            <a:r>
              <a:rPr lang="en-US" sz="2400" dirty="0"/>
              <a:t> </a:t>
            </a:r>
            <a:r>
              <a:rPr lang="en-US" sz="2400" dirty="0" err="1"/>
              <a:t>tinggi</a:t>
            </a:r>
            <a:r>
              <a:rPr lang="en-US" sz="2400" dirty="0"/>
              <a:t> </a:t>
            </a:r>
            <a:r>
              <a:rPr lang="en-US" sz="2400" dirty="0" err="1"/>
              <a:t>ketika</a:t>
            </a:r>
            <a:r>
              <a:rPr lang="en-US" sz="2400" dirty="0"/>
              <a:t> </a:t>
            </a:r>
            <a:r>
              <a:rPr lang="en-US" sz="2400" dirty="0" err="1"/>
              <a:t>hambatan</a:t>
            </a:r>
            <a:r>
              <a:rPr lang="en-US" sz="2400" dirty="0"/>
              <a:t>, </a:t>
            </a:r>
            <a:r>
              <a:rPr lang="en-US" sz="2400" dirty="0" err="1"/>
              <a:t>kesempatan</a:t>
            </a:r>
            <a:r>
              <a:rPr lang="en-US" sz="2400" dirty="0"/>
              <a:t> </a:t>
            </a:r>
            <a:r>
              <a:rPr lang="en-US" sz="2400" dirty="0" err="1"/>
              <a:t>untuk</a:t>
            </a:r>
            <a:r>
              <a:rPr lang="en-US" sz="2400" dirty="0"/>
              <a:t> </a:t>
            </a:r>
            <a:r>
              <a:rPr lang="en-US" sz="2400" dirty="0" err="1"/>
              <a:t>tujuan</a:t>
            </a:r>
            <a:r>
              <a:rPr lang="en-US" sz="2400" dirty="0"/>
              <a:t> </a:t>
            </a:r>
            <a:r>
              <a:rPr lang="en-US" sz="2400" dirty="0" err="1"/>
              <a:t>baru</a:t>
            </a:r>
            <a:r>
              <a:rPr lang="en-US" sz="2400" dirty="0"/>
              <a:t>, </a:t>
            </a:r>
            <a:r>
              <a:rPr lang="en-US" sz="2400" dirty="0" err="1"/>
              <a:t>atau</a:t>
            </a:r>
            <a:r>
              <a:rPr lang="en-US" sz="2400" dirty="0"/>
              <a:t> </a:t>
            </a:r>
            <a:r>
              <a:rPr lang="en-US" sz="2400" dirty="0" err="1"/>
              <a:t>tekanan</a:t>
            </a:r>
            <a:r>
              <a:rPr lang="en-US" sz="2400" dirty="0"/>
              <a:t> </a:t>
            </a:r>
            <a:r>
              <a:rPr lang="en-US" sz="2400" dirty="0" err="1"/>
              <a:t>lingkungan</a:t>
            </a:r>
            <a:r>
              <a:rPr lang="en-US" sz="2400" dirty="0"/>
              <a:t> </a:t>
            </a:r>
            <a:r>
              <a:rPr lang="en-US" sz="2400" dirty="0" err="1"/>
              <a:t>muncul</a:t>
            </a:r>
            <a:r>
              <a:rPr lang="en-US" sz="2400" dirty="0"/>
              <a:t>.</a:t>
            </a:r>
          </a:p>
          <a:p>
            <a:r>
              <a:rPr lang="en-US" sz="2400" dirty="0" err="1"/>
              <a:t>Saat</a:t>
            </a:r>
            <a:r>
              <a:rPr lang="en-US" sz="2400" dirty="0"/>
              <a:t> </a:t>
            </a:r>
            <a:r>
              <a:rPr lang="en-US" sz="2400" dirty="0" err="1"/>
              <a:t>tingkat</a:t>
            </a:r>
            <a:r>
              <a:rPr lang="en-US" sz="2400" dirty="0"/>
              <a:t> </a:t>
            </a:r>
            <a:r>
              <a:rPr lang="en-US" sz="2400" dirty="0" err="1"/>
              <a:t>regulasi</a:t>
            </a:r>
            <a:r>
              <a:rPr lang="en-US" sz="2400" dirty="0"/>
              <a:t> </a:t>
            </a:r>
            <a:r>
              <a:rPr lang="en-US" sz="2400" dirty="0" err="1"/>
              <a:t>naik</a:t>
            </a:r>
            <a:r>
              <a:rPr lang="en-US" sz="2400" dirty="0"/>
              <a:t>, </a:t>
            </a:r>
            <a:r>
              <a:rPr lang="en-US" sz="2400" dirty="0" err="1"/>
              <a:t>muncul</a:t>
            </a:r>
            <a:r>
              <a:rPr lang="en-US" sz="2400" dirty="0"/>
              <a:t> </a:t>
            </a:r>
            <a:r>
              <a:rPr lang="en-US" sz="2400" dirty="0" err="1"/>
              <a:t>beberapa</a:t>
            </a:r>
            <a:r>
              <a:rPr lang="en-US" sz="2400" dirty="0"/>
              <a:t> </a:t>
            </a:r>
            <a:r>
              <a:rPr lang="en-US" sz="2400" dirty="0" err="1"/>
              <a:t>masalah</a:t>
            </a:r>
            <a:r>
              <a:rPr lang="en-US" sz="2400" dirty="0"/>
              <a:t>.</a:t>
            </a:r>
          </a:p>
          <a:p>
            <a:pPr algn="just"/>
            <a:endParaRPr lang="en-US" sz="2400" dirty="0"/>
          </a:p>
          <a:p>
            <a:pPr algn="just"/>
            <a:endParaRPr lang="en-US" sz="2400" dirty="0"/>
          </a:p>
        </p:txBody>
      </p:sp>
    </p:spTree>
    <p:extLst>
      <p:ext uri="{BB962C8B-B14F-4D97-AF65-F5344CB8AC3E}">
        <p14:creationId xmlns:p14="http://schemas.microsoft.com/office/powerpoint/2010/main" val="120486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1143000"/>
          </a:xfrm>
        </p:spPr>
        <p:txBody>
          <a:bodyPr>
            <a:noAutofit/>
          </a:bodyPr>
          <a:lstStyle/>
          <a:p>
            <a:r>
              <a:rPr lang="en-US" sz="3600" b="1" dirty="0"/>
              <a:t>Limits to </a:t>
            </a:r>
            <a:r>
              <a:rPr lang="en-US" sz="3600" b="1" dirty="0"/>
              <a:t>Good </a:t>
            </a:r>
            <a:r>
              <a:rPr lang="en-US" sz="3600" b="1" dirty="0"/>
              <a:t>P</a:t>
            </a:r>
            <a:r>
              <a:rPr lang="en-US" sz="3600" b="1" dirty="0"/>
              <a:t>erformance</a:t>
            </a:r>
            <a:r>
              <a:rPr lang="en-US" sz="3600" b="1" dirty="0"/>
              <a:t>: Cognitive </a:t>
            </a:r>
            <a:r>
              <a:rPr lang="en-US" sz="3600" b="1" dirty="0"/>
              <a:t>Misers</a:t>
            </a:r>
            <a:r>
              <a:rPr lang="en-US" sz="3600" b="1" dirty="0"/>
              <a:t>, </a:t>
            </a:r>
            <a:r>
              <a:rPr lang="en-US" sz="3600" b="1" dirty="0"/>
              <a:t>Satisficing </a:t>
            </a:r>
            <a:r>
              <a:rPr lang="en-US" sz="3600" b="1" dirty="0"/>
              <a:t>S</a:t>
            </a:r>
            <a:r>
              <a:rPr lang="en-US" sz="3600" b="1" dirty="0"/>
              <a:t>trategy</a:t>
            </a:r>
            <a:r>
              <a:rPr lang="en-US" sz="3600" b="1" dirty="0"/>
              <a:t>, and </a:t>
            </a:r>
            <a:r>
              <a:rPr lang="en-US" sz="3600" b="1" dirty="0"/>
              <a:t>Action </a:t>
            </a:r>
            <a:r>
              <a:rPr lang="en-US" sz="3600" b="1" dirty="0"/>
              <a:t>S</a:t>
            </a:r>
            <a:r>
              <a:rPr lang="en-US" sz="3600" b="1" dirty="0"/>
              <a:t>tyles</a:t>
            </a:r>
            <a:r>
              <a:rPr lang="en-US" sz="3600" dirty="0"/>
              <a:t/>
            </a:r>
            <a:br>
              <a:rPr lang="en-US" sz="3600" dirty="0"/>
            </a:br>
            <a:endParaRPr lang="en-US" sz="3600" dirty="0"/>
          </a:p>
        </p:txBody>
      </p:sp>
      <p:sp>
        <p:nvSpPr>
          <p:cNvPr id="3" name="Content Placeholder 2"/>
          <p:cNvSpPr>
            <a:spLocks noGrp="1"/>
          </p:cNvSpPr>
          <p:nvPr>
            <p:ph idx="1"/>
          </p:nvPr>
        </p:nvSpPr>
        <p:spPr>
          <a:xfrm>
            <a:off x="1981200" y="2179638"/>
            <a:ext cx="8229600" cy="4525963"/>
          </a:xfrm>
        </p:spPr>
        <p:txBody>
          <a:bodyPr>
            <a:normAutofit/>
          </a:bodyPr>
          <a:lstStyle/>
          <a:p>
            <a:pPr marL="514350" indent="-514350">
              <a:buFont typeface="+mj-lt"/>
              <a:buAutoNum type="arabicPeriod"/>
            </a:pPr>
            <a:r>
              <a:rPr lang="en-US" sz="2400" dirty="0"/>
              <a:t>Orang </a:t>
            </a:r>
            <a:r>
              <a:rPr lang="en-US" sz="2400" dirty="0" err="1"/>
              <a:t>adalah</a:t>
            </a:r>
            <a:r>
              <a:rPr lang="en-US" sz="2400" dirty="0"/>
              <a:t> </a:t>
            </a:r>
            <a:r>
              <a:rPr lang="en-US" sz="2400" i="1" dirty="0"/>
              <a:t>cognitive misers</a:t>
            </a:r>
            <a:r>
              <a:rPr lang="en-US" sz="2400" dirty="0"/>
              <a:t>.</a:t>
            </a:r>
          </a:p>
          <a:p>
            <a:pPr marL="514350" indent="-514350">
              <a:buFont typeface="+mj-lt"/>
              <a:buAutoNum type="arabicPeriod"/>
            </a:pPr>
            <a:r>
              <a:rPr lang="en-US" sz="2400" dirty="0" err="1"/>
              <a:t>Menggunakan</a:t>
            </a:r>
            <a:r>
              <a:rPr lang="en-US" sz="2400" dirty="0"/>
              <a:t> </a:t>
            </a:r>
            <a:r>
              <a:rPr lang="en-US" sz="2400" dirty="0" err="1"/>
              <a:t>strategi</a:t>
            </a:r>
            <a:r>
              <a:rPr lang="en-US" sz="2400" dirty="0"/>
              <a:t> yang </a:t>
            </a:r>
            <a:r>
              <a:rPr lang="en-US" sz="2400" dirty="0" err="1"/>
              <a:t>memuaskan</a:t>
            </a:r>
            <a:endParaRPr lang="en-US" sz="2400" dirty="0"/>
          </a:p>
          <a:p>
            <a:pPr marL="514350" indent="-514350">
              <a:buFont typeface="+mj-lt"/>
              <a:buAutoNum type="arabicPeriod"/>
            </a:pPr>
            <a:r>
              <a:rPr lang="en-US" sz="2400" dirty="0" err="1"/>
              <a:t>Kinerja</a:t>
            </a:r>
            <a:r>
              <a:rPr lang="en-US" sz="2400" dirty="0"/>
              <a:t> yang </a:t>
            </a:r>
            <a:r>
              <a:rPr lang="en-US" sz="2400" dirty="0" err="1"/>
              <a:t>tidak</a:t>
            </a:r>
            <a:r>
              <a:rPr lang="en-US" sz="2400" dirty="0"/>
              <a:t> optimal </a:t>
            </a:r>
            <a:r>
              <a:rPr lang="en-US" sz="2400" dirty="0" err="1"/>
              <a:t>dan</a:t>
            </a:r>
            <a:r>
              <a:rPr lang="en-US" sz="2400" dirty="0"/>
              <a:t> </a:t>
            </a:r>
            <a:r>
              <a:rPr lang="en-US" sz="2400" dirty="0" err="1"/>
              <a:t>tidak</a:t>
            </a:r>
            <a:r>
              <a:rPr lang="en-US" sz="2400" dirty="0"/>
              <a:t> </a:t>
            </a:r>
            <a:r>
              <a:rPr lang="en-US" sz="2400" dirty="0" err="1"/>
              <a:t>memuaskan</a:t>
            </a:r>
            <a:r>
              <a:rPr lang="en-US" sz="2400" dirty="0"/>
              <a:t> </a:t>
            </a:r>
            <a:r>
              <a:rPr lang="en-US" sz="2400" dirty="0" err="1"/>
              <a:t>mungkin</a:t>
            </a:r>
            <a:r>
              <a:rPr lang="en-US" sz="2400" dirty="0"/>
              <a:t> </a:t>
            </a:r>
            <a:r>
              <a:rPr lang="en-US" sz="2400" dirty="0" err="1"/>
              <a:t>terus</a:t>
            </a:r>
            <a:r>
              <a:rPr lang="en-US" sz="2400" dirty="0"/>
              <a:t> </a:t>
            </a:r>
            <a:r>
              <a:rPr lang="en-US" sz="2400" dirty="0" err="1"/>
              <a:t>digunakan</a:t>
            </a:r>
            <a:r>
              <a:rPr lang="en-US" sz="2400" dirty="0"/>
              <a:t> </a:t>
            </a:r>
            <a:r>
              <a:rPr lang="en-US" sz="2400" dirty="0" err="1"/>
              <a:t>karena</a:t>
            </a:r>
            <a:r>
              <a:rPr lang="en-US" sz="2400" dirty="0"/>
              <a:t> </a:t>
            </a:r>
            <a:r>
              <a:rPr lang="en-US" sz="2400" dirty="0" err="1"/>
              <a:t>fungsi</a:t>
            </a:r>
            <a:r>
              <a:rPr lang="en-US" sz="2400" dirty="0"/>
              <a:t> </a:t>
            </a:r>
            <a:r>
              <a:rPr lang="en-US" sz="2400" dirty="0" err="1"/>
              <a:t>dari</a:t>
            </a:r>
            <a:r>
              <a:rPr lang="en-US" sz="2400" dirty="0"/>
              <a:t> </a:t>
            </a:r>
            <a:r>
              <a:rPr lang="en-US" sz="2400" dirty="0" err="1"/>
              <a:t>gaya</a:t>
            </a:r>
            <a:r>
              <a:rPr lang="en-US" sz="2400" dirty="0"/>
              <a:t> </a:t>
            </a:r>
            <a:r>
              <a:rPr lang="en-US" sz="2400" dirty="0" err="1"/>
              <a:t>tindakan</a:t>
            </a:r>
            <a:endParaRPr lang="en-US" sz="2400" dirty="0"/>
          </a:p>
          <a:p>
            <a:pPr marL="514350" indent="-514350">
              <a:buFont typeface="+mj-lt"/>
              <a:buAutoNum type="arabicPeriod"/>
            </a:pPr>
            <a:r>
              <a:rPr lang="en-US" sz="2400" dirty="0" err="1"/>
              <a:t>Tekanan</a:t>
            </a:r>
            <a:r>
              <a:rPr lang="en-US" sz="2400" dirty="0"/>
              <a:t> </a:t>
            </a:r>
            <a:r>
              <a:rPr lang="en-US" sz="2400" dirty="0" err="1"/>
              <a:t>lingkungan</a:t>
            </a:r>
            <a:r>
              <a:rPr lang="en-US" sz="2400" dirty="0"/>
              <a:t> </a:t>
            </a:r>
            <a:r>
              <a:rPr lang="en-US" sz="2400" dirty="0" err="1"/>
              <a:t>sering</a:t>
            </a:r>
            <a:r>
              <a:rPr lang="en-US" sz="2400" dirty="0"/>
              <a:t> </a:t>
            </a:r>
            <a:r>
              <a:rPr lang="en-US" sz="2400" dirty="0" err="1"/>
              <a:t>menyarankan</a:t>
            </a:r>
            <a:r>
              <a:rPr lang="en-US" sz="2400" dirty="0"/>
              <a:t> </a:t>
            </a:r>
            <a:r>
              <a:rPr lang="en-US" sz="2400" dirty="0" err="1"/>
              <a:t>urgensi</a:t>
            </a:r>
            <a:r>
              <a:rPr lang="en-US" sz="2400" dirty="0"/>
              <a:t> </a:t>
            </a:r>
            <a:r>
              <a:rPr lang="en-US" sz="2400" dirty="0" err="1"/>
              <a:t>tertentu</a:t>
            </a:r>
            <a:endParaRPr lang="en-US" sz="2400" dirty="0"/>
          </a:p>
          <a:p>
            <a:pPr marL="514350" indent="-514350">
              <a:buFont typeface="+mj-lt"/>
              <a:buAutoNum type="arabicPeriod"/>
            </a:pPr>
            <a:r>
              <a:rPr lang="en-US" sz="2400" dirty="0"/>
              <a:t>Proses </a:t>
            </a:r>
            <a:r>
              <a:rPr lang="en-US" sz="2400" dirty="0" err="1"/>
              <a:t>heuristik</a:t>
            </a:r>
            <a:r>
              <a:rPr lang="en-US" sz="2400" dirty="0"/>
              <a:t> </a:t>
            </a:r>
            <a:r>
              <a:rPr lang="en-US" sz="2400" dirty="0" err="1"/>
              <a:t>memproduksi</a:t>
            </a:r>
            <a:r>
              <a:rPr lang="en-US" sz="2400" dirty="0"/>
              <a:t> </a:t>
            </a:r>
            <a:r>
              <a:rPr lang="en-US" sz="2400" dirty="0" err="1"/>
              <a:t>hasil</a:t>
            </a:r>
            <a:r>
              <a:rPr lang="en-US" sz="2400" dirty="0"/>
              <a:t> yang </a:t>
            </a:r>
            <a:r>
              <a:rPr lang="en-US" sz="2400" dirty="0" err="1"/>
              <a:t>cepat</a:t>
            </a:r>
            <a:r>
              <a:rPr lang="en-US" sz="2400" dirty="0"/>
              <a:t>, </a:t>
            </a:r>
            <a:r>
              <a:rPr lang="en-US" sz="2400" dirty="0" err="1"/>
              <a:t>tapi</a:t>
            </a:r>
            <a:r>
              <a:rPr lang="en-US" sz="2400" dirty="0"/>
              <a:t> </a:t>
            </a:r>
            <a:r>
              <a:rPr lang="en-US" sz="2400" dirty="0" err="1"/>
              <a:t>dalam</a:t>
            </a:r>
            <a:r>
              <a:rPr lang="en-US" sz="2400" dirty="0"/>
              <a:t> </a:t>
            </a:r>
            <a:r>
              <a:rPr lang="en-US" sz="2400" dirty="0" err="1"/>
              <a:t>keadaan</a:t>
            </a:r>
            <a:r>
              <a:rPr lang="en-US" sz="2400" dirty="0"/>
              <a:t> </a:t>
            </a:r>
            <a:r>
              <a:rPr lang="en-US" sz="2400" dirty="0" err="1"/>
              <a:t>tertentu</a:t>
            </a:r>
            <a:r>
              <a:rPr lang="en-US" sz="2400" dirty="0"/>
              <a:t> </a:t>
            </a:r>
            <a:r>
              <a:rPr lang="en-US" sz="2400" dirty="0" err="1"/>
              <a:t>dapat</a:t>
            </a:r>
            <a:r>
              <a:rPr lang="en-US" sz="2400" dirty="0"/>
              <a:t> </a:t>
            </a:r>
            <a:r>
              <a:rPr lang="en-US" sz="2400" dirty="0" err="1"/>
              <a:t>menyebabkan</a:t>
            </a:r>
            <a:r>
              <a:rPr lang="en-US" sz="2400" dirty="0"/>
              <a:t> </a:t>
            </a:r>
            <a:r>
              <a:rPr lang="en-US" sz="2400" dirty="0" err="1"/>
              <a:t>efek</a:t>
            </a:r>
            <a:r>
              <a:rPr lang="en-US" sz="2400" dirty="0"/>
              <a:t> </a:t>
            </a:r>
            <a:r>
              <a:rPr lang="en-US" sz="2400" dirty="0" err="1"/>
              <a:t>negatif</a:t>
            </a:r>
            <a:r>
              <a:rPr lang="en-US" sz="2400" dirty="0"/>
              <a:t>.</a:t>
            </a:r>
          </a:p>
          <a:p>
            <a:pPr marL="514350" indent="-514350">
              <a:buFont typeface="+mj-lt"/>
              <a:buAutoNum type="arabicPeriod"/>
            </a:pPr>
            <a:endParaRPr lang="en-US" sz="2400" dirty="0"/>
          </a:p>
          <a:p>
            <a:pPr marL="514350" indent="-514350">
              <a:buFont typeface="+mj-lt"/>
              <a:buAutoNum type="arabicPeriod"/>
            </a:pPr>
            <a:endParaRPr lang="en-US" sz="2400" dirty="0"/>
          </a:p>
        </p:txBody>
      </p:sp>
    </p:spTree>
    <p:extLst>
      <p:ext uri="{BB962C8B-B14F-4D97-AF65-F5344CB8AC3E}">
        <p14:creationId xmlns:p14="http://schemas.microsoft.com/office/powerpoint/2010/main" val="534553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317" y="500062"/>
            <a:ext cx="10515600" cy="1325563"/>
          </a:xfrm>
        </p:spPr>
        <p:txBody>
          <a:bodyPr/>
          <a:lstStyle/>
          <a:p>
            <a:r>
              <a:rPr lang="en-US" dirty="0" smtClean="0"/>
              <a:t>THE FOCUS : TASK, SOCIAL AND SELF</a:t>
            </a:r>
            <a:endParaRPr lang="en-GB" dirty="0"/>
          </a:p>
        </p:txBody>
      </p:sp>
      <p:sp>
        <p:nvSpPr>
          <p:cNvPr id="4" name="Rounded Rectangle 3"/>
          <p:cNvSpPr/>
          <p:nvPr/>
        </p:nvSpPr>
        <p:spPr>
          <a:xfrm>
            <a:off x="1683123" y="2130985"/>
            <a:ext cx="3666565" cy="9391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85000"/>
                    <a:lumOff val="15000"/>
                  </a:schemeClr>
                </a:solidFill>
              </a:rPr>
              <a:t>The task as focus of regulation</a:t>
            </a:r>
            <a:endParaRPr lang="en-GB" sz="2800" b="1" dirty="0">
              <a:solidFill>
                <a:schemeClr val="tx1">
                  <a:lumMod val="85000"/>
                  <a:lumOff val="15000"/>
                </a:schemeClr>
              </a:solidFill>
            </a:endParaRPr>
          </a:p>
        </p:txBody>
      </p:sp>
      <p:sp>
        <p:nvSpPr>
          <p:cNvPr id="5" name="Rounded Rectangle 4"/>
          <p:cNvSpPr/>
          <p:nvPr/>
        </p:nvSpPr>
        <p:spPr>
          <a:xfrm>
            <a:off x="3030071" y="3271512"/>
            <a:ext cx="4029636" cy="883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85000"/>
                    <a:lumOff val="15000"/>
                  </a:schemeClr>
                </a:solidFill>
              </a:rPr>
              <a:t>The social context as focus regulation</a:t>
            </a:r>
            <a:endParaRPr lang="en-GB" sz="2800" b="1" dirty="0">
              <a:solidFill>
                <a:schemeClr val="tx1">
                  <a:lumMod val="85000"/>
                  <a:lumOff val="15000"/>
                </a:schemeClr>
              </a:solidFill>
            </a:endParaRPr>
          </a:p>
        </p:txBody>
      </p:sp>
      <p:sp>
        <p:nvSpPr>
          <p:cNvPr id="6" name="Rounded Rectangle 5"/>
          <p:cNvSpPr/>
          <p:nvPr/>
        </p:nvSpPr>
        <p:spPr>
          <a:xfrm>
            <a:off x="5675780" y="4429734"/>
            <a:ext cx="3520890" cy="949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85000"/>
                    <a:lumOff val="15000"/>
                  </a:schemeClr>
                </a:solidFill>
              </a:rPr>
              <a:t>The self as the focus of regulation</a:t>
            </a:r>
            <a:endParaRPr lang="en-GB" sz="2800" b="1" dirty="0">
              <a:solidFill>
                <a:schemeClr val="tx1">
                  <a:lumMod val="85000"/>
                  <a:lumOff val="15000"/>
                </a:schemeClr>
              </a:solidFill>
            </a:endParaRPr>
          </a:p>
        </p:txBody>
      </p:sp>
    </p:spTree>
    <p:extLst>
      <p:ext uri="{BB962C8B-B14F-4D97-AF65-F5344CB8AC3E}">
        <p14:creationId xmlns:p14="http://schemas.microsoft.com/office/powerpoint/2010/main" val="326467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85000"/>
                    <a:lumOff val="15000"/>
                  </a:schemeClr>
                </a:solidFill>
              </a:rPr>
              <a:t>The task as focus of regulation</a:t>
            </a:r>
            <a:r>
              <a:rPr lang="en-GB" b="1" dirty="0" smtClean="0">
                <a:solidFill>
                  <a:schemeClr val="tx1">
                    <a:lumMod val="85000"/>
                    <a:lumOff val="15000"/>
                  </a:schemeClr>
                </a:solidFill>
              </a:rPr>
              <a:t/>
            </a:r>
            <a:br>
              <a:rPr lang="en-GB" b="1" dirty="0" smtClean="0">
                <a:solidFill>
                  <a:schemeClr val="tx1">
                    <a:lumMod val="85000"/>
                    <a:lumOff val="15000"/>
                  </a:schemeClr>
                </a:solidFill>
              </a:rPr>
            </a:br>
            <a:endParaRPr lang="en-GB" dirty="0"/>
          </a:p>
        </p:txBody>
      </p:sp>
      <p:sp>
        <p:nvSpPr>
          <p:cNvPr id="3" name="Content Placeholder 2"/>
          <p:cNvSpPr>
            <a:spLocks noGrp="1"/>
          </p:cNvSpPr>
          <p:nvPr>
            <p:ph idx="1"/>
          </p:nvPr>
        </p:nvSpPr>
        <p:spPr/>
        <p:txBody>
          <a:bodyPr/>
          <a:lstStyle/>
          <a:p>
            <a:r>
              <a:rPr lang="en-GB" dirty="0" err="1"/>
              <a:t>Temuan</a:t>
            </a:r>
            <a:r>
              <a:rPr lang="en-GB" dirty="0"/>
              <a:t> </a:t>
            </a:r>
            <a:r>
              <a:rPr lang="en-GB" dirty="0" err="1"/>
              <a:t>menarik</a:t>
            </a:r>
            <a:r>
              <a:rPr lang="en-GB" dirty="0"/>
              <a:t> </a:t>
            </a:r>
            <a:r>
              <a:rPr lang="en-GB" dirty="0" err="1"/>
              <a:t>dalam</a:t>
            </a:r>
            <a:r>
              <a:rPr lang="en-GB" dirty="0"/>
              <a:t> </a:t>
            </a:r>
            <a:r>
              <a:rPr lang="en-GB" dirty="0" err="1"/>
              <a:t>literatur</a:t>
            </a:r>
            <a:r>
              <a:rPr lang="en-GB" dirty="0"/>
              <a:t> </a:t>
            </a:r>
            <a:r>
              <a:rPr lang="en-GB" dirty="0" err="1"/>
              <a:t>keahlian</a:t>
            </a:r>
            <a:r>
              <a:rPr lang="en-GB" dirty="0"/>
              <a:t> </a:t>
            </a:r>
            <a:r>
              <a:rPr lang="en-GB" dirty="0" err="1"/>
              <a:t>menunjukkan</a:t>
            </a:r>
            <a:r>
              <a:rPr lang="en-GB" dirty="0"/>
              <a:t> </a:t>
            </a:r>
            <a:r>
              <a:rPr lang="en-GB" dirty="0" err="1"/>
              <a:t>bahwa</a:t>
            </a:r>
            <a:r>
              <a:rPr lang="en-GB" dirty="0"/>
              <a:t> para </a:t>
            </a:r>
            <a:r>
              <a:rPr lang="en-GB" dirty="0" err="1"/>
              <a:t>ahli</a:t>
            </a:r>
            <a:r>
              <a:rPr lang="en-GB" dirty="0"/>
              <a:t> </a:t>
            </a:r>
            <a:r>
              <a:rPr lang="en-GB" dirty="0" err="1"/>
              <a:t>dan</a:t>
            </a:r>
            <a:r>
              <a:rPr lang="en-GB" dirty="0"/>
              <a:t> </a:t>
            </a:r>
            <a:r>
              <a:rPr lang="en-GB" dirty="0" err="1"/>
              <a:t>ahli</a:t>
            </a:r>
            <a:r>
              <a:rPr lang="en-GB" dirty="0"/>
              <a:t> </a:t>
            </a:r>
            <a:r>
              <a:rPr lang="en-GB" dirty="0" err="1"/>
              <a:t>nonexperts</a:t>
            </a:r>
            <a:r>
              <a:rPr lang="en-GB" dirty="0"/>
              <a:t> </a:t>
            </a:r>
            <a:r>
              <a:rPr lang="en-GB" dirty="0" err="1"/>
              <a:t>sama-sama</a:t>
            </a:r>
            <a:r>
              <a:rPr lang="en-GB" dirty="0"/>
              <a:t> </a:t>
            </a:r>
            <a:r>
              <a:rPr lang="en-GB" dirty="0" err="1"/>
              <a:t>dapat</a:t>
            </a:r>
            <a:r>
              <a:rPr lang="en-GB" dirty="0"/>
              <a:t> </a:t>
            </a:r>
            <a:r>
              <a:rPr lang="en-GB" dirty="0" err="1"/>
              <a:t>beralih</a:t>
            </a:r>
            <a:r>
              <a:rPr lang="en-GB" dirty="0"/>
              <a:t> </a:t>
            </a:r>
            <a:r>
              <a:rPr lang="en-GB" dirty="0" err="1"/>
              <a:t>dari</a:t>
            </a:r>
            <a:r>
              <a:rPr lang="en-GB" dirty="0"/>
              <a:t> </a:t>
            </a:r>
            <a:r>
              <a:rPr lang="en-GB" dirty="0" err="1"/>
              <a:t>tugas</a:t>
            </a:r>
            <a:r>
              <a:rPr lang="en-GB" dirty="0"/>
              <a:t> </a:t>
            </a:r>
            <a:r>
              <a:rPr lang="en-GB" dirty="0" err="1"/>
              <a:t>tersebut</a:t>
            </a:r>
            <a:r>
              <a:rPr lang="en-GB" dirty="0"/>
              <a:t>, </a:t>
            </a:r>
            <a:r>
              <a:rPr lang="en-GB" dirty="0" err="1"/>
              <a:t>namun</a:t>
            </a:r>
            <a:r>
              <a:rPr lang="en-GB" dirty="0"/>
              <a:t> para </a:t>
            </a:r>
            <a:r>
              <a:rPr lang="en-GB" dirty="0" err="1"/>
              <a:t>ahli</a:t>
            </a:r>
            <a:r>
              <a:rPr lang="en-GB" dirty="0"/>
              <a:t> </a:t>
            </a:r>
            <a:r>
              <a:rPr lang="en-GB" dirty="0" err="1"/>
              <a:t>lebih</a:t>
            </a:r>
            <a:r>
              <a:rPr lang="en-GB" dirty="0"/>
              <a:t> </a:t>
            </a:r>
            <a:r>
              <a:rPr lang="en-GB" dirty="0" err="1"/>
              <a:t>cepat</a:t>
            </a:r>
            <a:r>
              <a:rPr lang="en-GB" dirty="0"/>
              <a:t> </a:t>
            </a:r>
            <a:r>
              <a:rPr lang="en-GB" dirty="0" err="1"/>
              <a:t>berorientasi</a:t>
            </a:r>
            <a:r>
              <a:rPr lang="en-GB" dirty="0"/>
              <a:t> </a:t>
            </a:r>
            <a:r>
              <a:rPr lang="en-GB" dirty="0" err="1"/>
              <a:t>pada</a:t>
            </a:r>
            <a:r>
              <a:rPr lang="en-GB" dirty="0"/>
              <a:t> </a:t>
            </a:r>
            <a:r>
              <a:rPr lang="en-GB" dirty="0" err="1"/>
              <a:t>tugas</a:t>
            </a:r>
            <a:r>
              <a:rPr lang="en-GB" dirty="0"/>
              <a:t> </a:t>
            </a:r>
            <a:r>
              <a:rPr lang="en-GB" dirty="0" err="1"/>
              <a:t>daripada</a:t>
            </a:r>
            <a:r>
              <a:rPr lang="en-GB" dirty="0"/>
              <a:t> </a:t>
            </a:r>
            <a:r>
              <a:rPr lang="en-GB" dirty="0" err="1"/>
              <a:t>tidak</a:t>
            </a:r>
            <a:r>
              <a:rPr lang="en-GB" dirty="0"/>
              <a:t> </a:t>
            </a:r>
            <a:r>
              <a:rPr lang="en-GB" dirty="0" err="1"/>
              <a:t>ada</a:t>
            </a:r>
            <a:r>
              <a:rPr lang="en-GB" dirty="0"/>
              <a:t> orang lain (</a:t>
            </a:r>
            <a:r>
              <a:rPr lang="en-GB" dirty="0" err="1"/>
              <a:t>Sonnentag</a:t>
            </a:r>
            <a:r>
              <a:rPr lang="en-GB" dirty="0"/>
              <a:t>, 1998).</a:t>
            </a:r>
          </a:p>
        </p:txBody>
      </p:sp>
    </p:spTree>
    <p:extLst>
      <p:ext uri="{BB962C8B-B14F-4D97-AF65-F5344CB8AC3E}">
        <p14:creationId xmlns:p14="http://schemas.microsoft.com/office/powerpoint/2010/main" val="998016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rmAutofit/>
          </a:bodyPr>
          <a:lstStyle/>
          <a:p>
            <a:r>
              <a:rPr lang="en-US" sz="3600" b="1" dirty="0" smtClean="0">
                <a:solidFill>
                  <a:schemeClr val="tx1">
                    <a:lumMod val="85000"/>
                    <a:lumOff val="15000"/>
                  </a:schemeClr>
                </a:solidFill>
              </a:rPr>
              <a:t>The social context as focus regulation</a:t>
            </a:r>
            <a:endParaRPr lang="en-GB" sz="3600" b="1" dirty="0">
              <a:solidFill>
                <a:schemeClr val="tx1">
                  <a:lumMod val="85000"/>
                  <a:lumOff val="15000"/>
                </a:schemeClr>
              </a:solidFill>
            </a:endParaRPr>
          </a:p>
        </p:txBody>
      </p:sp>
      <p:sp>
        <p:nvSpPr>
          <p:cNvPr id="3" name="Content Placeholder 2"/>
          <p:cNvSpPr>
            <a:spLocks noGrp="1"/>
          </p:cNvSpPr>
          <p:nvPr>
            <p:ph idx="1"/>
          </p:nvPr>
        </p:nvSpPr>
        <p:spPr>
          <a:xfrm>
            <a:off x="838200" y="3797580"/>
            <a:ext cx="10515600" cy="4351338"/>
          </a:xfrm>
        </p:spPr>
        <p:txBody>
          <a:bodyPr/>
          <a:lstStyle/>
          <a:p>
            <a:pPr marL="0" indent="0">
              <a:buNone/>
            </a:pPr>
            <a:r>
              <a:rPr lang="en-GB" dirty="0"/>
              <a:t>1. </a:t>
            </a:r>
            <a:r>
              <a:rPr lang="en-GB" dirty="0" err="1"/>
              <a:t>Wirausahawan</a:t>
            </a:r>
            <a:r>
              <a:rPr lang="en-GB" dirty="0"/>
              <a:t> </a:t>
            </a:r>
            <a:r>
              <a:rPr lang="en-GB" dirty="0" err="1"/>
              <a:t>harus</a:t>
            </a:r>
            <a:r>
              <a:rPr lang="en-GB" dirty="0"/>
              <a:t> </a:t>
            </a:r>
            <a:r>
              <a:rPr lang="en-GB" dirty="0" err="1"/>
              <a:t>terus</a:t>
            </a:r>
            <a:r>
              <a:rPr lang="en-GB" dirty="0"/>
              <a:t> </a:t>
            </a:r>
            <a:r>
              <a:rPr lang="en-GB" dirty="0" err="1"/>
              <a:t>menjaga</a:t>
            </a:r>
            <a:r>
              <a:rPr lang="en-GB" dirty="0"/>
              <a:t> </a:t>
            </a:r>
            <a:r>
              <a:rPr lang="en-GB" dirty="0" err="1"/>
              <a:t>kelancaran</a:t>
            </a:r>
            <a:r>
              <a:rPr lang="en-GB" dirty="0"/>
              <a:t> </a:t>
            </a:r>
            <a:r>
              <a:rPr lang="en-GB" dirty="0" err="1"/>
              <a:t>fungsi</a:t>
            </a:r>
            <a:r>
              <a:rPr lang="en-GB" dirty="0"/>
              <a:t> </a:t>
            </a:r>
            <a:r>
              <a:rPr lang="en-GB" dirty="0" err="1"/>
              <a:t>organisasi</a:t>
            </a:r>
            <a:r>
              <a:rPr lang="en-GB" dirty="0"/>
              <a:t>. </a:t>
            </a:r>
          </a:p>
          <a:p>
            <a:pPr marL="0" indent="0">
              <a:buNone/>
            </a:pPr>
            <a:r>
              <a:rPr lang="en-GB" dirty="0"/>
              <a:t>2. </a:t>
            </a:r>
            <a:r>
              <a:rPr lang="en-GB" dirty="0" err="1"/>
              <a:t>Terkadang</a:t>
            </a:r>
            <a:r>
              <a:rPr lang="en-GB" dirty="0"/>
              <a:t> </a:t>
            </a:r>
            <a:r>
              <a:rPr lang="en-GB" dirty="0" err="1"/>
              <a:t>karyawan</a:t>
            </a:r>
            <a:r>
              <a:rPr lang="en-GB" dirty="0"/>
              <a:t> </a:t>
            </a:r>
            <a:r>
              <a:rPr lang="en-GB" dirty="0" err="1"/>
              <a:t>membutuhkan</a:t>
            </a:r>
            <a:r>
              <a:rPr lang="en-GB" dirty="0"/>
              <a:t> </a:t>
            </a:r>
            <a:r>
              <a:rPr lang="en-GB" dirty="0" err="1"/>
              <a:t>bantuan</a:t>
            </a:r>
            <a:r>
              <a:rPr lang="en-GB" dirty="0"/>
              <a:t> </a:t>
            </a:r>
            <a:r>
              <a:rPr lang="en-GB" dirty="0" err="1"/>
              <a:t>dan</a:t>
            </a:r>
            <a:r>
              <a:rPr lang="en-GB" dirty="0"/>
              <a:t> </a:t>
            </a:r>
            <a:r>
              <a:rPr lang="en-GB" dirty="0" err="1"/>
              <a:t>dukungan</a:t>
            </a:r>
            <a:r>
              <a:rPr lang="en-GB" dirty="0"/>
              <a:t> </a:t>
            </a:r>
            <a:r>
              <a:rPr lang="en-GB" dirty="0" err="1"/>
              <a:t>untuk</a:t>
            </a:r>
            <a:r>
              <a:rPr lang="en-GB" dirty="0"/>
              <a:t> </a:t>
            </a:r>
            <a:r>
              <a:rPr lang="en-GB" dirty="0" err="1"/>
              <a:t>bekerja</a:t>
            </a:r>
            <a:r>
              <a:rPr lang="en-GB" dirty="0"/>
              <a:t> </a:t>
            </a:r>
            <a:r>
              <a:rPr lang="en-GB" dirty="0" err="1"/>
              <a:t>dengan</a:t>
            </a:r>
            <a:r>
              <a:rPr lang="en-GB" dirty="0"/>
              <a:t> </a:t>
            </a:r>
            <a:r>
              <a:rPr lang="en-GB" dirty="0" err="1"/>
              <a:t>baik</a:t>
            </a:r>
            <a:r>
              <a:rPr lang="en-GB" dirty="0"/>
              <a:t> (</a:t>
            </a:r>
            <a:r>
              <a:rPr lang="en-GB" dirty="0" err="1"/>
              <a:t>Borman</a:t>
            </a:r>
            <a:r>
              <a:rPr lang="en-GB" dirty="0"/>
              <a:t> &amp; </a:t>
            </a:r>
            <a:r>
              <a:rPr lang="en-GB" dirty="0" err="1"/>
              <a:t>Motowidlo</a:t>
            </a:r>
            <a:r>
              <a:rPr lang="en-GB" dirty="0"/>
              <a:t>, 1993). </a:t>
            </a:r>
          </a:p>
          <a:p>
            <a:pPr marL="0" indent="0">
              <a:buNone/>
            </a:pPr>
            <a:r>
              <a:rPr lang="en-GB" dirty="0"/>
              <a:t>3. </a:t>
            </a:r>
            <a:r>
              <a:rPr lang="en-GB" dirty="0" err="1"/>
              <a:t>Peralatan</a:t>
            </a:r>
            <a:r>
              <a:rPr lang="en-GB" dirty="0"/>
              <a:t> </a:t>
            </a:r>
            <a:r>
              <a:rPr lang="en-GB" dirty="0" err="1"/>
              <a:t>teknis</a:t>
            </a:r>
            <a:r>
              <a:rPr lang="en-GB" dirty="0"/>
              <a:t> </a:t>
            </a:r>
            <a:r>
              <a:rPr lang="en-GB" dirty="0" err="1"/>
              <a:t>dan</a:t>
            </a:r>
            <a:r>
              <a:rPr lang="en-GB" dirty="0"/>
              <a:t> </a:t>
            </a:r>
            <a:r>
              <a:rPr lang="en-GB" dirty="0" err="1"/>
              <a:t>produksi</a:t>
            </a:r>
            <a:r>
              <a:rPr lang="en-GB" dirty="0"/>
              <a:t> </a:t>
            </a:r>
            <a:r>
              <a:rPr lang="en-GB" dirty="0" err="1"/>
              <a:t>harus</a:t>
            </a:r>
            <a:r>
              <a:rPr lang="en-GB" dirty="0"/>
              <a:t> </a:t>
            </a:r>
            <a:r>
              <a:rPr lang="en-GB" dirty="0" err="1"/>
              <a:t>disimpan</a:t>
            </a:r>
            <a:r>
              <a:rPr lang="en-GB" dirty="0"/>
              <a:t> </a:t>
            </a:r>
            <a:r>
              <a:rPr lang="en-GB" dirty="0" err="1"/>
              <a:t>dan</a:t>
            </a:r>
            <a:r>
              <a:rPr lang="en-GB" dirty="0"/>
              <a:t> </a:t>
            </a:r>
            <a:r>
              <a:rPr lang="en-GB" dirty="0" err="1"/>
              <a:t>dibagikan</a:t>
            </a:r>
            <a:r>
              <a:rPr lang="en-GB" dirty="0"/>
              <a:t>. </a:t>
            </a:r>
            <a:r>
              <a:rPr lang="en-GB" dirty="0" err="1"/>
              <a:t>Ini</a:t>
            </a:r>
            <a:r>
              <a:rPr lang="en-GB" dirty="0"/>
              <a:t> </a:t>
            </a:r>
            <a:r>
              <a:rPr lang="en-GB" dirty="0" err="1"/>
              <a:t>menyiratkan</a:t>
            </a:r>
            <a:r>
              <a:rPr lang="en-GB" dirty="0"/>
              <a:t> </a:t>
            </a:r>
            <a:r>
              <a:rPr lang="en-GB" dirty="0" err="1"/>
              <a:t>bahwa</a:t>
            </a:r>
            <a:r>
              <a:rPr lang="en-GB" dirty="0"/>
              <a:t> </a:t>
            </a:r>
            <a:r>
              <a:rPr lang="en-GB" dirty="0" err="1"/>
              <a:t>metode</a:t>
            </a:r>
            <a:r>
              <a:rPr lang="en-GB" dirty="0"/>
              <a:t> </a:t>
            </a:r>
            <a:r>
              <a:rPr lang="en-GB" dirty="0" err="1"/>
              <a:t>produksi</a:t>
            </a:r>
            <a:r>
              <a:rPr lang="en-GB" dirty="0"/>
              <a:t> </a:t>
            </a:r>
            <a:r>
              <a:rPr lang="en-GB" dirty="0" err="1"/>
              <a:t>harus</a:t>
            </a:r>
            <a:r>
              <a:rPr lang="en-GB" dirty="0"/>
              <a:t> </a:t>
            </a:r>
            <a:r>
              <a:rPr lang="en-GB" dirty="0" err="1"/>
              <a:t>terus</a:t>
            </a:r>
            <a:r>
              <a:rPr lang="en-GB" dirty="0"/>
              <a:t> </a:t>
            </a:r>
            <a:r>
              <a:rPr lang="en-GB" dirty="0" err="1"/>
              <a:t>ditingkatkan</a:t>
            </a:r>
            <a:r>
              <a:rPr lang="en-GB" dirty="0"/>
              <a:t>. </a:t>
            </a:r>
          </a:p>
          <a:p>
            <a:pPr marL="0" indent="0">
              <a:buNone/>
            </a:pPr>
            <a:r>
              <a:rPr lang="en-GB" dirty="0"/>
              <a:t>4. </a:t>
            </a:r>
            <a:r>
              <a:rPr lang="en-GB" dirty="0" err="1" smtClean="0"/>
              <a:t>Tujuan</a:t>
            </a:r>
            <a:r>
              <a:rPr lang="en-GB" dirty="0" smtClean="0"/>
              <a:t> </a:t>
            </a:r>
            <a:r>
              <a:rPr lang="en-GB" dirty="0" err="1"/>
              <a:t>organisasi</a:t>
            </a:r>
            <a:r>
              <a:rPr lang="en-GB" dirty="0"/>
              <a:t> </a:t>
            </a:r>
            <a:r>
              <a:rPr lang="en-GB" dirty="0" err="1"/>
              <a:t>perlu</a:t>
            </a:r>
            <a:r>
              <a:rPr lang="en-GB" dirty="0"/>
              <a:t> </a:t>
            </a:r>
            <a:r>
              <a:rPr lang="en-GB" dirty="0" err="1"/>
              <a:t>dipertahankan</a:t>
            </a:r>
            <a:r>
              <a:rPr lang="en-GB" dirty="0"/>
              <a:t> </a:t>
            </a:r>
            <a:r>
              <a:rPr lang="en-GB" dirty="0" err="1"/>
              <a:t>dan</a:t>
            </a:r>
            <a:r>
              <a:rPr lang="en-GB" dirty="0"/>
              <a:t> </a:t>
            </a:r>
            <a:r>
              <a:rPr lang="en-GB" dirty="0" err="1" smtClean="0"/>
              <a:t>didukung</a:t>
            </a:r>
            <a:endParaRPr lang="en-GB" dirty="0"/>
          </a:p>
        </p:txBody>
      </p:sp>
      <p:sp>
        <p:nvSpPr>
          <p:cNvPr id="4" name="Rounded Rectangle 3"/>
          <p:cNvSpPr/>
          <p:nvPr/>
        </p:nvSpPr>
        <p:spPr>
          <a:xfrm>
            <a:off x="2856155" y="1256852"/>
            <a:ext cx="6723530" cy="2259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err="1"/>
              <a:t>Kewirausahaan</a:t>
            </a:r>
            <a:r>
              <a:rPr lang="en-GB" sz="2000" i="1" dirty="0"/>
              <a:t> </a:t>
            </a:r>
            <a:r>
              <a:rPr lang="en-GB" sz="2000" i="1" dirty="0" err="1"/>
              <a:t>adalah</a:t>
            </a:r>
            <a:r>
              <a:rPr lang="en-GB" sz="2000" i="1" dirty="0"/>
              <a:t> </a:t>
            </a:r>
            <a:r>
              <a:rPr lang="en-GB" sz="2000" i="1" dirty="0" err="1"/>
              <a:t>usaha</a:t>
            </a:r>
            <a:r>
              <a:rPr lang="en-GB" sz="2000" i="1" dirty="0"/>
              <a:t> </a:t>
            </a:r>
            <a:r>
              <a:rPr lang="en-GB" sz="2000" i="1" dirty="0" err="1" smtClean="0"/>
              <a:t>sosial</a:t>
            </a:r>
            <a:r>
              <a:rPr lang="en-GB" sz="2000" dirty="0" smtClean="0"/>
              <a:t>, </a:t>
            </a:r>
            <a:r>
              <a:rPr lang="en-GB" sz="2000" dirty="0" err="1"/>
              <a:t>memulai</a:t>
            </a:r>
            <a:r>
              <a:rPr lang="en-GB" sz="2000" dirty="0"/>
              <a:t> </a:t>
            </a:r>
            <a:r>
              <a:rPr lang="en-GB" sz="2000" dirty="0" err="1"/>
              <a:t>sebuah</a:t>
            </a:r>
            <a:r>
              <a:rPr lang="en-GB" sz="2000" dirty="0"/>
              <a:t> </a:t>
            </a:r>
            <a:r>
              <a:rPr lang="en-GB" sz="2000" dirty="0" err="1"/>
              <a:t>organisasi</a:t>
            </a:r>
            <a:r>
              <a:rPr lang="en-GB" sz="2000" dirty="0"/>
              <a:t> </a:t>
            </a:r>
            <a:r>
              <a:rPr lang="en-GB" sz="2000" dirty="0" err="1"/>
              <a:t>adalah</a:t>
            </a:r>
            <a:r>
              <a:rPr lang="en-GB" sz="2000" dirty="0"/>
              <a:t> </a:t>
            </a:r>
            <a:r>
              <a:rPr lang="en-GB" sz="2000" dirty="0" err="1"/>
              <a:t>sebuah</a:t>
            </a:r>
            <a:r>
              <a:rPr lang="en-GB" sz="2000" dirty="0"/>
              <a:t> </a:t>
            </a:r>
            <a:r>
              <a:rPr lang="en-GB" sz="2000" dirty="0" err="1"/>
              <a:t>usaha</a:t>
            </a:r>
            <a:r>
              <a:rPr lang="en-GB" sz="2000" dirty="0"/>
              <a:t> </a:t>
            </a:r>
            <a:r>
              <a:rPr lang="en-GB" sz="2000" dirty="0" err="1"/>
              <a:t>sosial</a:t>
            </a:r>
            <a:r>
              <a:rPr lang="en-GB" sz="2000" dirty="0"/>
              <a:t> </a:t>
            </a:r>
            <a:r>
              <a:rPr lang="en-GB" sz="2000" dirty="0" err="1"/>
              <a:t>karena</a:t>
            </a:r>
            <a:r>
              <a:rPr lang="en-GB" sz="2000" dirty="0"/>
              <a:t> </a:t>
            </a:r>
            <a:r>
              <a:rPr lang="en-GB" sz="2000" i="1" dirty="0" err="1">
                <a:solidFill>
                  <a:schemeClr val="accent4">
                    <a:lumMod val="20000"/>
                    <a:lumOff val="80000"/>
                  </a:schemeClr>
                </a:solidFill>
              </a:rPr>
              <a:t>menyiratkan</a:t>
            </a:r>
            <a:r>
              <a:rPr lang="en-GB" sz="2000" dirty="0"/>
              <a:t> </a:t>
            </a:r>
            <a:r>
              <a:rPr lang="en-GB" sz="2000" dirty="0" err="1"/>
              <a:t>bahwa</a:t>
            </a:r>
            <a:r>
              <a:rPr lang="en-GB" sz="2000" dirty="0"/>
              <a:t> orang lain </a:t>
            </a:r>
            <a:r>
              <a:rPr lang="en-GB" sz="2000" dirty="0" err="1"/>
              <a:t>terlibat</a:t>
            </a:r>
            <a:r>
              <a:rPr lang="en-GB" sz="2000" dirty="0"/>
              <a:t>. </a:t>
            </a:r>
            <a:r>
              <a:rPr lang="en-GB" sz="2000" dirty="0" err="1"/>
              <a:t>U</a:t>
            </a:r>
            <a:r>
              <a:rPr lang="en-GB" sz="2000" dirty="0" err="1" smtClean="0"/>
              <a:t>ntuk</a:t>
            </a:r>
            <a:r>
              <a:rPr lang="en-GB" sz="2000" dirty="0" smtClean="0"/>
              <a:t> </a:t>
            </a:r>
            <a:r>
              <a:rPr lang="en-GB" sz="2000" dirty="0" err="1"/>
              <a:t>menjadi</a:t>
            </a:r>
            <a:r>
              <a:rPr lang="en-GB" sz="2000" dirty="0"/>
              <a:t> </a:t>
            </a:r>
            <a:r>
              <a:rPr lang="en-GB" sz="2000" dirty="0" err="1"/>
              <a:t>sukses</a:t>
            </a:r>
            <a:r>
              <a:rPr lang="en-GB" sz="2000" dirty="0"/>
              <a:t>, </a:t>
            </a:r>
            <a:r>
              <a:rPr lang="en-GB" sz="2000" dirty="0" err="1"/>
              <a:t>pengusaha</a:t>
            </a:r>
            <a:r>
              <a:rPr lang="en-GB" sz="2000" dirty="0"/>
              <a:t> </a:t>
            </a:r>
            <a:r>
              <a:rPr lang="en-GB" sz="2000" dirty="0" err="1"/>
              <a:t>harus</a:t>
            </a:r>
            <a:r>
              <a:rPr lang="en-GB" sz="2000" dirty="0"/>
              <a:t> </a:t>
            </a:r>
            <a:r>
              <a:rPr lang="en-GB" sz="2000" dirty="0" err="1"/>
              <a:t>mengatur</a:t>
            </a:r>
            <a:r>
              <a:rPr lang="en-GB" sz="2000" dirty="0"/>
              <a:t> </a:t>
            </a:r>
            <a:r>
              <a:rPr lang="en-GB" sz="2000" dirty="0" err="1"/>
              <a:t>konteks</a:t>
            </a:r>
            <a:r>
              <a:rPr lang="en-GB" sz="2000" dirty="0"/>
              <a:t> </a:t>
            </a:r>
            <a:r>
              <a:rPr lang="en-GB" sz="2000" dirty="0" err="1"/>
              <a:t>sosial</a:t>
            </a:r>
            <a:r>
              <a:rPr lang="en-GB" sz="2000" dirty="0"/>
              <a:t> </a:t>
            </a:r>
            <a:r>
              <a:rPr lang="en-GB" sz="2000" dirty="0" err="1"/>
              <a:t>dari</a:t>
            </a:r>
            <a:r>
              <a:rPr lang="en-GB" sz="2000" dirty="0"/>
              <a:t> </a:t>
            </a:r>
            <a:r>
              <a:rPr lang="en-GB" sz="2000" dirty="0" err="1"/>
              <a:t>kinerja</a:t>
            </a:r>
            <a:r>
              <a:rPr lang="en-GB" sz="2000" dirty="0"/>
              <a:t> </a:t>
            </a:r>
            <a:r>
              <a:rPr lang="en-GB" sz="2000" dirty="0" err="1"/>
              <a:t>tugas</a:t>
            </a:r>
            <a:r>
              <a:rPr lang="en-GB" sz="2000" dirty="0"/>
              <a:t>. </a:t>
            </a:r>
          </a:p>
        </p:txBody>
      </p:sp>
    </p:spTree>
    <p:extLst>
      <p:ext uri="{BB962C8B-B14F-4D97-AF65-F5344CB8AC3E}">
        <p14:creationId xmlns:p14="http://schemas.microsoft.com/office/powerpoint/2010/main" val="4092821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THEORY – BUILDING BLOCKS</a:t>
            </a:r>
            <a:endParaRPr lang="en-US" dirty="0"/>
          </a:p>
        </p:txBody>
      </p:sp>
      <p:sp>
        <p:nvSpPr>
          <p:cNvPr id="3" name="Content Placeholder 2"/>
          <p:cNvSpPr>
            <a:spLocks noGrp="1"/>
          </p:cNvSpPr>
          <p:nvPr>
            <p:ph idx="1"/>
          </p:nvPr>
        </p:nvSpPr>
        <p:spPr>
          <a:xfrm>
            <a:off x="223058" y="1690688"/>
            <a:ext cx="9319953" cy="535190"/>
          </a:xfrm>
        </p:spPr>
        <p:style>
          <a:lnRef idx="2">
            <a:schemeClr val="accent1"/>
          </a:lnRef>
          <a:fillRef idx="1">
            <a:schemeClr val="lt1"/>
          </a:fillRef>
          <a:effectRef idx="0">
            <a:schemeClr val="accent1"/>
          </a:effectRef>
          <a:fontRef idx="minor">
            <a:schemeClr val="dk1"/>
          </a:fontRef>
        </p:style>
        <p:txBody>
          <a:bodyPr>
            <a:normAutofit/>
          </a:bodyPr>
          <a:lstStyle/>
          <a:p>
            <a:r>
              <a:rPr lang="en-US" sz="2400" dirty="0" smtClean="0"/>
              <a:t>Action : goal oriented behavior (</a:t>
            </a:r>
            <a:r>
              <a:rPr lang="id-ID" sz="2400" dirty="0" smtClean="0"/>
              <a:t>perilaku</a:t>
            </a:r>
            <a:r>
              <a:rPr lang="en-US" sz="2400" dirty="0" smtClean="0"/>
              <a:t> yang</a:t>
            </a:r>
            <a:r>
              <a:rPr lang="id-ID" sz="2400" dirty="0" smtClean="0"/>
              <a:t> berorientasi pada tujuan</a:t>
            </a:r>
            <a:r>
              <a:rPr lang="en-US" sz="2400" dirty="0" smtClean="0"/>
              <a:t>)</a:t>
            </a:r>
            <a:endParaRPr lang="en-US" sz="2400" dirty="0"/>
          </a:p>
        </p:txBody>
      </p:sp>
      <p:sp>
        <p:nvSpPr>
          <p:cNvPr id="4" name="TextBox 3"/>
          <p:cNvSpPr txBox="1"/>
          <p:nvPr/>
        </p:nvSpPr>
        <p:spPr>
          <a:xfrm>
            <a:off x="581890" y="2776451"/>
            <a:ext cx="10390910" cy="2862322"/>
          </a:xfrm>
          <a:prstGeom prst="rect">
            <a:avLst/>
          </a:prstGeom>
          <a:noFill/>
        </p:spPr>
        <p:txBody>
          <a:bodyPr wrap="square" rtlCol="0">
            <a:spAutoFit/>
          </a:bodyPr>
          <a:lstStyle/>
          <a:p>
            <a:r>
              <a:rPr lang="id-ID" sz="3600" dirty="0" smtClean="0"/>
              <a:t>Tiga aspek </a:t>
            </a:r>
            <a:r>
              <a:rPr lang="en-US" sz="3600" dirty="0" err="1" smtClean="0"/>
              <a:t>penting</a:t>
            </a:r>
            <a:r>
              <a:rPr lang="en-US" sz="3600" dirty="0" smtClean="0"/>
              <a:t> </a:t>
            </a:r>
            <a:r>
              <a:rPr lang="id-ID" sz="3600" dirty="0" smtClean="0"/>
              <a:t>untuk memahami bagaimana manusia mengatur tindaka</a:t>
            </a:r>
            <a:r>
              <a:rPr lang="en-US" sz="3600" dirty="0" smtClean="0"/>
              <a:t>n</a:t>
            </a:r>
            <a:r>
              <a:rPr lang="id-ID" sz="3600" dirty="0" smtClean="0"/>
              <a:t> mereka; </a:t>
            </a:r>
            <a:endParaRPr lang="en-US" sz="3600" dirty="0" smtClean="0"/>
          </a:p>
          <a:p>
            <a:pPr marL="571500" indent="-571500">
              <a:buFontTx/>
              <a:buChar char="-"/>
            </a:pPr>
            <a:r>
              <a:rPr lang="en-US" sz="3600" dirty="0" smtClean="0"/>
              <a:t>Sequence</a:t>
            </a:r>
          </a:p>
          <a:p>
            <a:pPr marL="571500" indent="-571500">
              <a:buFontTx/>
              <a:buChar char="-"/>
            </a:pPr>
            <a:r>
              <a:rPr lang="en-US" sz="3600" dirty="0" smtClean="0"/>
              <a:t>Structure</a:t>
            </a:r>
          </a:p>
          <a:p>
            <a:pPr marL="571500" indent="-571500">
              <a:buFontTx/>
              <a:buChar char="-"/>
            </a:pPr>
            <a:r>
              <a:rPr lang="en-US" sz="3600" dirty="0" smtClean="0"/>
              <a:t>Focus</a:t>
            </a:r>
          </a:p>
        </p:txBody>
      </p:sp>
    </p:spTree>
    <p:extLst>
      <p:ext uri="{BB962C8B-B14F-4D97-AF65-F5344CB8AC3E}">
        <p14:creationId xmlns:p14="http://schemas.microsoft.com/office/powerpoint/2010/main" val="1539098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85000"/>
                    <a:lumOff val="15000"/>
                  </a:schemeClr>
                </a:solidFill>
              </a:rPr>
              <a:t>The self as the focus of regulation</a:t>
            </a:r>
            <a:r>
              <a:rPr lang="en-GB" b="1" dirty="0" smtClean="0">
                <a:solidFill>
                  <a:schemeClr val="tx1">
                    <a:lumMod val="85000"/>
                    <a:lumOff val="15000"/>
                  </a:schemeClr>
                </a:solidFill>
              </a:rPr>
              <a:t/>
            </a:r>
            <a:br>
              <a:rPr lang="en-GB" b="1" dirty="0" smtClean="0">
                <a:solidFill>
                  <a:schemeClr val="tx1">
                    <a:lumMod val="85000"/>
                    <a:lumOff val="15000"/>
                  </a:schemeClr>
                </a:solidFill>
              </a:rPr>
            </a:br>
            <a:endParaRPr lang="en-GB" dirty="0"/>
          </a:p>
        </p:txBody>
      </p:sp>
      <p:sp>
        <p:nvSpPr>
          <p:cNvPr id="3" name="Content Placeholder 2"/>
          <p:cNvSpPr>
            <a:spLocks noGrp="1"/>
          </p:cNvSpPr>
          <p:nvPr>
            <p:ph idx="1"/>
          </p:nvPr>
        </p:nvSpPr>
        <p:spPr/>
        <p:txBody>
          <a:bodyPr/>
          <a:lstStyle/>
          <a:p>
            <a:r>
              <a:rPr lang="en-GB" dirty="0"/>
              <a:t>Bandura (1997). Self-efficacy </a:t>
            </a:r>
            <a:r>
              <a:rPr lang="en-GB" dirty="0" err="1"/>
              <a:t>berarti</a:t>
            </a:r>
            <a:r>
              <a:rPr lang="en-GB" dirty="0"/>
              <a:t> </a:t>
            </a:r>
            <a:r>
              <a:rPr lang="en-GB" dirty="0" err="1"/>
              <a:t>seseorang</a:t>
            </a:r>
            <a:r>
              <a:rPr lang="en-GB" dirty="0"/>
              <a:t> </a:t>
            </a:r>
            <a:r>
              <a:rPr lang="en-GB" dirty="0" err="1"/>
              <a:t>percaya</a:t>
            </a:r>
            <a:r>
              <a:rPr lang="en-GB" dirty="0"/>
              <a:t> </a:t>
            </a:r>
            <a:r>
              <a:rPr lang="en-GB" dirty="0" err="1"/>
              <a:t>bahwa</a:t>
            </a:r>
            <a:r>
              <a:rPr lang="en-GB" dirty="0"/>
              <a:t> </a:t>
            </a:r>
            <a:r>
              <a:rPr lang="en-GB" dirty="0" err="1"/>
              <a:t>dia</a:t>
            </a:r>
            <a:r>
              <a:rPr lang="en-GB" dirty="0"/>
              <a:t> </a:t>
            </a:r>
            <a:r>
              <a:rPr lang="en-GB" dirty="0" err="1"/>
              <a:t>dapat</a:t>
            </a:r>
            <a:r>
              <a:rPr lang="en-GB" dirty="0"/>
              <a:t> </a:t>
            </a:r>
            <a:r>
              <a:rPr lang="en-GB" dirty="0" err="1"/>
              <a:t>melakukannya</a:t>
            </a:r>
            <a:r>
              <a:rPr lang="en-GB" dirty="0"/>
              <a:t> </a:t>
            </a:r>
            <a:r>
              <a:rPr lang="en-GB" dirty="0" err="1"/>
              <a:t>dengan</a:t>
            </a:r>
            <a:r>
              <a:rPr lang="en-GB" dirty="0"/>
              <a:t> </a:t>
            </a:r>
            <a:r>
              <a:rPr lang="en-GB" dirty="0" err="1"/>
              <a:t>baik</a:t>
            </a:r>
            <a:r>
              <a:rPr lang="en-GB" dirty="0"/>
              <a:t> </a:t>
            </a:r>
            <a:r>
              <a:rPr lang="en-GB" dirty="0" err="1"/>
              <a:t>dalam</a:t>
            </a:r>
            <a:r>
              <a:rPr lang="en-GB" dirty="0"/>
              <a:t> </a:t>
            </a:r>
            <a:r>
              <a:rPr lang="en-GB" dirty="0" err="1"/>
              <a:t>sebuah</a:t>
            </a:r>
            <a:r>
              <a:rPr lang="en-GB" dirty="0"/>
              <a:t> </a:t>
            </a:r>
            <a:r>
              <a:rPr lang="en-GB" dirty="0" err="1"/>
              <a:t>tugas</a:t>
            </a:r>
            <a:endParaRPr lang="en-GB" dirty="0"/>
          </a:p>
        </p:txBody>
      </p:sp>
    </p:spTree>
    <p:extLst>
      <p:ext uri="{BB962C8B-B14F-4D97-AF65-F5344CB8AC3E}">
        <p14:creationId xmlns:p14="http://schemas.microsoft.com/office/powerpoint/2010/main" val="3916757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APPLICATIONS IN ENTREPRENEURSHIP</a:t>
            </a:r>
            <a:endParaRPr lang="en-GB" dirty="0"/>
          </a:p>
        </p:txBody>
      </p:sp>
      <p:sp>
        <p:nvSpPr>
          <p:cNvPr id="9" name="TextBox 8"/>
          <p:cNvSpPr txBox="1"/>
          <p:nvPr/>
        </p:nvSpPr>
        <p:spPr>
          <a:xfrm>
            <a:off x="1615440" y="2057400"/>
            <a:ext cx="9631680" cy="1754326"/>
          </a:xfrm>
          <a:prstGeom prst="rect">
            <a:avLst/>
          </a:prstGeom>
          <a:noFill/>
        </p:spPr>
        <p:txBody>
          <a:bodyPr wrap="square" rtlCol="0">
            <a:spAutoFit/>
          </a:bodyPr>
          <a:lstStyle/>
          <a:p>
            <a:r>
              <a:rPr lang="en-GB"/>
              <a:t>Bandura (1986) membantah teori kontrol karena tidak mengerti kenaikan tingkat tujuan setelah gol sebelumnya tercapai. Teori tindakan tidak mengalami masalah yang sama seperti teori kontrol. Salah satu asumsi teori aksi adalah bahwa manusia (dan banyak organisme lainnya) secara inheren aktif (Putih, 1959). White (1959) mengemukakan bahwa motif efektifitas membuat organisme terus mencari pengalaman penguasaan baru. Motif efek dikaitkan dengan nilai kelangsungan hidup biologis yang aktif. </a:t>
            </a:r>
            <a:endParaRPr lang="en-GB" dirty="0"/>
          </a:p>
        </p:txBody>
      </p:sp>
    </p:spTree>
    <p:extLst>
      <p:ext uri="{BB962C8B-B14F-4D97-AF65-F5344CB8AC3E}">
        <p14:creationId xmlns:p14="http://schemas.microsoft.com/office/powerpoint/2010/main" val="3777454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CONCLUDING REMARKS</a:t>
            </a:r>
            <a:endParaRPr lang="en-GB" dirty="0"/>
          </a:p>
        </p:txBody>
      </p:sp>
      <p:sp>
        <p:nvSpPr>
          <p:cNvPr id="3" name="Content Placeholder 2"/>
          <p:cNvSpPr>
            <a:spLocks noGrp="1"/>
          </p:cNvSpPr>
          <p:nvPr>
            <p:ph idx="1"/>
          </p:nvPr>
        </p:nvSpPr>
        <p:spPr/>
        <p:txBody>
          <a:bodyPr/>
          <a:lstStyle/>
          <a:p>
            <a:r>
              <a:rPr lang="en-GB" dirty="0"/>
              <a:t>Ada </a:t>
            </a:r>
            <a:r>
              <a:rPr lang="en-GB" dirty="0" err="1"/>
              <a:t>beberapa</a:t>
            </a:r>
            <a:r>
              <a:rPr lang="en-GB" dirty="0"/>
              <a:t> </a:t>
            </a:r>
            <a:r>
              <a:rPr lang="en-GB" dirty="0" err="1"/>
              <a:t>kebutuhan</a:t>
            </a:r>
            <a:r>
              <a:rPr lang="en-GB" dirty="0"/>
              <a:t> </a:t>
            </a:r>
            <a:r>
              <a:rPr lang="en-GB" dirty="0" err="1"/>
              <a:t>untuk</a:t>
            </a:r>
            <a:r>
              <a:rPr lang="en-GB" dirty="0"/>
              <a:t> </a:t>
            </a:r>
            <a:r>
              <a:rPr lang="en-GB" dirty="0" err="1"/>
              <a:t>menjelaskan</a:t>
            </a:r>
            <a:r>
              <a:rPr lang="en-GB" dirty="0"/>
              <a:t> </a:t>
            </a:r>
            <a:r>
              <a:rPr lang="en-GB" dirty="0" err="1"/>
              <a:t>peran</a:t>
            </a:r>
            <a:r>
              <a:rPr lang="en-GB" dirty="0"/>
              <a:t> </a:t>
            </a:r>
            <a:r>
              <a:rPr lang="en-GB" dirty="0" err="1"/>
              <a:t>motivasi</a:t>
            </a:r>
            <a:r>
              <a:rPr lang="en-GB" dirty="0"/>
              <a:t> </a:t>
            </a:r>
            <a:r>
              <a:rPr lang="en-GB" dirty="0" err="1"/>
              <a:t>dan</a:t>
            </a:r>
            <a:r>
              <a:rPr lang="en-GB" dirty="0"/>
              <a:t> </a:t>
            </a:r>
            <a:r>
              <a:rPr lang="en-GB" dirty="0" err="1"/>
              <a:t>emosi</a:t>
            </a:r>
            <a:r>
              <a:rPr lang="en-GB" dirty="0"/>
              <a:t> </a:t>
            </a:r>
            <a:r>
              <a:rPr lang="en-GB" dirty="0" err="1"/>
              <a:t>dalam</a:t>
            </a:r>
            <a:r>
              <a:rPr lang="en-GB" dirty="0"/>
              <a:t> </a:t>
            </a:r>
            <a:r>
              <a:rPr lang="en-GB" dirty="0" err="1"/>
              <a:t>teori</a:t>
            </a:r>
            <a:r>
              <a:rPr lang="en-GB" dirty="0"/>
              <a:t>. </a:t>
            </a:r>
            <a:r>
              <a:rPr lang="en-GB" dirty="0" err="1"/>
              <a:t>Motivasi</a:t>
            </a:r>
            <a:r>
              <a:rPr lang="en-GB" dirty="0"/>
              <a:t> </a:t>
            </a:r>
            <a:r>
              <a:rPr lang="en-GB" dirty="0" err="1"/>
              <a:t>berhubungan</a:t>
            </a:r>
            <a:r>
              <a:rPr lang="en-GB" dirty="0"/>
              <a:t> </a:t>
            </a:r>
            <a:r>
              <a:rPr lang="en-GB" dirty="0" err="1"/>
              <a:t>langsung</a:t>
            </a:r>
            <a:r>
              <a:rPr lang="en-GB" dirty="0"/>
              <a:t> </a:t>
            </a:r>
            <a:r>
              <a:rPr lang="en-GB" dirty="0" err="1"/>
              <a:t>dengan</a:t>
            </a:r>
            <a:r>
              <a:rPr lang="en-GB" dirty="0"/>
              <a:t> </a:t>
            </a:r>
            <a:r>
              <a:rPr lang="en-GB" dirty="0" err="1"/>
              <a:t>tujuan</a:t>
            </a:r>
            <a:r>
              <a:rPr lang="en-GB" dirty="0"/>
              <a:t> (Locke &amp; Latham, 1990) </a:t>
            </a:r>
            <a:r>
              <a:rPr lang="en-GB" dirty="0" err="1"/>
              <a:t>dan</a:t>
            </a:r>
            <a:r>
              <a:rPr lang="en-GB" dirty="0"/>
              <a:t> </a:t>
            </a:r>
            <a:r>
              <a:rPr lang="en-GB" dirty="0" err="1"/>
              <a:t>umpan</a:t>
            </a:r>
            <a:r>
              <a:rPr lang="en-GB" dirty="0"/>
              <a:t> </a:t>
            </a:r>
            <a:r>
              <a:rPr lang="en-GB" dirty="0" err="1"/>
              <a:t>balik</a:t>
            </a:r>
            <a:r>
              <a:rPr lang="en-GB" dirty="0"/>
              <a:t> (</a:t>
            </a:r>
            <a:r>
              <a:rPr lang="en-GB" dirty="0" err="1"/>
              <a:t>Kluger</a:t>
            </a:r>
            <a:r>
              <a:rPr lang="en-GB" dirty="0"/>
              <a:t> &amp; </a:t>
            </a:r>
            <a:r>
              <a:rPr lang="en-GB" dirty="0" err="1"/>
              <a:t>DeNisi</a:t>
            </a:r>
            <a:r>
              <a:rPr lang="en-GB" dirty="0"/>
              <a:t>, 1996). </a:t>
            </a:r>
            <a:r>
              <a:rPr lang="en-GB" dirty="0" err="1"/>
              <a:t>Sejauh</a:t>
            </a:r>
            <a:r>
              <a:rPr lang="en-GB" dirty="0"/>
              <a:t> </a:t>
            </a:r>
            <a:r>
              <a:rPr lang="en-GB" dirty="0" err="1"/>
              <a:t>ini</a:t>
            </a:r>
            <a:r>
              <a:rPr lang="en-GB" dirty="0"/>
              <a:t>, </a:t>
            </a:r>
            <a:r>
              <a:rPr lang="en-GB" dirty="0" err="1"/>
              <a:t>motivasi</a:t>
            </a:r>
            <a:r>
              <a:rPr lang="en-GB" dirty="0"/>
              <a:t> </a:t>
            </a:r>
            <a:r>
              <a:rPr lang="en-GB" dirty="0" err="1"/>
              <a:t>mudah</a:t>
            </a:r>
            <a:r>
              <a:rPr lang="en-GB" dirty="0"/>
              <a:t> </a:t>
            </a:r>
            <a:r>
              <a:rPr lang="en-GB" dirty="0" err="1"/>
              <a:t>tergabung</a:t>
            </a:r>
            <a:r>
              <a:rPr lang="en-GB" dirty="0"/>
              <a:t>. </a:t>
            </a:r>
            <a:r>
              <a:rPr lang="en-GB" dirty="0" err="1"/>
              <a:t>Namun</a:t>
            </a:r>
            <a:r>
              <a:rPr lang="en-GB" dirty="0"/>
              <a:t>, </a:t>
            </a:r>
            <a:r>
              <a:rPr lang="en-GB" dirty="0" err="1"/>
              <a:t>mungkin</a:t>
            </a:r>
            <a:r>
              <a:rPr lang="en-GB" dirty="0"/>
              <a:t> </a:t>
            </a:r>
            <a:r>
              <a:rPr lang="en-GB" dirty="0" err="1"/>
              <a:t>ada</a:t>
            </a:r>
            <a:r>
              <a:rPr lang="en-GB" dirty="0"/>
              <a:t> proses </a:t>
            </a:r>
            <a:r>
              <a:rPr lang="en-GB" dirty="0" err="1"/>
              <a:t>motivasi</a:t>
            </a:r>
            <a:r>
              <a:rPr lang="en-GB" dirty="0"/>
              <a:t> </a:t>
            </a:r>
            <a:r>
              <a:rPr lang="en-GB" dirty="0" err="1"/>
              <a:t>dan</a:t>
            </a:r>
            <a:r>
              <a:rPr lang="en-GB" dirty="0"/>
              <a:t> </a:t>
            </a:r>
            <a:r>
              <a:rPr lang="en-GB" dirty="0" err="1"/>
              <a:t>emosional</a:t>
            </a:r>
            <a:r>
              <a:rPr lang="en-GB" dirty="0"/>
              <a:t> yang </a:t>
            </a:r>
            <a:r>
              <a:rPr lang="en-GB" dirty="0" err="1"/>
              <a:t>terkait</a:t>
            </a:r>
            <a:r>
              <a:rPr lang="en-GB" dirty="0"/>
              <a:t> </a:t>
            </a:r>
            <a:r>
              <a:rPr lang="en-GB" dirty="0" err="1"/>
              <a:t>langsung</a:t>
            </a:r>
            <a:r>
              <a:rPr lang="en-GB" dirty="0"/>
              <a:t> </a:t>
            </a:r>
            <a:r>
              <a:rPr lang="en-GB" dirty="0" err="1"/>
              <a:t>dengan</a:t>
            </a:r>
            <a:r>
              <a:rPr lang="en-GB" dirty="0"/>
              <a:t> </a:t>
            </a:r>
            <a:r>
              <a:rPr lang="en-GB" dirty="0" err="1"/>
              <a:t>setiap</a:t>
            </a:r>
            <a:r>
              <a:rPr lang="en-GB" dirty="0"/>
              <a:t> </a:t>
            </a:r>
            <a:r>
              <a:rPr lang="en-GB" dirty="0" err="1"/>
              <a:t>bagian</a:t>
            </a:r>
            <a:r>
              <a:rPr lang="en-GB" dirty="0"/>
              <a:t> </a:t>
            </a:r>
            <a:r>
              <a:rPr lang="en-GB" dirty="0" err="1"/>
              <a:t>urutan</a:t>
            </a:r>
            <a:r>
              <a:rPr lang="en-GB" dirty="0"/>
              <a:t> </a:t>
            </a:r>
            <a:r>
              <a:rPr lang="en-GB" dirty="0" err="1"/>
              <a:t>tindakan</a:t>
            </a:r>
            <a:r>
              <a:rPr lang="en-GB" dirty="0"/>
              <a:t> (Klinger, 1985: </a:t>
            </a:r>
            <a:r>
              <a:rPr lang="en-GB" dirty="0" err="1"/>
              <a:t>Pekrun</a:t>
            </a:r>
            <a:r>
              <a:rPr lang="en-GB" dirty="0"/>
              <a:t> &amp; </a:t>
            </a:r>
            <a:r>
              <a:rPr lang="en-GB" dirty="0" err="1"/>
              <a:t>Frese</a:t>
            </a:r>
            <a:r>
              <a:rPr lang="en-GB" dirty="0"/>
              <a:t> 1992). </a:t>
            </a:r>
          </a:p>
        </p:txBody>
      </p:sp>
    </p:spTree>
    <p:extLst>
      <p:ext uri="{BB962C8B-B14F-4D97-AF65-F5344CB8AC3E}">
        <p14:creationId xmlns:p14="http://schemas.microsoft.com/office/powerpoint/2010/main" val="204426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448" y="-17254"/>
            <a:ext cx="10515600" cy="1325563"/>
          </a:xfrm>
        </p:spPr>
        <p:txBody>
          <a:bodyPr/>
          <a:lstStyle/>
          <a:p>
            <a:r>
              <a:rPr lang="en-US" dirty="0" smtClean="0"/>
              <a:t>Action Sequence (</a:t>
            </a:r>
            <a:r>
              <a:rPr lang="en-US" dirty="0" err="1" smtClean="0"/>
              <a:t>urutan</a:t>
            </a:r>
            <a:r>
              <a:rPr lang="en-US" dirty="0" smtClean="0"/>
              <a:t>/</a:t>
            </a:r>
            <a:r>
              <a:rPr lang="en-US" dirty="0" err="1" smtClean="0"/>
              <a:t>rangkaian</a:t>
            </a:r>
            <a:r>
              <a:rPr lang="en-US" dirty="0" smtClean="0"/>
              <a:t> </a:t>
            </a:r>
            <a:r>
              <a:rPr lang="en-US" dirty="0" err="1" smtClean="0"/>
              <a:t>tindakan</a:t>
            </a:r>
            <a:r>
              <a:rPr lang="en-US" dirty="0" smtClean="0"/>
              <a:t>)</a:t>
            </a:r>
            <a:endParaRPr lang="en-US" dirty="0"/>
          </a:p>
        </p:txBody>
      </p:sp>
      <p:sp>
        <p:nvSpPr>
          <p:cNvPr id="3" name="Content Placeholder 2"/>
          <p:cNvSpPr>
            <a:spLocks noGrp="1"/>
          </p:cNvSpPr>
          <p:nvPr>
            <p:ph idx="1"/>
          </p:nvPr>
        </p:nvSpPr>
        <p:spPr>
          <a:xfrm>
            <a:off x="2736949" y="990012"/>
            <a:ext cx="6377249" cy="636593"/>
          </a:xfrm>
        </p:spPr>
        <p:txBody>
          <a:bodyPr>
            <a:normAutofit/>
          </a:bodyPr>
          <a:lstStyle/>
          <a:p>
            <a:r>
              <a:rPr lang="en-US" sz="2400" dirty="0" err="1" smtClean="0"/>
              <a:t>Menjelaskan</a:t>
            </a:r>
            <a:r>
              <a:rPr lang="en-US" sz="2400" dirty="0" smtClean="0"/>
              <a:t> </a:t>
            </a:r>
            <a:r>
              <a:rPr lang="en-US" sz="2400" dirty="0" err="1" smtClean="0"/>
              <a:t>bagaimana</a:t>
            </a:r>
            <a:r>
              <a:rPr lang="en-US" sz="2400" dirty="0" smtClean="0"/>
              <a:t> </a:t>
            </a:r>
            <a:r>
              <a:rPr lang="en-US" sz="2400" dirty="0" err="1" smtClean="0"/>
              <a:t>suatu</a:t>
            </a:r>
            <a:r>
              <a:rPr lang="en-US" sz="2400" dirty="0" smtClean="0"/>
              <a:t> </a:t>
            </a:r>
            <a:r>
              <a:rPr lang="en-US" sz="2400" dirty="0" err="1" smtClean="0"/>
              <a:t>tindakan</a:t>
            </a:r>
            <a:r>
              <a:rPr lang="en-US" sz="2400" dirty="0"/>
              <a:t> </a:t>
            </a:r>
            <a:r>
              <a:rPr lang="en-US" sz="2400" dirty="0" err="1" smtClean="0"/>
              <a:t>terjadi</a:t>
            </a:r>
            <a:r>
              <a:rPr lang="en-US" sz="2400" dirty="0" smtClean="0"/>
              <a:t>.</a:t>
            </a:r>
            <a:endParaRPr lang="en-US" sz="2400" dirty="0"/>
          </a:p>
        </p:txBody>
      </p:sp>
      <p:graphicFrame>
        <p:nvGraphicFramePr>
          <p:cNvPr id="4" name="Diagram 3"/>
          <p:cNvGraphicFramePr/>
          <p:nvPr>
            <p:extLst>
              <p:ext uri="{D42A27DB-BD31-4B8C-83A1-F6EECF244321}">
                <p14:modId xmlns:p14="http://schemas.microsoft.com/office/powerpoint/2010/main" val="2403768266"/>
              </p:ext>
            </p:extLst>
          </p:nvPr>
        </p:nvGraphicFramePr>
        <p:xfrm>
          <a:off x="1861572" y="1219137"/>
          <a:ext cx="8645401" cy="563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63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211" y="142934"/>
            <a:ext cx="1696452" cy="996056"/>
          </a:xfrm>
        </p:spPr>
        <p:style>
          <a:lnRef idx="3">
            <a:schemeClr val="lt1"/>
          </a:lnRef>
          <a:fillRef idx="1">
            <a:schemeClr val="accent5"/>
          </a:fillRef>
          <a:effectRef idx="1">
            <a:schemeClr val="accent5"/>
          </a:effectRef>
          <a:fontRef idx="minor">
            <a:schemeClr val="lt1"/>
          </a:fontRef>
        </p:style>
        <p:txBody>
          <a:bodyPr/>
          <a:lstStyle/>
          <a:p>
            <a:r>
              <a:rPr lang="en-US" dirty="0" smtClean="0"/>
              <a:t>Goals</a:t>
            </a:r>
            <a:endParaRPr lang="en-US" dirty="0"/>
          </a:p>
        </p:txBody>
      </p:sp>
      <p:sp>
        <p:nvSpPr>
          <p:cNvPr id="3" name="Content Placeholder 2"/>
          <p:cNvSpPr>
            <a:spLocks noGrp="1"/>
          </p:cNvSpPr>
          <p:nvPr>
            <p:ph idx="1"/>
          </p:nvPr>
        </p:nvSpPr>
        <p:spPr>
          <a:xfrm>
            <a:off x="5072804" y="1411112"/>
            <a:ext cx="6686057" cy="3095510"/>
          </a:xfrm>
        </p:spPr>
        <p:style>
          <a:lnRef idx="3">
            <a:schemeClr val="lt1"/>
          </a:lnRef>
          <a:fillRef idx="1">
            <a:schemeClr val="accent2"/>
          </a:fillRef>
          <a:effectRef idx="1">
            <a:schemeClr val="accent2"/>
          </a:effectRef>
          <a:fontRef idx="minor">
            <a:schemeClr val="lt1"/>
          </a:fontRef>
        </p:style>
        <p:txBody>
          <a:bodyPr>
            <a:normAutofit/>
          </a:bodyPr>
          <a:lstStyle/>
          <a:p>
            <a:pPr marL="0" indent="0">
              <a:buNone/>
            </a:pPr>
            <a:r>
              <a:rPr lang="id-ID" sz="2400" b="1" dirty="0" smtClean="0"/>
              <a:t>3 cara utama </a:t>
            </a:r>
            <a:r>
              <a:rPr lang="en-US" sz="2400" b="1" dirty="0" err="1" smtClean="0"/>
              <a:t>dalam</a:t>
            </a:r>
            <a:r>
              <a:rPr lang="en-US" sz="2400" b="1" dirty="0" smtClean="0"/>
              <a:t> </a:t>
            </a:r>
            <a:r>
              <a:rPr lang="en-US" sz="2400" b="1" dirty="0" err="1" smtClean="0"/>
              <a:t>bagaimana</a:t>
            </a:r>
            <a:r>
              <a:rPr lang="en-US" sz="2400" b="1" dirty="0" smtClean="0"/>
              <a:t> </a:t>
            </a:r>
            <a:r>
              <a:rPr lang="en-US" sz="2400" b="1" dirty="0" err="1" smtClean="0"/>
              <a:t>manusia</a:t>
            </a:r>
            <a:r>
              <a:rPr lang="en-US" sz="2400" b="1" baseline="0" dirty="0" smtClean="0"/>
              <a:t> </a:t>
            </a:r>
            <a:r>
              <a:rPr lang="en-US" sz="2400" b="1" baseline="0" dirty="0" err="1" smtClean="0"/>
              <a:t>berpikir</a:t>
            </a:r>
            <a:r>
              <a:rPr lang="en-US" sz="2400" b="1" baseline="0" dirty="0" smtClean="0"/>
              <a:t> </a:t>
            </a:r>
            <a:r>
              <a:rPr lang="en-US" sz="2400" b="1" baseline="0" dirty="0" err="1" smtClean="0"/>
              <a:t>mengenai</a:t>
            </a:r>
            <a:r>
              <a:rPr lang="en-US" sz="2400" b="1" baseline="0" dirty="0" smtClean="0"/>
              <a:t> </a:t>
            </a:r>
            <a:r>
              <a:rPr lang="id-ID" sz="2400" b="1" dirty="0" smtClean="0"/>
              <a:t>tujuan</a:t>
            </a:r>
            <a:r>
              <a:rPr lang="en-US" sz="2400" b="1" dirty="0" smtClean="0"/>
              <a:t>/ </a:t>
            </a:r>
            <a:r>
              <a:rPr lang="en-US" sz="2400" b="1" i="1" dirty="0" smtClean="0"/>
              <a:t>goals</a:t>
            </a:r>
            <a:r>
              <a:rPr lang="id-ID" sz="2400" b="1" dirty="0" smtClean="0"/>
              <a:t> mereka</a:t>
            </a:r>
            <a:r>
              <a:rPr lang="id-ID" b="1" dirty="0" smtClean="0"/>
              <a:t>.</a:t>
            </a:r>
            <a:endParaRPr lang="en-US" b="1" dirty="0" smtClean="0"/>
          </a:p>
          <a:p>
            <a:pPr>
              <a:buAutoNum type="arabicPeriod"/>
            </a:pPr>
            <a:r>
              <a:rPr lang="en-US" sz="2200" i="1" dirty="0" smtClean="0"/>
              <a:t>Fantasize</a:t>
            </a:r>
            <a:r>
              <a:rPr lang="en-US" sz="2200" dirty="0" smtClean="0"/>
              <a:t> about how good it would be to having</a:t>
            </a:r>
            <a:r>
              <a:rPr lang="en-US" sz="2200" baseline="0" dirty="0" smtClean="0"/>
              <a:t> achieve the goal</a:t>
            </a:r>
          </a:p>
          <a:p>
            <a:pPr>
              <a:buAutoNum type="arabicPeriod"/>
            </a:pPr>
            <a:r>
              <a:rPr lang="en-US" sz="2200" i="1" baseline="0" dirty="0" smtClean="0"/>
              <a:t>Worry</a:t>
            </a:r>
            <a:r>
              <a:rPr lang="en-US" sz="2200" baseline="0" dirty="0" smtClean="0"/>
              <a:t> about not achieving the goal</a:t>
            </a:r>
          </a:p>
          <a:p>
            <a:pPr>
              <a:buAutoNum type="arabicPeriod"/>
            </a:pPr>
            <a:r>
              <a:rPr lang="en-US" sz="2200" i="1" baseline="0" dirty="0" smtClean="0"/>
              <a:t>Contrasting</a:t>
            </a:r>
            <a:r>
              <a:rPr lang="en-US" sz="2200" baseline="0" dirty="0" smtClean="0"/>
              <a:t> the positive  goal fantasies with the current condition (most effective for high achievement) </a:t>
            </a:r>
          </a:p>
          <a:p>
            <a:endParaRPr lang="en-US" dirty="0"/>
          </a:p>
        </p:txBody>
      </p:sp>
      <p:sp>
        <p:nvSpPr>
          <p:cNvPr id="4" name="Content Placeholder 2"/>
          <p:cNvSpPr txBox="1">
            <a:spLocks/>
          </p:cNvSpPr>
          <p:nvPr/>
        </p:nvSpPr>
        <p:spPr>
          <a:xfrm>
            <a:off x="228036" y="1411112"/>
            <a:ext cx="4649931" cy="503781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smtClean="0"/>
              <a:t>Suatu</a:t>
            </a:r>
            <a:r>
              <a:rPr lang="en-US" sz="2400" dirty="0" smtClean="0"/>
              <a:t> </a:t>
            </a:r>
            <a:r>
              <a:rPr lang="en-US" sz="2400" dirty="0" err="1" smtClean="0"/>
              <a:t>tujuan</a:t>
            </a:r>
            <a:r>
              <a:rPr lang="en-US" sz="2400" dirty="0" smtClean="0"/>
              <a:t> </a:t>
            </a:r>
            <a:r>
              <a:rPr lang="en-US" sz="2400" dirty="0" err="1" smtClean="0"/>
              <a:t>hanya</a:t>
            </a:r>
            <a:r>
              <a:rPr lang="en-US" sz="2400" dirty="0" smtClean="0"/>
              <a:t> </a:t>
            </a:r>
            <a:r>
              <a:rPr lang="en-US" sz="2400" dirty="0" err="1" smtClean="0"/>
              <a:t>dapat</a:t>
            </a:r>
            <a:r>
              <a:rPr lang="en-US" sz="2400" dirty="0" smtClean="0"/>
              <a:t> </a:t>
            </a:r>
            <a:r>
              <a:rPr lang="en-US" sz="2400" dirty="0" err="1" smtClean="0"/>
              <a:t>berfungsi</a:t>
            </a:r>
            <a:r>
              <a:rPr lang="en-US" sz="2400" dirty="0" smtClean="0"/>
              <a:t> </a:t>
            </a:r>
            <a:r>
              <a:rPr lang="en-US" sz="2400" dirty="0" err="1" smtClean="0"/>
              <a:t>sebagai</a:t>
            </a:r>
            <a:r>
              <a:rPr lang="en-US" sz="2400" dirty="0" smtClean="0"/>
              <a:t> motivator </a:t>
            </a:r>
            <a:r>
              <a:rPr lang="en-US" sz="2400" dirty="0" err="1" smtClean="0"/>
              <a:t>suatu</a:t>
            </a:r>
            <a:r>
              <a:rPr lang="en-US" sz="2400" dirty="0" smtClean="0"/>
              <a:t> </a:t>
            </a:r>
            <a:r>
              <a:rPr lang="en-US" sz="2400" dirty="0" err="1" smtClean="0"/>
              <a:t>kinerja</a:t>
            </a:r>
            <a:r>
              <a:rPr lang="en-US" sz="2400" dirty="0" smtClean="0"/>
              <a:t>, </a:t>
            </a:r>
            <a:r>
              <a:rPr lang="en-US" sz="2400" dirty="0" err="1" smtClean="0"/>
              <a:t>jika</a:t>
            </a:r>
            <a:r>
              <a:rPr lang="en-US" sz="2400" dirty="0" smtClean="0"/>
              <a:t> </a:t>
            </a:r>
            <a:r>
              <a:rPr lang="en-US" sz="2400" dirty="0" err="1" smtClean="0"/>
              <a:t>tujuan</a:t>
            </a:r>
            <a:r>
              <a:rPr lang="en-US" sz="2400" dirty="0" smtClean="0"/>
              <a:t> </a:t>
            </a:r>
            <a:r>
              <a:rPr lang="en-US" sz="2400" dirty="0" err="1" smtClean="0"/>
              <a:t>tersebut</a:t>
            </a:r>
            <a:r>
              <a:rPr lang="en-US" sz="2400" dirty="0" smtClean="0"/>
              <a:t> </a:t>
            </a:r>
            <a:r>
              <a:rPr lang="en-US" sz="2400" dirty="0" err="1" smtClean="0"/>
              <a:t>memiliki</a:t>
            </a:r>
            <a:r>
              <a:rPr lang="en-US" sz="2400" dirty="0" smtClean="0"/>
              <a:t> </a:t>
            </a:r>
            <a:r>
              <a:rPr lang="en-US" sz="2400" i="1" dirty="0" smtClean="0"/>
              <a:t>regulatory power </a:t>
            </a:r>
            <a:r>
              <a:rPr lang="en-US" sz="2400" dirty="0" err="1" smtClean="0"/>
              <a:t>atas</a:t>
            </a:r>
            <a:r>
              <a:rPr lang="en-US" sz="2400" dirty="0" smtClean="0"/>
              <a:t> </a:t>
            </a:r>
            <a:r>
              <a:rPr lang="en-US" sz="2400" dirty="0" err="1" smtClean="0"/>
              <a:t>tindakan</a:t>
            </a:r>
            <a:r>
              <a:rPr lang="en-US" sz="2400" dirty="0" smtClean="0"/>
              <a:t>.</a:t>
            </a:r>
          </a:p>
          <a:p>
            <a:endParaRPr lang="en-US" sz="2400" dirty="0"/>
          </a:p>
          <a:p>
            <a:r>
              <a:rPr lang="en-US" sz="2400" dirty="0" smtClean="0"/>
              <a:t>Ineffective goals : wishes</a:t>
            </a:r>
          </a:p>
          <a:p>
            <a:pPr marL="0" indent="0">
              <a:buNone/>
            </a:pPr>
            <a:r>
              <a:rPr lang="en-US" sz="2400" dirty="0" err="1" smtClean="0"/>
              <a:t>Sesuatu</a:t>
            </a:r>
            <a:r>
              <a:rPr lang="en-US" sz="2400" dirty="0" smtClean="0"/>
              <a:t> yang </a:t>
            </a:r>
            <a:r>
              <a:rPr lang="en-US" sz="2400" dirty="0" err="1" smtClean="0"/>
              <a:t>seseorang</a:t>
            </a:r>
            <a:r>
              <a:rPr lang="en-US" sz="2400" dirty="0" smtClean="0"/>
              <a:t> </a:t>
            </a:r>
            <a:r>
              <a:rPr lang="en-US" sz="2400" dirty="0" err="1" smtClean="0"/>
              <a:t>ingin</a:t>
            </a:r>
            <a:r>
              <a:rPr lang="en-US" sz="2400" dirty="0" smtClean="0"/>
              <a:t> </a:t>
            </a:r>
            <a:r>
              <a:rPr lang="en-US" sz="2400" dirty="0" err="1" smtClean="0"/>
              <a:t>dicapai</a:t>
            </a:r>
            <a:r>
              <a:rPr lang="en-US" sz="2400" dirty="0" smtClean="0"/>
              <a:t>, </a:t>
            </a:r>
            <a:r>
              <a:rPr lang="en-US" sz="2400" dirty="0" err="1" smtClean="0"/>
              <a:t>tetapi</a:t>
            </a:r>
            <a:r>
              <a:rPr lang="en-US" sz="2400" dirty="0" smtClean="0"/>
              <a:t> </a:t>
            </a:r>
            <a:r>
              <a:rPr lang="en-US" sz="2400" u="sng" dirty="0" err="1" smtClean="0"/>
              <a:t>belum</a:t>
            </a:r>
            <a:r>
              <a:rPr lang="en-US" sz="2400" u="sng" dirty="0" smtClean="0"/>
              <a:t> </a:t>
            </a:r>
            <a:r>
              <a:rPr lang="en-US" sz="2400" u="sng" dirty="0" err="1" smtClean="0"/>
              <a:t>melakukan</a:t>
            </a:r>
            <a:r>
              <a:rPr lang="en-US" sz="2400" u="sng" dirty="0" smtClean="0"/>
              <a:t> </a:t>
            </a:r>
            <a:r>
              <a:rPr lang="en-US" sz="2400" u="sng" dirty="0" err="1" smtClean="0"/>
              <a:t>apa</a:t>
            </a:r>
            <a:r>
              <a:rPr lang="en-US" sz="2400" u="sng" dirty="0" smtClean="0"/>
              <a:t> pun </a:t>
            </a:r>
            <a:r>
              <a:rPr lang="en-US" sz="2400" dirty="0" err="1" smtClean="0"/>
              <a:t>untuk</a:t>
            </a:r>
            <a:r>
              <a:rPr lang="en-US" sz="2400" dirty="0" smtClean="0"/>
              <a:t> </a:t>
            </a:r>
            <a:r>
              <a:rPr lang="en-US" sz="2400" dirty="0" err="1" smtClean="0"/>
              <a:t>hal</a:t>
            </a:r>
            <a:r>
              <a:rPr lang="en-US" sz="2400" dirty="0" smtClean="0"/>
              <a:t> </a:t>
            </a:r>
            <a:r>
              <a:rPr lang="en-US" sz="2400" dirty="0" err="1" smtClean="0"/>
              <a:t>tsbt</a:t>
            </a:r>
            <a:r>
              <a:rPr lang="en-US" sz="2400" dirty="0" smtClean="0"/>
              <a:t>.</a:t>
            </a:r>
          </a:p>
          <a:p>
            <a:pPr marL="0" indent="0">
              <a:buNone/>
            </a:pPr>
            <a:endParaRPr lang="en-US" sz="2400" dirty="0"/>
          </a:p>
          <a:p>
            <a:r>
              <a:rPr lang="en-US" sz="2400" dirty="0" smtClean="0"/>
              <a:t>Goals can be </a:t>
            </a:r>
            <a:r>
              <a:rPr lang="en-US" sz="2400" i="1" dirty="0" smtClean="0"/>
              <a:t>developed </a:t>
            </a:r>
            <a:r>
              <a:rPr lang="en-US" sz="2400" dirty="0" smtClean="0"/>
              <a:t>from </a:t>
            </a:r>
            <a:r>
              <a:rPr lang="en-US" sz="2400" i="1" dirty="0" smtClean="0"/>
              <a:t>wishes </a:t>
            </a:r>
            <a:r>
              <a:rPr lang="en-US" sz="2400" dirty="0" smtClean="0"/>
              <a:t>by OTIUM (</a:t>
            </a:r>
            <a:r>
              <a:rPr lang="en-US" sz="2400" b="1" dirty="0" smtClean="0"/>
              <a:t>opportunity</a:t>
            </a:r>
            <a:r>
              <a:rPr lang="en-US" sz="2400" dirty="0" smtClean="0"/>
              <a:t> for action, </a:t>
            </a:r>
            <a:r>
              <a:rPr lang="en-US" sz="2400" b="1" dirty="0" smtClean="0"/>
              <a:t>time</a:t>
            </a:r>
            <a:r>
              <a:rPr lang="en-US" sz="2400" dirty="0" smtClean="0"/>
              <a:t> to do something about it,</a:t>
            </a:r>
            <a:r>
              <a:rPr lang="en-US" sz="2400" b="1" dirty="0" smtClean="0"/>
              <a:t> importance </a:t>
            </a:r>
            <a:r>
              <a:rPr lang="en-US" sz="2400" dirty="0" smtClean="0"/>
              <a:t>of the goal</a:t>
            </a:r>
            <a:r>
              <a:rPr lang="en-US" sz="2400" b="1" dirty="0" smtClean="0"/>
              <a:t>, urgency </a:t>
            </a:r>
            <a:r>
              <a:rPr lang="en-US" sz="2400" dirty="0" smtClean="0"/>
              <a:t>of achieving goal, and </a:t>
            </a:r>
            <a:r>
              <a:rPr lang="en-US" sz="2400" b="1" dirty="0" smtClean="0"/>
              <a:t>means</a:t>
            </a:r>
            <a:r>
              <a:rPr lang="en-US" sz="2400" dirty="0" smtClean="0"/>
              <a:t> to be able to achieve the goal) yang </a:t>
            </a:r>
            <a:r>
              <a:rPr lang="en-US" sz="2400" dirty="0" err="1" smtClean="0"/>
              <a:t>merupakan</a:t>
            </a:r>
            <a:r>
              <a:rPr lang="en-US" sz="2400" dirty="0" smtClean="0"/>
              <a:t> parameter </a:t>
            </a:r>
            <a:r>
              <a:rPr lang="en-US" sz="2400" dirty="0" err="1" smtClean="0"/>
              <a:t>penting</a:t>
            </a:r>
            <a:r>
              <a:rPr lang="en-US" sz="2400" dirty="0" smtClean="0"/>
              <a:t> </a:t>
            </a:r>
            <a:r>
              <a:rPr lang="en-US" sz="2400" dirty="0" err="1" smtClean="0"/>
              <a:t>menghasilkan</a:t>
            </a:r>
            <a:r>
              <a:rPr lang="en-US" sz="2400" dirty="0" smtClean="0"/>
              <a:t> </a:t>
            </a:r>
            <a:r>
              <a:rPr lang="en-US" sz="2400" dirty="0" err="1" smtClean="0"/>
              <a:t>seuatu</a:t>
            </a:r>
            <a:r>
              <a:rPr lang="en-US" sz="2400" dirty="0" smtClean="0"/>
              <a:t> </a:t>
            </a:r>
            <a:r>
              <a:rPr lang="en-US" sz="2400" i="1" dirty="0" smtClean="0"/>
              <a:t>wish </a:t>
            </a:r>
            <a:r>
              <a:rPr lang="en-US" sz="2400" dirty="0" err="1" smtClean="0"/>
              <a:t>menjadi</a:t>
            </a:r>
            <a:r>
              <a:rPr lang="en-US" sz="2400" dirty="0" smtClean="0"/>
              <a:t> </a:t>
            </a:r>
            <a:r>
              <a:rPr lang="en-US" sz="2400" dirty="0" err="1" smtClean="0"/>
              <a:t>suatu</a:t>
            </a:r>
            <a:r>
              <a:rPr lang="en-US" sz="2400" dirty="0" smtClean="0"/>
              <a:t> </a:t>
            </a:r>
            <a:r>
              <a:rPr lang="en-US" sz="2400" i="1" dirty="0" smtClean="0"/>
              <a:t>goal.</a:t>
            </a:r>
            <a:endParaRPr lang="en-US" sz="2400" dirty="0"/>
          </a:p>
        </p:txBody>
      </p:sp>
      <p:sp>
        <p:nvSpPr>
          <p:cNvPr id="5" name="Content Placeholder 2"/>
          <p:cNvSpPr txBox="1">
            <a:spLocks/>
          </p:cNvSpPr>
          <p:nvPr/>
        </p:nvSpPr>
        <p:spPr>
          <a:xfrm>
            <a:off x="5072804" y="4808172"/>
            <a:ext cx="6645953" cy="1640754"/>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2400" dirty="0" smtClean="0">
                <a:solidFill>
                  <a:schemeClr val="bg1"/>
                </a:solidFill>
              </a:rPr>
              <a:t>Commitment and goals </a:t>
            </a:r>
          </a:p>
          <a:p>
            <a:pPr marL="0" indent="0">
              <a:buNone/>
            </a:pPr>
            <a:r>
              <a:rPr lang="en-US" sz="2400" dirty="0" err="1" smtClean="0">
                <a:solidFill>
                  <a:schemeClr val="bg1"/>
                </a:solidFill>
              </a:rPr>
              <a:t>Semakin</a:t>
            </a:r>
            <a:r>
              <a:rPr lang="en-US" sz="2400" dirty="0" smtClean="0">
                <a:solidFill>
                  <a:schemeClr val="bg1"/>
                </a:solidFill>
              </a:rPr>
              <a:t> </a:t>
            </a:r>
            <a:r>
              <a:rPr lang="en-US" sz="2400" dirty="0" err="1" smtClean="0">
                <a:solidFill>
                  <a:schemeClr val="bg1"/>
                </a:solidFill>
              </a:rPr>
              <a:t>tinggi</a:t>
            </a:r>
            <a:r>
              <a:rPr lang="en-US" sz="2400" dirty="0" smtClean="0">
                <a:solidFill>
                  <a:schemeClr val="bg1"/>
                </a:solidFill>
              </a:rPr>
              <a:t> </a:t>
            </a:r>
            <a:r>
              <a:rPr lang="en-US" sz="2400" dirty="0" err="1" smtClean="0">
                <a:solidFill>
                  <a:schemeClr val="bg1"/>
                </a:solidFill>
              </a:rPr>
              <a:t>komitmen</a:t>
            </a:r>
            <a:r>
              <a:rPr lang="en-US" sz="2400" dirty="0" smtClean="0">
                <a:solidFill>
                  <a:schemeClr val="bg1"/>
                </a:solidFill>
              </a:rPr>
              <a:t> </a:t>
            </a:r>
            <a:r>
              <a:rPr lang="en-US" sz="2400" dirty="0" err="1" smtClean="0">
                <a:solidFill>
                  <a:schemeClr val="bg1"/>
                </a:solidFill>
              </a:rPr>
              <a:t>suatu</a:t>
            </a:r>
            <a:r>
              <a:rPr lang="en-US" sz="2400" dirty="0" smtClean="0">
                <a:solidFill>
                  <a:schemeClr val="bg1"/>
                </a:solidFill>
              </a:rPr>
              <a:t> </a:t>
            </a:r>
            <a:r>
              <a:rPr lang="en-US" sz="2400" dirty="0" err="1" smtClean="0">
                <a:solidFill>
                  <a:schemeClr val="bg1"/>
                </a:solidFill>
              </a:rPr>
              <a:t>tujuan</a:t>
            </a:r>
            <a:r>
              <a:rPr lang="en-US" sz="2400" dirty="0" smtClean="0">
                <a:solidFill>
                  <a:schemeClr val="bg1"/>
                </a:solidFill>
              </a:rPr>
              <a:t> </a:t>
            </a:r>
            <a:r>
              <a:rPr lang="en-US" sz="2400" dirty="0" err="1" smtClean="0">
                <a:solidFill>
                  <a:schemeClr val="bg1"/>
                </a:solidFill>
              </a:rPr>
              <a:t>maka</a:t>
            </a:r>
            <a:r>
              <a:rPr lang="en-US" sz="2400" dirty="0" smtClean="0">
                <a:solidFill>
                  <a:schemeClr val="bg1"/>
                </a:solidFill>
              </a:rPr>
              <a:t> </a:t>
            </a:r>
            <a:r>
              <a:rPr lang="en-US" sz="2400" dirty="0" err="1" smtClean="0">
                <a:solidFill>
                  <a:schemeClr val="bg1"/>
                </a:solidFill>
              </a:rPr>
              <a:t>semakin</a:t>
            </a:r>
            <a:r>
              <a:rPr lang="en-US" sz="2400" dirty="0" smtClean="0">
                <a:solidFill>
                  <a:schemeClr val="bg1"/>
                </a:solidFill>
              </a:rPr>
              <a:t> </a:t>
            </a:r>
            <a:r>
              <a:rPr lang="en-US" sz="2400" dirty="0" err="1" smtClean="0">
                <a:solidFill>
                  <a:schemeClr val="bg1"/>
                </a:solidFill>
              </a:rPr>
              <a:t>tinggi</a:t>
            </a:r>
            <a:r>
              <a:rPr lang="en-US" sz="2400" dirty="0" smtClean="0">
                <a:solidFill>
                  <a:schemeClr val="bg1"/>
                </a:solidFill>
              </a:rPr>
              <a:t> pula </a:t>
            </a:r>
            <a:r>
              <a:rPr lang="en-US" sz="2400" dirty="0" err="1" smtClean="0">
                <a:solidFill>
                  <a:schemeClr val="bg1"/>
                </a:solidFill>
              </a:rPr>
              <a:t>perjuangannya</a:t>
            </a:r>
            <a:r>
              <a:rPr lang="en-US" sz="2400" dirty="0" smtClean="0">
                <a:solidFill>
                  <a:schemeClr val="bg1"/>
                </a:solidFill>
              </a:rPr>
              <a:t>. </a:t>
            </a:r>
            <a:r>
              <a:rPr lang="en-US" sz="2400" dirty="0" err="1" smtClean="0">
                <a:solidFill>
                  <a:schemeClr val="bg1"/>
                </a:solidFill>
              </a:rPr>
              <a:t>Pengusaha</a:t>
            </a:r>
            <a:r>
              <a:rPr lang="en-US" sz="2400" dirty="0" smtClean="0">
                <a:solidFill>
                  <a:schemeClr val="bg1"/>
                </a:solidFill>
              </a:rPr>
              <a:t> juga </a:t>
            </a:r>
            <a:r>
              <a:rPr lang="en-US" sz="2400" dirty="0" err="1" smtClean="0">
                <a:solidFill>
                  <a:schemeClr val="bg1"/>
                </a:solidFill>
              </a:rPr>
              <a:t>akan</a:t>
            </a:r>
            <a:r>
              <a:rPr lang="en-US" sz="2400" dirty="0" smtClean="0">
                <a:solidFill>
                  <a:schemeClr val="bg1"/>
                </a:solidFill>
              </a:rPr>
              <a:t> </a:t>
            </a:r>
            <a:r>
              <a:rPr lang="en-US" sz="2400" dirty="0" err="1" smtClean="0">
                <a:solidFill>
                  <a:schemeClr val="bg1"/>
                </a:solidFill>
              </a:rPr>
              <a:t>cenderung</a:t>
            </a:r>
            <a:r>
              <a:rPr lang="en-US" sz="2400" dirty="0" smtClean="0">
                <a:solidFill>
                  <a:schemeClr val="bg1"/>
                </a:solidFill>
              </a:rPr>
              <a:t> </a:t>
            </a:r>
            <a:r>
              <a:rPr lang="en-US" sz="2400" dirty="0" err="1" smtClean="0">
                <a:solidFill>
                  <a:schemeClr val="bg1"/>
                </a:solidFill>
              </a:rPr>
              <a:t>lebih</a:t>
            </a:r>
            <a:r>
              <a:rPr lang="en-US" sz="2400" dirty="0" smtClean="0">
                <a:solidFill>
                  <a:schemeClr val="bg1"/>
                </a:solidFill>
              </a:rPr>
              <a:t> </a:t>
            </a:r>
            <a:r>
              <a:rPr lang="en-US" sz="2400" dirty="0" err="1" smtClean="0">
                <a:solidFill>
                  <a:schemeClr val="bg1"/>
                </a:solidFill>
              </a:rPr>
              <a:t>puas</a:t>
            </a:r>
            <a:r>
              <a:rPr lang="en-US" sz="2400" dirty="0" smtClean="0">
                <a:solidFill>
                  <a:schemeClr val="bg1"/>
                </a:solidFill>
              </a:rPr>
              <a:t> </a:t>
            </a:r>
            <a:r>
              <a:rPr lang="id-ID" sz="2400" dirty="0" smtClean="0">
                <a:solidFill>
                  <a:schemeClr val="bg1"/>
                </a:solidFill>
              </a:rPr>
              <a:t>akan</a:t>
            </a:r>
            <a:r>
              <a:rPr lang="en-US" sz="2400" dirty="0" smtClean="0">
                <a:solidFill>
                  <a:schemeClr val="bg1"/>
                </a:solidFill>
              </a:rPr>
              <a:t> </a:t>
            </a:r>
            <a:r>
              <a:rPr lang="en-US" sz="2400" dirty="0" err="1" smtClean="0">
                <a:solidFill>
                  <a:schemeClr val="bg1"/>
                </a:solidFill>
              </a:rPr>
              <a:t>situasi</a:t>
            </a:r>
            <a:r>
              <a:rPr lang="en-US" sz="2400" dirty="0" smtClean="0">
                <a:solidFill>
                  <a:schemeClr val="bg1"/>
                </a:solidFill>
              </a:rPr>
              <a:t> </a:t>
            </a:r>
            <a:r>
              <a:rPr lang="id-ID" sz="2400" dirty="0" smtClean="0">
                <a:solidFill>
                  <a:schemeClr val="bg1"/>
                </a:solidFill>
              </a:rPr>
              <a:t>ini.</a:t>
            </a:r>
            <a:endParaRPr lang="en-US" sz="2400" dirty="0">
              <a:solidFill>
                <a:schemeClr val="bg1"/>
              </a:solidFill>
            </a:endParaRPr>
          </a:p>
        </p:txBody>
      </p:sp>
    </p:spTree>
    <p:extLst>
      <p:ext uri="{BB962C8B-B14F-4D97-AF65-F5344CB8AC3E}">
        <p14:creationId xmlns:p14="http://schemas.microsoft.com/office/powerpoint/2010/main" val="214995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26" y="229198"/>
            <a:ext cx="1696452" cy="996056"/>
          </a:xfrm>
        </p:spPr>
        <p:style>
          <a:lnRef idx="3">
            <a:schemeClr val="lt1"/>
          </a:lnRef>
          <a:fillRef idx="1">
            <a:schemeClr val="accent5"/>
          </a:fillRef>
          <a:effectRef idx="1">
            <a:schemeClr val="accent5"/>
          </a:effectRef>
          <a:fontRef idx="minor">
            <a:schemeClr val="lt1"/>
          </a:fontRef>
        </p:style>
        <p:txBody>
          <a:bodyPr/>
          <a:lstStyle/>
          <a:p>
            <a:r>
              <a:rPr lang="en-US" dirty="0" smtClean="0"/>
              <a:t>Goals</a:t>
            </a:r>
            <a:endParaRPr lang="en-US" dirty="0"/>
          </a:p>
        </p:txBody>
      </p:sp>
      <p:sp>
        <p:nvSpPr>
          <p:cNvPr id="3" name="Content Placeholder 2"/>
          <p:cNvSpPr>
            <a:spLocks noGrp="1"/>
          </p:cNvSpPr>
          <p:nvPr>
            <p:ph idx="1"/>
          </p:nvPr>
        </p:nvSpPr>
        <p:spPr>
          <a:xfrm>
            <a:off x="7021207" y="2098383"/>
            <a:ext cx="5027343" cy="3095510"/>
          </a:xfrm>
        </p:spPr>
        <p:style>
          <a:lnRef idx="3">
            <a:schemeClr val="lt1"/>
          </a:lnRef>
          <a:fillRef idx="1">
            <a:schemeClr val="accent2"/>
          </a:fillRef>
          <a:effectRef idx="1">
            <a:schemeClr val="accent2"/>
          </a:effectRef>
          <a:fontRef idx="minor">
            <a:schemeClr val="lt1"/>
          </a:fontRef>
        </p:style>
        <p:txBody>
          <a:bodyPr>
            <a:normAutofit lnSpcReduction="10000"/>
          </a:bodyPr>
          <a:lstStyle/>
          <a:p>
            <a:pPr marL="0" indent="0">
              <a:buNone/>
            </a:pPr>
            <a:r>
              <a:rPr lang="id-ID" dirty="0" smtClean="0"/>
              <a:t>2 types of Goals </a:t>
            </a:r>
          </a:p>
          <a:p>
            <a:r>
              <a:rPr lang="id-ID" sz="2000" b="1" dirty="0" smtClean="0"/>
              <a:t>Promotion focused (to achieve something)</a:t>
            </a:r>
          </a:p>
          <a:p>
            <a:pPr marL="0" indent="0">
              <a:buNone/>
            </a:pPr>
            <a:r>
              <a:rPr lang="id-ID" sz="2000" dirty="0" smtClean="0"/>
              <a:t>- </a:t>
            </a:r>
            <a:r>
              <a:rPr lang="id-ID" sz="2000" i="1" dirty="0" smtClean="0"/>
              <a:t>Positive goals</a:t>
            </a:r>
          </a:p>
          <a:p>
            <a:pPr marL="0" indent="0">
              <a:buNone/>
            </a:pPr>
            <a:r>
              <a:rPr lang="id-ID" sz="2000" i="1" dirty="0" smtClean="0"/>
              <a:t>- Less anxious and take risks</a:t>
            </a:r>
          </a:p>
          <a:p>
            <a:r>
              <a:rPr lang="id-ID" sz="2000" b="1" dirty="0" smtClean="0"/>
              <a:t>Prevention focused ( to prevent something)</a:t>
            </a:r>
          </a:p>
          <a:p>
            <a:pPr>
              <a:buFontTx/>
              <a:buChar char="-"/>
            </a:pPr>
            <a:r>
              <a:rPr lang="id-ID" sz="2000" i="1" dirty="0" smtClean="0"/>
              <a:t>Anxiety related : avoiding things than to achieve certain things</a:t>
            </a:r>
          </a:p>
          <a:p>
            <a:pPr>
              <a:buFontTx/>
              <a:buChar char="-"/>
            </a:pPr>
            <a:r>
              <a:rPr lang="id-ID" sz="2000" i="1" dirty="0" smtClean="0"/>
              <a:t>The anxious owners may take more risks</a:t>
            </a:r>
            <a:endParaRPr lang="en-US" sz="2000" i="1" dirty="0"/>
          </a:p>
        </p:txBody>
      </p:sp>
      <p:sp>
        <p:nvSpPr>
          <p:cNvPr id="4" name="Content Placeholder 2"/>
          <p:cNvSpPr txBox="1">
            <a:spLocks/>
          </p:cNvSpPr>
          <p:nvPr/>
        </p:nvSpPr>
        <p:spPr>
          <a:xfrm>
            <a:off x="191726" y="2098383"/>
            <a:ext cx="5885131" cy="382879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600" b="1" dirty="0" smtClean="0"/>
              <a:t>Hierarchically related</a:t>
            </a:r>
          </a:p>
          <a:p>
            <a:r>
              <a:rPr lang="id-ID" sz="1600" b="1" dirty="0" smtClean="0"/>
              <a:t>Conflicting (bertentangan)</a:t>
            </a:r>
          </a:p>
          <a:p>
            <a:pPr marL="0" indent="0">
              <a:buNone/>
            </a:pPr>
            <a:endParaRPr lang="id-ID" sz="1600" b="1" dirty="0"/>
          </a:p>
          <a:p>
            <a:pPr marL="0" indent="0">
              <a:buNone/>
            </a:pPr>
            <a:r>
              <a:rPr lang="id-ID" sz="1600" b="1" dirty="0" smtClean="0"/>
              <a:t>FACTS </a:t>
            </a:r>
          </a:p>
          <a:p>
            <a:pPr marL="0" indent="0">
              <a:buNone/>
            </a:pPr>
            <a:r>
              <a:rPr lang="id-ID" sz="1600" b="1" dirty="0" smtClean="0"/>
              <a:t>Higher level goals &lt; intermediate goals</a:t>
            </a:r>
          </a:p>
          <a:p>
            <a:pPr marL="0" indent="0">
              <a:buNone/>
            </a:pPr>
            <a:endParaRPr lang="id-ID" sz="1600" b="1" dirty="0" smtClean="0"/>
          </a:p>
          <a:p>
            <a:pPr marL="0" indent="0">
              <a:buNone/>
            </a:pPr>
            <a:r>
              <a:rPr lang="id-ID" sz="1600" b="1" dirty="0" smtClean="0"/>
              <a:t>Kapasitas working memory yang terbatas -&gt; hanya dapat mengikuti goals yang </a:t>
            </a:r>
            <a:r>
              <a:rPr lang="id-ID" sz="1600" b="1" dirty="0"/>
              <a:t>immediate action relevance.</a:t>
            </a:r>
            <a:r>
              <a:rPr lang="id-ID" sz="1600" b="1" dirty="0" smtClean="0"/>
              <a:t> </a:t>
            </a:r>
          </a:p>
          <a:p>
            <a:pPr marL="0" indent="0">
              <a:buNone/>
            </a:pPr>
            <a:endParaRPr lang="id-ID" sz="1600" b="1" dirty="0"/>
          </a:p>
          <a:p>
            <a:pPr marL="0" indent="0">
              <a:buNone/>
            </a:pPr>
            <a:r>
              <a:rPr lang="id-ID" sz="1600" b="1" dirty="0" smtClean="0"/>
              <a:t>TIME MANAGEMENT TECHNIQUES, mengajarkan kita untuk mengikuti long range goals (important) dibandingkan urgent range goals.</a:t>
            </a:r>
          </a:p>
          <a:p>
            <a:pPr marL="0" indent="0">
              <a:buNone/>
            </a:pPr>
            <a:endParaRPr lang="id-ID" sz="1400" b="1" dirty="0"/>
          </a:p>
          <a:p>
            <a:pPr marL="0" indent="0">
              <a:buNone/>
            </a:pPr>
            <a:endParaRPr lang="id-ID" sz="1400" b="1" dirty="0"/>
          </a:p>
        </p:txBody>
      </p:sp>
    </p:spTree>
    <p:extLst>
      <p:ext uri="{BB962C8B-B14F-4D97-AF65-F5344CB8AC3E}">
        <p14:creationId xmlns:p14="http://schemas.microsoft.com/office/powerpoint/2010/main" val="325973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384" y="205180"/>
            <a:ext cx="5764185" cy="996056"/>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US" dirty="0"/>
              <a:t>Mapping The Environment</a:t>
            </a:r>
          </a:p>
        </p:txBody>
      </p:sp>
      <p:sp>
        <p:nvSpPr>
          <p:cNvPr id="4" name="Content Placeholder 2"/>
          <p:cNvSpPr txBox="1">
            <a:spLocks/>
          </p:cNvSpPr>
          <p:nvPr/>
        </p:nvSpPr>
        <p:spPr>
          <a:xfrm>
            <a:off x="556749" y="2542349"/>
            <a:ext cx="10763820" cy="37894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b="1" dirty="0" smtClean="0">
                <a:solidFill>
                  <a:schemeClr val="bg1"/>
                </a:solidFill>
              </a:rPr>
              <a:t>Knowing and knowledge the environment</a:t>
            </a:r>
            <a:endParaRPr lang="en-US" b="1" dirty="0">
              <a:solidFill>
                <a:schemeClr val="bg1"/>
              </a:solidFill>
            </a:endParaRPr>
          </a:p>
          <a:p>
            <a:pPr marL="0" indent="0">
              <a:buNone/>
            </a:pPr>
            <a:r>
              <a:rPr lang="id-ID" sz="2400" dirty="0" smtClean="0">
                <a:solidFill>
                  <a:schemeClr val="bg1"/>
                </a:solidFill>
              </a:rPr>
              <a:t>Mental model  on HOW PEOPLE UNDERSTAND THEIR ENVIROMENT</a:t>
            </a:r>
          </a:p>
          <a:p>
            <a:pPr marL="342900" indent="-342900">
              <a:buAutoNum type="alphaLcParenR"/>
            </a:pPr>
            <a:r>
              <a:rPr lang="id-ID" sz="2400" dirty="0" smtClean="0">
                <a:solidFill>
                  <a:schemeClr val="bg1"/>
                </a:solidFill>
              </a:rPr>
              <a:t>Realism of mental model</a:t>
            </a:r>
          </a:p>
          <a:p>
            <a:pPr marL="342900" indent="-342900">
              <a:buAutoNum type="alphaLcParenR"/>
            </a:pPr>
            <a:r>
              <a:rPr lang="id-ID" sz="2400" dirty="0" smtClean="0">
                <a:solidFill>
                  <a:schemeClr val="bg1"/>
                </a:solidFill>
              </a:rPr>
              <a:t>Broad signals inventory, including opportunity recognation and the function of quick detection of complex signals (chunking)</a:t>
            </a:r>
          </a:p>
          <a:p>
            <a:pPr marL="342900" indent="-342900">
              <a:buAutoNum type="alphaLcParenR"/>
            </a:pPr>
            <a:r>
              <a:rPr lang="id-ID" sz="2400" dirty="0" smtClean="0">
                <a:solidFill>
                  <a:schemeClr val="bg1"/>
                </a:solidFill>
              </a:rPr>
              <a:t>Developing a map of the environment that has operative value</a:t>
            </a:r>
          </a:p>
          <a:p>
            <a:pPr marL="342900" indent="-342900">
              <a:buAutoNum type="alphaLcParenR"/>
            </a:pPr>
            <a:r>
              <a:rPr lang="id-ID" sz="2400" dirty="0" smtClean="0">
                <a:solidFill>
                  <a:schemeClr val="bg1"/>
                </a:solidFill>
              </a:rPr>
              <a:t>The right level of decomposition to understand environment.</a:t>
            </a:r>
          </a:p>
        </p:txBody>
      </p:sp>
      <p:sp>
        <p:nvSpPr>
          <p:cNvPr id="6" name="TextBox 5"/>
          <p:cNvSpPr txBox="1"/>
          <p:nvPr/>
        </p:nvSpPr>
        <p:spPr>
          <a:xfrm>
            <a:off x="556749" y="1548627"/>
            <a:ext cx="10763820" cy="646331"/>
          </a:xfrm>
          <a:prstGeom prst="rect">
            <a:avLst/>
          </a:prstGeom>
          <a:noFill/>
        </p:spPr>
        <p:txBody>
          <a:bodyPr wrap="square" rtlCol="0">
            <a:spAutoFit/>
          </a:bodyPr>
          <a:lstStyle/>
          <a:p>
            <a:r>
              <a:rPr lang="id-ID" dirty="0"/>
              <a:t>memetakan area di mana perusahaan tersebut seharusnya beroperasi (deteksi peluang mungkin satu aspek).</a:t>
            </a:r>
          </a:p>
          <a:p>
            <a:endParaRPr lang="id-ID" dirty="0"/>
          </a:p>
        </p:txBody>
      </p:sp>
    </p:spTree>
    <p:extLst>
      <p:ext uri="{BB962C8B-B14F-4D97-AF65-F5344CB8AC3E}">
        <p14:creationId xmlns:p14="http://schemas.microsoft.com/office/powerpoint/2010/main" val="2204222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6" y="107861"/>
            <a:ext cx="3781312" cy="1373842"/>
          </a:xfrm>
        </p:spPr>
        <p:style>
          <a:lnRef idx="3">
            <a:schemeClr val="lt1"/>
          </a:lnRef>
          <a:fillRef idx="1">
            <a:schemeClr val="accent5"/>
          </a:fillRef>
          <a:effectRef idx="1">
            <a:schemeClr val="accent5"/>
          </a:effectRef>
          <a:fontRef idx="minor">
            <a:schemeClr val="lt1"/>
          </a:fontRef>
        </p:style>
        <p:txBody>
          <a:bodyPr>
            <a:noAutofit/>
          </a:bodyPr>
          <a:lstStyle/>
          <a:p>
            <a:r>
              <a:rPr lang="id-ID" sz="4800" dirty="0"/>
              <a:t>Plans</a:t>
            </a:r>
            <a:r>
              <a:rPr lang="id-ID" sz="1800" dirty="0"/>
              <a:t/>
            </a:r>
            <a:br>
              <a:rPr lang="id-ID" sz="1800" dirty="0"/>
            </a:br>
            <a:r>
              <a:rPr lang="id-ID" sz="1800" dirty="0"/>
              <a:t>Merencanakan</a:t>
            </a:r>
            <a:r>
              <a:rPr lang="en-US" sz="1800" dirty="0"/>
              <a:t> </a:t>
            </a:r>
            <a:r>
              <a:rPr lang="en-US" sz="1800" dirty="0" err="1"/>
              <a:t>cara</a:t>
            </a:r>
            <a:r>
              <a:rPr lang="en-US" sz="1800" dirty="0"/>
              <a:t> </a:t>
            </a:r>
            <a:r>
              <a:rPr lang="en-US" sz="1800" dirty="0" err="1"/>
              <a:t>untuk</a:t>
            </a:r>
            <a:r>
              <a:rPr lang="id-ID" sz="1800" dirty="0"/>
              <a:t> mencapai tujuan </a:t>
            </a:r>
            <a:r>
              <a:rPr lang="en-US" sz="1800" dirty="0"/>
              <a:t/>
            </a:r>
            <a:br>
              <a:rPr lang="en-US" sz="1800" dirty="0"/>
            </a:br>
            <a:endParaRPr lang="en-US" sz="1800" dirty="0"/>
          </a:p>
        </p:txBody>
      </p:sp>
      <p:sp>
        <p:nvSpPr>
          <p:cNvPr id="4" name="Content Placeholder 2"/>
          <p:cNvSpPr txBox="1">
            <a:spLocks/>
          </p:cNvSpPr>
          <p:nvPr/>
        </p:nvSpPr>
        <p:spPr>
          <a:xfrm>
            <a:off x="98560" y="1673673"/>
            <a:ext cx="3769230" cy="2898009"/>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b="1" dirty="0" smtClean="0">
                <a:solidFill>
                  <a:schemeClr val="bg1"/>
                </a:solidFill>
              </a:rPr>
              <a:t>psychological sense ≠ it everyday meanings</a:t>
            </a:r>
          </a:p>
          <a:p>
            <a:pPr marL="0" indent="0">
              <a:buNone/>
            </a:pPr>
            <a:r>
              <a:rPr lang="id-ID" sz="2000" dirty="0">
                <a:solidFill>
                  <a:schemeClr val="bg1"/>
                </a:solidFill>
              </a:rPr>
              <a:t>memiliki </a:t>
            </a:r>
            <a:r>
              <a:rPr lang="id-ID" sz="2000" dirty="0" smtClean="0">
                <a:solidFill>
                  <a:schemeClr val="bg1"/>
                </a:solidFill>
              </a:rPr>
              <a:t>urutan </a:t>
            </a:r>
            <a:r>
              <a:rPr lang="id-ID" sz="2000" dirty="0">
                <a:solidFill>
                  <a:schemeClr val="bg1"/>
                </a:solidFill>
              </a:rPr>
              <a:t>operasi untuk beberapa detik, menit, bulan, atau tahun berikutnya</a:t>
            </a:r>
            <a:r>
              <a:rPr lang="id-ID" sz="2000" dirty="0" smtClean="0">
                <a:solidFill>
                  <a:schemeClr val="bg1"/>
                </a:solidFill>
              </a:rPr>
              <a:t>.</a:t>
            </a:r>
          </a:p>
          <a:p>
            <a:pPr marL="0" indent="0">
              <a:buNone/>
            </a:pPr>
            <a:r>
              <a:rPr lang="id-ID" sz="2000" dirty="0" smtClean="0">
                <a:solidFill>
                  <a:schemeClr val="bg1"/>
                </a:solidFill>
              </a:rPr>
              <a:t>Some plans are </a:t>
            </a:r>
            <a:r>
              <a:rPr lang="id-ID" sz="2000" i="1" dirty="0" smtClean="0">
                <a:solidFill>
                  <a:schemeClr val="bg1"/>
                </a:solidFill>
              </a:rPr>
              <a:t>Relatively elaborate, Consist of general idea of how to proceed </a:t>
            </a:r>
            <a:r>
              <a:rPr lang="id-ID" sz="2000" dirty="0" smtClean="0">
                <a:solidFill>
                  <a:schemeClr val="bg1"/>
                </a:solidFill>
              </a:rPr>
              <a:t>and </a:t>
            </a:r>
            <a:r>
              <a:rPr lang="id-ID" sz="2000" i="1" dirty="0" smtClean="0">
                <a:solidFill>
                  <a:schemeClr val="bg1"/>
                </a:solidFill>
              </a:rPr>
              <a:t>Automatized schemata or frames. </a:t>
            </a:r>
          </a:p>
        </p:txBody>
      </p:sp>
      <p:pic>
        <p:nvPicPr>
          <p:cNvPr id="3" name="Picture 2"/>
          <p:cNvPicPr>
            <a:picLocks noChangeAspect="1"/>
          </p:cNvPicPr>
          <p:nvPr/>
        </p:nvPicPr>
        <p:blipFill rotWithShape="1">
          <a:blip r:embed="rId3"/>
          <a:srcRect t="43648" b="26163"/>
          <a:stretch/>
        </p:blipFill>
        <p:spPr>
          <a:xfrm>
            <a:off x="4066497" y="109901"/>
            <a:ext cx="7856980" cy="923329"/>
          </a:xfrm>
          <a:prstGeom prst="rect">
            <a:avLst/>
          </a:prstGeom>
        </p:spPr>
      </p:pic>
      <p:sp>
        <p:nvSpPr>
          <p:cNvPr id="5" name="TextBox 4"/>
          <p:cNvSpPr txBox="1"/>
          <p:nvPr/>
        </p:nvSpPr>
        <p:spPr>
          <a:xfrm>
            <a:off x="9970895" y="346674"/>
            <a:ext cx="955747" cy="369332"/>
          </a:xfrm>
          <a:prstGeom prst="rect">
            <a:avLst/>
          </a:prstGeom>
          <a:noFill/>
        </p:spPr>
        <p:txBody>
          <a:bodyPr wrap="square" rtlCol="0">
            <a:spAutoFit/>
          </a:bodyPr>
          <a:lstStyle/>
          <a:p>
            <a:r>
              <a:rPr lang="id-ID" b="1" dirty="0" smtClean="0"/>
              <a:t>ACTION</a:t>
            </a:r>
            <a:endParaRPr lang="id-ID" b="1" dirty="0"/>
          </a:p>
        </p:txBody>
      </p:sp>
      <p:sp>
        <p:nvSpPr>
          <p:cNvPr id="8" name="TextBox 7"/>
          <p:cNvSpPr txBox="1"/>
          <p:nvPr/>
        </p:nvSpPr>
        <p:spPr>
          <a:xfrm>
            <a:off x="5120388" y="144037"/>
            <a:ext cx="1304897" cy="369332"/>
          </a:xfrm>
          <a:prstGeom prst="rect">
            <a:avLst/>
          </a:prstGeom>
          <a:noFill/>
        </p:spPr>
        <p:txBody>
          <a:bodyPr wrap="square" rtlCol="0">
            <a:spAutoFit/>
          </a:bodyPr>
          <a:lstStyle/>
          <a:p>
            <a:r>
              <a:rPr lang="id-ID" b="1" dirty="0" smtClean="0"/>
              <a:t>THOUGHTS</a:t>
            </a:r>
            <a:endParaRPr lang="id-ID" b="1" dirty="0"/>
          </a:p>
        </p:txBody>
      </p:sp>
      <p:sp>
        <p:nvSpPr>
          <p:cNvPr id="9" name="TextBox 8"/>
          <p:cNvSpPr txBox="1"/>
          <p:nvPr/>
        </p:nvSpPr>
        <p:spPr>
          <a:xfrm>
            <a:off x="7528509" y="444219"/>
            <a:ext cx="831717" cy="369332"/>
          </a:xfrm>
          <a:prstGeom prst="rect">
            <a:avLst/>
          </a:prstGeom>
          <a:noFill/>
        </p:spPr>
        <p:txBody>
          <a:bodyPr wrap="square" rtlCol="0">
            <a:spAutoFit/>
          </a:bodyPr>
          <a:lstStyle/>
          <a:p>
            <a:r>
              <a:rPr lang="id-ID" b="1" dirty="0" smtClean="0">
                <a:solidFill>
                  <a:schemeClr val="accent6">
                    <a:lumMod val="50000"/>
                  </a:schemeClr>
                </a:solidFill>
              </a:rPr>
              <a:t>PLANS</a:t>
            </a:r>
            <a:endParaRPr lang="id-ID" b="1" dirty="0">
              <a:solidFill>
                <a:schemeClr val="accent6">
                  <a:lumMod val="50000"/>
                </a:schemeClr>
              </a:solidFill>
            </a:endParaRPr>
          </a:p>
        </p:txBody>
      </p:sp>
      <p:sp>
        <p:nvSpPr>
          <p:cNvPr id="11" name="Content Placeholder 2"/>
          <p:cNvSpPr txBox="1">
            <a:spLocks/>
          </p:cNvSpPr>
          <p:nvPr/>
        </p:nvSpPr>
        <p:spPr>
          <a:xfrm>
            <a:off x="4066497" y="1147869"/>
            <a:ext cx="7856980" cy="154412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dirty="0" smtClean="0">
                <a:solidFill>
                  <a:schemeClr val="bg1"/>
                </a:solidFill>
              </a:rPr>
              <a:t>Kedetilan suatu rencana</a:t>
            </a:r>
          </a:p>
          <a:p>
            <a:pPr marL="0" indent="0">
              <a:buNone/>
            </a:pPr>
            <a:r>
              <a:rPr lang="id-ID" sz="1800" b="1" dirty="0" smtClean="0">
                <a:solidFill>
                  <a:schemeClr val="bg1"/>
                </a:solidFill>
              </a:rPr>
              <a:t>Detailed planning </a:t>
            </a:r>
            <a:r>
              <a:rPr lang="id-ID" sz="1800" b="1" dirty="0">
                <a:solidFill>
                  <a:schemeClr val="bg1"/>
                </a:solidFill>
              </a:rPr>
              <a:t>: menetapkan banyak aspek operasi </a:t>
            </a:r>
            <a:r>
              <a:rPr lang="id-ID" sz="1800" b="1" dirty="0" smtClean="0">
                <a:solidFill>
                  <a:schemeClr val="bg1"/>
                </a:solidFill>
              </a:rPr>
              <a:t>sebelum melakukan tindakan.  Memiliki back-up plans</a:t>
            </a:r>
          </a:p>
          <a:p>
            <a:pPr marL="0" indent="0">
              <a:buNone/>
            </a:pPr>
            <a:r>
              <a:rPr lang="id-ID" sz="1800" b="1" dirty="0" smtClean="0">
                <a:solidFill>
                  <a:schemeClr val="bg1"/>
                </a:solidFill>
              </a:rPr>
              <a:t>Nondetailed </a:t>
            </a:r>
            <a:r>
              <a:rPr lang="id-ID" sz="1800" b="1" dirty="0">
                <a:solidFill>
                  <a:schemeClr val="bg1"/>
                </a:solidFill>
              </a:rPr>
              <a:t>planning : </a:t>
            </a:r>
            <a:r>
              <a:rPr lang="id-ID" sz="1800" b="1" dirty="0" smtClean="0">
                <a:solidFill>
                  <a:schemeClr val="bg1"/>
                </a:solidFill>
              </a:rPr>
              <a:t>mengembangkan kedetilan selama execution phase.</a:t>
            </a:r>
          </a:p>
          <a:p>
            <a:pPr marL="0" indent="0">
              <a:buNone/>
            </a:pPr>
            <a:endParaRPr lang="id-ID" sz="2400" b="1" dirty="0">
              <a:solidFill>
                <a:schemeClr val="bg1"/>
              </a:solidFill>
            </a:endParaRPr>
          </a:p>
          <a:p>
            <a:pPr marL="0" indent="0">
              <a:buNone/>
            </a:pPr>
            <a:endParaRPr lang="id-ID" sz="2400" b="1" dirty="0" smtClean="0">
              <a:solidFill>
                <a:schemeClr val="bg1"/>
              </a:solidFill>
            </a:endParaRPr>
          </a:p>
        </p:txBody>
      </p:sp>
      <p:sp>
        <p:nvSpPr>
          <p:cNvPr id="12" name="Content Placeholder 2"/>
          <p:cNvSpPr txBox="1">
            <a:spLocks/>
          </p:cNvSpPr>
          <p:nvPr/>
        </p:nvSpPr>
        <p:spPr>
          <a:xfrm>
            <a:off x="4066497" y="2806635"/>
            <a:ext cx="7856980" cy="3934091"/>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b="1" dirty="0" smtClean="0">
                <a:solidFill>
                  <a:schemeClr val="bg1"/>
                </a:solidFill>
              </a:rPr>
              <a:t>Planning roles</a:t>
            </a:r>
          </a:p>
          <a:p>
            <a:pPr>
              <a:buFontTx/>
              <a:buChar char="-"/>
            </a:pPr>
            <a:r>
              <a:rPr lang="id-ID" sz="2000" dirty="0" smtClean="0">
                <a:solidFill>
                  <a:schemeClr val="bg1"/>
                </a:solidFill>
              </a:rPr>
              <a:t>Leading goals to action</a:t>
            </a:r>
          </a:p>
          <a:p>
            <a:pPr>
              <a:buFontTx/>
              <a:buChar char="-"/>
            </a:pPr>
            <a:r>
              <a:rPr lang="id-ID" sz="2000" dirty="0" smtClean="0">
                <a:solidFill>
                  <a:schemeClr val="bg1"/>
                </a:solidFill>
              </a:rPr>
              <a:t>Leads to implementation intention &amp; checking environment dor opportunities and to take advantage of them.</a:t>
            </a:r>
          </a:p>
          <a:p>
            <a:pPr>
              <a:buFontTx/>
              <a:buChar char="-"/>
            </a:pPr>
            <a:r>
              <a:rPr lang="id-ID" sz="2000" dirty="0" smtClean="0">
                <a:solidFill>
                  <a:schemeClr val="bg1"/>
                </a:solidFill>
              </a:rPr>
              <a:t>helps people stay on track and making sure the goal is not lost or forgotton</a:t>
            </a:r>
          </a:p>
          <a:p>
            <a:pPr>
              <a:buFontTx/>
              <a:buChar char="-"/>
            </a:pPr>
            <a:r>
              <a:rPr lang="id-ID" sz="2000" dirty="0" smtClean="0">
                <a:solidFill>
                  <a:schemeClr val="bg1"/>
                </a:solidFill>
              </a:rPr>
              <a:t>Decrease distraction and cleare focus on priorities</a:t>
            </a:r>
          </a:p>
          <a:p>
            <a:pPr>
              <a:buFontTx/>
              <a:buChar char="-"/>
            </a:pPr>
            <a:r>
              <a:rPr lang="id-ID" sz="2000" dirty="0" smtClean="0">
                <a:solidFill>
                  <a:schemeClr val="bg1"/>
                </a:solidFill>
              </a:rPr>
              <a:t>Action run more smoothly cause everything intend to be well prepared (lots of ready-made plans available)</a:t>
            </a:r>
          </a:p>
          <a:p>
            <a:pPr>
              <a:buFontTx/>
              <a:buChar char="-"/>
            </a:pPr>
            <a:r>
              <a:rPr lang="id-ID" sz="2000" dirty="0" smtClean="0">
                <a:solidFill>
                  <a:schemeClr val="bg1"/>
                </a:solidFill>
              </a:rPr>
              <a:t>MOST IMPORTANT SUCCESS FACTORS IS LEADS TO BETTER FEEDBACK SYSTEM</a:t>
            </a:r>
          </a:p>
          <a:p>
            <a:pPr>
              <a:buFontTx/>
              <a:buChar char="-"/>
            </a:pPr>
            <a:endParaRPr lang="id-ID" sz="2000" dirty="0" smtClean="0">
              <a:solidFill>
                <a:schemeClr val="bg1"/>
              </a:solidFill>
            </a:endParaRPr>
          </a:p>
        </p:txBody>
      </p:sp>
      <p:sp>
        <p:nvSpPr>
          <p:cNvPr id="13" name="TextBox 12"/>
          <p:cNvSpPr txBox="1"/>
          <p:nvPr/>
        </p:nvSpPr>
        <p:spPr>
          <a:xfrm>
            <a:off x="68236" y="4955622"/>
            <a:ext cx="3777459" cy="178510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id-ID" sz="2000" b="1" dirty="0" smtClean="0"/>
              <a:t>PLANNING IS NOT FREE OF COSTS</a:t>
            </a:r>
            <a:r>
              <a:rPr lang="id-ID" dirty="0" smtClean="0"/>
              <a:t>.</a:t>
            </a:r>
          </a:p>
          <a:p>
            <a:pPr marL="285750" indent="-285750">
              <a:buFontTx/>
              <a:buChar char="-"/>
            </a:pPr>
            <a:r>
              <a:rPr lang="id-ID" dirty="0" smtClean="0"/>
              <a:t>Time</a:t>
            </a:r>
          </a:p>
          <a:p>
            <a:pPr marL="285750" indent="-285750">
              <a:buFontTx/>
              <a:buChar char="-"/>
            </a:pPr>
            <a:r>
              <a:rPr lang="id-ID" dirty="0" smtClean="0"/>
              <a:t>Money</a:t>
            </a:r>
          </a:p>
          <a:p>
            <a:endParaRPr lang="id-ID" dirty="0" smtClean="0"/>
          </a:p>
          <a:p>
            <a:pPr marL="285750" indent="-285750">
              <a:buFontTx/>
              <a:buChar char="-"/>
            </a:pPr>
            <a:endParaRPr lang="id-ID" dirty="0"/>
          </a:p>
          <a:p>
            <a:r>
              <a:rPr lang="id-ID" b="1" dirty="0" smtClean="0"/>
              <a:t>FLEXIBILITY</a:t>
            </a:r>
            <a:endParaRPr lang="id-ID" b="1" dirty="0"/>
          </a:p>
        </p:txBody>
      </p:sp>
    </p:spTree>
    <p:extLst>
      <p:ext uri="{BB962C8B-B14F-4D97-AF65-F5344CB8AC3E}">
        <p14:creationId xmlns:p14="http://schemas.microsoft.com/office/powerpoint/2010/main" val="2611304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57" y="79566"/>
            <a:ext cx="5026871" cy="1364828"/>
          </a:xfrm>
        </p:spPr>
        <p:style>
          <a:lnRef idx="3">
            <a:schemeClr val="lt1"/>
          </a:lnRef>
          <a:fillRef idx="1">
            <a:schemeClr val="accent5"/>
          </a:fillRef>
          <a:effectRef idx="1">
            <a:schemeClr val="accent5"/>
          </a:effectRef>
          <a:fontRef idx="minor">
            <a:schemeClr val="lt1"/>
          </a:fontRef>
        </p:style>
        <p:txBody>
          <a:bodyPr>
            <a:noAutofit/>
          </a:bodyPr>
          <a:lstStyle/>
          <a:p>
            <a:r>
              <a:rPr lang="en-US" sz="3200" dirty="0"/>
              <a:t>Monitoring of Execution</a:t>
            </a:r>
          </a:p>
        </p:txBody>
      </p:sp>
      <p:sp>
        <p:nvSpPr>
          <p:cNvPr id="11" name="Content Placeholder 2"/>
          <p:cNvSpPr txBox="1">
            <a:spLocks/>
          </p:cNvSpPr>
          <p:nvPr/>
        </p:nvSpPr>
        <p:spPr>
          <a:xfrm>
            <a:off x="173557" y="3514960"/>
            <a:ext cx="8228571" cy="435829"/>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b="1" dirty="0" smtClean="0">
                <a:solidFill>
                  <a:schemeClr val="bg1"/>
                </a:solidFill>
              </a:rPr>
              <a:t>HOW TO OVERCOME THE LIMITATION IN WORKING MEMORY ?</a:t>
            </a:r>
          </a:p>
          <a:p>
            <a:pPr marL="0" indent="0">
              <a:buNone/>
            </a:pPr>
            <a:endParaRPr lang="id-ID" sz="2400" b="1" dirty="0">
              <a:solidFill>
                <a:schemeClr val="bg1"/>
              </a:solidFill>
            </a:endParaRPr>
          </a:p>
        </p:txBody>
      </p:sp>
      <p:sp>
        <p:nvSpPr>
          <p:cNvPr id="12" name="Content Placeholder 2"/>
          <p:cNvSpPr txBox="1">
            <a:spLocks/>
          </p:cNvSpPr>
          <p:nvPr/>
        </p:nvSpPr>
        <p:spPr>
          <a:xfrm>
            <a:off x="173557" y="1634176"/>
            <a:ext cx="5026871" cy="138507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2000" dirty="0">
                <a:solidFill>
                  <a:schemeClr val="bg1"/>
                </a:solidFill>
              </a:rPr>
              <a:t>Executing  : when we store plans in a sort of pipeline waiting to be called upon</a:t>
            </a:r>
          </a:p>
          <a:p>
            <a:r>
              <a:rPr lang="id-ID" sz="2000" dirty="0">
                <a:solidFill>
                  <a:schemeClr val="bg1"/>
                </a:solidFill>
              </a:rPr>
              <a:t>Hard work for working memory which </a:t>
            </a:r>
            <a:r>
              <a:rPr lang="id-ID" sz="2000" dirty="0" smtClean="0">
                <a:solidFill>
                  <a:schemeClr val="bg1"/>
                </a:solidFill>
              </a:rPr>
              <a:t>usually cause </a:t>
            </a:r>
            <a:r>
              <a:rPr lang="id-ID" sz="2000" i="1" dirty="0">
                <a:solidFill>
                  <a:schemeClr val="bg1"/>
                </a:solidFill>
              </a:rPr>
              <a:t>omision errors</a:t>
            </a:r>
          </a:p>
          <a:p>
            <a:endParaRPr lang="id-ID" sz="2000" dirty="0">
              <a:solidFill>
                <a:schemeClr val="bg1"/>
              </a:solidFill>
            </a:endParaRPr>
          </a:p>
          <a:p>
            <a:pPr marL="0" indent="0">
              <a:buNone/>
            </a:pPr>
            <a:endParaRPr lang="id-ID" sz="2000" b="1" dirty="0" smtClean="0">
              <a:solidFill>
                <a:schemeClr val="bg1"/>
              </a:solidFill>
            </a:endParaRPr>
          </a:p>
        </p:txBody>
      </p:sp>
      <p:sp>
        <p:nvSpPr>
          <p:cNvPr id="14" name="Content Placeholder 2"/>
          <p:cNvSpPr txBox="1">
            <a:spLocks/>
          </p:cNvSpPr>
          <p:nvPr/>
        </p:nvSpPr>
        <p:spPr>
          <a:xfrm>
            <a:off x="5986733" y="79567"/>
            <a:ext cx="5520904" cy="293968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id-ID" sz="2000" dirty="0">
              <a:solidFill>
                <a:schemeClr val="bg1"/>
              </a:solidFill>
            </a:endParaRPr>
          </a:p>
          <a:p>
            <a:pPr marL="0" indent="0">
              <a:buNone/>
            </a:pPr>
            <a:r>
              <a:rPr lang="id-ID" sz="2000" b="1" dirty="0" smtClean="0">
                <a:solidFill>
                  <a:schemeClr val="bg1"/>
                </a:solidFill>
              </a:rPr>
              <a:t>Important parameters </a:t>
            </a:r>
          </a:p>
          <a:p>
            <a:r>
              <a:rPr lang="id-ID" sz="2000" dirty="0">
                <a:solidFill>
                  <a:schemeClr val="bg1"/>
                </a:solidFill>
              </a:rPr>
              <a:t>SPEED</a:t>
            </a:r>
          </a:p>
          <a:p>
            <a:r>
              <a:rPr lang="id-ID" sz="2000" dirty="0" smtClean="0">
                <a:solidFill>
                  <a:schemeClr val="bg1"/>
                </a:solidFill>
              </a:rPr>
              <a:t>FLEXIBILITY</a:t>
            </a:r>
            <a:endParaRPr lang="id-ID" sz="2000" dirty="0">
              <a:solidFill>
                <a:schemeClr val="bg1"/>
              </a:solidFill>
            </a:endParaRPr>
          </a:p>
          <a:p>
            <a:r>
              <a:rPr lang="id-ID" sz="2000" dirty="0">
                <a:solidFill>
                  <a:schemeClr val="bg1"/>
                </a:solidFill>
              </a:rPr>
              <a:t>WHETHER OR NOT PLANS ARE COORDINATED W/OTHER</a:t>
            </a:r>
          </a:p>
          <a:p>
            <a:r>
              <a:rPr lang="id-ID" sz="2000" dirty="0">
                <a:solidFill>
                  <a:schemeClr val="bg1"/>
                </a:solidFill>
              </a:rPr>
              <a:t> WHETHER ONE USES A TIME-SHARING OVERLAPPING PLAN EXECUTION MODE OR NOT.</a:t>
            </a:r>
            <a:endParaRPr lang="en-US" sz="2000" dirty="0">
              <a:solidFill>
                <a:schemeClr val="bg1"/>
              </a:solidFill>
            </a:endParaRPr>
          </a:p>
          <a:p>
            <a:pPr marL="0" indent="0">
              <a:buNone/>
            </a:pPr>
            <a:endParaRPr lang="id-ID" sz="2000" i="1" dirty="0">
              <a:solidFill>
                <a:schemeClr val="bg1"/>
              </a:solidFill>
            </a:endParaRPr>
          </a:p>
          <a:p>
            <a:pPr marL="0" indent="0">
              <a:buNone/>
            </a:pPr>
            <a:endParaRPr lang="id-ID" sz="2000" b="1" dirty="0" smtClean="0">
              <a:solidFill>
                <a:schemeClr val="bg1"/>
              </a:solidFill>
            </a:endParaRPr>
          </a:p>
        </p:txBody>
      </p:sp>
      <p:sp>
        <p:nvSpPr>
          <p:cNvPr id="15" name="Title 1"/>
          <p:cNvSpPr txBox="1">
            <a:spLocks/>
          </p:cNvSpPr>
          <p:nvPr/>
        </p:nvSpPr>
        <p:spPr>
          <a:xfrm>
            <a:off x="8522898" y="3514960"/>
            <a:ext cx="2984739" cy="945175"/>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0"/>
              </a:spcBef>
              <a:defRPr/>
            </a:pPr>
            <a:r>
              <a:rPr lang="id-ID" sz="2800" b="1" dirty="0">
                <a:solidFill>
                  <a:schemeClr val="bg1"/>
                </a:solidFill>
              </a:rPr>
              <a:t>Chunking </a:t>
            </a:r>
            <a:r>
              <a:rPr lang="id-ID" sz="2800" b="1" dirty="0" smtClean="0">
                <a:solidFill>
                  <a:schemeClr val="bg1"/>
                </a:solidFill>
              </a:rPr>
              <a:t>strategy</a:t>
            </a:r>
            <a:endParaRPr lang="id-ID" sz="2800" b="1" dirty="0">
              <a:solidFill>
                <a:schemeClr val="bg1"/>
              </a:solidFill>
            </a:endParaRPr>
          </a:p>
        </p:txBody>
      </p:sp>
      <p:pic>
        <p:nvPicPr>
          <p:cNvPr id="6" name="Picture 5"/>
          <p:cNvPicPr>
            <a:picLocks noChangeAspect="1"/>
          </p:cNvPicPr>
          <p:nvPr/>
        </p:nvPicPr>
        <p:blipFill>
          <a:blip r:embed="rId3"/>
          <a:stretch>
            <a:fillRect/>
          </a:stretch>
        </p:blipFill>
        <p:spPr>
          <a:xfrm>
            <a:off x="0" y="4585639"/>
            <a:ext cx="8983152" cy="2272361"/>
          </a:xfrm>
          <a:prstGeom prst="rect">
            <a:avLst/>
          </a:prstGeom>
        </p:spPr>
      </p:pic>
    </p:spTree>
    <p:extLst>
      <p:ext uri="{BB962C8B-B14F-4D97-AF65-F5344CB8AC3E}">
        <p14:creationId xmlns:p14="http://schemas.microsoft.com/office/powerpoint/2010/main" val="493110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57" y="79566"/>
            <a:ext cx="5640646" cy="1364828"/>
          </a:xfrm>
        </p:spPr>
        <p:style>
          <a:lnRef idx="3">
            <a:schemeClr val="lt1"/>
          </a:lnRef>
          <a:fillRef idx="1">
            <a:schemeClr val="accent5"/>
          </a:fillRef>
          <a:effectRef idx="1">
            <a:schemeClr val="accent5"/>
          </a:effectRef>
          <a:fontRef idx="minor">
            <a:schemeClr val="lt1"/>
          </a:fontRef>
        </p:style>
        <p:txBody>
          <a:bodyPr>
            <a:noAutofit/>
          </a:bodyPr>
          <a:lstStyle/>
          <a:p>
            <a:pPr algn="ctr"/>
            <a:r>
              <a:rPr lang="id-ID" sz="3200" dirty="0" smtClean="0"/>
              <a:t>Feedback</a:t>
            </a:r>
            <a:endParaRPr lang="en-US" sz="3200" dirty="0"/>
          </a:p>
        </p:txBody>
      </p:sp>
      <p:sp>
        <p:nvSpPr>
          <p:cNvPr id="11" name="Content Placeholder 2"/>
          <p:cNvSpPr txBox="1">
            <a:spLocks/>
          </p:cNvSpPr>
          <p:nvPr/>
        </p:nvSpPr>
        <p:spPr>
          <a:xfrm>
            <a:off x="173556" y="2581082"/>
            <a:ext cx="5640647" cy="1069674"/>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b="1" dirty="0" smtClean="0">
                <a:solidFill>
                  <a:schemeClr val="bg1"/>
                </a:solidFill>
              </a:rPr>
              <a:t>COMPLEX FEEDBACK </a:t>
            </a:r>
          </a:p>
          <a:p>
            <a:pPr marL="0" indent="0">
              <a:buNone/>
            </a:pPr>
            <a:r>
              <a:rPr lang="id-ID" sz="2400" b="1" dirty="0" smtClean="0">
                <a:solidFill>
                  <a:schemeClr val="bg1"/>
                </a:solidFill>
              </a:rPr>
              <a:t>Alarmed or not </a:t>
            </a:r>
            <a:r>
              <a:rPr lang="id-ID" sz="2400" dirty="0" smtClean="0">
                <a:solidFill>
                  <a:schemeClr val="bg1"/>
                </a:solidFill>
              </a:rPr>
              <a:t> : active feedback seeking</a:t>
            </a:r>
            <a:endParaRPr lang="id-ID" sz="2400" b="1" dirty="0">
              <a:solidFill>
                <a:schemeClr val="bg1"/>
              </a:solidFill>
            </a:endParaRPr>
          </a:p>
        </p:txBody>
      </p:sp>
      <p:sp>
        <p:nvSpPr>
          <p:cNvPr id="12" name="Content Placeholder 2"/>
          <p:cNvSpPr txBox="1">
            <a:spLocks/>
          </p:cNvSpPr>
          <p:nvPr/>
        </p:nvSpPr>
        <p:spPr>
          <a:xfrm>
            <a:off x="173557" y="1634176"/>
            <a:ext cx="5640647" cy="832979"/>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000" b="1" dirty="0" smtClean="0">
                <a:solidFill>
                  <a:schemeClr val="bg1"/>
                </a:solidFill>
              </a:rPr>
              <a:t>Tanpa feedback, seseorang tidak akan tahu dimana arah pasti dari goals yang mereka miliki *</a:t>
            </a:r>
          </a:p>
        </p:txBody>
      </p:sp>
      <p:sp>
        <p:nvSpPr>
          <p:cNvPr id="14" name="Content Placeholder 2"/>
          <p:cNvSpPr txBox="1">
            <a:spLocks/>
          </p:cNvSpPr>
          <p:nvPr/>
        </p:nvSpPr>
        <p:spPr>
          <a:xfrm>
            <a:off x="5957454" y="79566"/>
            <a:ext cx="5797602" cy="4088951"/>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id-ID" sz="1800" dirty="0">
              <a:solidFill>
                <a:schemeClr val="bg1"/>
              </a:solidFill>
            </a:endParaRPr>
          </a:p>
          <a:p>
            <a:pPr marL="0" indent="0">
              <a:buNone/>
            </a:pPr>
            <a:r>
              <a:rPr lang="id-ID" sz="1800" b="1" dirty="0" smtClean="0">
                <a:solidFill>
                  <a:schemeClr val="bg1"/>
                </a:solidFill>
              </a:rPr>
              <a:t>Important parameters </a:t>
            </a:r>
          </a:p>
          <a:p>
            <a:pPr marL="0" indent="0">
              <a:buNone/>
            </a:pPr>
            <a:r>
              <a:rPr lang="id-ID" sz="1800" i="1" dirty="0" smtClean="0">
                <a:solidFill>
                  <a:schemeClr val="bg1"/>
                </a:solidFill>
              </a:rPr>
              <a:t>Process VS Outcome feedback</a:t>
            </a:r>
          </a:p>
          <a:p>
            <a:pPr marL="0" indent="0">
              <a:buNone/>
            </a:pPr>
            <a:endParaRPr lang="id-ID" sz="1800" i="1" dirty="0" smtClean="0">
              <a:solidFill>
                <a:schemeClr val="bg1"/>
              </a:solidFill>
            </a:endParaRPr>
          </a:p>
          <a:p>
            <a:pPr marL="0" indent="0">
              <a:buNone/>
            </a:pPr>
            <a:r>
              <a:rPr lang="id-ID" sz="1800" b="1" dirty="0" smtClean="0">
                <a:solidFill>
                  <a:schemeClr val="bg1"/>
                </a:solidFill>
              </a:rPr>
              <a:t>Feedback in Small and Larger Firm</a:t>
            </a:r>
          </a:p>
          <a:p>
            <a:pPr marL="0" indent="0">
              <a:buNone/>
            </a:pPr>
            <a:r>
              <a:rPr lang="id-ID" sz="1800" dirty="0" smtClean="0">
                <a:solidFill>
                  <a:schemeClr val="bg1"/>
                </a:solidFill>
              </a:rPr>
              <a:t>Small firms are faster to process and to react feedback than Larger Firm </a:t>
            </a:r>
          </a:p>
          <a:p>
            <a:pPr marL="0" indent="0">
              <a:buNone/>
            </a:pPr>
            <a:r>
              <a:rPr lang="id-ID" sz="1800" dirty="0" smtClean="0">
                <a:solidFill>
                  <a:schemeClr val="bg1"/>
                </a:solidFill>
              </a:rPr>
              <a:t>&gt;&gt; information processing is faster in small organizations due to lack of complicted procedures.</a:t>
            </a:r>
          </a:p>
          <a:p>
            <a:pPr marL="0" indent="0">
              <a:buNone/>
            </a:pPr>
            <a:r>
              <a:rPr lang="id-ID" sz="1800" dirty="0" smtClean="0">
                <a:solidFill>
                  <a:schemeClr val="bg1"/>
                </a:solidFill>
              </a:rPr>
              <a:t>&gt;&gt;  all small firm owner actually recognizes the significance of the feedback signal (mental model) and that he or she finds the right response to this feedback.</a:t>
            </a:r>
            <a:endParaRPr lang="id-ID" sz="1800" dirty="0">
              <a:solidFill>
                <a:schemeClr val="bg1"/>
              </a:solidFill>
            </a:endParaRPr>
          </a:p>
          <a:p>
            <a:pPr marL="0" indent="0">
              <a:buNone/>
            </a:pPr>
            <a:endParaRPr lang="id-ID" sz="1800" b="1" dirty="0" smtClean="0">
              <a:solidFill>
                <a:schemeClr val="bg1"/>
              </a:solidFill>
            </a:endParaRPr>
          </a:p>
        </p:txBody>
      </p:sp>
      <p:pic>
        <p:nvPicPr>
          <p:cNvPr id="3" name="Picture 2"/>
          <p:cNvPicPr>
            <a:picLocks noChangeAspect="1"/>
          </p:cNvPicPr>
          <p:nvPr/>
        </p:nvPicPr>
        <p:blipFill rotWithShape="1">
          <a:blip r:embed="rId3"/>
          <a:srcRect l="44152"/>
          <a:stretch/>
        </p:blipFill>
        <p:spPr>
          <a:xfrm flipH="1">
            <a:off x="-2" y="4106052"/>
            <a:ext cx="2401737" cy="2793700"/>
          </a:xfrm>
          <a:prstGeom prst="rect">
            <a:avLst/>
          </a:prstGeom>
        </p:spPr>
      </p:pic>
      <p:pic>
        <p:nvPicPr>
          <p:cNvPr id="4" name="Picture 3"/>
          <p:cNvPicPr>
            <a:picLocks noChangeAspect="1"/>
          </p:cNvPicPr>
          <p:nvPr/>
        </p:nvPicPr>
        <p:blipFill>
          <a:blip r:embed="rId4"/>
          <a:stretch>
            <a:fillRect/>
          </a:stretch>
        </p:blipFill>
        <p:spPr>
          <a:xfrm>
            <a:off x="2529202" y="4267105"/>
            <a:ext cx="1650392" cy="1035170"/>
          </a:xfrm>
          <a:prstGeom prst="rect">
            <a:avLst/>
          </a:prstGeom>
        </p:spPr>
      </p:pic>
      <p:pic>
        <p:nvPicPr>
          <p:cNvPr id="5" name="Picture 4"/>
          <p:cNvPicPr>
            <a:picLocks noChangeAspect="1"/>
          </p:cNvPicPr>
          <p:nvPr/>
        </p:nvPicPr>
        <p:blipFill rotWithShape="1">
          <a:blip r:embed="rId5"/>
          <a:srcRect b="10708"/>
          <a:stretch/>
        </p:blipFill>
        <p:spPr>
          <a:xfrm>
            <a:off x="4408357" y="4267105"/>
            <a:ext cx="2106744" cy="2453910"/>
          </a:xfrm>
          <a:prstGeom prst="rect">
            <a:avLst/>
          </a:prstGeom>
        </p:spPr>
      </p:pic>
      <p:pic>
        <p:nvPicPr>
          <p:cNvPr id="6" name="Picture 5"/>
          <p:cNvPicPr>
            <a:picLocks noChangeAspect="1"/>
          </p:cNvPicPr>
          <p:nvPr/>
        </p:nvPicPr>
        <p:blipFill>
          <a:blip r:embed="rId6"/>
          <a:stretch>
            <a:fillRect/>
          </a:stretch>
        </p:blipFill>
        <p:spPr>
          <a:xfrm>
            <a:off x="2614714" y="5555705"/>
            <a:ext cx="1510935" cy="1165873"/>
          </a:xfrm>
          <a:prstGeom prst="rect">
            <a:avLst/>
          </a:prstGeom>
        </p:spPr>
      </p:pic>
      <p:pic>
        <p:nvPicPr>
          <p:cNvPr id="7" name="Picture 6"/>
          <p:cNvPicPr>
            <a:picLocks noChangeAspect="1"/>
          </p:cNvPicPr>
          <p:nvPr/>
        </p:nvPicPr>
        <p:blipFill>
          <a:blip r:embed="rId7"/>
          <a:stretch>
            <a:fillRect/>
          </a:stretch>
        </p:blipFill>
        <p:spPr>
          <a:xfrm>
            <a:off x="6797809" y="5210644"/>
            <a:ext cx="4957247" cy="1542792"/>
          </a:xfrm>
          <a:prstGeom prst="rect">
            <a:avLst/>
          </a:prstGeom>
        </p:spPr>
      </p:pic>
      <p:sp>
        <p:nvSpPr>
          <p:cNvPr id="8" name="TextBox 7"/>
          <p:cNvSpPr txBox="1"/>
          <p:nvPr/>
        </p:nvSpPr>
        <p:spPr>
          <a:xfrm>
            <a:off x="6728080" y="4238508"/>
            <a:ext cx="5026976"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id-ID" sz="2400" dirty="0" smtClean="0"/>
              <a:t>Certain event and feedback come with no awarness</a:t>
            </a:r>
            <a:endParaRPr lang="id-ID" sz="2400" dirty="0"/>
          </a:p>
        </p:txBody>
      </p:sp>
    </p:spTree>
    <p:extLst>
      <p:ext uri="{BB962C8B-B14F-4D97-AF65-F5344CB8AC3E}">
        <p14:creationId xmlns:p14="http://schemas.microsoft.com/office/powerpoint/2010/main" val="89438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3779</Words>
  <Application>Microsoft Office PowerPoint</Application>
  <PresentationFormat>Widescreen</PresentationFormat>
  <Paragraphs>341</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The Psychological Actions and Entrepreneurial Success; </vt:lpstr>
      <vt:lpstr>ACTION THEORY – BUILDING BLOCKS</vt:lpstr>
      <vt:lpstr>Action Sequence (urutan/rangkaian tindakan)</vt:lpstr>
      <vt:lpstr>Goals</vt:lpstr>
      <vt:lpstr>Goals</vt:lpstr>
      <vt:lpstr>Mapping The Environment</vt:lpstr>
      <vt:lpstr>Plans Merencanakan cara untuk mencapai tujuan  </vt:lpstr>
      <vt:lpstr>Monitoring of Execution</vt:lpstr>
      <vt:lpstr>Feedback</vt:lpstr>
      <vt:lpstr>PowerPoint Presentation</vt:lpstr>
      <vt:lpstr>PowerPoint Presentation</vt:lpstr>
      <vt:lpstr>Action Structure</vt:lpstr>
      <vt:lpstr>The Four Levels of Regulation</vt:lpstr>
      <vt:lpstr>PowerPoint Presentation</vt:lpstr>
      <vt:lpstr>PowerPoint Presentation</vt:lpstr>
      <vt:lpstr>Limits to Good Performance: Cognitive Misers, Satisficing Strategy, and Action Styles </vt:lpstr>
      <vt:lpstr>THE FOCUS : TASK, SOCIAL AND SELF</vt:lpstr>
      <vt:lpstr>The task as focus of regulation </vt:lpstr>
      <vt:lpstr>The social context as focus regulation</vt:lpstr>
      <vt:lpstr>The self as the focus of regulation </vt:lpstr>
      <vt:lpstr>APPLICATIONS IN ENTREPRENEURSHIP</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Tekom-Office</cp:lastModifiedBy>
  <cp:revision>55</cp:revision>
  <dcterms:created xsi:type="dcterms:W3CDTF">2018-03-01T16:25:02Z</dcterms:created>
  <dcterms:modified xsi:type="dcterms:W3CDTF">2018-03-02T15:09:39Z</dcterms:modified>
</cp:coreProperties>
</file>