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CBD3ED-528E-4C33-B722-49147E7062C4}" type="datetimeFigureOut">
              <a:rPr lang="id-ID" smtClean="0"/>
              <a:t>23/02/2018</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F7BF50-98BB-48BE-8515-62863B471CEC}" type="slidenum">
              <a:rPr lang="id-ID" smtClean="0"/>
              <a:t>‹#›</a:t>
            </a:fld>
            <a:endParaRPr lang="id-ID"/>
          </a:p>
        </p:txBody>
      </p:sp>
    </p:spTree>
    <p:extLst>
      <p:ext uri="{BB962C8B-B14F-4D97-AF65-F5344CB8AC3E}">
        <p14:creationId xmlns:p14="http://schemas.microsoft.com/office/powerpoint/2010/main" val="33372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Berdasarkan</a:t>
            </a:r>
            <a:r>
              <a:rPr lang="id-ID" baseline="0" dirty="0" smtClean="0"/>
              <a:t> penelitian, bahwa perusahaan besar belum tentu mengajarkan karyawannya tentang kewirausahaan. Karena dalam perusahaan besar cenderung adanya karakteristik individu seperti kategori pekerjaan, tingkat pendidikan, hingga status keuangan yang membuat individu enggan mengajarkan atau bahkan tertarik untuk buka usaha baru.</a:t>
            </a:r>
            <a:endParaRPr lang="id-ID" dirty="0"/>
          </a:p>
        </p:txBody>
      </p:sp>
      <p:sp>
        <p:nvSpPr>
          <p:cNvPr id="4" name="Slide Number Placeholder 3"/>
          <p:cNvSpPr>
            <a:spLocks noGrp="1"/>
          </p:cNvSpPr>
          <p:nvPr>
            <p:ph type="sldNum" sz="quarter" idx="10"/>
          </p:nvPr>
        </p:nvSpPr>
        <p:spPr/>
        <p:txBody>
          <a:bodyPr/>
          <a:lstStyle/>
          <a:p>
            <a:fld id="{DFBA1977-BD92-42A6-9C03-ACE6A975BDC3}" type="slidenum">
              <a:rPr lang="id-ID" smtClean="0"/>
              <a:t>9</a:t>
            </a:fld>
            <a:endParaRPr lang="id-ID"/>
          </a:p>
        </p:txBody>
      </p:sp>
    </p:spTree>
    <p:extLst>
      <p:ext uri="{BB962C8B-B14F-4D97-AF65-F5344CB8AC3E}">
        <p14:creationId xmlns:p14="http://schemas.microsoft.com/office/powerpoint/2010/main" val="39056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err="1" smtClean="0">
                <a:solidFill>
                  <a:schemeClr val="tx1"/>
                </a:solidFill>
                <a:latin typeface="+mn-lt"/>
                <a:ea typeface="+mn-ea"/>
                <a:cs typeface="+mn-cs"/>
              </a:rPr>
              <a:t>Sebagai</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contoh</a:t>
            </a:r>
            <a:r>
              <a:rPr lang="en-US" sz="1200" b="1" kern="1200" dirty="0" smtClean="0">
                <a:solidFill>
                  <a:schemeClr val="tx1"/>
                </a:solidFill>
                <a:latin typeface="+mn-lt"/>
                <a:ea typeface="+mn-ea"/>
                <a:cs typeface="+mn-cs"/>
              </a:rPr>
              <a:t>, Baron </a:t>
            </a:r>
            <a:r>
              <a:rPr lang="en-US" sz="1200" b="1" kern="1200" dirty="0" err="1" smtClean="0">
                <a:solidFill>
                  <a:schemeClr val="tx1"/>
                </a:solidFill>
                <a:latin typeface="+mn-lt"/>
                <a:ea typeface="+mn-ea"/>
                <a:cs typeface="+mn-cs"/>
              </a:rPr>
              <a:t>dan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Markman</a:t>
            </a:r>
            <a:r>
              <a:rPr lang="en-US" sz="1200" b="1" kern="1200" dirty="0" smtClean="0">
                <a:solidFill>
                  <a:schemeClr val="tx1"/>
                </a:solidFill>
                <a:latin typeface="+mn-lt"/>
                <a:ea typeface="+mn-ea"/>
                <a:cs typeface="+mn-cs"/>
              </a:rPr>
              <a:t> (2000) </a:t>
            </a:r>
            <a:r>
              <a:rPr lang="en-US" sz="1200" b="1" kern="1200" dirty="0" err="1" smtClean="0">
                <a:solidFill>
                  <a:schemeClr val="tx1"/>
                </a:solidFill>
                <a:latin typeface="+mn-lt"/>
                <a:ea typeface="+mn-ea"/>
                <a:cs typeface="+mn-cs"/>
              </a:rPr>
              <a:t>mengemukakan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bahwa</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banyak</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karyawan</a:t>
            </a:r>
            <a:r>
              <a:rPr lang="en-US" sz="1200" b="1" kern="1200" dirty="0" smtClean="0">
                <a:solidFill>
                  <a:schemeClr val="tx1"/>
                </a:solidFill>
                <a:latin typeface="+mn-lt"/>
                <a:ea typeface="+mn-ea"/>
                <a:cs typeface="+mn-cs"/>
              </a:rPr>
              <a:t> sales </a:t>
            </a:r>
            <a:r>
              <a:rPr lang="en-US" sz="1200" b="1" kern="1200" dirty="0" err="1" smtClean="0">
                <a:solidFill>
                  <a:schemeClr val="tx1"/>
                </a:solidFill>
                <a:latin typeface="+mn-lt"/>
                <a:ea typeface="+mn-ea"/>
                <a:cs typeface="+mn-cs"/>
              </a:rPr>
              <a:t>dan</a:t>
            </a:r>
            <a:r>
              <a:rPr lang="en-US" sz="1200" b="1" kern="1200" dirty="0" smtClean="0">
                <a:solidFill>
                  <a:schemeClr val="tx1"/>
                </a:solidFill>
                <a:latin typeface="+mn-lt"/>
                <a:ea typeface="+mn-ea"/>
                <a:cs typeface="+mn-cs"/>
              </a:rPr>
              <a:t> customer relations </a:t>
            </a:r>
            <a:r>
              <a:rPr lang="en-US" sz="1200" b="1" kern="1200" dirty="0" err="1" smtClean="0">
                <a:solidFill>
                  <a:schemeClr val="tx1"/>
                </a:solidFill>
                <a:latin typeface="+mn-lt"/>
                <a:ea typeface="+mn-ea"/>
                <a:cs typeface="+mn-cs"/>
              </a:rPr>
              <a:t>mengembangkan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keterampilan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sosial</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melalui</a:t>
            </a:r>
            <a:r>
              <a:rPr lang="en-US" sz="1200" b="1" kern="1200" dirty="0" smtClean="0">
                <a:solidFill>
                  <a:schemeClr val="tx1"/>
                </a:solidFill>
                <a:latin typeface="+mn-lt"/>
                <a:ea typeface="+mn-ea"/>
                <a:cs typeface="+mn-cs"/>
              </a:rPr>
              <a:t> program </a:t>
            </a:r>
            <a:r>
              <a:rPr lang="en-US" sz="1200" b="1" kern="1200" dirty="0" err="1" smtClean="0">
                <a:solidFill>
                  <a:schemeClr val="tx1"/>
                </a:solidFill>
                <a:latin typeface="+mn-lt"/>
                <a:ea typeface="+mn-ea"/>
                <a:cs typeface="+mn-cs"/>
              </a:rPr>
              <a:t>pelatihan</a:t>
            </a:r>
            <a:r>
              <a:rPr lang="en-US" sz="1200" b="1" kern="1200" dirty="0" smtClean="0">
                <a:solidFill>
                  <a:schemeClr val="tx1"/>
                </a:solidFill>
                <a:latin typeface="+mn-lt"/>
                <a:ea typeface="+mn-ea"/>
                <a:cs typeface="+mn-cs"/>
              </a:rPr>
              <a:t>, yang </a:t>
            </a:r>
            <a:r>
              <a:rPr lang="en-US" sz="1200" b="1" kern="1200" dirty="0" err="1" smtClean="0">
                <a:solidFill>
                  <a:schemeClr val="tx1"/>
                </a:solidFill>
                <a:latin typeface="+mn-lt"/>
                <a:ea typeface="+mn-ea"/>
                <a:cs typeface="+mn-cs"/>
              </a:rPr>
              <a:t>membantu</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pengusaha</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meyakinkan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pemodal</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pelanggan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dan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calon</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pendiri</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untuk</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mendukung</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usaha</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baru</a:t>
            </a:r>
            <a:r>
              <a:rPr lang="en-US" sz="1200" b="1" kern="1200" dirty="0" smtClean="0">
                <a:solidFill>
                  <a:schemeClr val="tx1"/>
                </a:solidFill>
                <a:latin typeface="+mn-lt"/>
                <a:ea typeface="+mn-ea"/>
                <a:cs typeface="+mn-cs"/>
              </a:rPr>
              <a:t> </a:t>
            </a:r>
            <a:r>
              <a:rPr lang="en-US" sz="1200" b="1" kern="1200" dirty="0" err="1" smtClean="0">
                <a:solidFill>
                  <a:schemeClr val="tx1"/>
                </a:solidFill>
                <a:latin typeface="+mn-lt"/>
                <a:ea typeface="+mn-ea"/>
                <a:cs typeface="+mn-cs"/>
              </a:rPr>
              <a:t>mereka</a:t>
            </a:r>
            <a:r>
              <a:rPr lang="en-US" sz="1200" b="1" kern="1200" smtClean="0">
                <a:solidFill>
                  <a:schemeClr val="tx1"/>
                </a:solidFill>
                <a:latin typeface="+mn-lt"/>
                <a:ea typeface="+mn-ea"/>
                <a:cs typeface="+mn-cs"/>
              </a:rPr>
              <a:t>.</a:t>
            </a:r>
            <a:endParaRPr lang="en-US"/>
          </a:p>
        </p:txBody>
      </p:sp>
      <p:sp>
        <p:nvSpPr>
          <p:cNvPr id="4" name="Slide Number Placeholder 3"/>
          <p:cNvSpPr>
            <a:spLocks noGrp="1"/>
          </p:cNvSpPr>
          <p:nvPr>
            <p:ph type="sldNum" sz="quarter" idx="10"/>
          </p:nvPr>
        </p:nvSpPr>
        <p:spPr/>
        <p:txBody>
          <a:bodyPr/>
          <a:lstStyle/>
          <a:p>
            <a:fld id="{7D66FFB7-8BD5-45B6-B424-B54E216087DE}" type="slidenum">
              <a:rPr lang="en-US" smtClean="0"/>
              <a:pPr/>
              <a:t>10</a:t>
            </a:fld>
            <a:endParaRPr lang="en-US"/>
          </a:p>
        </p:txBody>
      </p:sp>
    </p:spTree>
    <p:extLst>
      <p:ext uri="{BB962C8B-B14F-4D97-AF65-F5344CB8AC3E}">
        <p14:creationId xmlns:p14="http://schemas.microsoft.com/office/powerpoint/2010/main" val="156679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022604-9AFA-43B5-BA28-4E8066FA23A4}"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362499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22604-9AFA-43B5-BA28-4E8066FA23A4}"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700364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22604-9AFA-43B5-BA28-4E8066FA23A4}"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138028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22604-9AFA-43B5-BA28-4E8066FA23A4}"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1024112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022604-9AFA-43B5-BA28-4E8066FA23A4}"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14908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022604-9AFA-43B5-BA28-4E8066FA23A4}"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2836588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22604-9AFA-43B5-BA28-4E8066FA23A4}" type="datetimeFigureOut">
              <a:rPr lang="en-US" smtClean="0"/>
              <a:t>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95132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022604-9AFA-43B5-BA28-4E8066FA23A4}" type="datetimeFigureOut">
              <a:rPr lang="en-US" smtClean="0"/>
              <a:t>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1379560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22604-9AFA-43B5-BA28-4E8066FA23A4}" type="datetimeFigureOut">
              <a:rPr lang="en-US" smtClean="0"/>
              <a:t>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74915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22604-9AFA-43B5-BA28-4E8066FA23A4}"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127414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22604-9AFA-43B5-BA28-4E8066FA23A4}"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EF496C-6E41-4617-B306-3E53BDDF7693}" type="slidenum">
              <a:rPr lang="en-US" smtClean="0"/>
              <a:t>‹#›</a:t>
            </a:fld>
            <a:endParaRPr lang="en-US"/>
          </a:p>
        </p:txBody>
      </p:sp>
    </p:spTree>
    <p:extLst>
      <p:ext uri="{BB962C8B-B14F-4D97-AF65-F5344CB8AC3E}">
        <p14:creationId xmlns:p14="http://schemas.microsoft.com/office/powerpoint/2010/main" val="91088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22604-9AFA-43B5-BA28-4E8066FA23A4}" type="datetimeFigureOut">
              <a:rPr lang="en-US" smtClean="0"/>
              <a:t>2/23/2018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496C-6E41-4617-B306-3E53BDDF7693}" type="slidenum">
              <a:rPr lang="en-US" smtClean="0"/>
              <a:t>‹#›</a:t>
            </a:fld>
            <a:endParaRPr lang="en-US"/>
          </a:p>
        </p:txBody>
      </p:sp>
    </p:spTree>
    <p:extLst>
      <p:ext uri="{BB962C8B-B14F-4D97-AF65-F5344CB8AC3E}">
        <p14:creationId xmlns:p14="http://schemas.microsoft.com/office/powerpoint/2010/main" val="4066721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n w="10160">
                  <a:solidFill>
                    <a:schemeClr val="tx1"/>
                  </a:solidFill>
                  <a:prstDash val="solid"/>
                </a:ln>
                <a:effectLst>
                  <a:outerShdw blurRad="38100" dist="22860" dir="5400000" algn="tl" rotWithShape="0">
                    <a:srgbClr val="000000">
                      <a:alpha val="30000"/>
                    </a:srgbClr>
                  </a:outerShdw>
                </a:effectLst>
              </a:rPr>
              <a:t>ENTREPRENEURS AS ORGANIZATIONAL PRODUCTS REVISITED</a:t>
            </a:r>
            <a:br>
              <a:rPr lang="en-US" b="1" dirty="0" smtClean="0">
                <a:ln w="10160">
                  <a:solidFill>
                    <a:schemeClr val="tx1"/>
                  </a:solidFill>
                  <a:prstDash val="solid"/>
                </a:ln>
                <a:effectLst>
                  <a:outerShdw blurRad="38100" dist="22860" dir="5400000" algn="tl" rotWithShape="0">
                    <a:srgbClr val="000000">
                      <a:alpha val="30000"/>
                    </a:srgbClr>
                  </a:outerShdw>
                </a:effectLst>
              </a:rPr>
            </a:br>
            <a:endParaRPr lang="en-US" b="1" dirty="0">
              <a:ln w="10160">
                <a:solidFill>
                  <a:schemeClr val="tx1"/>
                </a:solidFill>
                <a:prstDash val="solid"/>
              </a:ln>
              <a:effectLst>
                <a:outerShdw blurRad="38100" dist="22860" dir="5400000" algn="tl" rotWithShape="0">
                  <a:srgbClr val="000000">
                    <a:alpha val="30000"/>
                  </a:srgbClr>
                </a:outerShdw>
              </a:effectLst>
            </a:endParaRPr>
          </a:p>
        </p:txBody>
      </p:sp>
      <p:sp>
        <p:nvSpPr>
          <p:cNvPr id="3" name="Subtitle 2"/>
          <p:cNvSpPr>
            <a:spLocks noGrp="1"/>
          </p:cNvSpPr>
          <p:nvPr>
            <p:ph type="subTitle" idx="1"/>
          </p:nvPr>
        </p:nvSpPr>
        <p:spPr>
          <a:xfrm>
            <a:off x="1524000" y="3077029"/>
            <a:ext cx="9144000" cy="2844800"/>
          </a:xfrm>
        </p:spPr>
        <p:txBody>
          <a:bodyPr>
            <a:normAutofit/>
          </a:bodyPr>
          <a:lstStyle/>
          <a:p>
            <a:r>
              <a:rPr lang="id-ID" b="1" dirty="0" smtClean="0">
                <a:ln w="10160">
                  <a:solidFill>
                    <a:schemeClr val="tx1"/>
                  </a:solidFill>
                  <a:prstDash val="solid"/>
                </a:ln>
                <a:effectLst>
                  <a:outerShdw blurRad="38100" dist="22860" dir="5400000" algn="tl" rotWithShape="0">
                    <a:srgbClr val="000000">
                      <a:alpha val="30000"/>
                    </a:srgbClr>
                  </a:outerShdw>
                </a:effectLst>
              </a:rPr>
              <a:t>Disusun oleh:</a:t>
            </a:r>
          </a:p>
          <a:p>
            <a:r>
              <a:rPr lang="en-US" b="1" dirty="0" err="1" smtClean="0">
                <a:ln w="10160">
                  <a:solidFill>
                    <a:schemeClr val="tx1"/>
                  </a:solidFill>
                  <a:prstDash val="solid"/>
                </a:ln>
                <a:effectLst>
                  <a:outerShdw blurRad="38100" dist="22860" dir="5400000" algn="tl" rotWithShape="0">
                    <a:srgbClr val="000000">
                      <a:alpha val="30000"/>
                    </a:srgbClr>
                  </a:outerShdw>
                </a:effectLst>
              </a:rPr>
              <a:t>Anugrah</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en-US" b="1" dirty="0" err="1" smtClean="0">
                <a:ln w="10160">
                  <a:solidFill>
                    <a:schemeClr val="tx1"/>
                  </a:solidFill>
                  <a:prstDash val="solid"/>
                </a:ln>
                <a:effectLst>
                  <a:outerShdw blurRad="38100" dist="22860" dir="5400000" algn="tl" rotWithShape="0">
                    <a:srgbClr val="000000">
                      <a:alpha val="30000"/>
                    </a:srgbClr>
                  </a:outerShdw>
                </a:effectLst>
              </a:rPr>
              <a:t>Permata</a:t>
            </a:r>
            <a:r>
              <a:rPr lang="en-US" b="1" dirty="0" smtClean="0">
                <a:ln w="10160">
                  <a:solidFill>
                    <a:schemeClr val="tx1"/>
                  </a:solidFill>
                  <a:prstDash val="solid"/>
                </a:ln>
                <a:effectLst>
                  <a:outerShdw blurRad="38100" dist="22860" dir="5400000" algn="tl" rotWithShape="0">
                    <a:srgbClr val="000000">
                      <a:alpha val="30000"/>
                    </a:srgbClr>
                  </a:outerShdw>
                </a:effectLst>
              </a:rPr>
              <a:t> Sari</a:t>
            </a:r>
          </a:p>
          <a:p>
            <a:r>
              <a:rPr lang="en-US" b="1" dirty="0" smtClean="0">
                <a:ln w="10160">
                  <a:solidFill>
                    <a:schemeClr val="tx1"/>
                  </a:solidFill>
                  <a:prstDash val="solid"/>
                </a:ln>
                <a:effectLst>
                  <a:outerShdw blurRad="38100" dist="22860" dir="5400000" algn="tl" rotWithShape="0">
                    <a:srgbClr val="000000">
                      <a:alpha val="30000"/>
                    </a:srgbClr>
                  </a:outerShdw>
                </a:effectLst>
              </a:rPr>
              <a:t>Hanna Indah</a:t>
            </a:r>
            <a:r>
              <a:rPr lang="id-ID" b="1" dirty="0" smtClean="0">
                <a:ln w="10160">
                  <a:solidFill>
                    <a:schemeClr val="tx1"/>
                  </a:solidFill>
                  <a:prstDash val="solid"/>
                </a:ln>
                <a:effectLst>
                  <a:outerShdw blurRad="38100" dist="22860" dir="5400000" algn="tl" rotWithShape="0">
                    <a:srgbClr val="000000">
                      <a:alpha val="30000"/>
                    </a:srgbClr>
                  </a:outerShdw>
                </a:effectLst>
              </a:rPr>
              <a:t> </a:t>
            </a:r>
            <a:endParaRPr lang="en-US" b="1" dirty="0" smtClean="0">
              <a:ln w="10160">
                <a:solidFill>
                  <a:schemeClr val="tx1"/>
                </a:solidFill>
                <a:prstDash val="solid"/>
              </a:ln>
              <a:effectLst>
                <a:outerShdw blurRad="38100" dist="22860" dir="5400000" algn="tl" rotWithShape="0">
                  <a:srgbClr val="000000">
                    <a:alpha val="30000"/>
                  </a:srgbClr>
                </a:outerShdw>
              </a:effectLst>
            </a:endParaRPr>
          </a:p>
          <a:p>
            <a:r>
              <a:rPr lang="en-US" b="1" dirty="0" smtClean="0">
                <a:ln w="10160">
                  <a:solidFill>
                    <a:schemeClr val="tx1"/>
                  </a:solidFill>
                  <a:prstDash val="solid"/>
                </a:ln>
                <a:effectLst>
                  <a:outerShdw blurRad="38100" dist="22860" dir="5400000" algn="tl" rotWithShape="0">
                    <a:srgbClr val="000000">
                      <a:alpha val="30000"/>
                    </a:srgbClr>
                  </a:outerShdw>
                </a:effectLst>
              </a:rPr>
              <a:t>M</a:t>
            </a:r>
            <a:r>
              <a:rPr lang="id-ID" b="1" dirty="0" smtClean="0">
                <a:ln w="10160">
                  <a:solidFill>
                    <a:schemeClr val="tx1"/>
                  </a:solidFill>
                  <a:prstDash val="solid"/>
                </a:ln>
                <a:effectLst>
                  <a:outerShdw blurRad="38100" dist="22860" dir="5400000" algn="tl" rotWithShape="0">
                    <a:srgbClr val="000000">
                      <a:alpha val="30000"/>
                    </a:srgbClr>
                  </a:outerShdw>
                </a:effectLst>
              </a:rPr>
              <a:t>.</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en-US" b="1" dirty="0" err="1" smtClean="0">
                <a:ln w="10160">
                  <a:solidFill>
                    <a:schemeClr val="tx1"/>
                  </a:solidFill>
                  <a:prstDash val="solid"/>
                </a:ln>
                <a:effectLst>
                  <a:outerShdw blurRad="38100" dist="22860" dir="5400000" algn="tl" rotWithShape="0">
                    <a:srgbClr val="000000">
                      <a:alpha val="30000"/>
                    </a:srgbClr>
                  </a:outerShdw>
                </a:effectLst>
              </a:rPr>
              <a:t>Taufan</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id-ID" b="1" dirty="0" smtClean="0">
                <a:ln w="10160">
                  <a:solidFill>
                    <a:schemeClr val="tx1"/>
                  </a:solidFill>
                  <a:prstDash val="solid"/>
                </a:ln>
                <a:effectLst>
                  <a:outerShdw blurRad="38100" dist="22860" dir="5400000" algn="tl" rotWithShape="0">
                    <a:srgbClr val="000000">
                      <a:alpha val="30000"/>
                    </a:srgbClr>
                  </a:outerShdw>
                </a:effectLst>
              </a:rPr>
              <a:t>Aldiprawira</a:t>
            </a:r>
          </a:p>
          <a:p>
            <a:endParaRPr lang="id-ID" dirty="0">
              <a:ln w="0"/>
              <a:effectLst>
                <a:outerShdw blurRad="38100" dist="19050" dir="2700000" algn="tl" rotWithShape="0">
                  <a:schemeClr val="dk1">
                    <a:alpha val="40000"/>
                  </a:schemeClr>
                </a:outerShdw>
              </a:effectLst>
            </a:endParaRPr>
          </a:p>
          <a:p>
            <a:r>
              <a:rPr lang="id-ID" sz="3200" b="1" dirty="0" smtClean="0">
                <a:ln w="10160">
                  <a:solidFill>
                    <a:schemeClr val="tx1"/>
                  </a:solidFill>
                  <a:prstDash val="solid"/>
                </a:ln>
                <a:effectLst>
                  <a:outerShdw blurRad="38100" dist="22860" dir="5400000" algn="tl" rotWithShape="0">
                    <a:srgbClr val="000000">
                      <a:alpha val="30000"/>
                    </a:srgbClr>
                  </a:outerShdw>
                </a:effectLst>
              </a:rPr>
              <a:t>PSIKOLOGI KEWIRAUSAHAAN</a:t>
            </a:r>
          </a:p>
          <a:p>
            <a:endParaRPr lang="en-US"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354817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028" y="551542"/>
            <a:ext cx="9840686" cy="892630"/>
          </a:xfrm>
        </p:spPr>
        <p:txBody>
          <a:bodyPr>
            <a:normAutofit fontScale="90000"/>
          </a:bodyPr>
          <a:lstStyle/>
          <a:p>
            <a:r>
              <a:rPr lang="en-US" b="1" dirty="0" smtClean="0">
                <a:ln w="10160">
                  <a:solidFill>
                    <a:schemeClr val="tx1"/>
                  </a:solidFill>
                  <a:prstDash val="solid"/>
                </a:ln>
                <a:effectLst>
                  <a:outerShdw blurRad="38100" dist="22860" dir="5400000" algn="tl" rotWithShape="0">
                    <a:srgbClr val="000000">
                      <a:alpha val="30000"/>
                    </a:srgbClr>
                  </a:outerShdw>
                </a:effectLst>
              </a:rPr>
              <a:t>Future Research</a:t>
            </a:r>
            <a:endParaRPr lang="en-US" b="1" dirty="0">
              <a:ln w="10160">
                <a:solidFill>
                  <a:schemeClr val="tx1"/>
                </a:solidFill>
                <a:prstDash val="solid"/>
              </a:ln>
              <a:effectLst>
                <a:outerShdw blurRad="38100" dist="22860" dir="5400000" algn="tl" rotWithShape="0">
                  <a:srgbClr val="000000">
                    <a:alpha val="30000"/>
                  </a:srgbClr>
                </a:outerShdw>
              </a:effectLst>
            </a:endParaRPr>
          </a:p>
        </p:txBody>
      </p:sp>
      <p:sp>
        <p:nvSpPr>
          <p:cNvPr id="3" name="Subtitle 2"/>
          <p:cNvSpPr>
            <a:spLocks noGrp="1"/>
          </p:cNvSpPr>
          <p:nvPr>
            <p:ph type="subTitle" idx="1"/>
          </p:nvPr>
        </p:nvSpPr>
        <p:spPr>
          <a:xfrm>
            <a:off x="1045028" y="1611085"/>
            <a:ext cx="9840686" cy="5090887"/>
          </a:xfrm>
        </p:spPr>
        <p:txBody>
          <a:bodyPr>
            <a:normAutofit/>
          </a:bodyPr>
          <a:lstStyle/>
          <a:p>
            <a:pPr marL="457200" indent="-457200" algn="just">
              <a:buFont typeface="Arial" panose="020B0604020202020204" pitchFamily="34" charset="0"/>
              <a:buChar char="•"/>
            </a:pPr>
            <a:r>
              <a:rPr lang="en-US" sz="3000" b="1" dirty="0" smtClean="0">
                <a:ln w="10160">
                  <a:solidFill>
                    <a:schemeClr val="tx1"/>
                  </a:solidFill>
                  <a:prstDash val="solid"/>
                </a:ln>
                <a:effectLst>
                  <a:outerShdw blurRad="38100" dist="22860" dir="5400000" algn="tl" rotWithShape="0">
                    <a:srgbClr val="000000">
                      <a:alpha val="30000"/>
                    </a:srgbClr>
                  </a:outerShdw>
                </a:effectLst>
                <a:latin typeface="+mj-lt"/>
              </a:rPr>
              <a:t>Kita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dapat</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menyimpulkan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dari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tinjauan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ini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bahwa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sejumlah</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besar</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studi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empiris</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mendukung</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gagasan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pengusaha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sebagai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produk</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smtClean="0">
                <a:ln w="10160">
                  <a:solidFill>
                    <a:schemeClr val="tx1"/>
                  </a:solidFill>
                  <a:prstDash val="solid"/>
                </a:ln>
                <a:effectLst>
                  <a:outerShdw blurRad="38100" dist="22860" dir="5400000" algn="tl" rotWithShape="0">
                    <a:srgbClr val="000000">
                      <a:alpha val="30000"/>
                    </a:srgbClr>
                  </a:outerShdw>
                </a:effectLst>
                <a:latin typeface="+mj-lt"/>
              </a:rPr>
              <a:t>organisasi</a:t>
            </a:r>
            <a:r>
              <a:rPr lang="id-ID" sz="3000" b="1" dirty="0" smtClean="0">
                <a:ln w="10160">
                  <a:solidFill>
                    <a:schemeClr val="tx1"/>
                  </a:solidFill>
                  <a:prstDash val="solid"/>
                </a:ln>
                <a:effectLst>
                  <a:outerShdw blurRad="38100" dist="22860" dir="5400000" algn="tl" rotWithShape="0">
                    <a:srgbClr val="000000">
                      <a:alpha val="30000"/>
                    </a:srgbClr>
                  </a:outerShdw>
                </a:effectLst>
                <a:latin typeface="+mj-lt"/>
              </a:rPr>
              <a:t>.</a:t>
            </a:r>
          </a:p>
          <a:p>
            <a:pPr marL="457200" indent="-457200" algn="just">
              <a:buFont typeface="Arial" panose="020B0604020202020204" pitchFamily="34" charset="0"/>
              <a:buChar char="•"/>
            </a:pPr>
            <a:r>
              <a:rPr lang="en-US" sz="3000" b="1" dirty="0" err="1" smtClean="0">
                <a:ln w="10160">
                  <a:solidFill>
                    <a:schemeClr val="tx1"/>
                  </a:solidFill>
                  <a:prstDash val="solid"/>
                </a:ln>
                <a:effectLst>
                  <a:outerShdw blurRad="38100" dist="22860" dir="5400000" algn="tl" rotWithShape="0">
                    <a:srgbClr val="000000">
                      <a:alpha val="30000"/>
                    </a:srgbClr>
                  </a:outerShdw>
                </a:effectLst>
                <a:latin typeface="+mj-lt"/>
              </a:rPr>
              <a:t>Studi</a:t>
            </a:r>
            <a:r>
              <a:rPr lang="en-US" sz="3000"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ini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menelusuri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bagaimana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pengalaman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kerja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mempengaruhi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pengembangan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psikologis</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sosial</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yang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dapat</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membantu</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aktivitas</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kewirausahaan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yang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tidak</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hanya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membantu</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dalam</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tes</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langsung</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terhadap</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teori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tetapi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juga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memberikan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pemahaman</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yang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lebih</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baik</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mengenai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kondisi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dimana</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organisasi</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lebih</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cenderung</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bersikap</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mendukung</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terhadap</a:t>
            </a:r>
            <a:r>
              <a:rPr lang="en-US" sz="3000" b="1" dirty="0">
                <a:ln w="10160">
                  <a:solidFill>
                    <a:schemeClr val="tx1"/>
                  </a:solidFill>
                  <a:prstDash val="solid"/>
                </a:ln>
                <a:effectLst>
                  <a:outerShdw blurRad="38100" dist="22860" dir="5400000" algn="tl" rotWithShape="0">
                    <a:srgbClr val="000000">
                      <a:alpha val="30000"/>
                    </a:srgbClr>
                  </a:outerShdw>
                </a:effectLst>
                <a:latin typeface="+mj-lt"/>
              </a:rPr>
              <a:t> para </a:t>
            </a:r>
            <a:r>
              <a:rPr lang="en-US" sz="3000" b="1" dirty="0" err="1">
                <a:ln w="10160">
                  <a:solidFill>
                    <a:schemeClr val="tx1"/>
                  </a:solidFill>
                  <a:prstDash val="solid"/>
                </a:ln>
                <a:effectLst>
                  <a:outerShdw blurRad="38100" dist="22860" dir="5400000" algn="tl" rotWithShape="0">
                    <a:srgbClr val="000000">
                      <a:alpha val="30000"/>
                    </a:srgbClr>
                  </a:outerShdw>
                </a:effectLst>
                <a:latin typeface="+mj-lt"/>
              </a:rPr>
              <a:t>pengusaha</a:t>
            </a:r>
            <a:endParaRPr lang="en-US" sz="3000" b="1" dirty="0">
              <a:ln w="10160">
                <a:solidFill>
                  <a:schemeClr val="tx1"/>
                </a:solidFill>
                <a:prstDash val="solid"/>
              </a:ln>
              <a:effectLst>
                <a:outerShdw blurRad="38100" dist="22860" dir="5400000" algn="tl" rotWithShape="0">
                  <a:srgbClr val="000000">
                    <a:alpha val="30000"/>
                  </a:srgbClr>
                </a:outerShdw>
              </a:effectLst>
              <a:latin typeface="+mj-lt"/>
            </a:endParaRPr>
          </a:p>
          <a:p>
            <a:pPr marL="342900" indent="-342900" algn="just">
              <a:buFont typeface="Arial" panose="020B0604020202020204" pitchFamily="34" charset="0"/>
              <a:buChar char="•"/>
            </a:pPr>
            <a:endParaRPr lang="en-US" b="1" dirty="0">
              <a:ln w="10160">
                <a:solidFill>
                  <a:schemeClr val="tx1"/>
                </a:solidFill>
                <a:prstDash val="solid"/>
              </a:ln>
              <a:effectLst>
                <a:outerShdw blurRad="38100" dist="22860" dir="5400000" algn="tl" rotWithShape="0">
                  <a:srgbClr val="000000">
                    <a:alpha val="30000"/>
                  </a:srgbClr>
                </a:outerShdw>
              </a:effectLst>
              <a:latin typeface="+mj-lt"/>
            </a:endParaRPr>
          </a:p>
        </p:txBody>
      </p:sp>
    </p:spTree>
    <p:extLst>
      <p:ext uri="{BB962C8B-B14F-4D97-AF65-F5344CB8AC3E}">
        <p14:creationId xmlns:p14="http://schemas.microsoft.com/office/powerpoint/2010/main" val="3605177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056" y="1190171"/>
            <a:ext cx="9826173" cy="4986792"/>
          </a:xfrm>
        </p:spPr>
        <p:txBody>
          <a:bodyPr>
            <a:normAutofit/>
          </a:bodyPr>
          <a:lstStyle/>
          <a:p>
            <a:pPr algn="just"/>
            <a:r>
              <a:rPr lang="id-ID" b="1" dirty="0" err="1">
                <a:ln w="10160">
                  <a:solidFill>
                    <a:schemeClr val="tx1"/>
                  </a:solidFill>
                  <a:prstDash val="solid"/>
                </a:ln>
                <a:effectLst>
                  <a:outerShdw blurRad="38100" dist="22860" dir="5400000" algn="tl" rotWithShape="0">
                    <a:srgbClr val="000000">
                      <a:alpha val="30000"/>
                    </a:srgbClr>
                  </a:outerShdw>
                </a:effectLst>
                <a:latin typeface="+mj-lt"/>
              </a:rPr>
              <a:t>S</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tudi</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ini</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mungkin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menanyakan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konteks</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organisasi</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mana yang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lebih</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cenderung</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memberikan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pengalaman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penguasaan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dan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perwakilan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yang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membantu</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membangun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kepercayaan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pada</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kemampuan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seseorang</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untuk</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menciptakan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sebuah</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organisasi</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rPr>
              <a:t>baru</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rPr>
              <a:t>.</a:t>
            </a:r>
          </a:p>
          <a:p>
            <a:pPr algn="just"/>
            <a:r>
              <a:rPr lang="en-US" b="1" dirty="0">
                <a:ln w="10160">
                  <a:solidFill>
                    <a:schemeClr val="tx1"/>
                  </a:solidFill>
                  <a:prstDash val="solid"/>
                </a:ln>
                <a:effectLst>
                  <a:outerShdw blurRad="38100" dist="22860" dir="5400000" algn="tl" rotWithShape="0">
                    <a:srgbClr val="000000">
                      <a:alpha val="30000"/>
                    </a:srgbClr>
                  </a:outerShdw>
                </a:effectLst>
                <a:latin typeface="+mj-lt"/>
              </a:rPr>
              <a:t>Salah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satu</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faktor</a:t>
            </a:r>
            <a:r>
              <a:rPr lang="en-US" b="1" dirty="0">
                <a:ln w="10160">
                  <a:solidFill>
                    <a:schemeClr val="tx1"/>
                  </a:solidFill>
                  <a:prstDash val="solid"/>
                </a:ln>
                <a:effectLst>
                  <a:outerShdw blurRad="38100" dist="22860" dir="5400000" algn="tl" rotWithShape="0">
                    <a:srgbClr val="000000">
                      <a:alpha val="30000"/>
                    </a:srgbClr>
                  </a:outerShdw>
                </a:effectLst>
                <a:latin typeface="+mj-lt"/>
              </a:rPr>
              <a:t> 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dapat</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diteliti</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penelitian</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selanjutnya</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terletak</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pada</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apakah</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seorang</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anggota</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lebih</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memilih</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menciptakan</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baru</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atau</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berusaha</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mengembangkan</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produk</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dalam</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rPr>
              <a:t> 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sudah</a:t>
            </a:r>
            <a:r>
              <a:rPr lang="en-US" b="1" dirty="0">
                <a:ln w="10160">
                  <a:solidFill>
                    <a:schemeClr val="tx1"/>
                  </a:solidFill>
                  <a:prstDash val="solid"/>
                </a:ln>
                <a:effectLst>
                  <a:outerShdw blurRad="38100" dist="22860" dir="5400000" algn="tl" rotWithShape="0">
                    <a:srgbClr val="000000">
                      <a:alpha val="30000"/>
                    </a:srgbClr>
                  </a:outerShdw>
                </a:effectLst>
                <a:latin typeface="+mj-lt"/>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rPr>
              <a:t>ada</a:t>
            </a:r>
            <a:endParaRPr lang="en-US" b="1" dirty="0">
              <a:ln w="10160">
                <a:solidFill>
                  <a:schemeClr val="tx1"/>
                </a:solidFill>
                <a:prstDash val="solid"/>
              </a:ln>
              <a:effectLst>
                <a:outerShdw blurRad="38100" dist="22860" dir="5400000" algn="tl" rotWithShape="0">
                  <a:srgbClr val="000000">
                    <a:alpha val="30000"/>
                  </a:srgbClr>
                </a:outerShdw>
              </a:effectLst>
              <a:latin typeface="+mj-lt"/>
            </a:endParaRPr>
          </a:p>
          <a:p>
            <a:pPr algn="just"/>
            <a:endParaRPr lang="en-US" b="1" dirty="0" smtClean="0">
              <a:ln w="10160">
                <a:solidFill>
                  <a:schemeClr val="tx1"/>
                </a:solidFill>
                <a:prstDash val="solid"/>
              </a:ln>
              <a:effectLst>
                <a:outerShdw blurRad="38100" dist="22860" dir="5400000" algn="tl" rotWithShape="0">
                  <a:srgbClr val="000000">
                    <a:alpha val="30000"/>
                  </a:srgbClr>
                </a:outerShdw>
              </a:effectLst>
              <a:latin typeface="+mj-lt"/>
            </a:endParaRPr>
          </a:p>
          <a:p>
            <a:pPr algn="just">
              <a:buFont typeface="Wingdings" pitchFamily="2" charset="2"/>
              <a:buChar char="Ø"/>
            </a:pPr>
            <a:endParaRPr lang="en-US" b="1" dirty="0">
              <a:ln w="10160">
                <a:solidFill>
                  <a:schemeClr val="tx1"/>
                </a:solidFill>
                <a:prstDash val="solid"/>
              </a:ln>
              <a:effectLst>
                <a:outerShdw blurRad="38100" dist="22860" dir="5400000" algn="tl" rotWithShape="0">
                  <a:srgbClr val="000000">
                    <a:alpha val="30000"/>
                  </a:srgbClr>
                </a:outerShdw>
              </a:effectLst>
              <a:latin typeface="+mj-lt"/>
            </a:endParaRPr>
          </a:p>
        </p:txBody>
      </p:sp>
    </p:spTree>
    <p:extLst>
      <p:ext uri="{BB962C8B-B14F-4D97-AF65-F5344CB8AC3E}">
        <p14:creationId xmlns:p14="http://schemas.microsoft.com/office/powerpoint/2010/main" val="159912699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3199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2114" y="224291"/>
            <a:ext cx="9739086" cy="1325563"/>
          </a:xfrm>
        </p:spPr>
        <p:txBody>
          <a:bodyPr>
            <a:normAutofit/>
          </a:bodyPr>
          <a:lstStyle/>
          <a:p>
            <a:pPr algn="ctr"/>
            <a:r>
              <a:rPr lang="id-ID" sz="5400" b="1" dirty="0" smtClean="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rPr>
              <a:t>THEORY</a:t>
            </a:r>
            <a:endParaRPr lang="en-US" sz="5400" b="1" dirty="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endParaRPr>
          </a:p>
        </p:txBody>
      </p:sp>
      <p:sp>
        <p:nvSpPr>
          <p:cNvPr id="3" name="Content Placeholder 2"/>
          <p:cNvSpPr>
            <a:spLocks noGrp="1"/>
          </p:cNvSpPr>
          <p:nvPr>
            <p:ph idx="1"/>
          </p:nvPr>
        </p:nvSpPr>
        <p:spPr>
          <a:xfrm>
            <a:off x="1132114" y="1549854"/>
            <a:ext cx="9739086" cy="4351338"/>
          </a:xfrm>
        </p:spPr>
        <p:txBody>
          <a:bodyPr>
            <a:noAutofit/>
          </a:bodyPr>
          <a:lstStyle/>
          <a:p>
            <a:pPr algn="just"/>
            <a:r>
              <a:rPr lang="id-ID"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onteks</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meningkatkan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kemungkinan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individu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memulai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sebuah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dengan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3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cara</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yaitu</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endPar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lvl="0" algn="just"/>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menciptakan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peluang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bagi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individu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membangun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pada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kemampuan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mereka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menciptakan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endPar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lvl="0" algn="just"/>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memberikan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akses</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beragam</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terhadap</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pengetahuan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industry 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luas</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informasi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tentang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peluang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kewirausahaan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keduanya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mudah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tersedia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bagi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orang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luar</a:t>
            </a:r>
            <a:endPar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lvl="0" algn="just"/>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membantu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individu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membentuk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jejaring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sosial</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yang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dapat</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memfasilitasi</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mobilisasi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sumber</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daya</a:t>
            </a:r>
            <a:endPar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algn="just"/>
            <a:endParaRPr lang="en-US" sz="32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p:txBody>
      </p:sp>
    </p:spTree>
    <p:extLst>
      <p:ext uri="{BB962C8B-B14F-4D97-AF65-F5344CB8AC3E}">
        <p14:creationId xmlns:p14="http://schemas.microsoft.com/office/powerpoint/2010/main" val="4087152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59542" y="653352"/>
            <a:ext cx="9001538" cy="752475"/>
          </a:xfrm>
        </p:spPr>
        <p:txBody>
          <a:bodyPr>
            <a:normAutofit/>
          </a:bodyPr>
          <a:lstStyle/>
          <a:p>
            <a:r>
              <a:rPr lang="en-US" sz="3600" b="1" dirty="0" smtClean="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rPr>
              <a:t>Confidence</a:t>
            </a:r>
            <a:endParaRPr lang="en-US" sz="3600" b="1" dirty="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endParaRPr>
          </a:p>
        </p:txBody>
      </p:sp>
      <p:sp>
        <p:nvSpPr>
          <p:cNvPr id="3" name="Content Placeholder 2"/>
          <p:cNvSpPr>
            <a:spLocks noGrp="1"/>
          </p:cNvSpPr>
          <p:nvPr>
            <p:ph idx="1"/>
          </p:nvPr>
        </p:nvSpPr>
        <p:spPr>
          <a:xfrm>
            <a:off x="1059542" y="1561959"/>
            <a:ext cx="9869715" cy="5008099"/>
          </a:xfrm>
        </p:spPr>
        <p:txBody>
          <a:bodyPr>
            <a:normAutofit/>
          </a:bodyPr>
          <a:lstStyle/>
          <a:p>
            <a:pPr algn="just"/>
            <a:r>
              <a:rPr lang="en-US" sz="2400"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Kesulitan</a:t>
            </a:r>
            <a:r>
              <a:rPr lang="en-US" sz="2400"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yang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sering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terjadi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dalam</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menciptakan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yaitu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membuat</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diri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seseorang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melakukan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sebuah</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tugasnya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endParaRPr lang="en-US" sz="2400"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algn="just"/>
            <a:r>
              <a:rPr lang="en-US" sz="2400"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memberikan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kekuatan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psikologis</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pada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seseorang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yang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diperlukan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hanya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memulai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aktivitas</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sebelum</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penciptaan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tetapi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juga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bertahan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dalam</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menghadapi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rintangan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ketidakpastian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endParaRPr lang="id-ID" sz="2400"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a:p>
            <a:pPr algn="just"/>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Bagaimana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seorang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individu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dapat</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mengembangkan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diri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terhadap</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kemampuannya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menciptakan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p>
          <a:p>
            <a:pPr algn="just"/>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Teori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sosial</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kognitif</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bandura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mengatakan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bahwa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konteks</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sosial</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memainkan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peran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penting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dalam</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mendorong</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atau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menghambat</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pengembangan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diri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menyiratkan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bahwa</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dapat</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meningkatkan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individu</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melalui</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i="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mastery experiences </a:t>
            </a:r>
            <a:r>
              <a:rPr lang="en-US" sz="2400"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sz="2400" b="1" i="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vicarious experiences</a:t>
            </a:r>
            <a:r>
              <a:rPr lang="en-US" sz="2400"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p>
        </p:txBody>
      </p:sp>
    </p:spTree>
    <p:extLst>
      <p:ext uri="{BB962C8B-B14F-4D97-AF65-F5344CB8AC3E}">
        <p14:creationId xmlns:p14="http://schemas.microsoft.com/office/powerpoint/2010/main" val="317995325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057" y="1656814"/>
            <a:ext cx="9797143" cy="3119862"/>
          </a:xfrm>
        </p:spPr>
        <p:txBody>
          <a:bodyPr/>
          <a:lstStyle/>
          <a:p>
            <a:pPr algn="just"/>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enciptakan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sebuah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hanya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diperkuat</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oleh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seseorang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terhadap</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kemampuannya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tetapi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juga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dengan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akses</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terhadap</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informasi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tentang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peluang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kewirausahaan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Sebagian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besar</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informasi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tentang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kewirausahaan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berasal</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dari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yang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ada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mudah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didapat</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dari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orang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luar</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t>
            </a:r>
          </a:p>
        </p:txBody>
      </p:sp>
      <p:sp>
        <p:nvSpPr>
          <p:cNvPr id="4" name="Title 3"/>
          <p:cNvSpPr>
            <a:spLocks noGrp="1"/>
          </p:cNvSpPr>
          <p:nvPr>
            <p:ph type="title"/>
          </p:nvPr>
        </p:nvSpPr>
        <p:spPr>
          <a:xfrm>
            <a:off x="1074057" y="615170"/>
            <a:ext cx="9227067" cy="1041644"/>
          </a:xfrm>
        </p:spPr>
        <p:txBody>
          <a:bodyPr>
            <a:noAutofit/>
          </a:bodyPr>
          <a:lstStyle/>
          <a:p>
            <a:r>
              <a:rPr lang="id-ID" sz="3600" b="1" dirty="0" smtClean="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rPr>
              <a:t>Information About Entrepreneurial Opportunities</a:t>
            </a:r>
            <a:endParaRPr lang="id-ID" sz="3600" b="1" dirty="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endParaRPr>
          </a:p>
        </p:txBody>
      </p:sp>
    </p:spTree>
    <p:extLst>
      <p:ext uri="{BB962C8B-B14F-4D97-AF65-F5344CB8AC3E}">
        <p14:creationId xmlns:p14="http://schemas.microsoft.com/office/powerpoint/2010/main" val="328451397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4057" y="609600"/>
            <a:ext cx="9704754" cy="867682"/>
          </a:xfrm>
        </p:spPr>
        <p:txBody>
          <a:bodyPr>
            <a:normAutofit/>
          </a:bodyPr>
          <a:lstStyle/>
          <a:p>
            <a:r>
              <a:rPr lang="en-US" sz="3600" b="1" dirty="0">
                <a:ln w="10160">
                  <a:solidFill>
                    <a:schemeClr val="tx1"/>
                  </a:solidFill>
                  <a:prstDash val="solid"/>
                </a:ln>
                <a:effectLst>
                  <a:outerShdw blurRad="38100" dist="22860" dir="5400000" algn="tl" rotWithShape="0">
                    <a:srgbClr val="000000">
                      <a:alpha val="30000"/>
                    </a:srgbClr>
                  </a:outerShdw>
                </a:effectLst>
                <a:cs typeface="Times New Roman" panose="02020603050405020304" pitchFamily="18" charset="0"/>
              </a:rPr>
              <a:t>Social Ties to Resource Providers </a:t>
            </a:r>
          </a:p>
        </p:txBody>
      </p:sp>
      <p:sp>
        <p:nvSpPr>
          <p:cNvPr id="3" name="Content Placeholder 2"/>
          <p:cNvSpPr>
            <a:spLocks noGrp="1"/>
          </p:cNvSpPr>
          <p:nvPr>
            <p:ph idx="1"/>
          </p:nvPr>
        </p:nvSpPr>
        <p:spPr>
          <a:xfrm>
            <a:off x="1074057" y="1597862"/>
            <a:ext cx="9884229" cy="4351338"/>
          </a:xfrm>
        </p:spPr>
        <p:txBody>
          <a:bodyPr>
            <a:normAutofit/>
          </a:bodyPr>
          <a:lstStyle/>
          <a:p>
            <a:pPr algn="just"/>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enciptakan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sebuah</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hanya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berdasarkan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kepercayaan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informasi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tentang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peluang</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kewirausahaan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tetapi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seorang</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pengusaha</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juga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harus</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membawa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ide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mereka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ke</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pasaran</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t>
            </a:r>
          </a:p>
          <a:p>
            <a:pPr algn="just"/>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eorang</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pengusaha</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tidak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hanya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mengandalkan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hubungan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sosial</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sebagai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akses</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mendapatkan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informasi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tetapi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juga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memobilisasi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sumber</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daya</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untuk</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membangun</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organisasi</a:t>
            </a:r>
            <a:r>
              <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 </a:t>
            </a:r>
            <a:r>
              <a:rPr lang="en-US" b="1" dirty="0" err="1"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baru</a:t>
            </a:r>
            <a:r>
              <a:rPr lang="en-US" b="1" dirty="0" smtClean="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rPr>
              <a:t>.</a:t>
            </a:r>
            <a:endParaRPr lang="en-US" b="1" dirty="0">
              <a:ln w="10160">
                <a:solidFill>
                  <a:schemeClr val="tx1"/>
                </a:solidFill>
                <a:prstDash val="solid"/>
              </a:ln>
              <a:effectLst>
                <a:outerShdw blurRad="38100" dist="22860" dir="5400000" algn="tl" rotWithShape="0">
                  <a:srgbClr val="000000">
                    <a:alpha val="30000"/>
                  </a:srgbClr>
                </a:outerShdw>
              </a:effectLst>
              <a:latin typeface="+mj-lt"/>
              <a:cs typeface="Times New Roman" panose="02020603050405020304" pitchFamily="18" charset="0"/>
            </a:endParaRPr>
          </a:p>
        </p:txBody>
      </p:sp>
    </p:spTree>
    <p:extLst>
      <p:ext uri="{BB962C8B-B14F-4D97-AF65-F5344CB8AC3E}">
        <p14:creationId xmlns:p14="http://schemas.microsoft.com/office/powerpoint/2010/main" val="382251911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088571" y="321582"/>
            <a:ext cx="9753600" cy="1325563"/>
          </a:xfrm>
        </p:spPr>
        <p:txBody>
          <a:bodyPr/>
          <a:lstStyle/>
          <a:p>
            <a:pPr algn="ctr"/>
            <a:r>
              <a:rPr lang="id-ID" b="1" dirty="0" smtClean="0">
                <a:ln w="10160">
                  <a:solidFill>
                    <a:schemeClr val="tx1"/>
                  </a:solidFill>
                  <a:prstDash val="solid"/>
                </a:ln>
                <a:effectLst>
                  <a:outerShdw blurRad="38100" dist="22860" dir="5400000" algn="tl" rotWithShape="0">
                    <a:srgbClr val="000000">
                      <a:alpha val="30000"/>
                    </a:srgbClr>
                  </a:outerShdw>
                </a:effectLst>
              </a:rPr>
              <a:t>EMPIRICAL EVIDENCE</a:t>
            </a:r>
            <a:endParaRPr lang="id-ID" b="1" dirty="0">
              <a:ln w="10160">
                <a:solidFill>
                  <a:schemeClr val="tx1"/>
                </a:solidFill>
                <a:prstDash val="solid"/>
              </a:ln>
              <a:effectLst>
                <a:outerShdw blurRad="38100" dist="22860" dir="5400000" algn="tl" rotWithShape="0">
                  <a:srgbClr val="000000">
                    <a:alpha val="30000"/>
                  </a:srgbClr>
                </a:outerShdw>
              </a:effectLst>
            </a:endParaRPr>
          </a:p>
        </p:txBody>
      </p:sp>
      <p:sp>
        <p:nvSpPr>
          <p:cNvPr id="5" name="Content Placeholder 4"/>
          <p:cNvSpPr>
            <a:spLocks noGrp="1"/>
          </p:cNvSpPr>
          <p:nvPr>
            <p:ph idx="1"/>
          </p:nvPr>
        </p:nvSpPr>
        <p:spPr>
          <a:xfrm>
            <a:off x="1088571" y="1654176"/>
            <a:ext cx="9753600" cy="4720318"/>
          </a:xfrm>
        </p:spPr>
        <p:txBody>
          <a:bodyPr>
            <a:normAutofit/>
          </a:bodyPr>
          <a:lstStyle/>
          <a:p>
            <a:pPr marL="0" indent="0">
              <a:buNone/>
            </a:pPr>
            <a:r>
              <a:rPr lang="id-ID" b="1" dirty="0" smtClean="0">
                <a:ln w="10160">
                  <a:solidFill>
                    <a:schemeClr val="tx1"/>
                  </a:solidFill>
                  <a:prstDash val="solid"/>
                </a:ln>
                <a:effectLst>
                  <a:outerShdw blurRad="38100" dist="22860" dir="5400000" algn="tl" rotWithShape="0">
                    <a:srgbClr val="000000">
                      <a:alpha val="30000"/>
                    </a:srgbClr>
                  </a:outerShdw>
                </a:effectLst>
              </a:rPr>
              <a:t>Tiga faktor yang mendukung gagasan pengusaha dikatakan sebagai produk organisasi:</a:t>
            </a:r>
            <a:endParaRPr lang="id-ID" b="1" dirty="0">
              <a:ln w="10160">
                <a:solidFill>
                  <a:schemeClr val="tx1"/>
                </a:solidFill>
                <a:prstDash val="solid"/>
              </a:ln>
              <a:effectLst>
                <a:outerShdw blurRad="38100" dist="22860" dir="5400000" algn="tl" rotWithShape="0">
                  <a:srgbClr val="000000">
                    <a:alpha val="30000"/>
                  </a:srgbClr>
                </a:outerShdw>
              </a:effectLst>
            </a:endParaRPr>
          </a:p>
          <a:p>
            <a:pPr marL="514350" indent="-514350">
              <a:buFont typeface="+mj-lt"/>
              <a:buAutoNum type="arabicPeriod"/>
            </a:pPr>
            <a:r>
              <a:rPr lang="id-ID" b="1" i="1" dirty="0" smtClean="0">
                <a:ln w="10160">
                  <a:solidFill>
                    <a:schemeClr val="tx1"/>
                  </a:solidFill>
                  <a:prstDash val="solid"/>
                </a:ln>
                <a:effectLst>
                  <a:outerShdw blurRad="38100" dist="22860" dir="5400000" algn="tl" rotWithShape="0">
                    <a:srgbClr val="000000">
                      <a:alpha val="30000"/>
                    </a:srgbClr>
                  </a:outerShdw>
                </a:effectLst>
              </a:rPr>
              <a:t>Career History Study:</a:t>
            </a:r>
            <a:r>
              <a:rPr lang="id-ID" b="1" dirty="0" smtClean="0">
                <a:ln w="10160">
                  <a:solidFill>
                    <a:schemeClr val="tx1"/>
                  </a:solidFill>
                  <a:prstDash val="solid"/>
                </a:ln>
                <a:effectLst>
                  <a:outerShdw blurRad="38100" dist="22860" dir="5400000" algn="tl" rotWithShape="0">
                    <a:srgbClr val="000000">
                      <a:alpha val="30000"/>
                    </a:srgbClr>
                  </a:outerShdw>
                </a:effectLst>
              </a:rPr>
              <a:t> berfokus </a:t>
            </a:r>
            <a:r>
              <a:rPr lang="id-ID" b="1" dirty="0">
                <a:ln w="10160">
                  <a:solidFill>
                    <a:schemeClr val="tx1"/>
                  </a:solidFill>
                  <a:prstDash val="solid"/>
                </a:ln>
                <a:effectLst>
                  <a:outerShdw blurRad="38100" dist="22860" dir="5400000" algn="tl" rotWithShape="0">
                    <a:srgbClr val="000000">
                      <a:alpha val="30000"/>
                    </a:srgbClr>
                  </a:outerShdw>
                </a:effectLst>
              </a:rPr>
              <a:t>pada pengalaman individu </a:t>
            </a:r>
            <a:r>
              <a:rPr lang="id-ID" b="1" dirty="0" smtClean="0">
                <a:ln w="10160">
                  <a:solidFill>
                    <a:schemeClr val="tx1"/>
                  </a:solidFill>
                  <a:prstDash val="solid"/>
                </a:ln>
                <a:effectLst>
                  <a:outerShdw blurRad="38100" dist="22860" dir="5400000" algn="tl" rotWithShape="0">
                    <a:srgbClr val="000000">
                      <a:alpha val="30000"/>
                    </a:srgbClr>
                  </a:outerShdw>
                </a:effectLst>
              </a:rPr>
              <a:t>berwirausaha</a:t>
            </a:r>
          </a:p>
          <a:p>
            <a:pPr marL="514350" indent="-514350">
              <a:buFont typeface="+mj-lt"/>
              <a:buAutoNum type="arabicPeriod"/>
            </a:pPr>
            <a:r>
              <a:rPr lang="id-ID" b="1" i="1" dirty="0" smtClean="0">
                <a:ln w="10160">
                  <a:solidFill>
                    <a:schemeClr val="tx1"/>
                  </a:solidFill>
                  <a:prstDash val="solid"/>
                </a:ln>
                <a:effectLst>
                  <a:outerShdw blurRad="38100" dist="22860" dir="5400000" algn="tl" rotWithShape="0">
                    <a:srgbClr val="000000">
                      <a:alpha val="30000"/>
                    </a:srgbClr>
                  </a:outerShdw>
                </a:effectLst>
              </a:rPr>
              <a:t>Spatial Distribution Studies:</a:t>
            </a:r>
            <a:r>
              <a:rPr lang="id-ID" b="1" dirty="0" smtClean="0">
                <a:ln w="10160">
                  <a:solidFill>
                    <a:schemeClr val="tx1"/>
                  </a:solidFill>
                  <a:prstDash val="solid"/>
                </a:ln>
                <a:effectLst>
                  <a:outerShdw blurRad="38100" dist="22860" dir="5400000" algn="tl" rotWithShape="0">
                    <a:srgbClr val="000000">
                      <a:alpha val="30000"/>
                    </a:srgbClr>
                  </a:outerShdw>
                </a:effectLst>
              </a:rPr>
              <a:t> berfokus </a:t>
            </a:r>
            <a:r>
              <a:rPr lang="id-ID" b="1" dirty="0">
                <a:ln w="10160">
                  <a:solidFill>
                    <a:schemeClr val="tx1"/>
                  </a:solidFill>
                  <a:prstDash val="solid"/>
                </a:ln>
                <a:effectLst>
                  <a:outerShdw blurRad="38100" dist="22860" dir="5400000" algn="tl" rotWithShape="0">
                    <a:srgbClr val="000000">
                      <a:alpha val="30000"/>
                    </a:srgbClr>
                  </a:outerShdw>
                </a:effectLst>
              </a:rPr>
              <a:t>pada lokasi kegiatan </a:t>
            </a:r>
            <a:r>
              <a:rPr lang="id-ID" b="1" dirty="0" smtClean="0">
                <a:ln w="10160">
                  <a:solidFill>
                    <a:schemeClr val="tx1"/>
                  </a:solidFill>
                  <a:prstDash val="solid"/>
                </a:ln>
                <a:effectLst>
                  <a:outerShdw blurRad="38100" dist="22860" dir="5400000" algn="tl" rotWithShape="0">
                    <a:srgbClr val="000000">
                      <a:alpha val="30000"/>
                    </a:srgbClr>
                  </a:outerShdw>
                </a:effectLst>
              </a:rPr>
              <a:t>kewirausahaan</a:t>
            </a:r>
          </a:p>
          <a:p>
            <a:pPr marL="514350" indent="-514350">
              <a:buFont typeface="+mj-lt"/>
              <a:buAutoNum type="arabicPeriod"/>
            </a:pPr>
            <a:r>
              <a:rPr lang="id-ID" b="1" i="1" dirty="0" smtClean="0">
                <a:ln w="10160">
                  <a:solidFill>
                    <a:schemeClr val="tx1"/>
                  </a:solidFill>
                  <a:prstDash val="solid"/>
                </a:ln>
                <a:effectLst>
                  <a:outerShdw blurRad="38100" dist="22860" dir="5400000" algn="tl" rotWithShape="0">
                    <a:srgbClr val="000000">
                      <a:alpha val="30000"/>
                    </a:srgbClr>
                  </a:outerShdw>
                </a:effectLst>
              </a:rPr>
              <a:t>Differential Fertility Studies: </a:t>
            </a:r>
            <a:r>
              <a:rPr lang="id-ID" b="1" dirty="0" smtClean="0">
                <a:ln w="10160">
                  <a:solidFill>
                    <a:schemeClr val="tx1"/>
                  </a:solidFill>
                  <a:prstDash val="solid"/>
                </a:ln>
                <a:effectLst>
                  <a:outerShdw blurRad="38100" dist="22860" dir="5400000" algn="tl" rotWithShape="0">
                    <a:srgbClr val="000000">
                      <a:alpha val="30000"/>
                    </a:srgbClr>
                  </a:outerShdw>
                </a:effectLst>
              </a:rPr>
              <a:t>mengeksplorasi </a:t>
            </a:r>
            <a:r>
              <a:rPr lang="id-ID" b="1" dirty="0">
                <a:ln w="10160">
                  <a:solidFill>
                    <a:schemeClr val="tx1"/>
                  </a:solidFill>
                  <a:prstDash val="solid"/>
                </a:ln>
                <a:effectLst>
                  <a:outerShdw blurRad="38100" dist="22860" dir="5400000" algn="tl" rotWithShape="0">
                    <a:srgbClr val="000000">
                      <a:alpha val="30000"/>
                    </a:srgbClr>
                  </a:outerShdw>
                </a:effectLst>
              </a:rPr>
              <a:t>apakah organisasi tertentu lebih kondusif untuk menghasilkan pengusaha baru daripada yang lain. </a:t>
            </a:r>
          </a:p>
        </p:txBody>
      </p:sp>
    </p:spTree>
    <p:extLst>
      <p:ext uri="{BB962C8B-B14F-4D97-AF65-F5344CB8AC3E}">
        <p14:creationId xmlns:p14="http://schemas.microsoft.com/office/powerpoint/2010/main" val="981257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4057" y="365124"/>
            <a:ext cx="9927772" cy="1325563"/>
          </a:xfrm>
        </p:spPr>
        <p:txBody>
          <a:bodyPr/>
          <a:lstStyle/>
          <a:p>
            <a:pPr algn="ctr"/>
            <a:r>
              <a:rPr lang="id-ID" b="1" i="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Career History Studies</a:t>
            </a:r>
            <a:endParaRPr lang="id-ID" b="1" i="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a:xfrm>
            <a:off x="1074057" y="1690687"/>
            <a:ext cx="9927772" cy="4869769"/>
          </a:xfrm>
        </p:spPr>
        <p:txBody>
          <a:bodyPr>
            <a:normAutofit/>
          </a:bodyPr>
          <a:lstStyle/>
          <a:p>
            <a:pPr algn="just"/>
            <a:r>
              <a:rPr lang="id-ID" b="1" dirty="0" smtClean="0">
                <a:ln w="10160">
                  <a:solidFill>
                    <a:schemeClr val="tx1"/>
                  </a:solidFill>
                  <a:prstDash val="solid"/>
                </a:ln>
                <a:effectLst>
                  <a:outerShdw blurRad="38100" dist="22860" dir="5400000" algn="tl" rotWithShape="0">
                    <a:srgbClr val="000000">
                      <a:alpha val="30000"/>
                    </a:srgbClr>
                  </a:outerShdw>
                </a:effectLst>
              </a:rPr>
              <a:t>Berfokus pada </a:t>
            </a:r>
            <a:r>
              <a:rPr lang="id-ID" b="1" dirty="0">
                <a:ln w="10160">
                  <a:solidFill>
                    <a:schemeClr val="tx1"/>
                  </a:solidFill>
                  <a:prstDash val="solid"/>
                </a:ln>
                <a:effectLst>
                  <a:outerShdw blurRad="38100" dist="22860" dir="5400000" algn="tl" rotWithShape="0">
                    <a:srgbClr val="000000">
                      <a:alpha val="30000"/>
                    </a:srgbClr>
                  </a:outerShdw>
                </a:effectLst>
              </a:rPr>
              <a:t>pengalaman pendidikan dan profesional pengusaha sebelum pembentukan sebuah organisasi baru</a:t>
            </a:r>
            <a:r>
              <a:rPr lang="id-ID" b="1" dirty="0" smtClean="0">
                <a:ln w="10160">
                  <a:solidFill>
                    <a:schemeClr val="tx1"/>
                  </a:solidFill>
                  <a:prstDash val="solid"/>
                </a:ln>
                <a:effectLst>
                  <a:outerShdw blurRad="38100" dist="22860" dir="5400000" algn="tl" rotWithShape="0">
                    <a:srgbClr val="000000">
                      <a:alpha val="30000"/>
                    </a:srgbClr>
                  </a:outerShdw>
                </a:effectLst>
              </a:rPr>
              <a:t>.</a:t>
            </a:r>
          </a:p>
          <a:p>
            <a:pPr algn="just"/>
            <a:r>
              <a:rPr lang="en-US" b="1" dirty="0" err="1" smtClean="0">
                <a:ln w="10160">
                  <a:solidFill>
                    <a:schemeClr val="tx1"/>
                  </a:solidFill>
                  <a:prstDash val="solid"/>
                </a:ln>
                <a:effectLst>
                  <a:outerShdw blurRad="38100" dist="22860" dir="5400000" algn="tl" rotWithShape="0">
                    <a:srgbClr val="000000">
                      <a:alpha val="30000"/>
                    </a:srgbClr>
                  </a:outerShdw>
                </a:effectLst>
              </a:rPr>
              <a:t>Studi</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en-US" b="1" dirty="0" err="1" smtClean="0">
                <a:ln w="10160">
                  <a:solidFill>
                    <a:schemeClr val="tx1"/>
                  </a:solidFill>
                  <a:prstDash val="solid"/>
                </a:ln>
                <a:effectLst>
                  <a:outerShdw blurRad="38100" dist="22860" dir="5400000" algn="tl" rotWithShape="0">
                    <a:srgbClr val="000000">
                      <a:alpha val="30000"/>
                    </a:srgbClr>
                  </a:outerShdw>
                </a:effectLst>
              </a:rPr>
              <a:t>riwayat</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id-ID" b="1" dirty="0" smtClean="0">
                <a:ln w="10160">
                  <a:solidFill>
                    <a:schemeClr val="tx1"/>
                  </a:solidFill>
                  <a:prstDash val="solid"/>
                </a:ln>
                <a:effectLst>
                  <a:outerShdw blurRad="38100" dist="22860" dir="5400000" algn="tl" rotWithShape="0">
                    <a:srgbClr val="000000">
                      <a:alpha val="30000"/>
                    </a:srgbClr>
                  </a:outerShdw>
                </a:effectLst>
              </a:rPr>
              <a:t>karir </a:t>
            </a:r>
            <a:r>
              <a:rPr lang="id-ID" b="1" dirty="0" smtClean="0">
                <a:ln w="10160">
                  <a:solidFill>
                    <a:schemeClr val="tx1"/>
                  </a:solidFill>
                  <a:prstDash val="solid"/>
                </a:ln>
                <a:effectLst>
                  <a:outerShdw blurRad="38100" dist="22860" dir="5400000" algn="tl" rotWithShape="0">
                    <a:srgbClr val="000000">
                      <a:alpha val="30000"/>
                    </a:srgbClr>
                  </a:outerShdw>
                </a:effectLst>
              </a:rPr>
              <a:t>juga </a:t>
            </a:r>
            <a:r>
              <a:rPr lang="id-ID" b="1" dirty="0">
                <a:ln w="10160">
                  <a:solidFill>
                    <a:schemeClr val="tx1"/>
                  </a:solidFill>
                  <a:prstDash val="solid"/>
                </a:ln>
                <a:effectLst>
                  <a:outerShdw blurRad="38100" dist="22860" dir="5400000" algn="tl" rotWithShape="0">
                    <a:srgbClr val="000000">
                      <a:alpha val="30000"/>
                    </a:srgbClr>
                  </a:outerShdw>
                </a:effectLst>
              </a:rPr>
              <a:t>meneliti peran pengalaman sebelumnya dalam mengkondisikan kemampuan individu untuk mengenali dan mengeksploitasi peluang pengusaha</a:t>
            </a:r>
            <a:r>
              <a:rPr lang="id-ID" b="1" dirty="0" smtClean="0">
                <a:ln w="10160">
                  <a:solidFill>
                    <a:schemeClr val="tx1"/>
                  </a:solidFill>
                  <a:prstDash val="solid"/>
                </a:ln>
                <a:effectLst>
                  <a:outerShdw blurRad="38100" dist="22860" dir="5400000" algn="tl" rotWithShape="0">
                    <a:srgbClr val="000000">
                      <a:alpha val="30000"/>
                    </a:srgbClr>
                  </a:outerShdw>
                </a:effectLst>
              </a:rPr>
              <a:t>.</a:t>
            </a:r>
          </a:p>
          <a:p>
            <a:pPr algn="just"/>
            <a:r>
              <a:rPr lang="en-US" b="1" dirty="0" err="1" smtClean="0">
                <a:ln w="10160">
                  <a:solidFill>
                    <a:schemeClr val="tx1"/>
                  </a:solidFill>
                  <a:prstDash val="solid"/>
                </a:ln>
                <a:effectLst>
                  <a:outerShdw blurRad="38100" dist="22860" dir="5400000" algn="tl" rotWithShape="0">
                    <a:srgbClr val="000000">
                      <a:alpha val="30000"/>
                    </a:srgbClr>
                  </a:outerShdw>
                </a:effectLst>
              </a:rPr>
              <a:t>S</a:t>
            </a:r>
            <a:r>
              <a:rPr lang="en-US" b="1" dirty="0" err="1" smtClean="0">
                <a:ln w="10160">
                  <a:solidFill>
                    <a:schemeClr val="tx1"/>
                  </a:solidFill>
                  <a:prstDash val="solid"/>
                </a:ln>
                <a:effectLst>
                  <a:outerShdw blurRad="38100" dist="22860" dir="5400000" algn="tl" rotWithShape="0">
                    <a:srgbClr val="000000">
                      <a:alpha val="30000"/>
                    </a:srgbClr>
                  </a:outerShdw>
                </a:effectLst>
              </a:rPr>
              <a:t>tudi</a:t>
            </a:r>
            <a:r>
              <a:rPr lang="en-US" b="1" dirty="0" smtClean="0">
                <a:ln w="10160">
                  <a:solidFill>
                    <a:schemeClr val="tx1"/>
                  </a:solidFill>
                  <a:prstDash val="solid"/>
                </a:ln>
                <a:effectLst>
                  <a:outerShdw blurRad="38100" dist="22860" dir="5400000" algn="tl" rotWithShape="0">
                    <a:srgbClr val="000000">
                      <a:alpha val="30000"/>
                    </a:srgbClr>
                  </a:outerShdw>
                </a:effectLst>
              </a:rPr>
              <a:t> </a:t>
            </a:r>
            <a:r>
              <a:rPr lang="en-US" b="1" dirty="0" err="1" smtClean="0">
                <a:ln w="10160">
                  <a:solidFill>
                    <a:schemeClr val="tx1"/>
                  </a:solidFill>
                  <a:prstDash val="solid"/>
                </a:ln>
                <a:effectLst>
                  <a:outerShdw blurRad="38100" dist="22860" dir="5400000" algn="tl" rotWithShape="0">
                    <a:srgbClr val="000000">
                      <a:alpha val="30000"/>
                    </a:srgbClr>
                  </a:outerShdw>
                </a:effectLst>
              </a:rPr>
              <a:t>riwayat</a:t>
            </a:r>
            <a:r>
              <a:rPr lang="id-ID" b="1" dirty="0" smtClean="0">
                <a:ln w="10160">
                  <a:solidFill>
                    <a:schemeClr val="tx1"/>
                  </a:solidFill>
                  <a:prstDash val="solid"/>
                </a:ln>
                <a:effectLst>
                  <a:outerShdw blurRad="38100" dist="22860" dir="5400000" algn="tl" rotWithShape="0">
                    <a:srgbClr val="000000">
                      <a:alpha val="30000"/>
                    </a:srgbClr>
                  </a:outerShdw>
                </a:effectLst>
              </a:rPr>
              <a:t> </a:t>
            </a:r>
            <a:r>
              <a:rPr lang="id-ID" b="1" dirty="0">
                <a:ln w="10160">
                  <a:solidFill>
                    <a:schemeClr val="tx1"/>
                  </a:solidFill>
                  <a:prstDash val="solid"/>
                </a:ln>
                <a:effectLst>
                  <a:outerShdw blurRad="38100" dist="22860" dir="5400000" algn="tl" rotWithShape="0">
                    <a:srgbClr val="000000">
                      <a:alpha val="30000"/>
                    </a:srgbClr>
                  </a:outerShdw>
                </a:effectLst>
              </a:rPr>
              <a:t>karir lainnya mengamati pengaruh tim manajemen pengalaman kerja bersama.</a:t>
            </a:r>
          </a:p>
        </p:txBody>
      </p:sp>
    </p:spTree>
    <p:extLst>
      <p:ext uri="{BB962C8B-B14F-4D97-AF65-F5344CB8AC3E}">
        <p14:creationId xmlns:p14="http://schemas.microsoft.com/office/powerpoint/2010/main" val="341436479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4940" y="365124"/>
            <a:ext cx="9829802" cy="1325563"/>
          </a:xfrm>
        </p:spPr>
        <p:txBody>
          <a:bodyPr/>
          <a:lstStyle/>
          <a:p>
            <a:pPr algn="ctr"/>
            <a:r>
              <a:rPr lang="id-ID" b="1" i="1" dirty="0" smtClean="0">
                <a:ln w="10160">
                  <a:solidFill>
                    <a:schemeClr val="tx1"/>
                  </a:solidFill>
                  <a:prstDash val="solid"/>
                </a:ln>
                <a:effectLst>
                  <a:outerShdw blurRad="38100" dist="22860" dir="5400000" algn="tl" rotWithShape="0">
                    <a:srgbClr val="000000">
                      <a:alpha val="30000"/>
                    </a:srgbClr>
                  </a:outerShdw>
                </a:effectLst>
              </a:rPr>
              <a:t>Spatial Distribution Studies</a:t>
            </a:r>
            <a:endParaRPr lang="id-ID" b="1" dirty="0">
              <a:ln w="10160">
                <a:solidFill>
                  <a:schemeClr val="tx1"/>
                </a:solidFill>
                <a:prstDash val="solid"/>
              </a:ln>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a:xfrm>
            <a:off x="1084941" y="1589087"/>
            <a:ext cx="9829801" cy="4884283"/>
          </a:xfrm>
        </p:spPr>
        <p:txBody>
          <a:bodyPr>
            <a:normAutofit/>
          </a:bodyPr>
          <a:lstStyle/>
          <a:p>
            <a:pPr algn="just"/>
            <a:r>
              <a:rPr lang="id-ID" b="1" dirty="0" smtClean="0">
                <a:ln w="10160">
                  <a:solidFill>
                    <a:schemeClr val="tx1"/>
                  </a:solidFill>
                  <a:prstDash val="solid"/>
                </a:ln>
                <a:effectLst>
                  <a:outerShdw blurRad="38100" dist="22860" dir="5400000" algn="tl" rotWithShape="0">
                    <a:srgbClr val="000000">
                      <a:alpha val="30000"/>
                    </a:srgbClr>
                  </a:outerShdw>
                </a:effectLst>
              </a:rPr>
              <a:t>Secara geografis, wilayah mempengaruhi munculnya pengusaha-pengusaha baru karena pada wilayah tersebut terdapat sumber daya yang dapat dikembangkan.</a:t>
            </a:r>
          </a:p>
          <a:p>
            <a:pPr algn="just"/>
            <a:r>
              <a:rPr lang="id-ID" b="1" dirty="0" smtClean="0">
                <a:ln w="10160">
                  <a:solidFill>
                    <a:schemeClr val="tx1"/>
                  </a:solidFill>
                  <a:prstDash val="solid"/>
                </a:ln>
                <a:effectLst>
                  <a:outerShdw blurRad="38100" dist="22860" dir="5400000" algn="tl" rotWithShape="0">
                    <a:srgbClr val="000000">
                      <a:alpha val="30000"/>
                    </a:srgbClr>
                  </a:outerShdw>
                </a:effectLst>
              </a:rPr>
              <a:t>Selain wilayah, pengalaman dan informasi yang didapat oleh individu yang bekerja pada wilayah tertentu juga mempengaruhi munculnya pengusaha baru yang sejenis dengan usaha yang sebelumnya.</a:t>
            </a:r>
          </a:p>
          <a:p>
            <a:pPr algn="just"/>
            <a:r>
              <a:rPr lang="id-ID" b="1" dirty="0" smtClean="0">
                <a:ln w="10160">
                  <a:solidFill>
                    <a:schemeClr val="tx1"/>
                  </a:solidFill>
                  <a:prstDash val="solid"/>
                </a:ln>
                <a:effectLst>
                  <a:outerShdw blurRad="38100" dist="22860" dir="5400000" algn="tl" rotWithShape="0">
                    <a:srgbClr val="000000">
                      <a:alpha val="30000"/>
                    </a:srgbClr>
                  </a:outerShdw>
                </a:effectLst>
              </a:rPr>
              <a:t>Peneliti juga menemukan bukti tambahan bahwa kerapatan lokal organisasi meningkatkan kemunculan organisasi baru yang serupa.</a:t>
            </a:r>
            <a:endParaRPr lang="id-ID" b="1" dirty="0">
              <a:ln w="10160">
                <a:solidFill>
                  <a:schemeClr val="tx1"/>
                </a:solidFill>
                <a:prstDash val="solid"/>
              </a:ln>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83880371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4055" y="365125"/>
            <a:ext cx="9840688" cy="1325563"/>
          </a:xfrm>
        </p:spPr>
        <p:txBody>
          <a:bodyPr/>
          <a:lstStyle/>
          <a:p>
            <a:pPr algn="ctr"/>
            <a:r>
              <a:rPr lang="id-ID" b="1" i="1" dirty="0" smtClean="0">
                <a:ln w="10160">
                  <a:solidFill>
                    <a:schemeClr val="tx1"/>
                  </a:solidFill>
                  <a:prstDash val="solid"/>
                </a:ln>
                <a:effectLst>
                  <a:outerShdw blurRad="38100" dist="22860" dir="5400000" algn="tl" rotWithShape="0">
                    <a:srgbClr val="000000">
                      <a:alpha val="30000"/>
                    </a:srgbClr>
                  </a:outerShdw>
                </a:effectLst>
              </a:rPr>
              <a:t>Differential Fertility Studies</a:t>
            </a:r>
            <a:endParaRPr lang="id-ID" b="1" dirty="0">
              <a:ln w="10160">
                <a:solidFill>
                  <a:schemeClr val="tx1"/>
                </a:solidFill>
                <a:prstDash val="solid"/>
              </a:ln>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a:xfrm>
            <a:off x="1074056" y="1690688"/>
            <a:ext cx="9840687" cy="4927826"/>
          </a:xfrm>
        </p:spPr>
        <p:txBody>
          <a:bodyPr>
            <a:normAutofit/>
          </a:bodyPr>
          <a:lstStyle/>
          <a:p>
            <a:pPr marL="0" indent="0">
              <a:buNone/>
            </a:pPr>
            <a:r>
              <a:rPr lang="id-ID" b="1" dirty="0" smtClean="0">
                <a:ln w="10160">
                  <a:solidFill>
                    <a:schemeClr val="tx1"/>
                  </a:solidFill>
                  <a:prstDash val="solid"/>
                </a:ln>
                <a:effectLst>
                  <a:outerShdw blurRad="38100" dist="22860" dir="5400000" algn="tl" rotWithShape="0">
                    <a:srgbClr val="000000">
                      <a:alpha val="30000"/>
                    </a:srgbClr>
                  </a:outerShdw>
                </a:effectLst>
              </a:rPr>
              <a:t>Berfokus pada karakteristik organisasi yang mendukung (menyediakan fasilitas) untuk mendukung motivasi karyawan untuk membuka kewirausahaan itu sendiri.</a:t>
            </a:r>
          </a:p>
          <a:p>
            <a:r>
              <a:rPr lang="id-ID" b="1" dirty="0" smtClean="0">
                <a:ln w="10160">
                  <a:solidFill>
                    <a:schemeClr val="tx1"/>
                  </a:solidFill>
                  <a:prstDash val="solid"/>
                </a:ln>
                <a:effectLst>
                  <a:outerShdw blurRad="38100" dist="22860" dir="5400000" algn="tl" rotWithShape="0">
                    <a:srgbClr val="000000">
                      <a:alpha val="30000"/>
                    </a:srgbClr>
                  </a:outerShdw>
                </a:effectLst>
              </a:rPr>
              <a:t>Inovasi Teknologi </a:t>
            </a:r>
          </a:p>
          <a:p>
            <a:pPr marL="0" indent="0">
              <a:buNone/>
            </a:pPr>
            <a:r>
              <a:rPr lang="id-ID" b="1" dirty="0" smtClean="0">
                <a:ln w="10160">
                  <a:solidFill>
                    <a:schemeClr val="tx1"/>
                  </a:solidFill>
                  <a:prstDash val="solid"/>
                </a:ln>
                <a:effectLst>
                  <a:outerShdw blurRad="38100" dist="22860" dir="5400000" algn="tl" rotWithShape="0">
                    <a:srgbClr val="000000">
                      <a:alpha val="30000"/>
                    </a:srgbClr>
                  </a:outerShdw>
                </a:effectLst>
              </a:rPr>
              <a:t>Teknologi suatu organisasi yang berkembang, mempengaruhi peluang untuk berwirausaha semakin tinggi.</a:t>
            </a:r>
            <a:endParaRPr lang="id-ID" b="1" dirty="0">
              <a:ln w="10160">
                <a:solidFill>
                  <a:schemeClr val="tx1"/>
                </a:solidFill>
                <a:prstDash val="solid"/>
              </a:ln>
              <a:effectLst>
                <a:outerShdw blurRad="38100" dist="22860" dir="5400000" algn="tl" rotWithShape="0">
                  <a:srgbClr val="000000">
                    <a:alpha val="30000"/>
                  </a:srgbClr>
                </a:outerShdw>
              </a:effectLst>
            </a:endParaRPr>
          </a:p>
          <a:p>
            <a:r>
              <a:rPr lang="id-ID" b="1" dirty="0" smtClean="0">
                <a:ln w="10160">
                  <a:solidFill>
                    <a:schemeClr val="tx1"/>
                  </a:solidFill>
                  <a:prstDash val="solid"/>
                </a:ln>
                <a:effectLst>
                  <a:outerShdw blurRad="38100" dist="22860" dir="5400000" algn="tl" rotWithShape="0">
                    <a:srgbClr val="000000">
                      <a:alpha val="30000"/>
                    </a:srgbClr>
                  </a:outerShdw>
                </a:effectLst>
              </a:rPr>
              <a:t>Organisasi yang kecil lebih gampang untuk membentuk wirausaha.</a:t>
            </a:r>
          </a:p>
          <a:p>
            <a:pPr marL="0" indent="0">
              <a:buNone/>
            </a:pPr>
            <a:r>
              <a:rPr lang="id-ID" b="1" dirty="0" smtClean="0">
                <a:ln w="10160">
                  <a:solidFill>
                    <a:schemeClr val="tx1"/>
                  </a:solidFill>
                  <a:prstDash val="solid"/>
                </a:ln>
                <a:effectLst>
                  <a:outerShdw blurRad="38100" dist="22860" dir="5400000" algn="tl" rotWithShape="0">
                    <a:srgbClr val="000000">
                      <a:alpha val="30000"/>
                    </a:srgbClr>
                  </a:outerShdw>
                </a:effectLst>
              </a:rPr>
              <a:t>karena lingkupnya yang kecil sehingga lebih kondusif dalam mengajarkan karyawannya tentang kewirausahaan.</a:t>
            </a:r>
          </a:p>
          <a:p>
            <a:endParaRPr lang="id-ID" b="1" dirty="0">
              <a:ln w="10160">
                <a:solidFill>
                  <a:schemeClr val="tx1"/>
                </a:solidFill>
                <a:prstDash val="solid"/>
              </a:ln>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18487314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Mesh</Template>
  <TotalTime>461</TotalTime>
  <Words>713</Words>
  <Application>Microsoft Office PowerPoint</Application>
  <PresentationFormat>Widescreen</PresentationFormat>
  <Paragraphs>50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vt:lpstr>
      <vt:lpstr>Office Theme</vt:lpstr>
      <vt:lpstr>ENTREPRENEURS AS ORGANIZATIONAL PRODUCTS REVISITED </vt:lpstr>
      <vt:lpstr>THEORY</vt:lpstr>
      <vt:lpstr>Confidence</vt:lpstr>
      <vt:lpstr>Information About Entrepreneurial Opportunities</vt:lpstr>
      <vt:lpstr>Social Ties to Resource Providers </vt:lpstr>
      <vt:lpstr>EMPIRICAL EVIDENCE</vt:lpstr>
      <vt:lpstr>Career History Studies</vt:lpstr>
      <vt:lpstr>Spatial Distribution Studies</vt:lpstr>
      <vt:lpstr>Differential Fertility Studies</vt:lpstr>
      <vt:lpstr>Future Research</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 as Organizational Products Revisited</dc:title>
  <dc:creator>taufanprawira@outlook.com</dc:creator>
  <cp:lastModifiedBy>taufanprawira@outlook.com</cp:lastModifiedBy>
  <cp:revision>29</cp:revision>
  <dcterms:created xsi:type="dcterms:W3CDTF">2018-02-18T12:13:20Z</dcterms:created>
  <dcterms:modified xsi:type="dcterms:W3CDTF">2018-02-23T04:31:05Z</dcterms:modified>
</cp:coreProperties>
</file>