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notesMasterIdLst>
    <p:notesMasterId r:id="rId14"/>
  </p:notesMasterIdLst>
  <p:sldIdLst>
    <p:sldId id="270" r:id="rId2"/>
    <p:sldId id="260" r:id="rId3"/>
    <p:sldId id="261" r:id="rId4"/>
    <p:sldId id="258" r:id="rId5"/>
    <p:sldId id="268" r:id="rId6"/>
    <p:sldId id="269"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p:scale>
          <a:sx n="91" d="100"/>
          <a:sy n="91" d="100"/>
        </p:scale>
        <p:origin x="-1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74E17D-E189-4E7F-8974-8623AEC9C091}" type="datetimeFigureOut">
              <a:rPr lang="en-US" smtClean="0"/>
              <a:pPr/>
              <a:t>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7525FD-3FC1-4FCD-91F8-7851B90CADF9}" type="slidenum">
              <a:rPr lang="en-US" smtClean="0"/>
              <a:pPr/>
              <a:t>‹#›</a:t>
            </a:fld>
            <a:endParaRPr lang="en-US"/>
          </a:p>
        </p:txBody>
      </p:sp>
    </p:spTree>
    <p:extLst>
      <p:ext uri="{BB962C8B-B14F-4D97-AF65-F5344CB8AC3E}">
        <p14:creationId xmlns:p14="http://schemas.microsoft.com/office/powerpoint/2010/main" val="2813384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err="1" smtClean="0"/>
              <a:t>Masing-masing</a:t>
            </a:r>
            <a:r>
              <a:rPr lang="en-US" dirty="0" smtClean="0"/>
              <a:t> </a:t>
            </a:r>
            <a:r>
              <a:rPr lang="en-US" dirty="0" err="1" smtClean="0"/>
              <a:t>akan</a:t>
            </a:r>
            <a:r>
              <a:rPr lang="en-US" dirty="0" smtClean="0"/>
              <a:t> </a:t>
            </a:r>
            <a:r>
              <a:rPr lang="en-US" dirty="0" err="1" smtClean="0"/>
              <a:t>diturunkan</a:t>
            </a:r>
            <a:r>
              <a:rPr lang="en-US" dirty="0" smtClean="0"/>
              <a:t> </a:t>
            </a:r>
            <a:r>
              <a:rPr lang="en-US" dirty="0" err="1" smtClean="0"/>
              <a:t>ke</a:t>
            </a:r>
            <a:r>
              <a:rPr lang="en-US" dirty="0" smtClean="0"/>
              <a:t> </a:t>
            </a:r>
            <a:r>
              <a:rPr lang="en-US" dirty="0" err="1" smtClean="0"/>
              <a:t>beberapa</a:t>
            </a:r>
            <a:r>
              <a:rPr lang="en-US" dirty="0" smtClean="0"/>
              <a:t> sub</a:t>
            </a:r>
            <a:r>
              <a:rPr lang="en-US" baseline="0" dirty="0" smtClean="0"/>
              <a:t> </a:t>
            </a:r>
            <a:r>
              <a:rPr lang="en-US" baseline="0" dirty="0" err="1" smtClean="0"/>
              <a:t>bab</a:t>
            </a:r>
            <a:r>
              <a:rPr lang="en-US" baseline="0" dirty="0" smtClean="0"/>
              <a:t> yang </a:t>
            </a:r>
            <a:r>
              <a:rPr lang="en-US" baseline="0" dirty="0" err="1" smtClean="0"/>
              <a:t>berhubungan</a:t>
            </a:r>
            <a:r>
              <a:rPr lang="en-US" baseline="0" dirty="0" smtClean="0"/>
              <a:t> </a:t>
            </a:r>
            <a:r>
              <a:rPr lang="en-US" baseline="0" dirty="0" err="1" smtClean="0"/>
              <a:t>dengan</a:t>
            </a:r>
            <a:r>
              <a:rPr lang="en-US" baseline="0" dirty="0" smtClean="0"/>
              <a:t> </a:t>
            </a:r>
            <a:r>
              <a:rPr lang="en-US" baseline="0" dirty="0" err="1" smtClean="0"/>
              <a:t>kewirausahaan</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E77525FD-3FC1-4FCD-91F8-7851B90CADF9}" type="slidenum">
              <a:rPr lang="en-US" smtClean="0"/>
              <a:pPr/>
              <a:t>2</a:t>
            </a:fld>
            <a:endParaRPr lang="en-US"/>
          </a:p>
        </p:txBody>
      </p:sp>
    </p:spTree>
    <p:extLst>
      <p:ext uri="{BB962C8B-B14F-4D97-AF65-F5344CB8AC3E}">
        <p14:creationId xmlns:p14="http://schemas.microsoft.com/office/powerpoint/2010/main" val="345674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Knowledge:*bahan2</a:t>
            </a:r>
            <a:r>
              <a:rPr lang="id-ID" baseline="0" dirty="0" smtClean="0"/>
              <a:t> baso dan usaha baru</a:t>
            </a:r>
            <a:endParaRPr lang="id-ID" dirty="0" smtClean="0"/>
          </a:p>
          <a:p>
            <a:r>
              <a:rPr lang="id-ID" dirty="0" smtClean="0"/>
              <a:t>Skill:*baso</a:t>
            </a:r>
            <a:r>
              <a:rPr lang="id-ID" baseline="0" dirty="0" smtClean="0"/>
              <a:t> beranak</a:t>
            </a:r>
          </a:p>
          <a:p>
            <a:r>
              <a:rPr lang="id-ID" baseline="0" dirty="0" smtClean="0"/>
              <a:t>Ability:*pemasaran</a:t>
            </a:r>
            <a:endParaRPr lang="id-ID" dirty="0"/>
          </a:p>
        </p:txBody>
      </p:sp>
      <p:sp>
        <p:nvSpPr>
          <p:cNvPr id="4" name="Slide Number Placeholder 3"/>
          <p:cNvSpPr>
            <a:spLocks noGrp="1"/>
          </p:cNvSpPr>
          <p:nvPr>
            <p:ph type="sldNum" sz="quarter" idx="10"/>
          </p:nvPr>
        </p:nvSpPr>
        <p:spPr/>
        <p:txBody>
          <a:bodyPr/>
          <a:lstStyle/>
          <a:p>
            <a:fld id="{B632AC3F-CDBD-441D-A892-529D58E0E472}" type="slidenum">
              <a:rPr lang="id-ID" smtClean="0"/>
              <a:pPr/>
              <a:t>12</a:t>
            </a:fld>
            <a:endParaRPr lang="id-ID"/>
          </a:p>
        </p:txBody>
      </p:sp>
    </p:spTree>
    <p:extLst>
      <p:ext uri="{BB962C8B-B14F-4D97-AF65-F5344CB8AC3E}">
        <p14:creationId xmlns:p14="http://schemas.microsoft.com/office/powerpoint/2010/main" val="3008342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pPr/>
              <a:t>2/8/2018</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pPr/>
              <a:t>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pPr/>
              <a:t>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pPr/>
              <a:t>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2/8/2018</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Chapter </a:t>
            </a:r>
            <a:r>
              <a:rPr lang="id-ID" smtClean="0"/>
              <a:t>4 </a:t>
            </a:r>
            <a:r>
              <a:rPr lang="id-ID" dirty="0" smtClean="0"/>
              <a:t>: Entrepreneur's competencies</a:t>
            </a:r>
            <a:endParaRPr lang="id-ID" dirty="0"/>
          </a:p>
        </p:txBody>
      </p:sp>
      <p:sp>
        <p:nvSpPr>
          <p:cNvPr id="3" name="Content Placeholder 2"/>
          <p:cNvSpPr>
            <a:spLocks noGrp="1"/>
          </p:cNvSpPr>
          <p:nvPr>
            <p:ph idx="1"/>
          </p:nvPr>
        </p:nvSpPr>
        <p:spPr>
          <a:xfrm>
            <a:off x="5767754" y="2616590"/>
            <a:ext cx="5248117" cy="3479409"/>
          </a:xfrm>
        </p:spPr>
        <p:txBody>
          <a:bodyPr>
            <a:normAutofit/>
          </a:bodyPr>
          <a:lstStyle/>
          <a:p>
            <a:pPr marL="502920" indent="-457200">
              <a:buAutoNum type="arabicPeriod"/>
            </a:pPr>
            <a:r>
              <a:rPr lang="id-ID" sz="3600" dirty="0" smtClean="0"/>
              <a:t>Herlita</a:t>
            </a:r>
          </a:p>
          <a:p>
            <a:pPr marL="502920" indent="-457200">
              <a:buAutoNum type="arabicPeriod"/>
            </a:pPr>
            <a:r>
              <a:rPr lang="id-ID" sz="3600" dirty="0" smtClean="0"/>
              <a:t>Samantha</a:t>
            </a:r>
          </a:p>
          <a:p>
            <a:pPr marL="502920" indent="-457200">
              <a:buAutoNum type="arabicPeriod"/>
            </a:pPr>
            <a:r>
              <a:rPr lang="id-ID" sz="3600" dirty="0" smtClean="0"/>
              <a:t>Diana</a:t>
            </a:r>
          </a:p>
          <a:p>
            <a:pPr marL="502920" indent="-457200">
              <a:buAutoNum type="arabicPeriod"/>
            </a:pPr>
            <a:r>
              <a:rPr lang="id-ID" sz="3600" dirty="0" smtClean="0"/>
              <a:t>Vias</a:t>
            </a:r>
            <a:endParaRPr lang="id-ID"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9427"/>
          </a:xfrm>
        </p:spPr>
        <p:txBody>
          <a:bodyPr>
            <a:normAutofit fontScale="90000"/>
          </a:bodyPr>
          <a:lstStyle/>
          <a:p>
            <a:r>
              <a:rPr lang="en-US" dirty="0" smtClean="0"/>
              <a:t>Abilities: An Entrepreneurs’ Competency</a:t>
            </a:r>
            <a:endParaRPr lang="en-US" dirty="0"/>
          </a:p>
        </p:txBody>
      </p:sp>
      <p:sp>
        <p:nvSpPr>
          <p:cNvPr id="3" name="Content Placeholder 2"/>
          <p:cNvSpPr>
            <a:spLocks noGrp="1"/>
          </p:cNvSpPr>
          <p:nvPr>
            <p:ph idx="1"/>
          </p:nvPr>
        </p:nvSpPr>
        <p:spPr>
          <a:xfrm>
            <a:off x="838200" y="1249250"/>
            <a:ext cx="10515600" cy="5241701"/>
          </a:xfrm>
        </p:spPr>
        <p:txBody>
          <a:bodyPr>
            <a:normAutofit/>
          </a:bodyPr>
          <a:lstStyle/>
          <a:p>
            <a:r>
              <a:rPr lang="en-US" sz="2000" dirty="0" err="1">
                <a:latin typeface="Times New Roman" panose="02020603050405020304" pitchFamily="18" charset="0"/>
                <a:cs typeface="Times New Roman" panose="02020603050405020304" pitchFamily="18" charset="0"/>
              </a:rPr>
              <a:t>Menurut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Markhman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dan</a:t>
            </a:r>
            <a:r>
              <a:rPr lang="en-US" sz="2000" dirty="0">
                <a:latin typeface="Times New Roman" panose="02020603050405020304" pitchFamily="18" charset="0"/>
                <a:cs typeface="Times New Roman" panose="02020603050405020304" pitchFamily="18" charset="0"/>
              </a:rPr>
              <a:t> Baron (2003), </a:t>
            </a:r>
            <a:r>
              <a:rPr lang="en-US" sz="2000" dirty="0" err="1">
                <a:latin typeface="Times New Roman" panose="02020603050405020304" pitchFamily="18" charset="0"/>
                <a:cs typeface="Times New Roman" panose="02020603050405020304" pitchFamily="18" charset="0"/>
              </a:rPr>
              <a:t>mereka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mengemukakan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bahwa</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ability </a:t>
            </a:r>
            <a:r>
              <a:rPr lang="en-US" sz="2000" dirty="0" err="1">
                <a:latin typeface="Times New Roman" panose="02020603050405020304" pitchFamily="18" charset="0"/>
                <a:cs typeface="Times New Roman" panose="02020603050405020304" pitchFamily="18" charset="0"/>
              </a:rPr>
              <a:t>dan</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skill</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itu</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termasuk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kesempatan</a:t>
            </a:r>
            <a:r>
              <a:rPr lang="en-US" sz="2000" dirty="0">
                <a:latin typeface="Times New Roman" panose="02020603050405020304" pitchFamily="18" charset="0"/>
                <a:cs typeface="Times New Roman" panose="02020603050405020304" pitchFamily="18" charset="0"/>
              </a:rPr>
              <a:t>, modal </a:t>
            </a:r>
            <a:r>
              <a:rPr lang="en-US" sz="2000" dirty="0" err="1">
                <a:latin typeface="Times New Roman" panose="02020603050405020304" pitchFamily="18" charset="0"/>
                <a:cs typeface="Times New Roman" panose="02020603050405020304" pitchFamily="18" charset="0"/>
              </a:rPr>
              <a:t>manusia</a:t>
            </a:r>
            <a:r>
              <a:rPr lang="en-US" sz="2000" dirty="0">
                <a:latin typeface="Times New Roman" panose="02020603050405020304" pitchFamily="18" charset="0"/>
                <a:cs typeface="Times New Roman" panose="02020603050405020304" pitchFamily="18" charset="0"/>
              </a:rPr>
              <a:t>, </a:t>
            </a:r>
            <a:r>
              <a:rPr lang="en-US" sz="2000" i="1" dirty="0" smtClean="0">
                <a:latin typeface="Times New Roman" panose="02020603050405020304" pitchFamily="18" charset="0"/>
                <a:cs typeface="Times New Roman" panose="02020603050405020304" pitchFamily="18" charset="0"/>
              </a:rPr>
              <a:t>social skill</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dan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ketekunan</a:t>
            </a:r>
            <a:r>
              <a:rPr lang="en-US" sz="2000" dirty="0" smtClean="0">
                <a:latin typeface="Times New Roman" panose="02020603050405020304" pitchFamily="18" charset="0"/>
                <a:cs typeface="Times New Roman" panose="02020603050405020304" pitchFamily="18" charset="0"/>
              </a:rPr>
              <a:t> yang </a:t>
            </a:r>
            <a:r>
              <a:rPr lang="en-US" sz="2000" dirty="0" err="1">
                <a:latin typeface="Times New Roman" panose="02020603050405020304" pitchFamily="18" charset="0"/>
                <a:cs typeface="Times New Roman" panose="02020603050405020304" pitchFamily="18" charset="0"/>
              </a:rPr>
              <a:t>sangat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berkaitan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jika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ingin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membuka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usaha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baru</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i="1" dirty="0">
                <a:latin typeface="Times New Roman" panose="02020603050405020304" pitchFamily="18" charset="0"/>
                <a:cs typeface="Times New Roman" panose="02020603050405020304" pitchFamily="18" charset="0"/>
              </a:rPr>
              <a:t>Ability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juga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diperlukan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ketika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wirausahawan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mengalokasikan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kembali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sumber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daya</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sebagai</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respons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terhadap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ketidakseimbangan</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ekonomi</a:t>
            </a:r>
            <a:r>
              <a:rPr lang="en-US" sz="2000" dirty="0" smtClean="0">
                <a:latin typeface="Times New Roman" panose="02020603050405020304" pitchFamily="18" charset="0"/>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Seperti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eksekutif</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manajer</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ability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itu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digunakan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untuk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berorganisasi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seperti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menggunakan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pengetahuan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dan</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menyatukan</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mereka</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dengan</a:t>
            </a:r>
            <a:r>
              <a:rPr lang="en-US" sz="2000" dirty="0">
                <a:latin typeface="Times New Roman" panose="02020603050405020304" pitchFamily="18" charset="0"/>
                <a:cs typeface="Times New Roman" panose="02020603050405020304" pitchFamily="18" charset="0"/>
              </a:rPr>
              <a:t> </a:t>
            </a:r>
            <a:r>
              <a:rPr lang="en-US" sz="2000" i="1" dirty="0" smtClean="0">
                <a:latin typeface="Times New Roman" panose="02020603050405020304" pitchFamily="18" charset="0"/>
                <a:cs typeface="Times New Roman" panose="02020603050405020304" pitchFamily="18" charset="0"/>
              </a:rPr>
              <a:t>skill</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itu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sangat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relevan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dalam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konteks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kewirausahaan</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Teori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kapasitas</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absorbsi</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juga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menjelaskan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mengapa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pengusaha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biasanya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memiliki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kesempatan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lebih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besar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untuk</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sukses</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itu</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karena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pengalaman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mereka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dengan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usaha</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sebelumnya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memberikan</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sebuah</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pengetahuan</a:t>
            </a:r>
            <a:r>
              <a:rPr lang="en-US" sz="2000" dirty="0" smtClean="0">
                <a:latin typeface="Times New Roman" panose="02020603050405020304" pitchFamily="18" charset="0"/>
                <a:cs typeface="Times New Roman" panose="02020603050405020304" pitchFamily="18" charset="0"/>
              </a:rPr>
              <a:t>, </a:t>
            </a:r>
            <a:r>
              <a:rPr lang="en-US" sz="2000" i="1" dirty="0" smtClean="0">
                <a:latin typeface="Times New Roman" panose="02020603050405020304" pitchFamily="18" charset="0"/>
                <a:cs typeface="Times New Roman" panose="02020603050405020304" pitchFamily="18" charset="0"/>
              </a:rPr>
              <a:t>skill</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dan</a:t>
            </a:r>
            <a:r>
              <a:rPr lang="en-US" sz="2000" dirty="0">
                <a:latin typeface="Times New Roman" panose="02020603050405020304" pitchFamily="18" charset="0"/>
                <a:cs typeface="Times New Roman" panose="02020603050405020304" pitchFamily="18" charset="0"/>
              </a:rPr>
              <a:t> </a:t>
            </a:r>
            <a:r>
              <a:rPr lang="en-US" sz="2000" i="1" dirty="0" smtClean="0">
                <a:latin typeface="Times New Roman" panose="02020603050405020304" pitchFamily="18" charset="0"/>
                <a:cs typeface="Times New Roman" panose="02020603050405020304" pitchFamily="18" charset="0"/>
              </a:rPr>
              <a:t>ability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tambahan</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mengenai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penciptaan</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perusahaan</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atau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usaha</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6119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Cognitions</a:t>
            </a:r>
            <a:endParaRPr lang="id-ID" dirty="0"/>
          </a:p>
        </p:txBody>
      </p:sp>
      <p:sp>
        <p:nvSpPr>
          <p:cNvPr id="3" name="Content Placeholder 2"/>
          <p:cNvSpPr>
            <a:spLocks noGrp="1"/>
          </p:cNvSpPr>
          <p:nvPr>
            <p:ph idx="1"/>
          </p:nvPr>
        </p:nvSpPr>
        <p:spPr/>
        <p:txBody>
          <a:bodyPr/>
          <a:lstStyle/>
          <a:p>
            <a:r>
              <a:rPr lang="id-ID" dirty="0" smtClean="0"/>
              <a:t>Kognisi </a:t>
            </a:r>
            <a:r>
              <a:rPr lang="id-ID" dirty="0">
                <a:sym typeface="Wingdings" pitchFamily="2" charset="2"/>
              </a:rPr>
              <a:t> proses mental untuk mengetahui.</a:t>
            </a:r>
          </a:p>
          <a:p>
            <a:pPr lvl="4"/>
            <a:r>
              <a:rPr lang="id-ID" dirty="0">
                <a:sym typeface="Wingdings" pitchFamily="2" charset="2"/>
              </a:rPr>
              <a:t> aspek kesadaran, persepsi, penalaran, dll</a:t>
            </a:r>
            <a:r>
              <a:rPr lang="id-ID" dirty="0" smtClean="0">
                <a:sym typeface="Wingdings" pitchFamily="2" charset="2"/>
              </a:rPr>
              <a:t>.</a:t>
            </a:r>
            <a:endParaRPr lang="id-ID"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6973" y="4797153"/>
            <a:ext cx="3431329" cy="20608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007436" y="2816932"/>
            <a:ext cx="4905201" cy="1692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Busenitz &amp; Barney</a:t>
            </a:r>
          </a:p>
          <a:p>
            <a:pPr algn="ctr"/>
            <a:r>
              <a:rPr lang="id-ID" dirty="0" smtClean="0"/>
              <a:t>Pengusaha harus punya kemampuan berpikir yang berbeda, menggunakan heuristik dan membuat keputusan dengan cara yang berbeda.</a:t>
            </a:r>
            <a:endParaRPr lang="id-ID" dirty="0"/>
          </a:p>
        </p:txBody>
      </p:sp>
      <p:sp>
        <p:nvSpPr>
          <p:cNvPr id="5" name="Rectangle 4"/>
          <p:cNvSpPr/>
          <p:nvPr/>
        </p:nvSpPr>
        <p:spPr>
          <a:xfrm>
            <a:off x="7056107" y="2816932"/>
            <a:ext cx="4420360"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Dengan mengandalkan pikiran heuristik pengusaha dapat memahami situasi yang tidak pasti dan kompleks</a:t>
            </a:r>
            <a:endParaRPr lang="id-ID" dirty="0"/>
          </a:p>
        </p:txBody>
      </p:sp>
    </p:spTree>
    <p:extLst>
      <p:ext uri="{BB962C8B-B14F-4D97-AF65-F5344CB8AC3E}">
        <p14:creationId xmlns:p14="http://schemas.microsoft.com/office/powerpoint/2010/main" val="243544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88780" y="4941168"/>
            <a:ext cx="3973185" cy="1772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id-ID" dirty="0" smtClean="0"/>
              <a:t>Discussion and the future for entrepreneurship competency research</a:t>
            </a:r>
            <a:endParaRPr lang="id-ID" dirty="0"/>
          </a:p>
        </p:txBody>
      </p:sp>
      <p:sp>
        <p:nvSpPr>
          <p:cNvPr id="4" name="Rounded Rectangle 3"/>
          <p:cNvSpPr/>
          <p:nvPr/>
        </p:nvSpPr>
        <p:spPr>
          <a:xfrm>
            <a:off x="2831637" y="1988840"/>
            <a:ext cx="6144683"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KOMPETENSI</a:t>
            </a:r>
            <a:endParaRPr lang="id-ID" dirty="0"/>
          </a:p>
        </p:txBody>
      </p:sp>
      <p:cxnSp>
        <p:nvCxnSpPr>
          <p:cNvPr id="6" name="Straight Arrow Connector 5"/>
          <p:cNvCxnSpPr>
            <a:stCxn id="4" idx="2"/>
            <a:endCxn id="7" idx="0"/>
          </p:cNvCxnSpPr>
          <p:nvPr/>
        </p:nvCxnSpPr>
        <p:spPr>
          <a:xfrm flipH="1">
            <a:off x="1871531" y="2708920"/>
            <a:ext cx="4032448" cy="2506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239349" y="5215508"/>
            <a:ext cx="3264363"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knowledge</a:t>
            </a:r>
            <a:endParaRPr lang="id-ID" dirty="0"/>
          </a:p>
        </p:txBody>
      </p:sp>
      <p:sp>
        <p:nvSpPr>
          <p:cNvPr id="11" name="Oval 10"/>
          <p:cNvSpPr/>
          <p:nvPr/>
        </p:nvSpPr>
        <p:spPr>
          <a:xfrm>
            <a:off x="8784299" y="5215508"/>
            <a:ext cx="3264363"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ability</a:t>
            </a:r>
            <a:endParaRPr lang="id-ID" dirty="0"/>
          </a:p>
        </p:txBody>
      </p:sp>
      <p:sp>
        <p:nvSpPr>
          <p:cNvPr id="12" name="Oval 11"/>
          <p:cNvSpPr/>
          <p:nvPr/>
        </p:nvSpPr>
        <p:spPr>
          <a:xfrm>
            <a:off x="4278468" y="3573016"/>
            <a:ext cx="3264363"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skill</a:t>
            </a:r>
            <a:endParaRPr lang="id-ID" dirty="0"/>
          </a:p>
        </p:txBody>
      </p:sp>
      <p:cxnSp>
        <p:nvCxnSpPr>
          <p:cNvPr id="13" name="Straight Arrow Connector 12"/>
          <p:cNvCxnSpPr>
            <a:stCxn id="4" idx="2"/>
            <a:endCxn id="12" idx="0"/>
          </p:cNvCxnSpPr>
          <p:nvPr/>
        </p:nvCxnSpPr>
        <p:spPr>
          <a:xfrm>
            <a:off x="5903979" y="2708920"/>
            <a:ext cx="6671"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4" idx="2"/>
            <a:endCxn id="11" idx="0"/>
          </p:cNvCxnSpPr>
          <p:nvPr/>
        </p:nvCxnSpPr>
        <p:spPr>
          <a:xfrm>
            <a:off x="5903979" y="2708920"/>
            <a:ext cx="4512501" cy="2506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5967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Theoretical Background</a:t>
            </a:r>
            <a:endParaRPr lang="en-US" dirty="0"/>
          </a:p>
        </p:txBody>
      </p:sp>
      <p:sp>
        <p:nvSpPr>
          <p:cNvPr id="3" name="Content Placeholder 2"/>
          <p:cNvSpPr>
            <a:spLocks noGrp="1"/>
          </p:cNvSpPr>
          <p:nvPr>
            <p:ph idx="1"/>
          </p:nvPr>
        </p:nvSpPr>
        <p:spPr/>
        <p:txBody>
          <a:bodyPr/>
          <a:lstStyle/>
          <a:p>
            <a:r>
              <a:rPr lang="en-US" dirty="0" smtClean="0"/>
              <a:t>Model </a:t>
            </a:r>
            <a:r>
              <a:rPr lang="en-US" dirty="0" err="1" smtClean="0"/>
              <a:t>teori</a:t>
            </a:r>
            <a:r>
              <a:rPr lang="en-US" dirty="0" smtClean="0"/>
              <a:t> </a:t>
            </a:r>
            <a:r>
              <a:rPr lang="en-US" dirty="0" err="1" smtClean="0"/>
              <a:t>dalam</a:t>
            </a:r>
            <a:r>
              <a:rPr lang="en-US" dirty="0" smtClean="0"/>
              <a:t> </a:t>
            </a:r>
            <a:r>
              <a:rPr lang="en-US" dirty="0" err="1" smtClean="0"/>
              <a:t>bab</a:t>
            </a:r>
            <a:r>
              <a:rPr lang="en-US" dirty="0" smtClean="0"/>
              <a:t> </a:t>
            </a:r>
            <a:r>
              <a:rPr lang="en-US" dirty="0" err="1" smtClean="0"/>
              <a:t>ini</a:t>
            </a:r>
            <a:r>
              <a:rPr lang="en-US" dirty="0" smtClean="0"/>
              <a:t> </a:t>
            </a:r>
            <a:r>
              <a:rPr lang="en-US" dirty="0" err="1" smtClean="0"/>
              <a:t>didasari</a:t>
            </a:r>
            <a:r>
              <a:rPr lang="en-US" dirty="0" smtClean="0"/>
              <a:t> </a:t>
            </a:r>
            <a:r>
              <a:rPr lang="en-US" dirty="0" err="1"/>
              <a:t>pada</a:t>
            </a:r>
            <a:r>
              <a:rPr lang="en-US" dirty="0"/>
              <a:t> </a:t>
            </a:r>
            <a:r>
              <a:rPr lang="en-US" dirty="0" err="1"/>
              <a:t>tiga</a:t>
            </a:r>
            <a:r>
              <a:rPr lang="en-US" dirty="0"/>
              <a:t> </a:t>
            </a:r>
            <a:r>
              <a:rPr lang="en-US" dirty="0" err="1" smtClean="0"/>
              <a:t>kompetensi</a:t>
            </a:r>
            <a:r>
              <a:rPr lang="en-US" dirty="0"/>
              <a:t> </a:t>
            </a:r>
            <a:r>
              <a:rPr lang="en-US" dirty="0" smtClean="0"/>
              <a:t>yang </a:t>
            </a:r>
            <a:r>
              <a:rPr lang="en-US" dirty="0" err="1"/>
              <a:t>luas</a:t>
            </a:r>
            <a:r>
              <a:rPr lang="en-US" dirty="0"/>
              <a:t> </a:t>
            </a:r>
            <a:r>
              <a:rPr lang="en-US" dirty="0" err="1"/>
              <a:t>dan</a:t>
            </a:r>
            <a:r>
              <a:rPr lang="en-US" dirty="0"/>
              <a:t> </a:t>
            </a:r>
            <a:r>
              <a:rPr lang="en-US" dirty="0" err="1" smtClean="0"/>
              <a:t>saling</a:t>
            </a:r>
            <a:r>
              <a:rPr lang="en-US" dirty="0" smtClean="0"/>
              <a:t> </a:t>
            </a:r>
            <a:r>
              <a:rPr lang="en-US" dirty="0" err="1" smtClean="0"/>
              <a:t>berkaitan</a:t>
            </a:r>
            <a:r>
              <a:rPr lang="en-US" dirty="0" smtClean="0"/>
              <a:t> </a:t>
            </a:r>
            <a:r>
              <a:rPr lang="en-US" dirty="0" err="1" smtClean="0"/>
              <a:t>satu</a:t>
            </a:r>
            <a:r>
              <a:rPr lang="en-US" dirty="0" smtClean="0"/>
              <a:t> </a:t>
            </a:r>
            <a:r>
              <a:rPr lang="en-US" dirty="0" err="1" smtClean="0"/>
              <a:t>sama</a:t>
            </a:r>
            <a:r>
              <a:rPr lang="en-US" dirty="0" smtClean="0"/>
              <a:t> lain, </a:t>
            </a:r>
            <a:r>
              <a:rPr lang="en-US" dirty="0" err="1" smtClean="0"/>
              <a:t>yaitu</a:t>
            </a:r>
            <a:r>
              <a:rPr lang="en-US" dirty="0" smtClean="0"/>
              <a:t> </a:t>
            </a:r>
            <a:r>
              <a:rPr lang="en-US" dirty="0" err="1" smtClean="0"/>
              <a:t>pengetahuan</a:t>
            </a:r>
            <a:r>
              <a:rPr lang="en-US" dirty="0" smtClean="0"/>
              <a:t> (Knowledge), </a:t>
            </a:r>
            <a:r>
              <a:rPr lang="en-US" dirty="0" err="1" smtClean="0"/>
              <a:t>keterampilan</a:t>
            </a:r>
            <a:r>
              <a:rPr lang="en-US" dirty="0" smtClean="0"/>
              <a:t> (Skill), </a:t>
            </a:r>
            <a:r>
              <a:rPr lang="en-US" dirty="0" err="1"/>
              <a:t>dan</a:t>
            </a:r>
            <a:r>
              <a:rPr lang="en-US" dirty="0"/>
              <a:t> </a:t>
            </a:r>
            <a:r>
              <a:rPr lang="en-US" dirty="0" err="1" smtClean="0"/>
              <a:t>kemampuan</a:t>
            </a:r>
            <a:r>
              <a:rPr lang="en-US" dirty="0"/>
              <a:t> </a:t>
            </a:r>
            <a:r>
              <a:rPr lang="en-US" dirty="0" smtClean="0"/>
              <a:t>(Abilities).</a:t>
            </a:r>
            <a:endParaRPr lang="en-US" dirty="0"/>
          </a:p>
          <a:p>
            <a:r>
              <a:rPr lang="en-US" dirty="0" err="1" smtClean="0"/>
              <a:t>Kompetensi</a:t>
            </a:r>
            <a:r>
              <a:rPr lang="en-US" dirty="0" smtClean="0"/>
              <a:t> </a:t>
            </a:r>
            <a:r>
              <a:rPr lang="en-US" dirty="0" err="1" smtClean="0"/>
              <a:t>Pengetahuan</a:t>
            </a:r>
            <a:r>
              <a:rPr lang="en-US" dirty="0" smtClean="0"/>
              <a:t> (knowledge) </a:t>
            </a:r>
            <a:r>
              <a:rPr lang="en-US" dirty="0" err="1" smtClean="0"/>
              <a:t>mencangkup</a:t>
            </a:r>
            <a:r>
              <a:rPr lang="en-US" dirty="0" smtClean="0"/>
              <a:t> </a:t>
            </a:r>
            <a:r>
              <a:rPr lang="en-US" dirty="0" err="1" smtClean="0"/>
              <a:t>akses</a:t>
            </a:r>
            <a:r>
              <a:rPr lang="en-US" dirty="0" smtClean="0"/>
              <a:t> </a:t>
            </a:r>
            <a:r>
              <a:rPr lang="en-US" dirty="0" err="1" smtClean="0"/>
              <a:t>informasi</a:t>
            </a:r>
            <a:r>
              <a:rPr lang="en-US" dirty="0" smtClean="0"/>
              <a:t> yang </a:t>
            </a:r>
            <a:r>
              <a:rPr lang="en-US" dirty="0" err="1" smtClean="0"/>
              <a:t>unik</a:t>
            </a:r>
            <a:r>
              <a:rPr lang="en-US" dirty="0" smtClean="0"/>
              <a:t> </a:t>
            </a:r>
            <a:r>
              <a:rPr lang="en-US" dirty="0" err="1" smtClean="0"/>
              <a:t>dan</a:t>
            </a:r>
            <a:r>
              <a:rPr lang="en-US" dirty="0" smtClean="0"/>
              <a:t> </a:t>
            </a:r>
            <a:r>
              <a:rPr lang="en-US" dirty="0" err="1" smtClean="0"/>
              <a:t>pengalaman</a:t>
            </a:r>
            <a:r>
              <a:rPr lang="en-US" dirty="0"/>
              <a:t> </a:t>
            </a:r>
            <a:r>
              <a:rPr lang="en-US" dirty="0" smtClean="0"/>
              <a:t>yang </a:t>
            </a:r>
            <a:r>
              <a:rPr lang="en-US" dirty="0" err="1" smtClean="0"/>
              <a:t>kemudian</a:t>
            </a:r>
            <a:r>
              <a:rPr lang="en-US" dirty="0" smtClean="0"/>
              <a:t> </a:t>
            </a:r>
            <a:r>
              <a:rPr lang="en-US" dirty="0" err="1" smtClean="0"/>
              <a:t>dibahas</a:t>
            </a:r>
            <a:r>
              <a:rPr lang="en-US" dirty="0" smtClean="0"/>
              <a:t> </a:t>
            </a:r>
            <a:r>
              <a:rPr lang="en-US" dirty="0" err="1" smtClean="0"/>
              <a:t>dalam</a:t>
            </a:r>
            <a:r>
              <a:rPr lang="en-US" dirty="0" smtClean="0"/>
              <a:t> </a:t>
            </a:r>
            <a:r>
              <a:rPr lang="en-US" dirty="0" err="1" smtClean="0"/>
              <a:t>hal</a:t>
            </a:r>
            <a:r>
              <a:rPr lang="en-US" dirty="0" smtClean="0"/>
              <a:t> </a:t>
            </a:r>
            <a:r>
              <a:rPr lang="en-US" dirty="0" err="1" smtClean="0"/>
              <a:t>kompleksitas</a:t>
            </a:r>
            <a:r>
              <a:rPr lang="en-US" dirty="0" smtClean="0"/>
              <a:t>, </a:t>
            </a:r>
            <a:r>
              <a:rPr lang="id-ID" dirty="0" err="1"/>
              <a:t>k</a:t>
            </a:r>
            <a:r>
              <a:rPr lang="en-US" dirty="0" err="1" smtClean="0"/>
              <a:t>etepatan</a:t>
            </a:r>
            <a:r>
              <a:rPr lang="en-US" dirty="0" smtClean="0"/>
              <a:t> </a:t>
            </a:r>
            <a:r>
              <a:rPr lang="en-US" dirty="0" err="1" smtClean="0"/>
              <a:t>dan</a:t>
            </a:r>
            <a:r>
              <a:rPr lang="en-US" dirty="0" smtClean="0"/>
              <a:t> </a:t>
            </a:r>
            <a:r>
              <a:rPr lang="en-US" dirty="0" err="1" smtClean="0"/>
              <a:t>kodifikasi</a:t>
            </a:r>
            <a:r>
              <a:rPr lang="en-US" dirty="0" smtClean="0"/>
              <a:t>.</a:t>
            </a:r>
          </a:p>
          <a:p>
            <a:r>
              <a:rPr lang="en-US" dirty="0" err="1" smtClean="0"/>
              <a:t>Kompetensi</a:t>
            </a:r>
            <a:r>
              <a:rPr lang="en-US" dirty="0" smtClean="0"/>
              <a:t> </a:t>
            </a:r>
            <a:r>
              <a:rPr lang="en-US" dirty="0" err="1" smtClean="0"/>
              <a:t>Keterampilan</a:t>
            </a:r>
            <a:r>
              <a:rPr lang="en-US" dirty="0" smtClean="0"/>
              <a:t> (Skill) </a:t>
            </a:r>
            <a:r>
              <a:rPr lang="en-US" dirty="0" err="1" smtClean="0"/>
              <a:t>memerlukan</a:t>
            </a:r>
            <a:r>
              <a:rPr lang="en-US" dirty="0" smtClean="0"/>
              <a:t> </a:t>
            </a:r>
            <a:r>
              <a:rPr lang="en-US" i="1" dirty="0" smtClean="0"/>
              <a:t>technical skill </a:t>
            </a:r>
            <a:r>
              <a:rPr lang="en-US" dirty="0" smtClean="0"/>
              <a:t>(</a:t>
            </a:r>
            <a:r>
              <a:rPr lang="en-US" dirty="0" err="1" smtClean="0"/>
              <a:t>Misalnya</a:t>
            </a:r>
            <a:r>
              <a:rPr lang="en-US" dirty="0" smtClean="0"/>
              <a:t> </a:t>
            </a:r>
            <a:r>
              <a:rPr lang="en-US" dirty="0" err="1" smtClean="0"/>
              <a:t>Organisasi</a:t>
            </a:r>
            <a:r>
              <a:rPr lang="en-US" dirty="0" smtClean="0"/>
              <a:t>, </a:t>
            </a:r>
            <a:r>
              <a:rPr lang="id-ID" dirty="0"/>
              <a:t>manajemen, produk / jasa, dan keterampilan industri) dan </a:t>
            </a:r>
            <a:r>
              <a:rPr lang="en-US" i="1" dirty="0" smtClean="0"/>
              <a:t>human skill </a:t>
            </a:r>
            <a:r>
              <a:rPr lang="id-ID" dirty="0" smtClean="0"/>
              <a:t>(modal </a:t>
            </a:r>
            <a:r>
              <a:rPr lang="id-ID" dirty="0"/>
              <a:t>manusia dan </a:t>
            </a:r>
            <a:r>
              <a:rPr lang="id-ID" dirty="0" smtClean="0"/>
              <a:t>keterampilan </a:t>
            </a:r>
            <a:r>
              <a:rPr lang="id-ID" dirty="0"/>
              <a:t>sosial). </a:t>
            </a:r>
            <a:endParaRPr lang="en-US" dirty="0" smtClean="0"/>
          </a:p>
          <a:p>
            <a:r>
              <a:rPr lang="id-ID" dirty="0" smtClean="0"/>
              <a:t>kompetensi </a:t>
            </a:r>
            <a:r>
              <a:rPr lang="id-ID" dirty="0"/>
              <a:t>kemampuan </a:t>
            </a:r>
            <a:r>
              <a:rPr lang="en-US" dirty="0" smtClean="0"/>
              <a:t>(Abilities) </a:t>
            </a:r>
            <a:r>
              <a:rPr lang="id-ID" dirty="0" smtClean="0"/>
              <a:t>terdiri </a:t>
            </a:r>
            <a:r>
              <a:rPr lang="id-ID" dirty="0"/>
              <a:t>dari capabilitily untuk </a:t>
            </a:r>
            <a:r>
              <a:rPr lang="en-US" dirty="0" err="1" smtClean="0"/>
              <a:t>mengatasi</a:t>
            </a:r>
            <a:r>
              <a:rPr lang="en-US" dirty="0" smtClean="0"/>
              <a:t> </a:t>
            </a:r>
            <a:r>
              <a:rPr lang="id-ID" dirty="0" smtClean="0"/>
              <a:t>kesulitan </a:t>
            </a:r>
            <a:r>
              <a:rPr lang="id-ID" dirty="0"/>
              <a:t>dan kemampuan kognitif untuk menemukan </a:t>
            </a:r>
            <a:r>
              <a:rPr lang="en-US" dirty="0" err="1" smtClean="0"/>
              <a:t>sebuah</a:t>
            </a:r>
            <a:r>
              <a:rPr lang="en-US" dirty="0" smtClean="0"/>
              <a:t> </a:t>
            </a:r>
            <a:r>
              <a:rPr lang="id-ID" dirty="0" smtClean="0"/>
              <a:t>peluang</a:t>
            </a:r>
            <a:r>
              <a:rPr lang="id-ID" dirty="0"/>
              <a:t>.</a:t>
            </a:r>
            <a:endParaRPr lang="en-US" dirty="0"/>
          </a:p>
          <a:p>
            <a:endParaRPr lang="en-US" dirty="0"/>
          </a:p>
        </p:txBody>
      </p:sp>
    </p:spTree>
    <p:extLst>
      <p:ext uri="{BB962C8B-B14F-4D97-AF65-F5344CB8AC3E}">
        <p14:creationId xmlns:p14="http://schemas.microsoft.com/office/powerpoint/2010/main" val="4266394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Theoretical Background</a:t>
            </a:r>
            <a:endParaRPr lang="id-ID" dirty="0"/>
          </a:p>
        </p:txBody>
      </p:sp>
      <p:sp>
        <p:nvSpPr>
          <p:cNvPr id="3" name="Content Placeholder 2"/>
          <p:cNvSpPr>
            <a:spLocks noGrp="1"/>
          </p:cNvSpPr>
          <p:nvPr>
            <p:ph idx="1"/>
          </p:nvPr>
        </p:nvSpPr>
        <p:spPr/>
        <p:txBody>
          <a:bodyPr/>
          <a:lstStyle/>
          <a:p>
            <a:pPr marL="45720" indent="0">
              <a:buNone/>
            </a:pPr>
            <a:r>
              <a:rPr lang="id-ID" dirty="0" smtClean="0"/>
              <a:t>Pada akhirnya, pada bab ini akan dijelaskan bahwa :</a:t>
            </a:r>
            <a:endParaRPr lang="id-ID" dirty="0"/>
          </a:p>
          <a:p>
            <a:r>
              <a:rPr lang="id-ID" dirty="0" smtClean="0"/>
              <a:t>Pada bagian  Knowledge sebagai kompetensi, akan dibahas beberapa dimensi pengetahuan namun secara khusus akan berfokus pada tacit dan codified knowledge.</a:t>
            </a:r>
          </a:p>
          <a:p>
            <a:r>
              <a:rPr lang="id-ID" dirty="0" smtClean="0"/>
              <a:t>Pada bagian skill sebagai kompetensi, akan dikhususkan lebih ke human skill yang termasuk human and social capital</a:t>
            </a:r>
          </a:p>
          <a:p>
            <a:r>
              <a:rPr lang="id-ID" dirty="0" smtClean="0"/>
              <a:t>Pada bagian abilities sebagai kompetensi, akan lebih di arahkan ke kognisi</a:t>
            </a:r>
          </a:p>
          <a:p>
            <a:r>
              <a:rPr lang="id-ID" dirty="0" smtClean="0"/>
              <a:t>Terakhir, akan ada beberapa saran mengenai entrepreneurs competencies untuk pengetahuan selanjutnya</a:t>
            </a:r>
            <a:endParaRPr lang="id-ID" dirty="0"/>
          </a:p>
        </p:txBody>
      </p:sp>
    </p:spTree>
    <p:extLst>
      <p:ext uri="{BB962C8B-B14F-4D97-AF65-F5344CB8AC3E}">
        <p14:creationId xmlns:p14="http://schemas.microsoft.com/office/powerpoint/2010/main" val="2828539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a:t>
            </a:r>
            <a:endParaRPr lang="en-US" dirty="0"/>
          </a:p>
        </p:txBody>
      </p:sp>
      <p:sp>
        <p:nvSpPr>
          <p:cNvPr id="3" name="Content Placeholder 2"/>
          <p:cNvSpPr>
            <a:spLocks noGrp="1"/>
          </p:cNvSpPr>
          <p:nvPr>
            <p:ph idx="1"/>
          </p:nvPr>
        </p:nvSpPr>
        <p:spPr>
          <a:xfrm>
            <a:off x="1143000" y="1694329"/>
            <a:ext cx="9872871" cy="4800599"/>
          </a:xfrm>
        </p:spPr>
        <p:txBody>
          <a:bodyPr>
            <a:normAutofit lnSpcReduction="10000"/>
          </a:bodyPr>
          <a:lstStyle/>
          <a:p>
            <a:r>
              <a:rPr lang="en-US" dirty="0" smtClean="0"/>
              <a:t>Knowledge </a:t>
            </a:r>
            <a:r>
              <a:rPr lang="en-US" dirty="0" err="1" smtClean="0"/>
              <a:t>merupakan</a:t>
            </a:r>
            <a:r>
              <a:rPr lang="en-US" dirty="0" smtClean="0"/>
              <a:t> </a:t>
            </a:r>
            <a:r>
              <a:rPr lang="en-US" dirty="0" err="1" smtClean="0"/>
              <a:t>Kompetensi</a:t>
            </a:r>
            <a:r>
              <a:rPr lang="en-US" dirty="0" smtClean="0"/>
              <a:t> paling </a:t>
            </a:r>
            <a:r>
              <a:rPr lang="en-US" dirty="0" err="1" smtClean="0"/>
              <a:t>penting</a:t>
            </a:r>
            <a:r>
              <a:rPr lang="en-US" dirty="0" smtClean="0"/>
              <a:t> </a:t>
            </a:r>
            <a:r>
              <a:rPr lang="en-US" dirty="0" err="1" smtClean="0"/>
              <a:t>dalam</a:t>
            </a:r>
            <a:r>
              <a:rPr lang="en-US" dirty="0" smtClean="0"/>
              <a:t> </a:t>
            </a:r>
            <a:r>
              <a:rPr lang="en-US" dirty="0" err="1" smtClean="0"/>
              <a:t>konteks</a:t>
            </a:r>
            <a:r>
              <a:rPr lang="en-US" dirty="0" smtClean="0"/>
              <a:t> Entrepreneurship. Ada </a:t>
            </a:r>
            <a:r>
              <a:rPr lang="en-US" dirty="0" err="1" smtClean="0"/>
              <a:t>tiga</a:t>
            </a:r>
            <a:r>
              <a:rPr lang="en-US" dirty="0" smtClean="0"/>
              <a:t> </a:t>
            </a:r>
            <a:r>
              <a:rPr lang="en-US" dirty="0" err="1" smtClean="0"/>
              <a:t>cara</a:t>
            </a:r>
            <a:r>
              <a:rPr lang="en-US" dirty="0" smtClean="0"/>
              <a:t> :</a:t>
            </a:r>
          </a:p>
          <a:p>
            <a:pPr marL="45720" indent="0">
              <a:buNone/>
            </a:pPr>
            <a:r>
              <a:rPr lang="en-US" dirty="0"/>
              <a:t>	</a:t>
            </a:r>
            <a:r>
              <a:rPr lang="en-US" dirty="0" smtClean="0"/>
              <a:t>1. </a:t>
            </a:r>
            <a:r>
              <a:rPr lang="id-ID" dirty="0" smtClean="0"/>
              <a:t>penemuan </a:t>
            </a:r>
            <a:r>
              <a:rPr lang="id-ID" dirty="0"/>
              <a:t>suatu kesempatan adalah pengetahuan. </a:t>
            </a:r>
            <a:endParaRPr lang="en-US" dirty="0" smtClean="0"/>
          </a:p>
          <a:p>
            <a:pPr marL="45720" indent="0">
              <a:buNone/>
            </a:pPr>
            <a:r>
              <a:rPr lang="en-US" dirty="0" smtClean="0"/>
              <a:t>	2. </a:t>
            </a:r>
            <a:r>
              <a:rPr lang="en-US" dirty="0"/>
              <a:t>S</a:t>
            </a:r>
            <a:r>
              <a:rPr lang="id-ID" dirty="0" smtClean="0"/>
              <a:t>emua </a:t>
            </a:r>
            <a:r>
              <a:rPr lang="id-ID" dirty="0"/>
              <a:t>peluang harus diidentifikasi sebelum dinilai dan </a:t>
            </a:r>
            <a:r>
              <a:rPr lang="id-ID" dirty="0" smtClean="0"/>
              <a:t>digunakan, </a:t>
            </a:r>
            <a:r>
              <a:rPr lang="id-ID" dirty="0"/>
              <a:t>maka pengetahuan dapat </a:t>
            </a:r>
            <a:r>
              <a:rPr lang="en-US" dirty="0" err="1" smtClean="0"/>
              <a:t>menilai</a:t>
            </a:r>
            <a:r>
              <a:rPr lang="en-US" dirty="0" smtClean="0"/>
              <a:t> </a:t>
            </a:r>
            <a:r>
              <a:rPr lang="id-ID" dirty="0" smtClean="0"/>
              <a:t>peluang </a:t>
            </a:r>
            <a:r>
              <a:rPr lang="id-ID" dirty="0"/>
              <a:t>yang sesuai. </a:t>
            </a:r>
            <a:endParaRPr lang="en-US" dirty="0" smtClean="0"/>
          </a:p>
          <a:p>
            <a:pPr marL="45720" indent="0">
              <a:buNone/>
            </a:pPr>
            <a:r>
              <a:rPr lang="en-US" dirty="0"/>
              <a:t>	</a:t>
            </a:r>
            <a:r>
              <a:rPr lang="en-US" dirty="0" smtClean="0"/>
              <a:t>3. </a:t>
            </a:r>
            <a:r>
              <a:rPr lang="en-US" dirty="0"/>
              <a:t>P</a:t>
            </a:r>
            <a:r>
              <a:rPr lang="id-ID" dirty="0" smtClean="0"/>
              <a:t>engetahuan </a:t>
            </a:r>
            <a:r>
              <a:rPr lang="id-ID" dirty="0"/>
              <a:t>dapat </a:t>
            </a:r>
            <a:r>
              <a:rPr lang="id-ID" dirty="0" smtClean="0"/>
              <a:t>mendukung pelaksanaan dalam </a:t>
            </a:r>
            <a:r>
              <a:rPr lang="id-ID" dirty="0"/>
              <a:t>membangun dan mengorganisir </a:t>
            </a:r>
            <a:r>
              <a:rPr lang="id-ID" dirty="0" smtClean="0"/>
              <a:t>usaha </a:t>
            </a:r>
            <a:r>
              <a:rPr lang="id-ID" dirty="0"/>
              <a:t>untuk </a:t>
            </a:r>
            <a:r>
              <a:rPr lang="id-ID" dirty="0" smtClean="0"/>
              <a:t>memanfaatkan </a:t>
            </a:r>
            <a:r>
              <a:rPr lang="id-ID" dirty="0"/>
              <a:t>peluang yang tepat. </a:t>
            </a:r>
            <a:endParaRPr lang="en-US" dirty="0" smtClean="0"/>
          </a:p>
          <a:p>
            <a:r>
              <a:rPr lang="id-ID" dirty="0" smtClean="0"/>
              <a:t>Oleh </a:t>
            </a:r>
            <a:r>
              <a:rPr lang="id-ID" dirty="0"/>
              <a:t>karena itu, </a:t>
            </a:r>
            <a:r>
              <a:rPr lang="en-US" dirty="0" smtClean="0"/>
              <a:t>knowledge </a:t>
            </a:r>
            <a:r>
              <a:rPr lang="id-ID" dirty="0" smtClean="0"/>
              <a:t>memungkinkan </a:t>
            </a:r>
            <a:r>
              <a:rPr lang="id-ID" dirty="0"/>
              <a:t>para </a:t>
            </a:r>
            <a:r>
              <a:rPr lang="en-US" dirty="0" smtClean="0"/>
              <a:t>entrepreneur </a:t>
            </a:r>
            <a:r>
              <a:rPr lang="id-ID" dirty="0" smtClean="0"/>
              <a:t>menyelesaikan </a:t>
            </a:r>
            <a:r>
              <a:rPr lang="id-ID" dirty="0"/>
              <a:t>beragam masalah dan mengatasi penyimpangan yang melekat dalam pengembangan usaha</a:t>
            </a:r>
            <a:r>
              <a:rPr lang="id-ID" dirty="0" smtClean="0"/>
              <a:t>.</a:t>
            </a:r>
            <a:endParaRPr lang="en-US" dirty="0" smtClean="0"/>
          </a:p>
          <a:p>
            <a:r>
              <a:rPr lang="id-ID" dirty="0"/>
              <a:t>studi teoritis dan empiris memastikan </a:t>
            </a:r>
            <a:r>
              <a:rPr lang="id-ID" dirty="0" smtClean="0"/>
              <a:t>bahwa</a:t>
            </a:r>
            <a:r>
              <a:rPr lang="en-US" dirty="0" smtClean="0"/>
              <a:t> knowledge</a:t>
            </a:r>
            <a:r>
              <a:rPr lang="id-ID" dirty="0" smtClean="0"/>
              <a:t> merupakan </a:t>
            </a:r>
            <a:r>
              <a:rPr lang="id-ID" dirty="0"/>
              <a:t>unsur penting dalam beragam bidang yang berkaitan dengan kewirausahaan. </a:t>
            </a:r>
            <a:br>
              <a:rPr lang="id-ID" dirty="0"/>
            </a:br>
            <a:endParaRPr lang="en-US" dirty="0"/>
          </a:p>
        </p:txBody>
      </p:sp>
    </p:spTree>
    <p:extLst>
      <p:ext uri="{BB962C8B-B14F-4D97-AF65-F5344CB8AC3E}">
        <p14:creationId xmlns:p14="http://schemas.microsoft.com/office/powerpoint/2010/main" val="4259437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166" y="2171114"/>
            <a:ext cx="10568354" cy="1356360"/>
          </a:xfrm>
        </p:spPr>
        <p:txBody>
          <a:bodyPr/>
          <a:lstStyle/>
          <a:p>
            <a:r>
              <a:rPr lang="id-ID" dirty="0" smtClean="0"/>
              <a:t>Knowladge</a:t>
            </a:r>
            <a:r>
              <a:rPr lang="en-US" dirty="0" smtClean="0"/>
              <a:t>: An Entrepreneurs’ Competency</a:t>
            </a: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Skills</a:t>
            </a:r>
            <a:endParaRPr lang="id-ID" dirty="0"/>
          </a:p>
        </p:txBody>
      </p:sp>
      <p:sp>
        <p:nvSpPr>
          <p:cNvPr id="3" name="Content Placeholder 2"/>
          <p:cNvSpPr>
            <a:spLocks noGrp="1"/>
          </p:cNvSpPr>
          <p:nvPr>
            <p:ph idx="1"/>
          </p:nvPr>
        </p:nvSpPr>
        <p:spPr/>
        <p:txBody>
          <a:bodyPr/>
          <a:lstStyle/>
          <a:p>
            <a:pPr>
              <a:buNone/>
            </a:pPr>
            <a:r>
              <a:rPr lang="id-ID" dirty="0" smtClean="0"/>
              <a:t>	</a:t>
            </a:r>
            <a:r>
              <a:rPr lang="id-ID" sz="3200" dirty="0" smtClean="0"/>
              <a:t>Keterampilan dan kemampuan adalah salah satu faktor yang saling berkaitan , keterampilan bisa kita lakukan dengan cara mencari informasi dimana saja melalui buku ataupun browsing, kalau kemampuan kita dapat latih dengan cara selalu berlatih dan praktik.</a:t>
            </a:r>
            <a:endParaRPr lang="id-ID" dirty="0" smtClean="0"/>
          </a:p>
          <a:p>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062"/>
            <a:ext cx="10515600" cy="785611"/>
          </a:xfrm>
        </p:spPr>
        <p:txBody>
          <a:bodyPr/>
          <a:lstStyle/>
          <a:p>
            <a:r>
              <a:rPr lang="en-US" dirty="0" smtClean="0"/>
              <a:t>Skills: An Entrepreneurs’ Competency</a:t>
            </a:r>
            <a:endParaRPr lang="en-US" dirty="0"/>
          </a:p>
        </p:txBody>
      </p:sp>
      <p:sp>
        <p:nvSpPr>
          <p:cNvPr id="3" name="Content Placeholder 2"/>
          <p:cNvSpPr>
            <a:spLocks noGrp="1"/>
          </p:cNvSpPr>
          <p:nvPr>
            <p:ph idx="1"/>
          </p:nvPr>
        </p:nvSpPr>
        <p:spPr>
          <a:xfrm>
            <a:off x="838200" y="1352282"/>
            <a:ext cx="10515600" cy="5344732"/>
          </a:xfrm>
        </p:spPr>
        <p:txBody>
          <a:bodyPr/>
          <a:lstStyle/>
          <a:p>
            <a:r>
              <a:rPr lang="en-US" dirty="0" smtClean="0"/>
              <a:t>Technical Skills</a:t>
            </a:r>
          </a:p>
          <a:p>
            <a:pPr marL="0" indent="0">
              <a:buNone/>
            </a:pPr>
            <a:r>
              <a:rPr lang="en-US" dirty="0"/>
              <a:t> </a:t>
            </a:r>
            <a:r>
              <a:rPr lang="en-US" dirty="0" smtClean="0"/>
              <a:t>  </a:t>
            </a:r>
            <a:r>
              <a:rPr lang="en-US" sz="2000" dirty="0" smtClean="0"/>
              <a:t>M</a:t>
            </a:r>
            <a:r>
              <a:rPr lang="id-ID" sz="2000" dirty="0" smtClean="0"/>
              <a:t>enangkap </a:t>
            </a:r>
            <a:r>
              <a:rPr lang="id-ID" sz="2000" dirty="0"/>
              <a:t>sejauh mana pengusaha memanfaatkan proses untuk menghasilkan produk atau layanan yang memajukan usaha mereka. </a:t>
            </a:r>
            <a:endParaRPr lang="en-US" sz="2000" dirty="0" smtClean="0"/>
          </a:p>
          <a:p>
            <a:pPr marL="0" indent="0">
              <a:buNone/>
            </a:pPr>
            <a:endParaRPr lang="en-US" sz="2000" dirty="0"/>
          </a:p>
          <a:p>
            <a:r>
              <a:rPr lang="en-US" dirty="0" smtClean="0"/>
              <a:t>Conceptual Skills</a:t>
            </a:r>
          </a:p>
          <a:p>
            <a:pPr marL="0" indent="0">
              <a:buNone/>
            </a:pPr>
            <a:r>
              <a:rPr lang="en-US" dirty="0"/>
              <a:t> </a:t>
            </a:r>
            <a:r>
              <a:rPr lang="en-US" dirty="0" smtClean="0"/>
              <a:t>  </a:t>
            </a:r>
            <a:r>
              <a:rPr lang="en-US" sz="2000" dirty="0" smtClean="0"/>
              <a:t>D</a:t>
            </a:r>
            <a:r>
              <a:rPr lang="id-ID" sz="2000" dirty="0" smtClean="0"/>
              <a:t>apat </a:t>
            </a:r>
            <a:r>
              <a:rPr lang="id-ID" sz="2000" dirty="0"/>
              <a:t>mencakup 'keterampilan pengetahuan' keterampilan untuk menemukan dan mengenali peluang untuk melihat dan memproses tren di selera konsumen, pasar, dan industri untuk mengevaluasi dan memodifikasi fungsi organisasi dengan cepat, merencanakan, mengatur, dan menyusun strategi</a:t>
            </a:r>
            <a:r>
              <a:rPr lang="id-ID" sz="2000" dirty="0" smtClean="0"/>
              <a:t>.</a:t>
            </a:r>
            <a:endParaRPr lang="en-US" sz="2000" dirty="0" smtClean="0"/>
          </a:p>
          <a:p>
            <a:pPr marL="0" indent="0">
              <a:buNone/>
            </a:pPr>
            <a:endParaRPr lang="en-US" sz="2000" dirty="0"/>
          </a:p>
          <a:p>
            <a:r>
              <a:rPr lang="en-US" dirty="0" smtClean="0"/>
              <a:t>Human Skills</a:t>
            </a:r>
          </a:p>
          <a:p>
            <a:pPr marL="0" indent="0">
              <a:buNone/>
            </a:pPr>
            <a:r>
              <a:rPr lang="en-US" dirty="0"/>
              <a:t> </a:t>
            </a:r>
            <a:r>
              <a:rPr lang="en-US" dirty="0" smtClean="0"/>
              <a:t>  </a:t>
            </a:r>
            <a:r>
              <a:rPr lang="en-US" sz="2000" dirty="0" smtClean="0"/>
              <a:t>M</a:t>
            </a:r>
            <a:r>
              <a:rPr lang="id-ID" sz="2000" dirty="0" smtClean="0"/>
              <a:t>enangkap </a:t>
            </a:r>
            <a:r>
              <a:rPr lang="id-ID" sz="2000" dirty="0"/>
              <a:t>sejauh mana individu memanfaatkan hubungan manusia di dalam dan di luar usaha </a:t>
            </a:r>
            <a:r>
              <a:rPr lang="en-US" sz="2000" dirty="0" err="1" smtClean="0"/>
              <a:t>atau</a:t>
            </a:r>
            <a:r>
              <a:rPr lang="en-US" sz="2000" dirty="0" smtClean="0"/>
              <a:t> </a:t>
            </a:r>
            <a:r>
              <a:rPr lang="en-US" sz="2000" dirty="0" err="1" smtClean="0"/>
              <a:t>organisasi</a:t>
            </a:r>
            <a:r>
              <a:rPr lang="en-US" sz="2000" dirty="0" smtClean="0"/>
              <a:t> </a:t>
            </a:r>
            <a:r>
              <a:rPr lang="id-ID" sz="2000" dirty="0" smtClean="0"/>
              <a:t>mereka</a:t>
            </a:r>
            <a:r>
              <a:rPr lang="en-US" sz="2000" dirty="0" smtClean="0"/>
              <a:t>.</a:t>
            </a:r>
            <a:endParaRPr lang="en-US" sz="2000" dirty="0"/>
          </a:p>
          <a:p>
            <a:pPr marL="0" indent="0">
              <a:buNone/>
            </a:pPr>
            <a:endParaRPr lang="en-US" dirty="0"/>
          </a:p>
        </p:txBody>
      </p:sp>
    </p:spTree>
    <p:extLst>
      <p:ext uri="{BB962C8B-B14F-4D97-AF65-F5344CB8AC3E}">
        <p14:creationId xmlns:p14="http://schemas.microsoft.com/office/powerpoint/2010/main" val="1325087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Skills</a:t>
            </a:r>
            <a:endParaRPr lang="en-US" dirty="0"/>
          </a:p>
        </p:txBody>
      </p:sp>
      <p:sp>
        <p:nvSpPr>
          <p:cNvPr id="3" name="Content Placeholder 2"/>
          <p:cNvSpPr>
            <a:spLocks noGrp="1"/>
          </p:cNvSpPr>
          <p:nvPr>
            <p:ph idx="1"/>
          </p:nvPr>
        </p:nvSpPr>
        <p:spPr/>
        <p:txBody>
          <a:bodyPr/>
          <a:lstStyle/>
          <a:p>
            <a:r>
              <a:rPr lang="en-US" dirty="0" smtClean="0"/>
              <a:t>Human Capital</a:t>
            </a:r>
          </a:p>
          <a:p>
            <a:pPr marL="0" indent="0">
              <a:buNone/>
            </a:pPr>
            <a:r>
              <a:rPr lang="en-US" dirty="0" err="1" smtClean="0"/>
              <a:t>Mengacu</a:t>
            </a:r>
            <a:r>
              <a:rPr lang="en-US" dirty="0" smtClean="0"/>
              <a:t> </a:t>
            </a:r>
            <a:r>
              <a:rPr lang="en-US" dirty="0" err="1"/>
              <a:t>pada</a:t>
            </a:r>
            <a:r>
              <a:rPr lang="en-US" dirty="0"/>
              <a:t> </a:t>
            </a:r>
            <a:r>
              <a:rPr lang="en-US" dirty="0" err="1"/>
              <a:t>keterampilan</a:t>
            </a:r>
            <a:r>
              <a:rPr lang="en-US" dirty="0"/>
              <a:t> yang </a:t>
            </a:r>
            <a:r>
              <a:rPr lang="en-US" dirty="0" err="1"/>
              <a:t>dicapai</a:t>
            </a:r>
            <a:r>
              <a:rPr lang="en-US" dirty="0"/>
              <a:t> </a:t>
            </a:r>
            <a:r>
              <a:rPr lang="en-US" dirty="0" err="1"/>
              <a:t>terutama</a:t>
            </a:r>
            <a:r>
              <a:rPr lang="en-US" dirty="0"/>
              <a:t> </a:t>
            </a:r>
            <a:r>
              <a:rPr lang="en-US" dirty="0" err="1"/>
              <a:t>melalui</a:t>
            </a:r>
            <a:r>
              <a:rPr lang="en-US" dirty="0"/>
              <a:t> </a:t>
            </a:r>
            <a:r>
              <a:rPr lang="en-US" dirty="0" err="1"/>
              <a:t>pendidikan</a:t>
            </a:r>
            <a:r>
              <a:rPr lang="en-US" dirty="0"/>
              <a:t>, </a:t>
            </a:r>
            <a:r>
              <a:rPr lang="en-US" dirty="0" err="1"/>
              <a:t>latihan</a:t>
            </a:r>
            <a:r>
              <a:rPr lang="en-US" dirty="0"/>
              <a:t>, </a:t>
            </a:r>
            <a:r>
              <a:rPr lang="en-US" dirty="0" err="1"/>
              <a:t>pelatihan</a:t>
            </a:r>
            <a:r>
              <a:rPr lang="en-US" dirty="0"/>
              <a:t> </a:t>
            </a:r>
            <a:r>
              <a:rPr lang="en-US" dirty="0" err="1"/>
              <a:t>kerja</a:t>
            </a:r>
            <a:r>
              <a:rPr lang="en-US" dirty="0"/>
              <a:t>, </a:t>
            </a:r>
            <a:r>
              <a:rPr lang="en-US" dirty="0" err="1"/>
              <a:t>dan</a:t>
            </a:r>
            <a:r>
              <a:rPr lang="en-US" dirty="0"/>
              <a:t> </a:t>
            </a:r>
            <a:r>
              <a:rPr lang="en-US" dirty="0" err="1"/>
              <a:t>pengalaman</a:t>
            </a:r>
            <a:r>
              <a:rPr lang="en-US" dirty="0"/>
              <a:t>. </a:t>
            </a:r>
            <a:endParaRPr lang="en-US" dirty="0" smtClean="0"/>
          </a:p>
          <a:p>
            <a:pPr marL="0" indent="0">
              <a:buNone/>
            </a:pPr>
            <a:endParaRPr lang="en-US" dirty="0"/>
          </a:p>
          <a:p>
            <a:r>
              <a:rPr lang="en-US" dirty="0" smtClean="0"/>
              <a:t>Social Capital</a:t>
            </a:r>
            <a:endParaRPr lang="en-US" dirty="0"/>
          </a:p>
          <a:p>
            <a:pPr marL="0" indent="0">
              <a:buNone/>
            </a:pPr>
            <a:r>
              <a:rPr lang="en-US" dirty="0" err="1" smtClean="0"/>
              <a:t>Terdiri</a:t>
            </a:r>
            <a:r>
              <a:rPr lang="en-US" dirty="0" smtClean="0"/>
              <a:t> </a:t>
            </a:r>
            <a:r>
              <a:rPr lang="en-US" dirty="0" err="1"/>
              <a:t>dari</a:t>
            </a:r>
            <a:r>
              <a:rPr lang="en-US" dirty="0"/>
              <a:t> </a:t>
            </a:r>
            <a:r>
              <a:rPr lang="en-US" dirty="0" err="1"/>
              <a:t>jaringan</a:t>
            </a:r>
            <a:r>
              <a:rPr lang="en-US" dirty="0"/>
              <a:t> yang </a:t>
            </a:r>
            <a:r>
              <a:rPr lang="en-US" dirty="0" err="1"/>
              <a:t>tertanam</a:t>
            </a:r>
            <a:r>
              <a:rPr lang="en-US" dirty="0"/>
              <a:t> </a:t>
            </a:r>
            <a:r>
              <a:rPr lang="en-US" dirty="0" err="1"/>
              <a:t>pada</a:t>
            </a:r>
            <a:r>
              <a:rPr lang="en-US" dirty="0"/>
              <a:t> </a:t>
            </a:r>
            <a:r>
              <a:rPr lang="en-US" dirty="0" err="1"/>
              <a:t>individu</a:t>
            </a:r>
            <a:r>
              <a:rPr lang="en-US" dirty="0"/>
              <a:t> </a:t>
            </a:r>
            <a:r>
              <a:rPr lang="en-US" dirty="0" err="1"/>
              <a:t>dan</a:t>
            </a:r>
            <a:r>
              <a:rPr lang="en-US" dirty="0"/>
              <a:t> </a:t>
            </a:r>
            <a:r>
              <a:rPr lang="en-US" dirty="0" err="1"/>
              <a:t>bahkan</a:t>
            </a:r>
            <a:r>
              <a:rPr lang="en-US" dirty="0"/>
              <a:t> </a:t>
            </a:r>
            <a:r>
              <a:rPr lang="en-US" dirty="0" err="1"/>
              <a:t>dapat</a:t>
            </a:r>
            <a:r>
              <a:rPr lang="en-US" dirty="0"/>
              <a:t> </a:t>
            </a:r>
            <a:r>
              <a:rPr lang="en-US" dirty="0" err="1"/>
              <a:t>mencakup</a:t>
            </a:r>
            <a:r>
              <a:rPr lang="en-US" dirty="0"/>
              <a:t> </a:t>
            </a:r>
            <a:r>
              <a:rPr lang="en-US" dirty="0" err="1"/>
              <a:t>prestise</a:t>
            </a:r>
            <a:r>
              <a:rPr lang="en-US" dirty="0"/>
              <a:t> </a:t>
            </a:r>
            <a:r>
              <a:rPr lang="en-US" dirty="0" err="1"/>
              <a:t>dan</a:t>
            </a:r>
            <a:r>
              <a:rPr lang="en-US" dirty="0"/>
              <a:t> </a:t>
            </a:r>
            <a:r>
              <a:rPr lang="en-US" dirty="0" err="1"/>
              <a:t>kepercayaan</a:t>
            </a:r>
            <a:r>
              <a:rPr lang="en-US" dirty="0"/>
              <a:t> yang </a:t>
            </a:r>
            <a:r>
              <a:rPr lang="en-US" dirty="0" err="1"/>
              <a:t>dirasakan</a:t>
            </a:r>
            <a:r>
              <a:rPr lang="en-US" dirty="0"/>
              <a:t>.</a:t>
            </a:r>
            <a:endParaRPr lang="en-US" dirty="0" smtClean="0"/>
          </a:p>
        </p:txBody>
      </p:sp>
    </p:spTree>
    <p:extLst>
      <p:ext uri="{BB962C8B-B14F-4D97-AF65-F5344CB8AC3E}">
        <p14:creationId xmlns:p14="http://schemas.microsoft.com/office/powerpoint/2010/main" val="2838228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7577"/>
            <a:ext cx="10515600" cy="927279"/>
          </a:xfrm>
        </p:spPr>
        <p:txBody>
          <a:bodyPr/>
          <a:lstStyle/>
          <a:p>
            <a:r>
              <a:rPr lang="en-US" dirty="0" smtClean="0"/>
              <a:t>                                 </a:t>
            </a:r>
            <a:r>
              <a:rPr lang="en-US" sz="4800" dirty="0" smtClean="0"/>
              <a:t>Abilities</a:t>
            </a:r>
            <a:endParaRPr lang="en-US" sz="4800" dirty="0"/>
          </a:p>
        </p:txBody>
      </p:sp>
      <p:sp>
        <p:nvSpPr>
          <p:cNvPr id="3" name="Content Placeholder 2"/>
          <p:cNvSpPr>
            <a:spLocks noGrp="1"/>
          </p:cNvSpPr>
          <p:nvPr>
            <p:ph idx="1"/>
          </p:nvPr>
        </p:nvSpPr>
        <p:spPr>
          <a:xfrm>
            <a:off x="838200" y="1532586"/>
            <a:ext cx="10515600" cy="4644377"/>
          </a:xfrm>
        </p:spPr>
        <p:txBody>
          <a:bodyPr>
            <a:normAutofit/>
          </a:bodyPr>
          <a:lstStyle/>
          <a:p>
            <a:pPr marL="0" indent="0">
              <a:buNone/>
            </a:pPr>
            <a:r>
              <a:rPr lang="id-ID" sz="3200" dirty="0">
                <a:latin typeface="Times New Roman" panose="02020603050405020304" pitchFamily="18" charset="0"/>
                <a:cs typeface="Times New Roman" panose="02020603050405020304" pitchFamily="18" charset="0"/>
              </a:rPr>
              <a:t>Pengusaha harus memiliki kemampuan untuk mengumpulkan, memproses, menerapkan dan menyebarkan pengetahuan meliputi </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pengetahuan</a:t>
            </a:r>
            <a:r>
              <a:rPr lang="en-US" sz="3200" dirty="0" smtClean="0">
                <a:latin typeface="Times New Roman" panose="02020603050405020304" pitchFamily="18" charset="0"/>
                <a:cs typeface="Times New Roman" panose="02020603050405020304" pitchFamily="18" charset="0"/>
              </a:rPr>
              <a:t> </a:t>
            </a:r>
            <a:r>
              <a:rPr lang="id-ID" sz="3200" dirty="0" smtClean="0">
                <a:latin typeface="Times New Roman" panose="02020603050405020304" pitchFamily="18" charset="0"/>
                <a:cs typeface="Times New Roman" panose="02020603050405020304" pitchFamily="18" charset="0"/>
              </a:rPr>
              <a:t>tacit </a:t>
            </a:r>
            <a:r>
              <a:rPr lang="id-ID" sz="3200" dirty="0">
                <a:latin typeface="Times New Roman" panose="02020603050405020304" pitchFamily="18" charset="0"/>
                <a:cs typeface="Times New Roman" panose="02020603050405020304" pitchFamily="18" charset="0"/>
              </a:rPr>
              <a:t>dan eksplisit mengenai sumber daya dan untuk menerapkan dan mengeksploitasi sumber ini untuk menciptakan peluang baru. </a:t>
            </a:r>
            <a:endParaRPr lang="en-US" sz="3200" dirty="0" smtClean="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6471107"/>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Basis</Template>
  <TotalTime>1985</TotalTime>
  <Words>594</Words>
  <Application>Microsoft Office PowerPoint</Application>
  <PresentationFormat>Custom</PresentationFormat>
  <Paragraphs>68</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Basis</vt:lpstr>
      <vt:lpstr>Chapter 4 : Entrepreneur's competencies</vt:lpstr>
      <vt:lpstr>Theoretical Background</vt:lpstr>
      <vt:lpstr>Theoretical Background</vt:lpstr>
      <vt:lpstr>Knowledge</vt:lpstr>
      <vt:lpstr>Knowladge: An Entrepreneurs’ Competency</vt:lpstr>
      <vt:lpstr>Skills</vt:lpstr>
      <vt:lpstr>Skills: An Entrepreneurs’ Competency</vt:lpstr>
      <vt:lpstr>Human Skills</vt:lpstr>
      <vt:lpstr>                                 Abilities</vt:lpstr>
      <vt:lpstr>Abilities: An Entrepreneurs’ Competency</vt:lpstr>
      <vt:lpstr>Cognitions</vt:lpstr>
      <vt:lpstr>Discussion and the future for entrepreneurship competency research</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 ComPETENSI</dc:title>
  <dc:creator>herlita</dc:creator>
  <cp:lastModifiedBy>DELL</cp:lastModifiedBy>
  <cp:revision>28</cp:revision>
  <dcterms:created xsi:type="dcterms:W3CDTF">2018-02-09T12:28:43Z</dcterms:created>
  <dcterms:modified xsi:type="dcterms:W3CDTF">2018-02-07T23:31:11Z</dcterms:modified>
</cp:coreProperties>
</file>