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ENTREPRENEUR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Mikro</c:v>
                </c:pt>
                <c:pt idx="1">
                  <c:v>Kecil</c:v>
                </c:pt>
                <c:pt idx="2">
                  <c:v>Sedang</c:v>
                </c:pt>
                <c:pt idx="3">
                  <c:v>Besar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200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04908344"/>
        <c:axId val="304900896"/>
      </c:barChart>
      <c:catAx>
        <c:axId val="304908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900896"/>
        <c:crosses val="autoZero"/>
        <c:auto val="1"/>
        <c:lblAlgn val="ctr"/>
        <c:lblOffset val="100"/>
        <c:noMultiLvlLbl val="0"/>
      </c:catAx>
      <c:valAx>
        <c:axId val="30490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490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A7898-9D1F-42CE-AF8B-C07604C840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B7CBA-3E33-4B16-8B65-8C96A087E86F}">
      <dgm:prSet phldrT="[Text]"/>
      <dgm:spPr/>
      <dgm:t>
        <a:bodyPr/>
        <a:lstStyle/>
        <a:p>
          <a:r>
            <a:rPr lang="en-ID" dirty="0" err="1" smtClean="0"/>
            <a:t>Kepribadian</a:t>
          </a:r>
          <a:r>
            <a:rPr lang="en-ID" dirty="0" smtClean="0"/>
            <a:t> </a:t>
          </a:r>
          <a:r>
            <a:rPr lang="en-ID" dirty="0" err="1" smtClean="0"/>
            <a:t>haruslah</a:t>
          </a:r>
          <a:r>
            <a:rPr lang="en-ID" dirty="0" smtClean="0"/>
            <a:t> </a:t>
          </a:r>
          <a:r>
            <a:rPr lang="en-ID" dirty="0" err="1" smtClean="0"/>
            <a:t>diposisikan</a:t>
          </a:r>
          <a:r>
            <a:rPr lang="en-ID" dirty="0" smtClean="0"/>
            <a:t> di </a:t>
          </a:r>
          <a:r>
            <a:rPr lang="en-ID" dirty="0" err="1" smtClean="0"/>
            <a:t>berbagai</a:t>
          </a:r>
          <a:r>
            <a:rPr lang="en-ID" dirty="0" smtClean="0"/>
            <a:t> </a:t>
          </a:r>
          <a:r>
            <a:rPr lang="en-ID" dirty="0" err="1" smtClean="0"/>
            <a:t>situasi</a:t>
          </a:r>
          <a:r>
            <a:rPr lang="en-ID" dirty="0" smtClean="0"/>
            <a:t> yang </a:t>
          </a:r>
          <a:r>
            <a:rPr lang="en-ID" dirty="0" err="1" smtClean="0"/>
            <a:t>berbeda</a:t>
          </a:r>
          <a:endParaRPr lang="en-US" dirty="0"/>
        </a:p>
      </dgm:t>
    </dgm:pt>
    <dgm:pt modelId="{9792AC7D-C869-4875-9E4C-4191E7F97A86}" type="parTrans" cxnId="{53C6282C-BA9E-4B3F-A940-D40B7881EB98}">
      <dgm:prSet/>
      <dgm:spPr/>
      <dgm:t>
        <a:bodyPr/>
        <a:lstStyle/>
        <a:p>
          <a:endParaRPr lang="en-US"/>
        </a:p>
      </dgm:t>
    </dgm:pt>
    <dgm:pt modelId="{943986FB-A19F-4ACD-A948-5446A8A4E788}" type="sibTrans" cxnId="{53C6282C-BA9E-4B3F-A940-D40B7881EB98}">
      <dgm:prSet/>
      <dgm:spPr/>
      <dgm:t>
        <a:bodyPr/>
        <a:lstStyle/>
        <a:p>
          <a:endParaRPr lang="en-US"/>
        </a:p>
      </dgm:t>
    </dgm:pt>
    <dgm:pt modelId="{49139E12-32CD-4395-A135-B167C6E4D9C0}">
      <dgm:prSet phldrT="[Text]"/>
      <dgm:spPr/>
      <dgm:t>
        <a:bodyPr/>
        <a:lstStyle/>
        <a:p>
          <a:r>
            <a:rPr lang="en-ID" dirty="0" err="1" smtClean="0"/>
            <a:t>Kekuatan</a:t>
          </a:r>
          <a:r>
            <a:rPr lang="en-ID" dirty="0" smtClean="0"/>
            <a:t> </a:t>
          </a:r>
          <a:r>
            <a:rPr lang="en-ID" dirty="0" err="1" smtClean="0"/>
            <a:t>prediktif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sifat</a:t>
          </a:r>
          <a:r>
            <a:rPr lang="en-ID" dirty="0" smtClean="0"/>
            <a:t> </a:t>
          </a:r>
          <a:r>
            <a:rPr lang="en-ID" dirty="0" err="1" smtClean="0"/>
            <a:t>kepribadian</a:t>
          </a:r>
          <a:r>
            <a:rPr lang="en-ID" dirty="0" smtClean="0"/>
            <a:t> </a:t>
          </a:r>
          <a:r>
            <a:rPr lang="en-ID" dirty="0" err="1" smtClean="0"/>
            <a:t>menjadi</a:t>
          </a:r>
          <a:r>
            <a:rPr lang="en-ID" dirty="0" smtClean="0"/>
            <a:t> </a:t>
          </a:r>
          <a:r>
            <a:rPr lang="en-ID" dirty="0" err="1" smtClean="0"/>
            <a:t>lebih</a:t>
          </a:r>
          <a:r>
            <a:rPr lang="en-ID" dirty="0" smtClean="0"/>
            <a:t> </a:t>
          </a:r>
          <a:r>
            <a:rPr lang="en-ID" dirty="0" err="1" smtClean="0"/>
            <a:t>tinggi</a:t>
          </a:r>
          <a:endParaRPr lang="en-US" dirty="0"/>
        </a:p>
      </dgm:t>
    </dgm:pt>
    <dgm:pt modelId="{4590DAF9-C111-4C0E-A179-5632665FB37D}" type="parTrans" cxnId="{4AF38249-FA55-44A1-9895-F25074937860}">
      <dgm:prSet/>
      <dgm:spPr/>
      <dgm:t>
        <a:bodyPr/>
        <a:lstStyle/>
        <a:p>
          <a:endParaRPr lang="en-US"/>
        </a:p>
      </dgm:t>
    </dgm:pt>
    <dgm:pt modelId="{F9F4C74A-BD3B-4C5C-9130-923A02B72D01}" type="sibTrans" cxnId="{4AF38249-FA55-44A1-9895-F25074937860}">
      <dgm:prSet/>
      <dgm:spPr/>
      <dgm:t>
        <a:bodyPr/>
        <a:lstStyle/>
        <a:p>
          <a:endParaRPr lang="en-US"/>
        </a:p>
      </dgm:t>
    </dgm:pt>
    <dgm:pt modelId="{456F8A47-3D9E-4B25-98D5-21340E36D435}">
      <dgm:prSet phldrT="[Text]"/>
      <dgm:spPr/>
      <dgm:t>
        <a:bodyPr/>
        <a:lstStyle/>
        <a:p>
          <a:r>
            <a:rPr lang="en-ID" dirty="0" err="1" smtClean="0"/>
            <a:t>Lebih</a:t>
          </a:r>
          <a:r>
            <a:rPr lang="en-ID" dirty="0" smtClean="0"/>
            <a:t> </a:t>
          </a:r>
          <a:r>
            <a:rPr lang="en-ID" dirty="0" err="1" smtClean="0"/>
            <a:t>transparan</a:t>
          </a:r>
          <a:r>
            <a:rPr lang="en-ID" dirty="0" smtClean="0"/>
            <a:t> </a:t>
          </a:r>
          <a:r>
            <a:rPr lang="en-ID" dirty="0" err="1" smtClean="0"/>
            <a:t>saat</a:t>
          </a:r>
          <a:r>
            <a:rPr lang="en-ID" dirty="0" smtClean="0"/>
            <a:t> </a:t>
          </a:r>
          <a:r>
            <a:rPr lang="en-ID" dirty="0" err="1" smtClean="0"/>
            <a:t>membedakan</a:t>
          </a:r>
          <a:r>
            <a:rPr lang="en-ID" dirty="0" smtClean="0"/>
            <a:t> </a:t>
          </a:r>
          <a:r>
            <a:rPr lang="en-ID" dirty="0" err="1" smtClean="0"/>
            <a:t>antara</a:t>
          </a:r>
          <a:r>
            <a:rPr lang="en-ID" dirty="0" smtClean="0"/>
            <a:t> variable proximal </a:t>
          </a:r>
          <a:r>
            <a:rPr lang="en-ID" dirty="0" err="1" smtClean="0"/>
            <a:t>dan</a:t>
          </a:r>
          <a:r>
            <a:rPr lang="en-ID" dirty="0" smtClean="0"/>
            <a:t> distal</a:t>
          </a:r>
          <a:endParaRPr lang="en-US" dirty="0"/>
        </a:p>
      </dgm:t>
    </dgm:pt>
    <dgm:pt modelId="{4B408FBC-0480-4A49-8BB6-FE5C67E27ADE}" type="parTrans" cxnId="{0650F788-85D9-417F-85E0-2D9C599EE5B8}">
      <dgm:prSet/>
      <dgm:spPr/>
      <dgm:t>
        <a:bodyPr/>
        <a:lstStyle/>
        <a:p>
          <a:endParaRPr lang="en-US"/>
        </a:p>
      </dgm:t>
    </dgm:pt>
    <dgm:pt modelId="{60B5F4FA-D01F-48A5-8F35-6CBC62A91A38}" type="sibTrans" cxnId="{0650F788-85D9-417F-85E0-2D9C599EE5B8}">
      <dgm:prSet/>
      <dgm:spPr/>
      <dgm:t>
        <a:bodyPr/>
        <a:lstStyle/>
        <a:p>
          <a:endParaRPr lang="en-US"/>
        </a:p>
      </dgm:t>
    </dgm:pt>
    <dgm:pt modelId="{5A59D3FD-1A9E-43B8-8181-28591A305E31}">
      <dgm:prSet phldrT="[Text]"/>
      <dgm:spPr/>
      <dgm:t>
        <a:bodyPr/>
        <a:lstStyle/>
        <a:p>
          <a:r>
            <a:rPr lang="en-ID" dirty="0" err="1" smtClean="0"/>
            <a:t>Mengembangkan</a:t>
          </a:r>
          <a:r>
            <a:rPr lang="en-ID" dirty="0" smtClean="0"/>
            <a:t> </a:t>
          </a:r>
          <a:r>
            <a:rPr lang="en-ID" dirty="0" err="1" smtClean="0"/>
            <a:t>kesatuan</a:t>
          </a:r>
          <a:r>
            <a:rPr lang="en-ID" dirty="0" smtClean="0"/>
            <a:t> </a:t>
          </a:r>
          <a:r>
            <a:rPr lang="en-ID" dirty="0" err="1" smtClean="0"/>
            <a:t>antara</a:t>
          </a:r>
          <a:r>
            <a:rPr lang="en-ID" dirty="0" smtClean="0"/>
            <a:t> </a:t>
          </a:r>
          <a:r>
            <a:rPr lang="en-ID" dirty="0" err="1" smtClean="0"/>
            <a:t>pendekatan</a:t>
          </a:r>
          <a:r>
            <a:rPr lang="en-ID" dirty="0" smtClean="0"/>
            <a:t> </a:t>
          </a:r>
          <a:r>
            <a:rPr lang="en-ID" dirty="0" err="1" smtClean="0"/>
            <a:t>kepribadian</a:t>
          </a:r>
          <a:r>
            <a:rPr lang="en-ID" dirty="0" smtClean="0"/>
            <a:t> </a:t>
          </a:r>
          <a:r>
            <a:rPr lang="en-ID" dirty="0" err="1" smtClean="0"/>
            <a:t>integrasi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kepribadian</a:t>
          </a:r>
          <a:r>
            <a:rPr lang="en-ID" dirty="0" smtClean="0"/>
            <a:t> </a:t>
          </a:r>
          <a:r>
            <a:rPr lang="en-ID" dirty="0" err="1" smtClean="0"/>
            <a:t>dinamis</a:t>
          </a:r>
          <a:endParaRPr lang="en-US" dirty="0"/>
        </a:p>
      </dgm:t>
    </dgm:pt>
    <dgm:pt modelId="{9552FB36-2BEB-45CA-A3C7-009CB764B15F}" type="parTrans" cxnId="{0E10B595-4F4A-4444-B144-4056F521B4A4}">
      <dgm:prSet/>
      <dgm:spPr/>
      <dgm:t>
        <a:bodyPr/>
        <a:lstStyle/>
        <a:p>
          <a:endParaRPr lang="en-US"/>
        </a:p>
      </dgm:t>
    </dgm:pt>
    <dgm:pt modelId="{900AE159-A68F-490B-8CDF-3E6D040FADD6}" type="sibTrans" cxnId="{0E10B595-4F4A-4444-B144-4056F521B4A4}">
      <dgm:prSet/>
      <dgm:spPr/>
      <dgm:t>
        <a:bodyPr/>
        <a:lstStyle/>
        <a:p>
          <a:endParaRPr lang="en-US"/>
        </a:p>
      </dgm:t>
    </dgm:pt>
    <dgm:pt modelId="{99A96DA2-5685-4A0A-BC09-ED04C5CD9468}">
      <dgm:prSet phldrT="[Text]"/>
      <dgm:spPr/>
      <dgm:t>
        <a:bodyPr/>
        <a:lstStyle/>
        <a:p>
          <a:r>
            <a:rPr lang="en-ID" dirty="0" err="1" smtClean="0"/>
            <a:t>Adanya</a:t>
          </a:r>
          <a:r>
            <a:rPr lang="en-ID" dirty="0" smtClean="0"/>
            <a:t> </a:t>
          </a:r>
          <a:r>
            <a:rPr lang="en-ID" dirty="0" err="1" smtClean="0"/>
            <a:t>perbedaan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semua</a:t>
          </a:r>
          <a:r>
            <a:rPr lang="en-ID" dirty="0" smtClean="0"/>
            <a:t> </a:t>
          </a:r>
          <a:r>
            <a:rPr lang="en-ID" dirty="0" err="1" smtClean="0"/>
            <a:t>individu</a:t>
          </a:r>
          <a:endParaRPr lang="en-US" dirty="0"/>
        </a:p>
      </dgm:t>
    </dgm:pt>
    <dgm:pt modelId="{B9771083-BE78-40AA-B1D8-A60EA6B1A406}" type="parTrans" cxnId="{0CB65EC6-725E-4AF8-A53A-5633DAB570BE}">
      <dgm:prSet/>
      <dgm:spPr/>
      <dgm:t>
        <a:bodyPr/>
        <a:lstStyle/>
        <a:p>
          <a:endParaRPr lang="en-US"/>
        </a:p>
      </dgm:t>
    </dgm:pt>
    <dgm:pt modelId="{BC6CD95F-DE08-4163-91D1-3D1DCCD0BDF7}" type="sibTrans" cxnId="{0CB65EC6-725E-4AF8-A53A-5633DAB570BE}">
      <dgm:prSet/>
      <dgm:spPr/>
      <dgm:t>
        <a:bodyPr/>
        <a:lstStyle/>
        <a:p>
          <a:endParaRPr lang="en-US"/>
        </a:p>
      </dgm:t>
    </dgm:pt>
    <dgm:pt modelId="{56D08FAC-14C5-4028-9EEB-D6A2829DAAB8}">
      <dgm:prSet/>
      <dgm:spPr/>
      <dgm:t>
        <a:bodyPr/>
        <a:lstStyle/>
        <a:p>
          <a:r>
            <a:rPr lang="en-ID" dirty="0" err="1" smtClean="0"/>
            <a:t>Adanya</a:t>
          </a:r>
          <a:r>
            <a:rPr lang="en-ID" dirty="0" smtClean="0"/>
            <a:t> </a:t>
          </a:r>
          <a:r>
            <a:rPr lang="en-ID" dirty="0" err="1" smtClean="0"/>
            <a:t>keterkaitan</a:t>
          </a:r>
          <a:r>
            <a:rPr lang="en-ID" dirty="0" smtClean="0"/>
            <a:t> </a:t>
          </a:r>
          <a:r>
            <a:rPr lang="en-ID" dirty="0" err="1" smtClean="0"/>
            <a:t>antara</a:t>
          </a:r>
          <a:r>
            <a:rPr lang="en-ID" dirty="0" smtClean="0"/>
            <a:t> </a:t>
          </a:r>
          <a:r>
            <a:rPr lang="en-ID" dirty="0" err="1" smtClean="0"/>
            <a:t>kepribadian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kesuksesan</a:t>
          </a:r>
          <a:endParaRPr lang="en-US" dirty="0"/>
        </a:p>
      </dgm:t>
    </dgm:pt>
    <dgm:pt modelId="{F85E422C-EE26-4C40-BDC7-A8F9689D74F2}" type="parTrans" cxnId="{845D81A3-C481-4FDF-99C1-35B63EE8F919}">
      <dgm:prSet/>
      <dgm:spPr/>
      <dgm:t>
        <a:bodyPr/>
        <a:lstStyle/>
        <a:p>
          <a:endParaRPr lang="en-US"/>
        </a:p>
      </dgm:t>
    </dgm:pt>
    <dgm:pt modelId="{D8A9B4EE-9B9F-41AD-B583-193C12221B6E}" type="sibTrans" cxnId="{845D81A3-C481-4FDF-99C1-35B63EE8F919}">
      <dgm:prSet/>
      <dgm:spPr/>
      <dgm:t>
        <a:bodyPr/>
        <a:lstStyle/>
        <a:p>
          <a:endParaRPr lang="en-US"/>
        </a:p>
      </dgm:t>
    </dgm:pt>
    <dgm:pt modelId="{E23CDEA2-39FE-4468-AD28-1AB738C0C5FF}" type="pres">
      <dgm:prSet presAssocID="{4A2A7898-9D1F-42CE-AF8B-C07604C840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7E922A-9432-4584-BC03-73AADEC9E807}" type="pres">
      <dgm:prSet presAssocID="{7DCB7CBA-3E33-4B16-8B65-8C96A087E8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1927-0810-4D94-ACB4-DFFB153828FA}" type="pres">
      <dgm:prSet presAssocID="{943986FB-A19F-4ACD-A948-5446A8A4E788}" presName="sibTrans" presStyleCnt="0"/>
      <dgm:spPr/>
    </dgm:pt>
    <dgm:pt modelId="{DEFF1F21-F912-4EF2-8424-6F1EEAF71F8E}" type="pres">
      <dgm:prSet presAssocID="{49139E12-32CD-4395-A135-B167C6E4D9C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1A47C-3CF1-4698-9A52-CCF64BEAC475}" type="pres">
      <dgm:prSet presAssocID="{F9F4C74A-BD3B-4C5C-9130-923A02B72D01}" presName="sibTrans" presStyleCnt="0"/>
      <dgm:spPr/>
    </dgm:pt>
    <dgm:pt modelId="{AFCBF3E1-5947-49C9-803E-93AD45EEA8D7}" type="pres">
      <dgm:prSet presAssocID="{456F8A47-3D9E-4B25-98D5-21340E36D4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59392-801A-47DD-9A8B-074955D12260}" type="pres">
      <dgm:prSet presAssocID="{60B5F4FA-D01F-48A5-8F35-6CBC62A91A38}" presName="sibTrans" presStyleCnt="0"/>
      <dgm:spPr/>
    </dgm:pt>
    <dgm:pt modelId="{A32381C2-D0B9-4CB0-AB96-EC8D6AE4C61B}" type="pres">
      <dgm:prSet presAssocID="{5A59D3FD-1A9E-43B8-8181-28591A305E3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77D4B-80DB-44E1-AA5E-15D175CA010A}" type="pres">
      <dgm:prSet presAssocID="{900AE159-A68F-490B-8CDF-3E6D040FADD6}" presName="sibTrans" presStyleCnt="0"/>
      <dgm:spPr/>
    </dgm:pt>
    <dgm:pt modelId="{84309839-9581-4338-BD57-7DFD3625E974}" type="pres">
      <dgm:prSet presAssocID="{99A96DA2-5685-4A0A-BC09-ED04C5CD94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1D939-203B-4A51-935A-C370CB688F7D}" type="pres">
      <dgm:prSet presAssocID="{BC6CD95F-DE08-4163-91D1-3D1DCCD0BDF7}" presName="sibTrans" presStyleCnt="0"/>
      <dgm:spPr/>
    </dgm:pt>
    <dgm:pt modelId="{152E8174-6C71-4AD4-A363-391F10678C0B}" type="pres">
      <dgm:prSet presAssocID="{56D08FAC-14C5-4028-9EEB-D6A2829DAA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50F788-85D9-417F-85E0-2D9C599EE5B8}" srcId="{4A2A7898-9D1F-42CE-AF8B-C07604C84022}" destId="{456F8A47-3D9E-4B25-98D5-21340E36D435}" srcOrd="2" destOrd="0" parTransId="{4B408FBC-0480-4A49-8BB6-FE5C67E27ADE}" sibTransId="{60B5F4FA-D01F-48A5-8F35-6CBC62A91A38}"/>
    <dgm:cxn modelId="{48DCA8FA-BC16-4FD0-8B7E-883BDE27823A}" type="presOf" srcId="{49139E12-32CD-4395-A135-B167C6E4D9C0}" destId="{DEFF1F21-F912-4EF2-8424-6F1EEAF71F8E}" srcOrd="0" destOrd="0" presId="urn:microsoft.com/office/officeart/2005/8/layout/default"/>
    <dgm:cxn modelId="{53C6282C-BA9E-4B3F-A940-D40B7881EB98}" srcId="{4A2A7898-9D1F-42CE-AF8B-C07604C84022}" destId="{7DCB7CBA-3E33-4B16-8B65-8C96A087E86F}" srcOrd="0" destOrd="0" parTransId="{9792AC7D-C869-4875-9E4C-4191E7F97A86}" sibTransId="{943986FB-A19F-4ACD-A948-5446A8A4E788}"/>
    <dgm:cxn modelId="{00661904-1A79-4675-8399-5A3B5D74ED76}" type="presOf" srcId="{7DCB7CBA-3E33-4B16-8B65-8C96A087E86F}" destId="{487E922A-9432-4584-BC03-73AADEC9E807}" srcOrd="0" destOrd="0" presId="urn:microsoft.com/office/officeart/2005/8/layout/default"/>
    <dgm:cxn modelId="{010107A7-EE28-461B-A8E3-022A90399F74}" type="presOf" srcId="{4A2A7898-9D1F-42CE-AF8B-C07604C84022}" destId="{E23CDEA2-39FE-4468-AD28-1AB738C0C5FF}" srcOrd="0" destOrd="0" presId="urn:microsoft.com/office/officeart/2005/8/layout/default"/>
    <dgm:cxn modelId="{4AF38249-FA55-44A1-9895-F25074937860}" srcId="{4A2A7898-9D1F-42CE-AF8B-C07604C84022}" destId="{49139E12-32CD-4395-A135-B167C6E4D9C0}" srcOrd="1" destOrd="0" parTransId="{4590DAF9-C111-4C0E-A179-5632665FB37D}" sibTransId="{F9F4C74A-BD3B-4C5C-9130-923A02B72D01}"/>
    <dgm:cxn modelId="{011EC404-D093-4136-AC82-9F71C46E79AB}" type="presOf" srcId="{56D08FAC-14C5-4028-9EEB-D6A2829DAAB8}" destId="{152E8174-6C71-4AD4-A363-391F10678C0B}" srcOrd="0" destOrd="0" presId="urn:microsoft.com/office/officeart/2005/8/layout/default"/>
    <dgm:cxn modelId="{A9B77ED2-D3D4-4246-BD7C-AC57547970DA}" type="presOf" srcId="{5A59D3FD-1A9E-43B8-8181-28591A305E31}" destId="{A32381C2-D0B9-4CB0-AB96-EC8D6AE4C61B}" srcOrd="0" destOrd="0" presId="urn:microsoft.com/office/officeart/2005/8/layout/default"/>
    <dgm:cxn modelId="{9E9E2ABF-FFDB-4F24-B861-A37D29CCE1AC}" type="presOf" srcId="{99A96DA2-5685-4A0A-BC09-ED04C5CD9468}" destId="{84309839-9581-4338-BD57-7DFD3625E974}" srcOrd="0" destOrd="0" presId="urn:microsoft.com/office/officeart/2005/8/layout/default"/>
    <dgm:cxn modelId="{56987CEB-AE2C-469E-BA37-682592E057D7}" type="presOf" srcId="{456F8A47-3D9E-4B25-98D5-21340E36D435}" destId="{AFCBF3E1-5947-49C9-803E-93AD45EEA8D7}" srcOrd="0" destOrd="0" presId="urn:microsoft.com/office/officeart/2005/8/layout/default"/>
    <dgm:cxn modelId="{845D81A3-C481-4FDF-99C1-35B63EE8F919}" srcId="{4A2A7898-9D1F-42CE-AF8B-C07604C84022}" destId="{56D08FAC-14C5-4028-9EEB-D6A2829DAAB8}" srcOrd="5" destOrd="0" parTransId="{F85E422C-EE26-4C40-BDC7-A8F9689D74F2}" sibTransId="{D8A9B4EE-9B9F-41AD-B583-193C12221B6E}"/>
    <dgm:cxn modelId="{0E10B595-4F4A-4444-B144-4056F521B4A4}" srcId="{4A2A7898-9D1F-42CE-AF8B-C07604C84022}" destId="{5A59D3FD-1A9E-43B8-8181-28591A305E31}" srcOrd="3" destOrd="0" parTransId="{9552FB36-2BEB-45CA-A3C7-009CB764B15F}" sibTransId="{900AE159-A68F-490B-8CDF-3E6D040FADD6}"/>
    <dgm:cxn modelId="{0CB65EC6-725E-4AF8-A53A-5633DAB570BE}" srcId="{4A2A7898-9D1F-42CE-AF8B-C07604C84022}" destId="{99A96DA2-5685-4A0A-BC09-ED04C5CD9468}" srcOrd="4" destOrd="0" parTransId="{B9771083-BE78-40AA-B1D8-A60EA6B1A406}" sibTransId="{BC6CD95F-DE08-4163-91D1-3D1DCCD0BDF7}"/>
    <dgm:cxn modelId="{9B576619-65D1-44A6-8C71-7B28B9A3FC49}" type="presParOf" srcId="{E23CDEA2-39FE-4468-AD28-1AB738C0C5FF}" destId="{487E922A-9432-4584-BC03-73AADEC9E807}" srcOrd="0" destOrd="0" presId="urn:microsoft.com/office/officeart/2005/8/layout/default"/>
    <dgm:cxn modelId="{E57DEC6F-4AC7-4FCA-B636-3AFA8A30F1B4}" type="presParOf" srcId="{E23CDEA2-39FE-4468-AD28-1AB738C0C5FF}" destId="{82421927-0810-4D94-ACB4-DFFB153828FA}" srcOrd="1" destOrd="0" presId="urn:microsoft.com/office/officeart/2005/8/layout/default"/>
    <dgm:cxn modelId="{625564CB-27DC-4BE9-9159-C58288F464BD}" type="presParOf" srcId="{E23CDEA2-39FE-4468-AD28-1AB738C0C5FF}" destId="{DEFF1F21-F912-4EF2-8424-6F1EEAF71F8E}" srcOrd="2" destOrd="0" presId="urn:microsoft.com/office/officeart/2005/8/layout/default"/>
    <dgm:cxn modelId="{483159B6-3D1D-4621-896C-27A9EB56C4CE}" type="presParOf" srcId="{E23CDEA2-39FE-4468-AD28-1AB738C0C5FF}" destId="{F4F1A47C-3CF1-4698-9A52-CCF64BEAC475}" srcOrd="3" destOrd="0" presId="urn:microsoft.com/office/officeart/2005/8/layout/default"/>
    <dgm:cxn modelId="{BBAB4A18-43B0-4200-99BD-53109B0E5F2D}" type="presParOf" srcId="{E23CDEA2-39FE-4468-AD28-1AB738C0C5FF}" destId="{AFCBF3E1-5947-49C9-803E-93AD45EEA8D7}" srcOrd="4" destOrd="0" presId="urn:microsoft.com/office/officeart/2005/8/layout/default"/>
    <dgm:cxn modelId="{95B103A4-26D1-4D0F-8051-691C8B63C0C1}" type="presParOf" srcId="{E23CDEA2-39FE-4468-AD28-1AB738C0C5FF}" destId="{0BD59392-801A-47DD-9A8B-074955D12260}" srcOrd="5" destOrd="0" presId="urn:microsoft.com/office/officeart/2005/8/layout/default"/>
    <dgm:cxn modelId="{3F2F6956-A24F-4C1B-B84C-C3FDDCE5740C}" type="presParOf" srcId="{E23CDEA2-39FE-4468-AD28-1AB738C0C5FF}" destId="{A32381C2-D0B9-4CB0-AB96-EC8D6AE4C61B}" srcOrd="6" destOrd="0" presId="urn:microsoft.com/office/officeart/2005/8/layout/default"/>
    <dgm:cxn modelId="{9FE9A161-6DCB-49E9-9731-59FDAD6AB0FC}" type="presParOf" srcId="{E23CDEA2-39FE-4468-AD28-1AB738C0C5FF}" destId="{BDD77D4B-80DB-44E1-AA5E-15D175CA010A}" srcOrd="7" destOrd="0" presId="urn:microsoft.com/office/officeart/2005/8/layout/default"/>
    <dgm:cxn modelId="{5A04B950-AE77-45A1-8761-0F2483E96C81}" type="presParOf" srcId="{E23CDEA2-39FE-4468-AD28-1AB738C0C5FF}" destId="{84309839-9581-4338-BD57-7DFD3625E974}" srcOrd="8" destOrd="0" presId="urn:microsoft.com/office/officeart/2005/8/layout/default"/>
    <dgm:cxn modelId="{BE6AAD3B-117F-4816-BAAF-6790F5206141}" type="presParOf" srcId="{E23CDEA2-39FE-4468-AD28-1AB738C0C5FF}" destId="{FAD1D939-203B-4A51-935A-C370CB688F7D}" srcOrd="9" destOrd="0" presId="urn:microsoft.com/office/officeart/2005/8/layout/default"/>
    <dgm:cxn modelId="{C38198EC-E193-4F0F-8208-E37D95A04D78}" type="presParOf" srcId="{E23CDEA2-39FE-4468-AD28-1AB738C0C5FF}" destId="{152E8174-6C71-4AD4-A363-391F10678C0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E922A-9432-4584-BC03-73AADEC9E807}">
      <dsp:nvSpPr>
        <dsp:cNvPr id="0" name=""/>
        <dsp:cNvSpPr/>
      </dsp:nvSpPr>
      <dsp:spPr>
        <a:xfrm>
          <a:off x="0" y="66916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Kepribadian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haruslah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diposisikan</a:t>
          </a:r>
          <a:r>
            <a:rPr lang="en-ID" sz="2400" kern="1200" dirty="0" smtClean="0"/>
            <a:t> di </a:t>
          </a:r>
          <a:r>
            <a:rPr lang="en-ID" sz="2400" kern="1200" dirty="0" err="1" smtClean="0"/>
            <a:t>berbagai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situasi</a:t>
          </a:r>
          <a:r>
            <a:rPr lang="en-ID" sz="2400" kern="1200" dirty="0" smtClean="0"/>
            <a:t> yang </a:t>
          </a:r>
          <a:r>
            <a:rPr lang="en-ID" sz="2400" kern="1200" dirty="0" err="1" smtClean="0"/>
            <a:t>berbeda</a:t>
          </a:r>
          <a:endParaRPr lang="en-US" sz="2400" kern="1200" dirty="0"/>
        </a:p>
      </dsp:txBody>
      <dsp:txXfrm>
        <a:off x="0" y="669165"/>
        <a:ext cx="3286125" cy="1971675"/>
      </dsp:txXfrm>
    </dsp:sp>
    <dsp:sp modelId="{DEFF1F21-F912-4EF2-8424-6F1EEAF71F8E}">
      <dsp:nvSpPr>
        <dsp:cNvPr id="0" name=""/>
        <dsp:cNvSpPr/>
      </dsp:nvSpPr>
      <dsp:spPr>
        <a:xfrm>
          <a:off x="3614737" y="66916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Kekuatan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prediktif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dari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sifat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kepribadian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menjadi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lebih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tinggi</a:t>
          </a:r>
          <a:endParaRPr lang="en-US" sz="2400" kern="1200" dirty="0"/>
        </a:p>
      </dsp:txBody>
      <dsp:txXfrm>
        <a:off x="3614737" y="669165"/>
        <a:ext cx="3286125" cy="1971675"/>
      </dsp:txXfrm>
    </dsp:sp>
    <dsp:sp modelId="{AFCBF3E1-5947-49C9-803E-93AD45EEA8D7}">
      <dsp:nvSpPr>
        <dsp:cNvPr id="0" name=""/>
        <dsp:cNvSpPr/>
      </dsp:nvSpPr>
      <dsp:spPr>
        <a:xfrm>
          <a:off x="7229475" y="66916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Lebih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transparan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saat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membedakan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antara</a:t>
          </a:r>
          <a:r>
            <a:rPr lang="en-ID" sz="2400" kern="1200" dirty="0" smtClean="0"/>
            <a:t> variable proximal </a:t>
          </a:r>
          <a:r>
            <a:rPr lang="en-ID" sz="2400" kern="1200" dirty="0" err="1" smtClean="0"/>
            <a:t>dan</a:t>
          </a:r>
          <a:r>
            <a:rPr lang="en-ID" sz="2400" kern="1200" dirty="0" smtClean="0"/>
            <a:t> distal</a:t>
          </a:r>
          <a:endParaRPr lang="en-US" sz="2400" kern="1200" dirty="0"/>
        </a:p>
      </dsp:txBody>
      <dsp:txXfrm>
        <a:off x="7229475" y="669165"/>
        <a:ext cx="3286125" cy="1971675"/>
      </dsp:txXfrm>
    </dsp:sp>
    <dsp:sp modelId="{A32381C2-D0B9-4CB0-AB96-EC8D6AE4C61B}">
      <dsp:nvSpPr>
        <dsp:cNvPr id="0" name=""/>
        <dsp:cNvSpPr/>
      </dsp:nvSpPr>
      <dsp:spPr>
        <a:xfrm>
          <a:off x="0" y="296945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Mengembangkan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kesatuan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antara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pendekatan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kepribadian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integrasi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kepribadian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dinamis</a:t>
          </a:r>
          <a:endParaRPr lang="en-US" sz="2400" kern="1200" dirty="0"/>
        </a:p>
      </dsp:txBody>
      <dsp:txXfrm>
        <a:off x="0" y="2969452"/>
        <a:ext cx="3286125" cy="1971675"/>
      </dsp:txXfrm>
    </dsp:sp>
    <dsp:sp modelId="{84309839-9581-4338-BD57-7DFD3625E974}">
      <dsp:nvSpPr>
        <dsp:cNvPr id="0" name=""/>
        <dsp:cNvSpPr/>
      </dsp:nvSpPr>
      <dsp:spPr>
        <a:xfrm>
          <a:off x="3614737" y="296945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Adanya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perbedaan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dari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semua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individu</a:t>
          </a:r>
          <a:endParaRPr lang="en-US" sz="2400" kern="1200" dirty="0"/>
        </a:p>
      </dsp:txBody>
      <dsp:txXfrm>
        <a:off x="3614737" y="2969452"/>
        <a:ext cx="3286125" cy="1971675"/>
      </dsp:txXfrm>
    </dsp:sp>
    <dsp:sp modelId="{152E8174-6C71-4AD4-A363-391F10678C0B}">
      <dsp:nvSpPr>
        <dsp:cNvPr id="0" name=""/>
        <dsp:cNvSpPr/>
      </dsp:nvSpPr>
      <dsp:spPr>
        <a:xfrm>
          <a:off x="7229475" y="296945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Adanya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keterkaitan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antara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kepribadian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dan</a:t>
          </a:r>
          <a:r>
            <a:rPr lang="en-ID" sz="2400" kern="1200" dirty="0" smtClean="0"/>
            <a:t> </a:t>
          </a:r>
          <a:r>
            <a:rPr lang="en-ID" sz="2400" kern="1200" dirty="0" err="1" smtClean="0"/>
            <a:t>kesuksesan</a:t>
          </a:r>
          <a:endParaRPr lang="en-US" sz="2400" kern="1200" dirty="0"/>
        </a:p>
      </dsp:txBody>
      <dsp:txXfrm>
        <a:off x="7229475" y="2969452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02350-ED27-4A0C-8A38-FE4A07C2917C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CBD4-9F85-4ED4-9B51-3EB3C1195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9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/>
              <a:t>Saat masalah muncul seseorang yang memiliki self efficacy tinggi cenderung akan lebih tekun untuk mencari peluang dalam memecahkan masalah.</a:t>
            </a:r>
            <a:r>
              <a:rPr lang="id-ID" sz="1200" baseline="0" dirty="0" smtClean="0"/>
              <a:t> Seseorang yang memiliki self efficacy juga cenderung lebih menunjungkan pesona yg lebih, memiliki harapan yg lebih tinggi dan aktif mencari informasi2 positif. </a:t>
            </a:r>
            <a:endParaRPr lang="id-ID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0BC5-D85E-4A54-82ED-A3ECB6E3832D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788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id-ID" dirty="0" smtClean="0"/>
              <a:t>Kepribadia</a:t>
            </a:r>
            <a:r>
              <a:rPr lang="en-US" dirty="0" smtClean="0"/>
              <a:t>n2</a:t>
            </a:r>
            <a:r>
              <a:rPr lang="en-US" baseline="0" dirty="0" smtClean="0"/>
              <a:t> </a:t>
            </a:r>
            <a:r>
              <a:rPr lang="id-ID" dirty="0" smtClean="0"/>
              <a:t> ini terkait dengan kesuksesan bisnis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bukti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empiris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menunjukan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hubungannya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kepribadian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kesuksesan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salah</a:t>
            </a:r>
            <a:r>
              <a:rPr lang="en-US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kenapa</a:t>
            </a:r>
            <a:r>
              <a:rPr lang="id-ID" dirty="0" smtClean="0"/>
              <a:t> para teoritik dan naratif ini salah?</a:t>
            </a:r>
            <a:r>
              <a:rPr lang="en-US" dirty="0" smtClean="0"/>
              <a:t> </a:t>
            </a:r>
            <a:r>
              <a:rPr lang="id-ID" dirty="0" smtClean="0"/>
              <a:t>Jawabannya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id-ID" dirty="0" smtClean="0"/>
              <a:t>ada banyak gangguan</a:t>
            </a:r>
            <a:r>
              <a:rPr lang="en-US" dirty="0" smtClean="0"/>
              <a:t>  </a:t>
            </a:r>
            <a:r>
              <a:rPr lang="id-ID" dirty="0" smtClean="0"/>
              <a:t>dalam data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contohnya</a:t>
            </a:r>
            <a:r>
              <a:rPr lang="en-US" baseline="0" dirty="0" smtClean="0"/>
              <a:t>: h</a:t>
            </a:r>
            <a:r>
              <a:rPr lang="id-ID" dirty="0" smtClean="0"/>
              <a:t>ubungan pengambilan risiko dengan penciptaan bisnis dan kesuksesan atau hubungan antara penciptaan bisnis dan ukuran kepribadian yang lua</a:t>
            </a:r>
            <a:r>
              <a:rPr lang="en-US" dirty="0" smtClean="0"/>
              <a:t>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memprediksi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kepribadiaan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kewirausahaan</a:t>
            </a:r>
            <a:r>
              <a:rPr lang="en-US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kesimpulan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membahas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kepribadian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mempengaruhi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kesuksesan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entrepener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entrepener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jarang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bahas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maupun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kembangkan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Kemapuan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Kognisi</a:t>
            </a:r>
            <a:r>
              <a:rPr lang="en-US" baseline="0" dirty="0" smtClean="0"/>
              <a:t> juga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menurut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enrepener</a:t>
            </a:r>
            <a:r>
              <a:rPr lang="en-US" baseline="0" dirty="0" smtClean="0"/>
              <a:t>).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 kepribadian berhubungan dengan penciptaan bisnis dan kesuksesan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0BC5-D85E-4A54-82ED-A3ECB6E3832D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890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dijelasin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tadi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3.1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spesifikasi</a:t>
            </a:r>
            <a:r>
              <a:rPr lang="en-US" baseline="0" dirty="0" smtClean="0"/>
              <a:t> personal traits </a:t>
            </a:r>
            <a:r>
              <a:rPr lang="en-US" dirty="0" err="1" smtClean="0"/>
              <a:t>Spesifik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memperlihatkan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kesukseaan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drpd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broadness. </a:t>
            </a:r>
            <a:r>
              <a:rPr lang="id-ID" dirty="0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yang</a:t>
            </a:r>
            <a:r>
              <a:rPr lang="id-ID" dirty="0" smtClean="0"/>
              <a:t> spesifik </a:t>
            </a:r>
            <a:r>
              <a:rPr lang="en-US" dirty="0" err="1" smtClean="0"/>
              <a:t>akan</a:t>
            </a:r>
            <a:r>
              <a:rPr lang="id-ID" dirty="0" smtClean="0"/>
              <a:t> meng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id-ID" dirty="0" smtClean="0"/>
              <a:t> </a:t>
            </a:r>
            <a:r>
              <a:rPr lang="en-US" i="1" dirty="0" smtClean="0"/>
              <a:t>entrepreneur</a:t>
            </a:r>
            <a:r>
              <a:rPr lang="id-ID" dirty="0" smtClean="0"/>
              <a:t> yang belum sempurna</a:t>
            </a:r>
            <a:endParaRPr lang="en-US" dirty="0" smtClean="0"/>
          </a:p>
          <a:p>
            <a:r>
              <a:rPr lang="id-ID" dirty="0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id-ID" dirty="0" smtClean="0"/>
              <a:t> khusus menunjukkan hubungan yang lebih tinggi dengan penciptaan dan kesuksesan bisnis yang sifatnya luas.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0BC5-D85E-4A54-82ED-A3ECB6E3832D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18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owner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pemimpinnya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apabl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pegawainya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kaya </a:t>
            </a:r>
            <a:r>
              <a:rPr lang="en-US" baseline="0" dirty="0" err="1" smtClean="0"/>
              <a:t>misalnya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jauh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pegawainya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pemimpinya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tdk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terpengaruh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kyk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ngerasa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kepribadian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pemimpin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cm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atasan</a:t>
            </a:r>
            <a:r>
              <a:rPr lang="en-US" baseline="0" dirty="0" smtClean="0"/>
              <a:t> marketing.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C0BC5-D85E-4A54-82ED-A3ECB6E3832D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92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8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A3166-BB1F-48DB-915E-3EE4E9F1E1E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381E-091C-433E-908C-DAD7E03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8098" y="2605415"/>
            <a:ext cx="7139836" cy="1628385"/>
          </a:xfrm>
        </p:spPr>
        <p:txBody>
          <a:bodyPr>
            <a:noAutofit/>
          </a:bodyPr>
          <a:lstStyle/>
          <a:p>
            <a:r>
              <a:rPr lang="en-ID" sz="7200" b="1" dirty="0"/>
              <a:t>Chapter 3</a:t>
            </a:r>
            <a:br>
              <a:rPr lang="en-ID" sz="7200" b="1" dirty="0"/>
            </a:br>
            <a:r>
              <a:rPr lang="en-ID" sz="7200" b="1" dirty="0"/>
              <a:t>Born to Be an </a:t>
            </a:r>
            <a:r>
              <a:rPr lang="en-ID" sz="7200" b="1" dirty="0">
                <a:solidFill>
                  <a:schemeClr val="bg1"/>
                </a:solidFill>
              </a:rPr>
              <a:t>Entrepreneur</a:t>
            </a:r>
            <a:r>
              <a:rPr lang="en-ID" sz="7200" b="1" dirty="0"/>
              <a:t>?</a:t>
            </a:r>
            <a:br>
              <a:rPr lang="en-ID" sz="7200" b="1" dirty="0"/>
            </a:b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6597" y="3990344"/>
            <a:ext cx="3716055" cy="1655762"/>
          </a:xfrm>
        </p:spPr>
        <p:txBody>
          <a:bodyPr>
            <a:noAutofit/>
          </a:bodyPr>
          <a:lstStyle/>
          <a:p>
            <a:r>
              <a:rPr lang="en-ID" sz="3200" dirty="0" smtClean="0"/>
              <a:t>Claudia </a:t>
            </a:r>
            <a:r>
              <a:rPr lang="en-ID" sz="3200" dirty="0" err="1" smtClean="0"/>
              <a:t>Rumende</a:t>
            </a:r>
            <a:endParaRPr lang="en-ID" sz="3200" dirty="0" smtClean="0"/>
          </a:p>
          <a:p>
            <a:r>
              <a:rPr lang="en-ID" sz="3200" dirty="0" err="1" smtClean="0"/>
              <a:t>Jihan</a:t>
            </a:r>
            <a:r>
              <a:rPr lang="en-ID" sz="3200" dirty="0" smtClean="0"/>
              <a:t> </a:t>
            </a:r>
            <a:r>
              <a:rPr lang="en-ID" sz="3200" dirty="0" err="1" smtClean="0"/>
              <a:t>Marwa</a:t>
            </a:r>
            <a:endParaRPr lang="en-ID" sz="3200" dirty="0" smtClean="0"/>
          </a:p>
          <a:p>
            <a:r>
              <a:rPr lang="en-ID" sz="3200" dirty="0" smtClean="0"/>
              <a:t>Kuntum Azalea</a:t>
            </a:r>
            <a:r>
              <a:rPr lang="en-US" sz="3200" dirty="0" smtClean="0"/>
              <a:t> D</a:t>
            </a:r>
          </a:p>
          <a:p>
            <a:r>
              <a:rPr lang="en-ID" sz="3200" dirty="0" smtClean="0"/>
              <a:t>Reza </a:t>
            </a:r>
            <a:r>
              <a:rPr lang="en-ID" sz="3200" dirty="0" err="1" smtClean="0"/>
              <a:t>Rahma</a:t>
            </a:r>
            <a:r>
              <a:rPr lang="en-ID" sz="3200" dirty="0" smtClean="0"/>
              <a:t> </a:t>
            </a:r>
            <a:r>
              <a:rPr lang="en-ID" sz="3200" dirty="0" err="1" smtClean="0"/>
              <a:t>Yuliany</a:t>
            </a:r>
            <a:endParaRPr lang="en-ID" sz="3200" dirty="0" smtClean="0"/>
          </a:p>
        </p:txBody>
      </p:sp>
      <p:pic>
        <p:nvPicPr>
          <p:cNvPr id="1028" name="Picture 4" descr="Image result for entrepreneur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2237"/>
            <a:ext cx="6438378" cy="33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ntrepreneu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70" y="-1"/>
            <a:ext cx="5746230" cy="35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Match Between independent and dependent 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727" y="2502031"/>
            <a:ext cx="10515600" cy="3397728"/>
          </a:xfrm>
        </p:spPr>
        <p:txBody>
          <a:bodyPr/>
          <a:lstStyle/>
          <a:p>
            <a:r>
              <a:rPr lang="id-ID" dirty="0"/>
              <a:t>Hipotesis </a:t>
            </a:r>
            <a:r>
              <a:rPr lang="en-US" dirty="0" smtClean="0"/>
              <a:t>yang </a:t>
            </a:r>
            <a:r>
              <a:rPr lang="id-ID" dirty="0" smtClean="0"/>
              <a:t>mengasumsikan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id-ID" dirty="0" smtClean="0"/>
              <a:t>lebih </a:t>
            </a:r>
            <a:r>
              <a:rPr lang="id-ID" dirty="0"/>
              <a:t>tinggi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variabel </a:t>
            </a:r>
            <a:r>
              <a:rPr lang="id-ID" dirty="0"/>
              <a:t>dependen </a:t>
            </a:r>
            <a:r>
              <a:rPr lang="id-ID" dirty="0" smtClean="0"/>
              <a:t>sangat relevan untuk </a:t>
            </a:r>
            <a:r>
              <a:rPr lang="id-ID" dirty="0"/>
              <a:t>variabel independen.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		</a:t>
            </a:r>
            <a:r>
              <a:rPr lang="en-US" dirty="0" smtClean="0"/>
              <a:t>		Perusahaan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36677" y="3938337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level of Analysis Problem in Entrepreneurship Research 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3048000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16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Mediator Approaches to the Effects of Personality Traits on Entrepreneurship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6361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setuju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efeknya</a:t>
            </a:r>
            <a:r>
              <a:rPr lang="en-US" dirty="0" smtClean="0"/>
              <a:t> </a:t>
            </a:r>
            <a:r>
              <a:rPr lang="en-US" dirty="0" err="1" smtClean="0"/>
              <a:t>dimediasi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proses </a:t>
            </a:r>
            <a:r>
              <a:rPr lang="en-US" dirty="0" err="1" smtClean="0"/>
              <a:t>kognitif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proses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</a:t>
            </a:r>
            <a:r>
              <a:rPr lang="en-US" dirty="0" err="1" smtClean="0"/>
              <a:t>Barrick,Mitchell</a:t>
            </a:r>
            <a:r>
              <a:rPr lang="en-US" dirty="0" smtClean="0"/>
              <a:t> &amp; Steward, 2003)</a:t>
            </a:r>
            <a:endParaRPr lang="en-US" dirty="0"/>
          </a:p>
        </p:txBody>
      </p:sp>
      <p:pic>
        <p:nvPicPr>
          <p:cNvPr id="6" name="Picture 5" descr="personal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4521200"/>
            <a:ext cx="3721100" cy="2184400"/>
          </a:xfrm>
          <a:prstGeom prst="rect">
            <a:avLst/>
          </a:prstGeom>
        </p:spPr>
      </p:pic>
      <p:pic>
        <p:nvPicPr>
          <p:cNvPr id="7" name="Picture 6" descr="ent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61347"/>
            <a:ext cx="3041650" cy="21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37765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Contigency</a:t>
            </a:r>
            <a:r>
              <a:rPr lang="en-US" b="1" dirty="0" smtClean="0"/>
              <a:t> Approaches to the Effects of Personality on Entrepreneurship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22" y="2264036"/>
            <a:ext cx="10515600" cy="4351338"/>
          </a:xfrm>
        </p:spPr>
        <p:txBody>
          <a:bodyPr/>
          <a:lstStyle/>
          <a:p>
            <a:pPr algn="just"/>
            <a:r>
              <a:rPr lang="tr-TR" dirty="0" err="1" smtClean="0"/>
              <a:t>Variasi</a:t>
            </a:r>
            <a:r>
              <a:rPr lang="tr-TR" dirty="0" smtClean="0"/>
              <a:t> </a:t>
            </a:r>
            <a:r>
              <a:rPr lang="tr-TR" dirty="0" err="1" smtClean="0"/>
              <a:t>yang</a:t>
            </a:r>
            <a:r>
              <a:rPr lang="tr-TR" dirty="0" smtClean="0"/>
              <a:t> </a:t>
            </a:r>
            <a:r>
              <a:rPr lang="tr-TR" dirty="0" err="1" smtClean="0"/>
              <a:t>tinggi</a:t>
            </a:r>
            <a:r>
              <a:rPr lang="tr-TR" dirty="0" smtClean="0"/>
              <a:t> </a:t>
            </a:r>
            <a:r>
              <a:rPr lang="tr-TR" dirty="0" err="1" smtClean="0"/>
              <a:t>dalam</a:t>
            </a:r>
            <a:r>
              <a:rPr lang="tr-TR" dirty="0" smtClean="0"/>
              <a:t> </a:t>
            </a:r>
            <a:r>
              <a:rPr lang="tr-TR" dirty="0" err="1" smtClean="0"/>
              <a:t>hubungan</a:t>
            </a:r>
            <a:r>
              <a:rPr lang="tr-TR" dirty="0" smtClean="0"/>
              <a:t> </a:t>
            </a:r>
            <a:r>
              <a:rPr lang="tr-TR" dirty="0" err="1" smtClean="0"/>
              <a:t>antara</a:t>
            </a:r>
            <a:r>
              <a:rPr lang="tr-TR" dirty="0" smtClean="0"/>
              <a:t> </a:t>
            </a:r>
            <a:r>
              <a:rPr lang="tr-TR" dirty="0" err="1" smtClean="0"/>
              <a:t>ciri</a:t>
            </a:r>
            <a:r>
              <a:rPr lang="tr-TR" dirty="0" smtClean="0"/>
              <a:t> </a:t>
            </a:r>
            <a:r>
              <a:rPr lang="tr-TR" dirty="0" err="1" smtClean="0"/>
              <a:t>kepribadian</a:t>
            </a:r>
            <a:r>
              <a:rPr lang="tr-TR" dirty="0" smtClean="0"/>
              <a:t> dan </a:t>
            </a:r>
            <a:r>
              <a:rPr lang="tr-TR" dirty="0" err="1" smtClean="0"/>
              <a:t>kewirausahaan</a:t>
            </a:r>
            <a:r>
              <a:rPr lang="tr-TR" dirty="0" smtClean="0"/>
              <a:t> </a:t>
            </a:r>
            <a:r>
              <a:rPr lang="tr-TR" dirty="0" err="1" smtClean="0"/>
              <a:t>merupakan</a:t>
            </a:r>
            <a:r>
              <a:rPr lang="tr-TR" dirty="0" smtClean="0"/>
              <a:t> </a:t>
            </a:r>
            <a:r>
              <a:rPr lang="tr-TR" dirty="0" err="1" smtClean="0"/>
              <a:t>indikasi</a:t>
            </a:r>
            <a:r>
              <a:rPr lang="tr-TR" dirty="0" smtClean="0"/>
              <a:t> </a:t>
            </a:r>
            <a:r>
              <a:rPr lang="tr-TR" dirty="0" err="1" smtClean="0"/>
              <a:t>adanya</a:t>
            </a:r>
            <a:r>
              <a:rPr lang="tr-TR" dirty="0" smtClean="0"/>
              <a:t> </a:t>
            </a:r>
            <a:r>
              <a:rPr lang="tr-TR" dirty="0" err="1" smtClean="0"/>
              <a:t>efek</a:t>
            </a:r>
            <a:r>
              <a:rPr lang="tr-TR" dirty="0" smtClean="0"/>
              <a:t> </a:t>
            </a:r>
            <a:r>
              <a:rPr lang="tr-TR" dirty="0" err="1" smtClean="0"/>
              <a:t>moderator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,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kontijensi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kontijens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4834964"/>
            <a:ext cx="4356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41534"/>
            <a:ext cx="8229600" cy="4916466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err="1"/>
              <a:t>B</a:t>
            </a:r>
            <a:r>
              <a:rPr lang="tr-TR" dirty="0" err="1" smtClean="0"/>
              <a:t>anyak</a:t>
            </a:r>
            <a:r>
              <a:rPr lang="tr-TR" dirty="0" smtClean="0"/>
              <a:t> </a:t>
            </a:r>
            <a:r>
              <a:rPr lang="tr-TR" dirty="0" err="1" smtClean="0"/>
              <a:t>masalah</a:t>
            </a:r>
            <a:r>
              <a:rPr lang="tr-TR" dirty="0" smtClean="0"/>
              <a:t> </a:t>
            </a:r>
            <a:r>
              <a:rPr lang="tr-TR" dirty="0" err="1" smtClean="0"/>
              <a:t>metodologis</a:t>
            </a:r>
            <a:r>
              <a:rPr lang="tr-TR" dirty="0" smtClean="0"/>
              <a:t> </a:t>
            </a:r>
            <a:r>
              <a:rPr lang="tr-TR" dirty="0" err="1" smtClean="0"/>
              <a:t>mungkin</a:t>
            </a:r>
            <a:r>
              <a:rPr lang="tr-TR" dirty="0" smtClean="0"/>
              <a:t> </a:t>
            </a:r>
            <a:r>
              <a:rPr lang="tr-TR" dirty="0" err="1" smtClean="0"/>
              <a:t>telah</a:t>
            </a:r>
            <a:r>
              <a:rPr lang="tr-TR" dirty="0" smtClean="0"/>
              <a:t> </a:t>
            </a:r>
            <a:r>
              <a:rPr lang="tr-TR" dirty="0" err="1" smtClean="0"/>
              <a:t>memperlemah</a:t>
            </a:r>
            <a:r>
              <a:rPr lang="tr-TR" dirty="0" smtClean="0"/>
              <a:t> </a:t>
            </a:r>
            <a:r>
              <a:rPr lang="tr-TR" dirty="0" err="1" smtClean="0"/>
              <a:t>hubungan</a:t>
            </a:r>
            <a:r>
              <a:rPr lang="tr-TR" dirty="0" smtClean="0"/>
              <a:t> </a:t>
            </a:r>
            <a:r>
              <a:rPr lang="tr-TR" dirty="0" err="1" smtClean="0"/>
              <a:t>antara</a:t>
            </a:r>
            <a:r>
              <a:rPr lang="tr-TR" dirty="0" smtClean="0"/>
              <a:t> </a:t>
            </a:r>
            <a:r>
              <a:rPr lang="tr-TR" dirty="0" err="1" smtClean="0"/>
              <a:t>kepribadian</a:t>
            </a:r>
            <a:r>
              <a:rPr lang="tr-TR" dirty="0" smtClean="0"/>
              <a:t> </a:t>
            </a:r>
            <a:r>
              <a:rPr lang="tr-TR" dirty="0" err="1" smtClean="0"/>
              <a:t>pengusaha</a:t>
            </a:r>
            <a:r>
              <a:rPr lang="tr-TR" dirty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penciptaan</a:t>
            </a:r>
            <a:r>
              <a:rPr lang="tr-TR" dirty="0" smtClean="0"/>
              <a:t> </a:t>
            </a:r>
            <a:r>
              <a:rPr lang="tr-TR" dirty="0" err="1" smtClean="0"/>
              <a:t>bisnis</a:t>
            </a:r>
            <a:r>
              <a:rPr lang="tr-TR" dirty="0" smtClean="0"/>
              <a:t> dan </a:t>
            </a:r>
            <a:r>
              <a:rPr lang="tr-TR" dirty="0" err="1" smtClean="0"/>
              <a:t>kesuksesan</a:t>
            </a:r>
            <a:r>
              <a:rPr lang="tr-TR" dirty="0" smtClean="0"/>
              <a:t>. </a:t>
            </a:r>
            <a:r>
              <a:rPr lang="tr-TR" dirty="0" err="1" smtClean="0"/>
              <a:t>Misalnya</a:t>
            </a:r>
            <a:r>
              <a:rPr lang="tr-TR" dirty="0" smtClean="0"/>
              <a:t>, </a:t>
            </a:r>
            <a:r>
              <a:rPr lang="tr-TR" dirty="0" err="1" smtClean="0"/>
              <a:t>penelitian</a:t>
            </a:r>
            <a:r>
              <a:rPr lang="tr-TR" dirty="0" smtClean="0"/>
              <a:t> </a:t>
            </a:r>
            <a:r>
              <a:rPr lang="tr-TR" dirty="0" err="1" smtClean="0"/>
              <a:t>Brockhaus</a:t>
            </a:r>
            <a:r>
              <a:rPr lang="tr-TR" dirty="0" smtClean="0"/>
              <a:t> dan </a:t>
            </a:r>
            <a:r>
              <a:rPr lang="tr-TR" dirty="0" err="1" smtClean="0"/>
              <a:t>Nord</a:t>
            </a:r>
            <a:r>
              <a:rPr lang="tr-TR" dirty="0" smtClean="0"/>
              <a:t> (1979) </a:t>
            </a:r>
            <a:r>
              <a:rPr lang="tr-TR" dirty="0" err="1" smtClean="0"/>
              <a:t>sering</a:t>
            </a:r>
            <a:r>
              <a:rPr lang="tr-TR" dirty="0" smtClean="0"/>
              <a:t> </a:t>
            </a:r>
            <a:r>
              <a:rPr lang="tr-TR" dirty="0" err="1" smtClean="0"/>
              <a:t>dikutip</a:t>
            </a:r>
            <a:r>
              <a:rPr lang="tr-TR" dirty="0" smtClean="0"/>
              <a:t> </a:t>
            </a:r>
            <a:r>
              <a:rPr lang="tr-TR" dirty="0" err="1" smtClean="0"/>
              <a:t>sebagai</a:t>
            </a:r>
            <a:r>
              <a:rPr lang="tr-TR" dirty="0" smtClean="0"/>
              <a:t> </a:t>
            </a:r>
            <a:r>
              <a:rPr lang="tr-TR" dirty="0" err="1" smtClean="0"/>
              <a:t>bukti</a:t>
            </a:r>
            <a:r>
              <a:rPr lang="tr-TR" dirty="0" smtClean="0"/>
              <a:t> </a:t>
            </a:r>
            <a:r>
              <a:rPr lang="tr-TR" dirty="0" err="1" smtClean="0"/>
              <a:t>untuk</a:t>
            </a:r>
            <a:r>
              <a:rPr lang="tr-TR" dirty="0" smtClean="0"/>
              <a:t> </a:t>
            </a:r>
            <a:r>
              <a:rPr lang="tr-TR" dirty="0" err="1" smtClean="0"/>
              <a:t>hubungan</a:t>
            </a:r>
            <a:r>
              <a:rPr lang="tr-TR" dirty="0" smtClean="0"/>
              <a:t> </a:t>
            </a:r>
            <a:r>
              <a:rPr lang="tr-TR" dirty="0" err="1" smtClean="0"/>
              <a:t>yang</a:t>
            </a:r>
            <a:r>
              <a:rPr lang="tr-TR" dirty="0" smtClean="0"/>
              <a:t> </a:t>
            </a:r>
            <a:r>
              <a:rPr lang="tr-TR" dirty="0" err="1" smtClean="0"/>
              <a:t>tidak</a:t>
            </a:r>
            <a:r>
              <a:rPr lang="tr-TR" dirty="0" smtClean="0"/>
              <a:t> </a:t>
            </a:r>
            <a:r>
              <a:rPr lang="tr-TR" dirty="0" err="1" smtClean="0"/>
              <a:t>signifikan</a:t>
            </a:r>
            <a:r>
              <a:rPr lang="tr-TR" dirty="0" smtClean="0"/>
              <a:t> </a:t>
            </a:r>
            <a:r>
              <a:rPr lang="tr-TR" dirty="0" err="1" smtClean="0"/>
              <a:t>antara</a:t>
            </a:r>
            <a:r>
              <a:rPr lang="tr-TR" dirty="0" smtClean="0"/>
              <a:t> </a:t>
            </a:r>
            <a:r>
              <a:rPr lang="tr-TR" dirty="0" err="1" smtClean="0"/>
              <a:t>variabel</a:t>
            </a:r>
            <a:r>
              <a:rPr lang="tr-TR" dirty="0" smtClean="0"/>
              <a:t> </a:t>
            </a:r>
            <a:r>
              <a:rPr lang="tr-TR" dirty="0" err="1" smtClean="0"/>
              <a:t>kepribadian</a:t>
            </a:r>
            <a:r>
              <a:rPr lang="tr-TR" dirty="0" smtClean="0"/>
              <a:t> dan </a:t>
            </a:r>
            <a:r>
              <a:rPr lang="tr-TR" dirty="0" err="1" smtClean="0"/>
              <a:t>kewirausahaan</a:t>
            </a:r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4" name="Picture 3" descr="kualita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4388223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Personality and Other Predictors of Success in Entrepreneurship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74" y="21513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kata lain,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n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07117"/>
            <a:ext cx="2286000" cy="2540000"/>
          </a:xfrm>
          <a:prstGeom prst="rect">
            <a:avLst/>
          </a:prstGeom>
        </p:spPr>
      </p:pic>
      <p:pic>
        <p:nvPicPr>
          <p:cNvPr id="5" name="Picture 4" descr="mod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27817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98" y="230708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0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ID" dirty="0" smtClean="0"/>
              <a:t>Revisiting the Personality Approach to Entrepreneurship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32597" y="2099258"/>
            <a:ext cx="6014434" cy="3902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/>
              <a:t>Kepribadian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salah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pendekatan</a:t>
            </a:r>
            <a:r>
              <a:rPr lang="en-ID" sz="2400" dirty="0"/>
              <a:t> yang paling </a:t>
            </a:r>
            <a:r>
              <a:rPr lang="en-ID" sz="2400" dirty="0" err="1"/>
              <a:t>klasik</a:t>
            </a:r>
            <a:r>
              <a:rPr lang="en-ID" sz="2400" dirty="0"/>
              <a:t> di </a:t>
            </a:r>
            <a:r>
              <a:rPr lang="en-ID" sz="2400" dirty="0" err="1"/>
              <a:t>bidang</a:t>
            </a:r>
            <a:r>
              <a:rPr lang="en-ID" sz="2400" dirty="0"/>
              <a:t> </a:t>
            </a:r>
            <a:r>
              <a:rPr lang="en-ID" sz="2400" dirty="0" err="1"/>
              <a:t>kewirausahaan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pendekatan</a:t>
            </a:r>
            <a:r>
              <a:rPr lang="en-ID" sz="2400" dirty="0"/>
              <a:t> yang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kontroversi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di </a:t>
            </a:r>
            <a:r>
              <a:rPr lang="en-ID" sz="2400" dirty="0" err="1"/>
              <a:t>kalangan</a:t>
            </a:r>
            <a:r>
              <a:rPr lang="en-ID" sz="2400" dirty="0"/>
              <a:t> </a:t>
            </a:r>
            <a:r>
              <a:rPr lang="en-ID" sz="2400" dirty="0" err="1"/>
              <a:t>peneliti</a:t>
            </a:r>
            <a:r>
              <a:rPr lang="en-ID" sz="2400" dirty="0"/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56" y="5214078"/>
            <a:ext cx="3287843" cy="1643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930"/>
            <a:ext cx="3057993" cy="20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941820"/>
              </p:ext>
            </p:extLst>
          </p:nvPr>
        </p:nvGraphicFramePr>
        <p:xfrm>
          <a:off x="838200" y="566672"/>
          <a:ext cx="10515600" cy="561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924" y="197289"/>
            <a:ext cx="7797662" cy="115196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b="1" dirty="0"/>
              <a:t>A proposed model of entrepreneurs’ personality characteristics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98873" y="1504263"/>
            <a:ext cx="2004164" cy="11136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912878" y="3221275"/>
            <a:ext cx="2181050" cy="2766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Broad personality 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Extraversion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Emotional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Openess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Agreeableness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conscientiousness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5307" y="3222600"/>
            <a:ext cx="2080459" cy="27898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Specific personality 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for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taking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Innovatiness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Locus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 efficacy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7962" y="3144035"/>
            <a:ext cx="1659698" cy="1653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strategies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5590" y="3181611"/>
            <a:ext cx="1659698" cy="17557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creation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success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5097" y="5536503"/>
            <a:ext cx="2337626" cy="1221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cycle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5144" y="4409161"/>
            <a:ext cx="3507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75267" y="4183693"/>
            <a:ext cx="400272" cy="2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203017" y="4020858"/>
            <a:ext cx="590255" cy="12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78246" y="4972833"/>
            <a:ext cx="0" cy="526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553754" y="4233802"/>
            <a:ext cx="2088" cy="1204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54848" y="2670141"/>
            <a:ext cx="10424" cy="461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55803" y="2238650"/>
            <a:ext cx="6162805" cy="11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31132" y="2237606"/>
            <a:ext cx="12526" cy="739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66223" y="2239694"/>
            <a:ext cx="12526" cy="739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910" y="335073"/>
            <a:ext cx="4773415" cy="1356462"/>
          </a:xfrm>
        </p:spPr>
        <p:txBody>
          <a:bodyPr/>
          <a:lstStyle/>
          <a:p>
            <a:r>
              <a:rPr lang="en-US" b="1" dirty="0" smtClean="0"/>
              <a:t>Broad personality</a:t>
            </a:r>
            <a:endParaRPr lang="en-US" b="1" dirty="0"/>
          </a:p>
        </p:txBody>
      </p:sp>
      <p:pic>
        <p:nvPicPr>
          <p:cNvPr id="1026" name="Picture 2" descr="Image result for an entrepren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38" y="313155"/>
            <a:ext cx="3256767" cy="31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rson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64" y="3511989"/>
            <a:ext cx="325676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9827" y="1917813"/>
            <a:ext cx="2321111" cy="12713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Extraversion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268507" y="1878336"/>
            <a:ext cx="2407087" cy="126930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Emotional stability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7356" y="3361907"/>
            <a:ext cx="2750601" cy="104649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Openess</a:t>
            </a:r>
            <a:r>
              <a:rPr lang="en-US" sz="3600" dirty="0"/>
              <a:t> to experience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657780" y="4573708"/>
            <a:ext cx="2399300" cy="14418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Agreeableness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08155" y="4578455"/>
            <a:ext cx="2453580" cy="143708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cs typeface="Arial" panose="020B0604020202020204" pitchFamily="34" charset="0"/>
              </a:rPr>
              <a:t>Conscientiousness</a:t>
            </a:r>
            <a:endParaRPr 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/>
              <a:t>Specific personality traits of entrepreneurs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59912" y="1853852"/>
            <a:ext cx="2572012" cy="139038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Need for achievement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467623" y="1868468"/>
            <a:ext cx="2106461" cy="1375775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Risk taking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225078" y="3404997"/>
            <a:ext cx="2384310" cy="1242161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Inovativeness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9447" y="4743578"/>
            <a:ext cx="2347113" cy="134407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Autonomy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527596" y="4777173"/>
            <a:ext cx="2096593" cy="136058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Locus of control</a:t>
            </a:r>
            <a:endParaRPr lang="en-US" sz="4000" dirty="0"/>
          </a:p>
        </p:txBody>
      </p:sp>
      <p:pic>
        <p:nvPicPr>
          <p:cNvPr id="2050" name="Picture 2" descr="Image result for pengus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05" y="1822540"/>
            <a:ext cx="2035479" cy="20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aking risk as entrepren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9" y="4020856"/>
            <a:ext cx="2011427" cy="199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nnovative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12" y="1854700"/>
            <a:ext cx="1926963" cy="200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ocus of cont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17" y="4008331"/>
            <a:ext cx="1936359" cy="20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10" y="89554"/>
            <a:ext cx="10515600" cy="1325563"/>
          </a:xfrm>
        </p:spPr>
        <p:txBody>
          <a:bodyPr/>
          <a:lstStyle/>
          <a:p>
            <a:r>
              <a:rPr lang="id-ID" b="1" i="1" dirty="0" smtClean="0"/>
              <a:t>Self efficacy</a:t>
            </a:r>
            <a:endParaRPr lang="id-ID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060" y="1344773"/>
            <a:ext cx="8401080" cy="1071570"/>
          </a:xfrm>
        </p:spPr>
        <p:txBody>
          <a:bodyPr>
            <a:noAutofit/>
          </a:bodyPr>
          <a:lstStyle/>
          <a:p>
            <a:r>
              <a:rPr lang="id-ID" sz="2400" i="1" dirty="0"/>
              <a:t>Self efficacy </a:t>
            </a:r>
            <a:r>
              <a:rPr lang="id-ID" sz="2400" dirty="0"/>
              <a:t>adalah kepercayaan diri seseorang </a:t>
            </a:r>
            <a:r>
              <a:rPr lang="id-ID" sz="2400" dirty="0"/>
              <a:t>untuk bisa melakukan tindakan tertentu secara </a:t>
            </a:r>
            <a:r>
              <a:rPr lang="id-ID" sz="2400" dirty="0"/>
              <a:t>efektif</a:t>
            </a:r>
          </a:p>
          <a:p>
            <a:r>
              <a:rPr lang="id-ID" sz="2400" dirty="0"/>
              <a:t>Studi empiris menunjukan bahwa </a:t>
            </a:r>
            <a:r>
              <a:rPr lang="id-ID" sz="2400" i="1" dirty="0"/>
              <a:t>entrepreneur</a:t>
            </a:r>
            <a:r>
              <a:rPr lang="id-ID" sz="2400" dirty="0"/>
              <a:t> memiliki </a:t>
            </a:r>
            <a:r>
              <a:rPr lang="id-ID" sz="2400" i="1" dirty="0"/>
              <a:t>self efficacy </a:t>
            </a:r>
            <a:r>
              <a:rPr lang="id-ID" sz="2400" dirty="0"/>
              <a:t>yg lebih tinggi dibanding </a:t>
            </a:r>
            <a:r>
              <a:rPr lang="id-ID" sz="2400" i="1" dirty="0"/>
              <a:t>non entrepreneur</a:t>
            </a:r>
          </a:p>
          <a:p>
            <a:endParaRPr lang="id-ID" sz="2400" dirty="0"/>
          </a:p>
        </p:txBody>
      </p:sp>
      <p:pic>
        <p:nvPicPr>
          <p:cNvPr id="4" name="Picture 3" descr="Self efficie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57" y="3011022"/>
            <a:ext cx="8715436" cy="38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14" y="227340"/>
            <a:ext cx="10515600" cy="1325563"/>
          </a:xfrm>
        </p:spPr>
        <p:txBody>
          <a:bodyPr/>
          <a:lstStyle/>
          <a:p>
            <a:r>
              <a:rPr lang="id-ID" b="1" dirty="0" smtClean="0"/>
              <a:t>Conclusion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00" y="1357299"/>
            <a:ext cx="7358114" cy="24797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i="1" dirty="0"/>
              <a:t>entrepreneur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 smtClean="0"/>
              <a:t>,</a:t>
            </a:r>
            <a:r>
              <a:rPr lang="id-ID" dirty="0" smtClean="0"/>
              <a:t> berani</a:t>
            </a:r>
            <a:r>
              <a:rPr lang="en-US" dirty="0" smtClean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, </a:t>
            </a:r>
            <a:r>
              <a:rPr lang="en-US" dirty="0" err="1"/>
              <a:t>inovativ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i="1" dirty="0" smtClean="0"/>
              <a:t>locus of control.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7174" name="Picture 6" descr="https://i0.wp.com/afahrurroji.net/wp-content/uploads/2015/11/karakteristik-wirausaha-sukses.jpg?resize=740%2C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951" y="3167141"/>
            <a:ext cx="9429784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383" y="905572"/>
            <a:ext cx="8320438" cy="662322"/>
          </a:xfrm>
        </p:spPr>
        <p:txBody>
          <a:bodyPr>
            <a:noAutofit/>
          </a:bodyPr>
          <a:lstStyle/>
          <a:p>
            <a:r>
              <a:rPr lang="id-ID" sz="4000" b="1" dirty="0"/>
              <a:t>The issue of specificity and Broadness or Personality Traits and Criterion </a:t>
            </a:r>
            <a:r>
              <a:rPr lang="id-ID" sz="4000" b="1" dirty="0"/>
              <a:t>Measures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812" y="2367610"/>
            <a:ext cx="4572032" cy="264320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Entrepreneur yang </a:t>
            </a:r>
            <a:r>
              <a:rPr lang="id-ID" sz="2400" dirty="0"/>
              <a:t>baik </a:t>
            </a:r>
            <a:r>
              <a:rPr lang="id-ID" sz="2400" dirty="0"/>
              <a:t>tidak dipaksa untuk menggunakan keseluruhan penilaian keberhasilan namun menggunakan beberapa ukuran keberhasilan yang lebih </a:t>
            </a:r>
            <a:r>
              <a:rPr lang="id-ID" sz="2400" dirty="0"/>
              <a:t>spesifik</a:t>
            </a:r>
          </a:p>
          <a:p>
            <a:pPr>
              <a:buNone/>
            </a:pPr>
            <a:endParaRPr lang="id-ID" sz="2400" dirty="0"/>
          </a:p>
          <a:p>
            <a:pPr>
              <a:buNone/>
            </a:pPr>
            <a:r>
              <a:rPr lang="id-ID" sz="2400" dirty="0"/>
              <a:t>	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id-ID" sz="2400" dirty="0"/>
              <a:t>pertumbuhan penjualan</a:t>
            </a:r>
            <a:r>
              <a:rPr lang="en-US" sz="2400" dirty="0"/>
              <a:t>, </a:t>
            </a:r>
            <a:r>
              <a:rPr lang="id-ID" sz="2400" dirty="0"/>
              <a:t>jumlah </a:t>
            </a:r>
            <a:r>
              <a:rPr lang="id-ID" sz="2400" dirty="0"/>
              <a:t>karyawan, jumlah produk baru yang diperkenalkan, atau tingkat keuntungan</a:t>
            </a:r>
            <a:r>
              <a:rPr lang="id-ID" sz="2400" dirty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22869" y="2217298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d-ID" sz="2400" dirty="0"/>
              <a:t>Sifat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 yang</a:t>
            </a:r>
            <a:r>
              <a:rPr lang="id-ID" sz="2400" dirty="0"/>
              <a:t> spesifik:</a:t>
            </a:r>
          </a:p>
          <a:p>
            <a:pPr algn="just"/>
            <a:r>
              <a:rPr lang="id-ID" sz="2400" dirty="0"/>
              <a:t>Menunjukan hubungan kepribadian meng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id-ID" sz="2400" dirty="0"/>
              <a:t> </a:t>
            </a:r>
            <a:r>
              <a:rPr lang="en-US" sz="2400" i="1" dirty="0"/>
              <a:t>entrepreneur</a:t>
            </a:r>
            <a:r>
              <a:rPr lang="id-ID" sz="2400" dirty="0"/>
              <a:t> yang belum sempurna</a:t>
            </a:r>
          </a:p>
          <a:p>
            <a:pPr algn="just"/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id-ID" sz="2400" dirty="0"/>
              <a:t>Sifat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id-ID" sz="2400" dirty="0"/>
              <a:t> khusus: menunjukkan hubungan yang lebih tinggi dengan penciptaan dan kesuksesan bisnis yang sifatnya luas. </a:t>
            </a:r>
            <a:endParaRPr lang="en-US" sz="2400" dirty="0"/>
          </a:p>
        </p:txBody>
      </p:sp>
      <p:pic>
        <p:nvPicPr>
          <p:cNvPr id="5122" name="Picture 2" descr="http://2.bp.blogspot.com/--5aZ9T6_x7Y/TZ0aE6ccyTI/AAAAAAAAAAM/bWvZsQEsNMw/w1200-h630-p-k-no-nu/ilustrasi-entrepreneur-suks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117" y="4794870"/>
            <a:ext cx="2816559" cy="2063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7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720</Words>
  <Application>Microsoft Office PowerPoint</Application>
  <PresentationFormat>Widescreen</PresentationFormat>
  <Paragraphs>93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Chapter 3 Born to Be an Entrepreneur? </vt:lpstr>
      <vt:lpstr>Revisiting the Personality Approach to Entrepreneurship</vt:lpstr>
      <vt:lpstr>PowerPoint Presentation</vt:lpstr>
      <vt:lpstr>A proposed model of entrepreneurs’ personality characteristics</vt:lpstr>
      <vt:lpstr>Broad personality</vt:lpstr>
      <vt:lpstr>Specific personality traits of entrepreneurs</vt:lpstr>
      <vt:lpstr>Self efficacy</vt:lpstr>
      <vt:lpstr>Conclusion</vt:lpstr>
      <vt:lpstr>The issue of specificity and Broadness or Personality Traits and Criterion Measures</vt:lpstr>
      <vt:lpstr>The Match Between independent and dependent variables </vt:lpstr>
      <vt:lpstr>The level of Analysis Problem in Entrepreneurship Research </vt:lpstr>
      <vt:lpstr>Mediator Approaches to the Effects of Personality Traits on Entrepreneurship</vt:lpstr>
      <vt:lpstr>Contigency Approaches to the Effects of Personality on Entrepreneurship</vt:lpstr>
      <vt:lpstr>Quality Issues</vt:lpstr>
      <vt:lpstr>Personality and Other Predictors of Success in Entrepreneurship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Born to Be an Entrepreneur? Revisiting the Personality Approach to Entrepreneurship</dc:title>
  <dc:creator>Kuntum Azalea</dc:creator>
  <cp:lastModifiedBy>claudia rumende</cp:lastModifiedBy>
  <cp:revision>13</cp:revision>
  <dcterms:created xsi:type="dcterms:W3CDTF">2018-02-09T04:14:49Z</dcterms:created>
  <dcterms:modified xsi:type="dcterms:W3CDTF">2018-02-09T13:13:31Z</dcterms:modified>
</cp:coreProperties>
</file>