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66A2A-9FDD-4E88-B1F8-77CFF7F97C2F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D7B8B1E9-25DC-4638-B1F7-8264D7DC9629}">
      <dgm:prSet phldrT="[Text]" custT="1"/>
      <dgm:spPr/>
      <dgm:t>
        <a:bodyPr/>
        <a:lstStyle/>
        <a:p>
          <a:r>
            <a:rPr lang="id-ID" sz="1600" b="1" dirty="0" smtClean="0"/>
            <a:t>Latest Technology</a:t>
          </a:r>
          <a:endParaRPr lang="id-ID" sz="1600" b="1" dirty="0"/>
        </a:p>
      </dgm:t>
    </dgm:pt>
    <dgm:pt modelId="{6AB338A9-74DB-47A4-BC48-B1D914FD7B0D}" type="parTrans" cxnId="{2923D8C6-01E0-4E38-87BC-2D50285545FA}">
      <dgm:prSet/>
      <dgm:spPr/>
      <dgm:t>
        <a:bodyPr/>
        <a:lstStyle/>
        <a:p>
          <a:endParaRPr lang="id-ID"/>
        </a:p>
      </dgm:t>
    </dgm:pt>
    <dgm:pt modelId="{1E52CD08-0FAD-472B-8650-1FE770B5CB3E}" type="sibTrans" cxnId="{2923D8C6-01E0-4E38-87BC-2D50285545FA}">
      <dgm:prSet/>
      <dgm:spPr/>
      <dgm:t>
        <a:bodyPr/>
        <a:lstStyle/>
        <a:p>
          <a:endParaRPr lang="id-ID"/>
        </a:p>
      </dgm:t>
    </dgm:pt>
    <dgm:pt modelId="{921AA3BF-88C5-4A48-97D8-23C9A4F36D88}">
      <dgm:prSet phldrT="[Text]" custT="1"/>
      <dgm:spPr/>
      <dgm:t>
        <a:bodyPr/>
        <a:lstStyle/>
        <a:p>
          <a:r>
            <a:rPr lang="id-ID" sz="1400" b="1" dirty="0" smtClean="0"/>
            <a:t>Result of Experiments</a:t>
          </a:r>
          <a:endParaRPr lang="id-ID" sz="1400" b="1" dirty="0"/>
        </a:p>
      </dgm:t>
    </dgm:pt>
    <dgm:pt modelId="{0109511D-71F2-423A-9BD0-4FBDEE22A172}" type="parTrans" cxnId="{BB9EB787-D31C-4622-845B-83F632E40AF4}">
      <dgm:prSet/>
      <dgm:spPr/>
      <dgm:t>
        <a:bodyPr/>
        <a:lstStyle/>
        <a:p>
          <a:endParaRPr lang="id-ID"/>
        </a:p>
      </dgm:t>
    </dgm:pt>
    <dgm:pt modelId="{0F7286EE-4A73-4A1C-A509-93E8F3D1AF47}" type="sibTrans" cxnId="{BB9EB787-D31C-4622-845B-83F632E40AF4}">
      <dgm:prSet/>
      <dgm:spPr/>
      <dgm:t>
        <a:bodyPr/>
        <a:lstStyle/>
        <a:p>
          <a:endParaRPr lang="id-ID"/>
        </a:p>
      </dgm:t>
    </dgm:pt>
    <dgm:pt modelId="{2AE48D36-9440-4CCA-A052-104920FBED28}">
      <dgm:prSet phldrT="[Text]" custT="1"/>
      <dgm:spPr/>
      <dgm:t>
        <a:bodyPr/>
        <a:lstStyle/>
        <a:p>
          <a:r>
            <a:rPr lang="id-ID" sz="1800" b="1" dirty="0" smtClean="0"/>
            <a:t>Creative Insight</a:t>
          </a:r>
          <a:endParaRPr lang="id-ID" sz="1800" b="1" dirty="0"/>
        </a:p>
      </dgm:t>
    </dgm:pt>
    <dgm:pt modelId="{079A2C65-CFD9-4438-B8D5-0C9EACBDAFF3}" type="parTrans" cxnId="{185D4911-D1C1-4C4D-8E84-E770E95B486D}">
      <dgm:prSet/>
      <dgm:spPr/>
      <dgm:t>
        <a:bodyPr/>
        <a:lstStyle/>
        <a:p>
          <a:endParaRPr lang="id-ID"/>
        </a:p>
      </dgm:t>
    </dgm:pt>
    <dgm:pt modelId="{1C50A84C-E76E-406B-B8ED-AD8F484604F2}" type="sibTrans" cxnId="{185D4911-D1C1-4C4D-8E84-E770E95B486D}">
      <dgm:prSet/>
      <dgm:spPr/>
      <dgm:t>
        <a:bodyPr/>
        <a:lstStyle/>
        <a:p>
          <a:endParaRPr lang="id-ID"/>
        </a:p>
      </dgm:t>
    </dgm:pt>
    <dgm:pt modelId="{78C2B41B-5B5A-4389-B076-2D786CE26612}">
      <dgm:prSet phldrT="[Text]" custT="1"/>
      <dgm:spPr/>
      <dgm:t>
        <a:bodyPr/>
        <a:lstStyle/>
        <a:p>
          <a:r>
            <a:rPr lang="id-ID" sz="1400" b="1" dirty="0" smtClean="0"/>
            <a:t>Competitive Information</a:t>
          </a:r>
          <a:endParaRPr lang="id-ID" sz="1400" b="1" dirty="0"/>
        </a:p>
      </dgm:t>
    </dgm:pt>
    <dgm:pt modelId="{683F0BCE-840F-4540-80FE-AD667538225D}" type="parTrans" cxnId="{1DF2477D-8287-4D37-8644-52202DBD6D2D}">
      <dgm:prSet/>
      <dgm:spPr/>
      <dgm:t>
        <a:bodyPr/>
        <a:lstStyle/>
        <a:p>
          <a:endParaRPr lang="id-ID"/>
        </a:p>
      </dgm:t>
    </dgm:pt>
    <dgm:pt modelId="{7C903482-1114-4FAE-8F6B-D9E160C87ABF}" type="sibTrans" cxnId="{1DF2477D-8287-4D37-8644-52202DBD6D2D}">
      <dgm:prSet/>
      <dgm:spPr/>
      <dgm:t>
        <a:bodyPr/>
        <a:lstStyle/>
        <a:p>
          <a:endParaRPr lang="id-ID"/>
        </a:p>
      </dgm:t>
    </dgm:pt>
    <dgm:pt modelId="{5C87682C-AA5B-4719-9A39-323E0D80B0D2}" type="pres">
      <dgm:prSet presAssocID="{D2266A2A-9FDD-4E88-B1F8-77CFF7F97C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9E7971E-8DB7-46E8-A2B9-9940F78E90C7}" type="pres">
      <dgm:prSet presAssocID="{D7B8B1E9-25DC-4638-B1F7-8264D7DC9629}" presName="Name5" presStyleLbl="vennNode1" presStyleIdx="0" presStyleCnt="4" custLinFactX="-1362" custLinFactNeighborX="-100000" custLinFactNeighborY="-1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C0903F-0C71-4B7A-81E8-CED74165AF06}" type="pres">
      <dgm:prSet presAssocID="{1E52CD08-0FAD-472B-8650-1FE770B5CB3E}" presName="space" presStyleCnt="0"/>
      <dgm:spPr/>
    </dgm:pt>
    <dgm:pt modelId="{DD0B4B76-A4D5-49A0-91EA-2BD10B29999E}" type="pres">
      <dgm:prSet presAssocID="{921AA3BF-88C5-4A48-97D8-23C9A4F36D88}" presName="Name5" presStyleLbl="vennNode1" presStyleIdx="1" presStyleCnt="4" custLinFactNeighborX="24751" custLinFactNeighborY="155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0A258A-5ADE-41EE-BE74-21B784331E5C}" type="pres">
      <dgm:prSet presAssocID="{0F7286EE-4A73-4A1C-A509-93E8F3D1AF47}" presName="space" presStyleCnt="0"/>
      <dgm:spPr/>
    </dgm:pt>
    <dgm:pt modelId="{6BCFAFBE-0AC7-4DCF-9BD1-A86D1504419C}" type="pres">
      <dgm:prSet presAssocID="{2AE48D36-9440-4CCA-A052-104920FBED28}" presName="Name5" presStyleLbl="vennNode1" presStyleIdx="2" presStyleCnt="4" custLinFactNeighborX="28738" custLinFactNeighborY="-270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84E5CF-C921-41BF-AB8C-063866BBD9E4}" type="pres">
      <dgm:prSet presAssocID="{1C50A84C-E76E-406B-B8ED-AD8F484604F2}" presName="space" presStyleCnt="0"/>
      <dgm:spPr/>
    </dgm:pt>
    <dgm:pt modelId="{849D4AAE-2F6D-472F-AC06-6AD04B135B88}" type="pres">
      <dgm:prSet presAssocID="{78C2B41B-5B5A-4389-B076-2D786CE26612}" presName="Name5" presStyleLbl="vennNode1" presStyleIdx="3" presStyleCnt="4" custLinFactNeighborX="32724" custLinFactNeighborY="155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923D8C6-01E0-4E38-87BC-2D50285545FA}" srcId="{D2266A2A-9FDD-4E88-B1F8-77CFF7F97C2F}" destId="{D7B8B1E9-25DC-4638-B1F7-8264D7DC9629}" srcOrd="0" destOrd="0" parTransId="{6AB338A9-74DB-47A4-BC48-B1D914FD7B0D}" sibTransId="{1E52CD08-0FAD-472B-8650-1FE770B5CB3E}"/>
    <dgm:cxn modelId="{5F5A650D-054C-4D93-90F4-2ADFED10BAAF}" type="presOf" srcId="{78C2B41B-5B5A-4389-B076-2D786CE26612}" destId="{849D4AAE-2F6D-472F-AC06-6AD04B135B88}" srcOrd="0" destOrd="0" presId="urn:microsoft.com/office/officeart/2005/8/layout/venn3"/>
    <dgm:cxn modelId="{487C22BC-ADF6-4902-A7B5-3612B8E7070B}" type="presOf" srcId="{D7B8B1E9-25DC-4638-B1F7-8264D7DC9629}" destId="{E9E7971E-8DB7-46E8-A2B9-9940F78E90C7}" srcOrd="0" destOrd="0" presId="urn:microsoft.com/office/officeart/2005/8/layout/venn3"/>
    <dgm:cxn modelId="{1366A99A-2A76-4FBE-BF7B-55BD2B8D053C}" type="presOf" srcId="{921AA3BF-88C5-4A48-97D8-23C9A4F36D88}" destId="{DD0B4B76-A4D5-49A0-91EA-2BD10B29999E}" srcOrd="0" destOrd="0" presId="urn:microsoft.com/office/officeart/2005/8/layout/venn3"/>
    <dgm:cxn modelId="{BEEDFC28-246E-4C32-B4EB-91BD0558B524}" type="presOf" srcId="{D2266A2A-9FDD-4E88-B1F8-77CFF7F97C2F}" destId="{5C87682C-AA5B-4719-9A39-323E0D80B0D2}" srcOrd="0" destOrd="0" presId="urn:microsoft.com/office/officeart/2005/8/layout/venn3"/>
    <dgm:cxn modelId="{BB9EB787-D31C-4622-845B-83F632E40AF4}" srcId="{D2266A2A-9FDD-4E88-B1F8-77CFF7F97C2F}" destId="{921AA3BF-88C5-4A48-97D8-23C9A4F36D88}" srcOrd="1" destOrd="0" parTransId="{0109511D-71F2-423A-9BD0-4FBDEE22A172}" sibTransId="{0F7286EE-4A73-4A1C-A509-93E8F3D1AF47}"/>
    <dgm:cxn modelId="{8123407C-8945-4733-8DA5-1803F41FD1F6}" type="presOf" srcId="{2AE48D36-9440-4CCA-A052-104920FBED28}" destId="{6BCFAFBE-0AC7-4DCF-9BD1-A86D1504419C}" srcOrd="0" destOrd="0" presId="urn:microsoft.com/office/officeart/2005/8/layout/venn3"/>
    <dgm:cxn modelId="{1DF2477D-8287-4D37-8644-52202DBD6D2D}" srcId="{D2266A2A-9FDD-4E88-B1F8-77CFF7F97C2F}" destId="{78C2B41B-5B5A-4389-B076-2D786CE26612}" srcOrd="3" destOrd="0" parTransId="{683F0BCE-840F-4540-80FE-AD667538225D}" sibTransId="{7C903482-1114-4FAE-8F6B-D9E160C87ABF}"/>
    <dgm:cxn modelId="{185D4911-D1C1-4C4D-8E84-E770E95B486D}" srcId="{D2266A2A-9FDD-4E88-B1F8-77CFF7F97C2F}" destId="{2AE48D36-9440-4CCA-A052-104920FBED28}" srcOrd="2" destOrd="0" parTransId="{079A2C65-CFD9-4438-B8D5-0C9EACBDAFF3}" sibTransId="{1C50A84C-E76E-406B-B8ED-AD8F484604F2}"/>
    <dgm:cxn modelId="{40603982-148B-4DAF-A2A3-051FAF9A5FC9}" type="presParOf" srcId="{5C87682C-AA5B-4719-9A39-323E0D80B0D2}" destId="{E9E7971E-8DB7-46E8-A2B9-9940F78E90C7}" srcOrd="0" destOrd="0" presId="urn:microsoft.com/office/officeart/2005/8/layout/venn3"/>
    <dgm:cxn modelId="{6AADAE09-880B-4EBE-97BA-E766F27AC095}" type="presParOf" srcId="{5C87682C-AA5B-4719-9A39-323E0D80B0D2}" destId="{B3C0903F-0C71-4B7A-81E8-CED74165AF06}" srcOrd="1" destOrd="0" presId="urn:microsoft.com/office/officeart/2005/8/layout/venn3"/>
    <dgm:cxn modelId="{DDA436A0-15D5-487A-AE5C-9E5C02FABED2}" type="presParOf" srcId="{5C87682C-AA5B-4719-9A39-323E0D80B0D2}" destId="{DD0B4B76-A4D5-49A0-91EA-2BD10B29999E}" srcOrd="2" destOrd="0" presId="urn:microsoft.com/office/officeart/2005/8/layout/venn3"/>
    <dgm:cxn modelId="{8AEC299C-0E0C-44BB-80C4-6C7FC114A2A0}" type="presParOf" srcId="{5C87682C-AA5B-4719-9A39-323E0D80B0D2}" destId="{E00A258A-5ADE-41EE-BE74-21B784331E5C}" srcOrd="3" destOrd="0" presId="urn:microsoft.com/office/officeart/2005/8/layout/venn3"/>
    <dgm:cxn modelId="{1A0DFA50-1BF8-4C80-B0B2-A65050FEF216}" type="presParOf" srcId="{5C87682C-AA5B-4719-9A39-323E0D80B0D2}" destId="{6BCFAFBE-0AC7-4DCF-9BD1-A86D1504419C}" srcOrd="4" destOrd="0" presId="urn:microsoft.com/office/officeart/2005/8/layout/venn3"/>
    <dgm:cxn modelId="{4E6D1205-D222-48AA-9BF1-3DC8596FB992}" type="presParOf" srcId="{5C87682C-AA5B-4719-9A39-323E0D80B0D2}" destId="{5384E5CF-C921-41BF-AB8C-063866BBD9E4}" srcOrd="5" destOrd="0" presId="urn:microsoft.com/office/officeart/2005/8/layout/venn3"/>
    <dgm:cxn modelId="{0B4CEB1E-85C3-46D7-82AD-F85A1D4C1146}" type="presParOf" srcId="{5C87682C-AA5B-4719-9A39-323E0D80B0D2}" destId="{849D4AAE-2F6D-472F-AC06-6AD04B135B8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56BEA-DF06-44FE-949B-4A48A0C1A22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824FBACF-A6E7-410F-A6C4-C0CC73349029}">
      <dgm:prSet phldrT="[Text]"/>
      <dgm:spPr/>
      <dgm:t>
        <a:bodyPr/>
        <a:lstStyle/>
        <a:p>
          <a:r>
            <a:rPr lang="id-ID" b="1" dirty="0" smtClean="0"/>
            <a:t>Hambatan Sistem/Hukum yang Berlaku</a:t>
          </a:r>
          <a:endParaRPr lang="id-ID" b="1" dirty="0"/>
        </a:p>
      </dgm:t>
    </dgm:pt>
    <dgm:pt modelId="{D4C19754-254F-4925-BA76-A809656CAA95}" type="parTrans" cxnId="{CC245263-8B60-479F-8ADF-AF48BA40A8C6}">
      <dgm:prSet/>
      <dgm:spPr/>
      <dgm:t>
        <a:bodyPr/>
        <a:lstStyle/>
        <a:p>
          <a:endParaRPr lang="id-ID"/>
        </a:p>
      </dgm:t>
    </dgm:pt>
    <dgm:pt modelId="{C6935CE7-D973-47A8-99FD-1BE914302409}" type="sibTrans" cxnId="{CC245263-8B60-479F-8ADF-AF48BA40A8C6}">
      <dgm:prSet/>
      <dgm:spPr/>
      <dgm:t>
        <a:bodyPr/>
        <a:lstStyle/>
        <a:p>
          <a:endParaRPr lang="id-ID"/>
        </a:p>
      </dgm:t>
    </dgm:pt>
    <dgm:pt modelId="{7C300A16-182C-4849-968A-6E58BD606462}">
      <dgm:prSet phldrT="[Text]"/>
      <dgm:spPr/>
      <dgm:t>
        <a:bodyPr/>
        <a:lstStyle/>
        <a:p>
          <a:pPr algn="just"/>
          <a:r>
            <a:rPr lang="id-ID" b="1" dirty="0" smtClean="0"/>
            <a:t>Hambatan Politik</a:t>
          </a:r>
          <a:endParaRPr lang="id-ID" b="1" dirty="0"/>
        </a:p>
      </dgm:t>
    </dgm:pt>
    <dgm:pt modelId="{877C18C8-B7A9-4DEF-839F-E6A32AAE7ED6}" type="parTrans" cxnId="{87166E64-0D1D-40AC-B95C-FCC9B7C4D6F8}">
      <dgm:prSet/>
      <dgm:spPr/>
      <dgm:t>
        <a:bodyPr/>
        <a:lstStyle/>
        <a:p>
          <a:endParaRPr lang="id-ID"/>
        </a:p>
      </dgm:t>
    </dgm:pt>
    <dgm:pt modelId="{0F24602C-1EE5-4D81-93C8-BE4C2901803D}" type="sibTrans" cxnId="{87166E64-0D1D-40AC-B95C-FCC9B7C4D6F8}">
      <dgm:prSet/>
      <dgm:spPr/>
      <dgm:t>
        <a:bodyPr/>
        <a:lstStyle/>
        <a:p>
          <a:endParaRPr lang="id-ID"/>
        </a:p>
      </dgm:t>
    </dgm:pt>
    <dgm:pt modelId="{EEDEB6E5-8E57-40A8-87CE-645A4DE8CBC4}">
      <dgm:prSet phldrT="[Text]"/>
      <dgm:spPr/>
      <dgm:t>
        <a:bodyPr/>
        <a:lstStyle/>
        <a:p>
          <a:pPr algn="r"/>
          <a:r>
            <a:rPr lang="id-ID" b="1" dirty="0" smtClean="0"/>
            <a:t>Hambatan Perilaku</a:t>
          </a:r>
          <a:endParaRPr lang="id-ID" b="1" dirty="0"/>
        </a:p>
      </dgm:t>
    </dgm:pt>
    <dgm:pt modelId="{9A947FE9-C1D0-4A46-A3A2-9F7AD73E51C9}" type="parTrans" cxnId="{739EEEF9-07BD-4C3F-B2F0-34AB530DC953}">
      <dgm:prSet/>
      <dgm:spPr/>
      <dgm:t>
        <a:bodyPr/>
        <a:lstStyle/>
        <a:p>
          <a:endParaRPr lang="id-ID"/>
        </a:p>
      </dgm:t>
    </dgm:pt>
    <dgm:pt modelId="{74255979-9B5F-460C-886C-7C615603D4CE}" type="sibTrans" cxnId="{739EEEF9-07BD-4C3F-B2F0-34AB530DC953}">
      <dgm:prSet/>
      <dgm:spPr/>
      <dgm:t>
        <a:bodyPr/>
        <a:lstStyle/>
        <a:p>
          <a:endParaRPr lang="id-ID"/>
        </a:p>
      </dgm:t>
    </dgm:pt>
    <dgm:pt modelId="{D515C3B5-A805-46FC-B17D-664E85BC4DCA}" type="pres">
      <dgm:prSet presAssocID="{08F56BEA-DF06-44FE-949B-4A48A0C1A22D}" presName="compositeShape" presStyleCnt="0">
        <dgm:presLayoutVars>
          <dgm:chMax val="7"/>
          <dgm:dir/>
          <dgm:resizeHandles val="exact"/>
        </dgm:presLayoutVars>
      </dgm:prSet>
      <dgm:spPr/>
    </dgm:pt>
    <dgm:pt modelId="{30F8BFBC-3CE8-4E70-BE42-0AF60394B15D}" type="pres">
      <dgm:prSet presAssocID="{824FBACF-A6E7-410F-A6C4-C0CC73349029}" presName="circ1" presStyleLbl="vennNode1" presStyleIdx="0" presStyleCnt="3" custLinFactNeighborX="5807" custLinFactNeighborY="14493"/>
      <dgm:spPr/>
      <dgm:t>
        <a:bodyPr/>
        <a:lstStyle/>
        <a:p>
          <a:endParaRPr lang="id-ID"/>
        </a:p>
      </dgm:t>
    </dgm:pt>
    <dgm:pt modelId="{BF3A3349-A885-457D-97B5-08DCE4D78085}" type="pres">
      <dgm:prSet presAssocID="{824FBACF-A6E7-410F-A6C4-C0CC733490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1C407A-E1AA-4AB5-840E-687A1448035B}" type="pres">
      <dgm:prSet presAssocID="{7C300A16-182C-4849-968A-6E58BD606462}" presName="circ2" presStyleLbl="vennNode1" presStyleIdx="1" presStyleCnt="3" custLinFactNeighborX="73323" custLinFactNeighborY="18296"/>
      <dgm:spPr/>
      <dgm:t>
        <a:bodyPr/>
        <a:lstStyle/>
        <a:p>
          <a:endParaRPr lang="id-ID"/>
        </a:p>
      </dgm:t>
    </dgm:pt>
    <dgm:pt modelId="{649A22C8-D60B-4618-B878-1B23D3D3AD85}" type="pres">
      <dgm:prSet presAssocID="{7C300A16-182C-4849-968A-6E58BD6064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F0EDE3-B9A1-4889-94D2-84D5824FBB9A}" type="pres">
      <dgm:prSet presAssocID="{EEDEB6E5-8E57-40A8-87CE-645A4DE8CBC4}" presName="circ3" presStyleLbl="vennNode1" presStyleIdx="2" presStyleCnt="3" custLinFactNeighborX="-57565" custLinFactNeighborY="18296"/>
      <dgm:spPr/>
      <dgm:t>
        <a:bodyPr/>
        <a:lstStyle/>
        <a:p>
          <a:endParaRPr lang="id-ID"/>
        </a:p>
      </dgm:t>
    </dgm:pt>
    <dgm:pt modelId="{72684DA3-FBA0-47B5-AE77-5C1970854B80}" type="pres">
      <dgm:prSet presAssocID="{EEDEB6E5-8E57-40A8-87CE-645A4DE8CB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C245263-8B60-479F-8ADF-AF48BA40A8C6}" srcId="{08F56BEA-DF06-44FE-949B-4A48A0C1A22D}" destId="{824FBACF-A6E7-410F-A6C4-C0CC73349029}" srcOrd="0" destOrd="0" parTransId="{D4C19754-254F-4925-BA76-A809656CAA95}" sibTransId="{C6935CE7-D973-47A8-99FD-1BE914302409}"/>
    <dgm:cxn modelId="{739EEEF9-07BD-4C3F-B2F0-34AB530DC953}" srcId="{08F56BEA-DF06-44FE-949B-4A48A0C1A22D}" destId="{EEDEB6E5-8E57-40A8-87CE-645A4DE8CBC4}" srcOrd="2" destOrd="0" parTransId="{9A947FE9-C1D0-4A46-A3A2-9F7AD73E51C9}" sibTransId="{74255979-9B5F-460C-886C-7C615603D4CE}"/>
    <dgm:cxn modelId="{811724BF-9217-4FC3-A7B9-636AEE8C0C46}" type="presOf" srcId="{824FBACF-A6E7-410F-A6C4-C0CC73349029}" destId="{30F8BFBC-3CE8-4E70-BE42-0AF60394B15D}" srcOrd="0" destOrd="0" presId="urn:microsoft.com/office/officeart/2005/8/layout/venn1"/>
    <dgm:cxn modelId="{17D42247-027D-4569-8E49-EA7C1E41B1C9}" type="presOf" srcId="{824FBACF-A6E7-410F-A6C4-C0CC73349029}" destId="{BF3A3349-A885-457D-97B5-08DCE4D78085}" srcOrd="1" destOrd="0" presId="urn:microsoft.com/office/officeart/2005/8/layout/venn1"/>
    <dgm:cxn modelId="{85724A01-48B0-4D6D-96D7-96B7E00ED336}" type="presOf" srcId="{7C300A16-182C-4849-968A-6E58BD606462}" destId="{649A22C8-D60B-4618-B878-1B23D3D3AD85}" srcOrd="1" destOrd="0" presId="urn:microsoft.com/office/officeart/2005/8/layout/venn1"/>
    <dgm:cxn modelId="{6F5A9330-2E6B-4279-AF5D-C2C74EF93FC5}" type="presOf" srcId="{08F56BEA-DF06-44FE-949B-4A48A0C1A22D}" destId="{D515C3B5-A805-46FC-B17D-664E85BC4DCA}" srcOrd="0" destOrd="0" presId="urn:microsoft.com/office/officeart/2005/8/layout/venn1"/>
    <dgm:cxn modelId="{87166E64-0D1D-40AC-B95C-FCC9B7C4D6F8}" srcId="{08F56BEA-DF06-44FE-949B-4A48A0C1A22D}" destId="{7C300A16-182C-4849-968A-6E58BD606462}" srcOrd="1" destOrd="0" parTransId="{877C18C8-B7A9-4DEF-839F-E6A32AAE7ED6}" sibTransId="{0F24602C-1EE5-4D81-93C8-BE4C2901803D}"/>
    <dgm:cxn modelId="{8BFEC2F0-2E1A-4C82-83C6-DB77E5962696}" type="presOf" srcId="{EEDEB6E5-8E57-40A8-87CE-645A4DE8CBC4}" destId="{72684DA3-FBA0-47B5-AE77-5C1970854B80}" srcOrd="1" destOrd="0" presId="urn:microsoft.com/office/officeart/2005/8/layout/venn1"/>
    <dgm:cxn modelId="{DF7EFB6A-06E4-477A-8E67-F332181934FF}" type="presOf" srcId="{7C300A16-182C-4849-968A-6E58BD606462}" destId="{E51C407A-E1AA-4AB5-840E-687A1448035B}" srcOrd="0" destOrd="0" presId="urn:microsoft.com/office/officeart/2005/8/layout/venn1"/>
    <dgm:cxn modelId="{16F0085D-DBD7-4E5F-B011-A4ECC9474299}" type="presOf" srcId="{EEDEB6E5-8E57-40A8-87CE-645A4DE8CBC4}" destId="{11F0EDE3-B9A1-4889-94D2-84D5824FBB9A}" srcOrd="0" destOrd="0" presId="urn:microsoft.com/office/officeart/2005/8/layout/venn1"/>
    <dgm:cxn modelId="{D4F9A3B2-2142-4942-9733-17ECAEFE1E2A}" type="presParOf" srcId="{D515C3B5-A805-46FC-B17D-664E85BC4DCA}" destId="{30F8BFBC-3CE8-4E70-BE42-0AF60394B15D}" srcOrd="0" destOrd="0" presId="urn:microsoft.com/office/officeart/2005/8/layout/venn1"/>
    <dgm:cxn modelId="{CDFB9CCB-14DF-4C5A-B935-326F23AE1381}" type="presParOf" srcId="{D515C3B5-A805-46FC-B17D-664E85BC4DCA}" destId="{BF3A3349-A885-457D-97B5-08DCE4D78085}" srcOrd="1" destOrd="0" presId="urn:microsoft.com/office/officeart/2005/8/layout/venn1"/>
    <dgm:cxn modelId="{4AF989E3-BDFA-425D-8BEF-8A3A3C3874DA}" type="presParOf" srcId="{D515C3B5-A805-46FC-B17D-664E85BC4DCA}" destId="{E51C407A-E1AA-4AB5-840E-687A1448035B}" srcOrd="2" destOrd="0" presId="urn:microsoft.com/office/officeart/2005/8/layout/venn1"/>
    <dgm:cxn modelId="{910587B4-DA00-4C85-84A2-0272995F5A86}" type="presParOf" srcId="{D515C3B5-A805-46FC-B17D-664E85BC4DCA}" destId="{649A22C8-D60B-4618-B878-1B23D3D3AD85}" srcOrd="3" destOrd="0" presId="urn:microsoft.com/office/officeart/2005/8/layout/venn1"/>
    <dgm:cxn modelId="{96C5045E-84F0-470D-B556-31A3FCE6277D}" type="presParOf" srcId="{D515C3B5-A805-46FC-B17D-664E85BC4DCA}" destId="{11F0EDE3-B9A1-4889-94D2-84D5824FBB9A}" srcOrd="4" destOrd="0" presId="urn:microsoft.com/office/officeart/2005/8/layout/venn1"/>
    <dgm:cxn modelId="{10D5C711-1319-4ACF-A749-AEF43CA32F50}" type="presParOf" srcId="{D515C3B5-A805-46FC-B17D-664E85BC4DCA}" destId="{72684DA3-FBA0-47B5-AE77-5C1970854B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9F4C4-76D9-4B61-9335-AD469BF938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541D94F2-6F0C-45E5-81B5-74DEC021D73F}">
      <dgm:prSet phldrT="[Text]"/>
      <dgm:spPr/>
      <dgm:t>
        <a:bodyPr/>
        <a:lstStyle/>
        <a:p>
          <a:r>
            <a:rPr lang="id-ID" b="1" dirty="0" smtClean="0"/>
            <a:t>Seeds </a:t>
          </a:r>
        </a:p>
        <a:p>
          <a:r>
            <a:rPr lang="id-ID" b="1" dirty="0" smtClean="0"/>
            <a:t>VS </a:t>
          </a:r>
        </a:p>
        <a:p>
          <a:r>
            <a:rPr lang="id-ID" b="1" dirty="0" smtClean="0"/>
            <a:t>Weeds</a:t>
          </a:r>
          <a:endParaRPr lang="id-ID" b="1" dirty="0"/>
        </a:p>
      </dgm:t>
    </dgm:pt>
    <dgm:pt modelId="{8604B180-3B98-4C71-93DA-97ABAEA2F822}" type="parTrans" cxnId="{4D3F48FE-463E-48D4-9E34-00B1C43FD72E}">
      <dgm:prSet/>
      <dgm:spPr/>
      <dgm:t>
        <a:bodyPr/>
        <a:lstStyle/>
        <a:p>
          <a:endParaRPr lang="id-ID"/>
        </a:p>
      </dgm:t>
    </dgm:pt>
    <dgm:pt modelId="{DF94CA31-1CA3-4988-B65B-BA45BAFB487A}" type="sibTrans" cxnId="{4D3F48FE-463E-48D4-9E34-00B1C43FD72E}">
      <dgm:prSet/>
      <dgm:spPr/>
      <dgm:t>
        <a:bodyPr/>
        <a:lstStyle/>
        <a:p>
          <a:endParaRPr lang="id-ID"/>
        </a:p>
      </dgm:t>
    </dgm:pt>
    <dgm:pt modelId="{2D63D346-C5D6-451B-9478-BD44B80A71D6}">
      <dgm:prSet phldrT="[Text]"/>
      <dgm:spPr/>
      <dgm:t>
        <a:bodyPr/>
        <a:lstStyle/>
        <a:p>
          <a:r>
            <a:rPr lang="id-ID" b="1" dirty="0" smtClean="0"/>
            <a:t>Experience</a:t>
          </a:r>
        </a:p>
        <a:p>
          <a:r>
            <a:rPr lang="id-ID" b="1" dirty="0" smtClean="0"/>
            <a:t>VS</a:t>
          </a:r>
        </a:p>
        <a:p>
          <a:r>
            <a:rPr lang="id-ID" b="1" dirty="0" smtClean="0"/>
            <a:t>Initiative</a:t>
          </a:r>
          <a:endParaRPr lang="id-ID" b="1" dirty="0"/>
        </a:p>
      </dgm:t>
    </dgm:pt>
    <dgm:pt modelId="{AA56AFE1-BA72-4071-9122-9D78CF8D30B6}" type="parTrans" cxnId="{C0D1DA38-50AC-4568-B238-B78A88793FAE}">
      <dgm:prSet/>
      <dgm:spPr/>
      <dgm:t>
        <a:bodyPr/>
        <a:lstStyle/>
        <a:p>
          <a:endParaRPr lang="id-ID"/>
        </a:p>
      </dgm:t>
    </dgm:pt>
    <dgm:pt modelId="{9CDD2BDD-3332-44EF-A92D-666CDF68A9B9}" type="sibTrans" cxnId="{C0D1DA38-50AC-4568-B238-B78A88793FAE}">
      <dgm:prSet/>
      <dgm:spPr/>
      <dgm:t>
        <a:bodyPr/>
        <a:lstStyle/>
        <a:p>
          <a:endParaRPr lang="id-ID"/>
        </a:p>
      </dgm:t>
    </dgm:pt>
    <dgm:pt modelId="{82379C40-3B22-4E63-A12B-09F4BC97C8B1}">
      <dgm:prSet phldrT="[Text]"/>
      <dgm:spPr/>
      <dgm:t>
        <a:bodyPr/>
        <a:lstStyle/>
        <a:p>
          <a:r>
            <a:rPr lang="id-ID" b="1" dirty="0" smtClean="0"/>
            <a:t>Internal</a:t>
          </a:r>
        </a:p>
        <a:p>
          <a:r>
            <a:rPr lang="id-ID" b="1" dirty="0" smtClean="0"/>
            <a:t>VS</a:t>
          </a:r>
        </a:p>
        <a:p>
          <a:r>
            <a:rPr lang="id-ID" b="1" dirty="0" smtClean="0"/>
            <a:t>External Staffing</a:t>
          </a:r>
          <a:endParaRPr lang="id-ID" b="1" dirty="0"/>
        </a:p>
      </dgm:t>
    </dgm:pt>
    <dgm:pt modelId="{CBAD30A9-0449-4E68-950B-CFF6D2E17F5A}" type="parTrans" cxnId="{71301F78-A100-45B1-8C76-95EEF8EA4259}">
      <dgm:prSet/>
      <dgm:spPr/>
      <dgm:t>
        <a:bodyPr/>
        <a:lstStyle/>
        <a:p>
          <a:endParaRPr lang="id-ID"/>
        </a:p>
      </dgm:t>
    </dgm:pt>
    <dgm:pt modelId="{ED824D0B-3E11-49D9-AD8E-82F30C076BB0}" type="sibTrans" cxnId="{71301F78-A100-45B1-8C76-95EEF8EA4259}">
      <dgm:prSet/>
      <dgm:spPr/>
      <dgm:t>
        <a:bodyPr/>
        <a:lstStyle/>
        <a:p>
          <a:endParaRPr lang="id-ID"/>
        </a:p>
      </dgm:t>
    </dgm:pt>
    <dgm:pt modelId="{7E406DBC-B216-4820-A80B-79F49AAB28FC}">
      <dgm:prSet phldrT="[Text]"/>
      <dgm:spPr/>
      <dgm:t>
        <a:bodyPr/>
        <a:lstStyle/>
        <a:p>
          <a:r>
            <a:rPr lang="id-ID" b="1" dirty="0" smtClean="0"/>
            <a:t>Building Capabilities</a:t>
          </a:r>
        </a:p>
        <a:p>
          <a:r>
            <a:rPr lang="id-ID" b="1" dirty="0" smtClean="0"/>
            <a:t>VS</a:t>
          </a:r>
        </a:p>
        <a:p>
          <a:r>
            <a:rPr lang="id-ID" b="1" dirty="0" smtClean="0"/>
            <a:t>Collaborating</a:t>
          </a:r>
          <a:endParaRPr lang="id-ID" b="1" dirty="0"/>
        </a:p>
      </dgm:t>
    </dgm:pt>
    <dgm:pt modelId="{F9326EDE-51E0-4863-89B6-F3AE6D469F22}" type="parTrans" cxnId="{971298C1-CC0D-4AB3-8F01-9868F3C20E89}">
      <dgm:prSet/>
      <dgm:spPr/>
      <dgm:t>
        <a:bodyPr/>
        <a:lstStyle/>
        <a:p>
          <a:endParaRPr lang="id-ID"/>
        </a:p>
      </dgm:t>
    </dgm:pt>
    <dgm:pt modelId="{BAD89020-CEA2-4CA5-B3AE-0835A41B315C}" type="sibTrans" cxnId="{971298C1-CC0D-4AB3-8F01-9868F3C20E89}">
      <dgm:prSet/>
      <dgm:spPr/>
      <dgm:t>
        <a:bodyPr/>
        <a:lstStyle/>
        <a:p>
          <a:endParaRPr lang="id-ID"/>
        </a:p>
      </dgm:t>
    </dgm:pt>
    <dgm:pt modelId="{4629D1DE-D68F-4A58-8BCA-71AC542DEF5B}">
      <dgm:prSet phldrT="[Text]"/>
      <dgm:spPr/>
      <dgm:t>
        <a:bodyPr/>
        <a:lstStyle/>
        <a:p>
          <a:r>
            <a:rPr lang="id-ID" b="1" dirty="0" smtClean="0"/>
            <a:t>Incremental </a:t>
          </a:r>
        </a:p>
        <a:p>
          <a:r>
            <a:rPr lang="id-ID" b="1" dirty="0" smtClean="0"/>
            <a:t>VS</a:t>
          </a:r>
        </a:p>
        <a:p>
          <a:r>
            <a:rPr lang="id-ID" b="1" dirty="0" smtClean="0"/>
            <a:t>Preemptive Launch</a:t>
          </a:r>
          <a:endParaRPr lang="id-ID" b="1" dirty="0"/>
        </a:p>
      </dgm:t>
    </dgm:pt>
    <dgm:pt modelId="{31B4DC27-B1A2-46B8-9D8D-6574664481D2}" type="parTrans" cxnId="{897A402A-A4A0-426E-B09C-AD60E619B844}">
      <dgm:prSet/>
      <dgm:spPr/>
      <dgm:t>
        <a:bodyPr/>
        <a:lstStyle/>
        <a:p>
          <a:endParaRPr lang="id-ID"/>
        </a:p>
      </dgm:t>
    </dgm:pt>
    <dgm:pt modelId="{02082E59-8B6B-4924-85C1-9A6E3CDEB565}" type="sibTrans" cxnId="{897A402A-A4A0-426E-B09C-AD60E619B844}">
      <dgm:prSet/>
      <dgm:spPr/>
      <dgm:t>
        <a:bodyPr/>
        <a:lstStyle/>
        <a:p>
          <a:endParaRPr lang="id-ID"/>
        </a:p>
      </dgm:t>
    </dgm:pt>
    <dgm:pt modelId="{6FD79E1F-27E1-4CC4-B972-6A6101F66CD9}" type="pres">
      <dgm:prSet presAssocID="{1629F4C4-76D9-4B61-9335-AD469BF938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F311747-D899-4863-A41C-D86AC66CC6CF}" type="pres">
      <dgm:prSet presAssocID="{541D94F2-6F0C-45E5-81B5-74DEC021D7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3D6A04-E6CE-4D7F-85BF-065FC8525090}" type="pres">
      <dgm:prSet presAssocID="{DF94CA31-1CA3-4988-B65B-BA45BAFB487A}" presName="sibTrans" presStyleCnt="0"/>
      <dgm:spPr/>
    </dgm:pt>
    <dgm:pt modelId="{3852A6CA-37D2-465B-BCD4-7509C161028C}" type="pres">
      <dgm:prSet presAssocID="{2D63D346-C5D6-451B-9478-BD44B80A71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8CA1A6-99E3-4281-8370-4D57E78CD6B5}" type="pres">
      <dgm:prSet presAssocID="{9CDD2BDD-3332-44EF-A92D-666CDF68A9B9}" presName="sibTrans" presStyleCnt="0"/>
      <dgm:spPr/>
    </dgm:pt>
    <dgm:pt modelId="{53F30166-0B22-40D9-884D-B2226FFF6C33}" type="pres">
      <dgm:prSet presAssocID="{82379C40-3B22-4E63-A12B-09F4BC97C8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64C5BF-7E87-4ECB-8ED3-915580D35FEE}" type="pres">
      <dgm:prSet presAssocID="{ED824D0B-3E11-49D9-AD8E-82F30C076BB0}" presName="sibTrans" presStyleCnt="0"/>
      <dgm:spPr/>
    </dgm:pt>
    <dgm:pt modelId="{BAF4E3BE-2DA2-428E-B122-AE5F7F16CFC0}" type="pres">
      <dgm:prSet presAssocID="{7E406DBC-B216-4820-A80B-79F49AAB28F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CCCB10-4A21-4366-BAF2-A6013FEE3EB0}" type="pres">
      <dgm:prSet presAssocID="{BAD89020-CEA2-4CA5-B3AE-0835A41B315C}" presName="sibTrans" presStyleCnt="0"/>
      <dgm:spPr/>
    </dgm:pt>
    <dgm:pt modelId="{1088D77E-5A46-47CC-80AF-754C6E7A779D}" type="pres">
      <dgm:prSet presAssocID="{4629D1DE-D68F-4A58-8BCA-71AC542DEF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C3ADB9B-613D-4B3D-9723-7BC4CB44AFCA}" type="presOf" srcId="{4629D1DE-D68F-4A58-8BCA-71AC542DEF5B}" destId="{1088D77E-5A46-47CC-80AF-754C6E7A779D}" srcOrd="0" destOrd="0" presId="urn:microsoft.com/office/officeart/2005/8/layout/default"/>
    <dgm:cxn modelId="{897A402A-A4A0-426E-B09C-AD60E619B844}" srcId="{1629F4C4-76D9-4B61-9335-AD469BF9381E}" destId="{4629D1DE-D68F-4A58-8BCA-71AC542DEF5B}" srcOrd="4" destOrd="0" parTransId="{31B4DC27-B1A2-46B8-9D8D-6574664481D2}" sibTransId="{02082E59-8B6B-4924-85C1-9A6E3CDEB565}"/>
    <dgm:cxn modelId="{971298C1-CC0D-4AB3-8F01-9868F3C20E89}" srcId="{1629F4C4-76D9-4B61-9335-AD469BF9381E}" destId="{7E406DBC-B216-4820-A80B-79F49AAB28FC}" srcOrd="3" destOrd="0" parTransId="{F9326EDE-51E0-4863-89B6-F3AE6D469F22}" sibTransId="{BAD89020-CEA2-4CA5-B3AE-0835A41B315C}"/>
    <dgm:cxn modelId="{71301F78-A100-45B1-8C76-95EEF8EA4259}" srcId="{1629F4C4-76D9-4B61-9335-AD469BF9381E}" destId="{82379C40-3B22-4E63-A12B-09F4BC97C8B1}" srcOrd="2" destOrd="0" parTransId="{CBAD30A9-0449-4E68-950B-CFF6D2E17F5A}" sibTransId="{ED824D0B-3E11-49D9-AD8E-82F30C076BB0}"/>
    <dgm:cxn modelId="{BDA47E5B-AF44-4897-95D5-B9CAC976020F}" type="presOf" srcId="{7E406DBC-B216-4820-A80B-79F49AAB28FC}" destId="{BAF4E3BE-2DA2-428E-B122-AE5F7F16CFC0}" srcOrd="0" destOrd="0" presId="urn:microsoft.com/office/officeart/2005/8/layout/default"/>
    <dgm:cxn modelId="{C78A0728-BFBF-4D46-97F2-4D7C17243EDD}" type="presOf" srcId="{541D94F2-6F0C-45E5-81B5-74DEC021D73F}" destId="{AF311747-D899-4863-A41C-D86AC66CC6CF}" srcOrd="0" destOrd="0" presId="urn:microsoft.com/office/officeart/2005/8/layout/default"/>
    <dgm:cxn modelId="{10AFB9A1-C0CA-49FA-8DBA-904296A681D9}" type="presOf" srcId="{1629F4C4-76D9-4B61-9335-AD469BF9381E}" destId="{6FD79E1F-27E1-4CC4-B972-6A6101F66CD9}" srcOrd="0" destOrd="0" presId="urn:microsoft.com/office/officeart/2005/8/layout/default"/>
    <dgm:cxn modelId="{022CD53C-3FF6-4F46-A831-EAFD5B559F87}" type="presOf" srcId="{2D63D346-C5D6-451B-9478-BD44B80A71D6}" destId="{3852A6CA-37D2-465B-BCD4-7509C161028C}" srcOrd="0" destOrd="0" presId="urn:microsoft.com/office/officeart/2005/8/layout/default"/>
    <dgm:cxn modelId="{1BEA7443-670F-4B9E-8197-29F5A219F046}" type="presOf" srcId="{82379C40-3B22-4E63-A12B-09F4BC97C8B1}" destId="{53F30166-0B22-40D9-884D-B2226FFF6C33}" srcOrd="0" destOrd="0" presId="urn:microsoft.com/office/officeart/2005/8/layout/default"/>
    <dgm:cxn modelId="{4D3F48FE-463E-48D4-9E34-00B1C43FD72E}" srcId="{1629F4C4-76D9-4B61-9335-AD469BF9381E}" destId="{541D94F2-6F0C-45E5-81B5-74DEC021D73F}" srcOrd="0" destOrd="0" parTransId="{8604B180-3B98-4C71-93DA-97ABAEA2F822}" sibTransId="{DF94CA31-1CA3-4988-B65B-BA45BAFB487A}"/>
    <dgm:cxn modelId="{C0D1DA38-50AC-4568-B238-B78A88793FAE}" srcId="{1629F4C4-76D9-4B61-9335-AD469BF9381E}" destId="{2D63D346-C5D6-451B-9478-BD44B80A71D6}" srcOrd="1" destOrd="0" parTransId="{AA56AFE1-BA72-4071-9122-9D78CF8D30B6}" sibTransId="{9CDD2BDD-3332-44EF-A92D-666CDF68A9B9}"/>
    <dgm:cxn modelId="{14B40547-CCFA-42E1-AD5F-0AA5ECF68812}" type="presParOf" srcId="{6FD79E1F-27E1-4CC4-B972-6A6101F66CD9}" destId="{AF311747-D899-4863-A41C-D86AC66CC6CF}" srcOrd="0" destOrd="0" presId="urn:microsoft.com/office/officeart/2005/8/layout/default"/>
    <dgm:cxn modelId="{36D9D34A-144A-4037-8F18-1F398BBD0C41}" type="presParOf" srcId="{6FD79E1F-27E1-4CC4-B972-6A6101F66CD9}" destId="{E03D6A04-E6CE-4D7F-85BF-065FC8525090}" srcOrd="1" destOrd="0" presId="urn:microsoft.com/office/officeart/2005/8/layout/default"/>
    <dgm:cxn modelId="{89A75651-B3CE-4601-8350-97D1112F9902}" type="presParOf" srcId="{6FD79E1F-27E1-4CC4-B972-6A6101F66CD9}" destId="{3852A6CA-37D2-465B-BCD4-7509C161028C}" srcOrd="2" destOrd="0" presId="urn:microsoft.com/office/officeart/2005/8/layout/default"/>
    <dgm:cxn modelId="{5412938A-B606-4F9A-A36B-2E084918B16E}" type="presParOf" srcId="{6FD79E1F-27E1-4CC4-B972-6A6101F66CD9}" destId="{438CA1A6-99E3-4281-8370-4D57E78CD6B5}" srcOrd="3" destOrd="0" presId="urn:microsoft.com/office/officeart/2005/8/layout/default"/>
    <dgm:cxn modelId="{3AE2766C-98AD-4AF2-9EAE-47E756395EFE}" type="presParOf" srcId="{6FD79E1F-27E1-4CC4-B972-6A6101F66CD9}" destId="{53F30166-0B22-40D9-884D-B2226FFF6C33}" srcOrd="4" destOrd="0" presId="urn:microsoft.com/office/officeart/2005/8/layout/default"/>
    <dgm:cxn modelId="{A42C5615-EFCF-474F-A142-9D6AD2926F20}" type="presParOf" srcId="{6FD79E1F-27E1-4CC4-B972-6A6101F66CD9}" destId="{E964C5BF-7E87-4ECB-8ED3-915580D35FEE}" srcOrd="5" destOrd="0" presId="urn:microsoft.com/office/officeart/2005/8/layout/default"/>
    <dgm:cxn modelId="{B1F4895E-AC44-4FD9-B606-2719911DE071}" type="presParOf" srcId="{6FD79E1F-27E1-4CC4-B972-6A6101F66CD9}" destId="{BAF4E3BE-2DA2-428E-B122-AE5F7F16CFC0}" srcOrd="6" destOrd="0" presId="urn:microsoft.com/office/officeart/2005/8/layout/default"/>
    <dgm:cxn modelId="{8E5342CE-6BD3-4394-BA16-FB441C2F24F0}" type="presParOf" srcId="{6FD79E1F-27E1-4CC4-B972-6A6101F66CD9}" destId="{A8CCCB10-4A21-4366-BAF2-A6013FEE3EB0}" srcOrd="7" destOrd="0" presId="urn:microsoft.com/office/officeart/2005/8/layout/default"/>
    <dgm:cxn modelId="{8ABAD1D0-3172-4980-8031-382806A334C9}" type="presParOf" srcId="{6FD79E1F-27E1-4CC4-B972-6A6101F66CD9}" destId="{1088D77E-5A46-47CC-80AF-754C6E7A779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7971E-8DB7-46E8-A2B9-9940F78E90C7}">
      <dsp:nvSpPr>
        <dsp:cNvPr id="0" name=""/>
        <dsp:cNvSpPr/>
      </dsp:nvSpPr>
      <dsp:spPr>
        <a:xfrm>
          <a:off x="0" y="174239"/>
          <a:ext cx="1629813" cy="16298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4" tIns="20320" rIns="8969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Latest Technology</a:t>
          </a:r>
          <a:endParaRPr lang="id-ID" sz="1600" b="1" kern="1200" dirty="0"/>
        </a:p>
      </dsp:txBody>
      <dsp:txXfrm>
        <a:off x="238681" y="412920"/>
        <a:ext cx="1152451" cy="1152451"/>
      </dsp:txXfrm>
    </dsp:sp>
    <dsp:sp modelId="{DD0B4B76-A4D5-49A0-91EA-2BD10B29999E}">
      <dsp:nvSpPr>
        <dsp:cNvPr id="0" name=""/>
        <dsp:cNvSpPr/>
      </dsp:nvSpPr>
      <dsp:spPr>
        <a:xfrm>
          <a:off x="1386154" y="590086"/>
          <a:ext cx="1629813" cy="16298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4" tIns="17780" rIns="8969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Result of Experiments</a:t>
          </a:r>
          <a:endParaRPr lang="id-ID" sz="1400" b="1" kern="1200" dirty="0"/>
        </a:p>
      </dsp:txBody>
      <dsp:txXfrm>
        <a:off x="1624835" y="828767"/>
        <a:ext cx="1152451" cy="1152451"/>
      </dsp:txXfrm>
    </dsp:sp>
    <dsp:sp modelId="{6BCFAFBE-0AC7-4DCF-9BD1-A86D1504419C}">
      <dsp:nvSpPr>
        <dsp:cNvPr id="0" name=""/>
        <dsp:cNvSpPr/>
      </dsp:nvSpPr>
      <dsp:spPr>
        <a:xfrm>
          <a:off x="2703001" y="0"/>
          <a:ext cx="1629813" cy="162981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4" tIns="22860" rIns="89694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Creative Insight</a:t>
          </a:r>
          <a:endParaRPr lang="id-ID" sz="1800" b="1" kern="1200" dirty="0"/>
        </a:p>
      </dsp:txBody>
      <dsp:txXfrm>
        <a:off x="2941682" y="238681"/>
        <a:ext cx="1152451" cy="1152451"/>
      </dsp:txXfrm>
    </dsp:sp>
    <dsp:sp modelId="{849D4AAE-2F6D-472F-AC06-6AD04B135B88}">
      <dsp:nvSpPr>
        <dsp:cNvPr id="0" name=""/>
        <dsp:cNvSpPr/>
      </dsp:nvSpPr>
      <dsp:spPr>
        <a:xfrm>
          <a:off x="3914802" y="590086"/>
          <a:ext cx="1629813" cy="162981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9694" tIns="17780" rIns="8969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Competitive Information</a:t>
          </a:r>
          <a:endParaRPr lang="id-ID" sz="1400" b="1" kern="1200" dirty="0"/>
        </a:p>
      </dsp:txBody>
      <dsp:txXfrm>
        <a:off x="4153483" y="828767"/>
        <a:ext cx="1152451" cy="1152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8BFBC-3CE8-4E70-BE42-0AF60394B15D}">
      <dsp:nvSpPr>
        <dsp:cNvPr id="0" name=""/>
        <dsp:cNvSpPr/>
      </dsp:nvSpPr>
      <dsp:spPr>
        <a:xfrm>
          <a:off x="2501709" y="358088"/>
          <a:ext cx="2160240" cy="21602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Hambatan Sistem/Hukum yang Berlaku</a:t>
          </a:r>
          <a:endParaRPr lang="id-ID" sz="1900" b="1" kern="1200" dirty="0"/>
        </a:p>
      </dsp:txBody>
      <dsp:txXfrm>
        <a:off x="2789741" y="736130"/>
        <a:ext cx="1584176" cy="972108"/>
      </dsp:txXfrm>
    </dsp:sp>
    <dsp:sp modelId="{E51C407A-E1AA-4AB5-840E-687A1448035B}">
      <dsp:nvSpPr>
        <dsp:cNvPr id="0" name=""/>
        <dsp:cNvSpPr/>
      </dsp:nvSpPr>
      <dsp:spPr>
        <a:xfrm>
          <a:off x="4739703" y="1440159"/>
          <a:ext cx="2160240" cy="2160240"/>
        </a:xfrm>
        <a:prstGeom prst="ellipse">
          <a:avLst/>
        </a:prstGeom>
        <a:solidFill>
          <a:schemeClr val="accent4">
            <a:alpha val="50000"/>
            <a:hueOff val="-2282812"/>
            <a:satOff val="24021"/>
            <a:lumOff val="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Hambatan Politik</a:t>
          </a:r>
          <a:endParaRPr lang="id-ID" sz="1900" b="1" kern="1200" dirty="0"/>
        </a:p>
      </dsp:txBody>
      <dsp:txXfrm>
        <a:off x="5400376" y="1998221"/>
        <a:ext cx="1296144" cy="1188132"/>
      </dsp:txXfrm>
    </dsp:sp>
    <dsp:sp modelId="{11F0EDE3-B9A1-4889-94D2-84D5824FBB9A}">
      <dsp:nvSpPr>
        <dsp:cNvPr id="0" name=""/>
        <dsp:cNvSpPr/>
      </dsp:nvSpPr>
      <dsp:spPr>
        <a:xfrm>
          <a:off x="353235" y="1440159"/>
          <a:ext cx="2160240" cy="2160240"/>
        </a:xfrm>
        <a:prstGeom prst="ellipse">
          <a:avLst/>
        </a:prstGeom>
        <a:solidFill>
          <a:schemeClr val="accent4">
            <a:alpha val="50000"/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Hambatan Perilaku</a:t>
          </a:r>
          <a:endParaRPr lang="id-ID" sz="1900" b="1" kern="1200" dirty="0"/>
        </a:p>
      </dsp:txBody>
      <dsp:txXfrm>
        <a:off x="556657" y="1998221"/>
        <a:ext cx="1296144" cy="1188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11747-D899-4863-A41C-D86AC66CC6CF}">
      <dsp:nvSpPr>
        <dsp:cNvPr id="0" name=""/>
        <dsp:cNvSpPr/>
      </dsp:nvSpPr>
      <dsp:spPr>
        <a:xfrm>
          <a:off x="0" y="349925"/>
          <a:ext cx="1800200" cy="1080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Seeds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VS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Weeds</a:t>
          </a:r>
          <a:endParaRPr lang="id-ID" sz="1500" b="1" kern="1200" dirty="0"/>
        </a:p>
      </dsp:txBody>
      <dsp:txXfrm>
        <a:off x="0" y="349925"/>
        <a:ext cx="1800200" cy="1080120"/>
      </dsp:txXfrm>
    </dsp:sp>
    <dsp:sp modelId="{3852A6CA-37D2-465B-BCD4-7509C161028C}">
      <dsp:nvSpPr>
        <dsp:cNvPr id="0" name=""/>
        <dsp:cNvSpPr/>
      </dsp:nvSpPr>
      <dsp:spPr>
        <a:xfrm>
          <a:off x="1980220" y="349925"/>
          <a:ext cx="1800200" cy="10801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Experience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VS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Initiative</a:t>
          </a:r>
          <a:endParaRPr lang="id-ID" sz="1500" b="1" kern="1200" dirty="0"/>
        </a:p>
      </dsp:txBody>
      <dsp:txXfrm>
        <a:off x="1980220" y="349925"/>
        <a:ext cx="1800200" cy="1080120"/>
      </dsp:txXfrm>
    </dsp:sp>
    <dsp:sp modelId="{53F30166-0B22-40D9-884D-B2226FFF6C33}">
      <dsp:nvSpPr>
        <dsp:cNvPr id="0" name=""/>
        <dsp:cNvSpPr/>
      </dsp:nvSpPr>
      <dsp:spPr>
        <a:xfrm>
          <a:off x="3960440" y="349925"/>
          <a:ext cx="1800200" cy="10801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Internal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VS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External Staffing</a:t>
          </a:r>
          <a:endParaRPr lang="id-ID" sz="1500" b="1" kern="1200" dirty="0"/>
        </a:p>
      </dsp:txBody>
      <dsp:txXfrm>
        <a:off x="3960440" y="349925"/>
        <a:ext cx="1800200" cy="1080120"/>
      </dsp:txXfrm>
    </dsp:sp>
    <dsp:sp modelId="{BAF4E3BE-2DA2-428E-B122-AE5F7F16CFC0}">
      <dsp:nvSpPr>
        <dsp:cNvPr id="0" name=""/>
        <dsp:cNvSpPr/>
      </dsp:nvSpPr>
      <dsp:spPr>
        <a:xfrm>
          <a:off x="990109" y="1610065"/>
          <a:ext cx="1800200" cy="10801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Building Capabilities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VS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Collaborating</a:t>
          </a:r>
          <a:endParaRPr lang="id-ID" sz="1500" b="1" kern="1200" dirty="0"/>
        </a:p>
      </dsp:txBody>
      <dsp:txXfrm>
        <a:off x="990109" y="1610065"/>
        <a:ext cx="1800200" cy="1080120"/>
      </dsp:txXfrm>
    </dsp:sp>
    <dsp:sp modelId="{1088D77E-5A46-47CC-80AF-754C6E7A779D}">
      <dsp:nvSpPr>
        <dsp:cNvPr id="0" name=""/>
        <dsp:cNvSpPr/>
      </dsp:nvSpPr>
      <dsp:spPr>
        <a:xfrm>
          <a:off x="2970329" y="1610065"/>
          <a:ext cx="1800200" cy="10801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Incremental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VS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Preemptive Launch</a:t>
          </a:r>
          <a:endParaRPr lang="id-ID" sz="1500" b="1" kern="1200" dirty="0"/>
        </a:p>
      </dsp:txBody>
      <dsp:txXfrm>
        <a:off x="2970329" y="1610065"/>
        <a:ext cx="1800200" cy="108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0FA1-BE49-4A68-90AB-B5B01C98C574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DCD4-B02E-49B2-9ECC-2915F1E81D3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756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 smtClean="0"/>
              <a:t>Misal</a:t>
            </a:r>
            <a:r>
              <a:rPr lang="en-ID" dirty="0" smtClean="0"/>
              <a:t> </a:t>
            </a:r>
            <a:r>
              <a:rPr lang="en-ID" dirty="0" err="1" smtClean="0"/>
              <a:t>pengusaha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punya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inovasi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projek</a:t>
            </a:r>
            <a:r>
              <a:rPr lang="en-ID" baseline="0" dirty="0" smtClean="0"/>
              <a:t> yang </a:t>
            </a:r>
            <a:r>
              <a:rPr lang="en-ID" baseline="0" dirty="0" err="1" smtClean="0"/>
              <a:t>cukup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baik</a:t>
            </a:r>
            <a:r>
              <a:rPr lang="en-ID" baseline="0" dirty="0" smtClean="0"/>
              <a:t>, nah </a:t>
            </a:r>
            <a:r>
              <a:rPr lang="en-ID" baseline="0" dirty="0" err="1" smtClean="0"/>
              <a:t>ketika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dia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memberikan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sebuah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organisasi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atau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perusahaan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sebuah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projek</a:t>
            </a:r>
            <a:r>
              <a:rPr lang="en-ID" baseline="0" dirty="0" smtClean="0"/>
              <a:t> </a:t>
            </a:r>
            <a:r>
              <a:rPr lang="en-ID" baseline="0" dirty="0" err="1" smtClean="0"/>
              <a:t>ini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ditantang</a:t>
            </a:r>
            <a:r>
              <a:rPr lang="en-ID" baseline="0" dirty="0" smtClean="0"/>
              <a:t> </a:t>
            </a:r>
            <a:r>
              <a:rPr lang="en-ID" baseline="0" dirty="0" err="1" smtClean="0"/>
              <a:t>oleh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sebuah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perusahaan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apakah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projek</a:t>
            </a:r>
            <a:r>
              <a:rPr lang="en-ID" baseline="0" dirty="0" smtClean="0"/>
              <a:t> </a:t>
            </a:r>
            <a:r>
              <a:rPr lang="en-ID" baseline="0" dirty="0" err="1" smtClean="0"/>
              <a:t>itu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kedepanya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akan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berhasil</a:t>
            </a:r>
            <a:r>
              <a:rPr lang="en-ID" baseline="0" dirty="0" smtClean="0"/>
              <a:t> </a:t>
            </a:r>
            <a:r>
              <a:rPr lang="en-ID" baseline="0" dirty="0" err="1" smtClean="0"/>
              <a:t>apa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ngga</a:t>
            </a:r>
            <a:r>
              <a:rPr lang="en-ID" baseline="0" dirty="0" smtClean="0"/>
              <a:t>, </a:t>
            </a:r>
            <a:r>
              <a:rPr lang="en-ID" baseline="0" dirty="0" err="1" smtClean="0"/>
              <a:t>klo</a:t>
            </a:r>
            <a:r>
              <a:rPr lang="en-ID" baseline="0" dirty="0" smtClean="0"/>
              <a:t> </a:t>
            </a:r>
            <a:r>
              <a:rPr lang="en-ID" baseline="0" dirty="0" err="1" smtClean="0"/>
              <a:t>emang</a:t>
            </a:r>
            <a:r>
              <a:rPr lang="en-ID" baseline="0" dirty="0" smtClean="0"/>
              <a:t> </a:t>
            </a:r>
            <a:r>
              <a:rPr lang="en-ID" baseline="0" dirty="0" err="1" smtClean="0"/>
              <a:t>ngga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berhasil</a:t>
            </a:r>
            <a:r>
              <a:rPr lang="en-ID" baseline="0" dirty="0" smtClean="0"/>
              <a:t> </a:t>
            </a:r>
            <a:r>
              <a:rPr lang="en-ID" baseline="0" dirty="0" err="1" smtClean="0"/>
              <a:t>si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perusahaan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itu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menghentikan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projek</a:t>
            </a:r>
            <a:r>
              <a:rPr lang="en-ID" baseline="0" dirty="0" smtClean="0"/>
              <a:t> </a:t>
            </a:r>
            <a:r>
              <a:rPr lang="en-ID" baseline="0" dirty="0" err="1" smtClean="0"/>
              <a:t>itu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dari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pada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mereka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merasa</a:t>
            </a:r>
            <a:r>
              <a:rPr lang="en-ID" baseline="0" dirty="0" smtClean="0"/>
              <a:t> </a:t>
            </a:r>
            <a:r>
              <a:rPr lang="en-ID" baseline="0" dirty="0" err="1" smtClean="0"/>
              <a:t>rugi</a:t>
            </a:r>
            <a:r>
              <a:rPr lang="en-ID" baseline="0" dirty="0" smtClean="0"/>
              <a:t> </a:t>
            </a:r>
            <a:r>
              <a:rPr lang="en-ID" baseline="0" dirty="0" err="1" smtClean="0"/>
              <a:t>klo</a:t>
            </a:r>
            <a:r>
              <a:rPr lang="en-ID" baseline="0" dirty="0" smtClean="0"/>
              <a:t> </a:t>
            </a:r>
            <a:r>
              <a:rPr lang="en-ID" baseline="0" dirty="0" err="1" smtClean="0"/>
              <a:t>emang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projek</a:t>
            </a:r>
            <a:r>
              <a:rPr lang="en-ID" baseline="0" dirty="0" smtClean="0"/>
              <a:t> </a:t>
            </a:r>
            <a:r>
              <a:rPr lang="en-ID" baseline="0" dirty="0" err="1" smtClean="0"/>
              <a:t>itu</a:t>
            </a:r>
            <a:r>
              <a:rPr lang="en-ID" baseline="0" dirty="0" smtClean="0"/>
              <a:t> </a:t>
            </a:r>
            <a:r>
              <a:rPr lang="en-ID" baseline="0" smtClean="0"/>
              <a:t>gagal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F4BEF-4B2A-4C42-91F5-74D0CD3019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2B6DB5-7D43-41B4-9284-01E8667FF696}" type="datetimeFigureOut">
              <a:rPr lang="id-ID" smtClean="0"/>
              <a:t>02/03/2018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1068203-090B-4A18-A99B-DBC037B355FE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3600" dirty="0" smtClean="0"/>
              <a:t>Chapter 11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Intrapreneurship </a:t>
            </a:r>
            <a:r>
              <a:rPr lang="id-ID" dirty="0" smtClean="0"/>
              <a:t>and Innovation</a:t>
            </a:r>
            <a:endParaRPr lang="id-ID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Gardani Praditya</a:t>
            </a:r>
          </a:p>
          <a:p>
            <a:r>
              <a:rPr lang="id-ID" dirty="0" smtClean="0"/>
              <a:t>Irene Miramis Asmara</a:t>
            </a:r>
          </a:p>
          <a:p>
            <a:r>
              <a:rPr lang="id-ID" dirty="0" smtClean="0"/>
              <a:t>Vidinia Ramadhani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666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5723468" cy="182809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Innovativeness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492896"/>
            <a:ext cx="5976664" cy="230425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id-ID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ikap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perusahaan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inovasi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kemauan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berinovasi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Inovasi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melibatkan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kreativitas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eksperimen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menghasilkan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layanan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teknologi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65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Important Role of Organizational Learning</a:t>
            </a:r>
            <a:endParaRPr lang="id-ID" dirty="0" smtClean="0"/>
          </a:p>
          <a:p>
            <a:endParaRPr lang="id-ID" dirty="0"/>
          </a:p>
          <a:p>
            <a:r>
              <a:rPr lang="id-ID" i="1" dirty="0" smtClean="0"/>
              <a:t>Li</a:t>
            </a:r>
            <a:r>
              <a:rPr lang="en-US" i="1" dirty="0" err="1" smtClean="0"/>
              <a:t>terature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) </a:t>
            </a:r>
            <a:r>
              <a:rPr lang="en-US" dirty="0" err="1"/>
              <a:t>kewiraswastaan</a:t>
            </a:r>
            <a:r>
              <a:rPr lang="en-US" dirty="0"/>
              <a:t> ​​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inovatif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 smtClean="0"/>
              <a:t>sukses</a:t>
            </a:r>
            <a:r>
              <a:rPr lang="id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7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7342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Proactiveness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r>
              <a:rPr lang="en-US" dirty="0" err="1" smtClean="0"/>
              <a:t>Proactiveness</a:t>
            </a:r>
            <a:r>
              <a:rPr lang="en-US" dirty="0" smtClean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meraih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Perusahaan yang </a:t>
            </a:r>
            <a:r>
              <a:rPr lang="en-US" dirty="0" err="1"/>
              <a:t>proaktif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tren</a:t>
            </a:r>
            <a:r>
              <a:rPr lang="en-US" dirty="0"/>
              <a:t>,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587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916832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Important Role of Opportunity </a:t>
            </a:r>
            <a:r>
              <a:rPr lang="en-US" b="1" dirty="0" smtClean="0"/>
              <a:t>Recognition</a:t>
            </a:r>
            <a:endParaRPr lang="id-ID" b="1" dirty="0" smtClean="0"/>
          </a:p>
          <a:p>
            <a:pPr marL="0" indent="0">
              <a:buNone/>
            </a:pPr>
            <a:endParaRPr lang="id-ID" dirty="0"/>
          </a:p>
          <a:p>
            <a:r>
              <a:rPr lang="en-US" dirty="0" smtClean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proaktif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Effective opportunity recognition (</a:t>
            </a:r>
            <a:r>
              <a:rPr lang="en-US" dirty="0" err="1"/>
              <a:t>OpR</a:t>
            </a:r>
            <a:r>
              <a:rPr lang="en-US" dirty="0"/>
              <a:t>)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8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Important Role of Opportunity Recognition</a:t>
            </a:r>
            <a:endParaRPr lang="id-ID" dirty="0" smtClean="0"/>
          </a:p>
          <a:p>
            <a:endParaRPr lang="id-ID" dirty="0"/>
          </a:p>
          <a:p>
            <a:r>
              <a:rPr lang="id-ID" dirty="0" err="1" smtClean="0"/>
              <a:t>M</a:t>
            </a:r>
            <a:r>
              <a:rPr lang="en-US" dirty="0" err="1" smtClean="0"/>
              <a:t>engacu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mengungguli</a:t>
            </a:r>
            <a:r>
              <a:rPr lang="en-US" dirty="0"/>
              <a:t> </a:t>
            </a:r>
            <a:r>
              <a:rPr lang="en-US" dirty="0" err="1"/>
              <a:t>saingan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postur</a:t>
            </a:r>
            <a:r>
              <a:rPr lang="en-US" dirty="0"/>
              <a:t> </a:t>
            </a:r>
            <a:r>
              <a:rPr lang="en-US" dirty="0" err="1"/>
              <a:t>agresif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agresif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 smtClean="0"/>
              <a:t>kompetitif</a:t>
            </a:r>
            <a:r>
              <a:rPr lang="id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7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Important Role of "Exit Champions"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r>
              <a:rPr lang="en-ID" dirty="0" err="1" smtClean="0"/>
              <a:t>Ketika</a:t>
            </a:r>
            <a:r>
              <a:rPr lang="en-ID" dirty="0" smtClean="0"/>
              <a:t> </a:t>
            </a:r>
            <a:r>
              <a:rPr lang="en-ID" dirty="0" err="1" smtClean="0"/>
              <a:t>suatu</a:t>
            </a:r>
            <a:r>
              <a:rPr lang="en-ID" dirty="0" smtClean="0"/>
              <a:t> </a:t>
            </a:r>
            <a:r>
              <a:rPr lang="en-ID" dirty="0" err="1" smtClean="0"/>
              <a:t>proyek</a:t>
            </a:r>
            <a:r>
              <a:rPr lang="en-ID" dirty="0" smtClean="0"/>
              <a:t> </a:t>
            </a:r>
            <a:r>
              <a:rPr lang="en-ID" dirty="0" err="1" smtClean="0"/>
              <a:t>usaha</a:t>
            </a:r>
            <a:r>
              <a:rPr lang="en-ID" dirty="0" smtClean="0"/>
              <a:t> </a:t>
            </a:r>
            <a:r>
              <a:rPr lang="en-ID" dirty="0" err="1" smtClean="0"/>
              <a:t>menguntungkan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merangsang</a:t>
            </a:r>
            <a:r>
              <a:rPr lang="en-ID" dirty="0" smtClean="0"/>
              <a:t> </a:t>
            </a:r>
            <a:r>
              <a:rPr lang="en-ID" dirty="0" err="1" smtClean="0"/>
              <a:t>inisiatif</a:t>
            </a:r>
            <a:r>
              <a:rPr lang="en-ID" dirty="0" smtClean="0"/>
              <a:t> </a:t>
            </a:r>
            <a:r>
              <a:rPr lang="en-ID" dirty="0" err="1" smtClean="0"/>
              <a:t>kewirausahaan</a:t>
            </a:r>
            <a:r>
              <a:rPr lang="en-ID" dirty="0" smtClean="0"/>
              <a:t> yang </a:t>
            </a:r>
            <a:r>
              <a:rPr lang="en-ID" dirty="0" err="1" smtClean="0"/>
              <a:t>sedang</a:t>
            </a:r>
            <a:r>
              <a:rPr lang="en-ID" dirty="0" smtClean="0"/>
              <a:t> </a:t>
            </a:r>
            <a:r>
              <a:rPr lang="en-ID" dirty="0" err="1" smtClean="0"/>
              <a:t>berjalan</a:t>
            </a:r>
            <a:r>
              <a:rPr lang="en-ID" dirty="0" smtClean="0"/>
              <a:t> </a:t>
            </a:r>
            <a:r>
              <a:rPr lang="en-ID" dirty="0" err="1" smtClean="0"/>
              <a:t>sebanarnya</a:t>
            </a:r>
            <a:r>
              <a:rPr lang="en-ID" dirty="0" smtClean="0"/>
              <a:t> </a:t>
            </a:r>
            <a:r>
              <a:rPr lang="en-ID" dirty="0" err="1" smtClean="0"/>
              <a:t>banyak</a:t>
            </a:r>
            <a:r>
              <a:rPr lang="en-ID" dirty="0" smtClean="0"/>
              <a:t>, </a:t>
            </a:r>
            <a:r>
              <a:rPr lang="en-ID" dirty="0" err="1" smtClean="0"/>
              <a:t>tetapi</a:t>
            </a:r>
            <a:r>
              <a:rPr lang="en-ID" dirty="0" smtClean="0"/>
              <a:t> </a:t>
            </a:r>
            <a:r>
              <a:rPr lang="en-ID" dirty="0" err="1" smtClean="0"/>
              <a:t>sebagian</a:t>
            </a:r>
            <a:r>
              <a:rPr lang="en-ID" dirty="0" smtClean="0"/>
              <a:t> </a:t>
            </a:r>
            <a:r>
              <a:rPr lang="en-ID" dirty="0" err="1" smtClean="0"/>
              <a:t>besar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berhasil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ada</a:t>
            </a:r>
            <a:r>
              <a:rPr lang="en-ID" dirty="0" smtClean="0"/>
              <a:t> </a:t>
            </a:r>
            <a:r>
              <a:rPr lang="en-ID" dirty="0" err="1" smtClean="0"/>
              <a:t>kemungkinan</a:t>
            </a:r>
            <a:r>
              <a:rPr lang="en-ID" dirty="0" smtClean="0"/>
              <a:t> </a:t>
            </a:r>
            <a:r>
              <a:rPr lang="en-ID" dirty="0" err="1" smtClean="0"/>
              <a:t>sumber</a:t>
            </a:r>
            <a:r>
              <a:rPr lang="en-ID" dirty="0" smtClean="0"/>
              <a:t> </a:t>
            </a:r>
            <a:r>
              <a:rPr lang="en-ID" dirty="0" err="1" smtClean="0"/>
              <a:t>daya</a:t>
            </a:r>
            <a:r>
              <a:rPr lang="en-ID" dirty="0" smtClean="0"/>
              <a:t> </a:t>
            </a:r>
            <a:r>
              <a:rPr lang="en-ID" dirty="0" err="1" smtClean="0"/>
              <a:t>habis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perusahaan</a:t>
            </a:r>
            <a:r>
              <a:rPr lang="en-ID" dirty="0" smtClean="0"/>
              <a:t> </a:t>
            </a:r>
            <a:r>
              <a:rPr lang="en-ID" dirty="0" err="1" smtClean="0"/>
              <a:t>menunggu</a:t>
            </a:r>
            <a:r>
              <a:rPr lang="en-ID" dirty="0" smtClean="0"/>
              <a:t> </a:t>
            </a:r>
            <a:r>
              <a:rPr lang="en-ID" dirty="0" err="1" smtClean="0"/>
              <a:t>terlalu</a:t>
            </a:r>
            <a:r>
              <a:rPr lang="en-ID" dirty="0" smtClean="0"/>
              <a:t> lama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akhirnya</a:t>
            </a:r>
            <a:r>
              <a:rPr lang="en-ID" dirty="0" smtClean="0"/>
              <a:t> </a:t>
            </a:r>
            <a:r>
              <a:rPr lang="en-ID" dirty="0" err="1" smtClean="0"/>
              <a:t>menghentikannya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menghindari</a:t>
            </a:r>
            <a:r>
              <a:rPr lang="en-ID" dirty="0" smtClean="0"/>
              <a:t> </a:t>
            </a:r>
            <a:r>
              <a:rPr lang="en-ID" dirty="0" err="1" smtClean="0"/>
              <a:t>kegagalan</a:t>
            </a:r>
            <a:r>
              <a:rPr lang="en-ID" dirty="0" smtClean="0"/>
              <a:t> </a:t>
            </a:r>
            <a:r>
              <a:rPr lang="en-ID" dirty="0" err="1" smtClean="0"/>
              <a:t>pasar</a:t>
            </a:r>
            <a:r>
              <a:rPr lang="en-ID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3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Risk </a:t>
            </a:r>
            <a:r>
              <a:rPr lang="en-US" b="1" dirty="0" smtClean="0"/>
              <a:t>Taking</a:t>
            </a:r>
            <a:endParaRPr lang="id-ID" dirty="0"/>
          </a:p>
          <a:p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kemauan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konsekuensinya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78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Important Role of Real Option </a:t>
            </a:r>
            <a:r>
              <a:rPr lang="en-US" b="1" dirty="0" smtClean="0"/>
              <a:t>Analysis</a:t>
            </a:r>
            <a:endParaRPr lang="id-ID" b="1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agar </a:t>
            </a:r>
            <a:r>
              <a:rPr lang="en-US" dirty="0" err="1"/>
              <a:t>pengusaha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intrapreneurial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836712"/>
            <a:ext cx="6336704" cy="3528393"/>
          </a:xfrm>
        </p:spPr>
        <p:txBody>
          <a:bodyPr>
            <a:normAutofit fontScale="92500" lnSpcReduction="10000"/>
          </a:bodyPr>
          <a:lstStyle/>
          <a:p>
            <a:r>
              <a:rPr lang="id-ID" i="1" dirty="0" smtClean="0"/>
              <a:t>Entrepreneurship </a:t>
            </a:r>
            <a:r>
              <a:rPr lang="id-ID" dirty="0" smtClean="0"/>
              <a:t>sering dikaitkan dengan pemodelan usaha yang terus dikembangkan dan diperbaharui agar dapat mewakili nama baik suatu organisasi.</a:t>
            </a:r>
          </a:p>
          <a:p>
            <a:pPr marL="0" indent="0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dirty="0" smtClean="0"/>
              <a:t>Dalam </a:t>
            </a:r>
            <a:r>
              <a:rPr lang="id-ID" i="1" dirty="0" smtClean="0"/>
              <a:t>entrepreneurship, </a:t>
            </a:r>
            <a:r>
              <a:rPr lang="id-ID" dirty="0" smtClean="0"/>
              <a:t>terdapat </a:t>
            </a:r>
          </a:p>
          <a:p>
            <a:pPr marL="0" indent="0" algn="ctr">
              <a:buNone/>
            </a:pPr>
            <a:r>
              <a:rPr lang="id-ID" dirty="0" smtClean="0"/>
              <a:t>“</a:t>
            </a:r>
            <a:r>
              <a:rPr lang="id-ID" b="1" i="1" dirty="0" smtClean="0"/>
              <a:t>entrepreneurial problem</a:t>
            </a:r>
            <a:r>
              <a:rPr lang="id-ID" i="1" dirty="0" smtClean="0"/>
              <a:t>”.</a:t>
            </a:r>
          </a:p>
          <a:p>
            <a:pPr marL="0" indent="0" algn="ctr">
              <a:buNone/>
            </a:pPr>
            <a:r>
              <a:rPr lang="id-ID" b="1" i="1" dirty="0" smtClean="0">
                <a:sym typeface="Wingdings" pitchFamily="2" charset="2"/>
              </a:rPr>
              <a:t> Meliputi arah yang harus dipertimbangkan dalam perusahaan dan bisnis baru yang harus dimasukkan.</a:t>
            </a:r>
            <a:endParaRPr lang="id-ID" b="1" dirty="0"/>
          </a:p>
        </p:txBody>
      </p:sp>
      <p:sp>
        <p:nvSpPr>
          <p:cNvPr id="4" name="AutoShape 2" descr="Image result for entrepreneu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4" descr="Image result for entrepreneursh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95" y="4293096"/>
            <a:ext cx="3456384" cy="19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1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Intrapreneurship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à"/>
            </a:pPr>
            <a:r>
              <a:rPr lang="id-ID" dirty="0" smtClean="0">
                <a:sym typeface="Wingdings" pitchFamily="2" charset="2"/>
              </a:rPr>
              <a:t>Merupakan pihak internal yang mewakili suatu organisasi untuk mengelola usaha melalui strategi pembaharuan. </a:t>
            </a:r>
          </a:p>
          <a:p>
            <a:pPr>
              <a:buFont typeface="Wingdings"/>
              <a:buChar char="à"/>
            </a:pPr>
            <a:r>
              <a:rPr lang="id-ID" dirty="0" smtClean="0">
                <a:sym typeface="Wingdings" pitchFamily="2" charset="2"/>
              </a:rPr>
              <a:t>Merupakan </a:t>
            </a:r>
            <a:r>
              <a:rPr lang="id-ID" dirty="0">
                <a:sym typeface="Wingdings" pitchFamily="2" charset="2"/>
              </a:rPr>
              <a:t>pihak yang bertanggung jawab untuk membuat sebuah inovasi dalam suatu organisasi. </a:t>
            </a:r>
          </a:p>
          <a:p>
            <a:pPr>
              <a:buFont typeface="Wingdings"/>
              <a:buChar char="à"/>
            </a:pPr>
            <a:endParaRPr lang="id-ID" dirty="0"/>
          </a:p>
        </p:txBody>
      </p:sp>
      <p:pic>
        <p:nvPicPr>
          <p:cNvPr id="2050" name="Picture 2" descr="Image result for entrepreneursh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63367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8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Innovation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Inovasi melibatkan penggunaan pengetahuan baru </a:t>
            </a:r>
            <a:r>
              <a:rPr lang="id-ID" dirty="0" smtClean="0"/>
              <a:t>maupun pengetahuan terdahulu untuk </a:t>
            </a:r>
            <a:r>
              <a:rPr lang="id-ID" dirty="0"/>
              <a:t>mengubah proses organisasi atau menciptakan produk </a:t>
            </a:r>
            <a:r>
              <a:rPr lang="id-ID" dirty="0" smtClean="0"/>
              <a:t>serta </a:t>
            </a:r>
            <a:r>
              <a:rPr lang="id-ID" dirty="0"/>
              <a:t>layanan yang </a:t>
            </a:r>
            <a:r>
              <a:rPr lang="id-ID" dirty="0" smtClean="0"/>
              <a:t>layak.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4374351"/>
              </p:ext>
            </p:extLst>
          </p:nvPr>
        </p:nvGraphicFramePr>
        <p:xfrm>
          <a:off x="1835696" y="3861048"/>
          <a:ext cx="554461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Image result for entrepreneurship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81" b="984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225">
            <a:off x="5292080" y="548680"/>
            <a:ext cx="3672408" cy="20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3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id-ID" sz="4800" dirty="0"/>
              <a:t>Impediments To Effective Innovation</a:t>
            </a:r>
          </a:p>
        </p:txBody>
      </p:sp>
    </p:spTree>
    <p:extLst>
      <p:ext uri="{BB962C8B-B14F-4D97-AF65-F5344CB8AC3E}">
        <p14:creationId xmlns:p14="http://schemas.microsoft.com/office/powerpoint/2010/main" val="389510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764704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id-ID" sz="2800" b="1" dirty="0" smtClean="0"/>
              <a:t>Hambatan dalam Inovasi</a:t>
            </a:r>
          </a:p>
          <a:p>
            <a:pPr marL="0" indent="0">
              <a:buNone/>
            </a:pPr>
            <a:endParaRPr lang="id-ID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6865001"/>
              </p:ext>
            </p:extLst>
          </p:nvPr>
        </p:nvGraphicFramePr>
        <p:xfrm>
          <a:off x="899592" y="1340768"/>
          <a:ext cx="691276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Image result for dilem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4" descr="Image result for dilem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24" y="4221088"/>
            <a:ext cx="2414803" cy="199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5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sz="3200" b="1" dirty="0" smtClean="0"/>
          </a:p>
          <a:p>
            <a:pPr marL="0" indent="0">
              <a:buNone/>
            </a:pPr>
            <a:r>
              <a:rPr lang="id-ID" sz="3200" b="1" dirty="0" smtClean="0"/>
              <a:t>5 </a:t>
            </a:r>
            <a:r>
              <a:rPr lang="id-ID" sz="3200" b="1" dirty="0" smtClean="0"/>
              <a:t>Dilema Inovasi</a:t>
            </a:r>
          </a:p>
          <a:p>
            <a:pPr marL="0" indent="0">
              <a:buNone/>
            </a:pPr>
            <a:endParaRPr lang="id-ID" sz="3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0452813"/>
              </p:ext>
            </p:extLst>
          </p:nvPr>
        </p:nvGraphicFramePr>
        <p:xfrm>
          <a:off x="1979712" y="3284984"/>
          <a:ext cx="5760640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dilem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702912"/>
            <a:ext cx="3427911" cy="179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4763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d-ID">
                <a:solidFill>
                  <a:srgbClr val="000000"/>
                </a:solidFill>
              </a:rPr>
              <a:t>Mengatasi 	Hambatan 	Inovasi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971600" y="2348880"/>
            <a:ext cx="7714334" cy="3816424"/>
          </a:xfrm>
        </p:spPr>
        <p:txBody>
          <a:bodyPr>
            <a:normAutofit fontScale="850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>
              <a:buNone/>
            </a:pPr>
            <a:r>
              <a:rPr lang="en-US" sz="2400" b="1" dirty="0"/>
              <a:t>1. </a:t>
            </a:r>
            <a:r>
              <a:rPr lang="id-ID" sz="2400" b="1" dirty="0"/>
              <a:t>Menyeimbangkan Eksplorasi dan Eksploitasi</a:t>
            </a:r>
          </a:p>
          <a:p>
            <a:pPr lvl="0">
              <a:buNone/>
            </a:pPr>
            <a:r>
              <a:rPr lang="id-ID" sz="2400" dirty="0"/>
              <a:t>Eksplorasi : proses pencarian yang kompleks, pengambilan risiko dan percobaan dengan pengetahuan dan teknologi baru.</a:t>
            </a:r>
          </a:p>
          <a:p>
            <a:pPr lvl="0">
              <a:buNone/>
            </a:pPr>
            <a:r>
              <a:rPr lang="id-ID" sz="2400" dirty="0"/>
              <a:t>Eksploitasi : mengacu pada penghindaran risiko pencarian </a:t>
            </a:r>
            <a:r>
              <a:rPr lang="id-ID" sz="2400" dirty="0" smtClean="0"/>
              <a:t>sistematis dan meningkatkan kemampuan yang ada.</a:t>
            </a:r>
          </a:p>
          <a:p>
            <a:pPr lvl="0">
              <a:buNone/>
            </a:pPr>
            <a:r>
              <a:rPr lang="id-ID" sz="2400" b="1" dirty="0" smtClean="0"/>
              <a:t>2. Mengatasi hambatan internal</a:t>
            </a:r>
          </a:p>
          <a:p>
            <a:pPr lvl="0">
              <a:buNone/>
            </a:pPr>
            <a:r>
              <a:rPr lang="id-ID" sz="2400" dirty="0" smtClean="0"/>
              <a:t>menciptakan struktur organisasi baru untuk mengorganisir kerja</a:t>
            </a:r>
          </a:p>
          <a:p>
            <a:pPr lvl="0">
              <a:buNone/>
            </a:pPr>
            <a:r>
              <a:rPr lang="id-ID" sz="2400" b="1" dirty="0" smtClean="0"/>
              <a:t>3. Mengelola Hubungan Eksternal</a:t>
            </a:r>
          </a:p>
          <a:p>
            <a:pPr lvl="0">
              <a:buNone/>
            </a:pPr>
            <a:r>
              <a:rPr lang="id-ID" sz="2400" dirty="0" smtClean="0"/>
              <a:t>pemilihan </a:t>
            </a:r>
            <a:r>
              <a:rPr lang="id-ID" sz="2400" dirty="0"/>
              <a:t>mitra inovasi terbaik</a:t>
            </a:r>
          </a:p>
          <a:p>
            <a:pPr lvl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97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971601" y="764704"/>
            <a:ext cx="7200800" cy="1296144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dirty="0"/>
              <a:t>The Role Of Entrepreneurial Orientation In Fostering </a:t>
            </a:r>
            <a:r>
              <a:rPr lang="en-US" sz="3600" dirty="0" err="1"/>
              <a:t>Intrapreneurship</a:t>
            </a:r>
            <a:r>
              <a:rPr lang="en-US" sz="3600" dirty="0"/>
              <a:t> and Innovation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1475656" y="2492896"/>
            <a:ext cx="6196405" cy="3603812"/>
          </a:xfrm>
        </p:spPr>
        <p:txBody>
          <a:bodyPr>
            <a:normAutofit fontScale="6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marL="108000" lvl="0" indent="0">
              <a:buNone/>
            </a:pPr>
            <a:r>
              <a:rPr lang="id-ID" sz="3800" b="1" dirty="0"/>
              <a:t>D</a:t>
            </a:r>
            <a:r>
              <a:rPr lang="en-US" sz="3800" b="1" dirty="0" err="1" smtClean="0"/>
              <a:t>imensi</a:t>
            </a:r>
            <a:r>
              <a:rPr lang="en-US" sz="3800" b="1" dirty="0" smtClean="0"/>
              <a:t> </a:t>
            </a:r>
            <a:r>
              <a:rPr lang="en-US" sz="3800" b="1" dirty="0" err="1"/>
              <a:t>orientasi</a:t>
            </a:r>
            <a:r>
              <a:rPr lang="en-US" sz="3800" b="1" dirty="0"/>
              <a:t> </a:t>
            </a:r>
            <a:r>
              <a:rPr lang="en-US" sz="3800" b="1" dirty="0" err="1"/>
              <a:t>kewirausahaan</a:t>
            </a:r>
            <a:endParaRPr lang="en-US" sz="3800" b="1" dirty="0"/>
          </a:p>
          <a:p>
            <a:pPr lvl="0"/>
            <a:r>
              <a:rPr lang="en-US" b="1" dirty="0" err="1" smtClean="0"/>
              <a:t>Otonomi</a:t>
            </a:r>
            <a:endParaRPr lang="en-US" b="1" dirty="0"/>
          </a:p>
          <a:p>
            <a:pPr lvl="0">
              <a:buNone/>
            </a:pPr>
            <a:r>
              <a:rPr lang="id-ID" dirty="0"/>
              <a:t>Tindakan independen oleh individu atau tim sering memberikan dorongan yang diperlukan untuk menghasilkan konsep bisnis atau visi dan mewujudkannya sampai </a:t>
            </a:r>
            <a:r>
              <a:rPr lang="id-ID" dirty="0" smtClean="0"/>
              <a:t>selesai.</a:t>
            </a:r>
          </a:p>
          <a:p>
            <a:r>
              <a:rPr lang="id-ID" b="1" dirty="0" smtClean="0"/>
              <a:t>Peran </a:t>
            </a:r>
            <a:r>
              <a:rPr lang="id-ID" b="1" dirty="0"/>
              <a:t>penting juara produk</a:t>
            </a:r>
          </a:p>
          <a:p>
            <a:pPr lvl="0">
              <a:buNone/>
            </a:pPr>
            <a:r>
              <a:rPr lang="id-ID" dirty="0"/>
              <a:t>membentuk hubungan antara tahap definisi dan dorongan pengembangan intrapreneurial internal</a:t>
            </a:r>
          </a:p>
        </p:txBody>
      </p:sp>
    </p:spTree>
    <p:extLst>
      <p:ext uri="{BB962C8B-B14F-4D97-AF65-F5344CB8AC3E}">
        <p14:creationId xmlns:p14="http://schemas.microsoft.com/office/powerpoint/2010/main" val="21641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75</TotalTime>
  <Words>599</Words>
  <Application>Microsoft Office PowerPoint</Application>
  <PresentationFormat>On-screen Show (4:3)</PresentationFormat>
  <Paragraphs>80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Chapter 11 Intrapreneurship and Innovation</vt:lpstr>
      <vt:lpstr>PowerPoint Presentation</vt:lpstr>
      <vt:lpstr>Intrapreneurship</vt:lpstr>
      <vt:lpstr>Innovation</vt:lpstr>
      <vt:lpstr>Impediments To Effective Innovation</vt:lpstr>
      <vt:lpstr>PowerPoint Presentation</vt:lpstr>
      <vt:lpstr>PowerPoint Presentation</vt:lpstr>
      <vt:lpstr>Mengatasi  Hambatan  Inovasi</vt:lpstr>
      <vt:lpstr>The Role Of Entrepreneurial Orientation In Fostering Intrapreneurship and Innovation</vt:lpstr>
      <vt:lpstr>Innovativeness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Intrapreneurship and Innovation</dc:title>
  <dc:creator>user</dc:creator>
  <cp:lastModifiedBy>user</cp:lastModifiedBy>
  <cp:revision>11</cp:revision>
  <dcterms:created xsi:type="dcterms:W3CDTF">2018-02-27T13:09:47Z</dcterms:created>
  <dcterms:modified xsi:type="dcterms:W3CDTF">2018-03-02T05:10:46Z</dcterms:modified>
</cp:coreProperties>
</file>