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369" autoAdjust="0"/>
  </p:normalViewPr>
  <p:slideViewPr>
    <p:cSldViewPr>
      <p:cViewPr varScale="1"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976CE-5EC6-483C-B843-A527BA3D349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64D8C-6F71-4363-BFDB-3F4C917D543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238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64D8C-6F71-4363-BFDB-3F4C917D5431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322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0" lvl="1" indent="-457200" algn="just">
              <a:buFont typeface="+mj-lt"/>
              <a:buAutoNum type="arabicPeriod"/>
            </a:pPr>
            <a:r>
              <a:rPr lang="id-ID" dirty="0" smtClean="0"/>
              <a:t>Bias psikolog terhadap teori konstruksi dan training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id-ID" dirty="0" smtClean="0"/>
              <a:t>Psikolog membawa kumpulan teknik dan teori yang baru dan khas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id-ID" dirty="0" smtClean="0"/>
              <a:t>Rasa etika yang kuat.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64D8C-6F71-4363-BFDB-3F4C917D5431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395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E5EDC8-64D7-4CBC-92B0-49F9EB5028FF}" type="datetimeFigureOut">
              <a:rPr lang="id-ID" smtClean="0"/>
              <a:t>01/03/2018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202C4CD-911D-491C-88FD-0EF04DDE2997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llbusinessinstitut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Education and Training in Entrepreneurship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Dinda Arumbay</a:t>
            </a:r>
          </a:p>
          <a:p>
            <a:r>
              <a:rPr lang="id-ID" dirty="0" smtClean="0"/>
              <a:t>Rahma Dina Zuldha</a:t>
            </a:r>
          </a:p>
          <a:p>
            <a:r>
              <a:rPr lang="id-ID" dirty="0" smtClean="0"/>
              <a:t>Tazkia Kamillah R.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208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Conclusion: Psychology and the Future of Entrepreneurship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800" dirty="0" smtClean="0"/>
              <a:t>Apa yang bisa psikolog bantu dalam kewiraswastaan?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id-ID" sz="2400" dirty="0"/>
              <a:t>Bias psikolog terhadap teori konstruksi dan training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id-ID" sz="2400" dirty="0"/>
              <a:t>Psikolog membawa kumpulan teknik dan teori yang baru dan khas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id-ID" sz="2400" dirty="0"/>
              <a:t>Rasa etika yang kuat</a:t>
            </a:r>
            <a:r>
              <a:rPr lang="id-ID" sz="2400" dirty="0" smtClean="0"/>
              <a:t>.</a:t>
            </a:r>
            <a:endParaRPr lang="id-ID" sz="2800" dirty="0" smtClean="0"/>
          </a:p>
          <a:p>
            <a:pPr algn="just"/>
            <a:r>
              <a:rPr lang="id-ID" sz="2800" dirty="0"/>
              <a:t>Bagi </a:t>
            </a:r>
            <a:r>
              <a:rPr lang="id-ID" sz="2800" dirty="0" smtClean="0"/>
              <a:t>psikolog </a:t>
            </a:r>
            <a:r>
              <a:rPr lang="id-ID" sz="2800" dirty="0"/>
              <a:t>yang </a:t>
            </a:r>
            <a:r>
              <a:rPr lang="id-ID" sz="2800" dirty="0" smtClean="0"/>
              <a:t>akan mengenali </a:t>
            </a:r>
            <a:r>
              <a:rPr lang="id-ID" sz="2800" dirty="0"/>
              <a:t>peluang kewiraswastaan, apa yang akan menjadi langkah berikutnya</a:t>
            </a:r>
            <a:r>
              <a:rPr lang="id-ID" sz="2800" dirty="0" smtClean="0"/>
              <a:t>?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2196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d-ID" dirty="0" smtClean="0"/>
          </a:p>
          <a:p>
            <a:pPr algn="ctr"/>
            <a:endParaRPr lang="id-ID" dirty="0"/>
          </a:p>
          <a:p>
            <a:pPr marL="0" indent="0" algn="ctr">
              <a:buNone/>
            </a:pPr>
            <a:r>
              <a:rPr lang="id-ID" dirty="0" smtClean="0"/>
              <a:t>Terima Kasih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611" y="0"/>
            <a:ext cx="92252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81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and Training in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dirty="0"/>
              <a:t>	</a:t>
            </a:r>
            <a:r>
              <a:rPr lang="en-US" sz="1800" dirty="0" smtClean="0"/>
              <a:t>	P</a:t>
            </a:r>
            <a:r>
              <a:rPr lang="id-ID" sz="1800" dirty="0" smtClean="0"/>
              <a:t>elatihan dan pendidikan kewiraswastaan ​​merupakan salah satu keberhasilan awal dan paling penting dari sistem pendidikan postsecondary modern.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	</a:t>
            </a:r>
            <a:r>
              <a:rPr lang="en-US" sz="1800" dirty="0"/>
              <a:t>U</a:t>
            </a:r>
            <a:r>
              <a:rPr lang="id-ID" sz="1800" dirty="0" smtClean="0"/>
              <a:t>paya pendidikan kewirausahaan dan pelatihan semacam itu diupayakan untuk membantu lebih banyak bisnis bertahan dan mendapatkan keuntungan.</a:t>
            </a:r>
            <a:r>
              <a:rPr lang="en-US" sz="1800" dirty="0" smtClean="0"/>
              <a:t> P</a:t>
            </a:r>
            <a:r>
              <a:rPr lang="id-ID" sz="1800" dirty="0" smtClean="0"/>
              <a:t>endidikan kewiraswastaan ​​menjadi faktor kunci tidak hanya dalam pendidikan bisnis tetapi juga dalam pengembangan ekonomi dan penciptaan lapangan kerja.</a:t>
            </a: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 algn="ctr">
              <a:buNone/>
            </a:pPr>
            <a:r>
              <a:rPr lang="en-US" sz="2000" b="1" dirty="0" smtClean="0"/>
              <a:t>Background</a:t>
            </a:r>
          </a:p>
          <a:p>
            <a:pPr algn="just"/>
            <a:r>
              <a:rPr lang="en-US" sz="1800" dirty="0" err="1" smtClean="0"/>
              <a:t>Upaya</a:t>
            </a:r>
            <a:r>
              <a:rPr lang="en-US" sz="1800" dirty="0" smtClean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pelatihan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formal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kewiraswastaan</a:t>
            </a:r>
            <a:r>
              <a:rPr lang="en-US" sz="1800" dirty="0"/>
              <a:t> ​​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gagasan</a:t>
            </a:r>
            <a:r>
              <a:rPr lang="en-US" sz="1800" dirty="0"/>
              <a:t> </a:t>
            </a:r>
            <a:r>
              <a:rPr lang="en-US" sz="1800" dirty="0" err="1" smtClean="0"/>
              <a:t>perintis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perguruan</a:t>
            </a:r>
            <a:r>
              <a:rPr lang="en-US" sz="1800" dirty="0"/>
              <a:t> </a:t>
            </a:r>
            <a:r>
              <a:rPr lang="en-US" sz="1800" dirty="0" err="1" smtClean="0"/>
              <a:t>tinggi</a:t>
            </a:r>
            <a:r>
              <a:rPr lang="en-US" sz="1800" dirty="0" smtClean="0"/>
              <a:t>. </a:t>
            </a:r>
          </a:p>
          <a:p>
            <a:pPr algn="just"/>
            <a:r>
              <a:rPr lang="en-US" sz="1800" dirty="0"/>
              <a:t>T</a:t>
            </a:r>
            <a:r>
              <a:rPr lang="id-ID" sz="1800" dirty="0" smtClean="0"/>
              <a:t>eori </a:t>
            </a:r>
            <a:r>
              <a:rPr lang="id-ID" sz="1800" dirty="0"/>
              <a:t>seperti schumpeter, </a:t>
            </a:r>
            <a:r>
              <a:rPr lang="en-US" sz="1800" dirty="0" smtClean="0"/>
              <a:t>D</a:t>
            </a:r>
            <a:r>
              <a:rPr lang="id-ID" sz="1800" dirty="0" smtClean="0"/>
              <a:t>asar </a:t>
            </a:r>
            <a:r>
              <a:rPr lang="id-ID" sz="1800" dirty="0"/>
              <a:t>intelektual pendidikan kewirausahaan berasal dari pertanian</a:t>
            </a:r>
            <a:r>
              <a:rPr lang="id-ID" sz="1800" dirty="0" smtClean="0"/>
              <a:t>.</a:t>
            </a:r>
            <a:r>
              <a:rPr lang="en-US" sz="1800" dirty="0" smtClean="0"/>
              <a:t> </a:t>
            </a:r>
            <a:r>
              <a:rPr lang="en-US" sz="1800" dirty="0" err="1" smtClean="0"/>
              <a:t>Contohnya</a:t>
            </a:r>
            <a:r>
              <a:rPr lang="en-US" sz="1800" dirty="0" smtClean="0"/>
              <a:t>: Agricultural Extension (</a:t>
            </a:r>
            <a:r>
              <a:rPr lang="en-US" sz="1800" dirty="0" err="1" smtClean="0"/>
              <a:t>AgEx</a:t>
            </a:r>
            <a:r>
              <a:rPr lang="en-US" sz="1800" dirty="0" smtClean="0"/>
              <a:t>)</a:t>
            </a:r>
          </a:p>
          <a:p>
            <a:pPr algn="just"/>
            <a:r>
              <a:rPr lang="id-ID" sz="1800" dirty="0"/>
              <a:t>membuat orang menjadi pemilik bisnis yang lebih kompeten dan lebih profesional, dibandingkan dengan menjadikan individu tersebut sebagai wiraswasta pribumi.</a:t>
            </a:r>
            <a:endParaRPr lang="en-US" sz="1800" dirty="0" smtClean="0"/>
          </a:p>
          <a:p>
            <a:pPr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4633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23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/>
              <a:t>Why entrepreneurship training and education is important</a:t>
            </a:r>
          </a:p>
          <a:p>
            <a:pPr>
              <a:buNone/>
            </a:pPr>
            <a:r>
              <a:rPr lang="en-US" sz="1800" dirty="0" smtClean="0"/>
              <a:t> </a:t>
            </a:r>
          </a:p>
          <a:p>
            <a:pPr algn="just">
              <a:buFont typeface="+mj-lt"/>
              <a:buAutoNum type="arabicPeriod"/>
            </a:pPr>
            <a:r>
              <a:rPr lang="en-US" dirty="0" smtClean="0"/>
              <a:t>Survival </a:t>
            </a:r>
          </a:p>
          <a:p>
            <a:pPr algn="just">
              <a:buNone/>
            </a:pPr>
            <a:r>
              <a:rPr lang="en-US" dirty="0" smtClean="0"/>
              <a:t>		</a:t>
            </a:r>
            <a:r>
              <a:rPr lang="id-ID" sz="2000" dirty="0" smtClean="0"/>
              <a:t>Usaha kecil yang menerima bantuan dari SBCD Amerika melaporkan tingkat kelangsungan hidup 90,4% setelah 3 tahun dan 81,5% setelah 5 tahun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studi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sekolah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,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kewiraswastaan</a:t>
            </a:r>
            <a:r>
              <a:rPr lang="en-US" sz="2000" dirty="0" smtClean="0"/>
              <a:t> ​​</a:t>
            </a:r>
            <a:r>
              <a:rPr lang="en-US" sz="2000" dirty="0" err="1" smtClean="0"/>
              <a:t>maupun</a:t>
            </a:r>
            <a:r>
              <a:rPr lang="en-US" sz="2000" dirty="0" smtClean="0"/>
              <a:t> non </a:t>
            </a:r>
            <a:r>
              <a:rPr lang="en-US" sz="2000" dirty="0" err="1" smtClean="0"/>
              <a:t>wirausaha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kursus</a:t>
            </a:r>
            <a:r>
              <a:rPr lang="en-US" sz="2000" dirty="0" smtClean="0"/>
              <a:t> </a:t>
            </a:r>
            <a:r>
              <a:rPr lang="en-US" sz="2000" dirty="0" err="1" smtClean="0"/>
              <a:t>inti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dirty="0" smtClean="0"/>
              <a:t>2. Growth</a:t>
            </a:r>
          </a:p>
          <a:p>
            <a:pPr algn="just">
              <a:buNone/>
            </a:pPr>
            <a:r>
              <a:rPr lang="en-US" dirty="0" smtClean="0"/>
              <a:t>		</a:t>
            </a:r>
            <a:r>
              <a:rPr lang="id-ID" sz="2000" dirty="0" smtClean="0"/>
              <a:t>MBA lulusan program kewirausahaan memiliki aset pribadi dua kali lebih besar dari jurusan non kewirausahaan, dan perusahaan mereka memiliki pertumbuhan penjualan dan lapangan kerja lima kali lipat dari lulusan </a:t>
            </a:r>
            <a:r>
              <a:rPr lang="en-US" sz="2000" dirty="0" smtClean="0"/>
              <a:t>non </a:t>
            </a:r>
            <a:r>
              <a:rPr lang="id-ID" sz="2000" dirty="0" smtClean="0"/>
              <a:t>kewirausahaan</a:t>
            </a:r>
            <a:r>
              <a:rPr lang="id-ID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86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800" b="1" dirty="0" smtClean="0"/>
              <a:t>How Entrepreneurship Education Is Structured</a:t>
            </a:r>
          </a:p>
          <a:p>
            <a:pPr algn="ctr">
              <a:buNone/>
            </a:pPr>
            <a:endParaRPr lang="en-US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2200" dirty="0" smtClean="0"/>
              <a:t>Academic Programs</a:t>
            </a:r>
          </a:p>
          <a:p>
            <a:pPr marL="514350" indent="-514350" algn="just">
              <a:buNone/>
            </a:pPr>
            <a:r>
              <a:rPr lang="en-US" sz="2200" dirty="0" smtClean="0"/>
              <a:t>		</a:t>
            </a:r>
            <a:r>
              <a:rPr lang="id-ID" sz="1900" dirty="0" smtClean="0"/>
              <a:t>Program kewiraswastaan ​​akademi</a:t>
            </a:r>
            <a:r>
              <a:rPr lang="en-US" sz="1900" dirty="0" smtClean="0"/>
              <a:t>s</a:t>
            </a:r>
            <a:r>
              <a:rPr lang="id-ID" sz="1900" dirty="0" smtClean="0"/>
              <a:t> terdiri dari inti dua mata kuliah</a:t>
            </a:r>
            <a:r>
              <a:rPr lang="en-US" sz="1900" dirty="0" smtClean="0"/>
              <a:t>: </a:t>
            </a:r>
            <a:r>
              <a:rPr lang="en-US" sz="1900" dirty="0" err="1" smtClean="0"/>
              <a:t>Inductory</a:t>
            </a:r>
            <a:r>
              <a:rPr lang="en-US" sz="1900" dirty="0" smtClean="0"/>
              <a:t> course, 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id-ID" sz="1900" dirty="0" smtClean="0"/>
              <a:t>Kursus kedua berfokus pada penyelesaian rencana bisnis</a:t>
            </a:r>
            <a:r>
              <a:rPr lang="en-US" sz="1900" dirty="0" smtClean="0"/>
              <a:t>. </a:t>
            </a:r>
          </a:p>
          <a:p>
            <a:pPr marL="514350" indent="-514350" algn="just">
              <a:buNone/>
            </a:pPr>
            <a:r>
              <a:rPr lang="en-US" sz="1900" dirty="0" smtClean="0"/>
              <a:t>		</a:t>
            </a:r>
            <a:r>
              <a:rPr lang="en-US" sz="1900" dirty="0" err="1" smtClean="0"/>
              <a:t>kelompok</a:t>
            </a:r>
            <a:r>
              <a:rPr lang="en-US" sz="1900" dirty="0" smtClean="0"/>
              <a:t> </a:t>
            </a:r>
            <a:r>
              <a:rPr lang="en-US" sz="1900" dirty="0" err="1" smtClean="0"/>
              <a:t>kewirausahaan</a:t>
            </a:r>
            <a:r>
              <a:rPr lang="en-US" sz="1900" dirty="0" smtClean="0"/>
              <a:t> </a:t>
            </a:r>
            <a:r>
              <a:rPr lang="en-US" sz="1900" dirty="0" err="1" smtClean="0"/>
              <a:t>mahasiswa</a:t>
            </a:r>
            <a:r>
              <a:rPr lang="en-US" sz="1900" dirty="0" smtClean="0"/>
              <a:t>, </a:t>
            </a:r>
            <a:r>
              <a:rPr lang="en-US" sz="1900" dirty="0" err="1" smtClean="0"/>
              <a:t>pusat</a:t>
            </a:r>
            <a:r>
              <a:rPr lang="en-US" sz="1900" dirty="0" smtClean="0"/>
              <a:t> </a:t>
            </a:r>
            <a:r>
              <a:rPr lang="en-US" sz="1900" dirty="0" err="1" smtClean="0"/>
              <a:t>kewirausahaan</a:t>
            </a:r>
            <a:r>
              <a:rPr lang="en-US" sz="1900" dirty="0" smtClean="0"/>
              <a:t> </a:t>
            </a:r>
            <a:r>
              <a:rPr lang="en-US" sz="1900" dirty="0" err="1" smtClean="0"/>
              <a:t>berbasis</a:t>
            </a:r>
            <a:r>
              <a:rPr lang="en-US" sz="1900" dirty="0" smtClean="0"/>
              <a:t> </a:t>
            </a:r>
            <a:r>
              <a:rPr lang="en-US" sz="1900" dirty="0" err="1" smtClean="0"/>
              <a:t>universitas</a:t>
            </a:r>
            <a:r>
              <a:rPr lang="en-US" sz="1900" dirty="0" smtClean="0"/>
              <a:t>,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  <a:r>
              <a:rPr lang="en-US" sz="1900" dirty="0" err="1" smtClean="0"/>
              <a:t>seringkali</a:t>
            </a:r>
            <a:r>
              <a:rPr lang="en-US" sz="1900" dirty="0" smtClean="0"/>
              <a:t> </a:t>
            </a:r>
            <a:r>
              <a:rPr lang="en-US" sz="1900" dirty="0" err="1" smtClean="0"/>
              <a:t>kelompok</a:t>
            </a:r>
            <a:r>
              <a:rPr lang="en-US" sz="1900" dirty="0" smtClean="0"/>
              <a:t> </a:t>
            </a:r>
            <a:r>
              <a:rPr lang="en-US" sz="1900" dirty="0" err="1" smtClean="0"/>
              <a:t>pendukung</a:t>
            </a:r>
            <a:r>
              <a:rPr lang="en-US" sz="1900" dirty="0" smtClean="0"/>
              <a:t> alumni </a:t>
            </a:r>
            <a:r>
              <a:rPr lang="en-US" sz="1900" dirty="0" err="1" smtClean="0"/>
              <a:t>melambangkan</a:t>
            </a:r>
            <a:r>
              <a:rPr lang="en-US" sz="1900" dirty="0" smtClean="0"/>
              <a:t> </a:t>
            </a:r>
            <a:r>
              <a:rPr lang="en-US" sz="1900" dirty="0" err="1" smtClean="0"/>
              <a:t>komponen</a:t>
            </a:r>
            <a:r>
              <a:rPr lang="en-US" sz="1900" dirty="0" smtClean="0"/>
              <a:t> program </a:t>
            </a:r>
            <a:r>
              <a:rPr lang="en-US" sz="1900" dirty="0" err="1" smtClean="0"/>
              <a:t>kewiraswastaan</a:t>
            </a:r>
            <a:r>
              <a:rPr lang="en-US" sz="1900" dirty="0" smtClean="0"/>
              <a:t> ​​modern.</a:t>
            </a:r>
          </a:p>
          <a:p>
            <a:pPr marL="514350" indent="-514350" algn="just">
              <a:buNone/>
            </a:pPr>
            <a:endParaRPr lang="en-US" sz="1900" dirty="0" smtClean="0"/>
          </a:p>
          <a:p>
            <a:pPr marL="514350" indent="-514350" algn="just">
              <a:buAutoNum type="arabicPeriod" startAt="2"/>
            </a:pPr>
            <a:r>
              <a:rPr lang="en-US" sz="2200" dirty="0" smtClean="0"/>
              <a:t>Entrepreneurship Training</a:t>
            </a:r>
          </a:p>
          <a:p>
            <a:pPr marL="514350" indent="-514350" algn="just">
              <a:buNone/>
            </a:pPr>
            <a:r>
              <a:rPr lang="en-US" sz="2200" dirty="0" smtClean="0"/>
              <a:t>		</a:t>
            </a:r>
            <a:r>
              <a:rPr lang="id-ID" sz="1900" dirty="0" smtClean="0"/>
              <a:t>Pelatihan kelompok seringkali bersifat jangka pendek, dari 2 jam sampai 2 hari, dan spesifik untuk satu topik. </a:t>
            </a:r>
            <a:endParaRPr lang="en-US" sz="1900" dirty="0" smtClean="0"/>
          </a:p>
          <a:p>
            <a:pPr marL="514350" indent="-514350" algn="just">
              <a:buNone/>
            </a:pPr>
            <a:r>
              <a:rPr lang="en-US" sz="1900" dirty="0" smtClean="0"/>
              <a:t>		A</a:t>
            </a:r>
            <a:r>
              <a:rPr lang="id-ID" sz="1900" dirty="0" smtClean="0"/>
              <a:t>da beberapa model yang konsisten untuk program semacam itu, yang ditawarkan melalui badan pemerintah</a:t>
            </a:r>
            <a:r>
              <a:rPr lang="en-US" sz="1900" dirty="0" smtClean="0"/>
              <a:t>,</a:t>
            </a:r>
            <a:r>
              <a:rPr lang="id-ID" sz="1900" dirty="0" smtClean="0"/>
              <a:t> organisasi non pemerintah sepert</a:t>
            </a:r>
            <a:r>
              <a:rPr lang="en-US" sz="1900" dirty="0" err="1" smtClean="0"/>
              <a:t>i</a:t>
            </a:r>
            <a:r>
              <a:rPr lang="en-US" sz="1900" dirty="0" smtClean="0"/>
              <a:t> Kauffman Foundation</a:t>
            </a:r>
            <a:r>
              <a:rPr lang="id-ID" sz="1900" dirty="0" smtClean="0"/>
              <a:t>, organisasi komersial, dan konsultan perorangan</a:t>
            </a:r>
            <a:r>
              <a:rPr lang="en-US" sz="1900" dirty="0" smtClean="0"/>
              <a:t>.</a:t>
            </a:r>
          </a:p>
          <a:p>
            <a:pPr marL="514350" indent="-514350" algn="just">
              <a:buNone/>
            </a:pPr>
            <a:endParaRPr lang="en-US" sz="1900" dirty="0" smtClean="0"/>
          </a:p>
          <a:p>
            <a:pPr marL="514350" indent="-514350" algn="just">
              <a:buAutoNum type="arabicPeriod" startAt="3"/>
            </a:pPr>
            <a:r>
              <a:rPr lang="en-US" sz="2200" dirty="0" smtClean="0"/>
              <a:t>Peer Coaching</a:t>
            </a:r>
          </a:p>
          <a:p>
            <a:pPr marL="514350" indent="-514350" algn="just">
              <a:buNone/>
            </a:pPr>
            <a:r>
              <a:rPr lang="en-US" sz="2200" dirty="0" smtClean="0"/>
              <a:t>		</a:t>
            </a:r>
            <a:r>
              <a:rPr lang="en-US" sz="1900" dirty="0" smtClean="0"/>
              <a:t>S</a:t>
            </a:r>
            <a:r>
              <a:rPr lang="id-ID" sz="1900" dirty="0" smtClean="0"/>
              <a:t>alah satu bentuk pelatihan dan pendidikan yang paling umum berasal dari kelompok sebaya</a:t>
            </a:r>
            <a:r>
              <a:rPr lang="en-US" sz="1900" dirty="0" smtClean="0"/>
              <a:t>. </a:t>
            </a:r>
            <a:r>
              <a:rPr lang="id-ID" sz="1900" dirty="0" smtClean="0"/>
              <a:t>kelompok teman terorganisir sangat umum dalam bisnis</a:t>
            </a:r>
            <a:r>
              <a:rPr lang="en-US" sz="1900" dirty="0" smtClean="0"/>
              <a:t>. </a:t>
            </a:r>
          </a:p>
          <a:p>
            <a:pPr marL="514350" indent="-514350">
              <a:buNone/>
            </a:pPr>
            <a:r>
              <a:rPr lang="en-US" sz="1900" dirty="0" smtClean="0"/>
              <a:t>	</a:t>
            </a:r>
          </a:p>
          <a:p>
            <a:pPr marL="514350" indent="-51435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384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 startAt="4"/>
            </a:pPr>
            <a:r>
              <a:rPr lang="en-US" dirty="0" smtClean="0"/>
              <a:t>Individual Coaching/</a:t>
            </a:r>
            <a:r>
              <a:rPr lang="en-US" dirty="0" err="1" smtClean="0"/>
              <a:t>Conseling</a:t>
            </a:r>
            <a:endParaRPr lang="en-US" dirty="0" smtClean="0"/>
          </a:p>
          <a:p>
            <a:pPr marL="457200" indent="-457200" algn="just">
              <a:buNone/>
            </a:pPr>
            <a:r>
              <a:rPr lang="en-US" dirty="0" smtClean="0"/>
              <a:t>		</a:t>
            </a:r>
            <a:r>
              <a:rPr lang="id-ID" sz="2000" dirty="0" smtClean="0"/>
              <a:t>Masih ada banyak inovasi dan variasi di bidang ini, dengan teknik seperti tim peneliti berkonsultasi dengan bisnis m</a:t>
            </a:r>
            <a:r>
              <a:rPr lang="en-US" sz="2000" dirty="0" err="1" smtClean="0"/>
              <a:t>elau</a:t>
            </a:r>
            <a:r>
              <a:rPr lang="id-ID" sz="2000" dirty="0" smtClean="0"/>
              <a:t>i program seperti bisnis kecil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2"/>
              </a:rPr>
              <a:t>http://www.smallbusinessinstitute.org</a:t>
            </a:r>
            <a:r>
              <a:rPr lang="en-US" sz="2000" dirty="0" smtClean="0"/>
              <a:t>) </a:t>
            </a:r>
            <a:r>
              <a:rPr lang="en-US" sz="2000" dirty="0" err="1" smtClean="0"/>
              <a:t>atau</a:t>
            </a:r>
            <a:r>
              <a:rPr lang="en-US" sz="2000" dirty="0" smtClean="0"/>
              <a:t> p</a:t>
            </a:r>
            <a:r>
              <a:rPr lang="id-ID" sz="2000" dirty="0" smtClean="0"/>
              <a:t>rogram layanan serupa.</a:t>
            </a:r>
            <a:endParaRPr lang="en-US" sz="2000" dirty="0" smtClean="0"/>
          </a:p>
          <a:p>
            <a:pPr marL="457200" indent="-457200" algn="just">
              <a:buNone/>
            </a:pPr>
            <a:endParaRPr lang="en-US" sz="2000" dirty="0" smtClean="0"/>
          </a:p>
          <a:p>
            <a:pPr marL="457200" indent="-457200" algn="just">
              <a:buAutoNum type="arabicPeriod" startAt="5"/>
            </a:pPr>
            <a:r>
              <a:rPr lang="en-US" dirty="0" smtClean="0"/>
              <a:t>Hybrid </a:t>
            </a:r>
            <a:r>
              <a:rPr lang="en-US" dirty="0" smtClean="0"/>
              <a:t>Forms</a:t>
            </a:r>
            <a:endParaRPr lang="en-US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smtClean="0"/>
              <a:t>Financial Hybrids. </a:t>
            </a:r>
          </a:p>
          <a:p>
            <a:pPr marL="457200" indent="-457200" algn="just">
              <a:buNone/>
            </a:pPr>
            <a:r>
              <a:rPr lang="en-US" dirty="0" smtClean="0"/>
              <a:t>		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aspek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</a:t>
            </a:r>
            <a:r>
              <a:rPr lang="en-US" sz="2000" dirty="0" err="1" smtClean="0"/>
              <a:t>keahlian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memastikan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kesuksesan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.</a:t>
            </a:r>
          </a:p>
          <a:p>
            <a:pPr marL="457200" indent="-457200" algn="just">
              <a:buNone/>
            </a:pPr>
            <a:endParaRPr lang="en-US" sz="2000" dirty="0" smtClean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err="1" smtClean="0"/>
              <a:t>Locational</a:t>
            </a:r>
            <a:r>
              <a:rPr lang="en-US" dirty="0" smtClean="0"/>
              <a:t> Hybrids.</a:t>
            </a:r>
          </a:p>
          <a:p>
            <a:pPr marL="457200" indent="-457200" algn="just">
              <a:buNone/>
            </a:pPr>
            <a:r>
              <a:rPr lang="en-US" dirty="0" smtClean="0"/>
              <a:t>		</a:t>
            </a:r>
            <a:r>
              <a:rPr lang="en-US" dirty="0" err="1" smtClean="0"/>
              <a:t>locational</a:t>
            </a:r>
            <a:r>
              <a:rPr lang="en-US" dirty="0" smtClean="0"/>
              <a:t> hybrid yang paling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inkubator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pemula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bersubsidi</a:t>
            </a:r>
            <a:r>
              <a:rPr lang="en-US" dirty="0" smtClean="0"/>
              <a:t>.</a:t>
            </a:r>
          </a:p>
          <a:p>
            <a:pPr marL="457200" indent="-457200">
              <a:buNone/>
            </a:pPr>
            <a:r>
              <a:rPr lang="en-US" sz="2000" dirty="0" smtClean="0"/>
              <a:t>		</a:t>
            </a:r>
          </a:p>
          <a:p>
            <a:pPr marL="457200" indent="-4572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5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ENTREPRENEURSHIP IS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5638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Moderate/Controlled Risk Taking </a:t>
            </a:r>
          </a:p>
          <a:p>
            <a:pPr marL="400050" lvl="1" indent="0">
              <a:buNone/>
            </a:pPr>
            <a:r>
              <a:rPr lang="en-US" dirty="0" smtClean="0"/>
              <a:t>Entrepreneurship don’t take risks</a:t>
            </a:r>
            <a:r>
              <a:rPr lang="en-US" dirty="0"/>
              <a:t>;</a:t>
            </a:r>
            <a:r>
              <a:rPr lang="en-US" dirty="0" smtClean="0"/>
              <a:t> they manage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Entrepreneurship/Small Business Differentiation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Opportunity as a Controllable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Creation as a Goal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5334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US" sz="3200" dirty="0" smtClean="0"/>
              <a:t>Enactment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dirty="0" smtClean="0"/>
              <a:t>Resources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382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STANDARDIZATION/LEGITIMIZATION OF A NEW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VC/High-Growth Model</a:t>
            </a:r>
          </a:p>
          <a:p>
            <a:r>
              <a:rPr lang="en-US" dirty="0" smtClean="0"/>
              <a:t>Job Creation as Outcome</a:t>
            </a:r>
          </a:p>
        </p:txBody>
      </p:sp>
    </p:spTree>
    <p:extLst>
      <p:ext uri="{BB962C8B-B14F-4D97-AF65-F5344CB8AC3E}">
        <p14:creationId xmlns:p14="http://schemas.microsoft.com/office/powerpoint/2010/main" val="364966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ACADEMIC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Business Plans as Modeling and Entry Tool</a:t>
            </a:r>
          </a:p>
          <a:p>
            <a:r>
              <a:rPr lang="en-US" dirty="0" smtClean="0"/>
              <a:t>Leveraging Know How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development of “Know Who”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giving of expert help, which helps increase the student’s understanding of entrepreneurship, their network of contacts, and their track record and legitimacy as business professionals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Team entrepreneurship, in which the contemporary entrepreneurship operates as a member of team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Leveraging academic knowledge specific to the needs of entrepreneurship is also fairly standardized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The FAQs of Entrepreneurship Education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800" dirty="0" smtClean="0"/>
              <a:t>Bisakah kewiraswastaan diajarkan?</a:t>
            </a:r>
          </a:p>
          <a:p>
            <a:pPr algn="just"/>
            <a:r>
              <a:rPr lang="id-ID" sz="2800" dirty="0" smtClean="0"/>
              <a:t>Bisakah kamu mengajarkan seseorang menjadi the next Bill Gates (Oprah Winfrey, Sam Walton, Richard Branson, etc.)?</a:t>
            </a:r>
          </a:p>
          <a:p>
            <a:pPr algn="just"/>
            <a:r>
              <a:rPr lang="id-ID" sz="2800" dirty="0" smtClean="0"/>
              <a:t>Apakah rencana bisnis penting?</a:t>
            </a:r>
          </a:p>
          <a:p>
            <a:pPr algn="just"/>
            <a:r>
              <a:rPr lang="id-ID" sz="2800" dirty="0" smtClean="0"/>
              <a:t>Apakah kamu harus sekolah bisnis (atau mempunyai latar belakang bisnis) untuk mendapatkan manfaat dari pendidikan kewiraswastaan?</a:t>
            </a:r>
          </a:p>
        </p:txBody>
      </p:sp>
    </p:spTree>
    <p:extLst>
      <p:ext uri="{BB962C8B-B14F-4D97-AF65-F5344CB8AC3E}">
        <p14:creationId xmlns:p14="http://schemas.microsoft.com/office/powerpoint/2010/main" val="407376688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1504</TotalTime>
  <Words>286</Words>
  <Application>Microsoft Office PowerPoint</Application>
  <PresentationFormat>On-screen Show (4:3)</PresentationFormat>
  <Paragraphs>81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Education and Training in Entrepreneurship</vt:lpstr>
      <vt:lpstr>Education and Training in Entrepreneurship</vt:lpstr>
      <vt:lpstr>PowerPoint Presentation</vt:lpstr>
      <vt:lpstr>PowerPoint Presentation</vt:lpstr>
      <vt:lpstr>PowerPoint Presentation</vt:lpstr>
      <vt:lpstr>HOW ENTREPRENEURSHIP IS DIFFERENT</vt:lpstr>
      <vt:lpstr>STANDARDIZATION/LEGITIMIZATION OF A NEW APPROACH</vt:lpstr>
      <vt:lpstr>NEW ACADEMIC STANDARDS</vt:lpstr>
      <vt:lpstr>The FAQs of Entrepreneurship Education</vt:lpstr>
      <vt:lpstr>Conclusion: Psychology and the Future of Entrepreneurship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FAQs of Entrepreneurship Education</dc:title>
  <dc:creator>User</dc:creator>
  <cp:lastModifiedBy>User</cp:lastModifiedBy>
  <cp:revision>11</cp:revision>
  <dcterms:created xsi:type="dcterms:W3CDTF">2018-02-24T08:38:10Z</dcterms:created>
  <dcterms:modified xsi:type="dcterms:W3CDTF">2018-03-02T16:13:25Z</dcterms:modified>
</cp:coreProperties>
</file>