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5T16:28:0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386 351 9828,'0'0'0,"0"0"0,-113-14 1121,71-3-1794,42 17 673,-32-154-416,14 123 32,18 31 384,-25-74-480,17 57-97,2 1 1,6 16 576,-12-15-704,-2-2-353,14 17 1057,-53 24-1777,26-18-1904,27-6 3073,-36 22 608,36-22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5T16:28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8483,'0'0'0,"0"21"-16,-37-21-32,37 0 48,0 0-112,0 0-80,0 0 192,0 0-336,-26-13-80,26 13 416,0 0-1185,0 0-1456,-53 18-496,53-18 2753,-48 6 384,48-6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6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4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88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5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9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11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9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4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4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4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9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3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4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7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ustomXml" Target="../ink/ink2.xm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INDIVIDUAL DECISION MAKING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Intan Amalia</a:t>
            </a:r>
          </a:p>
          <a:p>
            <a:r>
              <a:rPr lang="en-GB"/>
              <a:t>Muhammad Irfan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37141"/>
              </p:ext>
            </p:extLst>
          </p:nvPr>
        </p:nvGraphicFramePr>
        <p:xfrm>
          <a:off x="192741" y="164341"/>
          <a:ext cx="8610600" cy="658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BUYERS MOST SENSITIVE TO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PURCHASES</a:t>
                      </a:r>
                      <a:r>
                        <a:rPr lang="en-US" baseline="0" dirty="0"/>
                        <a:t> MOST SUBJECT TO RISK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5977">
                <a:tc>
                  <a:txBody>
                    <a:bodyPr/>
                    <a:lstStyle/>
                    <a:p>
                      <a:r>
                        <a:rPr lang="en-US" dirty="0"/>
                        <a:t>RESIKO KEUANGAN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Resiko yang meliputi uang dan properti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Barang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mahal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membutuhkan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pengeluaran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resiko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besar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1196">
                <a:tc>
                  <a:txBody>
                    <a:bodyPr/>
                    <a:lstStyle/>
                    <a:p>
                      <a:r>
                        <a:rPr lang="en-US" dirty="0"/>
                        <a:t>RESIKO</a:t>
                      </a:r>
                      <a:r>
                        <a:rPr lang="en-US" baseline="0" dirty="0"/>
                        <a:t> FUNGSIONAL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Resiko yang meliputi sarana alternatif untuk memenuhi kebutuhan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</a:t>
                      </a:r>
                      <a:r>
                        <a:rPr lang="en-US"/>
                        <a:t>oduk/jasa </a:t>
                      </a:r>
                      <a:r>
                        <a:rPr lang="en-US" dirty="0"/>
                        <a:t>yang </a:t>
                      </a:r>
                      <a:r>
                        <a:rPr lang="en-US" err="1"/>
                        <a:t>dibeli</a:t>
                      </a:r>
                      <a:r>
                        <a:rPr lang="en-US"/>
                        <a:t> </a:t>
                      </a:r>
                      <a:r>
                        <a:rPr lang="en-GB"/>
                        <a:t>dan</a:t>
                      </a:r>
                      <a:r>
                        <a:rPr lang="en-US"/>
                        <a:t>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yang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membutuhkan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komitmen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eksklusi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dari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pembeli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itu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pling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sensitif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6596">
                <a:tc>
                  <a:txBody>
                    <a:bodyPr/>
                    <a:lstStyle/>
                    <a:p>
                      <a:r>
                        <a:rPr lang="en-US" dirty="0"/>
                        <a:t>RESIKO</a:t>
                      </a:r>
                      <a:r>
                        <a:rPr lang="en-US" baseline="0" dirty="0"/>
                        <a:t> FISIK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Resiko meliputi </a:t>
                      </a:r>
                      <a:r>
                        <a:rPr lang="en-US"/>
                        <a:t>kekuatan </a:t>
                      </a:r>
                      <a:r>
                        <a:rPr lang="en-US" dirty="0" err="1"/>
                        <a:t>fisik</a:t>
                      </a:r>
                      <a:r>
                        <a:rPr lang="en-US"/>
                        <a:t>, </a:t>
                      </a:r>
                      <a:r>
                        <a:rPr lang="en-GB"/>
                        <a:t>kesehatan</a:t>
                      </a:r>
                      <a:r>
                        <a:rPr lang="en-US"/>
                        <a:t>,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vitalitas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mekanik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listrik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obat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pengobatan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medis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minum</a:t>
                      </a:r>
                      <a:r>
                        <a:rPr lang="en-US" dirty="0"/>
                        <a:t> yang paling </a:t>
                      </a:r>
                      <a:r>
                        <a:rPr lang="en-US" dirty="0" err="1"/>
                        <a:t>sensitif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997">
                <a:tc>
                  <a:txBody>
                    <a:bodyPr/>
                    <a:lstStyle/>
                    <a:p>
                      <a:r>
                        <a:rPr lang="en-US" dirty="0"/>
                        <a:t>RESIKO SOSIAL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Resiko yang meliputi </a:t>
                      </a:r>
                      <a:r>
                        <a:rPr lang="en-US"/>
                        <a:t>harga</a:t>
                      </a:r>
                      <a:r>
                        <a:rPr lang="en-US" baseline="0"/>
                        <a:t> </a:t>
                      </a:r>
                      <a:r>
                        <a:rPr lang="en-US" baseline="0" dirty="0" err="1"/>
                        <a:t>diri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percaya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diri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Barang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terlihat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seperti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pakaian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perhiasan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mobil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rumah,dll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1196">
                <a:tc>
                  <a:txBody>
                    <a:bodyPr/>
                    <a:lstStyle/>
                    <a:p>
                      <a:r>
                        <a:rPr lang="en-US" dirty="0"/>
                        <a:t>RESIKO</a:t>
                      </a:r>
                      <a:r>
                        <a:rPr lang="en-US" baseline="0" dirty="0"/>
                        <a:t> PSIKOLOGIS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Resiko yang meliputi</a:t>
                      </a:r>
                      <a:r>
                        <a:rPr lang="en-US"/>
                        <a:t> </a:t>
                      </a:r>
                      <a:r>
                        <a:rPr lang="en-US" dirty="0" err="1"/>
                        <a:t>afiliasi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/>
                        <a:t>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Kemewahan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pribadi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menimbulkan</a:t>
                      </a:r>
                      <a:r>
                        <a:rPr lang="en-US" dirty="0"/>
                        <a:t> rasa </a:t>
                      </a:r>
                      <a:r>
                        <a:rPr lang="en-US" dirty="0" err="1"/>
                        <a:t>bersalah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membutuhkan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disiplin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err="1"/>
                        <a:t>diri</a:t>
                      </a:r>
                      <a:r>
                        <a:rPr lang="en-US" baseline="0"/>
                        <a:t>/</a:t>
                      </a:r>
                      <a:r>
                        <a:rPr lang="en-US" baseline="0" err="1"/>
                        <a:t>pengorbanan</a:t>
                      </a:r>
                      <a:r>
                        <a:rPr lang="en-US" baseline="0"/>
                        <a:t> </a:t>
                      </a:r>
                      <a:r>
                        <a:rPr lang="en-GB" baseline="0"/>
                        <a:t>paling</a:t>
                      </a:r>
                      <a:r>
                        <a:rPr lang="en-US" baseline="0"/>
                        <a:t> </a:t>
                      </a:r>
                      <a:r>
                        <a:rPr lang="en-US" baseline="0" dirty="0" err="1"/>
                        <a:t>sensitif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id-ID" altLang="id-ID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Alternative</a:t>
            </a:r>
          </a:p>
        </p:txBody>
      </p:sp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267200" cy="48307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id-ID" sz="2800">
                <a:solidFill>
                  <a:schemeClr val="tx1"/>
                </a:solidFill>
              </a:rPr>
              <a:t>Bagaimana cara kita mempersempit produk alternative?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id-ID" sz="280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id-ID" sz="2800">
                <a:solidFill>
                  <a:schemeClr val="tx1"/>
                </a:solidFill>
              </a:rPr>
              <a:t>Jawabannya bervariasi tergantung proses pengambilan keputusannya.</a:t>
            </a:r>
            <a:endParaRPr lang="id-ID" altLang="id-ID" sz="2800">
              <a:solidFill>
                <a:schemeClr val="tx1"/>
              </a:solidFill>
            </a:endParaRPr>
          </a:p>
        </p:txBody>
      </p:sp>
      <p:sp>
        <p:nvSpPr>
          <p:cNvPr id="3076" name="Content Placeholder 2"/>
          <p:cNvSpPr txBox="1">
            <a:spLocks noChangeArrowheads="1"/>
          </p:cNvSpPr>
          <p:nvPr/>
        </p:nvSpPr>
        <p:spPr bwMode="auto">
          <a:xfrm>
            <a:off x="4730750" y="1274763"/>
            <a:ext cx="42672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id-ID" sz="2800">
                <a:latin typeface="Arial" panose="020B0604020202020204" pitchFamily="34" charset="0"/>
              </a:rPr>
              <a:t>Salah satu alternatif aktif yang di pertimbangkan oleh konsumen adalah  </a:t>
            </a:r>
            <a:r>
              <a:rPr lang="id-ID" altLang="id-ID" sz="2800" b="1" u="sng">
                <a:latin typeface="Arial" panose="020B0604020202020204" pitchFamily="34" charset="0"/>
              </a:rPr>
              <a:t>evoked set</a:t>
            </a:r>
            <a:r>
              <a:rPr lang="id-ID" altLang="id-ID" sz="28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id-ID" sz="28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id-ID" altLang="id-ID" sz="2800" b="1" u="sng">
                <a:latin typeface="Arial" panose="020B0604020202020204" pitchFamily="34" charset="0"/>
              </a:rPr>
              <a:t>evoked set</a:t>
            </a:r>
            <a:r>
              <a:rPr lang="en-US" altLang="id-ID" sz="2800">
                <a:latin typeface="Arial" panose="020B0604020202020204" pitchFamily="34" charset="0"/>
              </a:rPr>
              <a:t> adalah suatu brand yang sudah termemori dalam konsumen.</a:t>
            </a:r>
            <a:endParaRPr lang="id-ID" altLang="id-ID" sz="28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id-ID" altLang="id-ID" sz="280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4267200" cy="4983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id-ID" altLang="id-ID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143000"/>
            <a:ext cx="4267200" cy="4983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id-ID" altLang="id-ID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79813" y="6898807"/>
              <a:ext cx="139320" cy="12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0813" y="6889781"/>
                <a:ext cx="156960" cy="144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08733" y="6362767"/>
              <a:ext cx="59400" cy="1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9733" y="6353767"/>
                <a:ext cx="7704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99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id-ID" altLang="id-ID">
                <a:solidFill>
                  <a:schemeClr val="tx1"/>
                </a:solidFill>
              </a:rPr>
              <a:t>Product Catagorisation</a:t>
            </a: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57250" y="1505743"/>
            <a:ext cx="7429499" cy="354171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id-ID" u="sng">
                <a:solidFill>
                  <a:schemeClr val="tx1"/>
                </a:solidFill>
              </a:rPr>
              <a:t>Penentuan penting dari bagaimana suatu produk di evaluasi.</a:t>
            </a:r>
            <a:endParaRPr lang="id-ID" altLang="id-ID" u="sng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altLang="id-ID" sz="240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id-ID" sz="240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id-ID" sz="2400">
                <a:solidFill>
                  <a:schemeClr val="tx1"/>
                </a:solidFill>
              </a:rPr>
              <a:t>Produk yang ada di dalam pikiran konsumen biasanya memiliki kesamaan ciri-ciri.</a:t>
            </a:r>
            <a:endParaRPr lang="id-ID" altLang="id-ID" sz="2400">
              <a:solidFill>
                <a:schemeClr val="tx1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685800" y="1447800"/>
            <a:ext cx="7848600" cy="1447800"/>
          </a:xfrm>
          <a:prstGeom prst="foldedCorne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id-ID" altLang="id-ID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04800" y="3276600"/>
            <a:ext cx="8382000" cy="137160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id-ID" altLang="id-ID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1066800" y="152400"/>
            <a:ext cx="6858000" cy="1143000"/>
          </a:xfrm>
          <a:prstGeom prst="flowChartMagneticTap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id-ID" altLang="id-ID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1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442913" y="36513"/>
            <a:ext cx="8229600" cy="1143000"/>
          </a:xfrm>
        </p:spPr>
        <p:txBody>
          <a:bodyPr/>
          <a:lstStyle/>
          <a:p>
            <a:r>
              <a:rPr lang="id-ID" altLang="id-ID">
                <a:solidFill>
                  <a:schemeClr val="tx1"/>
                </a:solidFill>
              </a:rPr>
              <a:t>Product Catagorisation</a:t>
            </a:r>
          </a:p>
        </p:txBody>
      </p:sp>
      <p:sp>
        <p:nvSpPr>
          <p:cNvPr id="2" name="Oval 1"/>
          <p:cNvSpPr/>
          <p:nvPr/>
        </p:nvSpPr>
        <p:spPr>
          <a:xfrm>
            <a:off x="3581400" y="2233613"/>
            <a:ext cx="19812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58595B"/>
                </a:solidFill>
                <a:cs typeface="Arial" panose="020B0604020202020204" pitchFamily="34" charset="0"/>
              </a:rPr>
              <a:t>Makanan</a:t>
            </a:r>
            <a:endParaRPr lang="id-ID" altLang="en-US">
              <a:solidFill>
                <a:srgbClr val="58595B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1828800" y="2538413"/>
            <a:ext cx="1752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8" idx="0"/>
          </p:cNvCxnSpPr>
          <p:nvPr/>
        </p:nvCxnSpPr>
        <p:spPr>
          <a:xfrm>
            <a:off x="1828800" y="2538413"/>
            <a:ext cx="0" cy="1566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62600" y="2527300"/>
            <a:ext cx="1752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4" idx="0"/>
          </p:cNvCxnSpPr>
          <p:nvPr/>
        </p:nvCxnSpPr>
        <p:spPr>
          <a:xfrm>
            <a:off x="7315200" y="2538413"/>
            <a:ext cx="0" cy="157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66800" y="4105275"/>
            <a:ext cx="1524000" cy="7397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58595B"/>
                </a:solidFill>
                <a:cs typeface="Arial" panose="020B0604020202020204" pitchFamily="34" charset="0"/>
              </a:rPr>
              <a:t>Makanan tak sehat</a:t>
            </a:r>
            <a:endParaRPr lang="id-ID" altLang="en-US">
              <a:solidFill>
                <a:srgbClr val="58595B"/>
              </a:solidFill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53200" y="4113213"/>
            <a:ext cx="1524000" cy="7397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58595B"/>
                </a:solidFill>
                <a:cs typeface="Arial" panose="020B0604020202020204" pitchFamily="34" charset="0"/>
              </a:rPr>
              <a:t>Makanan sehat</a:t>
            </a:r>
            <a:endParaRPr lang="id-ID" altLang="en-US">
              <a:solidFill>
                <a:srgbClr val="58595B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14400" y="4779963"/>
            <a:ext cx="457200" cy="674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86000" y="4789488"/>
            <a:ext cx="457200" cy="668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" y="5476875"/>
            <a:ext cx="1209675" cy="466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58595B"/>
                </a:solidFill>
                <a:cs typeface="Arial" panose="020B0604020202020204" pitchFamily="34" charset="0"/>
              </a:rPr>
              <a:t>Junk Food</a:t>
            </a:r>
            <a:endParaRPr lang="id-ID" altLang="en-US">
              <a:solidFill>
                <a:srgbClr val="58595B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8838" y="5462588"/>
            <a:ext cx="1152525" cy="466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58595B"/>
                </a:solidFill>
                <a:cs typeface="Arial" panose="020B0604020202020204" pitchFamily="34" charset="0"/>
              </a:rPr>
              <a:t>Gorengan</a:t>
            </a:r>
            <a:endParaRPr lang="id-ID" altLang="en-US">
              <a:solidFill>
                <a:srgbClr val="58595B"/>
              </a:solidFill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00800" y="4789488"/>
            <a:ext cx="457200" cy="673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772400" y="4797425"/>
            <a:ext cx="457200" cy="668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43600" y="5486400"/>
            <a:ext cx="757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58595B"/>
                </a:solidFill>
                <a:cs typeface="Arial" panose="020B0604020202020204" pitchFamily="34" charset="0"/>
              </a:rPr>
              <a:t>Salad</a:t>
            </a:r>
            <a:endParaRPr lang="id-ID" altLang="en-US">
              <a:solidFill>
                <a:srgbClr val="58595B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15275" y="5486400"/>
            <a:ext cx="757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58595B"/>
                </a:solidFill>
                <a:cs typeface="Arial" panose="020B0604020202020204" pitchFamily="34" charset="0"/>
              </a:rPr>
              <a:t>Soup</a:t>
            </a:r>
            <a:endParaRPr lang="id-ID" altLang="en-US">
              <a:solidFill>
                <a:srgbClr val="58595B"/>
              </a:solidFill>
              <a:cs typeface="Arial" panose="020B0604020202020204" pitchFamily="34" charset="0"/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3624263" y="2863850"/>
            <a:ext cx="1905000" cy="52705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Superordinate Level</a:t>
            </a:r>
            <a:endParaRPr lang="id-ID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5" name="Folded Corner 34"/>
          <p:cNvSpPr/>
          <p:nvPr/>
        </p:nvSpPr>
        <p:spPr>
          <a:xfrm>
            <a:off x="3733800" y="4216400"/>
            <a:ext cx="1905000" cy="48418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Basic Level</a:t>
            </a:r>
            <a:endParaRPr lang="id-ID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7" name="Folded Corner 36"/>
          <p:cNvSpPr/>
          <p:nvPr/>
        </p:nvSpPr>
        <p:spPr>
          <a:xfrm>
            <a:off x="3692525" y="5454650"/>
            <a:ext cx="1905000" cy="48418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t>Subordinate Level</a:t>
            </a:r>
            <a:endParaRPr lang="id-ID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Bingkai 2"/>
          <p:cNvSpPr/>
          <p:nvPr/>
        </p:nvSpPr>
        <p:spPr>
          <a:xfrm>
            <a:off x="1433513" y="203200"/>
            <a:ext cx="6248400" cy="884238"/>
          </a:xfrm>
          <a:prstGeom prst="fram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rsegi Bersudut Tumpul 5"/>
          <p:cNvSpPr/>
          <p:nvPr/>
        </p:nvSpPr>
        <p:spPr>
          <a:xfrm>
            <a:off x="2454275" y="1201738"/>
            <a:ext cx="4381500" cy="84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400" dirty="0"/>
              <a:t>Level of </a:t>
            </a:r>
            <a:r>
              <a:rPr lang="en-US" sz="2400" dirty="0" err="1"/>
              <a:t>Categorisetion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50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gan alur: Potongan pita 1"/>
          <p:cNvSpPr/>
          <p:nvPr/>
        </p:nvSpPr>
        <p:spPr>
          <a:xfrm>
            <a:off x="266700" y="239713"/>
            <a:ext cx="8686800" cy="1565275"/>
          </a:xfrm>
          <a:prstGeom prst="flowChartPunchedTap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dirty="0"/>
              <a:t>Strategic Implications of Product </a:t>
            </a:r>
            <a:r>
              <a:rPr lang="en-US" sz="3200" dirty="0" err="1"/>
              <a:t>Categorisation</a:t>
            </a:r>
            <a:endParaRPr lang="en-US" sz="3200" dirty="0"/>
          </a:p>
        </p:txBody>
      </p:sp>
      <p:sp>
        <p:nvSpPr>
          <p:cNvPr id="3" name="Persegi Bersudut Tumpul 2"/>
          <p:cNvSpPr/>
          <p:nvPr/>
        </p:nvSpPr>
        <p:spPr>
          <a:xfrm>
            <a:off x="533400" y="2895600"/>
            <a:ext cx="2743200" cy="3810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dirty="0" err="1"/>
              <a:t>Membandingkan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, yang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terkenal</a:t>
            </a:r>
            <a:r>
              <a:rPr lang="en-US" sz="3200" dirty="0"/>
              <a:t> yang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lagi</a:t>
            </a:r>
            <a:r>
              <a:rPr lang="en-US" sz="3200" dirty="0"/>
              <a:t>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terkenal</a:t>
            </a:r>
            <a:endParaRPr lang="en-US" sz="3200" dirty="0"/>
          </a:p>
        </p:txBody>
      </p:sp>
      <p:cxnSp>
        <p:nvCxnSpPr>
          <p:cNvPr id="5" name="Konektor Lurus 4"/>
          <p:cNvCxnSpPr>
            <a:stCxn id="2" idx="2"/>
          </p:cNvCxnSpPr>
          <p:nvPr/>
        </p:nvCxnSpPr>
        <p:spPr>
          <a:xfrm>
            <a:off x="4610100" y="1649413"/>
            <a:ext cx="0" cy="7127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onektor Lurus 11"/>
          <p:cNvCxnSpPr/>
          <p:nvPr/>
        </p:nvCxnSpPr>
        <p:spPr>
          <a:xfrm flipH="1">
            <a:off x="1905000" y="2362200"/>
            <a:ext cx="2705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onektor Panah Lurus 12"/>
          <p:cNvCxnSpPr/>
          <p:nvPr/>
        </p:nvCxnSpPr>
        <p:spPr>
          <a:xfrm flipH="1">
            <a:off x="1905000" y="2362200"/>
            <a:ext cx="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nektor Lurus 18"/>
          <p:cNvCxnSpPr/>
          <p:nvPr/>
        </p:nvCxnSpPr>
        <p:spPr>
          <a:xfrm flipH="1">
            <a:off x="4610100" y="2362200"/>
            <a:ext cx="2705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onektor Panah Lurus 19"/>
          <p:cNvCxnSpPr/>
          <p:nvPr/>
        </p:nvCxnSpPr>
        <p:spPr>
          <a:xfrm flipH="1">
            <a:off x="7315200" y="2362200"/>
            <a:ext cx="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ersegi Bersudut Tumpul 20"/>
          <p:cNvSpPr/>
          <p:nvPr/>
        </p:nvSpPr>
        <p:spPr>
          <a:xfrm>
            <a:off x="4038600" y="2919413"/>
            <a:ext cx="4800600" cy="3810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3200" dirty="0"/>
          </a:p>
        </p:txBody>
      </p:sp>
      <p:pic>
        <p:nvPicPr>
          <p:cNvPr id="17" name="Gambar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00" y="3048010"/>
            <a:ext cx="3192101" cy="1589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ambar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94" y="4840452"/>
            <a:ext cx="4228711" cy="1685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32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Bersudut Tumpul 1"/>
          <p:cNvSpPr/>
          <p:nvPr/>
        </p:nvSpPr>
        <p:spPr>
          <a:xfrm>
            <a:off x="457200" y="152400"/>
            <a:ext cx="82296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dirty="0">
                <a:solidFill>
                  <a:srgbClr val="191919"/>
                </a:solidFill>
              </a:rPr>
              <a:t>Product choice: Selecting Between Alternative</a:t>
            </a:r>
            <a:endParaRPr lang="en-US" sz="3200" dirty="0"/>
          </a:p>
        </p:txBody>
      </p:sp>
      <p:sp>
        <p:nvSpPr>
          <p:cNvPr id="7" name="Kemiringan 6"/>
          <p:cNvSpPr/>
          <p:nvPr/>
        </p:nvSpPr>
        <p:spPr>
          <a:xfrm>
            <a:off x="304800" y="1600200"/>
            <a:ext cx="4114800" cy="2667000"/>
          </a:xfrm>
          <a:prstGeom prst="beve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i="1" dirty="0"/>
              <a:t>Evaluative Criteria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poin-poin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membandingkan</a:t>
            </a:r>
            <a:r>
              <a:rPr lang="en-US" sz="2000" dirty="0"/>
              <a:t> brand A </a:t>
            </a:r>
            <a:r>
              <a:rPr lang="en-US" sz="2000" dirty="0" err="1"/>
              <a:t>dengan</a:t>
            </a:r>
            <a:r>
              <a:rPr lang="en-US" sz="2000" dirty="0"/>
              <a:t> brand B</a:t>
            </a:r>
          </a:p>
        </p:txBody>
      </p:sp>
      <p:sp>
        <p:nvSpPr>
          <p:cNvPr id="9" name="Sudut Terlipat 8"/>
          <p:cNvSpPr/>
          <p:nvPr/>
        </p:nvSpPr>
        <p:spPr>
          <a:xfrm>
            <a:off x="685800" y="4953000"/>
            <a:ext cx="3505200" cy="1447800"/>
          </a:xfrm>
          <a:prstGeom prst="foldedCorner">
            <a:avLst/>
          </a:prstGeom>
          <a:solidFill>
            <a:srgbClr val="CF25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1900" dirty="0" err="1"/>
              <a:t>Poin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alasan</a:t>
            </a:r>
            <a:r>
              <a:rPr lang="en-US" sz="1900" dirty="0"/>
              <a:t> yang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memilih</a:t>
            </a:r>
            <a:r>
              <a:rPr lang="en-US" sz="1900" dirty="0"/>
              <a:t> </a:t>
            </a:r>
            <a:r>
              <a:rPr lang="en-US" sz="1900" dirty="0" err="1"/>
              <a:t>salah</a:t>
            </a:r>
            <a:r>
              <a:rPr lang="en-US" sz="1900" dirty="0"/>
              <a:t> </a:t>
            </a:r>
            <a:r>
              <a:rPr lang="en-US" sz="1900" dirty="0" err="1"/>
              <a:t>satu</a:t>
            </a:r>
            <a:r>
              <a:rPr lang="en-US" sz="1900" dirty="0"/>
              <a:t> brand </a:t>
            </a:r>
            <a:r>
              <a:rPr lang="en-US" sz="1900" dirty="0" err="1"/>
              <a:t>disebut</a:t>
            </a:r>
            <a:endParaRPr lang="en-US" sz="1900" dirty="0"/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400" b="1" i="1" dirty="0"/>
              <a:t>Determinant Attributes</a:t>
            </a:r>
          </a:p>
        </p:txBody>
      </p:sp>
      <p:sp>
        <p:nvSpPr>
          <p:cNvPr id="10" name="Panah Bawah 9"/>
          <p:cNvSpPr/>
          <p:nvPr/>
        </p:nvSpPr>
        <p:spPr>
          <a:xfrm>
            <a:off x="1828800" y="4343400"/>
            <a:ext cx="1066800" cy="457200"/>
          </a:xfrm>
          <a:prstGeom prst="downArrow">
            <a:avLst/>
          </a:prstGeom>
          <a:solidFill>
            <a:srgbClr val="CF25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11" name="Gamba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95" y="2667020"/>
            <a:ext cx="4436537" cy="2495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616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Bersudut Diagonal Melingkar 1"/>
          <p:cNvSpPr/>
          <p:nvPr/>
        </p:nvSpPr>
        <p:spPr>
          <a:xfrm>
            <a:off x="1905000" y="228600"/>
            <a:ext cx="54102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800" dirty="0" err="1">
                <a:solidFill>
                  <a:srgbClr val="191919"/>
                </a:solidFill>
              </a:rPr>
              <a:t>Cybermediaries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1219200" y="3048000"/>
            <a:ext cx="6781800" cy="2438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Jenis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Layanan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yang di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kembangkan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28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2800">
                <a:solidFill>
                  <a:schemeClr val="bg2">
                    <a:lumMod val="10000"/>
                  </a:schemeClr>
                </a:solidFill>
              </a:rPr>
              <a:t>memenuhi</a:t>
            </a:r>
            <a:r>
              <a:rPr lang="en-US" sz="28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sebuah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permintaan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informasi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pada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web</a:t>
            </a:r>
          </a:p>
        </p:txBody>
      </p:sp>
      <p:sp>
        <p:nvSpPr>
          <p:cNvPr id="5" name="Panah Bawah 4"/>
          <p:cNvSpPr/>
          <p:nvPr/>
        </p:nvSpPr>
        <p:spPr>
          <a:xfrm>
            <a:off x="3886200" y="1752600"/>
            <a:ext cx="1447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6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Konektor Lurus 5"/>
          <p:cNvCxnSpPr>
            <a:endCxn id="19" idx="3"/>
          </p:cNvCxnSpPr>
          <p:nvPr/>
        </p:nvCxnSpPr>
        <p:spPr>
          <a:xfrm flipH="1">
            <a:off x="2590800" y="38100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Konektor Lurus 8"/>
          <p:cNvCxnSpPr/>
          <p:nvPr/>
        </p:nvCxnSpPr>
        <p:spPr>
          <a:xfrm flipV="1">
            <a:off x="2895600" y="5334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onektor Panah Lurus 11"/>
          <p:cNvCxnSpPr/>
          <p:nvPr/>
        </p:nvCxnSpPr>
        <p:spPr>
          <a:xfrm flipV="1">
            <a:off x="2895600" y="5334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rsegi panjang 13"/>
          <p:cNvSpPr/>
          <p:nvPr/>
        </p:nvSpPr>
        <p:spPr>
          <a:xfrm>
            <a:off x="3352800" y="762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b="1" i="1" dirty="0"/>
              <a:t>Relying on a product signal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1600" dirty="0" err="1"/>
              <a:t>Kecenderungan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menyimpulkan</a:t>
            </a:r>
            <a:r>
              <a:rPr lang="en-US" sz="1600" dirty="0"/>
              <a:t> </a:t>
            </a:r>
            <a:r>
              <a:rPr lang="en-US" sz="1600" dirty="0" err="1"/>
              <a:t>dimensi</a:t>
            </a:r>
            <a:r>
              <a:rPr lang="en-US" sz="1600" dirty="0"/>
              <a:t> </a:t>
            </a:r>
            <a:r>
              <a:rPr lang="en-US" sz="1600" dirty="0" err="1"/>
              <a:t>tersembunyi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atribut</a:t>
            </a:r>
            <a:r>
              <a:rPr lang="en-US" sz="1600" dirty="0"/>
              <a:t> </a:t>
            </a:r>
            <a:r>
              <a:rPr lang="en-US" sz="1600" dirty="0" err="1"/>
              <a:t>yand</a:t>
            </a:r>
            <a:r>
              <a:rPr lang="en-US" sz="1600" dirty="0"/>
              <a:t> </a:t>
            </a:r>
            <a:r>
              <a:rPr lang="en-US" sz="1600" dirty="0" err="1"/>
              <a:t>diamati</a:t>
            </a:r>
            <a:r>
              <a:rPr lang="en-US" sz="1600" dirty="0"/>
              <a:t>.</a:t>
            </a:r>
          </a:p>
        </p:txBody>
      </p:sp>
      <p:sp>
        <p:nvSpPr>
          <p:cNvPr id="17" name="Persegi panjang 16"/>
          <p:cNvSpPr/>
          <p:nvPr/>
        </p:nvSpPr>
        <p:spPr>
          <a:xfrm>
            <a:off x="3352800" y="1066800"/>
            <a:ext cx="563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b="1" i="1" dirty="0"/>
              <a:t>Market Beliefs: is it better if I pay more for it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brand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selera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tertuju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brand </a:t>
            </a:r>
            <a:r>
              <a:rPr lang="en-US" sz="1600" dirty="0" err="1"/>
              <a:t>itu</a:t>
            </a:r>
            <a:r>
              <a:rPr lang="en-US" sz="1600" dirty="0"/>
              <a:t>.</a:t>
            </a:r>
          </a:p>
        </p:txBody>
      </p:sp>
      <p:sp>
        <p:nvSpPr>
          <p:cNvPr id="19" name="Persegi Bersudut Tumpul 18"/>
          <p:cNvSpPr/>
          <p:nvPr/>
        </p:nvSpPr>
        <p:spPr>
          <a:xfrm>
            <a:off x="152400" y="1905000"/>
            <a:ext cx="2438400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400" i="1" dirty="0"/>
              <a:t>Heuristics: Mental Shortcuts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2400" i="1" dirty="0"/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dirty="0" err="1"/>
              <a:t>Asumsi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pendapat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brand.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cxnSp>
        <p:nvCxnSpPr>
          <p:cNvPr id="25" name="Konektor Panah Lurus 24"/>
          <p:cNvCxnSpPr/>
          <p:nvPr/>
        </p:nvCxnSpPr>
        <p:spPr>
          <a:xfrm flipV="1">
            <a:off x="2895600" y="13716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ersegi panjang 25"/>
          <p:cNvSpPr/>
          <p:nvPr/>
        </p:nvSpPr>
        <p:spPr>
          <a:xfrm>
            <a:off x="3352800" y="1981200"/>
            <a:ext cx="5638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b="1" i="1" dirty="0"/>
              <a:t>Country of origin as a product signal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</a:t>
            </a:r>
            <a:r>
              <a:rPr lang="en-US" i="1" u="sng" dirty="0"/>
              <a:t>Ethnocentrism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</a:t>
            </a:r>
            <a:endParaRPr lang="en-US" i="1" u="sng" dirty="0"/>
          </a:p>
        </p:txBody>
      </p:sp>
      <p:cxnSp>
        <p:nvCxnSpPr>
          <p:cNvPr id="27" name="Konektor Panah Lurus 26"/>
          <p:cNvCxnSpPr/>
          <p:nvPr/>
        </p:nvCxnSpPr>
        <p:spPr>
          <a:xfrm flipV="1">
            <a:off x="2895600" y="25908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rsegi panjang 27"/>
          <p:cNvSpPr/>
          <p:nvPr/>
        </p:nvSpPr>
        <p:spPr>
          <a:xfrm>
            <a:off x="3352800" y="36576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b="1" i="1" dirty="0"/>
              <a:t>Choosing Familiar brand names: Loyalty or habit?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kenal</a:t>
            </a:r>
            <a:r>
              <a:rPr lang="en-US" dirty="0"/>
              <a:t>.</a:t>
            </a:r>
          </a:p>
        </p:txBody>
      </p:sp>
      <p:cxnSp>
        <p:nvCxnSpPr>
          <p:cNvPr id="30" name="Konektor Panah Lurus 29"/>
          <p:cNvCxnSpPr/>
          <p:nvPr/>
        </p:nvCxnSpPr>
        <p:spPr>
          <a:xfrm flipV="1">
            <a:off x="2895600" y="40386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ersegi panjang 31"/>
          <p:cNvSpPr/>
          <p:nvPr/>
        </p:nvSpPr>
        <p:spPr>
          <a:xfrm>
            <a:off x="3352800" y="47244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b="1" i="1" dirty="0"/>
              <a:t>Inertia: The Lazy Customer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brand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</p:txBody>
      </p:sp>
      <p:cxnSp>
        <p:nvCxnSpPr>
          <p:cNvPr id="33" name="Konektor Panah Lurus 32"/>
          <p:cNvCxnSpPr/>
          <p:nvPr/>
        </p:nvCxnSpPr>
        <p:spPr>
          <a:xfrm flipV="1">
            <a:off x="2895600" y="51054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ersegi panjang 33"/>
          <p:cNvSpPr/>
          <p:nvPr/>
        </p:nvSpPr>
        <p:spPr>
          <a:xfrm>
            <a:off x="3352800" y="57912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b="1" i="1" dirty="0"/>
              <a:t>Brand Loyalty: A ‘Friend’ , tried-and-true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</p:txBody>
      </p:sp>
      <p:cxnSp>
        <p:nvCxnSpPr>
          <p:cNvPr id="35" name="Konektor Panah Lurus 34"/>
          <p:cNvCxnSpPr/>
          <p:nvPr/>
        </p:nvCxnSpPr>
        <p:spPr>
          <a:xfrm flipV="1">
            <a:off x="2895600" y="62484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segi Bersudut Tumpul 4"/>
          <p:cNvSpPr/>
          <p:nvPr/>
        </p:nvSpPr>
        <p:spPr>
          <a:xfrm>
            <a:off x="2514600" y="228600"/>
            <a:ext cx="4191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Decision Rules</a:t>
            </a:r>
          </a:p>
        </p:txBody>
      </p:sp>
      <p:cxnSp>
        <p:nvCxnSpPr>
          <p:cNvPr id="7" name="Konektor Lurus 6"/>
          <p:cNvCxnSpPr>
            <a:stCxn id="5" idx="2"/>
          </p:cNvCxnSpPr>
          <p:nvPr/>
        </p:nvCxnSpPr>
        <p:spPr>
          <a:xfrm>
            <a:off x="4610100" y="1066800"/>
            <a:ext cx="0" cy="76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onektor Lurus 11"/>
          <p:cNvCxnSpPr/>
          <p:nvPr/>
        </p:nvCxnSpPr>
        <p:spPr>
          <a:xfrm>
            <a:off x="1981200" y="1828800"/>
            <a:ext cx="2667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nektor Lurus 15"/>
          <p:cNvCxnSpPr/>
          <p:nvPr/>
        </p:nvCxnSpPr>
        <p:spPr>
          <a:xfrm>
            <a:off x="4648200" y="1828800"/>
            <a:ext cx="2667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onektor Panah Lurus 16"/>
          <p:cNvCxnSpPr/>
          <p:nvPr/>
        </p:nvCxnSpPr>
        <p:spPr>
          <a:xfrm>
            <a:off x="1981200" y="18288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nektor Panah Lurus 18"/>
          <p:cNvCxnSpPr/>
          <p:nvPr/>
        </p:nvCxnSpPr>
        <p:spPr>
          <a:xfrm>
            <a:off x="7315200" y="18288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ersegi Bersudut Tumpul 19"/>
          <p:cNvSpPr/>
          <p:nvPr/>
        </p:nvSpPr>
        <p:spPr>
          <a:xfrm>
            <a:off x="2514600" y="187325"/>
            <a:ext cx="4191000" cy="83820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Decision Rules</a:t>
            </a:r>
          </a:p>
        </p:txBody>
      </p:sp>
      <p:cxnSp>
        <p:nvCxnSpPr>
          <p:cNvPr id="21" name="Konektor Lurus 20"/>
          <p:cNvCxnSpPr>
            <a:stCxn id="20" idx="2"/>
          </p:cNvCxnSpPr>
          <p:nvPr/>
        </p:nvCxnSpPr>
        <p:spPr>
          <a:xfrm>
            <a:off x="4610100" y="1025525"/>
            <a:ext cx="0" cy="76200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onektor Lurus 21"/>
          <p:cNvCxnSpPr/>
          <p:nvPr/>
        </p:nvCxnSpPr>
        <p:spPr>
          <a:xfrm>
            <a:off x="1981200" y="1787525"/>
            <a:ext cx="2667000" cy="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onektor Lurus 22"/>
          <p:cNvCxnSpPr/>
          <p:nvPr/>
        </p:nvCxnSpPr>
        <p:spPr>
          <a:xfrm>
            <a:off x="4648200" y="1787525"/>
            <a:ext cx="2667000" cy="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Konektor Panah Lurus 23"/>
          <p:cNvCxnSpPr/>
          <p:nvPr/>
        </p:nvCxnSpPr>
        <p:spPr>
          <a:xfrm>
            <a:off x="1981200" y="1787525"/>
            <a:ext cx="0" cy="533400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nektor Panah Lurus 24"/>
          <p:cNvCxnSpPr/>
          <p:nvPr/>
        </p:nvCxnSpPr>
        <p:spPr>
          <a:xfrm>
            <a:off x="7315200" y="1787525"/>
            <a:ext cx="0" cy="533400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ersegi Bersudut Tumpul 17"/>
          <p:cNvSpPr/>
          <p:nvPr/>
        </p:nvSpPr>
        <p:spPr>
          <a:xfrm>
            <a:off x="304800" y="2362200"/>
            <a:ext cx="3505200" cy="4267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800" i="1" dirty="0"/>
              <a:t>Non-compensatory Decision Rules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2800" i="1" dirty="0"/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400"/>
              <a:t>Konsum</a:t>
            </a:r>
            <a:r>
              <a:rPr lang="en-GB" sz="2400"/>
              <a:t>en membeli produk hanya melihat satu atribut</a:t>
            </a:r>
            <a:endParaRPr lang="en-US" sz="2400" dirty="0"/>
          </a:p>
        </p:txBody>
      </p:sp>
      <p:sp>
        <p:nvSpPr>
          <p:cNvPr id="27" name="Persegi Bersudut Tumpul 26"/>
          <p:cNvSpPr/>
          <p:nvPr/>
        </p:nvSpPr>
        <p:spPr>
          <a:xfrm>
            <a:off x="5334000" y="2362200"/>
            <a:ext cx="3505200" cy="4267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800" i="1"/>
              <a:t>Compensator</a:t>
            </a:r>
            <a:r>
              <a:rPr lang="en-GB" sz="2800" i="1"/>
              <a:t>y Decision Rules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sz="2800" i="1"/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sz="2800"/>
              <a:t>konsumen membeli produk dengan mempertimbangkan beberapa atribut</a:t>
            </a:r>
          </a:p>
        </p:txBody>
      </p:sp>
    </p:spTree>
    <p:extLst>
      <p:ext uri="{BB962C8B-B14F-4D97-AF65-F5344CB8AC3E}">
        <p14:creationId xmlns:p14="http://schemas.microsoft.com/office/powerpoint/2010/main" val="105786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7398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46885" y="1507315"/>
            <a:ext cx="4450230" cy="982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Individual decision making</a:t>
            </a:r>
            <a:endParaRPr lang="en-US"/>
          </a:p>
        </p:txBody>
      </p:sp>
      <p:cxnSp>
        <p:nvCxnSpPr>
          <p:cNvPr id="5" name="Straight Arrow Connector 4"/>
          <p:cNvCxnSpPr>
            <a:cxnSpLocks/>
            <a:stCxn id="4" idx="4"/>
          </p:cNvCxnSpPr>
          <p:nvPr/>
        </p:nvCxnSpPr>
        <p:spPr>
          <a:xfrm>
            <a:off x="4572000" y="2490196"/>
            <a:ext cx="0" cy="42333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070784" y="2900329"/>
            <a:ext cx="6853020" cy="132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1070784" y="2913529"/>
            <a:ext cx="0" cy="36107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5349" y="3274608"/>
            <a:ext cx="1810870" cy="734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Consumers as problem solvers</a:t>
            </a:r>
            <a:endParaRPr lang="en-US"/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2995208" y="2913529"/>
            <a:ext cx="0" cy="140696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80808" y="4320490"/>
            <a:ext cx="1828800" cy="857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Problem recognition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62302" y="3343088"/>
            <a:ext cx="1828800" cy="69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Information Search</a:t>
            </a:r>
            <a:endParaRPr lang="en-US"/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6247902" y="2900329"/>
            <a:ext cx="0" cy="140696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33502" y="4307290"/>
            <a:ext cx="1828800" cy="895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Evaluation of Alternatives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7923804" y="2900329"/>
            <a:ext cx="0" cy="44275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4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AS PROBLEM SOLVERS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17526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 RECOGNITION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8862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 OF ALTERNATIVE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59436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OUTCOME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4953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CHOICE</a:t>
            </a:r>
          </a:p>
        </p:txBody>
      </p: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>
          <a:xfrm rot="5400000">
            <a:off x="3505200" y="2590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 rot="5400000">
            <a:off x="3505200" y="3657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9" idx="0"/>
          </p:cNvCxnSpPr>
          <p:nvPr/>
        </p:nvCxnSpPr>
        <p:spPr>
          <a:xfrm rot="5400000">
            <a:off x="35052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8" idx="0"/>
          </p:cNvCxnSpPr>
          <p:nvPr/>
        </p:nvCxnSpPr>
        <p:spPr>
          <a:xfrm rot="5400000">
            <a:off x="3543300" y="5753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05400" y="62484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695700" y="4152900"/>
            <a:ext cx="419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953000" y="2057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 Perspective on Decision Making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844322"/>
              </p:ext>
            </p:extLst>
          </p:nvPr>
        </p:nvGraphicFramePr>
        <p:xfrm>
          <a:off x="685800" y="1880099"/>
          <a:ext cx="7772400" cy="45944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0049">
                <a:tc>
                  <a:txBody>
                    <a:bodyPr/>
                    <a:lstStyle/>
                    <a:p>
                      <a:pPr algn="just"/>
                      <a:r>
                        <a:rPr lang="en-US" i="1" dirty="0"/>
                        <a:t>Rational </a:t>
                      </a:r>
                      <a:r>
                        <a:rPr lang="en-US" i="1" dirty="0" err="1"/>
                        <a:t>Persective</a:t>
                      </a:r>
                      <a:r>
                        <a:rPr lang="en-US" i="1" dirty="0"/>
                        <a:t> </a:t>
                      </a:r>
                      <a:r>
                        <a:rPr lang="en-US" dirty="0">
                          <a:sym typeface="Wingdings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itchFamily="2" charset="2"/>
                        </a:rPr>
                        <a:t>orang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dirty="0" err="1">
                          <a:sym typeface="Wingdings" pitchFamily="2" charset="2"/>
                        </a:rPr>
                        <a:t>dengan</a:t>
                      </a:r>
                      <a:r>
                        <a:rPr lang="en-US" dirty="0">
                          <a:sym typeface="Wingdings" pitchFamily="2" charset="2"/>
                        </a:rPr>
                        <a:t> </a:t>
                      </a:r>
                      <a:r>
                        <a:rPr lang="en-US" err="1">
                          <a:sym typeface="Wingdings" pitchFamily="2" charset="2"/>
                        </a:rPr>
                        <a:t>hati-hati</a:t>
                      </a:r>
                      <a:r>
                        <a:rPr lang="en-US">
                          <a:sym typeface="Wingdings" pitchFamily="2" charset="2"/>
                        </a:rPr>
                        <a:t> </a:t>
                      </a:r>
                      <a:r>
                        <a:rPr lang="en-GB">
                          <a:sym typeface="Wingdings" pitchFamily="2" charset="2"/>
                        </a:rPr>
                        <a:t>mengumpulkan</a:t>
                      </a:r>
                      <a:r>
                        <a:rPr lang="en-US" baseline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informasi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sebanyak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mungkin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tentang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suatu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produk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dan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mempertimbangkan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keuntungan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dan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kerugian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dari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setiap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pilihan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,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sampai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akhirnya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membuat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keputusan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i="1" dirty="0"/>
                        <a:t>Purchase Momentum </a:t>
                      </a: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dorongan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belanja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seseorang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akan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meningkat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karna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ia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mendapatkan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kepuasan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setelah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membeli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barang</a:t>
                      </a:r>
                      <a:r>
                        <a:rPr lang="en-US" baseline="0" dirty="0">
                          <a:sym typeface="Wingdings" pitchFamily="2" charset="2"/>
                        </a:rPr>
                        <a:t> </a:t>
                      </a:r>
                      <a:r>
                        <a:rPr lang="en-US" baseline="0" dirty="0" err="1">
                          <a:sym typeface="Wingdings" pitchFamily="2" charset="2"/>
                        </a:rPr>
                        <a:t>sebelumnya</a:t>
                      </a:r>
                      <a:r>
                        <a:rPr lang="en-US" baseline="0" dirty="0">
                          <a:sym typeface="Wingdings" pitchFamily="2" charset="2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4363">
                <a:tc>
                  <a:txBody>
                    <a:bodyPr/>
                    <a:lstStyle/>
                    <a:p>
                      <a:pPr algn="just"/>
                      <a:r>
                        <a:rPr lang="en-US" i="1" err="1"/>
                        <a:t>Behavioural</a:t>
                      </a:r>
                      <a:r>
                        <a:rPr lang="en-US" i="1"/>
                        <a:t> Influence</a:t>
                      </a:r>
                      <a:r>
                        <a:rPr lang="en-GB" i="1" baseline="0"/>
                        <a:t> Perspective</a:t>
                      </a:r>
                      <a:r>
                        <a:rPr lang="en-GB" i="0" baseline="0"/>
                        <a:t> </a:t>
                      </a:r>
                      <a:r>
                        <a:rPr lang="en-GB" i="0" baseline="0">
                          <a:sym typeface="Wingdings" pitchFamily="2" charset="2"/>
                        </a:rPr>
                        <a:t> berfokus pada perilaku pembeli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i="1"/>
                        <a:t>Experiential Perspective </a:t>
                      </a:r>
                      <a:r>
                        <a:rPr lang="en-GB" i="0">
                          <a:sym typeface="Wingdings" pitchFamily="2" charset="2"/>
                        </a:rPr>
                        <a:t> melibatkan emosi konsumen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 Types of Consumer Decisions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405313" y="1538287"/>
            <a:ext cx="3349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1676400"/>
            <a:ext cx="5638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333500" y="1866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4800" y="2057400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Extended Problem Solving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konsumen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mencoba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mengumpulkan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informasi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sebanyak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mungkin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pencarian</a:t>
            </a:r>
            <a:r>
              <a:rPr lang="en-US" dirty="0">
                <a:sym typeface="Wingdings" pitchFamily="2" charset="2"/>
              </a:rPr>
              <a:t> internal </a:t>
            </a:r>
            <a:r>
              <a:rPr lang="en-US" dirty="0" err="1">
                <a:sym typeface="Wingdings" pitchFamily="2" charset="2"/>
              </a:rPr>
              <a:t>maupun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sumber</a:t>
            </a:r>
            <a:r>
              <a:rPr lang="en-US" dirty="0">
                <a:sym typeface="Wingdings" pitchFamily="2" charset="2"/>
              </a:rPr>
              <a:t> lain.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971800" y="4570412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Limited Problem </a:t>
            </a:r>
            <a:r>
              <a:rPr lang="en-US"/>
              <a:t>Solving </a:t>
            </a:r>
            <a:r>
              <a:rPr lang="en-US">
                <a:sym typeface="Wingdings" pitchFamily="2" charset="2"/>
              </a:rPr>
              <a:t></a:t>
            </a:r>
            <a:r>
              <a:rPr lang="en-GB">
                <a:sym typeface="Wingdings" pitchFamily="2" charset="2"/>
              </a:rPr>
              <a:t> pembeli mencari jalan pintas atau tanpa berpikir panjang.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562600" y="2057400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/>
              <a:t>Habitual </a:t>
            </a:r>
            <a:r>
              <a:rPr lang="en-GB"/>
              <a:t>Decision Making </a:t>
            </a:r>
            <a:r>
              <a:rPr lang="en-GB">
                <a:sym typeface="Wingdings" pitchFamily="2" charset="2"/>
              </a:rPr>
              <a:t> pembeli tidak berpikir panjang, karna ia membeli produk yang biasa dibeli </a:t>
            </a:r>
          </a:p>
        </p:txBody>
      </p:sp>
      <p:cxnSp>
        <p:nvCxnSpPr>
          <p:cNvPr id="39" name="Straight Connector 38"/>
          <p:cNvCxnSpPr>
            <a:endCxn id="36" idx="0"/>
          </p:cNvCxnSpPr>
          <p:nvPr/>
        </p:nvCxnSpPr>
        <p:spPr>
          <a:xfrm rot="5400000">
            <a:off x="7010400" y="1905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35" idx="0"/>
          </p:cNvCxnSpPr>
          <p:nvPr/>
        </p:nvCxnSpPr>
        <p:spPr>
          <a:xfrm rot="5400000">
            <a:off x="3124200" y="3122612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RECOGNITION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4" r="26186" b="16629"/>
          <a:stretch/>
        </p:blipFill>
        <p:spPr>
          <a:xfrm rot="10800000">
            <a:off x="1952314" y="2378133"/>
            <a:ext cx="5239371" cy="2813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676400"/>
            <a:ext cx="472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Types of Information search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SEARCH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rot="5400000">
            <a:off x="4305300" y="24765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2590800"/>
            <a:ext cx="5410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nip Diagonal Corner Rectangle 11"/>
          <p:cNvSpPr/>
          <p:nvPr/>
        </p:nvSpPr>
        <p:spPr>
          <a:xfrm>
            <a:off x="152400" y="2971799"/>
            <a:ext cx="2819400" cy="192143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Internal Search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informasi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sudah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memori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algn="just"/>
            <a:r>
              <a:rPr lang="en-US" dirty="0">
                <a:sym typeface="Wingdings" pitchFamily="2" charset="2"/>
              </a:rPr>
              <a:t>External Search  </a:t>
            </a:r>
            <a:r>
              <a:rPr lang="en-US" dirty="0" err="1">
                <a:sym typeface="Wingdings" pitchFamily="2" charset="2"/>
              </a:rPr>
              <a:t>informasi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diperoleh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iklan,teman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21" name="Snip Diagonal Corner Rectangle 20"/>
          <p:cNvSpPr/>
          <p:nvPr/>
        </p:nvSpPr>
        <p:spPr>
          <a:xfrm>
            <a:off x="2861188" y="5029993"/>
            <a:ext cx="3127733" cy="164373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Economics of Information</a:t>
            </a:r>
          </a:p>
          <a:p>
            <a:pPr algn="just"/>
            <a:r>
              <a:rPr lang="en-US" dirty="0"/>
              <a:t>Variety Seeking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keinginan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memilih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alternatif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baru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familiar</a:t>
            </a:r>
            <a:endParaRPr lang="en-US" dirty="0"/>
          </a:p>
        </p:txBody>
      </p:sp>
      <p:sp>
        <p:nvSpPr>
          <p:cNvPr id="22" name="Snip Diagonal Corner Rectangle 21"/>
          <p:cNvSpPr/>
          <p:nvPr/>
        </p:nvSpPr>
        <p:spPr>
          <a:xfrm>
            <a:off x="5257800" y="2971800"/>
            <a:ext cx="3581400" cy="1676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Deliberate Versus ‘Accidental</a:t>
            </a:r>
            <a:r>
              <a:rPr lang="en-US"/>
              <a:t>’ Search</a:t>
            </a:r>
            <a:endParaRPr lang="en-GB"/>
          </a:p>
          <a:p>
            <a:pPr algn="ctr"/>
            <a:r>
              <a:rPr lang="en-GB"/>
              <a:t>Membeli produk secara sengaja dan tidak disengaja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562100" y="27813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011194" y="2819400"/>
            <a:ext cx="304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276600" y="3810000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Consumers Always Search Rationally?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Biases in the Decision-making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Sunk cost fallacy </a:t>
            </a:r>
            <a:r>
              <a:rPr lang="en-US">
                <a:sym typeface="Wingdings" pitchFamily="2" charset="2"/>
              </a:rPr>
              <a:t> </a:t>
            </a:r>
            <a:r>
              <a:rPr lang="en-GB">
                <a:sym typeface="Wingdings" pitchFamily="2" charset="2"/>
              </a:rPr>
              <a:t>melakukan hal yang tidak masuk akal</a:t>
            </a: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Loss aversion  </a:t>
            </a:r>
            <a:r>
              <a:rPr lang="en-US" dirty="0" err="1">
                <a:sym typeface="Wingdings" pitchFamily="2" charset="2"/>
              </a:rPr>
              <a:t>orang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menekankan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kerugian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err="1">
                <a:sym typeface="Wingdings" pitchFamily="2" charset="2"/>
              </a:rPr>
              <a:t>daripada</a:t>
            </a:r>
            <a:r>
              <a:rPr lang="en-US">
                <a:sym typeface="Wingdings" pitchFamily="2" charset="2"/>
              </a:rPr>
              <a:t> </a:t>
            </a:r>
            <a:r>
              <a:rPr lang="en-GB">
                <a:sym typeface="Wingdings" pitchFamily="2" charset="2"/>
              </a:rPr>
              <a:t>mendapat</a:t>
            </a:r>
            <a:r>
              <a:rPr lang="en-US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keuntungan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How Much Search Occurs 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.</a:t>
            </a:r>
          </a:p>
          <a:p>
            <a:pPr marL="514350" indent="-514350"/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The Consumer’s Prior Expertise </a:t>
            </a:r>
          </a:p>
          <a:p>
            <a:pPr>
              <a:buNone/>
            </a:pPr>
            <a:r>
              <a:rPr lang="en-US"/>
              <a:t>	</a:t>
            </a:r>
            <a:r>
              <a:rPr lang="en-GB"/>
              <a:t>Pembeli yang berpengalaman</a:t>
            </a:r>
            <a:r>
              <a:rPr lang="en-US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informasi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relevan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cenderung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selektif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usahanya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fokus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efisien</a:t>
            </a:r>
            <a:endParaRPr lang="en-US" dirty="0">
              <a:sym typeface="Wingdings" pitchFamily="2" charset="2"/>
            </a:endParaRPr>
          </a:p>
          <a:p>
            <a:pPr>
              <a:buNone/>
            </a:pPr>
            <a:r>
              <a:rPr lang="en-GB">
                <a:sym typeface="Wingdings" pitchFamily="2" charset="2"/>
              </a:rPr>
              <a:t>    Pembeli yang tidak berpengalaman</a:t>
            </a:r>
            <a:r>
              <a:rPr lang="en-US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cenderung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bergantung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pendapat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orang</a:t>
            </a:r>
            <a:r>
              <a:rPr lang="en-US" dirty="0">
                <a:sym typeface="Wingdings" pitchFamily="2" charset="2"/>
              </a:rPr>
              <a:t> lain, </a:t>
            </a:r>
            <a:r>
              <a:rPr lang="en-US" dirty="0" err="1">
                <a:sym typeface="Wingdings" pitchFamily="2" charset="2"/>
              </a:rPr>
              <a:t>merek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harga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>
                <a:sym typeface="Wingdings" pitchFamily="2" charset="2"/>
              </a:rPr>
              <a:t>Perceived Risk 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err="1">
                <a:sym typeface="Wingdings" pitchFamily="2" charset="2"/>
              </a:rPr>
              <a:t>Sebuah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kepercayaan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bahwa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suatu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produk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berpotensi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memiliki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resiko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negatif</a:t>
            </a:r>
            <a:endParaRPr lang="en-US" dirty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700</Words>
  <Application>Microsoft Macintosh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Circuit</vt:lpstr>
      <vt:lpstr>INDIVIDUAL DECISION MAKING</vt:lpstr>
      <vt:lpstr>OUTLINE</vt:lpstr>
      <vt:lpstr>CONSUMER AS PROBLEM SOLVERS</vt:lpstr>
      <vt:lpstr> Perspective on Decision Making</vt:lpstr>
      <vt:lpstr> Types of Consumer Decisions</vt:lpstr>
      <vt:lpstr>PROBLEM RECOGNITION</vt:lpstr>
      <vt:lpstr>INFORMATION SEARCH</vt:lpstr>
      <vt:lpstr>Do Consumers Always Search Rationally?</vt:lpstr>
      <vt:lpstr>PowerPoint Presentation</vt:lpstr>
      <vt:lpstr>PowerPoint Presentation</vt:lpstr>
      <vt:lpstr>Identifying Alternative</vt:lpstr>
      <vt:lpstr>Product Catagorisation</vt:lpstr>
      <vt:lpstr>Product Catagorisation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intan amalia</dc:creator>
  <cp:lastModifiedBy>. .</cp:lastModifiedBy>
  <cp:revision>37</cp:revision>
  <dcterms:created xsi:type="dcterms:W3CDTF">2016-09-14T22:30:56Z</dcterms:created>
  <dcterms:modified xsi:type="dcterms:W3CDTF">2016-09-16T13:24:08Z</dcterms:modified>
</cp:coreProperties>
</file>