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7" r:id="rId8"/>
    <p:sldId id="268" r:id="rId9"/>
    <p:sldId id="269" r:id="rId10"/>
    <p:sldId id="270" r:id="rId11"/>
    <p:sldId id="271" r:id="rId12"/>
    <p:sldId id="260" r:id="rId13"/>
    <p:sldId id="261" r:id="rId14"/>
    <p:sldId id="262" r:id="rId15"/>
    <p:sldId id="263" r:id="rId16"/>
    <p:sldId id="272" r:id="rId17"/>
    <p:sldId id="273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451BD99-479D-49C4-AE7F-A5FD50836B2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0F67BE-5279-436F-910D-2D012F00E8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53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Putri</a:t>
            </a:r>
            <a:r>
              <a:rPr lang="en-US" dirty="0" smtClean="0"/>
              <a:t> </a:t>
            </a:r>
            <a:r>
              <a:rPr lang="en-US" dirty="0" err="1" smtClean="0"/>
              <a:t>Nathasya</a:t>
            </a:r>
            <a:r>
              <a:rPr lang="en-US" dirty="0" smtClean="0"/>
              <a:t> S.</a:t>
            </a:r>
          </a:p>
          <a:p>
            <a:r>
              <a:rPr lang="en-US" dirty="0" smtClean="0"/>
              <a:t>Sheila </a:t>
            </a:r>
            <a:r>
              <a:rPr lang="en-US" dirty="0" err="1" smtClean="0"/>
              <a:t>salihatunnisa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6629400" cy="1219201"/>
          </a:xfrm>
        </p:spPr>
        <p:txBody>
          <a:bodyPr/>
          <a:lstStyle/>
          <a:p>
            <a:r>
              <a:rPr lang="en-US" dirty="0" smtClean="0"/>
              <a:t>Attitude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29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0034" y="285728"/>
            <a:ext cx="4572032" cy="592935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Cognitive dissonance and harmony between attitudes and behaviors</a:t>
            </a:r>
          </a:p>
          <a:p>
            <a:pPr algn="ctr"/>
            <a:endParaRPr lang="id-ID" sz="2400" dirty="0"/>
          </a:p>
          <a:p>
            <a:pPr algn="ctr"/>
            <a:endParaRPr lang="id-ID" sz="2400" dirty="0" smtClean="0"/>
          </a:p>
          <a:p>
            <a:pPr algn="ctr"/>
            <a:r>
              <a:rPr lang="id-ID" sz="2400" dirty="0" smtClean="0"/>
              <a:t>Ketika seseorang dihadapkan pada ketidak konsistenan antara sikap dan perilaku mereka, mereka akan mengatasi  ketidakcocokan ini.</a:t>
            </a:r>
            <a:endParaRPr lang="id-ID" sz="2400" dirty="0"/>
          </a:p>
        </p:txBody>
      </p:sp>
      <p:sp>
        <p:nvSpPr>
          <p:cNvPr id="5" name="Oval 4"/>
          <p:cNvSpPr/>
          <p:nvPr/>
        </p:nvSpPr>
        <p:spPr>
          <a:xfrm>
            <a:off x="5143504" y="1285860"/>
            <a:ext cx="4000496" cy="55721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Self perception theory </a:t>
            </a:r>
          </a:p>
          <a:p>
            <a:pPr algn="ctr"/>
            <a:endParaRPr lang="id-ID" sz="2400" dirty="0"/>
          </a:p>
          <a:p>
            <a:pPr algn="ctr"/>
            <a:r>
              <a:rPr lang="id-ID" sz="2400" dirty="0" smtClean="0"/>
              <a:t>Menyediakan penjelasan alternatif pada efek ketidakcocokan.</a:t>
            </a:r>
          </a:p>
          <a:p>
            <a:pPr algn="ctr"/>
            <a:endParaRPr lang="id-ID" sz="2400" dirty="0"/>
          </a:p>
          <a:p>
            <a:pPr algn="ctr">
              <a:buFontTx/>
              <a:buChar char="-"/>
            </a:pPr>
            <a:r>
              <a:rPr lang="id-ID" sz="2400" dirty="0" smtClean="0"/>
              <a:t>Foot in the door technique</a:t>
            </a:r>
          </a:p>
          <a:p>
            <a:pPr algn="ctr">
              <a:buFontTx/>
              <a:buChar char="-"/>
            </a:pPr>
            <a:r>
              <a:rPr lang="id-ID" sz="2400" dirty="0"/>
              <a:t> L</a:t>
            </a:r>
            <a:r>
              <a:rPr lang="id-ID" sz="2400" dirty="0" smtClean="0"/>
              <a:t>ow-ball technique</a:t>
            </a:r>
          </a:p>
          <a:p>
            <a:pPr algn="ctr">
              <a:buFontTx/>
              <a:buChar char="-"/>
            </a:pPr>
            <a:r>
              <a:rPr lang="id-ID" sz="2400" dirty="0"/>
              <a:t> D</a:t>
            </a:r>
            <a:r>
              <a:rPr lang="id-ID" sz="2400" dirty="0" smtClean="0"/>
              <a:t>oor-in-the-face technique</a:t>
            </a:r>
          </a:p>
          <a:p>
            <a:pPr algn="ctr"/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717128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500562" y="0"/>
            <a:ext cx="4643438" cy="485776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Balance theory</a:t>
            </a:r>
          </a:p>
          <a:p>
            <a:pPr algn="ctr"/>
            <a:endParaRPr lang="id-ID" sz="2400" dirty="0"/>
          </a:p>
          <a:p>
            <a:pPr algn="ctr"/>
            <a:r>
              <a:rPr lang="id-ID" sz="2400" dirty="0" smtClean="0"/>
              <a:t>Hubungan antara elemen seseorang harus menganggap sebagai milik bersama.</a:t>
            </a:r>
          </a:p>
          <a:p>
            <a:pPr algn="ctr"/>
            <a:endParaRPr lang="id-ID" sz="2400" dirty="0"/>
          </a:p>
          <a:p>
            <a:pPr marL="457200" indent="-457200" algn="ctr">
              <a:buAutoNum type="arabicPeriod"/>
            </a:pPr>
            <a:r>
              <a:rPr lang="id-ID" sz="2400" dirty="0" smtClean="0"/>
              <a:t>Orang </a:t>
            </a:r>
            <a:r>
              <a:rPr lang="id-ID" sz="2400" dirty="0" smtClean="0"/>
              <a:t>dengan persepsinya</a:t>
            </a:r>
          </a:p>
          <a:p>
            <a:pPr marL="457200" indent="-457200" algn="ctr">
              <a:buAutoNum type="arabicPeriod"/>
            </a:pPr>
            <a:r>
              <a:rPr lang="id-ID" sz="2400" dirty="0" smtClean="0"/>
              <a:t>Sikap objek</a:t>
            </a:r>
          </a:p>
          <a:p>
            <a:pPr marL="457200" indent="-457200" algn="ctr">
              <a:buAutoNum type="arabicPeriod"/>
            </a:pPr>
            <a:r>
              <a:rPr lang="id-ID" sz="2400" dirty="0" smtClean="0"/>
              <a:t>Beberap orang atau objek lain</a:t>
            </a:r>
            <a:endParaRPr lang="id-ID" sz="2400" dirty="0"/>
          </a:p>
        </p:txBody>
      </p:sp>
      <p:sp>
        <p:nvSpPr>
          <p:cNvPr id="6" name="Oval 5"/>
          <p:cNvSpPr/>
          <p:nvPr/>
        </p:nvSpPr>
        <p:spPr>
          <a:xfrm>
            <a:off x="-9832" y="128578"/>
            <a:ext cx="4457728" cy="460060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Social Judgement Theory</a:t>
            </a:r>
          </a:p>
          <a:p>
            <a:pPr algn="ctr"/>
            <a:endParaRPr lang="id-ID" sz="2400" dirty="0"/>
          </a:p>
          <a:p>
            <a:pPr algn="ctr"/>
            <a:r>
              <a:rPr lang="id-ID" sz="2400" dirty="0" smtClean="0"/>
              <a:t>Berasumsi bahwa orang mengasimilasikan informasi baru mengenai sikap objek mengingat apa yang sudah mereka tau dan rasakan.</a:t>
            </a:r>
            <a:endParaRPr lang="id-ID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1214414" y="5143512"/>
            <a:ext cx="6572296" cy="14287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mengingatkan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stabil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02264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Multi-attribute Attitude Models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tergantung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keyakinan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atribut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multi-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menetapkan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karakteristik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Ao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Beliefs 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kognisi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mengenai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yang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spesific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indent="-457200" algn="just"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Importance weights 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mencerminkan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prioritas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relatif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attribut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konsumen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Fishbein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Model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menghitung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komponen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dari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sikap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Oval 3"/>
          <p:cNvSpPr/>
          <p:nvPr/>
        </p:nvSpPr>
        <p:spPr>
          <a:xfrm>
            <a:off x="685800" y="5524500"/>
            <a:ext cx="2209800" cy="762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Sailent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beliefs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5" name="Oval 4"/>
          <p:cNvSpPr/>
          <p:nvPr/>
        </p:nvSpPr>
        <p:spPr>
          <a:xfrm>
            <a:off x="3276600" y="5600700"/>
            <a:ext cx="23622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Object Attribute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linkages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73877" y="5524500"/>
            <a:ext cx="2514600" cy="838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Evaluation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18423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Application of the Multi-attribute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1890" y="3200400"/>
            <a:ext cx="78486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 perceived product/attribute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linkages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1890" y="2209800"/>
            <a:ext cx="7848600" cy="6096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relative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4343400"/>
            <a:ext cx="7848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a new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334000"/>
            <a:ext cx="7848600" cy="609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competitor’s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ratings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48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Attitude to Predict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extended </a:t>
            </a:r>
            <a:r>
              <a:rPr lang="en-US" dirty="0" err="1" smtClean="0"/>
              <a:t>Fishbein</a:t>
            </a:r>
            <a:r>
              <a:rPr lang="en-US" dirty="0" smtClean="0"/>
              <a:t> Model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reasoned action</a:t>
            </a:r>
          </a:p>
          <a:p>
            <a:pPr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modifikasi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1. Intension Vs Behavior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2. Social Pressure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3. Attitude towards buying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27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Obstacle to Predicting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the theory Reasoned Action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dikembangkan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menangani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sebenarnya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diluar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kendali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disengaja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valid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kasus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Perhitungan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prediksi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frame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pengukuran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memprediksi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daripada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dibentuk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8697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Theory of planned behaviour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0"/>
            <a:ext cx="9144000" cy="54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440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Trying to consume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07" y="1798637"/>
            <a:ext cx="8049986" cy="4373563"/>
          </a:xfrm>
        </p:spPr>
      </p:pic>
    </p:spTree>
    <p:extLst>
      <p:ext uri="{BB962C8B-B14F-4D97-AF65-F5344CB8AC3E}">
        <p14:creationId xmlns:p14="http://schemas.microsoft.com/office/powerpoint/2010/main" val="3171927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</a:t>
            </a:r>
            <a:r>
              <a:rPr lang="en-US" dirty="0" smtClean="0"/>
              <a:t> Attitude Overtime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Ongoing Track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</a:p>
          <a:p>
            <a:pPr marL="339725" indent="-339725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attitude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melibatkan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survei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berkala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39725" indent="-339725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895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Changes to Look for Overtime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77761" y="3886200"/>
            <a:ext cx="426720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Chage</a:t>
            </a:r>
            <a:r>
              <a:rPr lang="en-US" sz="2400" dirty="0"/>
              <a:t> in different age </a:t>
            </a:r>
            <a:r>
              <a:rPr lang="en-US" sz="2400" dirty="0" smtClean="0"/>
              <a:t>group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4648200" y="3886200"/>
            <a:ext cx="426720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Scenarios About the Future</a:t>
            </a:r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667000" y="5181600"/>
            <a:ext cx="42672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Identification of Change </a:t>
            </a:r>
            <a:r>
              <a:rPr lang="en-US" sz="2400" dirty="0" smtClean="0"/>
              <a:t>Agents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043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The power of attitudes</a:t>
            </a:r>
            <a:endParaRPr lang="id-ID" dirty="0"/>
          </a:p>
        </p:txBody>
      </p:sp>
      <p:sp>
        <p:nvSpPr>
          <p:cNvPr id="5" name="Rounded Rectangle 4"/>
          <p:cNvSpPr/>
          <p:nvPr/>
        </p:nvSpPr>
        <p:spPr>
          <a:xfrm>
            <a:off x="571472" y="1857364"/>
            <a:ext cx="8001056" cy="14287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Abadi, evaluasi untuk orang,benda,objek,iklan dan isu</a:t>
            </a:r>
          </a:p>
          <a:p>
            <a:pPr algn="ctr"/>
            <a:endParaRPr lang="id-ID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3714752"/>
            <a:ext cx="7858180" cy="19288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sz="2800" dirty="0" smtClean="0"/>
              <a:t>Konsumen memiliki sikap terhadap sikap objek, dari produk yang sangat spesifik ke yang umum di konsumsi</a:t>
            </a:r>
          </a:p>
          <a:p>
            <a:pPr algn="ctr"/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03825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The function of attitudes</a:t>
            </a:r>
            <a:endParaRPr lang="id-ID" dirty="0"/>
          </a:p>
        </p:txBody>
      </p:sp>
      <p:sp>
        <p:nvSpPr>
          <p:cNvPr id="4" name="Regular Pentagon 3"/>
          <p:cNvSpPr/>
          <p:nvPr/>
        </p:nvSpPr>
        <p:spPr>
          <a:xfrm>
            <a:off x="428596" y="1928802"/>
            <a:ext cx="3714776" cy="3429024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Psikologis Daniel Katz membentuk untuk menjelaskan bagaimana sikap memfasilitasi perilaku sosial.</a:t>
            </a:r>
          </a:p>
          <a:p>
            <a:pPr algn="ctr"/>
            <a:endParaRPr lang="id-ID" sz="2400" dirty="0"/>
          </a:p>
        </p:txBody>
      </p:sp>
      <p:sp>
        <p:nvSpPr>
          <p:cNvPr id="6" name="Hexagon 5"/>
          <p:cNvSpPr/>
          <p:nvPr/>
        </p:nvSpPr>
        <p:spPr>
          <a:xfrm>
            <a:off x="4857752" y="3214686"/>
            <a:ext cx="3643338" cy="335758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id-ID" sz="2400" dirty="0" smtClean="0"/>
          </a:p>
          <a:p>
            <a:pPr>
              <a:buFontTx/>
              <a:buChar char="-"/>
            </a:pPr>
            <a:r>
              <a:rPr lang="id-ID" sz="2400" dirty="0" smtClean="0"/>
              <a:t>Utilitarian Function</a:t>
            </a:r>
          </a:p>
          <a:p>
            <a:pPr>
              <a:buFontTx/>
              <a:buChar char="-"/>
            </a:pPr>
            <a:r>
              <a:rPr lang="id-ID" sz="2400" dirty="0" smtClean="0"/>
              <a:t>Value-expressive Function</a:t>
            </a:r>
          </a:p>
          <a:p>
            <a:pPr>
              <a:buFontTx/>
              <a:buChar char="-"/>
            </a:pPr>
            <a:r>
              <a:rPr lang="id-ID" sz="2400" dirty="0" smtClean="0"/>
              <a:t>Ego-defensive Function</a:t>
            </a:r>
          </a:p>
          <a:p>
            <a:pPr>
              <a:buFontTx/>
              <a:buChar char="-"/>
            </a:pPr>
            <a:r>
              <a:rPr lang="id-ID" sz="2400" dirty="0" smtClean="0"/>
              <a:t>Knowledge Function</a:t>
            </a:r>
          </a:p>
          <a:p>
            <a:pPr algn="ctr"/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84602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71600" y="2743200"/>
            <a:ext cx="2362200" cy="2133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Affect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Bagaimana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seorang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konsumen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merasakan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mengenai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objek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sikap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800600" y="2722554"/>
            <a:ext cx="2743200" cy="21542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Cognition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keyakinan</a:t>
            </a:r>
            <a:r>
              <a:rPr lang="en-US" dirty="0" smtClean="0">
                <a:sym typeface="Wingdings" panose="05000000000000000000" pitchFamily="2" charset="2"/>
              </a:rPr>
              <a:t> yang </a:t>
            </a:r>
            <a:r>
              <a:rPr lang="en-US" dirty="0" err="1" smtClean="0">
                <a:sym typeface="Wingdings" panose="05000000000000000000" pitchFamily="2" charset="2"/>
              </a:rPr>
              <a:t>dipegang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oleh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seorang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konsumen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mengenai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objek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sikap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52600" y="457200"/>
            <a:ext cx="5486400" cy="990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The Nature of Attitude</a:t>
            </a:r>
            <a:endParaRPr lang="en-US" sz="3600" dirty="0"/>
          </a:p>
        </p:txBody>
      </p:sp>
      <p:sp>
        <p:nvSpPr>
          <p:cNvPr id="8" name="Down Arrow 7"/>
          <p:cNvSpPr/>
          <p:nvPr/>
        </p:nvSpPr>
        <p:spPr>
          <a:xfrm rot="2160168">
            <a:off x="3289020" y="1707113"/>
            <a:ext cx="533400" cy="100966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861327">
            <a:off x="5011788" y="1731872"/>
            <a:ext cx="533400" cy="100966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3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Hierarki</a:t>
            </a:r>
            <a:r>
              <a:rPr lang="en-US" dirty="0" smtClean="0"/>
              <a:t> of Effects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43200" y="1676400"/>
            <a:ext cx="3657600" cy="381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Standard Learning </a:t>
            </a:r>
            <a:r>
              <a:rPr lang="en-US" dirty="0" err="1" smtClean="0"/>
              <a:t>Hierarki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" y="2590800"/>
            <a:ext cx="1676400" cy="5334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Cognition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86000" y="2880852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895600" y="2590800"/>
            <a:ext cx="1676400" cy="5715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Affect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0200" y="2667000"/>
            <a:ext cx="1371600" cy="38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Behaviour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63845" y="45339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086600" y="28575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817874" y="2423652"/>
            <a:ext cx="1143000" cy="13101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Attitude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cognitif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informational processing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3200" y="3458497"/>
            <a:ext cx="3657600" cy="381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Low-involvement </a:t>
            </a:r>
            <a:r>
              <a:rPr lang="en-US" dirty="0" err="1" smtClean="0"/>
              <a:t>Hierarki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304800" y="4267200"/>
            <a:ext cx="1676400" cy="5334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Cognition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113935" y="45339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895600" y="4343400"/>
            <a:ext cx="1371600" cy="38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257800" y="4229100"/>
            <a:ext cx="1676400" cy="5715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Affect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699819" y="2880852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048500" y="45339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812958" y="3980834"/>
            <a:ext cx="1143000" cy="13101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Attitude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behavioural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learning processes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3200" y="5020596"/>
            <a:ext cx="3657600" cy="381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Low-involvement </a:t>
            </a:r>
            <a:r>
              <a:rPr lang="en-US" dirty="0" err="1" smtClean="0"/>
              <a:t>Hierarki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304800" y="5791200"/>
            <a:ext cx="1676400" cy="5715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Affect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145889" y="607695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895600" y="5886450"/>
            <a:ext cx="1371600" cy="381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255342" y="5833602"/>
            <a:ext cx="1676400" cy="5334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Cognition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513006" y="6088011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086600" y="6100302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812958" y="5432937"/>
            <a:ext cx="1143000" cy="13101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Attitude</a:t>
            </a:r>
          </a:p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hedonic consumption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1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Attitude Don’t Tell the Whole Story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Attitude towards the advertisement (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Aad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kecenderungan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merespon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stimulus advertising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kesempata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occasion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Ads have feeling too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Upbeat feelings 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terhibur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gembira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ceria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 feelings: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kontemplatif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penuh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harapan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feelings: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menentang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tersingging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086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Forming attitudes</a:t>
            </a:r>
            <a:endParaRPr lang="id-ID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785786" y="1714488"/>
            <a:ext cx="7929618" cy="1928826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Sikap dapat terbentuk dengan beberapa cara yang berbeda</a:t>
            </a:r>
            <a:endParaRPr lang="id-ID" sz="3200" dirty="0"/>
          </a:p>
        </p:txBody>
      </p:sp>
      <p:sp>
        <p:nvSpPr>
          <p:cNvPr id="5" name="Round Same Side Corner Rectangle 4"/>
          <p:cNvSpPr/>
          <p:nvPr/>
        </p:nvSpPr>
        <p:spPr>
          <a:xfrm>
            <a:off x="642910" y="4286256"/>
            <a:ext cx="4500594" cy="2214578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id-ID" sz="2800" dirty="0" smtClean="0"/>
              <a:t>Classical conditioning</a:t>
            </a:r>
          </a:p>
          <a:p>
            <a:pPr>
              <a:buNone/>
            </a:pPr>
            <a:r>
              <a:rPr lang="id-ID" sz="2800" dirty="0" smtClean="0"/>
              <a:t>Instrumental conditioning</a:t>
            </a:r>
          </a:p>
          <a:p>
            <a:pPr>
              <a:buNone/>
            </a:pPr>
            <a:r>
              <a:rPr lang="id-ID" sz="2800" dirty="0" smtClean="0"/>
              <a:t>Cognitive process</a:t>
            </a:r>
          </a:p>
          <a:p>
            <a:pPr algn="ctr"/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786276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Not all attitudes are created equal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5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Kuat dan lemahnya sikap, dan memberikan review secara singkat beberapa pandangan teori yang telah dikembangkan untuk menjelaskan bagaimana sikap terbentuk dan terkait satu sama lain dalam pikiran konsumen.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0796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00628" y="1785926"/>
            <a:ext cx="3714776" cy="414340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The consistency principle</a:t>
            </a:r>
          </a:p>
          <a:p>
            <a:pPr algn="ctr"/>
            <a:endParaRPr lang="id-ID" sz="2400" dirty="0"/>
          </a:p>
          <a:p>
            <a:pPr algn="ctr"/>
            <a:r>
              <a:rPr lang="id-ID" sz="2400" dirty="0" smtClean="0"/>
              <a:t>Pikiran, perasaan, perilaku. Dan mempertahankan keseragaman antara elemen-elemen tersebut</a:t>
            </a:r>
            <a:endParaRPr lang="id-ID" sz="2400" dirty="0"/>
          </a:p>
        </p:txBody>
      </p:sp>
      <p:sp>
        <p:nvSpPr>
          <p:cNvPr id="5" name="Oval 4"/>
          <p:cNvSpPr/>
          <p:nvPr/>
        </p:nvSpPr>
        <p:spPr>
          <a:xfrm>
            <a:off x="1152500" y="938194"/>
            <a:ext cx="3714776" cy="414340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Levels of commitment to an attitude</a:t>
            </a:r>
          </a:p>
          <a:p>
            <a:pPr algn="ctr"/>
            <a:endParaRPr lang="id-ID" sz="2400" dirty="0"/>
          </a:p>
          <a:p>
            <a:pPr algn="ctr">
              <a:buFontTx/>
              <a:buChar char="-"/>
            </a:pPr>
            <a:r>
              <a:rPr lang="id-ID" sz="2400" dirty="0" smtClean="0"/>
              <a:t>Compliance </a:t>
            </a:r>
          </a:p>
          <a:p>
            <a:pPr algn="ctr">
              <a:buFontTx/>
              <a:buChar char="-"/>
            </a:pPr>
            <a:r>
              <a:rPr lang="id-ID" sz="2400" dirty="0" smtClean="0"/>
              <a:t>Identification </a:t>
            </a:r>
          </a:p>
          <a:p>
            <a:pPr algn="ctr">
              <a:buFontTx/>
              <a:buChar char="-"/>
            </a:pPr>
            <a:r>
              <a:rPr lang="id-ID" sz="2400" dirty="0" smtClean="0"/>
              <a:t>Internalisation 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84698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199</TotalTime>
  <Words>488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Apothecary</vt:lpstr>
      <vt:lpstr>Attitude</vt:lpstr>
      <vt:lpstr>The power of attitudes</vt:lpstr>
      <vt:lpstr>The function of attitudes</vt:lpstr>
      <vt:lpstr>PowerPoint Presentation</vt:lpstr>
      <vt:lpstr>Hierarki of Effects</vt:lpstr>
      <vt:lpstr>Product Attitude Don’t Tell the Whole Story</vt:lpstr>
      <vt:lpstr>Forming attitudes</vt:lpstr>
      <vt:lpstr>Not all attitudes are created equal</vt:lpstr>
      <vt:lpstr>PowerPoint Presentation</vt:lpstr>
      <vt:lpstr>PowerPoint Presentation</vt:lpstr>
      <vt:lpstr>PowerPoint Presentation</vt:lpstr>
      <vt:lpstr>Attitude Models</vt:lpstr>
      <vt:lpstr>Attitude Models</vt:lpstr>
      <vt:lpstr>Using Attitude to Predict Behavior</vt:lpstr>
      <vt:lpstr>Obstacle to Predicting Behaviour In the theory Reasoned Action</vt:lpstr>
      <vt:lpstr>PowerPoint Presentation</vt:lpstr>
      <vt:lpstr>Trying to consume</vt:lpstr>
      <vt:lpstr>Tracking Attitude Overtime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</dc:creator>
  <cp:lastModifiedBy>Sheila</cp:lastModifiedBy>
  <cp:revision>26</cp:revision>
  <dcterms:created xsi:type="dcterms:W3CDTF">2016-09-13T09:50:03Z</dcterms:created>
  <dcterms:modified xsi:type="dcterms:W3CDTF">2016-09-16T12:15:41Z</dcterms:modified>
</cp:coreProperties>
</file>